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59" r:id="rId5"/>
    <p:sldMasterId id="2147484076" r:id="rId6"/>
  </p:sldMasterIdLst>
  <p:notesMasterIdLst>
    <p:notesMasterId r:id="rId74"/>
  </p:notesMasterIdLst>
  <p:sldIdLst>
    <p:sldId id="314"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522" r:id="rId20"/>
    <p:sldId id="256" r:id="rId21"/>
    <p:sldId id="257" r:id="rId22"/>
    <p:sldId id="4677" r:id="rId23"/>
    <p:sldId id="290" r:id="rId24"/>
    <p:sldId id="258" r:id="rId25"/>
    <p:sldId id="259" r:id="rId26"/>
    <p:sldId id="260" r:id="rId27"/>
    <p:sldId id="263" r:id="rId28"/>
    <p:sldId id="265" r:id="rId29"/>
    <p:sldId id="338" r:id="rId30"/>
    <p:sldId id="306" r:id="rId31"/>
    <p:sldId id="360" r:id="rId32"/>
    <p:sldId id="362" r:id="rId33"/>
    <p:sldId id="361" r:id="rId34"/>
    <p:sldId id="372" r:id="rId35"/>
    <p:sldId id="316" r:id="rId36"/>
    <p:sldId id="266" r:id="rId37"/>
    <p:sldId id="268" r:id="rId38"/>
    <p:sldId id="264" r:id="rId39"/>
    <p:sldId id="267" r:id="rId40"/>
    <p:sldId id="275" r:id="rId41"/>
    <p:sldId id="308" r:id="rId42"/>
    <p:sldId id="289" r:id="rId43"/>
    <p:sldId id="273" r:id="rId44"/>
    <p:sldId id="311" r:id="rId45"/>
    <p:sldId id="303" r:id="rId46"/>
    <p:sldId id="304" r:id="rId47"/>
    <p:sldId id="305" r:id="rId48"/>
    <p:sldId id="278" r:id="rId49"/>
    <p:sldId id="335" r:id="rId50"/>
    <p:sldId id="310" r:id="rId51"/>
    <p:sldId id="269" r:id="rId52"/>
    <p:sldId id="272" r:id="rId53"/>
    <p:sldId id="521" r:id="rId54"/>
    <p:sldId id="270" r:id="rId55"/>
    <p:sldId id="276" r:id="rId56"/>
    <p:sldId id="277" r:id="rId57"/>
    <p:sldId id="274" r:id="rId58"/>
    <p:sldId id="288" r:id="rId59"/>
    <p:sldId id="291" r:id="rId60"/>
    <p:sldId id="292" r:id="rId61"/>
    <p:sldId id="293" r:id="rId62"/>
    <p:sldId id="313" r:id="rId63"/>
    <p:sldId id="295" r:id="rId64"/>
    <p:sldId id="296" r:id="rId65"/>
    <p:sldId id="297" r:id="rId66"/>
    <p:sldId id="298" r:id="rId67"/>
    <p:sldId id="299" r:id="rId68"/>
    <p:sldId id="300" r:id="rId69"/>
    <p:sldId id="301" r:id="rId70"/>
    <p:sldId id="302" r:id="rId71"/>
    <p:sldId id="4676" r:id="rId72"/>
    <p:sldId id="287" r:id="rId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CC"/>
    <a:srgbClr val="DDD02A"/>
    <a:srgbClr val="B2B2B2"/>
    <a:srgbClr val="003399"/>
    <a:srgbClr val="376D6C"/>
    <a:srgbClr val="FF3399"/>
    <a:srgbClr val="E62B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886"/>
    <p:restoredTop sz="88767" autoAdjust="0"/>
  </p:normalViewPr>
  <p:slideViewPr>
    <p:cSldViewPr>
      <p:cViewPr varScale="1">
        <p:scale>
          <a:sx n="112" d="100"/>
          <a:sy n="112" d="100"/>
        </p:scale>
        <p:origin x="109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DEA70-A8A7-6DCC-B308-8C4534152F9D}"/>
            </a:ext>
          </a:extLst>
        </p:cNvPr>
        <p:cNvGrpSpPr/>
        <p:nvPr/>
      </p:nvGrpSpPr>
      <p:grpSpPr>
        <a:xfrm>
          <a:off x="0" y="0"/>
          <a:ext cx="0" cy="0"/>
          <a:chOff x="0" y="0"/>
          <a:chExt cx="0" cy="0"/>
        </a:xfrm>
      </p:grpSpPr>
      <p:sp>
        <p:nvSpPr>
          <p:cNvPr id="90113" name="Rectangle 1031">
            <a:extLst>
              <a:ext uri="{FF2B5EF4-FFF2-40B4-BE49-F238E27FC236}">
                <a16:creationId xmlns:a16="http://schemas.microsoft.com/office/drawing/2014/main" id="{216A1094-7BDE-1B98-58A6-32B3AD9EF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17</a:t>
            </a:fld>
            <a:endParaRPr lang="en-US" sz="1200">
              <a:latin typeface="Arial Narrow" charset="0"/>
            </a:endParaRPr>
          </a:p>
        </p:txBody>
      </p:sp>
      <p:sp>
        <p:nvSpPr>
          <p:cNvPr id="90114" name="Rectangle 2">
            <a:extLst>
              <a:ext uri="{FF2B5EF4-FFF2-40B4-BE49-F238E27FC236}">
                <a16:creationId xmlns:a16="http://schemas.microsoft.com/office/drawing/2014/main" id="{1A89F324-8D4C-59A8-6472-CAC328270263}"/>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7D9C293F-14DC-8447-7832-D6E34F45BD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476020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18</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19</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20</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a:p>
            <a:r>
              <a:rPr lang="en-US" dirty="0">
                <a:latin typeface="Arial Narrow" charset="0"/>
                <a:ea typeface="ＭＳ Ｐゴシック" charset="0"/>
                <a:cs typeface="ＭＳ Ｐゴシック" charset="0"/>
              </a:rPr>
              <a:t>The goal is to understand the biblical text better—not to prove or disprove the Bible. </a:t>
            </a:r>
          </a:p>
          <a:p>
            <a:r>
              <a:rPr lang="en-US" dirty="0">
                <a:latin typeface="Arial Narrow" charset="0"/>
                <a:ea typeface="ＭＳ Ｐゴシック" charset="0"/>
                <a:cs typeface="ＭＳ Ｐゴシック" charset="0"/>
              </a:rPr>
              <a:t>It studies the regions, periods and cultures in which the Bible appeared, and their background.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21</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22</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23</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25</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31</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32</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33</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34</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35</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36</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37</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38</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39</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40</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41</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42</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43</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44</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45</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46</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47</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48</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008833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49</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50</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51</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52</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53</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54</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55</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56</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57</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58</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59</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60</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61</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62</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63</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Narrow" charset="0"/>
                <a:ea typeface="ＭＳ Ｐゴシック" charset="0"/>
                <a:cs typeface="ＭＳ Ｐゴシック" charset="0"/>
              </a:rPr>
              <a:t>This tells us that this section of the biblical text was used in objects prior to phylacteries of NT times.</a:t>
            </a:r>
          </a:p>
          <a:p>
            <a:r>
              <a:rPr lang="en-US" dirty="0">
                <a:latin typeface="Arial Narrow" charset="0"/>
                <a:ea typeface="ＭＳ Ｐゴシック" charset="0"/>
                <a:cs typeface="ＭＳ Ｐゴシック" charset="0"/>
              </a:rPr>
              <a:t>This comes from an actual archaeological site so we know it is genuine.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64</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65</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OC Criticism (</a:t>
            </a:r>
            <a:r>
              <a:rPr lang="en-US" sz="1200" b="0" dirty="0" err="1">
                <a:solidFill>
                  <a:srgbClr val="FFFFFF"/>
                </a:solidFill>
                <a:latin typeface="Arial" charset="0"/>
                <a:ea typeface="ＭＳ Ｐゴシック" charset="0"/>
              </a:rPr>
              <a:t>oc</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632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67</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a:cs typeface="Arial" charset="0"/>
              </a:defRPr>
            </a:lvl1pPr>
          </a:lstStyle>
          <a:p>
            <a:pPr>
              <a:defRPr/>
            </a:pPr>
            <a:endParaRPr lang="en-US" altLang="en-US"/>
          </a:p>
        </p:txBody>
      </p:sp>
      <p:sp>
        <p:nvSpPr>
          <p:cNvPr id="3" name="Rectangle 37"/>
          <p:cNvSpPr>
            <a:spLocks noGrp="1" noChangeArrowheads="1"/>
          </p:cNvSpPr>
          <p:nvPr>
            <p:ph type="ftr" sz="quarter" idx="11"/>
          </p:nvPr>
        </p:nvSpPr>
        <p:spPr/>
        <p:txBody>
          <a:bodyPr/>
          <a:lstStyle>
            <a:lvl1pPr eaLnBrk="1" hangingPunct="1">
              <a:defRPr>
                <a:cs typeface="Arial" charset="0"/>
              </a:defRPr>
            </a:lvl1pPr>
          </a:lstStyle>
          <a:p>
            <a:pPr>
              <a:defRPr/>
            </a:pPr>
            <a:endParaRPr lang="en-US" altLang="en-US"/>
          </a:p>
        </p:txBody>
      </p:sp>
      <p:sp>
        <p:nvSpPr>
          <p:cNvPr id="4" name="Rectangle 38"/>
          <p:cNvSpPr>
            <a:spLocks noGrp="1" noChangeArrowheads="1"/>
          </p:cNvSpPr>
          <p:nvPr>
            <p:ph type="sldNum" sz="quarter" idx="12"/>
          </p:nvPr>
        </p:nvSpPr>
        <p:spPr/>
        <p:txBody>
          <a:bodyPr/>
          <a:lstStyle>
            <a:lvl1pPr eaLnBrk="1" hangingPunct="1">
              <a:defRPr>
                <a:latin typeface="Arial" charset="0"/>
              </a:defRPr>
            </a:lvl1pPr>
          </a:lstStyle>
          <a:p>
            <a:pPr>
              <a:defRPr/>
            </a:pPr>
            <a:fld id="{166D1AE1-3F9A-CF40-BF59-09D53FAA504F}" type="slidenum">
              <a:rPr lang="en-US"/>
              <a:pPr>
                <a:defRPr/>
              </a:pPr>
              <a:t>‹#›</a:t>
            </a:fld>
            <a:endParaRPr lang="en-US"/>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1803995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1070975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1166969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741368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132305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394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310979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4294334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2607082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87633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242231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626438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165269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2115449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468021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913338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3806688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4499630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858502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355944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968630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42931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25419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0329282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687768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451690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pPr>
                <a:defRPr/>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191500328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50049011"/>
      </p:ext>
    </p:extLst>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41.xml"/><Relationship Id="rId5" Type="http://schemas.openxmlformats.org/officeDocument/2006/relationships/image" Target="../media/image24.png"/><Relationship Id="rId4" Type="http://schemas.openxmlformats.org/officeDocument/2006/relationships/hyperlink" Target="http://www.civilization.ca/civil/egypt/images/writ12b.gi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1.png"/><Relationship Id="rId3" Type="http://schemas.openxmlformats.org/officeDocument/2006/relationships/image" Target="../media/image16.emf"/><Relationship Id="rId7" Type="http://schemas.openxmlformats.org/officeDocument/2006/relationships/image" Target="../media/image27.jpeg"/><Relationship Id="rId12"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29.jpeg"/><Relationship Id="rId5" Type="http://schemas.openxmlformats.org/officeDocument/2006/relationships/image" Target="../media/image26.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28.jpeg"/><Relationship Id="rId1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7.jpeg"/><Relationship Id="rId12"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image" Target="../media/image39.jpeg"/><Relationship Id="rId5" Type="http://schemas.openxmlformats.org/officeDocument/2006/relationships/image" Target="../media/image36.jpeg"/><Relationship Id="rId10"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58.jpe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65.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196680"/>
            <a:ext cx="6400800" cy="1752600"/>
          </a:xfrm>
        </p:spPr>
        <p:txBody>
          <a:bodyPr/>
          <a:lstStyle/>
          <a:p>
            <a:pPr eaLnBrk="1" hangingPunct="1">
              <a:buFont typeface="Wingdings" charset="0"/>
              <a:buNone/>
            </a:pPr>
            <a:r>
              <a:rPr lang="ar-JO" sz="4800" b="1" dirty="0">
                <a:latin typeface="Arial Narrow" charset="0"/>
                <a:ea typeface="ＭＳ Ｐゴシック" charset="0"/>
                <a:cs typeface="ＭＳ Ｐゴシック" charset="0"/>
              </a:rPr>
              <a:t>ما علاقة ذلك بك؟</a:t>
            </a:r>
            <a:endParaRPr lang="en-US" sz="4800" b="1" dirty="0">
              <a:latin typeface="Arial Narrow" charset="0"/>
              <a:ea typeface="ＭＳ Ｐゴシック" charset="0"/>
              <a:cs typeface="ＭＳ Ｐゴシック" charset="0"/>
            </a:endParaRP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3002275"/>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7D597AB-A461-0342-8EC0-609D080A6EEA}"/>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ar-JO" sz="3600" dirty="0">
                <a:latin typeface="Arial Narrow" charset="0"/>
                <a:ea typeface="ＭＳ Ｐゴシック" charset="0"/>
                <a:cs typeface="ＭＳ Ｐゴシック" charset="0"/>
              </a:rPr>
              <a:t>ما علاقة ذلك بك؟</a:t>
            </a:r>
            <a:endParaRPr lang="en-US" sz="3600" dirty="0">
              <a:latin typeface="Arial Narrow" charset="0"/>
              <a:ea typeface="ＭＳ Ｐゴシック" charset="0"/>
              <a:cs typeface="ＭＳ Ｐゴシック" charset="0"/>
            </a:endParaRP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451644" y="1170296"/>
            <a:ext cx="3128963" cy="4114800"/>
          </a:xfrm>
        </p:spPr>
      </p:pic>
      <p:grpSp>
        <p:nvGrpSpPr>
          <p:cNvPr id="2" name="Group 1">
            <a:extLst>
              <a:ext uri="{FF2B5EF4-FFF2-40B4-BE49-F238E27FC236}">
                <a16:creationId xmlns:a16="http://schemas.microsoft.com/office/drawing/2014/main" id="{1CA546DF-E924-434D-9987-10AF8AAA155D}"/>
              </a:ext>
            </a:extLst>
          </p:cNvPr>
          <p:cNvGrpSpPr/>
          <p:nvPr/>
        </p:nvGrpSpPr>
        <p:grpSpPr>
          <a:xfrm>
            <a:off x="1907704" y="1981200"/>
            <a:ext cx="7239000" cy="4959350"/>
            <a:chOff x="1907704" y="1981200"/>
            <a:chExt cx="7239000" cy="4959350"/>
          </a:xfrm>
        </p:grpSpPr>
        <p:pic>
          <p:nvPicPr>
            <p:cNvPr id="62480" name="Picture 16" descr="bswbba2806s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p:cNvSpPr txBox="1">
              <a:spLocks noChangeArrowheads="1"/>
            </p:cNvSpPr>
            <p:nvPr/>
          </p:nvSpPr>
          <p:spPr bwMode="auto">
            <a:xfrm>
              <a:off x="7239000" y="3429000"/>
              <a:ext cx="1600200" cy="3170099"/>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charset="0"/>
                </a:rPr>
                <a:t>يعقوب </a:t>
              </a:r>
            </a:p>
            <a:p>
              <a:pPr algn="ctr" eaLnBrk="1" hangingPunct="1"/>
              <a:r>
                <a:rPr lang="ar-JO" sz="4000" b="1" dirty="0">
                  <a:latin typeface="Arial" charset="0"/>
                </a:rPr>
                <a:t>بن </a:t>
              </a:r>
            </a:p>
            <a:p>
              <a:pPr algn="ctr" eaLnBrk="1" hangingPunct="1"/>
              <a:r>
                <a:rPr lang="ar-JO" sz="4000" b="1" dirty="0">
                  <a:latin typeface="Arial" charset="0"/>
                </a:rPr>
                <a:t>يوسف </a:t>
              </a:r>
            </a:p>
            <a:p>
              <a:pPr algn="ctr" eaLnBrk="1" hangingPunct="1"/>
              <a:r>
                <a:rPr lang="ar-JO" sz="4000" b="1" dirty="0">
                  <a:latin typeface="Arial" charset="0"/>
                </a:rPr>
                <a:t>أخو </a:t>
              </a:r>
            </a:p>
            <a:p>
              <a:pPr algn="ctr" eaLnBrk="1" hangingPunct="1"/>
              <a:r>
                <a:rPr lang="ar-JO" sz="4000" b="1" dirty="0">
                  <a:latin typeface="Arial" charset="0"/>
                </a:rPr>
                <a:t>يسوع</a:t>
              </a:r>
              <a:endParaRPr lang="en-US" sz="4000" b="1" dirty="0">
                <a:latin typeface="Arial" charset="0"/>
              </a:endParaRPr>
            </a:p>
          </p:txBody>
        </p:sp>
        <p:sp>
          <p:nvSpPr>
            <p:cNvPr id="14" name="Text Box 20">
              <a:extLst>
                <a:ext uri="{FF2B5EF4-FFF2-40B4-BE49-F238E27FC236}">
                  <a16:creationId xmlns:a16="http://schemas.microsoft.com/office/drawing/2014/main" id="{C8F857F2-0743-214F-8333-6A8B02D0728C}"/>
                </a:ext>
              </a:extLst>
            </p:cNvPr>
            <p:cNvSpPr txBox="1">
              <a:spLocks noChangeArrowheads="1"/>
            </p:cNvSpPr>
            <p:nvPr/>
          </p:nvSpPr>
          <p:spPr bwMode="auto">
            <a:xfrm>
              <a:off x="6725358"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p:cNvSpPr>
            <a:spLocks noGrp="1" noChangeArrowheads="1"/>
          </p:cNvSpPr>
          <p:nvPr>
            <p:ph type="title"/>
          </p:nvPr>
        </p:nvSpPr>
        <p:spPr>
          <a:xfrm>
            <a:off x="533400" y="214290"/>
            <a:ext cx="7924800" cy="776310"/>
          </a:xfrm>
          <a:effectLst>
            <a:outerShdw blurRad="63500" dist="38099" dir="2700000" algn="ctr" rotWithShape="0">
              <a:schemeClr val="bg2">
                <a:alpha val="74998"/>
              </a:schemeClr>
            </a:outerShdw>
          </a:effectLst>
        </p:spPr>
        <p:txBody>
          <a:bodyPr/>
          <a:lstStyle/>
          <a:p>
            <a:pPr algn="ctr" eaLnBrk="1" hangingPunct="1">
              <a:defRPr/>
            </a:pPr>
            <a:r>
              <a:rPr lang="ar-JO" sz="3200" dirty="0">
                <a:latin typeface="Arial Narrow" charset="0"/>
                <a:ea typeface="ＭＳ Ｐゴシック" charset="0"/>
                <a:cs typeface="ＭＳ Ｐゴシック" charset="0"/>
              </a:rPr>
              <a:t>اكتشاف حديث مهم (بار تشرين ثاني/كانون أول 02) </a:t>
            </a:r>
            <a:endParaRPr lang="en-US" sz="3200" dirty="0">
              <a:latin typeface="Arial Narrow" charset="0"/>
              <a:ea typeface="ＭＳ Ｐゴシック" charset="0"/>
              <a:cs typeface="ＭＳ Ｐゴシック" charset="0"/>
            </a:endParaRPr>
          </a:p>
        </p:txBody>
      </p:sp>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p:cNvSpPr txBox="1">
            <a:spLocks noChangeArrowheads="1"/>
          </p:cNvSpPr>
          <p:nvPr/>
        </p:nvSpPr>
        <p:spPr bwMode="auto">
          <a:xfrm>
            <a:off x="2133600" y="5694347"/>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t>هذه أول إشارة إلى يسوع خارج الكتاب المقدس</a:t>
            </a:r>
            <a:endParaRPr lang="en-US" dirty="0"/>
          </a:p>
        </p:txBody>
      </p:sp>
      <p:sp>
        <p:nvSpPr>
          <p:cNvPr id="89096" name="Text Box 22"/>
          <p:cNvSpPr txBox="1">
            <a:spLocks noChangeArrowheads="1"/>
          </p:cNvSpPr>
          <p:nvPr/>
        </p:nvSpPr>
        <p:spPr bwMode="auto">
          <a:xfrm>
            <a:off x="8274050" y="76200"/>
            <a:ext cx="771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205أ</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3DC68-A4AD-8D24-4433-6A7C71CE8919}"/>
            </a:ext>
          </a:extLst>
        </p:cNvPr>
        <p:cNvGrpSpPr/>
        <p:nvPr/>
      </p:nvGrpSpPr>
      <p:grpSpPr>
        <a:xfrm>
          <a:off x="0" y="0"/>
          <a:ext cx="0" cy="0"/>
          <a:chOff x="0" y="0"/>
          <a:chExt cx="0" cy="0"/>
        </a:xfrm>
      </p:grpSpPr>
      <p:pic>
        <p:nvPicPr>
          <p:cNvPr id="89090" name="Picture 7" descr="bswbbar2806cover">
            <a:hlinkClick r:id="rId3"/>
            <a:extLst>
              <a:ext uri="{FF2B5EF4-FFF2-40B4-BE49-F238E27FC236}">
                <a16:creationId xmlns:a16="http://schemas.microsoft.com/office/drawing/2014/main" id="{3C29157A-65CB-C3F3-3052-1C7F4E1F08E2}"/>
              </a:ext>
            </a:extLst>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451644" y="1170296"/>
            <a:ext cx="3128963" cy="4114800"/>
          </a:xfrm>
        </p:spPr>
      </p:pic>
      <p:grpSp>
        <p:nvGrpSpPr>
          <p:cNvPr id="2" name="Group 1">
            <a:extLst>
              <a:ext uri="{FF2B5EF4-FFF2-40B4-BE49-F238E27FC236}">
                <a16:creationId xmlns:a16="http://schemas.microsoft.com/office/drawing/2014/main" id="{896D1FB3-91F4-B903-BB88-BFCF88645C45}"/>
              </a:ext>
            </a:extLst>
          </p:cNvPr>
          <p:cNvGrpSpPr/>
          <p:nvPr/>
        </p:nvGrpSpPr>
        <p:grpSpPr>
          <a:xfrm>
            <a:off x="1907704" y="1981200"/>
            <a:ext cx="7239000" cy="4959350"/>
            <a:chOff x="1907704" y="1981200"/>
            <a:chExt cx="7239000" cy="4959350"/>
          </a:xfrm>
        </p:grpSpPr>
        <p:pic>
          <p:nvPicPr>
            <p:cNvPr id="62480" name="Picture 16" descr="bswbba2806sd1">
              <a:extLst>
                <a:ext uri="{FF2B5EF4-FFF2-40B4-BE49-F238E27FC236}">
                  <a16:creationId xmlns:a16="http://schemas.microsoft.com/office/drawing/2014/main" id="{28C2B0A0-CE30-DA54-76A5-F398C6369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a:extLst>
                <a:ext uri="{FF2B5EF4-FFF2-40B4-BE49-F238E27FC236}">
                  <a16:creationId xmlns:a16="http://schemas.microsoft.com/office/drawing/2014/main" id="{3213CE56-6E4A-E50B-9195-03D253CA2D00}"/>
                </a:ext>
              </a:extLst>
            </p:cNvPr>
            <p:cNvSpPr txBox="1">
              <a:spLocks noChangeArrowheads="1"/>
            </p:cNvSpPr>
            <p:nvPr/>
          </p:nvSpPr>
          <p:spPr bwMode="auto">
            <a:xfrm>
              <a:off x="7239000" y="3429000"/>
              <a:ext cx="1600200" cy="3170099"/>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charset="0"/>
                </a:rPr>
                <a:t>يعقوب </a:t>
              </a:r>
            </a:p>
            <a:p>
              <a:pPr algn="ctr" eaLnBrk="1" hangingPunct="1"/>
              <a:r>
                <a:rPr lang="ar-JO" sz="4000" b="1" dirty="0">
                  <a:latin typeface="Arial" charset="0"/>
                </a:rPr>
                <a:t>بن </a:t>
              </a:r>
            </a:p>
            <a:p>
              <a:pPr algn="ctr" eaLnBrk="1" hangingPunct="1"/>
              <a:r>
                <a:rPr lang="ar-JO" sz="4000" b="1" dirty="0">
                  <a:latin typeface="Arial" charset="0"/>
                </a:rPr>
                <a:t>يوسف </a:t>
              </a:r>
            </a:p>
            <a:p>
              <a:pPr algn="ctr" eaLnBrk="1" hangingPunct="1"/>
              <a:r>
                <a:rPr lang="ar-JO" sz="4000" b="1" dirty="0">
                  <a:latin typeface="Arial" charset="0"/>
                </a:rPr>
                <a:t>أخو </a:t>
              </a:r>
            </a:p>
            <a:p>
              <a:pPr algn="ctr" eaLnBrk="1" hangingPunct="1"/>
              <a:r>
                <a:rPr lang="ar-JO" sz="4000" b="1" dirty="0">
                  <a:latin typeface="Arial" charset="0"/>
                </a:rPr>
                <a:t>يسوع</a:t>
              </a:r>
              <a:endParaRPr lang="en-US" sz="4000" b="1" dirty="0">
                <a:latin typeface="Arial" charset="0"/>
              </a:endParaRPr>
            </a:p>
          </p:txBody>
        </p:sp>
        <p:sp>
          <p:nvSpPr>
            <p:cNvPr id="14" name="Text Box 20">
              <a:extLst>
                <a:ext uri="{FF2B5EF4-FFF2-40B4-BE49-F238E27FC236}">
                  <a16:creationId xmlns:a16="http://schemas.microsoft.com/office/drawing/2014/main" id="{C45343BE-E072-72DD-F0B2-2A227033A5AB}"/>
                </a:ext>
              </a:extLst>
            </p:cNvPr>
            <p:cNvSpPr txBox="1">
              <a:spLocks noChangeArrowheads="1"/>
            </p:cNvSpPr>
            <p:nvPr/>
          </p:nvSpPr>
          <p:spPr bwMode="auto">
            <a:xfrm>
              <a:off x="6725358"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a:extLst>
              <a:ext uri="{FF2B5EF4-FFF2-40B4-BE49-F238E27FC236}">
                <a16:creationId xmlns:a16="http://schemas.microsoft.com/office/drawing/2014/main" id="{91229039-D0F8-F59C-1341-3565F5886B2E}"/>
              </a:ext>
            </a:extLst>
          </p:cNvPr>
          <p:cNvSpPr>
            <a:spLocks noGrp="1" noChangeArrowheads="1"/>
          </p:cNvSpPr>
          <p:nvPr>
            <p:ph type="title"/>
          </p:nvPr>
        </p:nvSpPr>
        <p:spPr>
          <a:xfrm>
            <a:off x="533400" y="214290"/>
            <a:ext cx="7924800" cy="776310"/>
          </a:xfrm>
          <a:effectLst>
            <a:outerShdw blurRad="63500" dist="38099" dir="2700000" algn="ctr" rotWithShape="0">
              <a:schemeClr val="bg2">
                <a:alpha val="74998"/>
              </a:schemeClr>
            </a:outerShdw>
          </a:effectLst>
        </p:spPr>
        <p:txBody>
          <a:bodyPr/>
          <a:lstStyle/>
          <a:p>
            <a:pPr algn="ctr" eaLnBrk="1" hangingPunct="1">
              <a:defRPr/>
            </a:pPr>
            <a:r>
              <a:rPr lang="ar-JO" sz="3200" dirty="0">
                <a:latin typeface="Arial Narrow" charset="0"/>
                <a:ea typeface="ＭＳ Ｐゴシック" charset="0"/>
                <a:cs typeface="ＭＳ Ｐゴシック" charset="0"/>
              </a:rPr>
              <a:t>اكتشاف حديث مهم (بار تشرين ثاني/كانون أول 02) </a:t>
            </a:r>
            <a:endParaRPr lang="en-US" sz="3200" dirty="0">
              <a:latin typeface="Arial Narrow" charset="0"/>
              <a:ea typeface="ＭＳ Ｐゴシック" charset="0"/>
              <a:cs typeface="ＭＳ Ｐゴシック" charset="0"/>
            </a:endParaRPr>
          </a:p>
        </p:txBody>
      </p:sp>
      <p:grpSp>
        <p:nvGrpSpPr>
          <p:cNvPr id="89091" name="Group 13">
            <a:extLst>
              <a:ext uri="{FF2B5EF4-FFF2-40B4-BE49-F238E27FC236}">
                <a16:creationId xmlns:a16="http://schemas.microsoft.com/office/drawing/2014/main" id="{C9F25B1D-1F75-B78D-E9D3-4D7EB8A18F7C}"/>
              </a:ext>
            </a:extLst>
          </p:cNvPr>
          <p:cNvGrpSpPr>
            <a:grpSpLocks/>
          </p:cNvGrpSpPr>
          <p:nvPr/>
        </p:nvGrpSpPr>
        <p:grpSpPr bwMode="auto">
          <a:xfrm>
            <a:off x="1943100" y="2263775"/>
            <a:ext cx="5257800" cy="2697163"/>
            <a:chOff x="0" y="0"/>
            <a:chExt cx="3312" cy="1699"/>
          </a:xfrm>
        </p:grpSpPr>
        <p:sp>
          <p:nvSpPr>
            <p:cNvPr id="89097" name="Rectangle 8">
              <a:extLst>
                <a:ext uri="{FF2B5EF4-FFF2-40B4-BE49-F238E27FC236}">
                  <a16:creationId xmlns:a16="http://schemas.microsoft.com/office/drawing/2014/main" id="{92E7AAAC-7E91-91C6-C748-A9DCF583BE41}"/>
                </a:ext>
              </a:extLst>
            </p:cNvPr>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a:extLst>
                <a:ext uri="{FF2B5EF4-FFF2-40B4-BE49-F238E27FC236}">
                  <a16:creationId xmlns:a16="http://schemas.microsoft.com/office/drawing/2014/main" id="{4A16344B-9F1A-7C46-F338-11D76D47D458}"/>
                </a:ext>
              </a:extLst>
            </p:cNvPr>
            <p:cNvGrpSpPr>
              <a:grpSpLocks/>
            </p:cNvGrpSpPr>
            <p:nvPr/>
          </p:nvGrpSpPr>
          <p:grpSpPr bwMode="auto">
            <a:xfrm>
              <a:off x="0" y="0"/>
              <a:ext cx="1186" cy="1699"/>
              <a:chOff x="-58" y="0"/>
              <a:chExt cx="1186" cy="1699"/>
            </a:xfrm>
          </p:grpSpPr>
          <p:sp>
            <p:nvSpPr>
              <p:cNvPr id="89099" name="Rectangle 9">
                <a:extLst>
                  <a:ext uri="{FF2B5EF4-FFF2-40B4-BE49-F238E27FC236}">
                    <a16:creationId xmlns:a16="http://schemas.microsoft.com/office/drawing/2014/main" id="{4A0DD9A7-A313-6D3A-61A0-3E3E0DBF6DE0}"/>
                  </a:ext>
                </a:extLst>
              </p:cNvPr>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a:extLst>
                  <a:ext uri="{FF2B5EF4-FFF2-40B4-BE49-F238E27FC236}">
                    <a16:creationId xmlns:a16="http://schemas.microsoft.com/office/drawing/2014/main" id="{D4AE4B30-F117-F328-57C8-16FD39B5337A}"/>
                  </a:ext>
                </a:extLst>
              </p:cNvPr>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a:extLst>
              <a:ext uri="{FF2B5EF4-FFF2-40B4-BE49-F238E27FC236}">
                <a16:creationId xmlns:a16="http://schemas.microsoft.com/office/drawing/2014/main" id="{D5AB0A65-4067-385E-ACE5-B1A64DB8DDC9}"/>
              </a:ext>
            </a:extLst>
          </p:cNvPr>
          <p:cNvSpPr txBox="1">
            <a:spLocks noChangeArrowheads="1"/>
          </p:cNvSpPr>
          <p:nvPr/>
        </p:nvSpPr>
        <p:spPr bwMode="auto">
          <a:xfrm>
            <a:off x="2133600" y="5694347"/>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t>هذه أول إشارة إلى يسوع خارج الكتاب المقدس</a:t>
            </a:r>
            <a:endParaRPr lang="en-US" dirty="0"/>
          </a:p>
        </p:txBody>
      </p:sp>
      <p:sp>
        <p:nvSpPr>
          <p:cNvPr id="89096" name="Text Box 22">
            <a:extLst>
              <a:ext uri="{FF2B5EF4-FFF2-40B4-BE49-F238E27FC236}">
                <a16:creationId xmlns:a16="http://schemas.microsoft.com/office/drawing/2014/main" id="{7AD312C5-7551-E741-424C-1ED4F000C6CF}"/>
              </a:ext>
            </a:extLst>
          </p:cNvPr>
          <p:cNvSpPr txBox="1">
            <a:spLocks noChangeArrowheads="1"/>
          </p:cNvSpPr>
          <p:nvPr/>
        </p:nvSpPr>
        <p:spPr bwMode="auto">
          <a:xfrm>
            <a:off x="8274050" y="76200"/>
            <a:ext cx="771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205أ</a:t>
            </a:r>
            <a:endParaRPr lang="en-US" dirty="0">
              <a:latin typeface="Arial" panose="020B0604020202020204" pitchFamily="34" charset="0"/>
              <a:cs typeface="Arial" panose="020B0604020202020204" pitchFamily="34" charset="0"/>
            </a:endParaRPr>
          </a:p>
        </p:txBody>
      </p:sp>
      <p:sp>
        <p:nvSpPr>
          <p:cNvPr id="62483" name="Text Box 19">
            <a:extLst>
              <a:ext uri="{FF2B5EF4-FFF2-40B4-BE49-F238E27FC236}">
                <a16:creationId xmlns:a16="http://schemas.microsoft.com/office/drawing/2014/main" id="{A18A7FA1-A1AA-D99C-5D9D-E73EFED77424}"/>
              </a:ext>
            </a:extLst>
          </p:cNvPr>
          <p:cNvSpPr txBox="1">
            <a:spLocks noChangeArrowheads="1"/>
          </p:cNvSpPr>
          <p:nvPr/>
        </p:nvSpPr>
        <p:spPr bwMode="auto">
          <a:xfrm rot="-582935">
            <a:off x="-62536" y="1987512"/>
            <a:ext cx="7286286" cy="3785652"/>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ctr">
              <a:defRPr/>
            </a:pPr>
            <a:r>
              <a:rPr lang="ar-JO" sz="8000" b="1" dirty="0">
                <a:effectLst>
                  <a:glow rad="228600">
                    <a:schemeClr val="bg2">
                      <a:alpha val="90000"/>
                    </a:schemeClr>
                  </a:glow>
                </a:effectLst>
              </a:rPr>
              <a:t>اعتبرته سلطة الآثار الإسرائيلية مزوراً (حزيران 2003)</a:t>
            </a:r>
            <a:endParaRPr lang="en-US" sz="8000" b="1" dirty="0">
              <a:effectLst>
                <a:glow rad="228600">
                  <a:schemeClr val="bg2">
                    <a:alpha val="90000"/>
                  </a:schemeClr>
                </a:glow>
              </a:effectLst>
              <a:latin typeface="Stencil" pitchFamily="-111" charset="0"/>
              <a:ea typeface="+mn-ea"/>
              <a:cs typeface="+mn-cs"/>
            </a:endParaRPr>
          </a:p>
        </p:txBody>
      </p:sp>
    </p:spTree>
    <p:extLst>
      <p:ext uri="{BB962C8B-B14F-4D97-AF65-F5344CB8AC3E}">
        <p14:creationId xmlns:p14="http://schemas.microsoft.com/office/powerpoint/2010/main" val="2324350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2483"/>
                                        </p:tgtEl>
                                        <p:attrNameLst>
                                          <p:attrName>style.visibility</p:attrName>
                                        </p:attrNameLst>
                                      </p:cBhvr>
                                      <p:to>
                                        <p:strVal val="visible"/>
                                      </p:to>
                                    </p:set>
                                    <p:anim calcmode="lin" valueType="num">
                                      <p:cBhvr>
                                        <p:cTn id="16" dur="1000" fill="hold"/>
                                        <p:tgtEl>
                                          <p:spTgt spid="62483"/>
                                        </p:tgtEl>
                                        <p:attrNameLst>
                                          <p:attrName>ppt_w</p:attrName>
                                        </p:attrNameLst>
                                      </p:cBhvr>
                                      <p:tavLst>
                                        <p:tav tm="0">
                                          <p:val>
                                            <p:fltVal val="0"/>
                                          </p:val>
                                        </p:tav>
                                        <p:tav tm="100000">
                                          <p:val>
                                            <p:strVal val="#ppt_w"/>
                                          </p:val>
                                        </p:tav>
                                      </p:tavLst>
                                    </p:anim>
                                    <p:anim calcmode="lin" valueType="num">
                                      <p:cBhvr>
                                        <p:cTn id="17" dur="1000" fill="hold"/>
                                        <p:tgtEl>
                                          <p:spTgt spid="62483"/>
                                        </p:tgtEl>
                                        <p:attrNameLst>
                                          <p:attrName>ppt_h</p:attrName>
                                        </p:attrNameLst>
                                      </p:cBhvr>
                                      <p:tavLst>
                                        <p:tav tm="0">
                                          <p:val>
                                            <p:fltVal val="0"/>
                                          </p:val>
                                        </p:tav>
                                        <p:tav tm="100000">
                                          <p:val>
                                            <p:strVal val="#ppt_h"/>
                                          </p:val>
                                        </p:tav>
                                      </p:tavLst>
                                    </p:anim>
                                    <p:anim calcmode="lin" valueType="num">
                                      <p:cBhvr>
                                        <p:cTn id="18"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algn="ctr" eaLnBrk="1" hangingPunct="1">
              <a:defRPr/>
            </a:pPr>
            <a:r>
              <a:rPr lang="ar-JO" sz="4800" b="1" dirty="0">
                <a:ea typeface="+mj-ea"/>
                <a:cs typeface="+mj-cs"/>
              </a:rPr>
              <a:t>صندوق عظام قيافا</a:t>
            </a:r>
            <a:br>
              <a:rPr lang="en-US" sz="4800" b="1" dirty="0">
                <a:ea typeface="+mj-ea"/>
                <a:cs typeface="+mj-cs"/>
              </a:rPr>
            </a:br>
            <a:r>
              <a:rPr lang="en-US" sz="2400" b="1" dirty="0">
                <a:ea typeface="+mj-ea"/>
                <a:cs typeface="+mj-cs"/>
              </a:rPr>
              <a:t>(</a:t>
            </a:r>
            <a:r>
              <a:rPr lang="en-US" sz="2400" b="1" i="1" dirty="0">
                <a:ea typeface="+mj-ea"/>
                <a:cs typeface="+mj-cs"/>
              </a:rPr>
              <a:t>BAR</a:t>
            </a:r>
            <a:r>
              <a:rPr lang="en-US" sz="2400" b="1" dirty="0">
                <a:ea typeface="+mj-ea"/>
                <a:cs typeface="+mj-cs"/>
              </a:rPr>
              <a:t> </a:t>
            </a:r>
            <a:r>
              <a:rPr lang="ar-JO" sz="2400" b="1" dirty="0">
                <a:ea typeface="+mj-ea"/>
                <a:cs typeface="+mj-cs"/>
              </a:rPr>
              <a:t>أيلول/تشرين 1 1992</a:t>
            </a:r>
            <a:r>
              <a:rPr lang="en-US" sz="2400" b="1" dirty="0">
                <a:ea typeface="+mj-ea"/>
                <a:cs typeface="+mj-cs"/>
              </a:rPr>
              <a:t>)</a:t>
            </a:r>
          </a:p>
        </p:txBody>
      </p:sp>
      <p:sp>
        <p:nvSpPr>
          <p:cNvPr id="124931" name="Rectangle 3"/>
          <p:cNvSpPr>
            <a:spLocks noGrp="1" noChangeArrowheads="1"/>
          </p:cNvSpPr>
          <p:nvPr>
            <p:ph type="body" idx="1"/>
          </p:nvPr>
        </p:nvSpPr>
        <p:spPr>
          <a:xfrm>
            <a:off x="685800" y="3068960"/>
            <a:ext cx="2743200" cy="3255640"/>
          </a:xfrm>
        </p:spPr>
        <p:txBody>
          <a:bodyPr/>
          <a:lstStyle/>
          <a:p>
            <a:pPr algn="r" rtl="1" eaLnBrk="1" hangingPunct="1">
              <a:lnSpc>
                <a:spcPct val="90000"/>
              </a:lnSpc>
              <a:buNone/>
              <a:defRPr/>
            </a:pPr>
            <a:endParaRPr lang="en-US" b="1"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3"/>
              </a:buBlip>
              <a:defRPr/>
            </a:pPr>
            <a:r>
              <a:rPr lang="ar-JO" b="1" dirty="0">
                <a:effectLst>
                  <a:glow rad="101600">
                    <a:schemeClr val="bg2">
                      <a:alpha val="75000"/>
                    </a:schemeClr>
                  </a:glow>
                </a:effectLst>
                <a:ea typeface="+mn-ea"/>
                <a:cs typeface="+mn-cs"/>
              </a:rPr>
              <a:t>قبل هذا الإكتشاف لم يكن هناك أي دليل على وجوده خارج الكتاب المقدس</a:t>
            </a:r>
            <a:endParaRPr lang="en-US" b="1" dirty="0">
              <a:effectLst>
                <a:glow rad="101600">
                  <a:schemeClr val="bg2">
                    <a:alpha val="75000"/>
                  </a:schemeClr>
                </a:glow>
              </a:effectLst>
              <a:ea typeface="+mn-ea"/>
              <a:cs typeface="+mn-cs"/>
            </a:endParaRPr>
          </a:p>
        </p:txBody>
      </p:sp>
      <p:pic>
        <p:nvPicPr>
          <p:cNvPr id="124932" name="Picture 4" descr="Caiaphas Ossuary"/>
          <p:cNvPicPr>
            <a:picLocks noChangeAspect="1" noChangeArrowheads="1"/>
          </p:cNvPicPr>
          <p:nvPr/>
        </p:nvPicPr>
        <p:blipFill>
          <a:blip r:embed="rId4"/>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a:t>
            </a:r>
            <a:endParaRPr lang="en-US" dirty="0">
              <a:ea typeface="+mj-ea"/>
              <a:cs typeface="+mj-cs"/>
            </a:endParaRP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الكلمة نفسها</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الكلمة اليونانية : تعني كلمة قديمة</a:t>
            </a:r>
            <a:endParaRPr lang="ar-JO" altLang="ja-JP"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علم الآثار = كلمات قديمة</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بعض التعريفات :</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علم أو دراسة التاريخ من خلال </a:t>
            </a:r>
            <a:r>
              <a:rPr lang="ar-JO"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بقايا</a:t>
            </a: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 الثقافات البشرية المبكرة كما هي مكتشفة من خلال الحفريات النظامية (فنك و واجنال)</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SimSun" charset="0"/>
              </a:rPr>
              <a:t>الدرساة العلمية للبقايا المادية (مثل </a:t>
            </a:r>
            <a:r>
              <a:rPr lang="ar-JO" b="1" dirty="0">
                <a:solidFill>
                  <a:srgbClr val="FFFF00"/>
                </a:solidFill>
                <a:effectLst>
                  <a:outerShdw blurRad="50800" dist="101600" dir="2700000" algn="tl" rotWithShape="0">
                    <a:srgbClr val="000000">
                      <a:alpha val="80000"/>
                    </a:srgbClr>
                  </a:outerShdw>
                </a:effectLst>
                <a:latin typeface="Arial Narrow" charset="0"/>
                <a:ea typeface="SimSun" charset="0"/>
              </a:rPr>
              <a:t>الآثار الأحفورية و التحف و الآثار</a:t>
            </a:r>
            <a:r>
              <a:rPr lang="ar-JO" b="1" dirty="0">
                <a:effectLst>
                  <a:outerShdw blurRad="50800" dist="101600" dir="2700000" algn="tl" rotWithShape="0">
                    <a:srgbClr val="000000">
                      <a:alpha val="80000"/>
                    </a:srgbClr>
                  </a:outerShdw>
                </a:effectLst>
                <a:latin typeface="Arial Narrow" charset="0"/>
                <a:ea typeface="SimSun" charset="0"/>
              </a:rPr>
              <a:t>) لحياة و نشاطات البشر القدماء (ويبستر) </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CF3ABAB7-3580-8C4C-B43F-5B6EAE066AF0}"/>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r>
              <a:rPr lang="ar-JO" b="1" dirty="0">
                <a:ea typeface="+mj-ea"/>
                <a:cs typeface="+mj-cs"/>
              </a:rPr>
              <a:t>الكتابي</a:t>
            </a:r>
            <a:r>
              <a:rPr lang="ar-JO" dirty="0">
                <a:ea typeface="+mj-ea"/>
                <a:cs typeface="+mj-cs"/>
              </a:rPr>
              <a:t>؟</a:t>
            </a:r>
            <a:endParaRPr lang="en-US" dirty="0">
              <a:ea typeface="+mj-ea"/>
              <a:cs typeface="+mj-cs"/>
            </a:endParaRPr>
          </a:p>
        </p:txBody>
      </p:sp>
      <p:sp>
        <p:nvSpPr>
          <p:cNvPr id="64515" name="Rectangle 3"/>
          <p:cNvSpPr>
            <a:spLocks noGrp="1" noChangeArrowheads="1"/>
          </p:cNvSpPr>
          <p:nvPr>
            <p:ph type="body" idx="1"/>
          </p:nvPr>
        </p:nvSpPr>
        <p:spPr>
          <a:xfrm>
            <a:off x="0" y="2133600"/>
            <a:ext cx="9123040" cy="4724400"/>
          </a:xfrm>
          <a:effectLst>
            <a:outerShdw blurRad="63500" dist="38099" dir="2700000" algn="ctr" rotWithShape="0">
              <a:schemeClr val="bg2">
                <a:alpha val="74998"/>
              </a:schemeClr>
            </a:outerShdw>
          </a:effectLst>
        </p:spPr>
        <p:txBody>
          <a:bodyPr/>
          <a:lstStyle/>
          <a:p>
            <a:pPr marL="609600" indent="-211138" algn="ctr" eaLnBrk="1" hangingPunct="1">
              <a:lnSpc>
                <a:spcPct val="80000"/>
              </a:lnSpc>
              <a:buNone/>
              <a:defRPr/>
            </a:pPr>
            <a:r>
              <a:rPr lang="ar-JO" sz="4000" dirty="0"/>
              <a:t>يختار علم الآثار الكتابي تلك البقايا المادية لفلسطين والدول المجاورة لها والتي تتعلق بالفترة والسرد الكتابيين . وتشمل هذه بقايا المباني والفنون والنقوش وكل قطعة أثرية تساعد على فهم تاريخ وحياة وعادات العبرانيين وأولئك الذين اتصلوا بهم و أثروا عليهم مثل المصريين والفينيقيين والسوريين والآشوريين والبابليين . . </a:t>
            </a:r>
          </a:p>
          <a:p>
            <a:pPr marL="609600" indent="-211138" algn="ctr" eaLnBrk="1" hangingPunct="1">
              <a:lnSpc>
                <a:spcPct val="80000"/>
              </a:lnSpc>
              <a:buNone/>
              <a:defRPr/>
            </a:pPr>
            <a:endParaRPr lang="ar-JO" altLang="zh-CN" sz="4000" b="1" dirty="0">
              <a:latin typeface="Arial Narrow" charset="0"/>
              <a:ea typeface="SimSun" charset="0"/>
              <a:cs typeface="SimSun" charset="0"/>
            </a:endParaRPr>
          </a:p>
          <a:p>
            <a:pPr marL="609600" indent="-211138" algn="ctr" eaLnBrk="1" hangingPunct="1">
              <a:lnSpc>
                <a:spcPct val="80000"/>
              </a:lnSpc>
              <a:buNone/>
              <a:defRPr/>
            </a:pPr>
            <a:br>
              <a:rPr lang="en-US" altLang="zh-CN" sz="1800" b="1" dirty="0">
                <a:latin typeface="Arial Narrow" charset="0"/>
                <a:ea typeface="SimSun" charset="0"/>
                <a:cs typeface="SimSun" charset="0"/>
              </a:rPr>
            </a:br>
            <a:r>
              <a:rPr lang="ar-JO" sz="1800" b="1" dirty="0">
                <a:latin typeface="Arial Narrow" charset="0"/>
                <a:ea typeface="SimSun" charset="0"/>
                <a:cs typeface="ＭＳ Ｐゴシック" charset="0"/>
              </a:rPr>
              <a:t>د. ج. وايزمان، علم الآثار، قاموس الكتاب المقدس، الطبعة الثانية (ويتون: تندل، 1982)، 70</a:t>
            </a:r>
            <a:endParaRPr lang="en-US" sz="1800" b="1"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32656"/>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66563" name="Rectangle 3"/>
          <p:cNvSpPr>
            <a:spLocks noGrp="1" noChangeArrowheads="1"/>
          </p:cNvSpPr>
          <p:nvPr>
            <p:ph type="body" sz="half" idx="1"/>
          </p:nvPr>
        </p:nvSpPr>
        <p:spPr>
          <a:xfrm>
            <a:off x="685800" y="1551856"/>
            <a:ext cx="5257800" cy="1752600"/>
          </a:xfrm>
        </p:spPr>
        <p:txBody>
          <a:bodyPr/>
          <a:lstStyle/>
          <a:p>
            <a:pPr algn="r" rtl="1" eaLnBrk="1" hangingPunct="1">
              <a:buFont typeface="Wingdings" pitchFamily="-111" charset="2"/>
              <a:buBlip>
                <a:blip r:embed="rId3"/>
              </a:buBlip>
              <a:defRPr/>
            </a:pPr>
            <a:r>
              <a:rPr lang="ar-JO" b="1" dirty="0">
                <a:effectLst>
                  <a:outerShdw blurRad="50800" dist="38100" dir="2700000" algn="tl" rotWithShape="0">
                    <a:srgbClr val="000000">
                      <a:alpha val="43000"/>
                    </a:srgbClr>
                  </a:outerShdw>
                </a:effectLst>
                <a:ea typeface="+mn-ea"/>
                <a:cs typeface="+mn-cs"/>
              </a:rPr>
              <a:t>تصنيف الأشياء</a:t>
            </a:r>
            <a:endParaRPr lang="en-US" b="1" dirty="0">
              <a:effectLst>
                <a:outerShdw blurRad="50800" dist="38100" dir="2700000" algn="tl" rotWithShape="0">
                  <a:srgbClr val="000000">
                    <a:alpha val="43000"/>
                  </a:srgbClr>
                </a:outerShdw>
              </a:effectLst>
              <a:ea typeface="+mn-ea"/>
              <a:cs typeface="+mn-cs"/>
            </a:endParaRPr>
          </a:p>
          <a:p>
            <a:pPr lvl="1" algn="r" rtl="1" eaLnBrk="1" hangingPunct="1">
              <a:buFont typeface="Wingdings" pitchFamily="-111" charset="2"/>
              <a:buBlip>
                <a:blip r:embed="rId4"/>
              </a:buBlip>
              <a:defRPr/>
            </a:pPr>
            <a:r>
              <a:rPr lang="ar-JO" b="1" dirty="0">
                <a:effectLst>
                  <a:outerShdw blurRad="50800" dist="38100" dir="2700000" algn="tl" rotWithShape="0">
                    <a:srgbClr val="000000">
                      <a:alpha val="43000"/>
                    </a:srgbClr>
                  </a:outerShdw>
                </a:effectLst>
              </a:rPr>
              <a:t>المصنوعات (مثل مصباح هيرودس)</a:t>
            </a:r>
            <a:endParaRPr lang="en-US" b="1" dirty="0">
              <a:effectLst>
                <a:outerShdw blurRad="50800" dist="38100" dir="2700000" algn="tl" rotWithShape="0">
                  <a:srgbClr val="000000">
                    <a:alpha val="43000"/>
                  </a:srgbClr>
                </a:outerShdw>
              </a:effectLst>
            </a:endParaRPr>
          </a:p>
          <a:p>
            <a:pPr lvl="1" algn="r" rtl="1" eaLnBrk="1" hangingPunct="1">
              <a:defRPr/>
            </a:pPr>
            <a:r>
              <a:rPr lang="ar-JO" b="1" dirty="0">
                <a:effectLst>
                  <a:outerShdw blurRad="50800" dist="38100" dir="2700000" algn="tl" rotWithShape="0">
                    <a:srgbClr val="000000">
                      <a:alpha val="43000"/>
                    </a:srgbClr>
                  </a:outerShdw>
                </a:effectLst>
              </a:rPr>
              <a:t>الكتابات المنقوشة</a:t>
            </a:r>
            <a:endParaRPr lang="en-US" b="1" dirty="0">
              <a:effectLst>
                <a:outerShdw blurRad="50800" dist="38100" dir="2700000" algn="tl" rotWithShape="0">
                  <a:srgbClr val="000000">
                    <a:alpha val="43000"/>
                  </a:srgbClr>
                </a:outerShdw>
              </a:effectLst>
            </a:endParaRP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677855" y="2780928"/>
            <a:ext cx="2219332"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2897187" y="6165304"/>
            <a:ext cx="3124200" cy="523220"/>
          </a:xfrm>
          <a:prstGeom prst="rect">
            <a:avLst/>
          </a:prstGeom>
          <a:noFill/>
          <a:ln w="9525">
            <a:noFill/>
            <a:miter lim="800000"/>
            <a:headEnd/>
            <a:tailEnd/>
          </a:ln>
          <a:effectLst/>
        </p:spPr>
        <p:txBody>
          <a:bodyPr>
            <a:spAutoFit/>
          </a:bodyPr>
          <a:lstStyle/>
          <a:p>
            <a:pPr algn="ctr">
              <a:spcBef>
                <a:spcPct val="50000"/>
              </a:spcBef>
              <a:defRPr/>
            </a:pPr>
            <a:r>
              <a:rPr lang="ar-JO" sz="2800" b="1" dirty="0">
                <a:effectLst>
                  <a:outerShdw blurRad="50800" dist="38100" dir="2700000" algn="tl" rotWithShape="0">
                    <a:srgbClr val="000000">
                      <a:alpha val="43000"/>
                    </a:srgbClr>
                  </a:outerShdw>
                </a:effectLst>
                <a:latin typeface="Arial"/>
                <a:ea typeface="+mn-ea"/>
                <a:cs typeface="Arial"/>
              </a:rPr>
              <a:t>مسلة شلمنأصر السوداء</a:t>
            </a:r>
            <a:endParaRPr lang="en-US" sz="2800" b="1" dirty="0">
              <a:effectLst>
                <a:outerShdw blurRad="50800" dist="38100" dir="2700000" algn="tl" rotWithShape="0">
                  <a:srgbClr val="000000">
                    <a:alpha val="43000"/>
                  </a:srgbClr>
                </a:outerShdw>
              </a:effectLst>
              <a:latin typeface="Arial"/>
              <a:ea typeface="+mn-ea"/>
              <a:cs typeface="Arial"/>
            </a:endParaRPr>
          </a:p>
        </p:txBody>
      </p:sp>
      <p:sp>
        <p:nvSpPr>
          <p:cNvPr id="66572" name="Text Box 12"/>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None/>
              <a:defRPr/>
            </a:pPr>
            <a:r>
              <a:rPr lang="ar-JO" sz="2400" b="1" i="1" dirty="0"/>
              <a:t>رسم تخطيطي لحكاية فلسطينية قديمة توضح طرق التنقيب ومستويات (طبقات) الاحتلال</a:t>
            </a:r>
            <a:endParaRPr lang="en-US" sz="2400" b="1" i="1" dirty="0">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600" b="1" dirty="0">
                <a:effectLst>
                  <a:outerShdw blurRad="50800" dist="38100" dir="2700000" algn="tl" rotWithShape="0">
                    <a:srgbClr val="000000">
                      <a:alpha val="43000"/>
                    </a:srgbClr>
                  </a:outerShdw>
                </a:effectLst>
                <a:latin typeface="Arial Narrow" pitchFamily="-111" charset="0"/>
                <a:ea typeface="+mn-ea"/>
                <a:cs typeface="+mn-cs"/>
              </a:rPr>
              <a:t>مصطلحات التنقيب</a:t>
            </a:r>
            <a:endParaRPr lang="en-US" sz="3600" b="1" dirty="0">
              <a:effectLst>
                <a:outerShdw blurRad="50800" dist="38100" dir="2700000" algn="tl" rotWithShape="0">
                  <a:srgbClr val="000000">
                    <a:alpha val="43000"/>
                  </a:srgbClr>
                </a:outerShdw>
              </a:effectLst>
              <a:latin typeface="Arial Narrow" pitchFamily="-111" charset="0"/>
              <a:ea typeface="+mn-ea"/>
              <a:cs typeface="+mn-cs"/>
            </a:endParaRPr>
          </a:p>
          <a:p>
            <a:pPr marL="742950" lvl="1" indent="-285750" algn="r" rtl="1">
              <a:spcBef>
                <a:spcPct val="20000"/>
              </a:spcBef>
              <a:buClr>
                <a:schemeClr val="accent1"/>
              </a:buClr>
              <a:buSzPct val="75000"/>
              <a:buFont typeface="Wingdings" pitchFamily="-111" charset="2"/>
              <a:buBlip>
                <a:blip r:embed="rId4"/>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الإخبار</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a:p>
            <a:pPr marL="742950" lvl="1" indent="-285750" algn="r" rtl="1">
              <a:spcBef>
                <a:spcPct val="20000"/>
              </a:spcBef>
              <a:buClr>
                <a:schemeClr val="accent1"/>
              </a:buClr>
              <a:buSzPct val="75000"/>
              <a:buFont typeface="Wingdings" pitchFamily="-111" charset="2"/>
              <a:buBlip>
                <a:blip r:embed="rId4"/>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الطبقات</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5"/>
          </p:cNvPr>
          <p:cNvPicPr>
            <a:picLocks noChangeAspect="1" noChangeArrowheads="1"/>
          </p:cNvPicPr>
          <p:nvPr/>
        </p:nvPicPr>
        <p:blipFill>
          <a:blip r:embed="rId6"/>
          <a:srcRect/>
          <a:stretch>
            <a:fillRect/>
          </a:stretch>
        </p:blipFill>
        <p:spPr bwMode="auto">
          <a:xfrm>
            <a:off x="6172200" y="442913"/>
            <a:ext cx="1905000" cy="1057261"/>
          </a:xfrm>
          <a:prstGeom prst="rect">
            <a:avLst/>
          </a:prstGeom>
          <a:noFill/>
          <a:effectLst>
            <a:outerShdw blurRad="63500" dist="38099" dir="2700000" algn="ctr" rotWithShape="0">
              <a:schemeClr val="bg2">
                <a:alpha val="74998"/>
              </a:schemeClr>
            </a:outerShdw>
          </a:effectLst>
        </p:spPr>
      </p:pic>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77560" imgH="1810080" progId="Word.Document.8">
                  <p:embed/>
                </p:oleObj>
              </mc:Choice>
              <mc:Fallback>
                <p:oleObj name="Document" r:id="rId7" imgW="5677560" imgH="1810080" progId="Word.Document.8">
                  <p:embed/>
                  <p:pic>
                    <p:nvPicPr>
                      <p:cNvPr id="0" name="Picture 5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2">
            <a:extLst>
              <a:ext uri="{FF2B5EF4-FFF2-40B4-BE49-F238E27FC236}">
                <a16:creationId xmlns:a16="http://schemas.microsoft.com/office/drawing/2014/main" id="{D77504F0-F17D-0048-9755-68DE3C1BC691}"/>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sz="3600" dirty="0">
                <a:solidFill>
                  <a:srgbClr val="FF99CC"/>
                </a:solidFill>
                <a:ea typeface="+mn-ea"/>
                <a:cs typeface="+mn-cs"/>
              </a:rPr>
              <a:t>الصدفة</a:t>
            </a:r>
            <a:r>
              <a:rPr lang="ar-JO" sz="3600" dirty="0">
                <a:ea typeface="+mn-ea"/>
                <a:cs typeface="+mn-cs"/>
              </a:rPr>
              <a:t> : اكتشاف حجر رشيد (1799)</a:t>
            </a:r>
            <a:endParaRPr lang="en-US" sz="3600" dirty="0">
              <a:ea typeface="+mn-ea"/>
              <a:cs typeface="+mn-cs"/>
            </a:endParaRP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51D7966A-B322-7A45-BCDE-B06F26E83E64}"/>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50000"/>
              </a:spcBef>
              <a:defRPr/>
            </a:pPr>
            <a:r>
              <a:rPr lang="ar-JO" sz="2800" b="1" dirty="0"/>
              <a:t>كان حجر رشيد فريدًا من نوعه حيث نقشت عليه ثلاث لغات تروي نفس القصة. كانت اللغات الديموطيقية واليونانية والهيروغليفية</a:t>
            </a:r>
            <a:endParaRPr kumimoji="0" lang="en-US"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ar-JO" altLang="en-US" dirty="0">
                <a:ea typeface="ＭＳ Ｐゴシック" pitchFamily="34" charset="-128"/>
              </a:rPr>
              <a:t>حجر رشيد</a:t>
            </a:r>
            <a:endParaRPr lang="en-US" altLang="en-US" dirty="0">
              <a:ea typeface="ＭＳ Ｐゴシック" pitchFamily="34" charset="-128"/>
            </a:endParaRPr>
          </a:p>
        </p:txBody>
      </p:sp>
      <p:sp>
        <p:nvSpPr>
          <p:cNvPr id="143364" name="TextBox 6"/>
          <p:cNvSpPr txBox="1">
            <a:spLocks noChangeArrowheads="1"/>
          </p:cNvSpPr>
          <p:nvPr/>
        </p:nvSpPr>
        <p:spPr bwMode="auto">
          <a:xfrm>
            <a:off x="8286776" y="0"/>
            <a:ext cx="946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8133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Image result for rosetta stone">
            <a:extLst>
              <a:ext uri="{FF2B5EF4-FFF2-40B4-BE49-F238E27FC236}">
                <a16:creationId xmlns:a16="http://schemas.microsoft.com/office/drawing/2014/main" id="{115DC929-3842-184A-8D28-D68242EBA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20" t="7240" b="14221"/>
          <a:stretch/>
        </p:blipFill>
        <p:spPr bwMode="auto">
          <a:xfrm>
            <a:off x="0" y="0"/>
            <a:ext cx="24872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Image result for rosetta stone">
            <a:extLst>
              <a:ext uri="{FF2B5EF4-FFF2-40B4-BE49-F238E27FC236}">
                <a16:creationId xmlns:a16="http://schemas.microsoft.com/office/drawing/2014/main" id="{717D7E60-CCE6-FC42-9DDB-5024F63CC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1703"/>
            <a:ext cx="4857750" cy="6354615"/>
          </a:xfrm>
          <a:prstGeom prst="rect">
            <a:avLst/>
          </a:prstGeom>
          <a:noFill/>
          <a:extLst>
            <a:ext uri="{909E8E84-426E-40DD-AFC4-6F175D3DCCD1}">
              <a14:hiddenFill xmlns:a14="http://schemas.microsoft.com/office/drawing/2010/main">
                <a:solidFill>
                  <a:srgbClr val="FFFFFF"/>
                </a:solidFill>
              </a14:hiddenFill>
            </a:ext>
          </a:extLst>
        </p:spPr>
      </p:pic>
      <p:sp>
        <p:nvSpPr>
          <p:cNvPr id="149511" name="Rectangle 1031"/>
          <p:cNvSpPr>
            <a:spLocks noChangeArrowheads="1"/>
          </p:cNvSpPr>
          <p:nvPr/>
        </p:nvSpPr>
        <p:spPr bwMode="auto">
          <a:xfrm>
            <a:off x="-152400" y="13716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الأعلى</a:t>
            </a:r>
            <a:r>
              <a:rPr lang="en-US" sz="4400" b="1" dirty="0">
                <a:solidFill>
                  <a:srgbClr val="FFFF00"/>
                </a:solidFill>
                <a:effectLst>
                  <a:glow rad="127000">
                    <a:schemeClr val="bg2"/>
                  </a:glow>
                </a:effectLst>
                <a:latin typeface="Arial Narrow" pitchFamily="-111" charset="0"/>
                <a:ea typeface="+mn-ea"/>
                <a:cs typeface="+mn-cs"/>
              </a:rPr>
              <a:t>: </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الهيروغليفية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2" name="Rectangle 1032"/>
          <p:cNvSpPr>
            <a:spLocks noChangeArrowheads="1"/>
          </p:cNvSpPr>
          <p:nvPr/>
        </p:nvSpPr>
        <p:spPr bwMode="auto">
          <a:xfrm>
            <a:off x="-76200" y="37338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الوسط</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الديموطيقية</a:t>
            </a:r>
          </a:p>
        </p:txBody>
      </p:sp>
      <p:sp>
        <p:nvSpPr>
          <p:cNvPr id="149513" name="Rectangle 1033"/>
          <p:cNvSpPr>
            <a:spLocks noChangeArrowheads="1"/>
          </p:cNvSpPr>
          <p:nvPr/>
        </p:nvSpPr>
        <p:spPr bwMode="auto">
          <a:xfrm>
            <a:off x="0" y="6019800"/>
            <a:ext cx="4576192"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الأسفل : اليونانية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5" name="AutoShape 1035"/>
          <p:cNvSpPr>
            <a:spLocks noChangeArrowheads="1"/>
          </p:cNvSpPr>
          <p:nvPr/>
        </p:nvSpPr>
        <p:spPr bwMode="auto">
          <a:xfrm rot="-5400000">
            <a:off x="1755073" y="56363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49516" name="AutoShape 1036"/>
          <p:cNvSpPr>
            <a:spLocks noChangeArrowheads="1"/>
          </p:cNvSpPr>
          <p:nvPr/>
        </p:nvSpPr>
        <p:spPr bwMode="auto">
          <a:xfrm rot="-5400000">
            <a:off x="1755073" y="26264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03437" name="Text Box 1041"/>
          <p:cNvSpPr txBox="1">
            <a:spLocks noChangeArrowheads="1"/>
          </p:cNvSpPr>
          <p:nvPr/>
        </p:nvSpPr>
        <p:spPr bwMode="auto">
          <a:xfrm>
            <a:off x="8100392" y="159023"/>
            <a:ext cx="1101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87 س-د</a:t>
            </a:r>
            <a:endParaRPr lang="en-US" dirty="0">
              <a:latin typeface="Arial" panose="020B0604020202020204" pitchFamily="34" charset="0"/>
              <a:cs typeface="Arial" panose="020B0604020202020204" pitchFamily="34" charset="0"/>
            </a:endParaRP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571736" y="0"/>
            <a:ext cx="1817032" cy="1884363"/>
          </a:xfrm>
        </p:spPr>
      </p:pic>
      <p:sp>
        <p:nvSpPr>
          <p:cNvPr id="6" name="Rectangle 3">
            <a:extLst>
              <a:ext uri="{FF2B5EF4-FFF2-40B4-BE49-F238E27FC236}">
                <a16:creationId xmlns:a16="http://schemas.microsoft.com/office/drawing/2014/main" id="{F4574327-5DF3-92E6-72B6-37D4D21D168F}"/>
              </a:ext>
            </a:extLst>
          </p:cNvPr>
          <p:cNvSpPr txBox="1">
            <a:spLocks noChangeArrowheads="1"/>
          </p:cNvSpPr>
          <p:nvPr/>
        </p:nvSpPr>
        <p:spPr bwMode="auto">
          <a:xfrm>
            <a:off x="4516438" y="939800"/>
            <a:ext cx="3962400" cy="1295400"/>
          </a:xfrm>
          <a:prstGeom prst="rect">
            <a:avLst/>
          </a:prstGeom>
          <a:noFill/>
          <a:ln>
            <a:noFill/>
          </a:ln>
          <a:effectLst>
            <a:outerShdw blurRad="63500"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altLang="en-US" sz="4400" b="1" i="0" u="none" strike="noStrike" kern="0" cap="none" spc="0" normalizeH="0" baseline="0" noProof="0">
                <a:ln>
                  <a:noFill/>
                </a:ln>
                <a:solidFill>
                  <a:srgbClr val="FFFFFF"/>
                </a:solidFill>
                <a:effectLst>
                  <a:glow rad="127000">
                    <a:srgbClr val="000000"/>
                  </a:glow>
                  <a:outerShdw blurRad="50800" dist="50800" dir="5400000" algn="ctr" rotWithShape="0">
                    <a:srgbClr val="000000"/>
                  </a:outerShdw>
                </a:effectLst>
                <a:uLnTx/>
                <a:uFillTx/>
                <a:latin typeface="Arial"/>
                <a:ea typeface="ＭＳ Ｐゴシック" pitchFamily="34" charset="-128"/>
              </a:rPr>
              <a:t>حجر رشيد</a:t>
            </a:r>
            <a:endParaRPr kumimoji="1" lang="en-US" altLang="en-US" sz="4000" b="1" i="0" u="none" strike="noStrike" kern="0" cap="none" spc="0" normalizeH="0" baseline="0" noProof="0" dirty="0">
              <a:ln>
                <a:noFill/>
              </a:ln>
              <a:solidFill>
                <a:srgbClr val="FFFFFF"/>
              </a:solidFill>
              <a:effectLst>
                <a:glow rad="127000">
                  <a:srgbClr val="000000"/>
                </a:glow>
                <a:outerShdw blurRad="50800" dist="50800" dir="5400000" algn="ctr" rotWithShape="0">
                  <a:srgbClr val="000000"/>
                </a:outerShdw>
              </a:effectLst>
              <a:uLnTx/>
              <a:uFillTx/>
              <a:latin typeface="Arial"/>
              <a:ea typeface="ＭＳ Ｐゴシック" pitchFamily="34" charset="-128"/>
            </a:endParaRPr>
          </a:p>
        </p:txBody>
      </p:sp>
      <p:sp>
        <p:nvSpPr>
          <p:cNvPr id="7" name="Rectangle 4">
            <a:extLst>
              <a:ext uri="{FF2B5EF4-FFF2-40B4-BE49-F238E27FC236}">
                <a16:creationId xmlns:a16="http://schemas.microsoft.com/office/drawing/2014/main" id="{21523737-08FC-2D02-7BE9-8B95431EBBF4}"/>
              </a:ext>
            </a:extLst>
          </p:cNvPr>
          <p:cNvSpPr txBox="1">
            <a:spLocks noChangeArrowheads="1"/>
          </p:cNvSpPr>
          <p:nvPr/>
        </p:nvSpPr>
        <p:spPr bwMode="auto">
          <a:xfrm>
            <a:off x="4211638" y="2311400"/>
            <a:ext cx="5029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a:lstStyle>
          <a:p>
            <a:pPr marL="342900" marR="0" lvl="0" indent="-342900" algn="r" defTabSz="914400" rtl="1" eaLnBrk="1" fontAlgn="base" latinLnBrk="0" hangingPunct="1">
              <a:lnSpc>
                <a:spcPct val="100000"/>
              </a:lnSpc>
              <a:spcBef>
                <a:spcPct val="20000"/>
              </a:spcBef>
              <a:spcAft>
                <a:spcPct val="0"/>
              </a:spcAft>
              <a:buClrTx/>
              <a:buSzTx/>
              <a:buFont typeface="Wingdings" pitchFamily="2" charset="2"/>
              <a:buBlip>
                <a:blip r:embed="rId7"/>
              </a:buBlip>
              <a:tabLst/>
              <a:defRPr/>
            </a:pPr>
            <a:r>
              <a:rPr kumimoji="1" lang="ar-JO" altLang="en-US" sz="3600" b="1" i="0" u="none" strike="noStrike" kern="0" cap="none" spc="0" normalizeH="0" baseline="0" noProof="0">
                <a:ln>
                  <a:noFill/>
                </a:ln>
                <a:solidFill>
                  <a:srgbClr val="FFFFFF"/>
                </a:solidFill>
                <a:effectLst>
                  <a:glow rad="127000">
                    <a:srgbClr val="000000"/>
                  </a:glow>
                  <a:outerShdw blurRad="50800" dist="50800" dir="5400000" algn="ctr" rotWithShape="0">
                    <a:srgbClr val="000000"/>
                  </a:outerShdw>
                </a:effectLst>
                <a:uLnTx/>
                <a:uFillTx/>
                <a:latin typeface="Arial"/>
                <a:ea typeface="ＭＳ Ｐゴシック" pitchFamily="34" charset="-128"/>
              </a:rPr>
              <a:t>مفتاح فهم الهيروغليفية المصرية</a:t>
            </a:r>
            <a:endParaRPr kumimoji="1" lang="en-US" altLang="en-US" sz="3600" b="1" i="0" u="none" strike="noStrike" kern="0" cap="none" spc="0" normalizeH="0" baseline="0" noProof="0" dirty="0">
              <a:ln>
                <a:noFill/>
              </a:ln>
              <a:solidFill>
                <a:srgbClr val="FFFFFF"/>
              </a:solidFill>
              <a:effectLst>
                <a:glow rad="127000">
                  <a:srgbClr val="000000"/>
                </a:glow>
                <a:outerShdw blurRad="50800" dist="50800" dir="5400000" algn="ctr" rotWithShape="0">
                  <a:srgbClr val="000000"/>
                </a:outerShdw>
              </a:effectLst>
              <a:uLnTx/>
              <a:uFillTx/>
              <a:latin typeface="Aria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9515"/>
                                        </p:tgtEl>
                                        <p:attrNameLst>
                                          <p:attrName>style.visibility</p:attrName>
                                        </p:attrNameLst>
                                      </p:cBhvr>
                                      <p:to>
                                        <p:strVal val="visible"/>
                                      </p:to>
                                    </p:set>
                                    <p:animEffect transition="in" filter="wipe(down)">
                                      <p:cBhvr>
                                        <p:cTn id="17" dur="500"/>
                                        <p:tgtEl>
                                          <p:spTgt spid="1495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wipe(down)">
                                      <p:cBhvr>
                                        <p:cTn id="20" dur="500"/>
                                        <p:tgtEl>
                                          <p:spTgt spid="1495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516"/>
                                        </p:tgtEl>
                                        <p:attrNameLst>
                                          <p:attrName>style.visibility</p:attrName>
                                        </p:attrNameLst>
                                      </p:cBhvr>
                                      <p:to>
                                        <p:strVal val="visible"/>
                                      </p:to>
                                    </p:set>
                                    <p:animEffect transition="in" filter="wipe(down)">
                                      <p:cBhvr>
                                        <p:cTn id="25" dur="500"/>
                                        <p:tgtEl>
                                          <p:spTgt spid="1495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9511"/>
                                        </p:tgtEl>
                                        <p:attrNameLst>
                                          <p:attrName>style.visibility</p:attrName>
                                        </p:attrNameLst>
                                      </p:cBhvr>
                                      <p:to>
                                        <p:strVal val="visible"/>
                                      </p:to>
                                    </p:set>
                                    <p:animEffect transition="in" filter="wipe(down)">
                                      <p:cBhvr>
                                        <p:cTn id="28"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ar-JO" altLang="en-US" sz="11000" dirty="0">
                <a:solidFill>
                  <a:schemeClr val="bg1"/>
                </a:solidFill>
                <a:ea typeface="ＭＳ Ｐゴシック" pitchFamily="34" charset="-128"/>
              </a:rPr>
              <a:t>الهيروغليفية</a:t>
            </a:r>
            <a:endParaRPr lang="en-US" altLang="en-US" sz="14600" dirty="0">
              <a:solidFill>
                <a:schemeClr val="bg1"/>
              </a:solidFill>
              <a:ea typeface="ＭＳ Ｐゴシック" pitchFamily="34" charset="-128"/>
            </a:endParaRPr>
          </a:p>
        </p:txBody>
      </p:sp>
      <p:sp>
        <p:nvSpPr>
          <p:cNvPr id="146435" name="Rectangle 5"/>
          <p:cNvSpPr>
            <a:spLocks noChangeArrowheads="1"/>
          </p:cNvSpPr>
          <p:nvPr/>
        </p:nvSpPr>
        <p:spPr bwMode="auto">
          <a:xfrm>
            <a:off x="0" y="23320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20000"/>
              </a:spcBef>
              <a:defRPr/>
            </a:pPr>
            <a:r>
              <a:rPr lang="ar-JO" sz="3600" dirty="0">
                <a:solidFill>
                  <a:schemeClr val="bg1"/>
                </a:solidFill>
              </a:rPr>
              <a:t>الكلمة الهيروغليفية تعني حرفيا (نحت مقدس) . </a:t>
            </a:r>
          </a:p>
          <a:p>
            <a:pPr lvl="0" algn="ctr" eaLnBrk="1" hangingPunct="1">
              <a:spcBef>
                <a:spcPct val="20000"/>
              </a:spcBef>
              <a:defRPr/>
            </a:pPr>
            <a:r>
              <a:rPr lang="ar-JO" sz="3600" dirty="0">
                <a:solidFill>
                  <a:schemeClr val="bg1"/>
                </a:solidFill>
              </a:rPr>
              <a:t>استخدم المصريون لأول مرة الحروف الهيروغليفية حصريًا للنقوش المنحوتة أو المرسومة على جدران المعبد . </a:t>
            </a:r>
          </a:p>
          <a:p>
            <a:pPr lvl="0" algn="ctr" eaLnBrk="1" hangingPunct="1">
              <a:spcBef>
                <a:spcPct val="20000"/>
              </a:spcBef>
              <a:defRPr/>
            </a:pPr>
            <a:r>
              <a:rPr lang="ar-JO" sz="3600" dirty="0">
                <a:solidFill>
                  <a:schemeClr val="bg1"/>
                </a:solidFill>
              </a:rPr>
              <a:t>كما تم استخدام هذا الشكل من الكتابة التصويرية على المقابر ، وأوراق البردي ، والألواح الخشبية المغطاة بالجبس ، وشظايا الفخار ، وأجزاء من الحجر الجيري</a:t>
            </a:r>
            <a:endParaRPr kumimoji="0" lang="en-US" altLang="en-US" sz="36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endParaRPr>
          </a:p>
        </p:txBody>
      </p:sp>
      <p:sp>
        <p:nvSpPr>
          <p:cNvPr id="146436" name="TextBox 6"/>
          <p:cNvSpPr txBox="1">
            <a:spLocks noChangeArrowheads="1"/>
          </p:cNvSpPr>
          <p:nvPr/>
        </p:nvSpPr>
        <p:spPr bwMode="auto">
          <a:xfrm>
            <a:off x="8143900" y="0"/>
            <a:ext cx="86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4765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ar-JO" altLang="en-US" sz="3600" dirty="0">
                <a:solidFill>
                  <a:schemeClr val="bg1"/>
                </a:solidFill>
                <a:ea typeface="ＭＳ Ｐゴシック" pitchFamily="34" charset="-128"/>
              </a:rPr>
              <a:t>أنواع الهيروغليفية</a:t>
            </a:r>
            <a:endParaRPr lang="en-US" altLang="en-US" sz="3600" dirty="0">
              <a:solidFill>
                <a:schemeClr val="bg1"/>
              </a:solidFill>
              <a:ea typeface="ＭＳ Ｐゴシック" pitchFamily="34" charset="-128"/>
            </a:endParaRPr>
          </a:p>
        </p:txBody>
      </p:sp>
      <p:sp>
        <p:nvSpPr>
          <p:cNvPr id="354309" name="Rectangle 5"/>
          <p:cNvSpPr>
            <a:spLocks noChangeArrowheads="1"/>
          </p:cNvSpPr>
          <p:nvPr/>
        </p:nvSpPr>
        <p:spPr bwMode="auto">
          <a:xfrm>
            <a:off x="609600" y="171450"/>
            <a:ext cx="7562850" cy="83099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الهيروغليفية هي شكل أصلي للكتابة تطورت منها جميع الأشكال الأخرى . تم استدعاء اثنين من الأشكال الأحدث الهيراطيقية والديموطيقية:</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0" name="Rectangle 6"/>
          <p:cNvSpPr>
            <a:spLocks noChangeArrowheads="1"/>
          </p:cNvSpPr>
          <p:nvPr/>
        </p:nvSpPr>
        <p:spPr bwMode="auto">
          <a:xfrm>
            <a:off x="609600" y="4464050"/>
            <a:ext cx="85344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في القرن الثالث بعد الميلاد بدأ استبدال الهيروغليفية بالقبطية وهي شكل من أشكال الكتابة اليونانية. تمت كتابة آخر نص هيروغليفي في معبد فيلة عام 450 م. وحلت اللغة المصرية المنطوقة محل اللغة العربية في العصور الوسطى.</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1" name="Rectangle 7"/>
          <p:cNvSpPr>
            <a:spLocks noChangeArrowheads="1"/>
          </p:cNvSpPr>
          <p:nvPr/>
        </p:nvSpPr>
        <p:spPr bwMode="auto">
          <a:xfrm>
            <a:off x="609600" y="1947863"/>
            <a:ext cx="8534400" cy="156966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457200" lvl="0" indent="-457200" algn="r" rtl="1">
              <a:defRPr/>
            </a:pPr>
            <a:r>
              <a:rPr lang="ar-JO" b="1" dirty="0">
                <a:solidFill>
                  <a:schemeClr val="bg1"/>
                </a:solidFill>
              </a:rPr>
              <a:t>1. كانت </a:t>
            </a:r>
            <a:r>
              <a:rPr lang="ar-JO" b="1" u="sng" dirty="0">
                <a:solidFill>
                  <a:schemeClr val="bg1"/>
                </a:solidFill>
              </a:rPr>
              <a:t>الهيراطيقية</a:t>
            </a:r>
            <a:r>
              <a:rPr lang="ar-JO" b="1" dirty="0">
                <a:solidFill>
                  <a:schemeClr val="bg1"/>
                </a:solidFill>
              </a:rPr>
              <a:t> شكلًا مبسطًا من الكتابة الهيروغليفية للأغراض الإدارية و التجارية وكذلك للنصوص الأدبية والعلمية والدينية. </a:t>
            </a:r>
          </a:p>
          <a:p>
            <a:pPr marL="457200" lvl="0" indent="-457200" algn="r" rtl="1">
              <a:defRPr/>
            </a:pPr>
            <a:r>
              <a:rPr lang="ar-JO" b="1" dirty="0">
                <a:solidFill>
                  <a:schemeClr val="bg1"/>
                </a:solidFill>
              </a:rPr>
              <a:t>2. </a:t>
            </a:r>
            <a:r>
              <a:rPr lang="ar-JO" b="1" u="sng" dirty="0">
                <a:solidFill>
                  <a:schemeClr val="bg1"/>
                </a:solidFill>
              </a:rPr>
              <a:t>الديموطيقية</a:t>
            </a:r>
            <a:r>
              <a:rPr lang="ar-JO" b="1" dirty="0">
                <a:solidFill>
                  <a:schemeClr val="bg1"/>
                </a:solidFill>
              </a:rPr>
              <a:t> ، وهي كلمة يونانية تعني الكتابة الشعبية ، كانت تستخدم بشكل عام للمتطلبات اليومية للمجتمع.</a:t>
            </a:r>
            <a:r>
              <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rPr>
              <a:t> </a:t>
            </a:r>
          </a:p>
        </p:txBody>
      </p:sp>
      <p:sp>
        <p:nvSpPr>
          <p:cNvPr id="147462"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Effect transition="in" filter="fade">
                                      <p:cBhvr>
                                        <p:cTn id="7" dur="500"/>
                                        <p:tgtEl>
                                          <p:spTgt spid="354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11"/>
                                        </p:tgtEl>
                                        <p:attrNameLst>
                                          <p:attrName>style.visibility</p:attrName>
                                        </p:attrNameLst>
                                      </p:cBhvr>
                                      <p:to>
                                        <p:strVal val="visible"/>
                                      </p:to>
                                    </p:set>
                                    <p:animEffect transition="in" filter="fade">
                                      <p:cBhvr>
                                        <p:cTn id="12" dur="500"/>
                                        <p:tgtEl>
                                          <p:spTgt spid="354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0" y="6858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r" eaLnBrk="1" hangingPunct="1">
              <a:defRPr/>
            </a:pPr>
            <a:r>
              <a:rPr lang="ar-JO" b="1" dirty="0"/>
              <a:t>لم يتم </a:t>
            </a:r>
            <a:r>
              <a:rPr lang="ar-JO" b="1" u="sng" dirty="0">
                <a:solidFill>
                  <a:srgbClr val="00B0F0"/>
                </a:solidFill>
              </a:rPr>
              <a:t>فك رموز الهيروغليفية </a:t>
            </a:r>
            <a:r>
              <a:rPr lang="ar-JO" b="1" dirty="0"/>
              <a:t>المصرية حتى القرن التاسع عشر. كان العديد من الأشخاص يحاولون فك الشفرة عندما اكتشف الشاب الفرنسي اللامع </a:t>
            </a:r>
            <a:r>
              <a:rPr lang="ar-JO" b="1" u="sng" dirty="0">
                <a:solidFill>
                  <a:srgbClr val="00B0F0"/>
                </a:solidFill>
              </a:rPr>
              <a:t>جان فرانسوا شامبليون سر </a:t>
            </a:r>
            <a:r>
              <a:rPr lang="ar-JO" b="1" dirty="0"/>
              <a:t>هذه الكتابة القديمة</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كيف فعل ذلك؟</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صدر مرسوم في ممفيس، مصر في 27 مارس 196 قبل الميلاد . نقشت على </a:t>
            </a:r>
            <a:r>
              <a:rPr lang="ar-JO" b="1" dirty="0">
                <a:solidFill>
                  <a:srgbClr val="00B0F0"/>
                </a:solidFill>
              </a:rPr>
              <a:t>حجر رشيد </a:t>
            </a:r>
            <a:r>
              <a:rPr lang="ar-JO" b="1" dirty="0"/>
              <a:t>بثلاثة نصوص : الهيروغليفية والديموطيقية واليونانية</a:t>
            </a:r>
          </a:p>
          <a:p>
            <a:pPr lvl="0" eaLnBrk="1" hangingPunct="1">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بعد أن فك توماس يونغ شفرة النص الديموطيقي، استخدم شامبليون المعلومات لكسر شفرة النص الهيروغليفي في عام 1822. و في عام 1828 نشر الملخص الشهير الذي يمثل أول اختراق حقيقي في قراءة الهيروغليفية.</a:t>
            </a:r>
            <a:endParaRPr kumimoji="0" lang="en-US"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ar-JO" altLang="en-US" sz="3200" dirty="0">
                <a:solidFill>
                  <a:schemeClr val="bg1"/>
                </a:solidFill>
                <a:ea typeface="ＭＳ Ｐゴシック" pitchFamily="34" charset="-128"/>
              </a:rPr>
              <a:t>كيف تم فك رموز الهيروغليفية</a:t>
            </a:r>
            <a:endParaRPr lang="en-US" altLang="en-US" dirty="0">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ar-JO" altLang="en-US" sz="4000" b="1" dirty="0">
                <a:solidFill>
                  <a:srgbClr val="000000"/>
                </a:solidFill>
                <a:ea typeface="ＭＳ Ｐゴシック" pitchFamily="34" charset="-128"/>
              </a:rPr>
              <a:t>الهيروغليفية و ما يشابهها من مخطوطات</a:t>
            </a:r>
            <a:endParaRPr lang="en-US" altLang="en-US" sz="7200" dirty="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altLang="en-US" b="1" dirty="0">
                <a:solidFill>
                  <a:srgbClr val="000000"/>
                </a:solidFill>
                <a:cs typeface="+mn-cs"/>
              </a:rPr>
              <a:t>مأخوذة من : ج. ستيندورف و ك. سيلي، عندما حكمت مصر الشرق، شيكاغو : 1942، ص122</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03" name="Rectangle 3"/>
          <p:cNvSpPr>
            <a:spLocks noGrp="1" noChangeArrowheads="1"/>
          </p:cNvSpPr>
          <p:nvPr>
            <p:ph type="body" sz="half" idx="1"/>
          </p:nvPr>
        </p:nvSpPr>
        <p:spPr>
          <a:xfrm>
            <a:off x="685800" y="1981200"/>
            <a:ext cx="3743324" cy="4191000"/>
          </a:xfrm>
        </p:spPr>
        <p:txBody>
          <a:bodyPr/>
          <a:lstStyle/>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الصدفة</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اكتشاف حجر رشيد (1799)</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السطح</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إدوارد روبنسون و عالي سميث (1838)</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الحفارات</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دي سلاوسي في القدس (1863)</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i="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التعميم</a:t>
            </a:r>
            <a:r>
              <a:rPr lang="ar-JO" b="1" i="1" dirty="0">
                <a:effectLst>
                  <a:outerShdw blurRad="50800" dist="63500" dir="2700000" algn="tl" rotWithShape="0">
                    <a:srgbClr val="000000"/>
                  </a:outerShdw>
                </a:effectLst>
                <a:latin typeface="Arial Narrow" charset="0"/>
                <a:ea typeface="ＭＳ Ｐゴシック" charset="0"/>
                <a:cs typeface="ＭＳ Ｐゴシック" charset="0"/>
              </a:rPr>
              <a:t> : عرض علم الآثار الكتابي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
        <p:nvSpPr>
          <p:cNvPr id="13" name="Text Box 12">
            <a:extLst>
              <a:ext uri="{FF2B5EF4-FFF2-40B4-BE49-F238E27FC236}">
                <a16:creationId xmlns:a16="http://schemas.microsoft.com/office/drawing/2014/main" id="{DB74631A-B4C6-DC4E-8329-4DE9AADEAA8F}"/>
              </a:ext>
            </a:extLst>
          </p:cNvPr>
          <p:cNvSpPr txBox="1">
            <a:spLocks noChangeArrowheads="1"/>
          </p:cNvSpPr>
          <p:nvPr/>
        </p:nvSpPr>
        <p:spPr bwMode="auto">
          <a:xfrm>
            <a:off x="8350250" y="8701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Image result for ecavation israel">
            <a:extLst>
              <a:ext uri="{FF2B5EF4-FFF2-40B4-BE49-F238E27FC236}">
                <a16:creationId xmlns:a16="http://schemas.microsoft.com/office/drawing/2014/main" id="{E1627AEC-91BE-2142-AAA0-9F8898BFD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ar-JO" b="1" dirty="0">
                <a:effectLst>
                  <a:glow rad="228600">
                    <a:schemeClr val="bg2">
                      <a:alpha val="40000"/>
                    </a:schemeClr>
                  </a:glow>
                </a:effectLst>
                <a:ea typeface="+mj-ea"/>
                <a:cs typeface="+mj-cs"/>
              </a:rPr>
              <a:t>مواقع التنقيب</a:t>
            </a:r>
            <a:endParaRPr lang="en-US" b="1" dirty="0">
              <a:effectLst>
                <a:glow rad="228600">
                  <a:schemeClr val="bg2">
                    <a:alpha val="40000"/>
                  </a:schemeClr>
                </a:glow>
              </a:effectLst>
              <a:ea typeface="+mj-ea"/>
              <a:cs typeface="+mj-cs"/>
            </a:endParaRPr>
          </a:p>
        </p:txBody>
      </p:sp>
      <p:grpSp>
        <p:nvGrpSpPr>
          <p:cNvPr id="107523" name="Group 15"/>
          <p:cNvGrpSpPr>
            <a:grpSpLocks/>
          </p:cNvGrpSpPr>
          <p:nvPr/>
        </p:nvGrpSpPr>
        <p:grpSpPr bwMode="auto">
          <a:xfrm>
            <a:off x="990600" y="4038600"/>
            <a:ext cx="5970588" cy="2560638"/>
            <a:chOff x="624" y="2544"/>
            <a:chExt cx="3761" cy="1613"/>
          </a:xfrm>
        </p:grpSpPr>
        <p:pic>
          <p:nvPicPr>
            <p:cNvPr id="78861" name="Picture 13" descr="Siloam Inscription"/>
            <p:cNvPicPr>
              <a:picLocks noChangeAspect="1" noChangeArrowheads="1"/>
            </p:cNvPicPr>
            <p:nvPr/>
          </p:nvPicPr>
          <p:blipFill>
            <a:blip r:embed="rId4"/>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2336" y="3866"/>
              <a:ext cx="204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defRPr/>
              </a:pPr>
              <a:r>
                <a:rPr lang="ar-JO" b="1" dirty="0">
                  <a:latin typeface="Arial"/>
                  <a:ea typeface="+mn-ea"/>
                  <a:cs typeface="Arial"/>
                </a:rPr>
                <a:t>نقش سلوام</a:t>
              </a:r>
              <a:endParaRPr lang="en-US" b="1" dirty="0">
                <a:latin typeface="Arial"/>
                <a:ea typeface="+mn-ea"/>
                <a:cs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77560" imgH="1810080" progId="Word.Document.8">
                  <p:embed/>
                </p:oleObj>
              </mc:Choice>
              <mc:Fallback>
                <p:oleObj name="Document" r:id="rId3" imgW="5677560" imgH="1810080" progId="Word.Document.8">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الأساليب</a:t>
            </a:r>
            <a:endParaRPr lang="en-US" dirty="0">
              <a:ea typeface="+mj-ea"/>
              <a:cs typeface="+mj-cs"/>
            </a:endParaRPr>
          </a:p>
        </p:txBody>
      </p:sp>
      <p:sp>
        <p:nvSpPr>
          <p:cNvPr id="73731" name="Rectangle 3"/>
          <p:cNvSpPr>
            <a:spLocks noGrp="1" noChangeArrowheads="1"/>
          </p:cNvSpPr>
          <p:nvPr>
            <p:ph type="body" sz="half" idx="1"/>
          </p:nvPr>
        </p:nvSpPr>
        <p:spPr>
          <a:xfrm>
            <a:off x="457200" y="1981200"/>
            <a:ext cx="4724400" cy="1371600"/>
          </a:xfrm>
        </p:spPr>
        <p:txBody>
          <a:bodyPr/>
          <a:lstStyle/>
          <a:p>
            <a:pPr algn="r" rtl="1" eaLnBrk="1" hangingPunct="1">
              <a:buFont typeface="Wingdings" pitchFamily="-111" charset="2"/>
              <a:buBlip>
                <a:blip r:embed="rId5"/>
              </a:buBlip>
              <a:defRPr/>
            </a:pPr>
            <a:r>
              <a:rPr lang="ar-JO" dirty="0">
                <a:effectLst>
                  <a:glow rad="101600">
                    <a:schemeClr val="bg2">
                      <a:alpha val="75000"/>
                    </a:schemeClr>
                  </a:glow>
                </a:effectLst>
                <a:ea typeface="+mn-ea"/>
                <a:cs typeface="+mn-cs"/>
              </a:rPr>
              <a:t>السبر (عمودي)</a:t>
            </a:r>
          </a:p>
          <a:p>
            <a:pPr algn="r" rtl="1" eaLnBrk="1" hangingPunct="1">
              <a:defRPr/>
            </a:pPr>
            <a:r>
              <a:rPr lang="ar-JO" dirty="0">
                <a:effectLst>
                  <a:glow rad="101600">
                    <a:schemeClr val="bg2">
                      <a:alpha val="75000"/>
                    </a:schemeClr>
                  </a:glow>
                </a:effectLst>
                <a:ea typeface="+mn-ea"/>
                <a:cs typeface="+mn-cs"/>
              </a:rPr>
              <a:t>خندق متدرج (جزء من التل)</a:t>
            </a:r>
            <a:endParaRPr lang="en-US" dirty="0">
              <a:effectLst>
                <a:glow rad="101600">
                  <a:schemeClr val="bg2">
                    <a:alpha val="75000"/>
                  </a:schemeClr>
                </a:glow>
              </a:effectLst>
              <a:ea typeface="+mn-ea"/>
              <a:cs typeface="+mn-cs"/>
            </a:endParaRPr>
          </a:p>
        </p:txBody>
      </p:sp>
      <p:sp>
        <p:nvSpPr>
          <p:cNvPr id="73734" name="Rectangle 6"/>
          <p:cNvSpPr>
            <a:spLocks noGrp="1" noChangeArrowheads="1"/>
          </p:cNvSpPr>
          <p:nvPr>
            <p:ph type="body" sz="half" idx="2"/>
          </p:nvPr>
        </p:nvSpPr>
        <p:spPr>
          <a:xfrm>
            <a:off x="4953000" y="1981200"/>
            <a:ext cx="4191000" cy="1295400"/>
          </a:xfrm>
        </p:spPr>
        <p:txBody>
          <a:bodyPr/>
          <a:lstStyle/>
          <a:p>
            <a:pPr algn="r" rtl="1" eaLnBrk="1" hangingPunct="1">
              <a:lnSpc>
                <a:spcPct val="90000"/>
              </a:lnSpc>
              <a:buFont typeface="Wingdings" pitchFamily="-111" charset="2"/>
              <a:buBlip>
                <a:blip r:embed="rId5"/>
              </a:buBlip>
              <a:defRPr/>
            </a:pPr>
            <a:r>
              <a:rPr lang="ar-JO" dirty="0">
                <a:effectLst>
                  <a:glow rad="101600">
                    <a:schemeClr val="bg2">
                      <a:alpha val="75000"/>
                    </a:schemeClr>
                  </a:glow>
                </a:effectLst>
                <a:ea typeface="+mn-ea"/>
                <a:cs typeface="+mn-cs"/>
              </a:rPr>
              <a:t>التقسيم الطبقي (الجانب بأكمله)</a:t>
            </a:r>
            <a:endParaRPr lang="en-US"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5"/>
              </a:buBlip>
              <a:defRPr/>
            </a:pPr>
            <a:r>
              <a:rPr lang="ar-JO" dirty="0">
                <a:effectLst>
                  <a:glow rad="101600">
                    <a:schemeClr val="bg2">
                      <a:alpha val="75000"/>
                    </a:schemeClr>
                  </a:glow>
                </a:effectLst>
                <a:ea typeface="+mn-ea"/>
                <a:cs typeface="+mn-cs"/>
              </a:rPr>
              <a:t>اختبار الكربون-14</a:t>
            </a:r>
            <a:endParaRPr lang="en-US" dirty="0">
              <a:effectLst>
                <a:glow rad="101600">
                  <a:schemeClr val="bg2">
                    <a:alpha val="75000"/>
                  </a:schemeClr>
                </a:glow>
              </a:effectLst>
              <a:ea typeface="+mn-ea"/>
              <a:cs typeface="+mn-cs"/>
            </a:endParaRP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ar-JO" sz="2000" dirty="0"/>
              <a:t>رسم تخطيطي لحكاية فلسطينية قديمة توضح طرق التنقيب ومستويات (طبقات) الاحتلال</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26004"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197-198</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73735"/>
                                        </p:tgtEl>
                                        <p:attrNameLst>
                                          <p:attrName>style.visibility</p:attrName>
                                        </p:attrNameLst>
                                      </p:cBhvr>
                                      <p:to>
                                        <p:strVal val="visible"/>
                                      </p:to>
                                    </p:set>
                                    <p:animEffect transition="in" filter="wipe(up)">
                                      <p:cBhvr>
                                        <p:cTn id="10" dur="500"/>
                                        <p:tgtEl>
                                          <p:spTgt spid="737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childTnLst>
                                </p:cTn>
                              </p:par>
                            </p:childTnLst>
                          </p:cTn>
                        </p:par>
                        <p:par>
                          <p:cTn id="15" fill="hold">
                            <p:stCondLst>
                              <p:cond delay="0"/>
                            </p:stCondLst>
                            <p:childTnLst>
                              <p:par>
                                <p:cTn id="16" presetID="15" presetClass="entr" presetSubtype="0" fill="hold" grpId="0" nodeType="afterEffect">
                                  <p:stCondLst>
                                    <p:cond delay="0"/>
                                  </p:stCondLst>
                                  <p:childTnLst>
                                    <p:set>
                                      <p:cBhvr>
                                        <p:cTn id="17" dur="1" fill="hold">
                                          <p:stCondLst>
                                            <p:cond delay="0"/>
                                          </p:stCondLst>
                                        </p:cTn>
                                        <p:tgtEl>
                                          <p:spTgt spid="73738"/>
                                        </p:tgtEl>
                                        <p:attrNameLst>
                                          <p:attrName>style.visibility</p:attrName>
                                        </p:attrNameLst>
                                      </p:cBhvr>
                                      <p:to>
                                        <p:strVal val="visible"/>
                                      </p:to>
                                    </p:set>
                                    <p:anim calcmode="lin" valueType="num">
                                      <p:cBhvr>
                                        <p:cTn id="18" dur="1000" fill="hold"/>
                                        <p:tgtEl>
                                          <p:spTgt spid="73738"/>
                                        </p:tgtEl>
                                        <p:attrNameLst>
                                          <p:attrName>ppt_w</p:attrName>
                                        </p:attrNameLst>
                                      </p:cBhvr>
                                      <p:tavLst>
                                        <p:tav tm="0">
                                          <p:val>
                                            <p:fltVal val="0"/>
                                          </p:val>
                                        </p:tav>
                                        <p:tav tm="100000">
                                          <p:val>
                                            <p:strVal val="#ppt_w"/>
                                          </p:val>
                                        </p:tav>
                                      </p:tavLst>
                                    </p:anim>
                                    <p:anim calcmode="lin" valueType="num">
                                      <p:cBhvr>
                                        <p:cTn id="19" dur="1000" fill="hold"/>
                                        <p:tgtEl>
                                          <p:spTgt spid="73738"/>
                                        </p:tgtEl>
                                        <p:attrNameLst>
                                          <p:attrName>ppt_h</p:attrName>
                                        </p:attrNameLst>
                                      </p:cBhvr>
                                      <p:tavLst>
                                        <p:tav tm="0">
                                          <p:val>
                                            <p:fltVal val="0"/>
                                          </p:val>
                                        </p:tav>
                                        <p:tav tm="100000">
                                          <p:val>
                                            <p:strVal val="#ppt_h"/>
                                          </p:val>
                                        </p:tav>
                                      </p:tavLst>
                                    </p:anim>
                                    <p:anim calcmode="lin" valueType="num">
                                      <p:cBhvr>
                                        <p:cTn id="20"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3734">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499"/>
                                          </p:stCondLst>
                                        </p:cTn>
                                        <p:tgtEl>
                                          <p:spTgt spid="737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P spid="73734" grpId="0" uiExpand="1" build="p"/>
      <p:bldP spid="73735" grpId="0" animBg="1"/>
      <p:bldP spid="73738" grpId="0" animBg="1"/>
      <p:bldP spid="737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تحليل الفخار</a:t>
            </a:r>
            <a:endParaRPr lang="en-US" dirty="0">
              <a:ea typeface="+mj-ea"/>
              <a:cs typeface="+mj-cs"/>
            </a:endParaRPr>
          </a:p>
        </p:txBody>
      </p:sp>
      <p:pic>
        <p:nvPicPr>
          <p:cNvPr id="77834" name="Picture 10" descr="3-a">
            <a:hlinkClick r:id="rId4"/>
          </p:cNvPr>
          <p:cNvPicPr>
            <a:picLocks noGrp="1" noChangeAspect="1" noChangeArrowheads="1"/>
          </p:cNvPicPr>
          <p:nvPr>
            <p:ph sz="quarter" idx="1"/>
          </p:nvPr>
        </p:nvPicPr>
        <p:blipFill>
          <a:blip r:embed="rId5"/>
          <a:srcRect t="10170" b="18645"/>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a:srcRect r="9525"/>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a:srcRect l="10257" r="12820" b="8696"/>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5"/>
          <a:srcRect l="10345" r="12070" b="8475"/>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0"/>
          </p:cNvPr>
          <p:cNvPicPr>
            <a:picLocks noChangeAspect="1" noChangeArrowheads="1"/>
          </p:cNvPicPr>
          <p:nvPr/>
        </p:nvPicPr>
        <p:blipFill>
          <a:blip r:embed="rId11"/>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2"/>
          </p:cNvPr>
          <p:cNvPicPr>
            <a:picLocks noChangeAspect="1" noChangeArrowheads="1"/>
          </p:cNvPicPr>
          <p:nvPr/>
        </p:nvPicPr>
        <p:blipFill>
          <a:blip r:embed="rId13"/>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filis~27"/>
          <p:cNvPicPr>
            <a:picLocks noChangeAspect="1" noChangeArrowheads="1"/>
          </p:cNvPicPr>
          <p:nvPr/>
        </p:nvPicPr>
        <p:blipFill>
          <a:blip r:embed="rId3"/>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p:spPr>
      </p:pic>
      <p:pic>
        <p:nvPicPr>
          <p:cNvPr id="106509" name="Picture 13" descr="filist~7"/>
          <p:cNvPicPr>
            <a:picLocks noChangeAspect="1" noChangeArrowheads="1"/>
          </p:cNvPicPr>
          <p:nvPr/>
        </p:nvPicPr>
        <p:blipFill>
          <a:blip r:embed="rId4"/>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106</a:t>
            </a:r>
            <a:endParaRPr lang="en-US"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85800" y="76200"/>
            <a:ext cx="7772400" cy="838200"/>
          </a:xfrm>
        </p:spPr>
        <p:txBody>
          <a:bodyPr anchor="t"/>
          <a:lstStyle/>
          <a:p>
            <a:pPr algn="ctr">
              <a:defRPr/>
            </a:pPr>
            <a:r>
              <a:rPr lang="ar-JO" dirty="0">
                <a:effectLst>
                  <a:outerShdw blurRad="38100" dist="38100" dir="2700000" algn="tl">
                    <a:srgbClr val="000000"/>
                  </a:outerShdw>
                </a:effectLst>
                <a:latin typeface="Arial Narrow" charset="0"/>
                <a:ea typeface="ＭＳ Ｐゴシック" charset="0"/>
                <a:cs typeface="ＭＳ Ｐゴシック" charset="0"/>
              </a:rPr>
              <a:t>فخار فلسطيني</a:t>
            </a:r>
            <a:endParaRPr lang="en-US" dirty="0">
              <a:effectLst>
                <a:outerShdw blurRad="38100" dist="38100" dir="2700000" algn="tl">
                  <a:srgbClr val="000000"/>
                </a:outerShdw>
              </a:effectLst>
              <a:latin typeface="Arial Narrow"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1026"/>
          <p:cNvSpPr>
            <a:spLocks noGrp="1" noChangeArrowheads="1"/>
          </p:cNvSpPr>
          <p:nvPr>
            <p:ph type="title"/>
          </p:nvPr>
        </p:nvSpPr>
        <p:spPr>
          <a:xfrm>
            <a:off x="0" y="6096000"/>
            <a:ext cx="5562600" cy="609600"/>
          </a:xfrm>
          <a:solidFill>
            <a:srgbClr val="FFFFFF"/>
          </a:solidFill>
        </p:spPr>
        <p:txBody>
          <a:bodyPr/>
          <a:lstStyle/>
          <a:p>
            <a:pPr algn="ctr" eaLnBrk="1" hangingPunct="1"/>
            <a:r>
              <a:rPr lang="ar-JO" sz="2800" b="1" dirty="0">
                <a:solidFill>
                  <a:srgbClr val="800000"/>
                </a:solidFill>
                <a:latin typeface="Arial Narrow" charset="0"/>
                <a:ea typeface="ＭＳ Ｐゴシック" charset="0"/>
                <a:cs typeface="ＭＳ Ｐゴシック" charset="0"/>
              </a:rPr>
              <a:t>اكتشاف أريحا القديمة</a:t>
            </a:r>
            <a:endParaRPr lang="en-US" sz="2800" b="1" dirty="0">
              <a:solidFill>
                <a:srgbClr val="800000"/>
              </a:solidFill>
              <a:latin typeface="Arial Narrow"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قيمة علم الآثار الكتابي</a:t>
            </a:r>
            <a:endParaRPr lang="en-US" dirty="0">
              <a:ea typeface="+mj-ea"/>
              <a:cs typeface="+mj-cs"/>
            </a:endParaRPr>
          </a:p>
        </p:txBody>
      </p:sp>
      <p:sp>
        <p:nvSpPr>
          <p:cNvPr id="123907" name="Rectangle 1027"/>
          <p:cNvSpPr>
            <a:spLocks noGrp="1" noChangeArrowheads="1"/>
          </p:cNvSpPr>
          <p:nvPr>
            <p:ph type="body" sz="half" idx="1"/>
          </p:nvPr>
        </p:nvSpPr>
        <p:spPr>
          <a:xfrm>
            <a:off x="395289" y="2438400"/>
            <a:ext cx="4248149" cy="1277938"/>
          </a:xfrm>
        </p:spPr>
        <p:txBody>
          <a:bodyPr/>
          <a:lstStyle/>
          <a:p>
            <a:pPr algn="ctr" rtl="1" eaLnBrk="1" hangingPunct="1">
              <a:buNone/>
              <a:defRPr/>
            </a:pPr>
            <a:endParaRPr lang="en-US" sz="4000" b="1" dirty="0">
              <a:effectLst>
                <a:outerShdw blurRad="38100" dist="38100" dir="2700000" algn="tl">
                  <a:srgbClr val="000000">
                    <a:alpha val="43137"/>
                  </a:srgbClr>
                </a:outerShdw>
              </a:effectLst>
              <a:ea typeface="+mn-ea"/>
              <a:cs typeface="+mn-cs"/>
            </a:endParaRPr>
          </a:p>
          <a:p>
            <a:pPr algn="ctr" rtl="1" eaLnBrk="1" hangingPunct="1">
              <a:buFont typeface="Wingdings" pitchFamily="-111" charset="2"/>
              <a:buBlip>
                <a:blip r:embed="rId4"/>
              </a:buBlip>
              <a:defRPr/>
            </a:pPr>
            <a:r>
              <a:rPr lang="ar-JO" sz="4000" b="1" dirty="0">
                <a:effectLst>
                  <a:outerShdw blurRad="38100" dist="38100" dir="2700000" algn="tl">
                    <a:srgbClr val="000000">
                      <a:alpha val="43137"/>
                    </a:srgbClr>
                  </a:outerShdw>
                </a:effectLst>
                <a:ea typeface="+mn-ea"/>
                <a:cs typeface="+mn-cs"/>
              </a:rPr>
              <a:t>تأكيد التاريخ الكتابي (خ ع ق، 201-4)</a:t>
            </a:r>
            <a:endParaRPr lang="en-US" sz="4000" b="1" dirty="0">
              <a:effectLst>
                <a:outerShdw blurRad="38100" dist="38100" dir="2700000" algn="tl">
                  <a:srgbClr val="000000">
                    <a:alpha val="43137"/>
                  </a:srgbClr>
                </a:outerShdw>
              </a:effectLst>
              <a:ea typeface="+mn-ea"/>
              <a:cs typeface="+mn-cs"/>
            </a:endParaRPr>
          </a:p>
        </p:txBody>
      </p:sp>
      <p:sp>
        <p:nvSpPr>
          <p:cNvPr id="117764" name="Text Box 1031"/>
          <p:cNvSpPr txBox="1">
            <a:spLocks noChangeArrowheads="1"/>
          </p:cNvSpPr>
          <p:nvPr/>
        </p:nvSpPr>
        <p:spPr bwMode="auto">
          <a:xfrm>
            <a:off x="7848600" y="76200"/>
            <a:ext cx="1406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2"/>
                </a:solidFill>
                <a:latin typeface="Arial" panose="020B0604020202020204" pitchFamily="34" charset="0"/>
                <a:cs typeface="Arial" panose="020B0604020202020204" pitchFamily="34" charset="0"/>
              </a:rPr>
              <a:t>200، 206</a:t>
            </a:r>
            <a:endParaRPr lang="en-US"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7"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تأكيد التاريخ الكتابي</a:t>
            </a:r>
            <a:endParaRPr lang="en-US" dirty="0">
              <a:ea typeface="+mj-ea"/>
              <a:cs typeface="+mj-cs"/>
            </a:endParaRPr>
          </a:p>
        </p:txBody>
      </p:sp>
      <p:sp>
        <p:nvSpPr>
          <p:cNvPr id="89091" name="Rectangle 1027"/>
          <p:cNvSpPr>
            <a:spLocks noGrp="1" noChangeArrowheads="1"/>
          </p:cNvSpPr>
          <p:nvPr>
            <p:ph type="body" sz="half" idx="1"/>
          </p:nvPr>
        </p:nvSpPr>
        <p:spPr>
          <a:xfrm>
            <a:off x="685800" y="1857364"/>
            <a:ext cx="8458200" cy="885836"/>
          </a:xfrm>
        </p:spPr>
        <p:txBody>
          <a:bodyPr/>
          <a:lstStyle/>
          <a:p>
            <a:pPr algn="r" rtl="1" eaLnBrk="1" hangingPunct="1">
              <a:buFont typeface="Wingdings" pitchFamily="-111" charset="2"/>
              <a:buBlip>
                <a:blip r:embed="rId3"/>
              </a:buBlip>
              <a:defRPr/>
            </a:pPr>
            <a:r>
              <a:rPr lang="ar-JO" sz="4000" b="1" dirty="0">
                <a:effectLst>
                  <a:outerShdw blurRad="38100" dist="38100" dir="2700000" algn="tl">
                    <a:srgbClr val="000000">
                      <a:alpha val="43137"/>
                    </a:srgbClr>
                  </a:outerShdw>
                </a:effectLst>
                <a:ea typeface="+mn-ea"/>
                <a:cs typeface="+mn-cs"/>
              </a:rPr>
              <a:t>مسكن البحر الأسود (خ ع ق ، 211أ)</a:t>
            </a:r>
            <a:endParaRPr lang="en-US" sz="4000" b="1" dirty="0">
              <a:effectLst>
                <a:outerShdw blurRad="38100" dist="38100" dir="2700000" algn="tl">
                  <a:srgbClr val="000000">
                    <a:alpha val="43137"/>
                  </a:srgbClr>
                </a:outerShdw>
              </a:effectLst>
              <a:ea typeface="+mn-ea"/>
              <a:cs typeface="+mn-cs"/>
            </a:endParaRPr>
          </a:p>
        </p:txBody>
      </p:sp>
      <p:sp>
        <p:nvSpPr>
          <p:cNvPr id="89105" name="Text Box 1041"/>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206</a:t>
            </a:r>
            <a:endParaRPr lang="en-US" dirty="0">
              <a:latin typeface="Arial" panose="020B0604020202020204" pitchFamily="34" charset="0"/>
              <a:cs typeface="Arial" panose="020B0604020202020204" pitchFamily="34" charset="0"/>
            </a:endParaRPr>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الطوفان</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pic>
        <p:nvPicPr>
          <p:cNvPr id="1198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421056" y="76200"/>
            <a:ext cx="8037144" cy="10668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تأكيد التاريخ الكتابي</a:t>
            </a:r>
            <a:endParaRPr lang="en-US" dirty="0">
              <a:ea typeface="+mj-ea"/>
              <a:cs typeface="+mj-cs"/>
            </a:endParaRP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704039" cy="461665"/>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206</a:t>
            </a:r>
            <a:endParaRPr lang="en-US" dirty="0">
              <a:solidFill>
                <a:srgbClr val="FFFFFF"/>
              </a:solidFill>
              <a:latin typeface="Arial" panose="020B0604020202020204" pitchFamily="34" charset="0"/>
              <a:cs typeface="Arial" panose="020B0604020202020204" pitchFamily="34" charset="0"/>
            </a:endParaRPr>
          </a:p>
        </p:txBody>
      </p:sp>
      <p:sp>
        <p:nvSpPr>
          <p:cNvPr id="157700" name="Rectangle 1028"/>
          <p:cNvSpPr>
            <a:spLocks noGrp="1" noChangeArrowheads="1"/>
          </p:cNvSpPr>
          <p:nvPr>
            <p:ph type="body" sz="half" idx="1"/>
          </p:nvPr>
        </p:nvSpPr>
        <p:spPr>
          <a:xfrm>
            <a:off x="685800" y="2743200"/>
            <a:ext cx="5470525" cy="2971800"/>
          </a:xfrm>
        </p:spPr>
        <p:txBody>
          <a:bodyPr/>
          <a:lstStyle/>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موقع الهتاف (خ ع ق، 211)</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سور و بوابة نبع جيحون (1999م، خ ع ق، 33-34)</a:t>
            </a:r>
            <a:endParaRPr lang="en-US" sz="3600" b="1" dirty="0">
              <a:effectLst>
                <a:outerShdw blurRad="38100" dist="38100" dir="2700000" algn="tl">
                  <a:srgbClr val="000000">
                    <a:alpha val="43137"/>
                  </a:srgbClr>
                </a:outerShdw>
              </a:effectLst>
              <a:ea typeface="+mn-ea"/>
              <a:cs typeface="+mn-cs"/>
            </a:endParaRP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425"/>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1925"/>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algn="r" rtl="1" eaLnBrk="1" hangingPunct="1">
              <a:lnSpc>
                <a:spcPct val="90000"/>
              </a:lnSpc>
              <a:buFont typeface="Wingdings" pitchFamily="-111" charset="2"/>
              <a:buBlip>
                <a:blip r:embed="rId3"/>
              </a:buBlip>
              <a:defRPr/>
            </a:pPr>
            <a:r>
              <a:rPr lang="ar-JO" sz="2800" dirty="0">
                <a:latin typeface="Arial"/>
                <a:ea typeface="+mn-ea"/>
                <a:cs typeface="Arial"/>
              </a:rPr>
              <a:t>مسكن البحر الأسود (خ ع ق، 211أ)</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موقع الهتاف (خ ع ق، 211)</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سور و بوابة نبع جيحون (1999، خ ع ق، 33-34)</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نفق حزقيا و عمود وارن (خ ع ق، 31)</a:t>
            </a:r>
            <a:endParaRPr lang="en-US" sz="2800" dirty="0">
              <a:latin typeface="Arial"/>
              <a:ea typeface="+mn-ea"/>
              <a:cs typeface="Arial"/>
            </a:endParaRPr>
          </a:p>
        </p:txBody>
      </p:sp>
      <p:sp>
        <p:nvSpPr>
          <p:cNvPr id="144388" name="Text Box 4"/>
          <p:cNvSpPr txBox="1">
            <a:spLocks noChangeArrowheads="1"/>
          </p:cNvSpPr>
          <p:nvPr/>
        </p:nvSpPr>
        <p:spPr bwMode="auto">
          <a:xfrm>
            <a:off x="1219200" y="6400800"/>
            <a:ext cx="363855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dirty="0">
                <a:latin typeface="Arial"/>
                <a:ea typeface="+mn-ea"/>
                <a:cs typeface="Arial"/>
              </a:rPr>
              <a:t>رسم قبور بني حسن</a:t>
            </a:r>
            <a:endParaRPr lang="en-US" dirty="0">
              <a:latin typeface="Arial"/>
              <a:ea typeface="+mn-ea"/>
              <a:cs typeface="Arial"/>
            </a:endParaRP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3933056"/>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تأكيد التاريخ الكتابي</a:t>
            </a:r>
            <a:endParaRPr lang="en-US" dirty="0">
              <a:ea typeface="+mj-ea"/>
              <a:cs typeface="+mj-cs"/>
            </a:endParaRPr>
          </a:p>
        </p:txBody>
      </p:sp>
      <p:sp>
        <p:nvSpPr>
          <p:cNvPr id="144391" name="Text Box 7"/>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206</a:t>
            </a:r>
            <a:endParaRPr lang="en-US" dirty="0">
              <a:latin typeface="Arial"/>
              <a:cs typeface="Arial"/>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4838700" y="609600"/>
            <a:ext cx="4305300" cy="1219200"/>
          </a:xfrm>
          <a:effectLst>
            <a:outerShdw blurRad="63500" dist="38099" dir="2700000" algn="ctr" rotWithShape="0">
              <a:schemeClr val="bg2">
                <a:alpha val="74998"/>
              </a:schemeClr>
            </a:outerShdw>
          </a:effectLst>
        </p:spPr>
        <p:txBody>
          <a:bodyPr anchor="t"/>
          <a:lstStyle/>
          <a:p>
            <a:pPr algn="ctr" eaLnBrk="1" hangingPunct="1">
              <a:defRPr/>
            </a:pPr>
            <a:r>
              <a:rPr lang="ar-JO" sz="4000" dirty="0">
                <a:ea typeface="+mj-ea"/>
                <a:cs typeface="+mj-cs"/>
              </a:rPr>
              <a:t>نفق حزقيا</a:t>
            </a:r>
            <a:endParaRPr lang="en-US" sz="4000" dirty="0">
              <a:ea typeface="+mj-ea"/>
              <a:cs typeface="+mj-cs"/>
            </a:endParaRP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30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a:srcRect l="2625" t="5688" r="2232" b="7932"/>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3733800" y="476672"/>
            <a:ext cx="5410200" cy="971128"/>
          </a:xfrm>
          <a:effectLst>
            <a:outerShdw blurRad="63500" dist="38099" dir="2700000" algn="ctr" rotWithShape="0">
              <a:schemeClr val="bg2">
                <a:alpha val="74998"/>
              </a:schemeClr>
            </a:outerShdw>
          </a:effectLst>
        </p:spPr>
        <p:txBody>
          <a:bodyPr anchor="t"/>
          <a:lstStyle/>
          <a:p>
            <a:pPr algn="ctr" eaLnBrk="1" hangingPunct="1">
              <a:defRPr/>
            </a:pPr>
            <a:r>
              <a:rPr lang="ar-JO" sz="4000" b="1" dirty="0">
                <a:ea typeface="+mj-ea"/>
                <a:cs typeface="+mj-cs"/>
              </a:rPr>
              <a:t>عمود وارن</a:t>
            </a:r>
            <a:endParaRPr lang="en-US" sz="4000" b="1" dirty="0">
              <a:ea typeface="+mj-ea"/>
              <a:cs typeface="+mj-cs"/>
            </a:endParaRP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7929586" y="152400"/>
            <a:ext cx="1138214"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ar-JO" b="1" dirty="0">
                <a:solidFill>
                  <a:schemeClr val="tx2"/>
                </a:solidFill>
                <a:latin typeface="Arial Narrow" charset="0"/>
              </a:rPr>
              <a:t>31-34</a:t>
            </a:r>
            <a:endParaRPr lang="en-US" sz="2800" dirty="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algn="ctr" eaLnBrk="1" hangingPunct="1">
              <a:defRPr/>
            </a:pPr>
            <a:r>
              <a:rPr lang="ar-JO" dirty="0">
                <a:latin typeface="Arial"/>
                <a:ea typeface="+mj-ea"/>
                <a:cs typeface="Arial"/>
              </a:rPr>
              <a:t>نقل الكتاب المقدس</a:t>
            </a:r>
            <a:endParaRPr lang="en-US" dirty="0">
              <a:latin typeface="Arial"/>
              <a:ea typeface="+mj-ea"/>
              <a:cs typeface="Arial"/>
            </a:endParaRPr>
          </a:p>
        </p:txBody>
      </p:sp>
      <p:sp>
        <p:nvSpPr>
          <p:cNvPr id="109571" name="Rectangle 3"/>
          <p:cNvSpPr>
            <a:spLocks noGrp="1" noChangeArrowheads="1"/>
          </p:cNvSpPr>
          <p:nvPr>
            <p:ph type="body" sz="half" idx="1"/>
          </p:nvPr>
        </p:nvSpPr>
        <p:spPr>
          <a:xfrm>
            <a:off x="611188" y="1816100"/>
            <a:ext cx="4960944" cy="533400"/>
          </a:xfrm>
        </p:spPr>
        <p:txBody>
          <a:bodyPr/>
          <a:lstStyle/>
          <a:p>
            <a:pPr algn="r" rtl="1" eaLnBrk="1" hangingPunct="1">
              <a:lnSpc>
                <a:spcPct val="90000"/>
              </a:lnSpc>
              <a:buFont typeface="Wingdings" pitchFamily="-111" charset="2"/>
              <a:buBlip>
                <a:blip r:embed="rId3"/>
              </a:buBlip>
              <a:defRPr/>
            </a:pPr>
            <a:r>
              <a:rPr lang="ar-JO" b="1" dirty="0">
                <a:effectLst>
                  <a:outerShdw blurRad="60325" dist="63500" dir="2700000" algn="tl" rotWithShape="0">
                    <a:srgbClr val="000000"/>
                  </a:outerShdw>
                </a:effectLst>
                <a:latin typeface="Arial"/>
                <a:ea typeface="+mn-ea"/>
                <a:cs typeface="Arial"/>
              </a:rPr>
              <a:t>مخطوطة أشعياء الماسورية</a:t>
            </a:r>
            <a:endParaRPr lang="en-US" b="1" dirty="0">
              <a:effectLst>
                <a:outerShdw blurRad="60325" dist="63500" dir="2700000" algn="tl" rotWithShape="0">
                  <a:srgbClr val="000000"/>
                </a:outerShdw>
              </a:effectLst>
              <a:latin typeface="Arial"/>
              <a:ea typeface="+mn-ea"/>
              <a:cs typeface="Arial"/>
            </a:endParaRP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228600" y="4395167"/>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1099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1000م</a:t>
            </a:r>
            <a:endParaRPr lang="en-US" sz="3600" b="1" dirty="0">
              <a:effectLst>
                <a:outerShdw blurRad="60325" dist="63500" dir="2700000" algn="tl" rotWithShape="0">
                  <a:srgbClr val="000000"/>
                </a:outerShdw>
              </a:effectLst>
              <a:latin typeface="Arial"/>
              <a:ea typeface="+mn-ea"/>
              <a:cs typeface="Arial"/>
            </a:endParaRPr>
          </a:p>
        </p:txBody>
      </p:sp>
      <p:sp>
        <p:nvSpPr>
          <p:cNvPr id="109587" name="Text Box 19"/>
          <p:cNvSpPr txBox="1">
            <a:spLocks noChangeArrowheads="1"/>
          </p:cNvSpPr>
          <p:nvPr/>
        </p:nvSpPr>
        <p:spPr bwMode="auto">
          <a:xfrm>
            <a:off x="609600" y="4445000"/>
            <a:ext cx="30337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200 ق.م</a:t>
            </a:r>
            <a:endParaRPr lang="en-US" sz="2800" b="1" dirty="0">
              <a:effectLst>
                <a:outerShdw blurRad="60325" dist="63500" dir="2700000" algn="tl" rotWithShape="0">
                  <a:srgbClr val="000000"/>
                </a:outerShdw>
              </a:effectLst>
              <a:latin typeface="Arial"/>
              <a:ea typeface="+mn-ea"/>
              <a:cs typeface="Arial"/>
            </a:endParaRPr>
          </a:p>
        </p:txBody>
      </p:sp>
      <p:sp>
        <p:nvSpPr>
          <p:cNvPr id="109588" name="Text Box 20"/>
          <p:cNvSpPr txBox="1">
            <a:spLocks noChangeArrowheads="1"/>
          </p:cNvSpPr>
          <p:nvPr/>
        </p:nvSpPr>
        <p:spPr bwMode="auto">
          <a:xfrm>
            <a:off x="4203700" y="3581400"/>
            <a:ext cx="1447800" cy="1384995"/>
          </a:xfrm>
          <a:prstGeom prst="rect">
            <a:avLst/>
          </a:prstGeom>
          <a:noFill/>
          <a:ln w="9525">
            <a:noFill/>
            <a:miter lim="800000"/>
            <a:headEnd/>
            <a:tailEnd/>
          </a:ln>
          <a:effectLst/>
        </p:spPr>
        <p:txBody>
          <a:bodyPr>
            <a:spAutoFit/>
          </a:bodyPr>
          <a:lstStyle/>
          <a:p>
            <a:pPr algn="ctr">
              <a:defRPr/>
            </a:pPr>
            <a:r>
              <a:rPr lang="ar-JO" sz="2800" b="1" dirty="0">
                <a:effectLst>
                  <a:outerShdw blurRad="60325" dist="63500" dir="2700000" algn="tl" rotWithShape="0">
                    <a:srgbClr val="000000"/>
                  </a:outerShdw>
                </a:effectLst>
                <a:latin typeface="Arial"/>
                <a:ea typeface="+mn-ea"/>
                <a:cs typeface="Arial"/>
              </a:rPr>
              <a:t>قبل</a:t>
            </a:r>
          </a:p>
          <a:p>
            <a:pPr algn="ctr">
              <a:defRPr/>
            </a:pPr>
            <a:r>
              <a:rPr lang="ar-JO" sz="2800" b="1" dirty="0">
                <a:effectLst>
                  <a:outerShdw blurRad="60325" dist="63500" dir="2700000" algn="tl" rotWithShape="0">
                    <a:srgbClr val="000000"/>
                  </a:outerShdw>
                </a:effectLst>
                <a:latin typeface="Arial"/>
                <a:ea typeface="+mn-ea"/>
                <a:cs typeface="Arial"/>
              </a:rPr>
              <a:t> 1200 سنة</a:t>
            </a:r>
            <a:endParaRPr lang="en-US" sz="2800" b="1" dirty="0">
              <a:effectLst>
                <a:outerShdw blurRad="60325" dist="63500" dir="2700000" algn="tl" rotWithShape="0">
                  <a:srgbClr val="000000"/>
                </a:outerShdw>
              </a:effectLst>
              <a:latin typeface="Arial"/>
              <a:ea typeface="+mn-ea"/>
              <a:cs typeface="Arial"/>
            </a:endParaRP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109591" name="Rectangle 23"/>
          <p:cNvSpPr>
            <a:spLocks noChangeArrowheads="1"/>
          </p:cNvSpPr>
          <p:nvPr/>
        </p:nvSpPr>
        <p:spPr bwMode="auto">
          <a:xfrm>
            <a:off x="304800" y="5410200"/>
            <a:ext cx="5267332" cy="6096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200" b="1" dirty="0">
                <a:effectLst>
                  <a:outerShdw blurRad="60325" dist="63500" dir="2700000" algn="tl" rotWithShape="0">
                    <a:srgbClr val="000000"/>
                  </a:outerShdw>
                </a:effectLst>
                <a:latin typeface="Arial"/>
                <a:ea typeface="+mn-ea"/>
                <a:cs typeface="Arial"/>
              </a:rPr>
              <a:t>مخطوطة أشعياء البحر الميت</a:t>
            </a:r>
            <a:endParaRPr lang="en-US" sz="3200" b="1" dirty="0">
              <a:effectLst>
                <a:outerShdw blurRad="60325" dist="63500" dir="2700000" algn="tl" rotWithShape="0">
                  <a:srgbClr val="000000"/>
                </a:outerShdw>
              </a:effectLst>
              <a:latin typeface="Arial"/>
              <a:ea typeface="+mn-ea"/>
              <a:cs typeface="Arial"/>
            </a:endParaRP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207</a:t>
            </a:r>
            <a:endParaRPr lang="en-US" sz="28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755576" y="2632075"/>
            <a:ext cx="7992888" cy="3046988"/>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algn="r" rtl="1" eaLnBrk="0" hangingPunct="0">
              <a:spcBef>
                <a:spcPct val="50000"/>
              </a:spcBef>
              <a:buFont typeface="Arial" pitchFamily="-105" charset="0"/>
              <a:buNone/>
              <a:defRPr/>
            </a:pPr>
            <a:r>
              <a:rPr lang="ar-JO" b="1" dirty="0">
                <a:solidFill>
                  <a:srgbClr val="FFFFFF"/>
                </a:solidFill>
                <a:latin typeface="Arial" pitchFamily="-105" charset="0"/>
              </a:rPr>
              <a:t>من بين 166 حرف عبري في أشعياء 53، فقط 17 حرف في مخطوطة البحر الميت تختلف عن النص الماسوري :</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10 حروف = اختلافات في </a:t>
            </a:r>
            <a:r>
              <a:rPr lang="ar-JO" b="1" dirty="0">
                <a:solidFill>
                  <a:srgbClr val="FFC000"/>
                </a:solidFill>
                <a:latin typeface="Arial" pitchFamily="-105" charset="0"/>
              </a:rPr>
              <a:t>التهجئة</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4 حروف = اختلافات </a:t>
            </a:r>
            <a:r>
              <a:rPr lang="ar-JO" b="1" dirty="0">
                <a:solidFill>
                  <a:srgbClr val="FFC000"/>
                </a:solidFill>
                <a:latin typeface="Arial" pitchFamily="-105" charset="0"/>
              </a:rPr>
              <a:t>أسلوبية</a:t>
            </a:r>
            <a:endParaRPr lang="en-US" b="1" u="sng" dirty="0">
              <a:solidFill>
                <a:srgbClr val="FFFFFF"/>
              </a:solidFill>
              <a:latin typeface="Arial" pitchFamily="-105" charset="0"/>
            </a:endParaRPr>
          </a:p>
          <a:p>
            <a:pPr algn="r" rtl="1" eaLnBrk="0" hangingPunct="0">
              <a:spcBef>
                <a:spcPct val="50000"/>
              </a:spcBef>
              <a:buFont typeface="Arial" pitchFamily="-105" charset="0"/>
              <a:buNone/>
              <a:defRPr/>
            </a:pPr>
            <a:r>
              <a:rPr lang="ar-JO" b="1" u="sng" dirty="0">
                <a:solidFill>
                  <a:srgbClr val="FFFFFF"/>
                </a:solidFill>
                <a:latin typeface="Arial" pitchFamily="-105" charset="0"/>
              </a:rPr>
              <a:t>3 حروف = </a:t>
            </a:r>
            <a:r>
              <a:rPr lang="ar-JO" b="1" u="sng" dirty="0">
                <a:solidFill>
                  <a:srgbClr val="FFC000"/>
                </a:solidFill>
                <a:latin typeface="Arial" pitchFamily="-105" charset="0"/>
              </a:rPr>
              <a:t>إضافة كلمة </a:t>
            </a:r>
            <a:r>
              <a:rPr lang="ar-JO" b="1" u="sng" dirty="0">
                <a:solidFill>
                  <a:srgbClr val="FFFFFF"/>
                </a:solidFill>
                <a:latin typeface="Arial" pitchFamily="-105" charset="0"/>
              </a:rPr>
              <a:t>نور (ع 11)</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17 حرف = لا تأثير على التعليم الكتابي</a:t>
            </a:r>
            <a:endParaRPr lang="en-US" b="1" dirty="0">
              <a:solidFill>
                <a:srgbClr val="FFFFFF"/>
              </a:solidFill>
              <a:latin typeface="Arial" pitchFamily="-105" charset="0"/>
            </a:endParaRPr>
          </a:p>
        </p:txBody>
      </p:sp>
      <p:sp>
        <p:nvSpPr>
          <p:cNvPr id="1559562" name="Text Box 10"/>
          <p:cNvSpPr txBox="1">
            <a:spLocks noChangeArrowheads="1"/>
          </p:cNvSpPr>
          <p:nvPr/>
        </p:nvSpPr>
        <p:spPr bwMode="auto">
          <a:xfrm>
            <a:off x="0" y="6375400"/>
            <a:ext cx="8883080"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ar-JO" sz="2000" b="1" dirty="0">
                <a:solidFill>
                  <a:srgbClr val="FFFFFF"/>
                </a:solidFill>
                <a:latin typeface="26" charset="0"/>
              </a:rPr>
              <a:t>غايسلر و نيكس، مقدمة العهد الجديد، 382</a:t>
            </a:r>
            <a:endParaRPr lang="en-US" sz="2000" b="1" dirty="0">
              <a:solidFill>
                <a:srgbClr val="FFFFFF"/>
              </a:solidFill>
              <a:latin typeface="26" charset="0"/>
            </a:endParaRPr>
          </a:p>
        </p:txBody>
      </p:sp>
      <p:pic>
        <p:nvPicPr>
          <p:cNvPr id="1559563" name="Picture 11"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188640"/>
            <a:ext cx="9144000" cy="685800"/>
          </a:xfrm>
          <a:solidFill>
            <a:schemeClr val="bg2"/>
          </a:solidFill>
        </p:spPr>
        <p:txBody>
          <a:bodyPr/>
          <a:lstStyle/>
          <a:p>
            <a:pPr eaLnBrk="1" hangingPunct="1">
              <a:defRPr/>
            </a:pPr>
            <a:r>
              <a:rPr lang="ar-JO" sz="3200" dirty="0">
                <a:solidFill>
                  <a:schemeClr val="tx1"/>
                </a:solidFill>
                <a:latin typeface="Arial" charset="0"/>
                <a:ea typeface="ＭＳ Ｐゴシック" charset="0"/>
                <a:cs typeface="ＭＳ Ｐゴシック" charset="0"/>
              </a:rPr>
              <a:t>أشعياء : مخطوطة قمران       مقابل                الماسورية</a:t>
            </a:r>
            <a:endParaRPr lang="en-US" sz="2400" b="0" dirty="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980728"/>
            <a:ext cx="1255472"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1000م</a:t>
            </a:r>
            <a:endParaRPr lang="en-US" sz="3200" b="1" dirty="0">
              <a:solidFill>
                <a:srgbClr val="FFFFFF"/>
              </a:solidFill>
              <a:latin typeface="26" charset="0"/>
            </a:endParaRPr>
          </a:p>
        </p:txBody>
      </p:sp>
      <p:sp>
        <p:nvSpPr>
          <p:cNvPr id="1559566" name="Text Box 14"/>
          <p:cNvSpPr txBox="1">
            <a:spLocks noChangeArrowheads="1"/>
          </p:cNvSpPr>
          <p:nvPr/>
        </p:nvSpPr>
        <p:spPr bwMode="auto">
          <a:xfrm>
            <a:off x="5486400" y="980728"/>
            <a:ext cx="1475084"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200 ق.م</a:t>
            </a:r>
            <a:endParaRPr lang="en-US" sz="3200" b="1" dirty="0">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a:extLst>
              <a:ext uri="{28A0092B-C50C-407E-A947-70E740481C1C}">
                <a14:useLocalDpi xmlns:a14="http://schemas.microsoft.com/office/drawing/2010/main" val="0"/>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7312496" cy="990600"/>
          </a:xfrm>
          <a:prstGeom prst="rect">
            <a:avLst/>
          </a:prstGeom>
          <a:noFill/>
          <a:ln w="9525">
            <a:noFill/>
            <a:miter lim="800000"/>
            <a:headEnd/>
            <a:tailEnd/>
          </a:ln>
          <a:effectLst/>
        </p:spPr>
        <p:txBody>
          <a:bodyPr anchor="b"/>
          <a:lstStyle/>
          <a:p>
            <a:pPr algn="ctr">
              <a:defRPr/>
            </a:pPr>
            <a:r>
              <a:rPr lang="ar-JO" sz="4400" b="1" dirty="0">
                <a:solidFill>
                  <a:schemeClr val="bg1"/>
                </a:solidFill>
                <a:effectLst>
                  <a:glow rad="190500">
                    <a:schemeClr val="tx1"/>
                  </a:glow>
                </a:effectLst>
                <a:latin typeface="Arial Narrow" charset="0"/>
              </a:rPr>
              <a:t>تفسير أفضل للنص الكتابي</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358082" y="0"/>
            <a:ext cx="1785918" cy="52322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sz="2800" b="1" dirty="0">
                <a:solidFill>
                  <a:schemeClr val="bg1"/>
                </a:solidFill>
                <a:effectLst>
                  <a:outerShdw blurRad="38100" dist="38100" dir="2700000" algn="tl">
                    <a:srgbClr val="000000"/>
                  </a:outerShdw>
                </a:effectLst>
                <a:latin typeface="Arial" charset="0"/>
                <a:cs typeface="Arial" charset="0"/>
              </a:rPr>
              <a:t>208 (ب) 3</a:t>
            </a:r>
            <a:endParaRPr lang="en-US" sz="2800" dirty="0">
              <a:solidFill>
                <a:schemeClr val="bg1"/>
              </a:solidFill>
              <a:effectLst>
                <a:outerShdw blurRad="38100" dist="38100" dir="2700000" algn="tl">
                  <a:srgbClr val="000000"/>
                </a:outerShdw>
              </a:effectLst>
              <a:latin typeface="Arial" charset="0"/>
              <a:cs typeface="Arial" charset="0"/>
            </a:endParaRPr>
          </a:p>
        </p:txBody>
      </p:sp>
      <p:sp>
        <p:nvSpPr>
          <p:cNvPr id="154629" name="Text Box 5"/>
          <p:cNvSpPr txBox="1">
            <a:spLocks noChangeArrowheads="1"/>
          </p:cNvSpPr>
          <p:nvPr/>
        </p:nvSpPr>
        <p:spPr bwMode="auto">
          <a:xfrm rot="59249">
            <a:off x="3124200" y="1684338"/>
            <a:ext cx="1493838" cy="579437"/>
          </a:xfrm>
          <a:prstGeom prst="rect">
            <a:avLst/>
          </a:prstGeom>
          <a:noFill/>
          <a:ln w="9525">
            <a:noFill/>
            <a:miter lim="800000"/>
            <a:headEnd/>
            <a:tailEnd/>
          </a:ln>
          <a:effectLst/>
        </p:spPr>
        <p:txBody>
          <a:bodyPr>
            <a:spAutoFit/>
          </a:bodyPr>
          <a:lstStyle/>
          <a:p>
            <a:pPr>
              <a:spcBef>
                <a:spcPct val="50000"/>
              </a:spcBef>
              <a:defRPr/>
            </a:pPr>
            <a:r>
              <a:rPr lang="ar-JO" sz="3200" b="1" dirty="0">
                <a:solidFill>
                  <a:schemeClr val="bg1"/>
                </a:solidFill>
                <a:effectLst>
                  <a:glow rad="190500">
                    <a:schemeClr val="tx1"/>
                  </a:glow>
                </a:effectLst>
                <a:latin typeface="Arial"/>
                <a:ea typeface="+mn-ea"/>
                <a:cs typeface="Arial"/>
              </a:rPr>
              <a:t>حاصور</a:t>
            </a:r>
            <a:endParaRPr lang="en-US" sz="3200" b="1" dirty="0">
              <a:solidFill>
                <a:schemeClr val="bg1"/>
              </a:solidFill>
              <a:effectLst>
                <a:glow rad="190500">
                  <a:schemeClr val="tx1"/>
                </a:glow>
              </a:effectLst>
              <a:latin typeface="Arial"/>
              <a:ea typeface="+mn-ea"/>
              <a:cs typeface="Arial"/>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
          <p:cNvSpPr>
            <a:spLocks noGrp="1" noChangeArrowheads="1"/>
          </p:cNvSpPr>
          <p:nvPr>
            <p:ph type="title"/>
          </p:nvPr>
        </p:nvSpPr>
        <p:spPr>
          <a:xfrm>
            <a:off x="685800" y="304800"/>
            <a:ext cx="7772400" cy="1143000"/>
          </a:xfrm>
        </p:spPr>
        <p:txBody>
          <a:bodyPr/>
          <a:lstStyle/>
          <a:p>
            <a:pPr algn="ctr" eaLnBrk="1" hangingPunct="1"/>
            <a:r>
              <a:rPr lang="ar-JO" b="1" dirty="0">
                <a:solidFill>
                  <a:srgbClr val="FFFFFF"/>
                </a:solidFill>
                <a:latin typeface="Arial Narrow" charset="0"/>
                <a:ea typeface="ＭＳ Ｐゴシック" charset="0"/>
                <a:cs typeface="ＭＳ Ｐゴシック" charset="0"/>
              </a:rPr>
              <a:t>قيمة علم الآثار الكتابي</a:t>
            </a:r>
            <a:endParaRPr lang="en-US" b="1" dirty="0">
              <a:solidFill>
                <a:srgbClr val="FFFFFF"/>
              </a:solidFill>
              <a:latin typeface="Arial Narrow" charset="0"/>
              <a:ea typeface="ＭＳ Ｐゴシック" charset="0"/>
              <a:cs typeface="ＭＳ Ｐゴシック" charset="0"/>
            </a:endParaRPr>
          </a:p>
        </p:txBody>
      </p:sp>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62575" y="2852738"/>
            <a:ext cx="3673475" cy="1836737"/>
          </a:xfrm>
        </p:spPr>
      </p:pic>
      <p:sp>
        <p:nvSpPr>
          <p:cNvPr id="81928" name="Rectangle 8"/>
          <p:cNvSpPr>
            <a:spLocks noChangeArrowheads="1"/>
          </p:cNvSpPr>
          <p:nvPr/>
        </p:nvSpPr>
        <p:spPr bwMode="auto">
          <a:xfrm>
            <a:off x="685800" y="609600"/>
            <a:ext cx="77724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defRPr/>
            </a:pPr>
            <a:endParaRPr lang="en-US" sz="4400" dirty="0">
              <a:solidFill>
                <a:schemeClr val="tx2"/>
              </a:solidFill>
              <a:latin typeface="Arial Narrow" pitchFamily="-111" charset="0"/>
              <a:ea typeface="+mn-ea"/>
              <a:cs typeface="+mn-cs"/>
            </a:endParaRP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206-8</a:t>
            </a:r>
            <a:endParaRPr lang="en-US" sz="2800" dirty="0">
              <a:effectLst>
                <a:outerShdw blurRad="38100" dist="38100" dir="2700000" algn="tl">
                  <a:srgbClr val="000000"/>
                </a:outerShdw>
              </a:effectLst>
              <a:latin typeface="Arial"/>
              <a:cs typeface="Arial"/>
            </a:endParaRPr>
          </a:p>
        </p:txBody>
      </p:sp>
      <p:sp>
        <p:nvSpPr>
          <p:cNvPr id="81923" name="Rectangle 3"/>
          <p:cNvSpPr>
            <a:spLocks noGrp="1" noChangeArrowheads="1"/>
          </p:cNvSpPr>
          <p:nvPr>
            <p:ph type="body" sz="half" idx="1"/>
          </p:nvPr>
        </p:nvSpPr>
        <p:spPr>
          <a:xfrm>
            <a:off x="685801" y="1828800"/>
            <a:ext cx="4672018" cy="4913313"/>
          </a:xfrm>
        </p:spPr>
        <p:txBody>
          <a:bodyPr/>
          <a:lstStyle/>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1. تأكيد التاريخ الكتابي </a:t>
            </a:r>
            <a:br>
              <a:rPr lang="en-US" sz="3600" b="1" dirty="0">
                <a:solidFill>
                  <a:srgbClr val="FFFFFF"/>
                </a:solidFill>
                <a:effectLst>
                  <a:outerShdw blurRad="50800" dist="63500" dir="2700000" algn="tl" rotWithShape="0">
                    <a:srgbClr val="000000"/>
                  </a:outerShdw>
                </a:effectLst>
                <a:ea typeface="+mn-ea"/>
                <a:cs typeface="+mn-cs"/>
              </a:rPr>
            </a:br>
            <a:r>
              <a:rPr lang="ar-JO" sz="3600" b="1" dirty="0">
                <a:solidFill>
                  <a:srgbClr val="FFFFFF"/>
                </a:solidFill>
                <a:effectLst>
                  <a:outerShdw blurRad="50800" dist="63500" dir="2700000" algn="tl" rotWithShape="0">
                    <a:srgbClr val="000000"/>
                  </a:outerShdw>
                </a:effectLst>
                <a:ea typeface="+mn-ea"/>
                <a:cs typeface="+mn-cs"/>
              </a:rPr>
              <a:t>(خ ع ق، 201-4)</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2. تأكيد دقة نقل النص الكتابي</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3</a:t>
            </a:r>
            <a:r>
              <a:rPr lang="ar-JO" sz="3600" b="1" dirty="0">
                <a:solidFill>
                  <a:srgbClr val="FFFFFF"/>
                </a:solidFill>
                <a:effectLst>
                  <a:outerShdw blurRad="50800" dist="63500" dir="2700000" algn="tl" rotWithShape="0">
                    <a:srgbClr val="000000"/>
                  </a:outerShdw>
                </a:effectLst>
                <a:ea typeface="+mn-ea"/>
                <a:cs typeface="+mn-cs"/>
              </a:rPr>
              <a:t>. البصيرة في تفسير الكتاب المقدس</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4</a:t>
            </a:r>
            <a:r>
              <a:rPr lang="ar-JO" sz="3600" b="1" dirty="0">
                <a:solidFill>
                  <a:srgbClr val="FFFFFF"/>
                </a:solidFill>
                <a:effectLst>
                  <a:outerShdw blurRad="50800" dist="63500" dir="2700000" algn="tl" rotWithShape="0">
                    <a:srgbClr val="000000"/>
                  </a:outerShdw>
                </a:effectLst>
                <a:ea typeface="+mn-ea"/>
                <a:cs typeface="+mn-cs"/>
              </a:rPr>
              <a:t>. مصدر فائدة لإسرائيل و جيرانها</a:t>
            </a:r>
            <a:endParaRPr lang="en-US" sz="3600" b="1" dirty="0">
              <a:solidFill>
                <a:srgbClr val="FFFFFF"/>
              </a:solidFill>
              <a:effectLst>
                <a:outerShdw blurRad="50800" dist="63500" dir="2700000" algn="tl" rotWithShape="0">
                  <a:srgbClr val="000000"/>
                </a:outerShdw>
              </a:effectLs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8067" name="Rectangle 3"/>
          <p:cNvSpPr>
            <a:spLocks noGrp="1" noChangeArrowheads="1"/>
          </p:cNvSpPr>
          <p:nvPr>
            <p:ph type="body" sz="half" idx="1"/>
          </p:nvPr>
        </p:nvSpPr>
        <p:spPr>
          <a:xfrm>
            <a:off x="457200" y="2060848"/>
            <a:ext cx="8610600" cy="47209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1. </a:t>
            </a:r>
            <a:r>
              <a:rPr lang="ar-JO" sz="3600" b="1" dirty="0">
                <a:solidFill>
                  <a:srgbClr val="FFFF00"/>
                </a:solidFill>
                <a:effectLst>
                  <a:outerShdw blurRad="50800" dist="63500" dir="2700000" algn="tl" rotWithShape="0">
                    <a:srgbClr val="000000"/>
                  </a:outerShdw>
                </a:effectLst>
                <a:ea typeface="+mn-ea"/>
                <a:cs typeface="+mn-cs"/>
              </a:rPr>
              <a:t>الأولوية</a:t>
            </a:r>
            <a:r>
              <a:rPr lang="ar-JO" sz="3600" b="1" dirty="0">
                <a:solidFill>
                  <a:srgbClr val="FFFFFF"/>
                </a:solidFill>
                <a:effectLst>
                  <a:outerShdw blurRad="50800" dist="63500" dir="2700000" algn="tl" rotWithShape="0">
                    <a:srgbClr val="000000"/>
                  </a:outerShdw>
                </a:effectLst>
                <a:ea typeface="+mn-ea"/>
                <a:cs typeface="+mn-cs"/>
              </a:rPr>
              <a:t> : هل سيقبل الشخص الكتاب المقدس أم علم الآثار أولاً؟</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2. </a:t>
            </a:r>
            <a:r>
              <a:rPr lang="ar-JO" sz="3600" b="1" dirty="0">
                <a:solidFill>
                  <a:srgbClr val="FFFF00"/>
                </a:solidFill>
                <a:effectLst>
                  <a:outerShdw blurRad="50800" dist="63500" dir="2700000" algn="tl" rotWithShape="0">
                    <a:srgbClr val="000000"/>
                  </a:outerShdw>
                </a:effectLst>
                <a:ea typeface="+mn-ea"/>
                <a:cs typeface="+mn-cs"/>
              </a:rPr>
              <a:t>الذاتية</a:t>
            </a:r>
            <a:r>
              <a:rPr lang="ar-JO" sz="3600" b="1" dirty="0">
                <a:solidFill>
                  <a:srgbClr val="FFFFFF"/>
                </a:solidFill>
                <a:effectLst>
                  <a:outerShdw blurRad="50800" dist="63500" dir="2700000" algn="tl" rotWithShape="0">
                    <a:srgbClr val="000000"/>
                  </a:outerShdw>
                </a:effectLst>
                <a:ea typeface="+mn-ea"/>
                <a:cs typeface="+mn-cs"/>
              </a:rPr>
              <a:t> : الإنحياز يسبب مشكلة للمتحررين و المحافظين على السواء</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3. </a:t>
            </a:r>
            <a:r>
              <a:rPr lang="ar-JO" sz="3600" b="1" dirty="0">
                <a:solidFill>
                  <a:srgbClr val="FFFF00"/>
                </a:solidFill>
                <a:effectLst>
                  <a:outerShdw blurRad="50800" dist="63500" dir="2700000" algn="tl" rotWithShape="0">
                    <a:srgbClr val="000000"/>
                  </a:outerShdw>
                </a:effectLst>
                <a:ea typeface="+mn-ea"/>
                <a:cs typeface="+mn-cs"/>
              </a:rPr>
              <a:t>سجل غير مكتمل </a:t>
            </a:r>
            <a:r>
              <a:rPr lang="ar-JO" sz="3600" b="1" dirty="0">
                <a:solidFill>
                  <a:srgbClr val="FFFFFF"/>
                </a:solidFill>
                <a:effectLst>
                  <a:outerShdw blurRad="50800" dist="63500" dir="2700000" algn="tl" rotWithShape="0">
                    <a:srgbClr val="000000"/>
                  </a:outerShdw>
                </a:effectLst>
                <a:ea typeface="+mn-ea"/>
                <a:cs typeface="+mn-cs"/>
              </a:rPr>
              <a:t>: معظم الكتاب المقدس لا يمكن إثباته من خلال علم الآثار </a:t>
            </a:r>
            <a:endParaRPr lang="en-US" sz="3600" b="1" dirty="0">
              <a:solidFill>
                <a:srgbClr val="FFFFFF"/>
              </a:solidFill>
              <a:effectLst>
                <a:outerShdw blurRad="50800" dist="63500" dir="2700000" algn="tl" rotWithShape="0">
                  <a:srgbClr val="000000"/>
                </a:outerShdw>
              </a:effectLst>
              <a:ea typeface="+mn-ea"/>
              <a:cs typeface="+mn-cs"/>
            </a:endParaRPr>
          </a:p>
        </p:txBody>
      </p:sp>
      <p:sp>
        <p:nvSpPr>
          <p:cNvPr id="88070" name="Text Box 6"/>
          <p:cNvSpPr txBox="1">
            <a:spLocks noChangeArrowheads="1"/>
          </p:cNvSpPr>
          <p:nvPr/>
        </p:nvSpPr>
        <p:spPr bwMode="auto">
          <a:xfrm>
            <a:off x="7524328" y="76200"/>
            <a:ext cx="161967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209-210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 name="Picture 8" descr="Ancient Archaeologist Logo PNG | PNG Play">
            <a:extLst>
              <a:ext uri="{FF2B5EF4-FFF2-40B4-BE49-F238E27FC236}">
                <a16:creationId xmlns:a16="http://schemas.microsoft.com/office/drawing/2014/main" id="{E630C6E8-BD2A-0442-AF61-398197837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701" y="545069"/>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
                  <p:embed/>
                </p:oleObj>
              </mc:Choice>
              <mc:Fallback>
                <p:oleObj name="Photo Editor Photo" r:id="rId3" imgW="2743438" imgH="2324301" progId="">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ar-JO" altLang="zh-CN" b="1" dirty="0">
                <a:solidFill>
                  <a:srgbClr val="000099"/>
                </a:solidFill>
                <a:latin typeface="Arial Narrow" charset="0"/>
              </a:rPr>
              <a:t>الخروج يحدث بالإيمان</a:t>
            </a:r>
            <a:endParaRPr lang="en-US" altLang="zh-CN" b="1" dirty="0">
              <a:solidFill>
                <a:srgbClr val="000099"/>
              </a:solidFill>
              <a:latin typeface="Arial Narrow" charset="0"/>
            </a:endParaRP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ar-JO" altLang="zh-CN" sz="3200" b="1" dirty="0">
                <a:solidFill>
                  <a:srgbClr val="000099"/>
                </a:solidFill>
                <a:latin typeface="Arial Narrow" charset="0"/>
              </a:rPr>
              <a:t>أعتقد أن لديك بعض المشاكل الإيمانية الجادة</a:t>
            </a:r>
            <a:endParaRPr lang="en-US" altLang="zh-CN" sz="3200" b="1" dirty="0">
              <a:solidFill>
                <a:srgbClr val="000099"/>
              </a:solidFill>
              <a:latin typeface="Arial Narrow" charset="0"/>
            </a:endParaRPr>
          </a:p>
        </p:txBody>
      </p:sp>
    </p:spTree>
    <p:extLst>
      <p:ext uri="{BB962C8B-B14F-4D97-AF65-F5344CB8AC3E}">
        <p14:creationId xmlns:p14="http://schemas.microsoft.com/office/powerpoint/2010/main" val="852188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87424"/>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2947" name="Rectangle 3"/>
          <p:cNvSpPr>
            <a:spLocks noGrp="1" noChangeArrowheads="1"/>
          </p:cNvSpPr>
          <p:nvPr>
            <p:ph type="body" sz="half" idx="1"/>
          </p:nvPr>
        </p:nvSpPr>
        <p:spPr>
          <a:xfrm>
            <a:off x="381000" y="1405136"/>
            <a:ext cx="8763000" cy="4876800"/>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a typeface="+mn-ea"/>
              <a:cs typeface="+mn-cs"/>
            </a:endParaRPr>
          </a:p>
          <a:p>
            <a:pPr algn="r" rtl="1" eaLnBrk="1" hangingPunct="1">
              <a:defRPr/>
            </a:pPr>
            <a:r>
              <a:rPr lang="ar-JO" b="1" dirty="0">
                <a:solidFill>
                  <a:srgbClr val="FFFF00"/>
                </a:solidFill>
                <a:effectLst>
                  <a:outerShdw blurRad="38100" dist="38100" dir="2700000" algn="tl">
                    <a:srgbClr val="000000">
                      <a:alpha val="43137"/>
                    </a:srgbClr>
                  </a:outerShdw>
                </a:effectLst>
                <a:ea typeface="+mn-ea"/>
                <a:cs typeface="+mn-cs"/>
              </a:rPr>
              <a:t>التعقيد</a:t>
            </a:r>
            <a:r>
              <a:rPr lang="ar-JO" b="1" dirty="0">
                <a:effectLst>
                  <a:outerShdw blurRad="38100" dist="38100" dir="2700000" algn="tl">
                    <a:srgbClr val="000000">
                      <a:alpha val="43137"/>
                    </a:srgbClr>
                  </a:outerShdw>
                </a:effectLst>
                <a:ea typeface="+mn-ea"/>
                <a:cs typeface="+mn-cs"/>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p:txBody>
      </p:sp>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9C3B4BC5-2DCC-C24D-B151-763D0BCF2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2" end="2"/>
                                            </p:txEl>
                                          </p:spTgt>
                                        </p:tgtEl>
                                        <p:attrNameLst>
                                          <p:attrName>style.visibility</p:attrName>
                                        </p:attrNameLst>
                                      </p:cBhvr>
                                      <p:to>
                                        <p:strVal val="visible"/>
                                      </p:to>
                                    </p:set>
                                    <p:animEffect transition="in" filter="fade">
                                      <p:cBhvr>
                                        <p:cTn id="7" dur="100"/>
                                        <p:tgtEl>
                                          <p:spTgt spid="82947">
                                            <p:txEl>
                                              <p:pRg st="2" end="2"/>
                                            </p:txEl>
                                          </p:spTgt>
                                        </p:tgtEl>
                                      </p:cBhvr>
                                    </p:animEffect>
                                    <p:anim calcmode="lin" valueType="num">
                                      <p:cBhvr>
                                        <p:cTn id="8" dur="4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82947">
                                            <p:txEl>
                                              <p:pRg st="3" end="3"/>
                                            </p:txEl>
                                          </p:spTgt>
                                        </p:tgtEl>
                                        <p:attrNameLst>
                                          <p:attrName>style.visibility</p:attrName>
                                        </p:attrNameLst>
                                      </p:cBhvr>
                                      <p:to>
                                        <p:strVal val="visible"/>
                                      </p:to>
                                    </p:set>
                                    <p:animEffect transition="in" filter="fade">
                                      <p:cBhvr>
                                        <p:cTn id="16" dur="100"/>
                                        <p:tgtEl>
                                          <p:spTgt spid="82947">
                                            <p:txEl>
                                              <p:pRg st="3" end="3"/>
                                            </p:txEl>
                                          </p:spTgt>
                                        </p:tgtEl>
                                      </p:cBhvr>
                                    </p:animEffect>
                                    <p:anim calcmode="lin" valueType="num">
                                      <p:cBhvr>
                                        <p:cTn id="17"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18"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99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324600" y="1784489"/>
            <a:ext cx="2819400" cy="707886"/>
          </a:xfrm>
          <a:ln w="12700" cap="sq">
            <a:headEnd type="none" w="sm" len="sm"/>
            <a:tailEnd type="none" w="sm" len="sm"/>
          </a:ln>
        </p:spPr>
        <p:txBody>
          <a:bodyPr>
            <a:spAutoFit/>
          </a:bodyPr>
          <a:lstStyle/>
          <a:p>
            <a:pPr algn="ctr">
              <a:defRPr/>
            </a:pPr>
            <a:r>
              <a:rPr lang="ar-JO" sz="4000" b="1" dirty="0">
                <a:solidFill>
                  <a:schemeClr val="tx1"/>
                </a:solidFill>
                <a:effectLst>
                  <a:outerShdw blurRad="38100" dist="38100" dir="2700000" algn="tl">
                    <a:srgbClr val="000000"/>
                  </a:outerShdw>
                </a:effectLst>
                <a:latin typeface="Arial"/>
                <a:ea typeface="ＭＳ Ｐゴシック" charset="0"/>
                <a:cs typeface="Arial"/>
              </a:rPr>
              <a:t>هيكل داجون</a:t>
            </a:r>
            <a:endParaRPr lang="en-US" sz="4000" b="1" dirty="0">
              <a:solidFill>
                <a:schemeClr val="tx1"/>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6705600" cy="792162"/>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108547" name="Rectangle 3"/>
          <p:cNvSpPr>
            <a:spLocks noGrp="1" noChangeArrowheads="1"/>
          </p:cNvSpPr>
          <p:nvPr>
            <p:ph type="body" sz="half" idx="1"/>
          </p:nvPr>
        </p:nvSpPr>
        <p:spPr>
          <a:xfrm>
            <a:off x="381000" y="1055688"/>
            <a:ext cx="8763000" cy="5802312"/>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ndParaRPr>
          </a:p>
          <a:p>
            <a:pPr algn="r" rtl="1" eaLnBrk="1" hangingPunct="1">
              <a:defRPr/>
            </a:pPr>
            <a:r>
              <a:rPr lang="ar-JO" b="1" dirty="0">
                <a:solidFill>
                  <a:srgbClr val="FFFF00"/>
                </a:solidFill>
                <a:effectLst>
                  <a:outerShdw blurRad="38100" dist="38100" dir="2700000" algn="tl">
                    <a:srgbClr val="000000">
                      <a:alpha val="43137"/>
                    </a:srgbClr>
                  </a:outerShdw>
                </a:effectLst>
              </a:rPr>
              <a:t>التعقيد</a:t>
            </a:r>
            <a:r>
              <a:rPr lang="ar-JO" b="1" dirty="0">
                <a:effectLst>
                  <a:outerShdw blurRad="38100" dist="38100" dir="2700000" algn="tl">
                    <a:srgbClr val="000000">
                      <a:alpha val="43137"/>
                    </a:srgbClr>
                  </a:outerShdw>
                </a:effectLst>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b="1" dirty="0">
                <a:solidFill>
                  <a:srgbClr val="FFFF00"/>
                </a:solidFill>
                <a:effectLst>
                  <a:outerShdw blurRad="38100" dist="38100" dir="2700000" algn="tl">
                    <a:srgbClr val="000000">
                      <a:alpha val="43137"/>
                    </a:srgbClr>
                  </a:outerShdw>
                </a:effectLst>
                <a:ea typeface="+mn-ea"/>
                <a:cs typeface="+mn-cs"/>
              </a:rPr>
              <a:t>قيمة دفاعية محدودة </a:t>
            </a:r>
            <a:r>
              <a:rPr lang="ar-JO" b="1" dirty="0">
                <a:effectLst>
                  <a:outerShdw blurRad="38100" dist="38100" dir="2700000" algn="tl">
                    <a:srgbClr val="000000">
                      <a:alpha val="43137"/>
                    </a:srgbClr>
                  </a:outerShdw>
                </a:effectLst>
                <a:ea typeface="+mn-ea"/>
                <a:cs typeface="+mn-cs"/>
              </a:rPr>
              <a:t>: لا يمكنها إثبات وجود الله أو خلق الإيمان بالمسيح</a:t>
            </a:r>
            <a:endParaRPr lang="en-US" b="1" dirty="0">
              <a:effectLst>
                <a:outerShdw blurRad="38100" dist="38100" dir="2700000" algn="tl">
                  <a:srgbClr val="000000">
                    <a:alpha val="43137"/>
                  </a:srgbClr>
                </a:outerShdw>
              </a:effectLst>
              <a:ea typeface="+mn-ea"/>
              <a:cs typeface="+mn-cs"/>
            </a:endParaRPr>
          </a:p>
        </p:txBody>
      </p:sp>
      <p:sp>
        <p:nvSpPr>
          <p:cNvPr id="6" name="Text Box 6">
            <a:extLst>
              <a:ext uri="{FF2B5EF4-FFF2-40B4-BE49-F238E27FC236}">
                <a16:creationId xmlns:a16="http://schemas.microsoft.com/office/drawing/2014/main" id="{7C717663-6C89-714E-9833-868C6B7A53EB}"/>
              </a:ext>
            </a:extLst>
          </p:cNvPr>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42344" name="Picture 8" descr="Ancient Archaeologist Logo PNG | PNG Play">
            <a:extLst>
              <a:ext uri="{FF2B5EF4-FFF2-40B4-BE49-F238E27FC236}">
                <a16:creationId xmlns:a16="http://schemas.microsoft.com/office/drawing/2014/main" id="{4B1A04B2-EAA8-7F47-AFC5-310206E46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100"/>
                                        <p:tgtEl>
                                          <p:spTgt spid="108547">
                                            <p:txEl>
                                              <p:pRg st="0" end="0"/>
                                            </p:txEl>
                                          </p:spTgt>
                                        </p:tgtEl>
                                      </p:cBhvr>
                                    </p:animEffect>
                                    <p:anim calcmode="lin" valueType="num">
                                      <p:cBhvr>
                                        <p:cTn id="8" dur="4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08547">
                                            <p:txEl>
                                              <p:pRg st="1" end="1"/>
                                            </p:txEl>
                                          </p:spTgt>
                                        </p:tgtEl>
                                        <p:attrNameLst>
                                          <p:attrName>style.visibility</p:attrName>
                                        </p:attrNameLst>
                                      </p:cBhvr>
                                      <p:to>
                                        <p:strVal val="visible"/>
                                      </p:to>
                                    </p:set>
                                    <p:animEffect transition="in" filter="fade">
                                      <p:cBhvr>
                                        <p:cTn id="16" dur="100"/>
                                        <p:tgtEl>
                                          <p:spTgt spid="108547">
                                            <p:txEl>
                                              <p:pRg st="1" end="1"/>
                                            </p:txEl>
                                          </p:spTgt>
                                        </p:tgtEl>
                                      </p:cBhvr>
                                    </p:animEffect>
                                    <p:anim calcmode="lin" valueType="num">
                                      <p:cBhvr>
                                        <p:cTn id="17" dur="4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0854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854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854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108547">
                                            <p:txEl>
                                              <p:pRg st="2" end="2"/>
                                            </p:txEl>
                                          </p:spTgt>
                                        </p:tgtEl>
                                        <p:attrNameLst>
                                          <p:attrName>style.visibility</p:attrName>
                                        </p:attrNameLst>
                                      </p:cBhvr>
                                      <p:to>
                                        <p:strVal val="visible"/>
                                      </p:to>
                                    </p:set>
                                    <p:animEffect transition="in" filter="fade">
                                      <p:cBhvr>
                                        <p:cTn id="25" dur="100"/>
                                        <p:tgtEl>
                                          <p:spTgt spid="108547">
                                            <p:txEl>
                                              <p:pRg st="2" end="2"/>
                                            </p:txEl>
                                          </p:spTgt>
                                        </p:tgtEl>
                                      </p:cBhvr>
                                    </p:animEffect>
                                    <p:anim calcmode="lin" valueType="num">
                                      <p:cBhvr>
                                        <p:cTn id="26" dur="4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0854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85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85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108547">
                                            <p:txEl>
                                              <p:pRg st="3" end="3"/>
                                            </p:txEl>
                                          </p:spTgt>
                                        </p:tgtEl>
                                        <p:attrNameLst>
                                          <p:attrName>style.visibility</p:attrName>
                                        </p:attrNameLst>
                                      </p:cBhvr>
                                      <p:to>
                                        <p:strVal val="visible"/>
                                      </p:to>
                                    </p:set>
                                    <p:animEffect transition="in" filter="fade">
                                      <p:cBhvr>
                                        <p:cTn id="34" dur="100"/>
                                        <p:tgtEl>
                                          <p:spTgt spid="108547">
                                            <p:txEl>
                                              <p:pRg st="3" end="3"/>
                                            </p:txEl>
                                          </p:spTgt>
                                        </p:tgtEl>
                                      </p:cBhvr>
                                    </p:animEffect>
                                    <p:anim calcmode="lin" valueType="num">
                                      <p:cBhvr>
                                        <p:cTn id="35" dur="4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08547">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85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85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108547">
                                            <p:txEl>
                                              <p:pRg st="4" end="4"/>
                                            </p:txEl>
                                          </p:spTgt>
                                        </p:tgtEl>
                                        <p:attrNameLst>
                                          <p:attrName>style.visibility</p:attrName>
                                        </p:attrNameLst>
                                      </p:cBhvr>
                                      <p:to>
                                        <p:strVal val="visible"/>
                                      </p:to>
                                    </p:set>
                                    <p:animEffect transition="in" filter="fade">
                                      <p:cBhvr>
                                        <p:cTn id="43" dur="100"/>
                                        <p:tgtEl>
                                          <p:spTgt spid="108547">
                                            <p:txEl>
                                              <p:pRg st="4" end="4"/>
                                            </p:txEl>
                                          </p:spTgt>
                                        </p:tgtEl>
                                      </p:cBhvr>
                                    </p:animEffect>
                                    <p:anim calcmode="lin" valueType="num">
                                      <p:cBhvr>
                                        <p:cTn id="44"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The Ten Commandments has been a springtime TV staple since 1968, with good  reason - Vox">
            <a:extLst>
              <a:ext uri="{FF2B5EF4-FFF2-40B4-BE49-F238E27FC236}">
                <a16:creationId xmlns:a16="http://schemas.microsoft.com/office/drawing/2014/main" id="{CE741923-7619-5A4F-80E4-E23E942559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9"/>
          <a:stretch/>
        </p:blipFill>
        <p:spPr bwMode="auto">
          <a:xfrm>
            <a:off x="0" y="0"/>
            <a:ext cx="9180512" cy="6865876"/>
          </a:xfrm>
          <a:prstGeom prst="rect">
            <a:avLst/>
          </a:prstGeom>
          <a:noFill/>
          <a:extLst>
            <a:ext uri="{909E8E84-426E-40DD-AFC4-6F175D3DCCD1}">
              <a14:hiddenFill xmlns:a14="http://schemas.microsoft.com/office/drawing/2010/main">
                <a:solidFill>
                  <a:srgbClr val="FFFFFF"/>
                </a:solidFill>
              </a14:hiddenFill>
            </a:ext>
          </a:extLst>
        </p:spPr>
      </p:pic>
      <p:sp>
        <p:nvSpPr>
          <p:cNvPr id="96258" name="Rectangle 2"/>
          <p:cNvSpPr>
            <a:spLocks noGrp="1" noChangeArrowheads="1"/>
          </p:cNvSpPr>
          <p:nvPr>
            <p:ph type="title"/>
          </p:nvPr>
        </p:nvSpPr>
        <p:spPr>
          <a:xfrm>
            <a:off x="685800" y="260648"/>
            <a:ext cx="7772400" cy="1720552"/>
          </a:xfrm>
          <a:effectLst>
            <a:outerShdw blurRad="63500" dist="38099" dir="2700000" algn="ctr" rotWithShape="0">
              <a:schemeClr val="bg2">
                <a:alpha val="74998"/>
              </a:schemeClr>
            </a:outerShdw>
          </a:effectLst>
        </p:spPr>
        <p:txBody>
          <a:bodyPr anchor="t"/>
          <a:lstStyle/>
          <a:p>
            <a:pPr algn="r" eaLnBrk="1" hangingPunct="1">
              <a:defRPr/>
            </a:pPr>
            <a:r>
              <a:rPr lang="ar-JO" sz="4000" b="1" dirty="0">
                <a:ea typeface="+mj-ea"/>
                <a:cs typeface="+mj-cs"/>
              </a:rPr>
              <a:t>هل يستطيع علم الآثار أن يثبت استلام موسى للوصايا العشرة؟</a:t>
            </a:r>
            <a:endParaRPr lang="en-US" sz="4000" b="1" dirty="0">
              <a:ea typeface="+mj-ea"/>
              <a:cs typeface="+mj-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مستقبل علم الآثار الكتابي</a:t>
            </a:r>
            <a:endParaRPr lang="en-US" dirty="0">
              <a:ea typeface="+mj-ea"/>
              <a:cs typeface="+mj-cs"/>
            </a:endParaRPr>
          </a:p>
        </p:txBody>
      </p:sp>
      <p:sp>
        <p:nvSpPr>
          <p:cNvPr id="122883" name="Rectangle 3"/>
          <p:cNvSpPr>
            <a:spLocks noGrp="1" noChangeArrowheads="1"/>
          </p:cNvSpPr>
          <p:nvPr>
            <p:ph type="body" idx="1"/>
          </p:nvPr>
        </p:nvSpPr>
        <p:spPr>
          <a:xfrm>
            <a:off x="754063" y="1741488"/>
            <a:ext cx="4033837" cy="44958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تنقيب سور أورشليم الغربي</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علم الآثار لن ينتهي أبداً</a:t>
            </a:r>
            <a:endParaRPr lang="en-US" sz="3600" b="1" dirty="0">
              <a:effectLst>
                <a:outerShdw blurRad="38100" dist="38100" dir="2700000" algn="tl">
                  <a:srgbClr val="000000">
                    <a:alpha val="43137"/>
                  </a:srgbClr>
                </a:outerShdw>
              </a:effectLst>
              <a:ea typeface="+mn-ea"/>
              <a:cs typeface="+mn-cs"/>
            </a:endParaRP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pPr eaLnBrk="1" hangingPunct="1">
              <a:defRPr/>
            </a:pPr>
            <a:r>
              <a:rPr lang="ar-JO" i="1" dirty="0">
                <a:ea typeface="+mj-ea"/>
                <a:cs typeface="+mj-cs"/>
              </a:rPr>
              <a:t>علم الآثار الكتابي</a:t>
            </a:r>
            <a:endParaRPr lang="en-US" i="1" dirty="0">
              <a:ea typeface="+mj-ea"/>
              <a:cs typeface="+mj-cs"/>
            </a:endParaRP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dirty="0">
                <a:ea typeface="+mn-ea"/>
                <a:cs typeface="+mn-cs"/>
              </a:rPr>
              <a:t>مجلة علم الآثار الأكثر انتشاراً بدأت عام 1975</a:t>
            </a:r>
            <a:endParaRPr lang="en-US" dirty="0">
              <a:ea typeface="+mn-ea"/>
              <a:cs typeface="+mn-cs"/>
            </a:endParaRP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4048" y="620688"/>
            <a:ext cx="4139952" cy="113191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10 اكتشافات عظيمة</a:t>
            </a:r>
            <a:endParaRPr lang="en-US" dirty="0">
              <a:ea typeface="+mj-ea"/>
              <a:cs typeface="+mj-cs"/>
            </a:endParaRPr>
          </a:p>
        </p:txBody>
      </p:sp>
      <p:sp>
        <p:nvSpPr>
          <p:cNvPr id="126979" name="Rectangle 3"/>
          <p:cNvSpPr>
            <a:spLocks noGrp="1" noChangeArrowheads="1"/>
          </p:cNvSpPr>
          <p:nvPr>
            <p:ph type="body" idx="1"/>
          </p:nvPr>
        </p:nvSpPr>
        <p:spPr>
          <a:xfrm>
            <a:off x="5181600" y="1752600"/>
            <a:ext cx="3710880" cy="455672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b="1" dirty="0">
                <a:ea typeface="+mn-ea"/>
                <a:cs typeface="+mn-cs"/>
              </a:rPr>
              <a:t>مقالة علم الآثار الكتابي لكاتبها مايكل د. كوجان تشير إلى أهم 10 قطع أثرية في كل الشرق الأوسط (أيار/حزيران 1995) </a:t>
            </a:r>
            <a:endParaRPr lang="en-US" b="1" dirty="0">
              <a:ea typeface="+mn-ea"/>
              <a:cs typeface="+mn-cs"/>
            </a:endParaRP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785794"/>
            <a:ext cx="3124200" cy="903306"/>
          </a:xfrm>
          <a:effectLst>
            <a:outerShdw blurRad="63500" dist="38099" dir="2700000" algn="ctr" rotWithShape="0">
              <a:schemeClr val="bg2">
                <a:alpha val="74998"/>
              </a:schemeClr>
            </a:outerShdw>
          </a:effectLst>
        </p:spPr>
        <p:txBody>
          <a:bodyPr/>
          <a:lstStyle/>
          <a:p>
            <a:pPr algn="r" eaLnBrk="1" hangingPunct="1">
              <a:defRPr/>
            </a:pPr>
            <a:br>
              <a:rPr lang="en-US" sz="3600" dirty="0">
                <a:ea typeface="+mj-ea"/>
                <a:cs typeface="+mj-cs"/>
              </a:rPr>
            </a:br>
            <a:r>
              <a:rPr lang="ar-JO" sz="3600" dirty="0">
                <a:ea typeface="+mj-ea"/>
                <a:cs typeface="+mj-cs"/>
              </a:rPr>
              <a:t>1. ملحمة جلجامش اللوح 11</a:t>
            </a:r>
            <a:endParaRPr lang="en-US" sz="3600" dirty="0">
              <a:ea typeface="+mj-ea"/>
              <a:cs typeface="+mj-cs"/>
            </a:endParaRPr>
          </a:p>
        </p:txBody>
      </p:sp>
      <p:sp>
        <p:nvSpPr>
          <p:cNvPr id="128003" name="Rectangle 3"/>
          <p:cNvSpPr>
            <a:spLocks noGrp="1" noChangeArrowheads="1"/>
          </p:cNvSpPr>
          <p:nvPr>
            <p:ph type="body" idx="1"/>
          </p:nvPr>
        </p:nvSpPr>
        <p:spPr>
          <a:xfrm>
            <a:off x="6072198" y="1981200"/>
            <a:ext cx="3071802" cy="3886200"/>
          </a:xfrm>
        </p:spPr>
        <p:txBody>
          <a:bodyPr/>
          <a:lstStyle/>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نينوى، العراق</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650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قصة الطوفان مشابهة للمذكور في تك 6-9</a:t>
            </a:r>
            <a:endParaRPr lang="en-US" sz="3600" b="1" dirty="0">
              <a:effectLst>
                <a:outerShdw blurRad="38100" dist="38100" dir="2700000" algn="tl">
                  <a:srgbClr val="000000">
                    <a:alpha val="43137"/>
                  </a:srgbClr>
                </a:outerShdw>
              </a:effectLst>
              <a:ea typeface="+mn-ea"/>
              <a:cs typeface="+mn-cs"/>
            </a:endParaRPr>
          </a:p>
        </p:txBody>
      </p:sp>
      <p:sp>
        <p:nvSpPr>
          <p:cNvPr id="128005" name="Text Box 5"/>
          <p:cNvSpPr txBox="1">
            <a:spLocks noChangeArrowheads="1"/>
          </p:cNvSpPr>
          <p:nvPr/>
        </p:nvSpPr>
        <p:spPr bwMode="auto">
          <a:xfrm>
            <a:off x="8388424"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218</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533400" y="0"/>
            <a:ext cx="4845050" cy="1162050"/>
          </a:xfrm>
          <a:effectLst>
            <a:outerShdw blurRad="63500" dist="38099" dir="2700000" algn="ctr" rotWithShape="0">
              <a:schemeClr val="bg2">
                <a:alpha val="74998"/>
              </a:schemeClr>
            </a:outerShdw>
          </a:effectLst>
        </p:spPr>
        <p:txBody>
          <a:bodyPr anchor="t"/>
          <a:lstStyle/>
          <a:p>
            <a:pPr algn="r" eaLnBrk="1" hangingPunct="1">
              <a:defRPr/>
            </a:pPr>
            <a:r>
              <a:rPr lang="ar-JO" dirty="0">
                <a:ea typeface="+mj-ea"/>
                <a:cs typeface="+mj-cs"/>
              </a:rPr>
              <a:t>2. جدارية بني حسن</a:t>
            </a:r>
            <a:endParaRPr lang="en-US" dirty="0">
              <a:ea typeface="+mj-ea"/>
              <a:cs typeface="+mj-cs"/>
            </a:endParaRPr>
          </a:p>
        </p:txBody>
      </p:sp>
      <p:sp>
        <p:nvSpPr>
          <p:cNvPr id="165893" name="Text Box 5"/>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219</a:t>
            </a:r>
            <a:endParaRPr lang="en-US" b="1" dirty="0">
              <a:latin typeface="Arial" panose="020B0604020202020204" pitchFamily="34" charset="0"/>
              <a:ea typeface="+mn-ea"/>
              <a:cs typeface="Arial" panose="020B0604020202020204" pitchFamily="34" charset="0"/>
            </a:endParaRPr>
          </a:p>
        </p:txBody>
      </p:sp>
      <p:sp>
        <p:nvSpPr>
          <p:cNvPr id="165894" name="Rectangle 6"/>
          <p:cNvSpPr>
            <a:spLocks noGrp="1" noChangeArrowheads="1"/>
          </p:cNvSpPr>
          <p:nvPr>
            <p:ph type="body" idx="1"/>
          </p:nvPr>
        </p:nvSpPr>
        <p:spPr>
          <a:xfrm>
            <a:off x="304800" y="990600"/>
            <a:ext cx="5838836" cy="2971800"/>
          </a:xfrm>
        </p:spPr>
        <p:txBody>
          <a:bodyPr/>
          <a:lstStyle/>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مصر</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1850 ق.م</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شواهد على تجارة بني إسرائيل في مصر</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قصة يوسف (تك 37-50)</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زوجة سليمان (1 مل9: 16) ، الخ</a:t>
            </a:r>
            <a:endParaRPr lang="en-US" sz="3200" b="1" dirty="0">
              <a:effectLst>
                <a:glow rad="279400">
                  <a:schemeClr val="bg2">
                    <a:alpha val="75000"/>
                  </a:schemeClr>
                </a:glow>
              </a:effectLst>
            </a:endParaRP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220072" y="0"/>
            <a:ext cx="304800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ar-JO" sz="2800" dirty="0"/>
              <a:t>يقود الموكب اثنان من المصريين (لا لحى)</a:t>
            </a:r>
            <a:endParaRPr lang="en-US" sz="2800" b="1" dirty="0">
              <a:latin typeface="Arial" pitchFamily="-111" charset="0"/>
              <a:ea typeface="+mn-ea"/>
              <a:cs typeface="+mn-cs"/>
            </a:endParaRPr>
          </a:p>
        </p:txBody>
      </p:sp>
      <p:sp>
        <p:nvSpPr>
          <p:cNvPr id="165897" name="Text Box 9"/>
          <p:cNvSpPr txBox="1">
            <a:spLocks noChangeArrowheads="1"/>
          </p:cNvSpPr>
          <p:nvPr/>
        </p:nvSpPr>
        <p:spPr bwMode="auto">
          <a:xfrm>
            <a:off x="1828800" y="3917950"/>
            <a:ext cx="358140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defPPr>
              <a:defRPr lang="en-US"/>
            </a:defPPr>
            <a:lvl1pPr algn="ctr">
              <a:defRPr sz="2000" b="1">
                <a:effectLst>
                  <a:glow rad="228600">
                    <a:schemeClr val="bg2">
                      <a:alpha val="40000"/>
                    </a:schemeClr>
                  </a:glow>
                  <a:outerShdw blurRad="50800" dist="38100" dir="16200000" rotWithShape="0">
                    <a:prstClr val="black">
                      <a:alpha val="92000"/>
                    </a:prstClr>
                  </a:outerShdw>
                </a:effectLst>
                <a:latin typeface="Arial" pitchFamily="-111" charset="0"/>
                <a:ea typeface="+mn-ea"/>
                <a:cs typeface="+mn-cs"/>
              </a:defRPr>
            </a:lvl1pPr>
          </a:lstStyle>
          <a:p>
            <a:r>
              <a:rPr lang="ar-JO" sz="2400" dirty="0"/>
              <a:t>يتبعه 8 أثرياء آسيويون و 4 نساء (لاحظ اللحى)</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339752" y="0"/>
            <a:ext cx="6575648" cy="13716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3. مرتفع جيزر</a:t>
            </a:r>
            <a:endParaRPr lang="en-US" dirty="0">
              <a:ea typeface="+mj-ea"/>
              <a:cs typeface="+mj-cs"/>
            </a:endParaRPr>
          </a:p>
        </p:txBody>
      </p:sp>
      <p:sp>
        <p:nvSpPr>
          <p:cNvPr id="135171" name="Rectangle 3"/>
          <p:cNvSpPr>
            <a:spLocks noGrp="1" noChangeArrowheads="1"/>
          </p:cNvSpPr>
          <p:nvPr>
            <p:ph type="body" idx="1"/>
          </p:nvPr>
        </p:nvSpPr>
        <p:spPr>
          <a:xfrm>
            <a:off x="2209800" y="1371600"/>
            <a:ext cx="67056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buFont typeface="Wingdings" pitchFamily="-111" charset="2"/>
            </a:pPr>
            <a:r>
              <a:rPr lang="ar-JO" b="1" dirty="0">
                <a:effectLst>
                  <a:glow rad="279400">
                    <a:schemeClr val="bg2">
                      <a:alpha val="75000"/>
                    </a:schemeClr>
                  </a:glow>
                </a:effectLst>
                <a:ea typeface="+mn-ea"/>
                <a:cs typeface="+mn-cs"/>
              </a:rPr>
              <a:t>قرب تل أبيب، إسرائيل</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1600 ق.م</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إقامة عهد من خلال الحجارة</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يعقوب و لابان (تك 31: 43-54)</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تجديد العهد بقيادة يشوع (يش 24: 25-27)</a:t>
            </a:r>
            <a:endParaRPr lang="en-US" sz="3200" b="1" dirty="0">
              <a:effectLst>
                <a:glow rad="279400">
                  <a:schemeClr val="bg2">
                    <a:alpha val="75000"/>
                  </a:schemeClr>
                </a:glow>
              </a:effectLst>
            </a:endParaRPr>
          </a:p>
        </p:txBody>
      </p:sp>
      <p:sp>
        <p:nvSpPr>
          <p:cNvPr id="135172" name="Text Box 4"/>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220</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53751"/>
            <a:ext cx="7696200" cy="1143001"/>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4. مقبض السكين</a:t>
            </a:r>
            <a:endParaRPr lang="en-US" dirty="0">
              <a:ea typeface="+mj-ea"/>
              <a:cs typeface="+mj-cs"/>
            </a:endParaRPr>
          </a:p>
        </p:txBody>
      </p:sp>
      <p:sp>
        <p:nvSpPr>
          <p:cNvPr id="136196"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221</a:t>
            </a:r>
            <a:endParaRPr lang="en-US" b="1" dirty="0">
              <a:latin typeface="Arial"/>
              <a:ea typeface="+mn-ea"/>
              <a:cs typeface="Arial"/>
            </a:endParaRPr>
          </a:p>
        </p:txBody>
      </p:sp>
      <p:sp>
        <p:nvSpPr>
          <p:cNvPr id="136195" name="Rectangle 3"/>
          <p:cNvSpPr>
            <a:spLocks noGrp="1" noChangeArrowheads="1"/>
          </p:cNvSpPr>
          <p:nvPr>
            <p:ph type="body" idx="1"/>
          </p:nvPr>
        </p:nvSpPr>
        <p:spPr>
          <a:xfrm>
            <a:off x="611188" y="1128713"/>
            <a:ext cx="8532812" cy="35560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مجدو، إسرائيل</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1250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يظهر السيطرة المصرية على مجدو بالإضافة إلى ترف البلاط الملكي الكنعاني على غرار سليمان (1 مل 6: 23-28، خر 25: 17-22)</a:t>
            </a:r>
            <a:endParaRPr lang="en-US" sz="3600" b="1" dirty="0">
              <a:effectLst>
                <a:outerShdw blurRad="38100" dist="38100" dir="2700000" algn="tl">
                  <a:srgbClr val="000000">
                    <a:alpha val="43137"/>
                  </a:srgbClr>
                </a:outerShdw>
              </a:effectLst>
              <a:ea typeface="+mn-ea"/>
              <a:cs typeface="+mn-cs"/>
            </a:endParaRPr>
          </a:p>
        </p:txBody>
      </p:sp>
      <p:pic>
        <p:nvPicPr>
          <p:cNvPr id="6" name="Picture 5">
            <a:extLst>
              <a:ext uri="{FF2B5EF4-FFF2-40B4-BE49-F238E27FC236}">
                <a16:creationId xmlns:a16="http://schemas.microsoft.com/office/drawing/2014/main" id="{5B637711-AE98-9346-825C-6F2815729A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3421"/>
          <a:stretch>
            <a:fillRect/>
          </a:stretch>
        </p:blipFill>
        <p:spPr bwMode="auto">
          <a:xfrm>
            <a:off x="-99625" y="4775721"/>
            <a:ext cx="9280137" cy="2325687"/>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5. قلادة آلهة الخصوبة</a:t>
            </a:r>
            <a:endParaRPr lang="en-US" sz="4000" dirty="0">
              <a:ea typeface="+mj-ea"/>
              <a:cs typeface="+mj-cs"/>
            </a:endParaRPr>
          </a:p>
        </p:txBody>
      </p:sp>
      <p:sp>
        <p:nvSpPr>
          <p:cNvPr id="164867" name="Text Box 4"/>
          <p:cNvSpPr txBox="1">
            <a:spLocks noChangeArrowheads="1"/>
          </p:cNvSpPr>
          <p:nvPr/>
        </p:nvSpPr>
        <p:spPr bwMode="auto">
          <a:xfrm>
            <a:off x="8388350" y="142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charset="0"/>
                <a:cs typeface="Arial" charset="0"/>
              </a:rPr>
              <a:t>222</a:t>
            </a:r>
            <a:endParaRPr lang="en-US" b="1" dirty="0">
              <a:solidFill>
                <a:schemeClr val="bg1"/>
              </a:solidFill>
              <a:latin typeface="Arial" charset="0"/>
              <a:cs typeface="Arial" charset="0"/>
            </a:endParaRPr>
          </a:p>
        </p:txBody>
      </p:sp>
      <p:sp>
        <p:nvSpPr>
          <p:cNvPr id="3" name="TextBox 2"/>
          <p:cNvSpPr txBox="1"/>
          <p:nvPr/>
        </p:nvSpPr>
        <p:spPr>
          <a:xfrm>
            <a:off x="611188" y="1125538"/>
            <a:ext cx="4537075" cy="3970318"/>
          </a:xfrm>
          <a:prstGeom prst="rect">
            <a:avLst/>
          </a:prstGeom>
          <a:noFill/>
        </p:spPr>
        <p:txBody>
          <a:bodyPr>
            <a:spAutoFit/>
          </a:bodyPr>
          <a:lstStyle/>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راس شمرا، سوريا (أوغاريت القديمة)</a:t>
            </a:r>
            <a:endParaRPr lang="en-US" sz="2800" b="1" dirty="0">
              <a:effectLst>
                <a:outerShdw blurRad="247650" dist="101600" dir="2700000" algn="tl" rotWithShape="0">
                  <a:srgbClr val="000000">
                    <a:alpha val="90000"/>
                  </a:srgbClr>
                </a:outerShdw>
              </a:effectLst>
              <a:latin typeface="Arial"/>
              <a:cs typeface="Arial"/>
            </a:endParaRP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1300 ق.م</a:t>
            </a: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يظهر الإكتشاف الأوغاريتي في عام 1928 ارتباطاً وثيقاً بالثقافات السامية الشمالية الغربية حيث أن عشتار آلهة القداسة التي تدعى ملكة السماء كانت تُعبد في إسرائيل (إر 18: 7، 44: 17-19)</a:t>
            </a:r>
            <a:endParaRPr lang="en-US" sz="2800" b="1" dirty="0">
              <a:effectLst>
                <a:outerShdw blurRad="247650" dist="101600" dir="2700000" algn="tl" rotWithShape="0">
                  <a:srgbClr val="000000">
                    <a:alpha val="9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6. بركة جبعون</a:t>
            </a:r>
            <a:endParaRPr lang="en-US" sz="4000" dirty="0">
              <a:ea typeface="+mj-ea"/>
              <a:cs typeface="+mj-cs"/>
            </a:endParaRPr>
          </a:p>
        </p:txBody>
      </p:sp>
      <p:sp>
        <p:nvSpPr>
          <p:cNvPr id="138243" name="Rectangle 1027"/>
          <p:cNvSpPr>
            <a:spLocks noGrp="1" noChangeArrowheads="1"/>
          </p:cNvSpPr>
          <p:nvPr>
            <p:ph type="body" idx="1"/>
          </p:nvPr>
        </p:nvSpPr>
        <p:spPr>
          <a:xfrm>
            <a:off x="5791200" y="1981200"/>
            <a:ext cx="3352800" cy="3108543"/>
          </a:xfrm>
        </p:spPr>
        <p:txBody>
          <a:bodyPr rtlCol="0">
            <a:spAutoFit/>
          </a:bodyPr>
          <a:lstStyle/>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 كم شمال أورشليم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1050 ق.م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البركة مذكورة في      2 صم 2: 13،          إر 41: 12</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تظهر الهندسة الجبعونية المتطورة</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38244" name="Text Box 1028"/>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223</a:t>
            </a:r>
            <a:endParaRPr lang="en-US" b="1" dirty="0">
              <a:latin typeface="Arial"/>
              <a:ea typeface="+mn-ea"/>
              <a:cs typeface="Arial"/>
            </a:endParaRPr>
          </a:p>
        </p:txBody>
      </p:sp>
      <p:pic>
        <p:nvPicPr>
          <p:cNvPr id="138245" name="Picture 1029"/>
          <p:cNvPicPr>
            <a:picLocks noChangeAspect="1" noChangeArrowheads="1"/>
          </p:cNvPicPr>
          <p:nvPr/>
        </p:nvPicPr>
        <p:blipFill>
          <a:blip r:embed="rId4"/>
          <a:srcRect l="36671" t="35074" b="11888"/>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224</a:t>
            </a:r>
            <a:endParaRPr lang="en-US" b="1" dirty="0">
              <a:latin typeface="Arial"/>
              <a:ea typeface="+mn-ea"/>
              <a:cs typeface="Arial"/>
            </a:endParaRP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7. مذبح بئر السبع</a:t>
            </a:r>
            <a:endParaRPr lang="en-US" dirty="0">
              <a:ea typeface="+mj-ea"/>
              <a:cs typeface="+mj-cs"/>
            </a:endParaRPr>
          </a:p>
        </p:txBody>
      </p:sp>
      <p:sp>
        <p:nvSpPr>
          <p:cNvPr id="139267" name="Rectangle 3"/>
          <p:cNvSpPr>
            <a:spLocks noGrp="1" noChangeArrowheads="1"/>
          </p:cNvSpPr>
          <p:nvPr>
            <p:ph type="body" idx="1"/>
          </p:nvPr>
        </p:nvSpPr>
        <p:spPr>
          <a:xfrm>
            <a:off x="0" y="2743200"/>
            <a:ext cx="7235825" cy="4114800"/>
          </a:xfrm>
        </p:spPr>
        <p:txBody>
          <a:bodyPr/>
          <a:lstStyle/>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قرب بئر السبع في إسرائيل القديمة أقصى الجنوب</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750 ق.م</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ضخم (63*63 بوصة) مع قرون (راجع خر 29: 12، 1 مل 1: 51، 2: 28)</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وثني من الحجارة المنحوتة ممنوع بحسب خر 20: 25</a:t>
            </a:r>
            <a:endParaRPr lang="en-US" sz="3600" b="1" dirty="0">
              <a:effectLst>
                <a:outerShdw blurRad="38100" dist="38100" dir="2700000" algn="tl">
                  <a:srgbClr val="000000">
                    <a:alpha val="43137"/>
                  </a:srgbClr>
                </a:outerShdw>
              </a:effectLst>
              <a:ea typeface="+mn-ea"/>
              <a:cs typeface="+mn-cs"/>
            </a:endParaRP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225</a:t>
            </a:r>
            <a:endParaRPr lang="en-US" b="1" dirty="0">
              <a:latin typeface="Arial"/>
              <a:ea typeface="+mn-ea"/>
              <a:cs typeface="Arial"/>
            </a:endParaRP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214810" y="609600"/>
            <a:ext cx="4929190" cy="1143000"/>
          </a:xfrm>
          <a:effectLst>
            <a:outerShdw blurRad="63500" dist="38099" dir="2700000" algn="ctr" rotWithShape="0">
              <a:schemeClr val="bg2">
                <a:alpha val="74998"/>
              </a:schemeClr>
            </a:outerShdw>
          </a:effectLst>
        </p:spPr>
        <p:txBody>
          <a:bodyPr/>
          <a:lstStyle/>
          <a:p>
            <a:pPr eaLnBrk="1" hangingPunct="1">
              <a:defRPr/>
            </a:pPr>
            <a:r>
              <a:rPr lang="ar-JO" sz="4000" dirty="0">
                <a:ea typeface="+mj-ea"/>
                <a:cs typeface="+mj-cs"/>
              </a:rPr>
              <a:t>8. تعويذة المخطوطة الفضية</a:t>
            </a:r>
            <a:endParaRPr lang="en-US" sz="4000" dirty="0">
              <a:ea typeface="+mj-ea"/>
              <a:cs typeface="+mj-cs"/>
            </a:endParaRPr>
          </a:p>
        </p:txBody>
      </p:sp>
      <p:sp>
        <p:nvSpPr>
          <p:cNvPr id="140291" name="Rectangle 3"/>
          <p:cNvSpPr>
            <a:spLocks noGrp="1" noChangeArrowheads="1"/>
          </p:cNvSpPr>
          <p:nvPr>
            <p:ph type="body" idx="1"/>
          </p:nvPr>
        </p:nvSpPr>
        <p:spPr>
          <a:xfrm>
            <a:off x="4724400" y="1981200"/>
            <a:ext cx="4095750" cy="1569660"/>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كتف هنوم قرب أورشليم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650-400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نقش أقدم لنص كتابي</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1550464"/>
            <a:ext cx="3886200" cy="37856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و كلم الرب موسى قائلاً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كلم هارون و بنيه قائلاً هكذا تباركون بني إسرائيل قائلين لهم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يباركك الرب و يحرسك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يضيء الرب بوجهه عليك و يرحمك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يرفع الرب وجهه عليك و يمنحك سلاماً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فيجعلون اسمي على بني إسرائيل و أنا اباركهم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(عد 6: 22-27)</a:t>
            </a:r>
            <a:endParaRPr lang="en-US"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761999" y="304800"/>
            <a:ext cx="3737705" cy="125199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9. مسادة</a:t>
            </a:r>
            <a:endParaRPr lang="en-US" dirty="0">
              <a:ea typeface="+mj-ea"/>
              <a:cs typeface="+mj-cs"/>
            </a:endParaRPr>
          </a:p>
        </p:txBody>
      </p:sp>
      <p:sp>
        <p:nvSpPr>
          <p:cNvPr id="141315" name="Rectangle 3"/>
          <p:cNvSpPr>
            <a:spLocks noGrp="1" noChangeArrowheads="1"/>
          </p:cNvSpPr>
          <p:nvPr>
            <p:ph type="body" idx="1"/>
          </p:nvPr>
        </p:nvSpPr>
        <p:spPr>
          <a:xfrm>
            <a:off x="762000" y="1676400"/>
            <a:ext cx="3657600" cy="2554545"/>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الشاطئ الجنوبي الغربي للبحر الميت</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150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ربما تكون معقل داود (1 صم 22: 4-5)</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1316" name="Text Box 4"/>
          <p:cNvSpPr txBox="1">
            <a:spLocks noChangeArrowheads="1"/>
          </p:cNvSpPr>
          <p:nvPr/>
        </p:nvSpPr>
        <p:spPr bwMode="auto">
          <a:xfrm>
            <a:off x="8502650"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4038600" y="609600"/>
            <a:ext cx="37338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10. خارطة الفسيفساء</a:t>
            </a:r>
            <a:endParaRPr lang="en-US" sz="4000" dirty="0">
              <a:ea typeface="+mj-ea"/>
              <a:cs typeface="+mj-cs"/>
            </a:endParaRPr>
          </a:p>
        </p:txBody>
      </p:sp>
      <p:sp>
        <p:nvSpPr>
          <p:cNvPr id="142339" name="Rectangle 3"/>
          <p:cNvSpPr>
            <a:spLocks noGrp="1" noChangeArrowheads="1"/>
          </p:cNvSpPr>
          <p:nvPr>
            <p:ph type="body" idx="1"/>
          </p:nvPr>
        </p:nvSpPr>
        <p:spPr>
          <a:xfrm>
            <a:off x="3924300" y="1981200"/>
            <a:ext cx="3557588" cy="2308324"/>
          </a:xfrm>
        </p:spPr>
        <p:txBody>
          <a:bodyPr rtlCol="0">
            <a:spAutoFit/>
          </a:bodyPr>
          <a:lstStyle/>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مادبا، الأردن</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550م</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أكبر و أقدم خارطة لأورشليم مع كاردو</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2340" name="Text Box 4"/>
          <p:cNvSpPr txBox="1">
            <a:spLocks noChangeArrowheads="1"/>
          </p:cNvSpPr>
          <p:nvPr/>
        </p:nvSpPr>
        <p:spPr bwMode="auto">
          <a:xfrm>
            <a:off x="8459788" y="1905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chemeClr val="bg2"/>
                </a:solidFill>
                <a:latin typeface="Arial"/>
                <a:ea typeface="+mn-ea"/>
                <a:cs typeface="Arial"/>
              </a:rPr>
              <a:t>227</a:t>
            </a:r>
            <a:endParaRPr lang="en-US" b="1" dirty="0">
              <a:solidFill>
                <a:schemeClr val="bg2"/>
              </a:solidFill>
              <a:latin typeface="Arial"/>
              <a:ea typeface="+mn-ea"/>
              <a:cs typeface="Arial"/>
            </a:endParaRPr>
          </a:p>
        </p:txBody>
      </p:sp>
      <p:pic>
        <p:nvPicPr>
          <p:cNvPr id="175109" name="Picture 6" descr="cardo"/>
          <p:cNvPicPr>
            <a:picLocks noChangeAspect="1" noChangeArrowheads="1"/>
          </p:cNvPicPr>
          <p:nvPr/>
        </p:nvPicPr>
        <p:blipFill>
          <a:blip r:embed="rId5">
            <a:extLst>
              <a:ext uri="{28A0092B-C50C-407E-A947-70E740481C1C}">
                <a14:useLocalDpi xmlns:a14="http://schemas.microsoft.com/office/drawing/2010/main" val="0"/>
              </a:ext>
            </a:extLst>
          </a:blip>
          <a:srcRect l="2380"/>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نقد العهد القديم</a:t>
            </a:r>
            <a:r>
              <a:rPr lang="en-US" sz="2800" b="1" dirty="0">
                <a:solidFill>
                  <a:srgbClr val="FFFFFF"/>
                </a:solidFill>
                <a:latin typeface="Arial" charset="0"/>
                <a:ea typeface="ＭＳ Ｐゴシック" charset="0"/>
              </a:rPr>
              <a:t>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771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439"/>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7020</TotalTime>
  <Words>2007</Words>
  <Application>Microsoft Macintosh PowerPoint</Application>
  <PresentationFormat>On-screen Show (4:3)</PresentationFormat>
  <Paragraphs>384</Paragraphs>
  <Slides>67</Slides>
  <Notes>60</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2</vt:i4>
      </vt:variant>
      <vt:variant>
        <vt:lpstr>Slide Titles</vt:lpstr>
      </vt:variant>
      <vt:variant>
        <vt:i4>67</vt:i4>
      </vt:variant>
    </vt:vector>
  </HeadingPairs>
  <TitlesOfParts>
    <vt:vector size="88" baseType="lpstr">
      <vt:lpstr>26</vt:lpstr>
      <vt:lpstr>Arial Bold</vt:lpstr>
      <vt:lpstr>BONES</vt:lpstr>
      <vt:lpstr>ＭＳ Ｐゴシック</vt:lpstr>
      <vt:lpstr>Times</vt:lpstr>
      <vt:lpstr>Arial</vt:lpstr>
      <vt:lpstr>Arial Narrow</vt:lpstr>
      <vt:lpstr>Garamond</vt:lpstr>
      <vt:lpstr>Monotype Sorts</vt:lpstr>
      <vt:lpstr>Papyrus</vt:lpstr>
      <vt:lpstr>Stencil</vt:lpstr>
      <vt:lpstr>Times New Roman</vt:lpstr>
      <vt:lpstr>Wingdings</vt:lpstr>
      <vt:lpstr>Topo</vt:lpstr>
      <vt:lpstr>Default Design</vt:lpstr>
      <vt:lpstr>1_Azure</vt:lpstr>
      <vt:lpstr>14 Literary 2 - Dead Sea Scrolls</vt:lpstr>
      <vt:lpstr>1_Default Design</vt:lpstr>
      <vt:lpstr>1_Orbit</vt:lpstr>
      <vt:lpstr>Document</vt:lpstr>
      <vt:lpstr>Photo Editor Photo</vt:lpstr>
      <vt:lpstr>علم الآثار الكتابي</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Black</vt:lpstr>
      <vt:lpstr>علم الآثار الكتابي</vt:lpstr>
      <vt:lpstr>اكتشاف حديث مهم (بار تشرين ثاني/كانون أول 02) </vt:lpstr>
      <vt:lpstr>اكتشاف حديث مهم (بار تشرين ثاني/كانون أول 02) </vt:lpstr>
      <vt:lpstr>صندوق عظام قيافا (BAR أيلول/تشرين 1 1992)</vt:lpstr>
      <vt:lpstr>ما هو علم الآثار؟</vt:lpstr>
      <vt:lpstr>ما هو علم الآثار الكتابي؟</vt:lpstr>
      <vt:lpstr>مصطلحات أثرية</vt:lpstr>
      <vt:lpstr>مصطلحات أثرية</vt:lpstr>
      <vt:lpstr>تاريخ علم الآثار الكتابي</vt:lpstr>
      <vt:lpstr>حجر رشيد</vt:lpstr>
      <vt:lpstr>PowerPoint Presentation</vt:lpstr>
      <vt:lpstr>الهيروغليفية</vt:lpstr>
      <vt:lpstr>أنواع الهيروغليفية</vt:lpstr>
      <vt:lpstr>كيف تم فك رموز الهيروغليفية</vt:lpstr>
      <vt:lpstr>الهيروغليفية و ما يشابهها من مخطوطات</vt:lpstr>
      <vt:lpstr>PowerPoint Presentation</vt:lpstr>
      <vt:lpstr>تاريخ علم الآثار الكتابي</vt:lpstr>
      <vt:lpstr>مواقع التنقيب</vt:lpstr>
      <vt:lpstr>الأساليب</vt:lpstr>
      <vt:lpstr>تحليل الفخار</vt:lpstr>
      <vt:lpstr>فخار فلسطيني</vt:lpstr>
      <vt:lpstr>اكتشاف أريحا القديمة</vt:lpstr>
      <vt:lpstr>قيمة علم الآثار الكتابي</vt:lpstr>
      <vt:lpstr>تأكيد التاريخ الكتابي</vt:lpstr>
      <vt:lpstr>تأكيد التاريخ الكتابي</vt:lpstr>
      <vt:lpstr>تأكيد التاريخ الكتابي</vt:lpstr>
      <vt:lpstr>نفق حزقيا</vt:lpstr>
      <vt:lpstr>عمود وارن</vt:lpstr>
      <vt:lpstr>نقل الكتاب المقدس</vt:lpstr>
      <vt:lpstr>أشعياء : مخطوطة قمران       مقابل                الماسورية</vt:lpstr>
      <vt:lpstr>Better Interpretation of Scripture</vt:lpstr>
      <vt:lpstr>قيمة علم الآثار الكتابي</vt:lpstr>
      <vt:lpstr>مخاطر علم الآثار الكتابي</vt:lpstr>
      <vt:lpstr>الخروج يحدث بالإيمان</vt:lpstr>
      <vt:lpstr>مخاطر علم الآثار الكتابي</vt:lpstr>
      <vt:lpstr>هيكل داجون</vt:lpstr>
      <vt:lpstr>مخاطر علم الآثار الكتابي</vt:lpstr>
      <vt:lpstr>هل يستطيع علم الآثار أن يثبت استلام موسى للوصايا العشرة؟</vt:lpstr>
      <vt:lpstr>مستقبل علم الآثار الكتابي</vt:lpstr>
      <vt:lpstr>علم الآثار الكتابي</vt:lpstr>
      <vt:lpstr>10 اكتشافات عظيمة</vt:lpstr>
      <vt:lpstr> 1. ملحمة جلجامش اللوح 11</vt:lpstr>
      <vt:lpstr>2. جدارية بني حسن</vt:lpstr>
      <vt:lpstr>3. مرتفع جيزر</vt:lpstr>
      <vt:lpstr>4. مقبض السكين</vt:lpstr>
      <vt:lpstr>5. قلادة آلهة الخصوبة</vt:lpstr>
      <vt:lpstr>6. بركة جبعون</vt:lpstr>
      <vt:lpstr>7. مذبح بئر السبع</vt:lpstr>
      <vt:lpstr>8. تعويذة المخطوطة الفضية</vt:lpstr>
      <vt:lpstr>9. مسادة</vt:lpstr>
      <vt:lpstr>10. خارطة الفسيفساء</vt:lpstr>
      <vt:lpstr>       نقد العهد القديمat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257</cp:revision>
  <cp:lastPrinted>2009-04-22T19:24:48Z</cp:lastPrinted>
  <dcterms:created xsi:type="dcterms:W3CDTF">2002-10-30T04:11:34Z</dcterms:created>
  <dcterms:modified xsi:type="dcterms:W3CDTF">2026-06-09T18:21:03Z</dcterms:modified>
</cp:coreProperties>
</file>