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2.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7.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8.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9.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3.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4.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2" r:id="rId3"/>
    <p:sldMasterId id="2147483695" r:id="rId4"/>
    <p:sldMasterId id="2147483707" r:id="rId5"/>
    <p:sldMasterId id="2147483709" r:id="rId6"/>
    <p:sldMasterId id="2147483711" r:id="rId7"/>
    <p:sldMasterId id="2147483723" r:id="rId8"/>
    <p:sldMasterId id="2147483736" r:id="rId9"/>
    <p:sldMasterId id="2147483738" r:id="rId10"/>
    <p:sldMasterId id="2147483750" r:id="rId11"/>
    <p:sldMasterId id="2147483762" r:id="rId12"/>
    <p:sldMasterId id="2147483775" r:id="rId13"/>
    <p:sldMasterId id="2147483789" r:id="rId14"/>
    <p:sldMasterId id="2147483804" r:id="rId15"/>
    <p:sldMasterId id="2147483816" r:id="rId16"/>
    <p:sldMasterId id="2147483829" r:id="rId17"/>
    <p:sldMasterId id="2147483841" r:id="rId18"/>
    <p:sldMasterId id="2147483853" r:id="rId19"/>
    <p:sldMasterId id="2147483866" r:id="rId20"/>
  </p:sldMasterIdLst>
  <p:notesMasterIdLst>
    <p:notesMasterId r:id="rId86"/>
  </p:notesMasterIdLst>
  <p:sldIdLst>
    <p:sldId id="435" r:id="rId21"/>
    <p:sldId id="815" r:id="rId22"/>
    <p:sldId id="437" r:id="rId23"/>
    <p:sldId id="4702" r:id="rId24"/>
    <p:sldId id="1058" r:id="rId25"/>
    <p:sldId id="4703" r:id="rId26"/>
    <p:sldId id="257" r:id="rId27"/>
    <p:sldId id="4704" r:id="rId28"/>
    <p:sldId id="4705" r:id="rId29"/>
    <p:sldId id="4720" r:id="rId30"/>
    <p:sldId id="4711" r:id="rId31"/>
    <p:sldId id="4718" r:id="rId32"/>
    <p:sldId id="4715" r:id="rId33"/>
    <p:sldId id="658" r:id="rId34"/>
    <p:sldId id="4710" r:id="rId35"/>
    <p:sldId id="4721" r:id="rId36"/>
    <p:sldId id="425" r:id="rId37"/>
    <p:sldId id="430" r:id="rId38"/>
    <p:sldId id="436" r:id="rId39"/>
    <p:sldId id="3642" r:id="rId40"/>
    <p:sldId id="4694" r:id="rId41"/>
    <p:sldId id="4706" r:id="rId42"/>
    <p:sldId id="4707" r:id="rId43"/>
    <p:sldId id="4709" r:id="rId44"/>
    <p:sldId id="4708" r:id="rId45"/>
    <p:sldId id="4893" r:id="rId46"/>
    <p:sldId id="4894" r:id="rId47"/>
    <p:sldId id="4895" r:id="rId48"/>
    <p:sldId id="4896" r:id="rId49"/>
    <p:sldId id="816" r:id="rId50"/>
    <p:sldId id="463" r:id="rId51"/>
    <p:sldId id="3991" r:id="rId52"/>
    <p:sldId id="2484" r:id="rId53"/>
    <p:sldId id="2487" r:id="rId54"/>
    <p:sldId id="433" r:id="rId55"/>
    <p:sldId id="4699" r:id="rId56"/>
    <p:sldId id="4717" r:id="rId57"/>
    <p:sldId id="4713" r:id="rId58"/>
    <p:sldId id="3643" r:id="rId59"/>
    <p:sldId id="2493" r:id="rId60"/>
    <p:sldId id="2494" r:id="rId61"/>
    <p:sldId id="453" r:id="rId62"/>
    <p:sldId id="451" r:id="rId63"/>
    <p:sldId id="3988" r:id="rId64"/>
    <p:sldId id="2495" r:id="rId65"/>
    <p:sldId id="263" r:id="rId66"/>
    <p:sldId id="321" r:id="rId67"/>
    <p:sldId id="1013" r:id="rId68"/>
    <p:sldId id="461" r:id="rId69"/>
    <p:sldId id="264" r:id="rId70"/>
    <p:sldId id="287" r:id="rId71"/>
    <p:sldId id="489" r:id="rId72"/>
    <p:sldId id="347" r:id="rId73"/>
    <p:sldId id="4719" r:id="rId74"/>
    <p:sldId id="4716" r:id="rId75"/>
    <p:sldId id="4700" r:id="rId76"/>
    <p:sldId id="4714" r:id="rId77"/>
    <p:sldId id="525" r:id="rId78"/>
    <p:sldId id="852" r:id="rId79"/>
    <p:sldId id="293" r:id="rId80"/>
    <p:sldId id="4712" r:id="rId81"/>
    <p:sldId id="434" r:id="rId82"/>
    <p:sldId id="432" r:id="rId83"/>
    <p:sldId id="268" r:id="rId84"/>
    <p:sldId id="345"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1"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31" autoAdjust="0"/>
    <p:restoredTop sz="78270" autoAdjust="0"/>
  </p:normalViewPr>
  <p:slideViewPr>
    <p:cSldViewPr snapToGrid="0" snapToObjects="1">
      <p:cViewPr varScale="1">
        <p:scale>
          <a:sx n="98" d="100"/>
          <a:sy n="98" d="100"/>
        </p:scale>
        <p:origin x="229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7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viewProps" Target="view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7" Type="http://schemas.openxmlformats.org/officeDocument/2006/relationships/slideMaster" Target="slideMasters/slideMaster7.xml"/><Relationship Id="rId71" Type="http://schemas.openxmlformats.org/officeDocument/2006/relationships/slide" Target="slides/slide51.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commentAuthors" Target="commentAuthors.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10/21/22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dallasnews.com/author/dallasnews-administrato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www.livius.org/sources/content/mesopotamian-chronicles-content/abc-5-jerusalem-chronicle/#2" TargetMode="External"/><Relationship Id="rId13" Type="http://schemas.openxmlformats.org/officeDocument/2006/relationships/hyperlink" Target="https://www.livius.org/articles/place/tyre/" TargetMode="External"/><Relationship Id="rId3" Type="http://schemas.openxmlformats.org/officeDocument/2006/relationships/hyperlink" Target="https://www.livius.org/articles/place/babylonian-empire/" TargetMode="External"/><Relationship Id="rId7" Type="http://schemas.openxmlformats.org/officeDocument/2006/relationships/hyperlink" Target="https://www.livius.org/articles/person/amel-marduk/" TargetMode="External"/><Relationship Id="rId12" Type="http://schemas.openxmlformats.org/officeDocument/2006/relationships/hyperlink" Target="https://www.livius.org/articles/place/babylon/" TargetMode="External"/><Relationship Id="rId2" Type="http://schemas.openxmlformats.org/officeDocument/2006/relationships/slide" Target="../slides/slide28.xml"/><Relationship Id="rId16" Type="http://schemas.openxmlformats.org/officeDocument/2006/relationships/hyperlink" Target="https://www.livius.org/articles/place/jerusalem/" TargetMode="External"/><Relationship Id="rId1" Type="http://schemas.openxmlformats.org/officeDocument/2006/relationships/notesMaster" Target="../notesMasters/notesMaster1.xml"/><Relationship Id="rId6" Type="http://schemas.openxmlformats.org/officeDocument/2006/relationships/hyperlink" Target="https://www.livius.org/sources/content/bible/" TargetMode="External"/><Relationship Id="rId11" Type="http://schemas.openxmlformats.org/officeDocument/2006/relationships/hyperlink" Target="https://www.livius.org/articles/place/nippur/" TargetMode="External"/><Relationship Id="rId5" Type="http://schemas.openxmlformats.org/officeDocument/2006/relationships/hyperlink" Target="https://www.livius.org/articles/place/babylonia/" TargetMode="External"/><Relationship Id="rId15" Type="http://schemas.openxmlformats.org/officeDocument/2006/relationships/hyperlink" Target="https://www.livius.org/articles/place/byblos/" TargetMode="External"/><Relationship Id="rId10" Type="http://schemas.openxmlformats.org/officeDocument/2006/relationships/hyperlink" Target="https://www.livius.org/articles/place/sippar/" TargetMode="External"/><Relationship Id="rId4" Type="http://schemas.openxmlformats.org/officeDocument/2006/relationships/hyperlink" Target="https://www.livius.org/sources/content/mesopotamian-chronicles-content/abc-5-jerusalem-chronicle/" TargetMode="External"/><Relationship Id="rId9" Type="http://schemas.openxmlformats.org/officeDocument/2006/relationships/hyperlink" Target="https://www.livius.org/articles/person/nebuchadnezzar-ii/" TargetMode="External"/><Relationship Id="rId14" Type="http://schemas.openxmlformats.org/officeDocument/2006/relationships/hyperlink" Target="https://www.livius.org/articles/place/lydia/"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0E123-C618-C049-9671-A835AC2336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9324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Seminary professor J. Dwight Pentecost taught until age 98</a:t>
            </a:r>
          </a:p>
          <a:p>
            <a:r>
              <a:rPr lang="en-US" dirty="0"/>
              <a:t>Dr. J. Dwight Pentecost (MONA REEDER - 87389)By </a:t>
            </a:r>
            <a:r>
              <a:rPr lang="en-US" dirty="0">
                <a:hlinkClick r:id="rId3"/>
              </a:rPr>
              <a:t>dallasnews Administrator</a:t>
            </a:r>
            <a:r>
              <a:rPr lang="en-US" dirty="0"/>
              <a:t> https://</a:t>
            </a:r>
            <a:r>
              <a:rPr lang="en-US" dirty="0" err="1"/>
              <a:t>www.dallasnews.com</a:t>
            </a:r>
            <a:r>
              <a:rPr lang="en-US" dirty="0"/>
              <a:t>/news/obituaries/2014/05/06/seminary-professor-j-dwight-pentecost-taught-until-age-98/</a:t>
            </a:r>
          </a:p>
          <a:p>
            <a:r>
              <a:rPr lang="en-US" dirty="0"/>
              <a:t>11:11 PM on May 5, 2014 CDT</a:t>
            </a:r>
          </a:p>
          <a:p>
            <a:endParaRPr lang="en-US" dirty="0"/>
          </a:p>
          <a:p>
            <a:r>
              <a:rPr lang="en-US" dirty="0"/>
              <a:t>The Rev. J. Dwight Pentecost taught more than 10,000 students during his decades at the Dallas Theological Seminary. He taught like he preached, without notes and from the Bible.</a:t>
            </a:r>
          </a:p>
          <a:p>
            <a:r>
              <a:rPr lang="en-US" dirty="0"/>
              <a:t>The distinguished professor emeritus of Bible exposition taught his last class in December, when he was 98.</a:t>
            </a:r>
          </a:p>
          <a:p>
            <a:r>
              <a:rPr lang="en-US" sz="1200" kern="1200" dirty="0">
                <a:solidFill>
                  <a:schemeClr val="tx1"/>
                </a:solidFill>
                <a:effectLst/>
                <a:latin typeface="+mn-lt"/>
                <a:ea typeface="+mn-ea"/>
                <a:cs typeface="+mn-cs"/>
              </a:rPr>
              <a:t> </a:t>
            </a:r>
          </a:p>
          <a:p>
            <a:r>
              <a:rPr lang="en-US" sz="1200" b="1" kern="1200" cap="all" dirty="0">
                <a:solidFill>
                  <a:schemeClr val="tx1"/>
                </a:solidFill>
                <a:effectLst/>
                <a:latin typeface="+mn-lt"/>
                <a:ea typeface="+mn-ea"/>
                <a:cs typeface="+mn-cs"/>
              </a:rPr>
              <a:t>Featured on Dallas News</a:t>
            </a:r>
          </a:p>
          <a:p>
            <a:r>
              <a:rPr lang="en-US" sz="1200" b="1" i="0" kern="1200" dirty="0">
                <a:solidFill>
                  <a:schemeClr val="tx1"/>
                </a:solidFill>
                <a:effectLst/>
                <a:latin typeface="+mn-lt"/>
                <a:ea typeface="+mn-ea"/>
                <a:cs typeface="+mn-cs"/>
              </a:rPr>
              <a:t>Texas Gov. Greg Abbott scolds Austin for overly ‘stringent’ COVID-19 rules that nix veterans’ parade</a:t>
            </a:r>
            <a:r>
              <a:rPr lang="en-US" sz="120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Gov. Greg Abbott on Tuesday blasted Austin officials for imposing overly restrictive COVID-19…</a:t>
            </a:r>
          </a:p>
          <a:p>
            <a:r>
              <a:rPr lang="en-US" dirty="0"/>
              <a:t>Pentecost, 99, died April 28 of natural causes at the Forum at Park Lane in Dallas.</a:t>
            </a:r>
          </a:p>
          <a:p>
            <a:r>
              <a:rPr lang="en-US" dirty="0"/>
              <a:t>A celebration of his life will be at 3 p.m. Wednesday on the seminary campus. Private graveside services were at </a:t>
            </a:r>
            <a:r>
              <a:rPr lang="en-US" dirty="0" err="1"/>
              <a:t>Restland</a:t>
            </a:r>
            <a:r>
              <a:rPr lang="en-US" dirty="0"/>
              <a:t> Memorial Park.</a:t>
            </a:r>
          </a:p>
          <a:p>
            <a:r>
              <a:rPr lang="en-US" dirty="0"/>
              <a:t>“Dr. ‘P’ — as we affectionately called him — was an inspiration to so many and an institution in his own time,” said seminary president Mark L. Bailey.</a:t>
            </a:r>
          </a:p>
          <a:p>
            <a:r>
              <a:rPr lang="en-US" dirty="0"/>
              <a:t>“We who have had the privilege to sit under him or teach beside him have all come to know and appreciate the whole of the Bible that our beloved friend believed so thoroughly and taught so faithfully for so many years — all centered in the words and works of Jesus Christ,” Bailey said.</a:t>
            </a:r>
          </a:p>
          <a:p>
            <a:r>
              <a:rPr lang="en-US" dirty="0"/>
              <a:t>Born in Chester, Pa., Pentecost was 10 when he realized God intended for him to become a minister, he said. His ancestors changed the family name to Pentecost after fleeing the persecutions of French Protestants in 1573. The family arrived in England on Pentecost, the seventh Sunday after Easter, when Christians celebrate the descent of the Holy Spirit on the apostles.</a:t>
            </a:r>
          </a:p>
          <a:p>
            <a:r>
              <a:rPr lang="en-US" dirty="0"/>
              <a:t>Pentecost attended Hampden-Sydney College in Virginia. He came to Dallas after a summer youth conference where he met a man who had an impressive knowledge of the Bible.</a:t>
            </a:r>
          </a:p>
          <a:p>
            <a:r>
              <a:rPr lang="en-US" dirty="0"/>
              <a:t>“I wanted to be able to handle the Bible like he did,” Pentecost said in 2005. “So I asked him where he learned how to do that, and he told me he studied at the Dallas seminary.”</a:t>
            </a:r>
          </a:p>
          <a:p>
            <a:r>
              <a:rPr lang="en-US" dirty="0"/>
              <a:t>In the fall of 1937, Pentecost became the 100th student to enroll at Dallas Theological Seminary, which had been open 12 years then. He earned his master’s degree in 1941 and returned to Pennsylvania, where he was a pastor and taught for eight years at the Philadelphia Bible Institute.</a:t>
            </a:r>
          </a:p>
          <a:p>
            <a:r>
              <a:rPr lang="en-US" dirty="0"/>
              <a:t>The young pastor devoted two hours each morning to studying Greek, theology and the Bible. He decided he should become a professor.</a:t>
            </a:r>
          </a:p>
          <a:p>
            <a:r>
              <a:rPr lang="en-US" dirty="0"/>
              <a:t>“While I loved my involvement with people as their shepherd, I felt that I could multiply that effect through teaching,” he said.</a:t>
            </a:r>
          </a:p>
          <a:p>
            <a:r>
              <a:rPr lang="en-US" dirty="0"/>
              <a:t>Pentecost returned to Dallas and earned his doctorate at the seminary in 1956. While a student, he taught theology, Greek and Bible exposition.</a:t>
            </a:r>
          </a:p>
          <a:p>
            <a:r>
              <a:rPr lang="en-US" dirty="0"/>
              <a:t>In 1958, he joined the seminary faculty. He was also senior pastor at Grace Bible Church in Dallas from the mid-1950s to 1973.</a:t>
            </a:r>
          </a:p>
          <a:p>
            <a:r>
              <a:rPr lang="en-US" dirty="0"/>
              <a:t>In 2012, Pentecost missed class for the first time after he fell and broke his leg. Three months later, he was back in the classroom, seminary officials said.</a:t>
            </a:r>
          </a:p>
          <a:p>
            <a:r>
              <a:rPr lang="en-US" dirty="0"/>
              <a:t>Pentecost authored or co-authored more than 20 books.</a:t>
            </a:r>
          </a:p>
          <a:p>
            <a:r>
              <a:rPr lang="en-US" dirty="0"/>
              <a:t>His wife of 62 years, Dorothy Pentecost, died in 2000, and a daughter, Gwen Arnold, died in 2011.</a:t>
            </a:r>
          </a:p>
          <a:p>
            <a:r>
              <a:rPr lang="en-US" dirty="0"/>
              <a:t>Pentecost is survived by a daughter, Jane </a:t>
            </a:r>
            <a:r>
              <a:rPr lang="en-US" dirty="0" err="1"/>
              <a:t>Fenby</a:t>
            </a:r>
            <a:r>
              <a:rPr lang="en-US" dirty="0"/>
              <a:t> of Florida, and two grandchildren.</a:t>
            </a:r>
          </a:p>
          <a:p>
            <a:r>
              <a:rPr lang="en-US" dirty="0"/>
              <a:t>Memorials may be made to the Dallas Theological Seminary, 3909 Swiss Ave., Dallas, Texas 75204.</a:t>
            </a:r>
          </a:p>
          <a:p>
            <a:endParaRPr lang="en-US" dirty="0">
              <a:cs typeface="ＭＳ Ｐゴシック" charset="0"/>
            </a:endParaRPr>
          </a:p>
        </p:txBody>
      </p:sp>
    </p:spTree>
    <p:extLst>
      <p:ext uri="{BB962C8B-B14F-4D97-AF65-F5344CB8AC3E}">
        <p14:creationId xmlns:p14="http://schemas.microsoft.com/office/powerpoint/2010/main" val="4247643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3784313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2870424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22993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0E123-C618-C049-9671-A835AC2336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2931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AA5FD4-125E-1543-B8E0-42703000C70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CB874B-5B5D-5E43-990E-FA24D90739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FCAED-2FCE-3A47-9BCE-8869744452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Some critics say Antiochus IV fulfilled Dan 9:27 in 167 BC when he desecrated the temple by offering a pig on the altar. Yet Jesus noted that the fulfillment was still future. I will take the word of Jesus over the critics.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B32B9-735E-2D4A-B030-2F07B306D9C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3874" name="Rectangle 1026"/>
          <p:cNvSpPr>
            <a:spLocks noGrp="1" noRot="1" noChangeAspect="1" noChangeArrowheads="1" noTextEdit="1"/>
          </p:cNvSpPr>
          <p:nvPr>
            <p:ph type="sldImg"/>
          </p:nvPr>
        </p:nvSpPr>
        <p:spPr>
          <a:ln/>
        </p:spPr>
      </p:sp>
      <p:sp>
        <p:nvSpPr>
          <p:cNvPr id="4638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20</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t>“﻿The framework of ancient Near Eastern history in this epoch is provided by the two major hearths of complex civilization of that day, namely, Mesopotamia (Assyria and Babylonia) on the east and Egypt to the southwest. Before Alexander the Great (336-323) we have the Persian Empire, which ended the independence of Babylon in 539 (by Cyrus) and (for a time) of Egypt in 525 (by Cambyses). All these dates are firm and universally accepted. In Mesopotamia the Neo-Babylonian kings ruled Babylonia from 626 to 539. Overlapping at the end and preceding them, the kings of Assyria are dated to the year from 912 down to 648 (eponym lists, 911/910ff., plus king lists), and to the final end of Assyria in 609. Before 912 Assyrian dates are closely correct back to 1180, before which a dispute over three or thirteen years for Ninurta-</a:t>
            </a:r>
            <a:r>
              <a:rPr lang="en-US" dirty="0" err="1"/>
              <a:t>apil</a:t>
            </a:r>
            <a:r>
              <a:rPr lang="en-US" dirty="0"/>
              <a:t>-</a:t>
            </a:r>
            <a:r>
              <a:rPr lang="en-US" dirty="0" err="1"/>
              <a:t>ekur</a:t>
            </a:r>
            <a:r>
              <a:rPr lang="en-US" dirty="0"/>
              <a:t> gives a maximum ten-year variation back to 1432/1422 for the accession of Enlil-</a:t>
            </a:r>
            <a:r>
              <a:rPr lang="en-US" dirty="0" err="1"/>
              <a:t>nasir</a:t>
            </a:r>
            <a:r>
              <a:rPr lang="en-US" dirty="0"/>
              <a:t> II. Thus from 1180 (and quite closely from the late fifteenth century) Assyrian dates provide a firm backbone of dating other, less securely fixed regions in the Near East.61 </a:t>
            </a:r>
          </a:p>
          <a:p>
            <a:endParaRPr lang="en-US" dirty="0"/>
          </a:p>
          <a:p>
            <a:r>
              <a:rPr lang="en-US" dirty="0"/>
              <a:t>On the other side of the area, Egypt also makes a valuable contribution, essentially independent of Mesopotamia. Thus, before the Persian conquest in 525, the Twenty-Sixth (</a:t>
            </a:r>
            <a:r>
              <a:rPr lang="en-US" dirty="0" err="1"/>
              <a:t>Saite</a:t>
            </a:r>
            <a:r>
              <a:rPr lang="en-US" dirty="0"/>
              <a:t>) Dynasty reigned to the year during 664 to 525. The reign of </a:t>
            </a:r>
            <a:r>
              <a:rPr lang="en-US" dirty="0" err="1"/>
              <a:t>Tanutamun</a:t>
            </a:r>
            <a:r>
              <a:rPr lang="en-US" dirty="0"/>
              <a:t> was contemporary with the Twenty-Sixth Dynasty, and the Twenty-Third and Twenty-Fourth Dynasties were wholly contemporary with the Twenty-Second and with each other; so none of these affect the flow of successive dates. Before the Twenty-Sixth Dynasty, </a:t>
            </a:r>
            <a:r>
              <a:rPr lang="en-US" dirty="0" err="1"/>
              <a:t>Taharqa</a:t>
            </a:r>
            <a:r>
              <a:rPr lang="en-US" dirty="0"/>
              <a:t> of the Twenty-Fifth (Kushite/Nubian) Dynasty reigned from 690 to 664. Before this date, it is now clear that </a:t>
            </a:r>
            <a:r>
              <a:rPr lang="en-US" dirty="0" err="1"/>
              <a:t>Shebitku</a:t>
            </a:r>
            <a:r>
              <a:rPr lang="en-US" dirty="0"/>
              <a:t> reigned from at least 702 (and perhaps 706), and his predecessor </a:t>
            </a:r>
            <a:r>
              <a:rPr lang="en-US" dirty="0" err="1"/>
              <a:t>Shabaka</a:t>
            </a:r>
            <a:r>
              <a:rPr lang="en-US" dirty="0"/>
              <a:t> for fourteen years, thirteen over Egypt, maximally 719/minimally 715 to 702. Before him in Egypt, but not ending before 716 (</a:t>
            </a:r>
            <a:r>
              <a:rPr lang="en-US" dirty="0" err="1"/>
              <a:t>Osorkon</a:t>
            </a:r>
            <a:r>
              <a:rPr lang="en-US" dirty="0"/>
              <a:t> IV = </a:t>
            </a:r>
            <a:r>
              <a:rPr lang="en-US" dirty="0" err="1"/>
              <a:t>Shilkanni</a:t>
            </a:r>
            <a:r>
              <a:rPr lang="en-US" dirty="0"/>
              <a:t> of an Assyrian text in 716), the Twenty-Second (Libyan) Dynasty reigned an absolute minimum of close to 230 years, beginning with </a:t>
            </a:r>
            <a:r>
              <a:rPr lang="en-US" dirty="0" err="1"/>
              <a:t>Shoshenq</a:t>
            </a:r>
            <a:r>
              <a:rPr lang="en-US" dirty="0"/>
              <a:t> I (“Shishak”) from 945 (or extremely close to it). Note that this Egyptian chronology stands independently of both the Assyrian and Hebrew data. </a:t>
            </a:r>
          </a:p>
          <a:p>
            <a:endParaRPr lang="en-US" dirty="0"/>
          </a:p>
          <a:p>
            <a:r>
              <a:rPr lang="en-US" dirty="0"/>
              <a:t>Before 945, the Twenty-First Dynasty goes back to 1070 within a year or so. Earlier still, the Ramesside Nineteenth and Twentieth Dynasties (New Kingdom) go back to firm dates of 1279-1213 (not 1212!) for Ramesses II, and for the preceding Eighteenth Dynasty and start of the New Kingdom to either 1550 or 1540 (again, varying because of a king [</a:t>
            </a:r>
            <a:r>
              <a:rPr lang="en-US" dirty="0" err="1"/>
              <a:t>Tuthmosis</a:t>
            </a:r>
            <a:r>
              <a:rPr lang="en-US" dirty="0"/>
              <a:t> II] who reigned either three or thirteen years).62”</a:t>
            </a:r>
          </a:p>
          <a:p>
            <a:endParaRPr lang="en-US" dirty="0"/>
          </a:p>
          <a:p>
            <a:r>
              <a:rPr lang="en-US" dirty="0"/>
              <a:t>Kenneth A. Kitchen, </a:t>
            </a:r>
            <a:r>
              <a:rPr lang="en-US" i="1" dirty="0"/>
              <a:t>On the Reliability of the Old Testament </a:t>
            </a:r>
            <a:r>
              <a:rPr lang="en-US" dirty="0"/>
              <a:t>(Grand Rapids, MI: Eerdmans, 2003), 22-23 (Kindle Edition Loc 780-796 of 14432)</a:t>
            </a:r>
          </a:p>
          <a:p>
            <a:r>
              <a:rPr lang="en-US" altLang="zh-CN" dirty="0">
                <a:latin typeface="Times New Roman" charset="0"/>
                <a:ea typeface="ＭＳ Ｐゴシック" charset="0"/>
                <a:cs typeface="ＭＳ Ｐゴシック" charset="0"/>
              </a:rPr>
              <a:t>Loc 804 in the black boxes above</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8685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pPr/>
              <a:t>21</a:t>
            </a:fld>
            <a:endParaRPr lang="en-US"/>
          </a:p>
        </p:txBody>
      </p:sp>
    </p:spTree>
    <p:extLst>
      <p:ext uri="{BB962C8B-B14F-4D97-AF65-F5344CB8AC3E}">
        <p14:creationId xmlns:p14="http://schemas.microsoft.com/office/powerpoint/2010/main" val="1234140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pPr/>
              <a:t>22</a:t>
            </a:fld>
            <a:endParaRPr lang="en-US"/>
          </a:p>
        </p:txBody>
      </p:sp>
    </p:spTree>
    <p:extLst>
      <p:ext uri="{BB962C8B-B14F-4D97-AF65-F5344CB8AC3E}">
        <p14:creationId xmlns:p14="http://schemas.microsoft.com/office/powerpoint/2010/main" val="103561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pPr/>
              <a:t>23</a:t>
            </a:fld>
            <a:endParaRPr lang="en-US"/>
          </a:p>
        </p:txBody>
      </p:sp>
    </p:spTree>
    <p:extLst>
      <p:ext uri="{BB962C8B-B14F-4D97-AF65-F5344CB8AC3E}">
        <p14:creationId xmlns:p14="http://schemas.microsoft.com/office/powerpoint/2010/main" val="3324928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pPr/>
              <a:t>24</a:t>
            </a:fld>
            <a:endParaRPr lang="en-US"/>
          </a:p>
        </p:txBody>
      </p:sp>
    </p:spTree>
    <p:extLst>
      <p:ext uri="{BB962C8B-B14F-4D97-AF65-F5344CB8AC3E}">
        <p14:creationId xmlns:p14="http://schemas.microsoft.com/office/powerpoint/2010/main" val="1279146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pPr/>
              <a:t>25</a:t>
            </a:fld>
            <a:endParaRPr lang="en-US"/>
          </a:p>
        </p:txBody>
      </p:sp>
    </p:spTree>
    <p:extLst>
      <p:ext uri="{BB962C8B-B14F-4D97-AF65-F5344CB8AC3E}">
        <p14:creationId xmlns:p14="http://schemas.microsoft.com/office/powerpoint/2010/main" val="119604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OC-19-Daniel Authorship-26</a:t>
            </a:r>
          </a:p>
          <a:p>
            <a:r>
              <a:rPr lang="en-US" dirty="0"/>
              <a:t>OS-12-2 Kings-232</a:t>
            </a:r>
          </a:p>
          <a:p>
            <a:r>
              <a:rPr lang="en-US" dirty="0"/>
              <a:t>OS-14-2 Chron-298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1476028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OC-19-Daniel Authorship-27</a:t>
            </a:r>
          </a:p>
          <a:p>
            <a:r>
              <a:rPr lang="en-US" dirty="0"/>
              <a:t>OS-12-2 Kings-233</a:t>
            </a:r>
          </a:p>
          <a:p>
            <a:r>
              <a:rPr lang="en-US" dirty="0"/>
              <a:t>OS-14-2 Chron-298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Tree>
    <p:extLst>
      <p:ext uri="{BB962C8B-B14F-4D97-AF65-F5344CB8AC3E}">
        <p14:creationId xmlns:p14="http://schemas.microsoft.com/office/powerpoint/2010/main" val="1371139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OC-19-Daniel Authorship-28</a:t>
            </a:r>
          </a:p>
          <a:p>
            <a:r>
              <a:rPr lang="en-US" dirty="0"/>
              <a:t>OS-12-2 Kings-234</a:t>
            </a:r>
          </a:p>
          <a:p>
            <a:r>
              <a:rPr lang="en-US" dirty="0"/>
              <a:t>OS-14-2 Chron-299</a:t>
            </a:r>
          </a:p>
          <a:p>
            <a:r>
              <a:rPr lang="en-US" b="1" dirty="0"/>
              <a:t>________</a:t>
            </a:r>
          </a:p>
          <a:p>
            <a:r>
              <a:rPr lang="en-US" b="1" dirty="0"/>
              <a:t>Tablet picture above from:</a:t>
            </a:r>
          </a:p>
          <a:p>
            <a:r>
              <a:rPr lang="en-US" b="1" dirty="0"/>
              <a:t>“Jehoiachin in Babylonia</a:t>
            </a:r>
          </a:p>
          <a:p>
            <a:r>
              <a:rPr lang="en-US" dirty="0"/>
              <a:t>One of the last kings of Judah, </a:t>
            </a:r>
            <a:r>
              <a:rPr lang="en-US" b="1" dirty="0"/>
              <a:t>Jehoiachin</a:t>
            </a:r>
            <a:r>
              <a:rPr lang="en-US" dirty="0"/>
              <a:t> (r.598-597) was taken captive by the </a:t>
            </a:r>
            <a:r>
              <a:rPr lang="en-US" dirty="0">
                <a:hlinkClick r:id="rId3"/>
              </a:rPr>
              <a:t>Babylonians</a:t>
            </a:r>
            <a:r>
              <a:rPr lang="en-US" dirty="0"/>
              <a:t> (</a:t>
            </a:r>
            <a:r>
              <a:rPr lang="en-US" i="1" dirty="0"/>
              <a:t>2 Kings</a:t>
            </a:r>
            <a:r>
              <a:rPr lang="en-US" dirty="0"/>
              <a:t> 24.15; </a:t>
            </a:r>
            <a:r>
              <a:rPr lang="en-US" dirty="0">
                <a:hlinkClick r:id="rId4"/>
              </a:rPr>
              <a:t>ABC 5</a:t>
            </a:r>
            <a:r>
              <a:rPr lang="en-US" dirty="0"/>
              <a:t>) and lived in exile in the country of the conquerors. However, he was released, and a couple of cuneiform tablets from </a:t>
            </a:r>
            <a:r>
              <a:rPr lang="en-US" dirty="0">
                <a:hlinkClick r:id="rId5"/>
              </a:rPr>
              <a:t>Babylonia</a:t>
            </a:r>
            <a:r>
              <a:rPr lang="en-US" dirty="0"/>
              <a:t> inform us about his fate.</a:t>
            </a:r>
          </a:p>
          <a:p>
            <a:r>
              <a:rPr lang="en-US" dirty="0"/>
              <a:t>Cuneiform tablet, mentioning Jehoiachin The story of Jehoiachin's release can be found at the end of the </a:t>
            </a:r>
            <a:r>
              <a:rPr lang="en-US" dirty="0">
                <a:hlinkClick r:id="rId6"/>
              </a:rPr>
              <a:t>Biblical</a:t>
            </a:r>
            <a:r>
              <a:rPr lang="en-US" dirty="0"/>
              <a:t> book </a:t>
            </a:r>
            <a:r>
              <a:rPr lang="en-US" i="1" dirty="0">
                <a:effectLst/>
              </a:rPr>
              <a:t>2 Kings</a:t>
            </a:r>
            <a:r>
              <a:rPr lang="en-US" dirty="0"/>
              <a:t>:</a:t>
            </a:r>
          </a:p>
          <a:p>
            <a:r>
              <a:rPr lang="en-US" dirty="0"/>
              <a:t>And in the thirty-seventh year of the exile of Jehoiachin king of Judah, in the twelfth month, on the twenty-seventh day of the month, </a:t>
            </a:r>
            <a:r>
              <a:rPr lang="en-US" dirty="0">
                <a:hlinkClick r:id="rId7"/>
              </a:rPr>
              <a:t>Evil-merodach</a:t>
            </a:r>
            <a:r>
              <a:rPr lang="en-US" dirty="0"/>
              <a:t> king of </a:t>
            </a:r>
            <a:r>
              <a:rPr lang="en-US" dirty="0">
                <a:hlinkClick r:id="rId3"/>
              </a:rPr>
              <a:t>Babylon</a:t>
            </a:r>
            <a:r>
              <a:rPr lang="en-US" dirty="0"/>
              <a:t>, in the year that he began to reign, graciously freed Jehoiachin king of Judah from prison; and he spoke kindly to him, and gave him a seat above the seats of the kings who were with him in Babylon. So Jehoiachin put off his prison garments. And every day of his life he dined regularly at the king's table; and for his allowance, a regular allowance was given him by the king, every day a portion, as long as he </a:t>
            </a:r>
            <a:r>
              <a:rPr lang="en-US" dirty="0" err="1"/>
              <a:t>lived.</a:t>
            </a:r>
            <a:r>
              <a:rPr lang="en-US" baseline="30000" dirty="0" err="1"/>
              <a:t>note</a:t>
            </a:r>
            <a:endParaRPr lang="en-US" dirty="0"/>
          </a:p>
          <a:p>
            <a:r>
              <a:rPr lang="en-US" dirty="0"/>
              <a:t>There are several possible dating systems, but the accession year of </a:t>
            </a:r>
            <a:r>
              <a:rPr lang="en-US" dirty="0" err="1"/>
              <a:t>Amel</a:t>
            </a:r>
            <a:r>
              <a:rPr lang="en-US" dirty="0"/>
              <a:t>-Marduk (or Evil-</a:t>
            </a:r>
            <a:r>
              <a:rPr lang="en-US" dirty="0" err="1"/>
              <a:t>merodach</a:t>
            </a:r>
            <a:r>
              <a:rPr lang="en-US" dirty="0"/>
              <a:t>) was 562/561, and this is more or less identical to the thirty-seventh year of the exile of Jehoiachin, which began in 596 (</a:t>
            </a:r>
            <a:r>
              <a:rPr lang="en-US" dirty="0">
                <a:hlinkClick r:id="rId4"/>
              </a:rPr>
              <a:t>ABC 5</a:t>
            </a:r>
            <a:r>
              <a:rPr lang="en-US" dirty="0"/>
              <a:t> with </a:t>
            </a:r>
            <a:r>
              <a:rPr lang="en-US" dirty="0">
                <a:hlinkClick r:id="rId8"/>
              </a:rPr>
              <a:t>note</a:t>
            </a:r>
            <a:r>
              <a:rPr lang="en-US" dirty="0"/>
              <a:t>); the twenty-seventh day of the thirty-seventh year must be somewhere in the spring of 560. There is a small error, but it is not disastrous. We can be sure that Jehoiachin was released when </a:t>
            </a:r>
            <a:r>
              <a:rPr lang="en-US" dirty="0" err="1"/>
              <a:t>Amel</a:t>
            </a:r>
            <a:r>
              <a:rPr lang="en-US" dirty="0"/>
              <a:t>-Marduk became king, after his father </a:t>
            </a:r>
            <a:r>
              <a:rPr lang="en-US" dirty="0">
                <a:hlinkClick r:id="rId9"/>
              </a:rPr>
              <a:t>Nebuchadnezzar</a:t>
            </a:r>
            <a:r>
              <a:rPr lang="en-US" dirty="0"/>
              <a:t> had died.</a:t>
            </a:r>
          </a:p>
          <a:p>
            <a:r>
              <a:rPr lang="en-US" dirty="0"/>
              <a:t>Why </a:t>
            </a:r>
            <a:r>
              <a:rPr lang="en-US" dirty="0" err="1"/>
              <a:t>Amel</a:t>
            </a:r>
            <a:r>
              <a:rPr lang="en-US" dirty="0"/>
              <a:t>-Marduk released the former king of Judah is not known, but a recent theory is that as a crown prince, the Babylonian had fallen victim to a court intrigue and had been sent to prison. There, he may have met Jehoiachin.</a:t>
            </a:r>
          </a:p>
          <a:p>
            <a:r>
              <a:rPr lang="en-US" dirty="0"/>
              <a:t>According to Talmudic traditions, Jehoiachin lived in </a:t>
            </a:r>
            <a:r>
              <a:rPr lang="en-US" dirty="0" err="1"/>
              <a:t>Nehardea</a:t>
            </a:r>
            <a:r>
              <a:rPr lang="en-US" dirty="0"/>
              <a:t>, not far from </a:t>
            </a:r>
            <a:r>
              <a:rPr lang="en-US" dirty="0">
                <a:hlinkClick r:id="rId10"/>
              </a:rPr>
              <a:t>Sippar</a:t>
            </a:r>
            <a:r>
              <a:rPr lang="en-US" dirty="0"/>
              <a:t>, in the north of Babylonia. In general terms, this is confirmed by about thirty-five cuneiform texts referring to a village called </a:t>
            </a:r>
            <a:r>
              <a:rPr lang="en-US" dirty="0" err="1"/>
              <a:t>âl-Jahûda</a:t>
            </a:r>
            <a:r>
              <a:rPr lang="en-US" dirty="0"/>
              <a:t> ("the Judaean town") near Sippar. The prophet </a:t>
            </a:r>
            <a:r>
              <a:rPr lang="en-US" dirty="0" err="1"/>
              <a:t>Ezekhiel</a:t>
            </a:r>
            <a:r>
              <a:rPr lang="en-US" dirty="0"/>
              <a:t> mentions a settlement called Tell Abib near </a:t>
            </a:r>
            <a:r>
              <a:rPr lang="en-US" dirty="0">
                <a:hlinkClick r:id="rId11"/>
              </a:rPr>
              <a:t>Nippur</a:t>
            </a:r>
            <a:r>
              <a:rPr lang="en-US" dirty="0"/>
              <a:t>.</a:t>
            </a:r>
          </a:p>
          <a:p>
            <a:r>
              <a:rPr lang="en-US" dirty="0"/>
              <a:t>There are several cuneiform texts that illustrate Jehoiachin's position after his release, which were discovered by Robert Koldewey in </a:t>
            </a:r>
            <a:r>
              <a:rPr lang="en-US" dirty="0">
                <a:hlinkClick r:id="rId12"/>
              </a:rPr>
              <a:t>Babylon</a:t>
            </a:r>
            <a:r>
              <a:rPr lang="en-US" dirty="0"/>
              <a:t> and are collectively known as ANET</a:t>
            </a:r>
            <a:r>
              <a:rPr lang="en-US" baseline="30000" dirty="0"/>
              <a:t>3</a:t>
            </a:r>
            <a:r>
              <a:rPr lang="en-US" dirty="0"/>
              <a:t> 308.</a:t>
            </a:r>
            <a:r>
              <a:rPr lang="en-US" baseline="30000" dirty="0"/>
              <a:t>note</a:t>
            </a:r>
            <a:r>
              <a:rPr lang="en-US" dirty="0"/>
              <a:t> These documents, now in Berlin, are lists of deliveries of food and oil to important people, and prove that the king of Judah (who is called </a:t>
            </a:r>
            <a:r>
              <a:rPr lang="en-US" i="1" dirty="0" err="1">
                <a:effectLst/>
              </a:rPr>
              <a:t>Ia</a:t>
            </a:r>
            <a:r>
              <a:rPr lang="en-US" i="1" dirty="0">
                <a:effectLst/>
              </a:rPr>
              <a:t>-'-u-kin</a:t>
            </a:r>
            <a:r>
              <a:rPr lang="en-US" dirty="0"/>
              <a:t>, </a:t>
            </a:r>
            <a:r>
              <a:rPr lang="en-US" i="1" dirty="0" err="1">
                <a:effectLst/>
              </a:rPr>
              <a:t>Ia</a:t>
            </a:r>
            <a:r>
              <a:rPr lang="en-US" i="1" dirty="0">
                <a:effectLst/>
              </a:rPr>
              <a:t>-'-kin</a:t>
            </a:r>
            <a:r>
              <a:rPr lang="en-US" dirty="0"/>
              <a:t>, and </a:t>
            </a:r>
            <a:r>
              <a:rPr lang="en-US" i="1" dirty="0" err="1">
                <a:effectLst/>
              </a:rPr>
              <a:t>Ia</a:t>
            </a:r>
            <a:r>
              <a:rPr lang="en-US" i="1" dirty="0">
                <a:effectLst/>
              </a:rPr>
              <a:t>-</a:t>
            </a:r>
            <a:r>
              <a:rPr lang="en-US" i="1" dirty="0" err="1">
                <a:effectLst/>
              </a:rPr>
              <a:t>ku</a:t>
            </a:r>
            <a:r>
              <a:rPr lang="en-US" i="1" dirty="0">
                <a:effectLst/>
              </a:rPr>
              <a:t>-</a:t>
            </a:r>
            <a:r>
              <a:rPr lang="en-US" i="1" dirty="0" err="1">
                <a:effectLst/>
              </a:rPr>
              <a:t>ú</a:t>
            </a:r>
            <a:r>
              <a:rPr lang="en-US" i="1" dirty="0">
                <a:effectLst/>
              </a:rPr>
              <a:t>-</a:t>
            </a:r>
            <a:r>
              <a:rPr lang="en-US" i="1" dirty="0" err="1">
                <a:effectLst/>
              </a:rPr>
              <a:t>ki</a:t>
            </a:r>
            <a:r>
              <a:rPr lang="en-US" i="1" dirty="0">
                <a:effectLst/>
              </a:rPr>
              <a:t>-nu</a:t>
            </a:r>
            <a:r>
              <a:rPr lang="en-US" dirty="0"/>
              <a:t>) received substantial rations. Here are the relevant lines:</a:t>
            </a:r>
          </a:p>
          <a:p>
            <a:r>
              <a:rPr lang="en-US" b="1" dirty="0"/>
              <a:t>1</a:t>
            </a:r>
          </a:p>
          <a:p>
            <a:r>
              <a:rPr lang="en-US" dirty="0"/>
              <a:t>... to </a:t>
            </a:r>
            <a:r>
              <a:rPr lang="en-US" dirty="0" err="1"/>
              <a:t>Ia</a:t>
            </a:r>
            <a:r>
              <a:rPr lang="en-US" dirty="0"/>
              <a:t>-'-u-kin, king ...</a:t>
            </a:r>
            <a:br>
              <a:rPr lang="en-US" dirty="0"/>
            </a:br>
            <a:r>
              <a:rPr lang="en-US" dirty="0"/>
              <a:t>to the </a:t>
            </a:r>
            <a:r>
              <a:rPr lang="en-US" i="1" dirty="0" err="1">
                <a:effectLst/>
              </a:rPr>
              <a:t>qîpûtu</a:t>
            </a:r>
            <a:r>
              <a:rPr lang="en-US" dirty="0"/>
              <a:t>-house of ...</a:t>
            </a:r>
            <a:br>
              <a:rPr lang="en-US" dirty="0"/>
            </a:br>
            <a:r>
              <a:rPr lang="en-US" dirty="0"/>
              <a:t>... for </a:t>
            </a:r>
            <a:r>
              <a:rPr lang="en-US" dirty="0" err="1"/>
              <a:t>Shalamiamu</a:t>
            </a:r>
            <a:r>
              <a:rPr lang="en-US" dirty="0"/>
              <a:t>, the ...</a:t>
            </a:r>
            <a:br>
              <a:rPr lang="en-US" dirty="0"/>
            </a:br>
            <a:r>
              <a:rPr lang="en-US" dirty="0"/>
              <a:t>... for 126 men from </a:t>
            </a:r>
            <a:r>
              <a:rPr lang="en-US" dirty="0">
                <a:hlinkClick r:id="rId13"/>
              </a:rPr>
              <a:t>Tyre</a:t>
            </a:r>
            <a:r>
              <a:rPr lang="en-US" dirty="0"/>
              <a:t> ...</a:t>
            </a:r>
            <a:br>
              <a:rPr lang="en-US" dirty="0"/>
            </a:br>
            <a:r>
              <a:rPr lang="en-US" dirty="0"/>
              <a:t>... for </a:t>
            </a:r>
            <a:r>
              <a:rPr lang="en-US" dirty="0" err="1"/>
              <a:t>Zabiruam</a:t>
            </a:r>
            <a:r>
              <a:rPr lang="en-US" dirty="0"/>
              <a:t> the </a:t>
            </a:r>
            <a:r>
              <a:rPr lang="en-US" dirty="0">
                <a:hlinkClick r:id="rId14"/>
              </a:rPr>
              <a:t>Ly[dian]</a:t>
            </a:r>
            <a:r>
              <a:rPr lang="en-US" dirty="0"/>
              <a:t> ...</a:t>
            </a:r>
          </a:p>
          <a:p>
            <a:r>
              <a:rPr lang="en-US" b="1" dirty="0"/>
              <a:t>2</a:t>
            </a:r>
          </a:p>
          <a:p>
            <a:r>
              <a:rPr lang="en-US" dirty="0"/>
              <a:t>10 </a:t>
            </a:r>
            <a:r>
              <a:rPr lang="en-US" dirty="0" err="1"/>
              <a:t>sila</a:t>
            </a:r>
            <a:r>
              <a:rPr lang="en-US" dirty="0"/>
              <a:t> of oil to ... [</a:t>
            </a:r>
            <a:r>
              <a:rPr lang="en-US" dirty="0" err="1"/>
              <a:t>Ia</a:t>
            </a:r>
            <a:r>
              <a:rPr lang="en-US" dirty="0"/>
              <a:t>]-'-kin, king of </a:t>
            </a:r>
            <a:r>
              <a:rPr lang="en-US" dirty="0" err="1"/>
              <a:t>Ia</a:t>
            </a:r>
            <a:r>
              <a:rPr lang="en-US" dirty="0"/>
              <a:t>-[a-hu-du]</a:t>
            </a:r>
            <a:br>
              <a:rPr lang="en-US" dirty="0"/>
            </a:br>
            <a:r>
              <a:rPr lang="en-US" dirty="0"/>
              <a:t>2½ </a:t>
            </a:r>
            <a:r>
              <a:rPr lang="en-US" dirty="0" err="1"/>
              <a:t>sila</a:t>
            </a:r>
            <a:r>
              <a:rPr lang="en-US" dirty="0"/>
              <a:t> of oil to the [five so]ns of the king of </a:t>
            </a:r>
            <a:r>
              <a:rPr lang="en-US" dirty="0" err="1"/>
              <a:t>Ia</a:t>
            </a:r>
            <a:r>
              <a:rPr lang="en-US" dirty="0"/>
              <a:t>-a-</a:t>
            </a:r>
            <a:r>
              <a:rPr lang="en-US" u="sng" dirty="0">
                <a:effectLst/>
              </a:rPr>
              <a:t>h</a:t>
            </a:r>
            <a:r>
              <a:rPr lang="en-US" dirty="0"/>
              <a:t>u-du</a:t>
            </a:r>
            <a:br>
              <a:rPr lang="en-US" dirty="0"/>
            </a:br>
            <a:r>
              <a:rPr lang="en-US" dirty="0"/>
              <a:t>4 </a:t>
            </a:r>
            <a:r>
              <a:rPr lang="en-US" dirty="0" err="1"/>
              <a:t>sila</a:t>
            </a:r>
            <a:r>
              <a:rPr lang="en-US" dirty="0"/>
              <a:t> to eight men from </a:t>
            </a:r>
            <a:r>
              <a:rPr lang="en-US" dirty="0" err="1"/>
              <a:t>Ia</a:t>
            </a:r>
            <a:r>
              <a:rPr lang="en-US" dirty="0"/>
              <a:t>-a-</a:t>
            </a:r>
            <a:r>
              <a:rPr lang="en-US" u="sng" dirty="0">
                <a:effectLst/>
              </a:rPr>
              <a:t>h</a:t>
            </a:r>
            <a:r>
              <a:rPr lang="en-US" dirty="0"/>
              <a:t>u-da-a-a ...</a:t>
            </a:r>
          </a:p>
          <a:p>
            <a:r>
              <a:rPr lang="en-US" b="1" dirty="0"/>
              <a:t>3</a:t>
            </a:r>
          </a:p>
          <a:p>
            <a:r>
              <a:rPr lang="en-US" dirty="0"/>
              <a:t>1½ </a:t>
            </a:r>
            <a:r>
              <a:rPr lang="en-US" dirty="0" err="1"/>
              <a:t>sila</a:t>
            </a:r>
            <a:r>
              <a:rPr lang="en-US" dirty="0"/>
              <a:t> for three carpenters from </a:t>
            </a:r>
            <a:r>
              <a:rPr lang="en-US" dirty="0" err="1"/>
              <a:t>Arvad</a:t>
            </a:r>
            <a:r>
              <a:rPr lang="en-US" dirty="0"/>
              <a:t>, ½ </a:t>
            </a:r>
            <a:r>
              <a:rPr lang="en-US" dirty="0" err="1"/>
              <a:t>sila</a:t>
            </a:r>
            <a:r>
              <a:rPr lang="en-US" dirty="0"/>
              <a:t> each</a:t>
            </a:r>
            <a:br>
              <a:rPr lang="en-US" dirty="0"/>
            </a:br>
            <a:r>
              <a:rPr lang="en-US" dirty="0"/>
              <a:t>11½ </a:t>
            </a:r>
            <a:r>
              <a:rPr lang="en-US" dirty="0" err="1"/>
              <a:t>sila</a:t>
            </a:r>
            <a:r>
              <a:rPr lang="en-US" dirty="0"/>
              <a:t> for eight ditto from </a:t>
            </a:r>
            <a:r>
              <a:rPr lang="en-US" dirty="0">
                <a:hlinkClick r:id="rId15"/>
              </a:rPr>
              <a:t>Byblos</a:t>
            </a:r>
            <a:r>
              <a:rPr lang="en-US" dirty="0"/>
              <a:t>, 1 </a:t>
            </a:r>
            <a:r>
              <a:rPr lang="en-US" dirty="0" err="1"/>
              <a:t>sila</a:t>
            </a:r>
            <a:r>
              <a:rPr lang="en-US" dirty="0"/>
              <a:t> each ...</a:t>
            </a:r>
            <a:br>
              <a:rPr lang="en-US" dirty="0"/>
            </a:br>
            <a:r>
              <a:rPr lang="en-US" dirty="0"/>
              <a:t>3½ </a:t>
            </a:r>
            <a:r>
              <a:rPr lang="en-US" dirty="0" err="1"/>
              <a:t>sila</a:t>
            </a:r>
            <a:r>
              <a:rPr lang="en-US" dirty="0"/>
              <a:t> </a:t>
            </a:r>
            <a:r>
              <a:rPr lang="en-US" dirty="0" err="1"/>
              <a:t>sila</a:t>
            </a:r>
            <a:r>
              <a:rPr lang="en-US" dirty="0"/>
              <a:t> for seven ditto, ½ </a:t>
            </a:r>
            <a:r>
              <a:rPr lang="en-US" dirty="0" err="1"/>
              <a:t>sila</a:t>
            </a:r>
            <a:r>
              <a:rPr lang="en-US" dirty="0"/>
              <a:t> each</a:t>
            </a:r>
            <a:br>
              <a:rPr lang="en-US" dirty="0"/>
            </a:br>
            <a:r>
              <a:rPr lang="en-US" dirty="0"/>
              <a:t>½ </a:t>
            </a:r>
            <a:r>
              <a:rPr lang="en-US" dirty="0" err="1"/>
              <a:t>sila</a:t>
            </a:r>
            <a:r>
              <a:rPr lang="en-US" dirty="0"/>
              <a:t> for </a:t>
            </a:r>
            <a:r>
              <a:rPr lang="en-US" dirty="0" err="1"/>
              <a:t>Nabû-ê</a:t>
            </a:r>
            <a:r>
              <a:rPr lang="en-US" u="sng" dirty="0" err="1">
                <a:effectLst/>
              </a:rPr>
              <a:t>t</a:t>
            </a:r>
            <a:r>
              <a:rPr lang="en-US" dirty="0" err="1"/>
              <a:t>ir</a:t>
            </a:r>
            <a:r>
              <a:rPr lang="en-US" dirty="0"/>
              <a:t> the carpenter</a:t>
            </a:r>
            <a:br>
              <a:rPr lang="en-US" dirty="0"/>
            </a:br>
            <a:r>
              <a:rPr lang="en-US" dirty="0"/>
              <a:t>10 </a:t>
            </a:r>
            <a:r>
              <a:rPr lang="en-US" dirty="0" err="1"/>
              <a:t>sila</a:t>
            </a:r>
            <a:r>
              <a:rPr lang="en-US" dirty="0"/>
              <a:t> to </a:t>
            </a:r>
            <a:r>
              <a:rPr lang="en-US" dirty="0" err="1"/>
              <a:t>Ia</a:t>
            </a:r>
            <a:r>
              <a:rPr lang="en-US" dirty="0"/>
              <a:t>-</a:t>
            </a:r>
            <a:r>
              <a:rPr lang="en-US" dirty="0" err="1"/>
              <a:t>ku</a:t>
            </a:r>
            <a:r>
              <a:rPr lang="en-US" dirty="0"/>
              <a:t>-</a:t>
            </a:r>
            <a:r>
              <a:rPr lang="en-US" dirty="0" err="1"/>
              <a:t>ú</a:t>
            </a:r>
            <a:r>
              <a:rPr lang="en-US" dirty="0"/>
              <a:t>-</a:t>
            </a:r>
            <a:r>
              <a:rPr lang="en-US" dirty="0" err="1"/>
              <a:t>ki</a:t>
            </a:r>
            <a:r>
              <a:rPr lang="en-US" dirty="0"/>
              <a:t>-nu, the son of the king of </a:t>
            </a:r>
            <a:r>
              <a:rPr lang="en-US" dirty="0" err="1"/>
              <a:t>Ia</a:t>
            </a:r>
            <a:r>
              <a:rPr lang="en-US" dirty="0"/>
              <a:t>-</a:t>
            </a:r>
            <a:r>
              <a:rPr lang="en-US" dirty="0" err="1"/>
              <a:t>ku</a:t>
            </a:r>
            <a:r>
              <a:rPr lang="en-US" dirty="0"/>
              <a:t>-du</a:t>
            </a:r>
            <a:br>
              <a:rPr lang="en-US" dirty="0"/>
            </a:br>
            <a:r>
              <a:rPr lang="en-US" dirty="0"/>
              <a:t>2½ </a:t>
            </a:r>
            <a:r>
              <a:rPr lang="en-US" dirty="0" err="1"/>
              <a:t>sila</a:t>
            </a:r>
            <a:r>
              <a:rPr lang="en-US" dirty="0"/>
              <a:t> for the five sons of the king of </a:t>
            </a:r>
            <a:r>
              <a:rPr lang="en-US" dirty="0" err="1"/>
              <a:t>Ia</a:t>
            </a:r>
            <a:r>
              <a:rPr lang="en-US" dirty="0"/>
              <a:t>-</a:t>
            </a:r>
            <a:r>
              <a:rPr lang="en-US" dirty="0" err="1"/>
              <a:t>ku</a:t>
            </a:r>
            <a:r>
              <a:rPr lang="en-US" dirty="0"/>
              <a:t>-du through </a:t>
            </a:r>
            <a:r>
              <a:rPr lang="en-US" dirty="0" err="1"/>
              <a:t>Qana'a</a:t>
            </a:r>
            <a:endParaRPr lang="en-US" dirty="0"/>
          </a:p>
          <a:p>
            <a:r>
              <a:rPr lang="en-US" b="1" dirty="0"/>
              <a:t>Comment</a:t>
            </a:r>
          </a:p>
          <a:p>
            <a:r>
              <a:rPr lang="en-US" dirty="0"/>
              <a:t>The third list is the most interesting, because it suggests that Jehoiachin had five sons, whereas the Bible says that there were seven::</a:t>
            </a:r>
            <a:r>
              <a:rPr lang="en-US" baseline="30000" dirty="0"/>
              <a:t>note</a:t>
            </a:r>
            <a:endParaRPr lang="en-US" dirty="0"/>
          </a:p>
          <a:p>
            <a:r>
              <a:rPr lang="en-US" dirty="0"/>
              <a:t>The sons of Jehoiachin, the captive: Shealtiel his son, </a:t>
            </a:r>
            <a:r>
              <a:rPr lang="en-US" dirty="0" err="1"/>
              <a:t>Malchiram</a:t>
            </a:r>
            <a:r>
              <a:rPr lang="en-US" dirty="0"/>
              <a:t>, Pedaiah, </a:t>
            </a:r>
            <a:r>
              <a:rPr lang="en-US" dirty="0" err="1"/>
              <a:t>Shenazzar</a:t>
            </a:r>
            <a:r>
              <a:rPr lang="en-US" dirty="0"/>
              <a:t>, </a:t>
            </a:r>
            <a:r>
              <a:rPr lang="en-US" dirty="0" err="1"/>
              <a:t>Jekamiah</a:t>
            </a:r>
            <a:r>
              <a:rPr lang="en-US" dirty="0"/>
              <a:t>, </a:t>
            </a:r>
            <a:r>
              <a:rPr lang="en-US" dirty="0" err="1"/>
              <a:t>Hoshama</a:t>
            </a:r>
            <a:r>
              <a:rPr lang="en-US" dirty="0"/>
              <a:t>, and </a:t>
            </a:r>
            <a:r>
              <a:rPr lang="en-US" dirty="0" err="1"/>
              <a:t>Nedabiah</a:t>
            </a:r>
            <a:r>
              <a:rPr lang="en-US" dirty="0"/>
              <a:t>.</a:t>
            </a:r>
          </a:p>
          <a:p>
            <a:r>
              <a:rPr lang="en-US" dirty="0"/>
              <a:t>Perhaps two had died, or had not yet come of age. It is also possible that a mistake was made by someone who copied this verse, because the wording is a bit odd and there is a variant reading. The text, as we now have it, suggests that only Shealtiel was Jehoiachin's son, and the other names are in fact without qualification. Perhaps they are descendants of </a:t>
            </a:r>
            <a:r>
              <a:rPr lang="en-US" dirty="0" err="1"/>
              <a:t>Malchiram</a:t>
            </a:r>
            <a:r>
              <a:rPr lang="en-US" dirty="0"/>
              <a:t>, son of Shealtiel, and perhaps we should read:</a:t>
            </a:r>
          </a:p>
          <a:p>
            <a:r>
              <a:rPr lang="en-US" dirty="0"/>
              <a:t>The sons of Jehoiachin, the captive: Shealtiel his son, </a:t>
            </a:r>
            <a:r>
              <a:rPr lang="en-US" dirty="0" err="1"/>
              <a:t>Malchiram</a:t>
            </a:r>
            <a:r>
              <a:rPr lang="en-US" dirty="0"/>
              <a:t> his son, and Pedaiah, </a:t>
            </a:r>
            <a:r>
              <a:rPr lang="en-US" dirty="0" err="1"/>
              <a:t>Shenazzar</a:t>
            </a:r>
            <a:r>
              <a:rPr lang="en-US" dirty="0"/>
              <a:t>, </a:t>
            </a:r>
            <a:r>
              <a:rPr lang="en-US" dirty="0" err="1"/>
              <a:t>Jekamiah</a:t>
            </a:r>
            <a:r>
              <a:rPr lang="en-US" dirty="0"/>
              <a:t>, </a:t>
            </a:r>
            <a:r>
              <a:rPr lang="en-US" dirty="0" err="1"/>
              <a:t>Hoshama</a:t>
            </a:r>
            <a:r>
              <a:rPr lang="en-US" dirty="0"/>
              <a:t>, </a:t>
            </a:r>
            <a:r>
              <a:rPr lang="en-US" dirty="0" err="1"/>
              <a:t>Nedabiah</a:t>
            </a:r>
            <a:r>
              <a:rPr lang="en-US" dirty="0"/>
              <a:t>, the sons of </a:t>
            </a:r>
            <a:r>
              <a:rPr lang="en-US" dirty="0" err="1"/>
              <a:t>Malchiram</a:t>
            </a:r>
            <a:r>
              <a:rPr lang="en-US" dirty="0"/>
              <a:t>.</a:t>
            </a:r>
          </a:p>
          <a:p>
            <a:r>
              <a:rPr lang="en-US" dirty="0"/>
              <a:t>Of course, this implies that the five </a:t>
            </a:r>
            <a:r>
              <a:rPr lang="en-US" i="1" dirty="0">
                <a:effectLst/>
              </a:rPr>
              <a:t>sons</a:t>
            </a:r>
            <a:r>
              <a:rPr lang="en-US" dirty="0"/>
              <a:t> of text three are in fact five </a:t>
            </a:r>
            <a:r>
              <a:rPr lang="en-US" i="1" dirty="0">
                <a:effectLst/>
              </a:rPr>
              <a:t>descendants</a:t>
            </a:r>
            <a:r>
              <a:rPr lang="en-US" dirty="0"/>
              <a:t>, which is certainly possible, because the word "son" was frequently used in a very loose sense. This creates another problem, however: why aren't Shealtiel and </a:t>
            </a:r>
            <a:r>
              <a:rPr lang="en-US" dirty="0" err="1"/>
              <a:t>Malchiram</a:t>
            </a:r>
            <a:r>
              <a:rPr lang="en-US" dirty="0"/>
              <a:t> mentioned in text three? Perhaps they had become courtiers of one of the Babylonian kings, but this is just a hypothesis.</a:t>
            </a:r>
          </a:p>
          <a:p>
            <a:r>
              <a:rPr lang="en-US" dirty="0"/>
              <a:t>A final remark: because Jehoiachin had been king for a mere three months, he could also be described as "the son of the king of Judah" in the third text.</a:t>
            </a:r>
          </a:p>
          <a:p>
            <a:r>
              <a:rPr lang="en-US" b="1" dirty="0"/>
              <a:t>Literature</a:t>
            </a:r>
          </a:p>
          <a:p>
            <a:r>
              <a:rPr lang="en-US" dirty="0"/>
              <a:t>ANET = James K. Pritchard, </a:t>
            </a:r>
            <a:r>
              <a:rPr lang="en-US" i="1" dirty="0">
                <a:effectLst/>
              </a:rPr>
              <a:t>Ancient Near Eastern Texts relating to the Old Testament</a:t>
            </a:r>
            <a:r>
              <a:rPr lang="en-US" dirty="0"/>
              <a:t> (1969 third edition)</a:t>
            </a:r>
          </a:p>
          <a:p>
            <a:r>
              <a:rPr lang="en-US" dirty="0"/>
              <a:t>Diana Edelman, </a:t>
            </a:r>
            <a:r>
              <a:rPr lang="en-US" i="1" dirty="0">
                <a:effectLst/>
              </a:rPr>
              <a:t>The Origins of the 'Second' Temple. Persian Imperial Policy and the Rebuilding of </a:t>
            </a:r>
            <a:r>
              <a:rPr lang="en-US" i="1" dirty="0">
                <a:effectLst/>
                <a:hlinkClick r:id="rId16"/>
              </a:rPr>
              <a:t>Jerusalem</a:t>
            </a:r>
            <a:r>
              <a:rPr lang="en-US" dirty="0"/>
              <a:t> (2005), pp.21-22</a:t>
            </a:r>
          </a:p>
          <a:p>
            <a:r>
              <a:rPr lang="en-US" dirty="0"/>
              <a:t>Irving Finkel, "The Lament of </a:t>
            </a:r>
            <a:r>
              <a:rPr lang="en-US" dirty="0" err="1"/>
              <a:t>Nabû-šuma-ukîn</a:t>
            </a:r>
            <a:r>
              <a:rPr lang="en-US" dirty="0"/>
              <a:t>" in J. </a:t>
            </a:r>
            <a:r>
              <a:rPr lang="en-US" dirty="0" err="1"/>
              <a:t>Renger</a:t>
            </a:r>
            <a:r>
              <a:rPr lang="en-US" dirty="0"/>
              <a:t> (ed.), </a:t>
            </a:r>
            <a:r>
              <a:rPr lang="en-US" i="1" dirty="0">
                <a:effectLst/>
              </a:rPr>
              <a:t>Babylon. Focus </a:t>
            </a:r>
            <a:r>
              <a:rPr lang="en-US" i="1" dirty="0" err="1">
                <a:effectLst/>
              </a:rPr>
              <a:t>mesopotamischer</a:t>
            </a:r>
            <a:r>
              <a:rPr lang="en-US" i="1" dirty="0">
                <a:effectLst/>
              </a:rPr>
              <a:t> </a:t>
            </a:r>
            <a:r>
              <a:rPr lang="en-US" i="1" dirty="0" err="1">
                <a:effectLst/>
              </a:rPr>
              <a:t>Geschichte</a:t>
            </a:r>
            <a:r>
              <a:rPr lang="en-US" i="1" dirty="0">
                <a:effectLst/>
              </a:rPr>
              <a:t>, </a:t>
            </a:r>
            <a:r>
              <a:rPr lang="en-US" i="1" dirty="0" err="1">
                <a:effectLst/>
              </a:rPr>
              <a:t>Wiege</a:t>
            </a:r>
            <a:r>
              <a:rPr lang="en-US" i="1" dirty="0">
                <a:effectLst/>
              </a:rPr>
              <a:t> </a:t>
            </a:r>
            <a:r>
              <a:rPr lang="en-US" i="1" dirty="0" err="1">
                <a:effectLst/>
              </a:rPr>
              <a:t>früher</a:t>
            </a:r>
            <a:r>
              <a:rPr lang="en-US" i="1" dirty="0">
                <a:effectLst/>
              </a:rPr>
              <a:t> </a:t>
            </a:r>
            <a:r>
              <a:rPr lang="en-US" i="1" dirty="0" err="1">
                <a:effectLst/>
              </a:rPr>
              <a:t>Gelehrtsamkeit</a:t>
            </a:r>
            <a:r>
              <a:rPr lang="en-US" i="1" dirty="0">
                <a:effectLst/>
              </a:rPr>
              <a:t>, Mythos in der </a:t>
            </a:r>
            <a:r>
              <a:rPr lang="en-US" i="1" dirty="0" err="1">
                <a:effectLst/>
              </a:rPr>
              <a:t>Moderne</a:t>
            </a:r>
            <a:r>
              <a:rPr lang="en-US" dirty="0"/>
              <a:t> (1999 </a:t>
            </a:r>
            <a:r>
              <a:rPr lang="en-US" dirty="0" err="1"/>
              <a:t>Saaerbrücken</a:t>
            </a:r>
            <a:r>
              <a:rPr lang="en-US" dirty="0"/>
              <a:t>) 323-341</a:t>
            </a:r>
          </a:p>
          <a:p>
            <a:r>
              <a:rPr lang="en-US" dirty="0"/>
              <a:t>This page was created in 2007; last modified on 12 October 2020.”</a:t>
            </a:r>
          </a:p>
          <a:p>
            <a:endParaRPr lang="en-US" dirty="0"/>
          </a:p>
          <a:p>
            <a:r>
              <a:rPr lang="en-US" dirty="0"/>
              <a:t>https://</a:t>
            </a:r>
            <a:r>
              <a:rPr lang="en-US" dirty="0" err="1"/>
              <a:t>www.livius.org</a:t>
            </a:r>
            <a:r>
              <a:rPr lang="en-US" dirty="0"/>
              <a:t>/articles/person/</a:t>
            </a:r>
            <a:r>
              <a:rPr lang="en-US" dirty="0" err="1"/>
              <a:t>jehoiachin</a:t>
            </a:r>
            <a:r>
              <a:rPr lang="en-US" dirty="0"/>
              <a:t>-in-</a:t>
            </a:r>
            <a:r>
              <a:rPr lang="en-US" dirty="0" err="1"/>
              <a:t>babylonia</a:t>
            </a:r>
            <a:r>
              <a:rPr lang="en-US" dirty="0"/>
              <a:t>/</a:t>
            </a:r>
          </a:p>
          <a:p>
            <a:r>
              <a:rPr lang="en-US" dirty="0"/>
              <a:t>——————————</a:t>
            </a:r>
          </a:p>
          <a:p>
            <a:r>
              <a:rPr lang="en-US" dirty="0"/>
              <a:t>White cuneiform image above from K. A. Kitchen:</a:t>
            </a:r>
          </a:p>
          <a:p>
            <a:pPr marL="0" indent="0">
              <a:buFont typeface="+mj-lt"/>
              <a:buNone/>
            </a:pPr>
            <a:r>
              <a:rPr lang="en-US" dirty="0"/>
              <a:t>﻿"From a vaulted building closely adjoining the royal palace proper came a series of cuneiform tablets dated to the tenth to thirty-fifth years of </a:t>
            </a:r>
            <a:r>
              <a:rPr lang="en-US" dirty="0" err="1"/>
              <a:t>Nebuchadrezzar</a:t>
            </a:r>
            <a:r>
              <a:rPr lang="en-US" dirty="0"/>
              <a:t> II (595-570), being “ration tablets” for people kept or employed in Babylon and its palace. Among the beneficiaries in receipt of oil were “Jehoiachin king of Judah” (just once, “king’s son of Judah”) and “the 5 sons of the king of Judah in the care of (their guardian?) </a:t>
            </a:r>
            <a:r>
              <a:rPr lang="en-US" dirty="0" err="1"/>
              <a:t>Qenaiah</a:t>
            </a:r>
            <a:r>
              <a:rPr lang="en-US" dirty="0"/>
              <a:t>” (cf. fig. 10C). Thus the exiled young king and his infant children were already on a regular allowance in </a:t>
            </a:r>
            <a:r>
              <a:rPr lang="en-US" dirty="0" err="1"/>
              <a:t>Nebuchadrezzar’s</a:t>
            </a:r>
            <a:r>
              <a:rPr lang="en-US" dirty="0"/>
              <a:t> time (one tablet is of Year 13, 592), but under the palace equivalent of house arrest."</a:t>
            </a:r>
          </a:p>
          <a:p>
            <a:endParaRPr lang="en-US" dirty="0"/>
          </a:p>
          <a:p>
            <a:r>
              <a:rPr lang="en-US" dirty="0"/>
              <a:t>Kitchen, K. A.. On the Reliability of the Old Testament . Wm. B. Eerdmans Publishing Co.. Kindle Edition. Plate X, Fig 10C</a:t>
            </a:r>
          </a:p>
          <a:p>
            <a:r>
              <a:rPr lang="en-US" dirty="0"/>
              <a:t>____________</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04107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charset="0"/>
                <a:ea typeface="ＭＳ Ｐゴシック" charset="0"/>
                <a:cs typeface="Arial" charset="0"/>
              </a:rPr>
              <a:t>1Chr. 3:16    The successors of Jehoiakim were his son Jehoiachin and his brother </a:t>
            </a:r>
            <a:r>
              <a:rPr lang="en-US" sz="1200" kern="1200" dirty="0" err="1">
                <a:solidFill>
                  <a:schemeClr val="tx1"/>
                </a:solidFill>
                <a:effectLst/>
                <a:latin typeface="Times New Roman" charset="0"/>
                <a:ea typeface="ＭＳ Ｐゴシック" charset="0"/>
                <a:cs typeface="Arial" charset="0"/>
              </a:rPr>
              <a:t>Zedekiah.</a:t>
            </a:r>
            <a:r>
              <a:rPr lang="en-US" sz="1200" kern="1200" baseline="30000" dirty="0" err="1">
                <a:solidFill>
                  <a:schemeClr val="tx1"/>
                </a:solidFill>
                <a:effectLst/>
                <a:latin typeface="Times New Roman" charset="0"/>
                <a:ea typeface="ＭＳ Ｐゴシック" charset="0"/>
                <a:cs typeface="Arial" charset="0"/>
              </a:rPr>
              <a:t>a</a:t>
            </a:r>
            <a:br>
              <a:rPr lang="en-US" sz="1200" kern="1200" dirty="0">
                <a:solidFill>
                  <a:schemeClr val="tx1"/>
                </a:solidFill>
                <a:effectLst/>
                <a:latin typeface="Times New Roman" charset="0"/>
                <a:ea typeface="ＭＳ Ｐゴシック" charset="0"/>
                <a:cs typeface="Arial" charset="0"/>
              </a:rPr>
            </a:br>
            <a:endParaRPr lang="en-US" sz="1200" kern="1200" dirty="0">
              <a:solidFill>
                <a:schemeClr val="tx1"/>
              </a:solidFill>
              <a:effectLst/>
              <a:latin typeface="Times New Roman" charset="0"/>
              <a:ea typeface="ＭＳ Ｐゴシック" charset="0"/>
              <a:cs typeface="Arial" charset="0"/>
            </a:endParaRPr>
          </a:p>
          <a:p>
            <a:r>
              <a:rPr lang="en-US" sz="1200" i="1" kern="1200" dirty="0">
                <a:solidFill>
                  <a:schemeClr val="tx1"/>
                </a:solidFill>
                <a:effectLst/>
                <a:latin typeface="Times New Roman" charset="0"/>
                <a:ea typeface="ＭＳ Ｐゴシック" charset="0"/>
                <a:cs typeface="Arial" charset="0"/>
              </a:rPr>
              <a:t>Descendants of Jehoiachin</a:t>
            </a:r>
            <a:br>
              <a:rPr lang="en-US" sz="1200" kern="1200" dirty="0">
                <a:solidFill>
                  <a:schemeClr val="tx1"/>
                </a:solidFill>
                <a:effectLst/>
                <a:latin typeface="Times New Roman" charset="0"/>
                <a:ea typeface="ＭＳ Ｐゴシック" charset="0"/>
                <a:cs typeface="Arial" charset="0"/>
              </a:rPr>
            </a:br>
            <a:endParaRPr lang="en-US" sz="1200" kern="1200" dirty="0">
              <a:solidFill>
                <a:schemeClr val="tx1"/>
              </a:solidFill>
              <a:effectLst/>
              <a:latin typeface="Times New Roman" charset="0"/>
              <a:ea typeface="ＭＳ Ｐゴシック" charset="0"/>
              <a:cs typeface="Arial" charset="0"/>
            </a:endParaRPr>
          </a:p>
          <a:p>
            <a:r>
              <a:rPr lang="en-US" sz="1200" kern="1200" dirty="0">
                <a:solidFill>
                  <a:schemeClr val="tx1"/>
                </a:solidFill>
                <a:effectLst/>
                <a:latin typeface="Times New Roman" charset="0"/>
                <a:ea typeface="ＭＳ Ｐゴシック" charset="0"/>
                <a:cs typeface="Arial" charset="0"/>
              </a:rPr>
              <a:t>1Chr. 3:17    The sons of </a:t>
            </a:r>
            <a:r>
              <a:rPr lang="en-US" sz="1200" kern="1200" dirty="0" err="1">
                <a:solidFill>
                  <a:schemeClr val="tx1"/>
                </a:solidFill>
                <a:effectLst/>
                <a:latin typeface="Times New Roman" charset="0"/>
                <a:ea typeface="ＭＳ Ｐゴシック" charset="0"/>
                <a:cs typeface="Arial" charset="0"/>
              </a:rPr>
              <a:t>Jehoiachin,</a:t>
            </a:r>
            <a:r>
              <a:rPr lang="en-US" sz="1200" kern="1200" baseline="30000" dirty="0" err="1">
                <a:solidFill>
                  <a:schemeClr val="tx1"/>
                </a:solidFill>
                <a:effectLst/>
                <a:latin typeface="Times New Roman" charset="0"/>
                <a:ea typeface="ＭＳ Ｐゴシック" charset="0"/>
                <a:cs typeface="Arial" charset="0"/>
              </a:rPr>
              <a:t>a</a:t>
            </a:r>
            <a:r>
              <a:rPr lang="en-US" sz="1200" kern="1200" dirty="0">
                <a:solidFill>
                  <a:schemeClr val="tx1"/>
                </a:solidFill>
                <a:effectLst/>
                <a:latin typeface="Times New Roman" charset="0"/>
                <a:ea typeface="ＭＳ Ｐゴシック" charset="0"/>
                <a:cs typeface="Arial" charset="0"/>
              </a:rPr>
              <a:t> who was taken prisoner by the Babylonians, were Shealtiel, 18  </a:t>
            </a:r>
            <a:r>
              <a:rPr lang="en-US" sz="1200" kern="1200" dirty="0" err="1">
                <a:solidFill>
                  <a:schemeClr val="tx1"/>
                </a:solidFill>
                <a:effectLst/>
                <a:latin typeface="Times New Roman" charset="0"/>
                <a:ea typeface="ＭＳ Ｐゴシック" charset="0"/>
                <a:cs typeface="Arial" charset="0"/>
              </a:rPr>
              <a:t>Malkiram</a:t>
            </a:r>
            <a:r>
              <a:rPr lang="en-US" sz="1200" kern="1200" dirty="0">
                <a:solidFill>
                  <a:schemeClr val="tx1"/>
                </a:solidFill>
                <a:effectLst/>
                <a:latin typeface="Times New Roman" charset="0"/>
                <a:ea typeface="ＭＳ Ｐゴシック" charset="0"/>
                <a:cs typeface="Arial" charset="0"/>
              </a:rPr>
              <a:t>, Pedaiah, </a:t>
            </a:r>
            <a:r>
              <a:rPr lang="en-US" sz="1200" kern="1200" dirty="0" err="1">
                <a:solidFill>
                  <a:schemeClr val="tx1"/>
                </a:solidFill>
                <a:effectLst/>
                <a:latin typeface="Times New Roman" charset="0"/>
                <a:ea typeface="ＭＳ Ｐゴシック" charset="0"/>
                <a:cs typeface="Arial" charset="0"/>
              </a:rPr>
              <a:t>Shenazzar</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Jekamiah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Hoshama</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Nedabiah</a:t>
            </a:r>
            <a:r>
              <a:rPr lang="en-US" sz="1200" kern="1200" dirty="0">
                <a:solidFill>
                  <a:schemeClr val="tx1"/>
                </a:solidFill>
                <a:effectLst/>
                <a:latin typeface="Times New Roman" charset="0"/>
                <a:ea typeface="ＭＳ Ｐゴシック" charset="0"/>
                <a:cs typeface="Arial" charset="0"/>
              </a:rPr>
              <a:t>.</a:t>
            </a:r>
          </a:p>
          <a:p>
            <a:r>
              <a:rPr lang="en-US" sz="1200" kern="1200" dirty="0">
                <a:solidFill>
                  <a:schemeClr val="tx1"/>
                </a:solidFill>
                <a:effectLst/>
                <a:latin typeface="Times New Roman" charset="0"/>
                <a:ea typeface="ＭＳ Ｐゴシック" charset="0"/>
                <a:cs typeface="Arial" charset="0"/>
              </a:rPr>
              <a:t>1Chr. 3:19    The sons of Pedaiah were Zerubbabel and Shimei. </a:t>
            </a:r>
          </a:p>
          <a:p>
            <a:r>
              <a:rPr lang="en-US" sz="1200" kern="1200" dirty="0">
                <a:solidFill>
                  <a:schemeClr val="tx1"/>
                </a:solidFill>
                <a:effectLst/>
                <a:latin typeface="Times New Roman" charset="0"/>
                <a:ea typeface="ＭＳ Ｐゴシック" charset="0"/>
                <a:cs typeface="Arial" charset="0"/>
              </a:rPr>
              <a:t>  The sons of Zerubbabel were </a:t>
            </a:r>
            <a:r>
              <a:rPr lang="en-US" sz="1200" kern="1200" dirty="0" err="1">
                <a:solidFill>
                  <a:schemeClr val="tx1"/>
                </a:solidFill>
                <a:effectLst/>
                <a:latin typeface="Times New Roman" charset="0"/>
                <a:ea typeface="ＭＳ Ｐゴシック" charset="0"/>
                <a:cs typeface="Arial" charset="0"/>
              </a:rPr>
              <a:t>Meshullam</a:t>
            </a:r>
            <a:r>
              <a:rPr lang="en-US" sz="1200" kern="1200" dirty="0">
                <a:solidFill>
                  <a:schemeClr val="tx1"/>
                </a:solidFill>
                <a:effectLst/>
                <a:latin typeface="Times New Roman" charset="0"/>
                <a:ea typeface="ＭＳ Ｐゴシック" charset="0"/>
                <a:cs typeface="Arial" charset="0"/>
              </a:rPr>
              <a:t> and Hananiah. (Their sister was </a:t>
            </a:r>
            <a:r>
              <a:rPr lang="en-US" sz="1200" kern="1200" dirty="0" err="1">
                <a:solidFill>
                  <a:schemeClr val="tx1"/>
                </a:solidFill>
                <a:effectLst/>
                <a:latin typeface="Times New Roman" charset="0"/>
                <a:ea typeface="ＭＳ Ｐゴシック" charset="0"/>
                <a:cs typeface="Arial" charset="0"/>
              </a:rPr>
              <a:t>Shelomith</a:t>
            </a:r>
            <a:r>
              <a:rPr lang="en-US" sz="1200" kern="1200" dirty="0">
                <a:solidFill>
                  <a:schemeClr val="tx1"/>
                </a:solidFill>
                <a:effectLst/>
                <a:latin typeface="Times New Roman" charset="0"/>
                <a:ea typeface="ＭＳ Ｐゴシック" charset="0"/>
                <a:cs typeface="Arial" charset="0"/>
              </a:rPr>
              <a:t>.) 20  His five other sons were </a:t>
            </a:r>
            <a:r>
              <a:rPr lang="en-US" sz="1200" kern="1200" dirty="0" err="1">
                <a:solidFill>
                  <a:schemeClr val="tx1"/>
                </a:solidFill>
                <a:effectLst/>
                <a:latin typeface="Times New Roman" charset="0"/>
                <a:ea typeface="ＭＳ Ｐゴシック" charset="0"/>
                <a:cs typeface="Arial" charset="0"/>
              </a:rPr>
              <a:t>Hashubah</a:t>
            </a:r>
            <a:r>
              <a:rPr lang="en-US" sz="1200" kern="1200" dirty="0">
                <a:solidFill>
                  <a:schemeClr val="tx1"/>
                </a:solidFill>
                <a:effectLst/>
                <a:latin typeface="Times New Roman" charset="0"/>
                <a:ea typeface="ＭＳ Ｐゴシック" charset="0"/>
                <a:cs typeface="Arial" charset="0"/>
              </a:rPr>
              <a:t>, Ohel, Berekiah, </a:t>
            </a:r>
            <a:r>
              <a:rPr lang="en-US" sz="1200" kern="1200" dirty="0" err="1">
                <a:solidFill>
                  <a:schemeClr val="tx1"/>
                </a:solidFill>
                <a:effectLst/>
                <a:latin typeface="Times New Roman" charset="0"/>
                <a:ea typeface="ＭＳ Ｐゴシック" charset="0"/>
                <a:cs typeface="Arial" charset="0"/>
              </a:rPr>
              <a:t>Hasadiah</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Jushab</a:t>
            </a:r>
            <a:r>
              <a:rPr lang="en-US" sz="1200" kern="1200" dirty="0">
                <a:solidFill>
                  <a:schemeClr val="tx1"/>
                </a:solidFill>
                <a:effectLst/>
                <a:latin typeface="Times New Roman" charset="0"/>
                <a:ea typeface="ＭＳ Ｐゴシック" charset="0"/>
                <a:cs typeface="Arial" charset="0"/>
              </a:rPr>
              <a:t>-hesed.</a:t>
            </a:r>
          </a:p>
          <a:p>
            <a:r>
              <a:rPr lang="en-US" sz="1200" kern="1200" dirty="0">
                <a:solidFill>
                  <a:schemeClr val="tx1"/>
                </a:solidFill>
                <a:effectLst/>
                <a:latin typeface="Times New Roman" charset="0"/>
                <a:ea typeface="ＭＳ Ｐゴシック" charset="0"/>
                <a:cs typeface="Arial" charset="0"/>
              </a:rPr>
              <a:t>1Chr. 3:21    The sons of Hananiah were </a:t>
            </a:r>
            <a:r>
              <a:rPr lang="en-US" sz="1200" kern="1200" dirty="0" err="1">
                <a:solidFill>
                  <a:schemeClr val="tx1"/>
                </a:solidFill>
                <a:effectLst/>
                <a:latin typeface="Times New Roman" charset="0"/>
                <a:ea typeface="ＭＳ Ｐゴシック" charset="0"/>
                <a:cs typeface="Arial" charset="0"/>
              </a:rPr>
              <a:t>Pelatiah</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Jeshaiah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Jeshaiah’s</a:t>
            </a:r>
            <a:r>
              <a:rPr lang="en-US" sz="1200" kern="1200" dirty="0">
                <a:solidFill>
                  <a:schemeClr val="tx1"/>
                </a:solidFill>
                <a:effectLst/>
                <a:latin typeface="Times New Roman" charset="0"/>
                <a:ea typeface="ＭＳ Ｐゴシック" charset="0"/>
                <a:cs typeface="Arial" charset="0"/>
              </a:rPr>
              <a:t> son was </a:t>
            </a:r>
            <a:r>
              <a:rPr lang="en-US" sz="1200" kern="1200" dirty="0" err="1">
                <a:solidFill>
                  <a:schemeClr val="tx1"/>
                </a:solidFill>
                <a:effectLst/>
                <a:latin typeface="Times New Roman" charset="0"/>
                <a:ea typeface="ＭＳ Ｐゴシック" charset="0"/>
                <a:cs typeface="Arial" charset="0"/>
              </a:rPr>
              <a:t>Rephaiah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Rephaiah’s</a:t>
            </a:r>
            <a:r>
              <a:rPr lang="en-US" sz="1200" kern="1200" dirty="0">
                <a:solidFill>
                  <a:schemeClr val="tx1"/>
                </a:solidFill>
                <a:effectLst/>
                <a:latin typeface="Times New Roman" charset="0"/>
                <a:ea typeface="ＭＳ Ｐゴシック" charset="0"/>
                <a:cs typeface="Arial" charset="0"/>
              </a:rPr>
              <a:t> son was </a:t>
            </a:r>
            <a:r>
              <a:rPr lang="en-US" sz="1200" kern="1200" dirty="0" err="1">
                <a:solidFill>
                  <a:schemeClr val="tx1"/>
                </a:solidFill>
                <a:effectLst/>
                <a:latin typeface="Times New Roman" charset="0"/>
                <a:ea typeface="ＭＳ Ｐゴシック" charset="0"/>
                <a:cs typeface="Arial" charset="0"/>
              </a:rPr>
              <a:t>Arnan</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Arnan’s</a:t>
            </a:r>
            <a:r>
              <a:rPr lang="en-US" sz="1200" kern="1200" dirty="0">
                <a:solidFill>
                  <a:schemeClr val="tx1"/>
                </a:solidFill>
                <a:effectLst/>
                <a:latin typeface="Times New Roman" charset="0"/>
                <a:ea typeface="ＭＳ Ｐゴシック" charset="0"/>
                <a:cs typeface="Arial" charset="0"/>
              </a:rPr>
              <a:t> son was Obadiah. Obadiah’s son was Shecaniah.</a:t>
            </a:r>
          </a:p>
          <a:p>
            <a:r>
              <a:rPr lang="en-US" sz="1200" kern="1200" dirty="0">
                <a:solidFill>
                  <a:schemeClr val="tx1"/>
                </a:solidFill>
                <a:effectLst/>
                <a:latin typeface="Times New Roman" charset="0"/>
                <a:ea typeface="ＭＳ Ｐゴシック" charset="0"/>
                <a:cs typeface="Arial" charset="0"/>
              </a:rPr>
              <a:t>1Chr. 3:22    The descendants of Shecaniah were Shemaiah and his sons, </a:t>
            </a:r>
            <a:r>
              <a:rPr lang="en-US" sz="1200" kern="1200" dirty="0" err="1">
                <a:solidFill>
                  <a:schemeClr val="tx1"/>
                </a:solidFill>
                <a:effectLst/>
                <a:latin typeface="Times New Roman" charset="0"/>
                <a:ea typeface="ＭＳ Ｐゴシック" charset="0"/>
                <a:cs typeface="Arial" charset="0"/>
              </a:rPr>
              <a:t>Hattush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Igal</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Bariah</a:t>
            </a:r>
            <a:r>
              <a:rPr lang="en-US" sz="1200" kern="1200" dirty="0">
                <a:solidFill>
                  <a:schemeClr val="tx1"/>
                </a:solidFill>
                <a:effectLst/>
                <a:latin typeface="Times New Roman" charset="0"/>
                <a:ea typeface="ＭＳ Ｐゴシック" charset="0"/>
                <a:cs typeface="Arial" charset="0"/>
              </a:rPr>
              <a:t>, Neariah, and </a:t>
            </a:r>
            <a:r>
              <a:rPr lang="en-US" sz="1200" kern="1200" dirty="0" err="1">
                <a:solidFill>
                  <a:schemeClr val="tx1"/>
                </a:solidFill>
                <a:effectLst/>
                <a:latin typeface="Times New Roman" charset="0"/>
                <a:ea typeface="ＭＳ Ｐゴシック" charset="0"/>
                <a:cs typeface="Arial" charset="0"/>
              </a:rPr>
              <a:t>Shaphat</a:t>
            </a:r>
            <a:r>
              <a:rPr lang="en-US" sz="1200" kern="1200" dirty="0">
                <a:solidFill>
                  <a:schemeClr val="tx1"/>
                </a:solidFill>
                <a:effectLst/>
                <a:latin typeface="Times New Roman" charset="0"/>
                <a:ea typeface="ＭＳ Ｐゴシック" charset="0"/>
                <a:cs typeface="Arial" charset="0"/>
              </a:rPr>
              <a:t>—six in all.</a:t>
            </a:r>
          </a:p>
          <a:p>
            <a:r>
              <a:rPr lang="en-US" sz="1200" kern="1200" dirty="0">
                <a:solidFill>
                  <a:schemeClr val="tx1"/>
                </a:solidFill>
                <a:effectLst/>
                <a:latin typeface="Times New Roman" charset="0"/>
                <a:ea typeface="ＭＳ Ｐゴシック" charset="0"/>
                <a:cs typeface="Arial" charset="0"/>
              </a:rPr>
              <a:t>1Chr. 3:23    The sons of Neariah were Elioenai, </a:t>
            </a:r>
            <a:r>
              <a:rPr lang="en-US" sz="1200" kern="1200" dirty="0" err="1">
                <a:solidFill>
                  <a:schemeClr val="tx1"/>
                </a:solidFill>
                <a:effectLst/>
                <a:latin typeface="Times New Roman" charset="0"/>
                <a:ea typeface="ＭＳ Ｐゴシック" charset="0"/>
                <a:cs typeface="Arial" charset="0"/>
              </a:rPr>
              <a:t>Hizkiah</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Azrikam</a:t>
            </a:r>
            <a:r>
              <a:rPr lang="en-US" sz="1200" kern="1200" dirty="0">
                <a:solidFill>
                  <a:schemeClr val="tx1"/>
                </a:solidFill>
                <a:effectLst/>
                <a:latin typeface="Times New Roman" charset="0"/>
                <a:ea typeface="ＭＳ Ｐゴシック" charset="0"/>
                <a:cs typeface="Arial" charset="0"/>
              </a:rPr>
              <a:t>—three in all.</a:t>
            </a:r>
          </a:p>
          <a:p>
            <a:r>
              <a:rPr lang="en-US" sz="1200" kern="1200" dirty="0">
                <a:solidFill>
                  <a:schemeClr val="tx1"/>
                </a:solidFill>
                <a:effectLst/>
                <a:latin typeface="Times New Roman" charset="0"/>
                <a:ea typeface="ＭＳ Ｐゴシック" charset="0"/>
                <a:cs typeface="Arial" charset="0"/>
              </a:rPr>
              <a:t>1Chr. 3:24    The sons of Elioenai were Hodaviah, </a:t>
            </a:r>
            <a:r>
              <a:rPr lang="en-US" sz="1200" kern="1200" dirty="0" err="1">
                <a:solidFill>
                  <a:schemeClr val="tx1"/>
                </a:solidFill>
                <a:effectLst/>
                <a:latin typeface="Times New Roman" charset="0"/>
                <a:ea typeface="ＭＳ Ｐゴシック" charset="0"/>
                <a:cs typeface="Arial" charset="0"/>
              </a:rPr>
              <a:t>Eliashib</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Pelaiah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Akkub</a:t>
            </a:r>
            <a:r>
              <a:rPr lang="en-US" sz="1200" kern="1200" dirty="0">
                <a:solidFill>
                  <a:schemeClr val="tx1"/>
                </a:solidFill>
                <a:effectLst/>
                <a:latin typeface="Times New Roman" charset="0"/>
                <a:ea typeface="ＭＳ Ｐゴシック" charset="0"/>
                <a:cs typeface="Arial" charset="0"/>
              </a:rPr>
              <a:t>, Johanan, </a:t>
            </a:r>
            <a:r>
              <a:rPr lang="en-US" sz="1200" kern="1200" dirty="0" err="1">
                <a:solidFill>
                  <a:schemeClr val="tx1"/>
                </a:solidFill>
                <a:effectLst/>
                <a:latin typeface="Times New Roman" charset="0"/>
                <a:ea typeface="ＭＳ Ｐゴシック" charset="0"/>
                <a:cs typeface="Arial" charset="0"/>
              </a:rPr>
              <a:t>Delaiah</a:t>
            </a:r>
            <a:r>
              <a:rPr lang="en-US" sz="1200" kern="1200" dirty="0">
                <a:solidFill>
                  <a:schemeClr val="tx1"/>
                </a:solidFill>
                <a:effectLst/>
                <a:latin typeface="Times New Roman" charset="0"/>
                <a:ea typeface="ＭＳ Ｐゴシック" charset="0"/>
                <a:cs typeface="Arial" charset="0"/>
              </a:rPr>
              <a:t>, and Anani—seven in all.</a:t>
            </a:r>
          </a:p>
          <a:p>
            <a:r>
              <a:rPr lang="en-US" dirty="0">
                <a:cs typeface="ＭＳ Ｐゴシック" charset="0"/>
              </a:rPr>
              <a:t>_____</a:t>
            </a:r>
          </a:p>
          <a:p>
            <a:r>
              <a:rPr lang="en-US" dirty="0"/>
              <a:t>OC-19-Daniel Authorship-29</a:t>
            </a:r>
          </a:p>
          <a:p>
            <a:r>
              <a:rPr lang="en-US" dirty="0"/>
              <a:t>OS-12-2 Kings-235</a:t>
            </a:r>
          </a:p>
          <a:p>
            <a:r>
              <a:rPr lang="en-US" dirty="0"/>
              <a:t>OS-14-2 Chron-299</a:t>
            </a:r>
          </a:p>
        </p:txBody>
      </p:sp>
    </p:spTree>
    <p:extLst>
      <p:ext uri="{BB962C8B-B14F-4D97-AF65-F5344CB8AC3E}">
        <p14:creationId xmlns:p14="http://schemas.microsoft.com/office/powerpoint/2010/main" val="351200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D0EF32-5D6C-8C4D-9D7F-7568DE2B682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A6BFB2-7859-E446-9FE3-36E3568F02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423606-0703-E34B-97A4-61C1F967BE5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856271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D65677-45B0-8345-A432-7E9562D388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6276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938CB3-4CCB-0545-91B1-B79118C5C4B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The result was involuntary vegetarianism. Daniel chose vegetarianism</a:t>
            </a:r>
            <a:r>
              <a:rPr lang="en-US" baseline="0" dirty="0">
                <a:latin typeface="Arial"/>
                <a:ea typeface="ＭＳ Ｐゴシック" charset="0"/>
                <a:cs typeface="Arial"/>
              </a:rPr>
              <a:t> in chapter 1, but God gave the king no choice in the matter!</a:t>
            </a:r>
            <a:endParaRPr lang="en-US" dirty="0">
              <a:latin typeface="Arial"/>
              <a:ea typeface="ＭＳ Ｐゴシック" charset="0"/>
              <a:cs typeface="Arial"/>
            </a:endParaRPr>
          </a:p>
        </p:txBody>
      </p:sp>
    </p:spTree>
    <p:extLst>
      <p:ext uri="{BB962C8B-B14F-4D97-AF65-F5344CB8AC3E}">
        <p14:creationId xmlns:p14="http://schemas.microsoft.com/office/powerpoint/2010/main" val="3891253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08EEA6-10F3-544B-868E-C87AC21FCA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24513767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14125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"Daniel,” in </a:t>
            </a:r>
            <a:r>
              <a:rPr lang="en-US" sz="1200" i="1" kern="1200" dirty="0">
                <a:solidFill>
                  <a:schemeClr val="tx1"/>
                </a:solidFill>
                <a:effectLst/>
                <a:latin typeface="+mn-lt"/>
                <a:ea typeface="+mn-ea"/>
                <a:cs typeface="+mn-cs"/>
              </a:rPr>
              <a:t>The Bible Knowledge Commentary</a:t>
            </a:r>
            <a:r>
              <a:rPr lang="en-US" sz="1200" kern="1200" dirty="0">
                <a:solidFill>
                  <a:schemeClr val="tx1"/>
                </a:solidFill>
                <a:effectLst/>
                <a:latin typeface="+mn-lt"/>
                <a:ea typeface="+mn-ea"/>
                <a:cs typeface="+mn-cs"/>
              </a:rPr>
              <a:t>; ed. John F. Walvoord and Roy B. Zuck; Accordance electronic ed. 2 vols.; Wheaton: Victor Books, 1985), 1:1325.</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23273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E11415-ACDB-444C-8A7A-F9B11B3E5FCC}" type="slidenum">
              <a:rPr lang="en-US" sz="1200"/>
              <a:pPr eaLnBrk="1" hangingPunct="1"/>
              <a:t>4</a:t>
            </a:fld>
            <a:endParaRPr lang="en-US" sz="1200"/>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 539 BC Belshazzar denied God's sovereignty at a huge party by praising false gods while drinking from the temple goblets (5:1-4).</a:t>
            </a:r>
          </a:p>
          <a:p>
            <a:pPr eaLnBrk="1" hangingPunct="1"/>
            <a:r>
              <a:rPr lang="en-US" dirty="0">
                <a:latin typeface="Arial" panose="020B0604020202020204" pitchFamily="34" charset="0"/>
                <a:ea typeface="ＭＳ Ｐゴシック" charset="0"/>
                <a:cs typeface="Arial" panose="020B0604020202020204" pitchFamily="34" charset="0"/>
              </a:rPr>
              <a:t>God hid his judgment due to Belshazzar’s pride in an unreadable wall inscription that the wise men could not decipher (5:5-9).</a:t>
            </a:r>
          </a:p>
          <a:p>
            <a:pPr eaLnBrk="1" hangingPunct="1"/>
            <a:r>
              <a:rPr lang="en-US" dirty="0">
                <a:latin typeface="Arial" panose="020B0604020202020204" pitchFamily="34" charset="0"/>
                <a:ea typeface="ＭＳ Ｐゴシック" charset="0"/>
                <a:cs typeface="Arial" panose="020B0604020202020204" pitchFamily="34" charset="0"/>
              </a:rPr>
              <a:t>God helped Daniel interpret the inscription as his judgment on Belshazzar’s pride and wisdom for the humble (5:10-28).</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8386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293751-C8E7-7F45-B85C-D2474A2FF4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en-US" altLang="ja-JP" b="0"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0" dirty="0" err="1">
                <a:latin typeface="Arial" panose="020B0604020202020204" pitchFamily="34" charset="0"/>
                <a:ea typeface="ＭＳ Ｐゴシック" charset="0"/>
                <a:cs typeface="Arial" panose="020B0604020202020204" pitchFamily="34" charset="0"/>
              </a:rPr>
              <a:t>Ugbaru</a:t>
            </a:r>
            <a:r>
              <a:rPr lang="en-US" altLang="ja-JP" b="0" dirty="0">
                <a:latin typeface="Arial" panose="020B0604020202020204" pitchFamily="34" charset="0"/>
                <a:ea typeface="ＭＳ Ｐゴシック" charset="0"/>
                <a:cs typeface="Arial" panose="020B0604020202020204" pitchFamily="34" charset="0"/>
              </a:rPr>
              <a:t>, governor of </a:t>
            </a:r>
            <a:r>
              <a:rPr lang="en-US" altLang="ja-JP" b="0" dirty="0" err="1">
                <a:latin typeface="Arial" panose="020B0604020202020204" pitchFamily="34" charset="0"/>
                <a:ea typeface="ＭＳ Ｐゴシック" charset="0"/>
                <a:cs typeface="Arial" panose="020B0604020202020204" pitchFamily="34" charset="0"/>
              </a:rPr>
              <a:t>Gutium</a:t>
            </a:r>
            <a:r>
              <a:rPr lang="en-US" altLang="ja-JP" b="0"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name means "</a:t>
            </a:r>
            <a:r>
              <a:rPr lang="en-US" altLang="ja-JP" b="0" dirty="0" err="1">
                <a:latin typeface="Arial" panose="020B0604020202020204" pitchFamily="34" charset="0"/>
                <a:ea typeface="ＭＳ Ｐゴシック" charset="0"/>
                <a:cs typeface="Arial" panose="020B0604020202020204" pitchFamily="34" charset="0"/>
              </a:rPr>
              <a:t>Bel</a:t>
            </a:r>
            <a:r>
              <a:rPr lang="en-US" altLang="ja-JP" b="0" dirty="0">
                <a:latin typeface="Arial" panose="020B0604020202020204" pitchFamily="34" charset="0"/>
                <a:ea typeface="ＭＳ Ｐゴシック" charset="0"/>
                <a:cs typeface="Arial" panose="020B0604020202020204" pitchFamily="34" charset="0"/>
              </a:rPr>
              <a:t> (another name for the god </a:t>
            </a:r>
            <a:r>
              <a:rPr lang="en-US" altLang="ja-JP" b="0" dirty="0" err="1">
                <a:latin typeface="Arial" panose="020B0604020202020204" pitchFamily="34" charset="0"/>
                <a:ea typeface="ＭＳ Ｐゴシック" charset="0"/>
                <a:cs typeface="Arial" panose="020B0604020202020204" pitchFamily="34" charset="0"/>
              </a:rPr>
              <a:t>Marduk</a:t>
            </a:r>
            <a:r>
              <a:rPr lang="en-US" altLang="ja-JP" b="0" dirty="0">
                <a:latin typeface="Arial" panose="020B0604020202020204" pitchFamily="34" charset="0"/>
                <a:ea typeface="ＭＳ Ｐゴシック" charset="0"/>
                <a:cs typeface="Arial" panose="020B0604020202020204" pitchFamily="34" charset="0"/>
              </a:rPr>
              <a:t>) has protected the king." Perhaps the banquet was given to show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0"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a:t>
            </a:r>
            <a:r>
              <a:rPr lang="en-US" b="0" i="1" dirty="0">
                <a:latin typeface="Arial" panose="020B0604020202020204" pitchFamily="34" charset="0"/>
                <a:ea typeface="ＭＳ Ｐゴシック" charset="0"/>
                <a:cs typeface="Arial" panose="020B0604020202020204" pitchFamily="34" charset="0"/>
              </a:rPr>
              <a:t>The Bible Knowledge Commentary : An Exposition of the Scriptures</a:t>
            </a:r>
            <a:r>
              <a:rPr lang="en-US" b="0" dirty="0">
                <a:latin typeface="Arial" panose="020B0604020202020204" pitchFamily="34" charset="0"/>
                <a:ea typeface="ＭＳ Ｐゴシック" charset="0"/>
                <a:cs typeface="Arial" panose="020B0604020202020204" pitchFamily="34" charset="0"/>
              </a:rPr>
              <a:t> (Wheaton, IL: Victor Books, 1983-1985), 1:1344.</a:t>
            </a:r>
          </a:p>
        </p:txBody>
      </p:sp>
    </p:spTree>
    <p:extLst>
      <p:ext uri="{BB962C8B-B14F-4D97-AF65-F5344CB8AC3E}">
        <p14:creationId xmlns:p14="http://schemas.microsoft.com/office/powerpoint/2010/main" val="33758305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24445-A15E-0E44-8E6E-5A1AE6E644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CA15-C852-EE46-916A-5F2382280E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pPr/>
              <a:t>44</a:t>
            </a:fld>
            <a:endParaRPr lang="en-US"/>
          </a:p>
        </p:txBody>
      </p:sp>
    </p:spTree>
    <p:extLst>
      <p:ext uri="{BB962C8B-B14F-4D97-AF65-F5344CB8AC3E}">
        <p14:creationId xmlns:p14="http://schemas.microsoft.com/office/powerpoint/2010/main" val="3444719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27079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pPr/>
              <a:t>46</a:t>
            </a:fld>
            <a:endParaRPr lang="en-US"/>
          </a:p>
        </p:txBody>
      </p:sp>
    </p:spTree>
    <p:extLst>
      <p:ext uri="{BB962C8B-B14F-4D97-AF65-F5344CB8AC3E}">
        <p14:creationId xmlns:p14="http://schemas.microsoft.com/office/powerpoint/2010/main" val="7203363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p>
        </p:txBody>
      </p:sp>
    </p:spTree>
    <p:extLst>
      <p:ext uri="{BB962C8B-B14F-4D97-AF65-F5344CB8AC3E}">
        <p14:creationId xmlns:p14="http://schemas.microsoft.com/office/powerpoint/2010/main" val="18080901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pPr/>
              <a:t>50</a:t>
            </a:fld>
            <a:endParaRPr lang="en-US"/>
          </a:p>
        </p:txBody>
      </p:sp>
    </p:spTree>
    <p:extLst>
      <p:ext uri="{BB962C8B-B14F-4D97-AF65-F5344CB8AC3E}">
        <p14:creationId xmlns:p14="http://schemas.microsoft.com/office/powerpoint/2010/main" val="16199983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078410A-B19C-D149-BAD1-9F07221B37E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Before Jerusalem’s fall, Ezekiel sees a vision of God’s glory to show his sovereignty and holiness as the basis for the book (Ezek 1).</a:t>
            </a:r>
          </a:p>
          <a:p>
            <a:pPr eaLnBrk="1" hangingPunct="1"/>
            <a:endParaRPr lang="en-US"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mn-lt"/>
                <a:ea typeface="+mn-ea"/>
                <a:cs typeface="+mn-cs"/>
              </a:rPr>
              <a:t>A further objection is based on the apocalyptic literature found in the book. Such literature appeared prolifically in Israel in the later time of the Maccabees (literature that is not part of the biblical canon); therefore many scholars infer that the book must have been written in that period (168-134 B.C.). However, as already noted (see “Literary Form”), apocalyptic literature is found in the Book of Ezekiel and he, like Daniel, was a sixth-century prophet.”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"Daniel,” in </a:t>
            </a:r>
            <a:r>
              <a:rPr lang="en-US" sz="1200" i="1" kern="1200" dirty="0">
                <a:solidFill>
                  <a:schemeClr val="tx1"/>
                </a:solidFill>
                <a:effectLst/>
                <a:latin typeface="+mn-lt"/>
                <a:ea typeface="+mn-ea"/>
                <a:cs typeface="+mn-cs"/>
              </a:rPr>
              <a:t>The Bible Knowledge Commentary</a:t>
            </a:r>
            <a:r>
              <a:rPr lang="en-US" sz="1200" kern="1200" dirty="0">
                <a:solidFill>
                  <a:schemeClr val="tx1"/>
                </a:solidFill>
                <a:effectLst/>
                <a:latin typeface="+mn-lt"/>
                <a:ea typeface="+mn-ea"/>
                <a:cs typeface="+mn-cs"/>
              </a:rPr>
              <a:t>; ed. John F. Walvoord and Roy B. Zuck; Accordance electronic ed. 2 vols.; Wheaton: Victor Books, 1985), 1:1325.</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Picture from http://</a:t>
            </a:r>
            <a:r>
              <a:rPr lang="en-US" dirty="0" err="1">
                <a:latin typeface="Arial" panose="020B0604020202020204" pitchFamily="34" charset="0"/>
                <a:ea typeface="ＭＳ Ｐゴシック" charset="0"/>
                <a:cs typeface="Arial" panose="020B0604020202020204" pitchFamily="34" charset="0"/>
              </a:rPr>
              <a:t>ldsscriptureteachings.org</a:t>
            </a:r>
            <a:r>
              <a:rPr lang="en-US" dirty="0">
                <a:latin typeface="Arial" panose="020B0604020202020204" pitchFamily="34" charset="0"/>
                <a:ea typeface="ＭＳ Ｐゴシック" charset="0"/>
                <a:cs typeface="Arial" panose="020B0604020202020204" pitchFamily="34" charset="0"/>
              </a:rPr>
              <a:t>/2012/05/02/ezekiels-vision-ezekiel-1-3/</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7559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C729BF-299A-E44A-964D-96FEA25B58B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32359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91783B-D41E-1F4A-8354-B7F279D5DFA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I believe that these special creatures symbolize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creation and are related to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covenant with Noah (Gen. 9:8–17). The faces of the living creatures parallel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statement in Genesis 9:10—His covenant is with Noah (the face of the man), the fowl (the face of the eagle), the cattle (the face of the calf), and the beasts of the earth (the face of the lion)</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(Wiersbe on Revelation 4:7).</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40231351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16833628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A13641-9EEE-EB4B-B82A-AC5F213455B1}" type="slidenum">
              <a:rPr kumimoji="0" lang="en-US" sz="1200" b="0" i="0" u="none" strike="noStrike" kern="1200" cap="none" spc="0" normalizeH="0" baseline="0" noProof="0">
                <a:ln>
                  <a:noFill/>
                </a:ln>
                <a:solidFill>
                  <a:srgbClr val="1F497D"/>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1F497D"/>
              </a:solidFill>
              <a:effectLst/>
              <a:uLnTx/>
              <a:uFillTx/>
              <a:latin typeface="Arial"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a:t>
            </a:r>
            <a:r>
              <a:rPr lang="en-US" sz="1200" kern="1200" dirty="0">
                <a:solidFill>
                  <a:schemeClr val="tx1"/>
                </a:solidFill>
                <a:effectLst/>
                <a:latin typeface="+mn-lt"/>
                <a:ea typeface="+mn-ea"/>
                <a:cs typeface="+mn-cs"/>
              </a:rPr>
              <a:t>The fact that manuscript fragments from the Book of Daniel were found in Qumran, written perhaps in the second century B.C., preclude the notion that Daniel was written in 165 B.C., as many critics suggest. Not enough time would have been available for the book to have reached the Essene community in Qumran and for it to have been copied there.”</a:t>
            </a:r>
            <a:endParaRPr lang="en-US" sz="1200" kern="1200" dirty="0">
              <a:solidFill>
                <a:schemeClr val="tx1"/>
              </a:solidFill>
              <a:effectLst/>
              <a:latin typeface="Times New Roman" charset="0"/>
              <a:ea typeface="ＭＳ Ｐゴシック"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charset="0"/>
              <a:ea typeface="ＭＳ Ｐゴシック"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a:t>
            </a:r>
            <a:r>
              <a:rPr lang="en-US" sz="1200" i="1" kern="1200" dirty="0">
                <a:solidFill>
                  <a:schemeClr val="tx1"/>
                </a:solidFill>
                <a:effectLst/>
                <a:latin typeface="+mn-lt"/>
                <a:ea typeface="+mn-ea"/>
                <a:cs typeface="+mn-cs"/>
              </a:rPr>
              <a:t>Daniel</a:t>
            </a:r>
            <a:r>
              <a:rPr lang="en-US" sz="1200" kern="1200" dirty="0">
                <a:solidFill>
                  <a:schemeClr val="tx1"/>
                </a:solidFill>
                <a:effectLst/>
                <a:latin typeface="+mn-lt"/>
                <a:ea typeface="+mn-ea"/>
                <a:cs typeface="+mn-cs"/>
              </a:rPr>
              <a:t> (The Bible Knowledge Commentary; ed. John F. Walvoord and Roy B. Zuck; Accordance electronic ed. 2 vols.; Wheaton: Victor Books, 1985), 1:1324.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Further objection is made to an early date because of the advanced theology in the book. Critics claim that frequent references to angels and a reference to the resurrection of the dead (12:2) necessitates a late postexilic date for the book. This, however, overlooks the fact that angels are frequently referred to throughout Israel’s long history and that resurrection is mentioned in passages such as Psalm 16:10 and Isaiah 26:19, which certainly predate the time of Daniel”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"Daniel,” in </a:t>
            </a:r>
            <a:r>
              <a:rPr lang="en-US" sz="1200" i="1" kern="1200" dirty="0">
                <a:solidFill>
                  <a:schemeClr val="tx1"/>
                </a:solidFill>
                <a:effectLst/>
                <a:latin typeface="+mn-lt"/>
                <a:ea typeface="+mn-ea"/>
                <a:cs typeface="+mn-cs"/>
              </a:rPr>
              <a:t>The Bible Knowledge Commentary</a:t>
            </a:r>
            <a:r>
              <a:rPr lang="en-US" sz="1200" kern="1200" dirty="0">
                <a:solidFill>
                  <a:schemeClr val="tx1"/>
                </a:solidFill>
                <a:effectLst/>
                <a:latin typeface="+mn-lt"/>
                <a:ea typeface="+mn-ea"/>
                <a:cs typeface="+mn-cs"/>
              </a:rPr>
              <a:t>; ed. John F. Walvoord and Roy B. Zuck; Accordance electronic ed. 2 vols.; Wheaton: Victor Books, 1985), 1:1325.</a:t>
            </a:r>
            <a:endParaRPr lang="zh-CN" altLang="en-US"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907252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These prophecies will bless Israel in the Tribulation and reveal judgment for unbelievers to encourage Israel with God's rule (12:4-14).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8163257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a:t>
            </a:r>
          </a:p>
          <a:p>
            <a:r>
              <a:rPr lang="en-US" dirty="0"/>
              <a:t>OS-Daniel</a:t>
            </a:r>
          </a:p>
          <a:p>
            <a:r>
              <a:rPr lang="en-US" dirty="0"/>
              <a:t>FU-Resurrections</a:t>
            </a:r>
          </a:p>
        </p:txBody>
      </p:sp>
      <p:sp>
        <p:nvSpPr>
          <p:cNvPr id="4" name="Slide Number Placeholder 3"/>
          <p:cNvSpPr>
            <a:spLocks noGrp="1"/>
          </p:cNvSpPr>
          <p:nvPr>
            <p:ph type="sldNum" sz="quarter" idx="5"/>
          </p:nvPr>
        </p:nvSpPr>
        <p:spPr/>
        <p:txBody>
          <a:bodyPr/>
          <a:lstStyle/>
          <a:p>
            <a:fld id="{A079FDE9-4B2D-884B-BE4B-021913485B06}" type="slidenum">
              <a:rPr lang="en-US" smtClean="0"/>
              <a:pPr/>
              <a:t>59</a:t>
            </a:fld>
            <a:endParaRPr lang="en-US"/>
          </a:p>
        </p:txBody>
      </p:sp>
    </p:spTree>
    <p:extLst>
      <p:ext uri="{BB962C8B-B14F-4D97-AF65-F5344CB8AC3E}">
        <p14:creationId xmlns:p14="http://schemas.microsoft.com/office/powerpoint/2010/main" val="32858572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OC-19-Daniel Authorship-57</a:t>
            </a:r>
          </a:p>
          <a:p>
            <a:r>
              <a:rPr lang="en-US"/>
              <a:t>OS-19-Psalms-263</a:t>
            </a:r>
          </a:p>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pPr/>
              <a:t>6</a:t>
            </a:fld>
            <a:endParaRPr lang="en-US"/>
          </a:p>
        </p:txBody>
      </p:sp>
    </p:spTree>
    <p:extLst>
      <p:ext uri="{BB962C8B-B14F-4D97-AF65-F5344CB8AC3E}">
        <p14:creationId xmlns:p14="http://schemas.microsoft.com/office/powerpoint/2010/main" val="6019811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pPr/>
              <a:t>7</a:t>
            </a:fld>
            <a:endParaRPr lang="en-US"/>
          </a:p>
        </p:txBody>
      </p:sp>
    </p:spTree>
    <p:extLst>
      <p:ext uri="{BB962C8B-B14F-4D97-AF65-F5344CB8AC3E}">
        <p14:creationId xmlns:p14="http://schemas.microsoft.com/office/powerpoint/2010/main" val="1416290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pPr/>
              <a:t>8</a:t>
            </a:fld>
            <a:endParaRPr lang="en-US"/>
          </a:p>
        </p:txBody>
      </p:sp>
    </p:spTree>
    <p:extLst>
      <p:ext uri="{BB962C8B-B14F-4D97-AF65-F5344CB8AC3E}">
        <p14:creationId xmlns:p14="http://schemas.microsoft.com/office/powerpoint/2010/main" val="10712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08EEA6-10F3-544B-868E-C87AC21FCA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3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3061227957"/>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2616134661"/>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1541346512"/>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2184100445"/>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3570379897"/>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2622506380"/>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136701030"/>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1689251532"/>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2973375241"/>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681740157"/>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592056976"/>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3223431438"/>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2644198004"/>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1391684683"/>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4136111641"/>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4212802879"/>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srgbClr val="000000"/>
              </a:solidFill>
              <a:effectLst/>
              <a:uLnTx/>
              <a:uFillTx/>
              <a:latin typeface="Arial" pitchFamily="-112" charset="0"/>
              <a:ea typeface="+mn-ea"/>
              <a:cs typeface="+mn-cs"/>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srgbClr val="000000"/>
              </a:solidFill>
              <a:effectLst/>
              <a:uLnTx/>
              <a:uFillTx/>
              <a:latin typeface="Arial" pitchFamily="-112" charset="0"/>
              <a:ea typeface="+mn-ea"/>
              <a:cs typeface="+mn-cs"/>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0387C0F-7843-C647-91B0-A48F65BEEBCC}" type="slidenum">
              <a:rPr kumimoji="0" lang="en-US" altLang="zh-TW" sz="1800" b="0" i="0" u="none" strike="noStrike" kern="1200" cap="none" spc="0" normalizeH="0" baseline="0" noProof="0">
                <a:ln>
                  <a:noFill/>
                </a:ln>
                <a:solidFill>
                  <a:srgbClr val="000000"/>
                </a:solidFill>
                <a:effectLst/>
                <a:uLnTx/>
                <a:uFillTx/>
                <a:latin typeface="Arial" charset="0"/>
                <a:ea typeface="新細明體" charset="0"/>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zh-TW" sz="1800" b="0" i="0" u="none" strike="noStrike" kern="1200" cap="none" spc="0" normalizeH="0" baseline="0" noProof="0">
              <a:ln>
                <a:noFill/>
              </a:ln>
              <a:solidFill>
                <a:srgbClr val="000000"/>
              </a:solidFill>
              <a:effectLst/>
              <a:uLnTx/>
              <a:uFillTx/>
              <a:latin typeface="Arial" charset="0"/>
              <a:ea typeface="新細明體" charset="0"/>
            </a:endParaRPr>
          </a:p>
        </p:txBody>
      </p:sp>
    </p:spTree>
    <p:extLst>
      <p:ext uri="{BB962C8B-B14F-4D97-AF65-F5344CB8AC3E}">
        <p14:creationId xmlns:p14="http://schemas.microsoft.com/office/powerpoint/2010/main" val="9121980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2220128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6171083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221422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738596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7894324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020154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8335429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0135680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920127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5382231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1273193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728765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132070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1605527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27"/>
          <p:cNvSpPr>
            <a:spLocks noGrp="1"/>
          </p:cNvSpPr>
          <p:nvPr>
            <p:ph type="dt" sz="half" idx="10"/>
          </p:nvPr>
        </p:nvSpPr>
        <p:spPr/>
        <p:txBody>
          <a:bodyPr/>
          <a:lstStyle>
            <a:lvl1pPr>
              <a:defRPr/>
            </a:lvl1pPr>
          </a:lstStyle>
          <a:p>
            <a:pPr>
              <a:defRPr/>
            </a:pPr>
            <a:fld id="{459E37BB-9D94-584A-BE98-097D35E9A7FE}" type="datetime1">
              <a:rPr lang="en-US">
                <a:ea typeface="ＭＳ Ｐゴシック"/>
                <a:cs typeface="ＭＳ Ｐゴシック"/>
              </a:rPr>
              <a:pPr>
                <a:defRPr/>
              </a:pPr>
              <a:t>10/21/22</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66666F93-B612-EE40-A44E-4F2649CEEAA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8371500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7"/>
          <p:cNvSpPr>
            <a:spLocks noGrp="1"/>
          </p:cNvSpPr>
          <p:nvPr>
            <p:ph type="dt" sz="half" idx="10"/>
          </p:nvPr>
        </p:nvSpPr>
        <p:spPr/>
        <p:txBody>
          <a:bodyPr/>
          <a:lstStyle>
            <a:lvl1pPr>
              <a:defRPr/>
            </a:lvl1pPr>
          </a:lstStyle>
          <a:p>
            <a:pPr>
              <a:defRPr/>
            </a:pPr>
            <a:fld id="{E4F0D6DC-4B8F-C946-AF92-E54D2702DB47}" type="datetime1">
              <a:rPr lang="en-US">
                <a:ea typeface="ＭＳ Ｐゴシック"/>
                <a:cs typeface="ＭＳ Ｐゴシック"/>
              </a:rPr>
              <a:pPr>
                <a:defRPr/>
              </a:pPr>
              <a:t>10/21/22</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6066F037-99E7-BB4F-86E6-E5EF80CD3C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94385459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27"/>
          <p:cNvSpPr>
            <a:spLocks noGrp="1"/>
          </p:cNvSpPr>
          <p:nvPr>
            <p:ph type="dt" sz="half" idx="10"/>
          </p:nvPr>
        </p:nvSpPr>
        <p:spPr/>
        <p:txBody>
          <a:bodyPr/>
          <a:lstStyle>
            <a:lvl1pPr>
              <a:defRPr/>
            </a:lvl1pPr>
          </a:lstStyle>
          <a:p>
            <a:pPr>
              <a:defRPr/>
            </a:pPr>
            <a:fld id="{56F2B1B1-4DDA-BA4B-9CDA-ADDB1877E2F1}" type="datetime1">
              <a:rPr lang="en-US">
                <a:ea typeface="ＭＳ Ｐゴシック"/>
                <a:cs typeface="ＭＳ Ｐゴシック"/>
              </a:rPr>
              <a:pPr>
                <a:defRPr/>
              </a:pPr>
              <a:t>10/21/22</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1A677E1F-27CD-804B-9E32-A479FFAF611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73217218"/>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78435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78435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7"/>
          <p:cNvSpPr>
            <a:spLocks noGrp="1"/>
          </p:cNvSpPr>
          <p:nvPr>
            <p:ph type="dt" sz="half" idx="10"/>
          </p:nvPr>
        </p:nvSpPr>
        <p:spPr/>
        <p:txBody>
          <a:bodyPr/>
          <a:lstStyle>
            <a:lvl1pPr>
              <a:defRPr/>
            </a:lvl1pPr>
          </a:lstStyle>
          <a:p>
            <a:pPr>
              <a:defRPr/>
            </a:pPr>
            <a:fld id="{30FA39DF-F7F7-6A4C-B5BA-A15D42AD73A9}" type="datetime1">
              <a:rPr lang="en-US">
                <a:ea typeface="ＭＳ Ｐゴシック"/>
                <a:cs typeface="ＭＳ Ｐゴシック"/>
              </a:rPr>
              <a:pPr>
                <a:defRPr/>
              </a:pPr>
              <a:t>10/21/22</a:t>
            </a:fld>
            <a:endParaRPr lang="en-US">
              <a:ea typeface="ＭＳ Ｐゴシック"/>
              <a:cs typeface="ＭＳ Ｐゴシック"/>
            </a:endParaRPr>
          </a:p>
        </p:txBody>
      </p:sp>
      <p:sp>
        <p:nvSpPr>
          <p:cNvPr id="6"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7" name="Slide Number Placeholder 28"/>
          <p:cNvSpPr>
            <a:spLocks noGrp="1"/>
          </p:cNvSpPr>
          <p:nvPr>
            <p:ph type="sldNum" sz="quarter" idx="12"/>
          </p:nvPr>
        </p:nvSpPr>
        <p:spPr/>
        <p:txBody>
          <a:bodyPr/>
          <a:lstStyle>
            <a:lvl1pPr>
              <a:defRPr/>
            </a:lvl1pPr>
          </a:lstStyle>
          <a:p>
            <a:pPr>
              <a:defRPr/>
            </a:pPr>
            <a:fld id="{92C7DF35-29B6-274A-A22B-F6498CA61574}"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3256901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7"/>
          <p:cNvSpPr>
            <a:spLocks noGrp="1"/>
          </p:cNvSpPr>
          <p:nvPr>
            <p:ph type="dt" sz="half" idx="10"/>
          </p:nvPr>
        </p:nvSpPr>
        <p:spPr/>
        <p:txBody>
          <a:bodyPr/>
          <a:lstStyle>
            <a:lvl1pPr>
              <a:defRPr/>
            </a:lvl1pPr>
          </a:lstStyle>
          <a:p>
            <a:pPr>
              <a:defRPr/>
            </a:pPr>
            <a:fld id="{8C40D7E6-5A3F-094B-9EA4-E08FCCA69370}" type="datetime1">
              <a:rPr lang="en-US">
                <a:ea typeface="ＭＳ Ｐゴシック"/>
                <a:cs typeface="ＭＳ Ｐゴシック"/>
              </a:rPr>
              <a:pPr>
                <a:defRPr/>
              </a:pPr>
              <a:t>10/21/22</a:t>
            </a:fld>
            <a:endParaRPr lang="en-US">
              <a:ea typeface="ＭＳ Ｐゴシック"/>
              <a:cs typeface="ＭＳ Ｐゴシック"/>
            </a:endParaRPr>
          </a:p>
        </p:txBody>
      </p:sp>
      <p:sp>
        <p:nvSpPr>
          <p:cNvPr id="8"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9" name="Slide Number Placeholder 28"/>
          <p:cNvSpPr>
            <a:spLocks noGrp="1"/>
          </p:cNvSpPr>
          <p:nvPr>
            <p:ph type="sldNum" sz="quarter" idx="12"/>
          </p:nvPr>
        </p:nvSpPr>
        <p:spPr/>
        <p:txBody>
          <a:bodyPr/>
          <a:lstStyle>
            <a:lvl1pPr>
              <a:defRPr/>
            </a:lvl1pPr>
          </a:lstStyle>
          <a:p>
            <a:pPr>
              <a:defRPr/>
            </a:pPr>
            <a:fld id="{26B8291E-9315-104E-ABF5-342AB6B1742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97271798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7"/>
          <p:cNvSpPr>
            <a:spLocks noGrp="1"/>
          </p:cNvSpPr>
          <p:nvPr>
            <p:ph type="dt" sz="half" idx="10"/>
          </p:nvPr>
        </p:nvSpPr>
        <p:spPr/>
        <p:txBody>
          <a:bodyPr/>
          <a:lstStyle>
            <a:lvl1pPr>
              <a:defRPr/>
            </a:lvl1pPr>
          </a:lstStyle>
          <a:p>
            <a:pPr>
              <a:defRPr/>
            </a:pPr>
            <a:fld id="{D551C1DA-EFC2-C14D-B0FA-0B4BD6E41E75}" type="datetime1">
              <a:rPr lang="en-US">
                <a:ea typeface="ＭＳ Ｐゴシック"/>
                <a:cs typeface="ＭＳ Ｐゴシック"/>
              </a:rPr>
              <a:pPr>
                <a:defRPr/>
              </a:pPr>
              <a:t>10/21/22</a:t>
            </a:fld>
            <a:endParaRPr lang="en-US">
              <a:ea typeface="ＭＳ Ｐゴシック"/>
              <a:cs typeface="ＭＳ Ｐゴシック"/>
            </a:endParaRPr>
          </a:p>
        </p:txBody>
      </p:sp>
      <p:sp>
        <p:nvSpPr>
          <p:cNvPr id="4"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5" name="Slide Number Placeholder 28"/>
          <p:cNvSpPr>
            <a:spLocks noGrp="1"/>
          </p:cNvSpPr>
          <p:nvPr>
            <p:ph type="sldNum" sz="quarter" idx="12"/>
          </p:nvPr>
        </p:nvSpPr>
        <p:spPr/>
        <p:txBody>
          <a:bodyPr/>
          <a:lstStyle>
            <a:lvl1pPr>
              <a:defRPr/>
            </a:lvl1pPr>
          </a:lstStyle>
          <a:p>
            <a:pPr>
              <a:defRPr/>
            </a:pPr>
            <a:fld id="{87D1DF4A-F8BD-214A-8CC5-BE5ABD33127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78870842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7"/>
          <p:cNvSpPr>
            <a:spLocks noGrp="1"/>
          </p:cNvSpPr>
          <p:nvPr>
            <p:ph type="dt" sz="half" idx="10"/>
          </p:nvPr>
        </p:nvSpPr>
        <p:spPr/>
        <p:txBody>
          <a:bodyPr/>
          <a:lstStyle>
            <a:lvl1pPr>
              <a:defRPr/>
            </a:lvl1pPr>
          </a:lstStyle>
          <a:p>
            <a:pPr>
              <a:defRPr/>
            </a:pPr>
            <a:fld id="{C6B4B7FF-AD39-EA44-8D2E-C85D8D5B75F8}" type="datetime1">
              <a:rPr lang="en-US">
                <a:ea typeface="ＭＳ Ｐゴシック"/>
                <a:cs typeface="ＭＳ Ｐゴシック"/>
              </a:rPr>
              <a:pPr>
                <a:defRPr/>
              </a:pPr>
              <a:t>10/21/22</a:t>
            </a:fld>
            <a:endParaRPr lang="en-US">
              <a:ea typeface="ＭＳ Ｐゴシック"/>
              <a:cs typeface="ＭＳ Ｐゴシック"/>
            </a:endParaRPr>
          </a:p>
        </p:txBody>
      </p:sp>
      <p:sp>
        <p:nvSpPr>
          <p:cNvPr id="3"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4" name="Slide Number Placeholder 28"/>
          <p:cNvSpPr>
            <a:spLocks noGrp="1"/>
          </p:cNvSpPr>
          <p:nvPr>
            <p:ph type="sldNum" sz="quarter" idx="12"/>
          </p:nvPr>
        </p:nvSpPr>
        <p:spPr/>
        <p:txBody>
          <a:bodyPr/>
          <a:lstStyle>
            <a:lvl1pPr>
              <a:defRPr/>
            </a:lvl1pPr>
          </a:lstStyle>
          <a:p>
            <a:pPr>
              <a:defRPr/>
            </a:pPr>
            <a:fld id="{22488C5E-99A9-CD4E-B5A6-234589EB8347}"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9755755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27"/>
          <p:cNvSpPr>
            <a:spLocks noGrp="1"/>
          </p:cNvSpPr>
          <p:nvPr>
            <p:ph type="dt" sz="half" idx="10"/>
          </p:nvPr>
        </p:nvSpPr>
        <p:spPr/>
        <p:txBody>
          <a:bodyPr/>
          <a:lstStyle>
            <a:lvl1pPr>
              <a:defRPr/>
            </a:lvl1pPr>
          </a:lstStyle>
          <a:p>
            <a:pPr>
              <a:defRPr/>
            </a:pPr>
            <a:fld id="{3BF70974-83DB-5646-B91F-F59BD8E81E92}" type="datetime1">
              <a:rPr lang="en-US">
                <a:ea typeface="ＭＳ Ｐゴシック"/>
                <a:cs typeface="ＭＳ Ｐゴシック"/>
              </a:rPr>
              <a:pPr>
                <a:defRPr/>
              </a:pPr>
              <a:t>10/21/22</a:t>
            </a:fld>
            <a:endParaRPr lang="en-US">
              <a:ea typeface="ＭＳ Ｐゴシック"/>
              <a:cs typeface="ＭＳ Ｐゴシック"/>
            </a:endParaRPr>
          </a:p>
        </p:txBody>
      </p:sp>
      <p:sp>
        <p:nvSpPr>
          <p:cNvPr id="6"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7" name="Slide Number Placeholder 28"/>
          <p:cNvSpPr>
            <a:spLocks noGrp="1"/>
          </p:cNvSpPr>
          <p:nvPr>
            <p:ph type="sldNum" sz="quarter" idx="12"/>
          </p:nvPr>
        </p:nvSpPr>
        <p:spPr/>
        <p:txBody>
          <a:bodyPr/>
          <a:lstStyle>
            <a:lvl1pPr>
              <a:defRPr/>
            </a:lvl1pPr>
          </a:lstStyle>
          <a:p>
            <a:pPr>
              <a:defRPr/>
            </a:pPr>
            <a:fld id="{E77FA4F5-6ADC-3C46-8783-4EDEF854DC8C}"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4698021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27"/>
          <p:cNvSpPr>
            <a:spLocks noGrp="1"/>
          </p:cNvSpPr>
          <p:nvPr>
            <p:ph type="dt" sz="half" idx="10"/>
          </p:nvPr>
        </p:nvSpPr>
        <p:spPr/>
        <p:txBody>
          <a:bodyPr/>
          <a:lstStyle>
            <a:lvl1pPr>
              <a:defRPr/>
            </a:lvl1pPr>
          </a:lstStyle>
          <a:p>
            <a:pPr>
              <a:defRPr/>
            </a:pPr>
            <a:fld id="{DA3F48D9-4004-524D-863A-B790EFCB6713}" type="datetime1">
              <a:rPr lang="en-US">
                <a:ea typeface="ＭＳ Ｐゴシック"/>
                <a:cs typeface="ＭＳ Ｐゴシック"/>
              </a:rPr>
              <a:pPr>
                <a:defRPr/>
              </a:pPr>
              <a:t>10/21/22</a:t>
            </a:fld>
            <a:endParaRPr lang="en-US">
              <a:ea typeface="ＭＳ Ｐゴシック"/>
              <a:cs typeface="ＭＳ Ｐゴシック"/>
            </a:endParaRPr>
          </a:p>
        </p:txBody>
      </p:sp>
      <p:sp>
        <p:nvSpPr>
          <p:cNvPr id="6"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7" name="Slide Number Placeholder 28"/>
          <p:cNvSpPr>
            <a:spLocks noGrp="1"/>
          </p:cNvSpPr>
          <p:nvPr>
            <p:ph type="sldNum" sz="quarter" idx="12"/>
          </p:nvPr>
        </p:nvSpPr>
        <p:spPr/>
        <p:txBody>
          <a:bodyPr/>
          <a:lstStyle>
            <a:lvl1pPr>
              <a:defRPr/>
            </a:lvl1pPr>
          </a:lstStyle>
          <a:p>
            <a:pPr>
              <a:defRPr/>
            </a:pPr>
            <a:fld id="{7C2290E7-BC14-6B4E-80E7-FBDECFC3D74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7984568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6" name="Footer Placeholder 5"/>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atin typeface="Times New Roman" charset="0"/>
              </a:defRPr>
            </a:lvl1pPr>
          </a:lstStyle>
          <a:p>
            <a:pPr>
              <a:defRPr/>
            </a:pPr>
            <a:fld id="{CDA85EEC-6E1E-A74F-90C0-2A7F15A71245}" type="slidenum">
              <a:rPr lang="en-US"/>
              <a:pPr>
                <a:defRPr/>
              </a:pPr>
              <a:t>‹#›</a:t>
            </a:fld>
            <a:endParaRPr lang="en-US"/>
          </a:p>
        </p:txBody>
      </p:sp>
    </p:spTree>
    <p:extLst>
      <p:ext uri="{BB962C8B-B14F-4D97-AF65-F5344CB8AC3E}">
        <p14:creationId xmlns:p14="http://schemas.microsoft.com/office/powerpoint/2010/main" val="21688929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7"/>
          <p:cNvSpPr>
            <a:spLocks noGrp="1"/>
          </p:cNvSpPr>
          <p:nvPr>
            <p:ph type="dt" sz="half" idx="10"/>
          </p:nvPr>
        </p:nvSpPr>
        <p:spPr/>
        <p:txBody>
          <a:bodyPr/>
          <a:lstStyle>
            <a:lvl1pPr>
              <a:defRPr/>
            </a:lvl1pPr>
          </a:lstStyle>
          <a:p>
            <a:pPr>
              <a:defRPr/>
            </a:pPr>
            <a:fld id="{679BFC8B-4059-C04F-9041-0F2A6A887392}" type="datetime1">
              <a:rPr lang="en-US">
                <a:ea typeface="ＭＳ Ｐゴシック"/>
                <a:cs typeface="ＭＳ Ｐゴシック"/>
              </a:rPr>
              <a:pPr>
                <a:defRPr/>
              </a:pPr>
              <a:t>10/21/22</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003B89B8-5590-014B-A72B-C021C3F2D43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4089628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512763"/>
            <a:ext cx="1943100" cy="58435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512763"/>
            <a:ext cx="5676900" cy="58435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7"/>
          <p:cNvSpPr>
            <a:spLocks noGrp="1"/>
          </p:cNvSpPr>
          <p:nvPr>
            <p:ph type="dt" sz="half" idx="10"/>
          </p:nvPr>
        </p:nvSpPr>
        <p:spPr/>
        <p:txBody>
          <a:bodyPr/>
          <a:lstStyle>
            <a:lvl1pPr>
              <a:defRPr/>
            </a:lvl1pPr>
          </a:lstStyle>
          <a:p>
            <a:pPr>
              <a:defRPr/>
            </a:pPr>
            <a:fld id="{5BA93A5B-F504-8343-BE9C-0139BA2D1281}" type="datetime1">
              <a:rPr lang="en-US">
                <a:ea typeface="ＭＳ Ｐゴシック"/>
                <a:cs typeface="ＭＳ Ｐゴシック"/>
              </a:rPr>
              <a:pPr>
                <a:defRPr/>
              </a:pPr>
              <a:t>10/21/22</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AC4837D0-9CCE-C742-9060-84EBAA539AB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1912941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pPr>
                <a:defRPr/>
              </a:pPr>
              <a:t>‹#›</a:t>
            </a:fld>
            <a:endParaRPr lang="en-US"/>
          </a:p>
        </p:txBody>
      </p:sp>
    </p:spTree>
    <p:extLst>
      <p:ext uri="{BB962C8B-B14F-4D97-AF65-F5344CB8AC3E}">
        <p14:creationId xmlns:p14="http://schemas.microsoft.com/office/powerpoint/2010/main" val="24394821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pPr>
                <a:defRPr/>
              </a:pPr>
              <a:t>‹#›</a:t>
            </a:fld>
            <a:endParaRPr lang="en-US"/>
          </a:p>
        </p:txBody>
      </p:sp>
    </p:spTree>
    <p:extLst>
      <p:ext uri="{BB962C8B-B14F-4D97-AF65-F5344CB8AC3E}">
        <p14:creationId xmlns:p14="http://schemas.microsoft.com/office/powerpoint/2010/main" val="22321896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pPr>
                <a:defRPr/>
              </a:pPr>
              <a:t>‹#›</a:t>
            </a:fld>
            <a:endParaRPr lang="en-US"/>
          </a:p>
        </p:txBody>
      </p:sp>
    </p:spTree>
    <p:extLst>
      <p:ext uri="{BB962C8B-B14F-4D97-AF65-F5344CB8AC3E}">
        <p14:creationId xmlns:p14="http://schemas.microsoft.com/office/powerpoint/2010/main" val="32455633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pPr>
                <a:defRPr/>
              </a:pPr>
              <a:t>‹#›</a:t>
            </a:fld>
            <a:endParaRPr lang="en-US"/>
          </a:p>
        </p:txBody>
      </p:sp>
    </p:spTree>
    <p:extLst>
      <p:ext uri="{BB962C8B-B14F-4D97-AF65-F5344CB8AC3E}">
        <p14:creationId xmlns:p14="http://schemas.microsoft.com/office/powerpoint/2010/main" val="42737619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pPr>
                <a:defRPr/>
              </a:pPr>
              <a:t>‹#›</a:t>
            </a:fld>
            <a:endParaRPr lang="en-US"/>
          </a:p>
        </p:txBody>
      </p:sp>
    </p:spTree>
    <p:extLst>
      <p:ext uri="{BB962C8B-B14F-4D97-AF65-F5344CB8AC3E}">
        <p14:creationId xmlns:p14="http://schemas.microsoft.com/office/powerpoint/2010/main" val="7526458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pPr>
                <a:defRPr/>
              </a:pPr>
              <a:t>‹#›</a:t>
            </a:fld>
            <a:endParaRPr lang="en-US"/>
          </a:p>
        </p:txBody>
      </p:sp>
    </p:spTree>
    <p:extLst>
      <p:ext uri="{BB962C8B-B14F-4D97-AF65-F5344CB8AC3E}">
        <p14:creationId xmlns:p14="http://schemas.microsoft.com/office/powerpoint/2010/main" val="3226055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pPr>
                <a:defRPr/>
              </a:pPr>
              <a:t>‹#›</a:t>
            </a:fld>
            <a:endParaRPr lang="en-US"/>
          </a:p>
        </p:txBody>
      </p:sp>
    </p:spTree>
    <p:extLst>
      <p:ext uri="{BB962C8B-B14F-4D97-AF65-F5344CB8AC3E}">
        <p14:creationId xmlns:p14="http://schemas.microsoft.com/office/powerpoint/2010/main" val="13615751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pPr>
                <a:defRPr/>
              </a:pPr>
              <a:t>‹#›</a:t>
            </a:fld>
            <a:endParaRPr lang="en-US"/>
          </a:p>
        </p:txBody>
      </p:sp>
    </p:spTree>
    <p:extLst>
      <p:ext uri="{BB962C8B-B14F-4D97-AF65-F5344CB8AC3E}">
        <p14:creationId xmlns:p14="http://schemas.microsoft.com/office/powerpoint/2010/main" val="1585369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F30F7A5F-5DE0-B44D-902E-8399D73CCB02}" type="slidenum">
              <a:rPr lang="en-US"/>
              <a:pPr>
                <a:defRPr/>
              </a:pPr>
              <a:t>‹#›</a:t>
            </a:fld>
            <a:endParaRPr lang="en-US"/>
          </a:p>
        </p:txBody>
      </p:sp>
    </p:spTree>
    <p:extLst>
      <p:ext uri="{BB962C8B-B14F-4D97-AF65-F5344CB8AC3E}">
        <p14:creationId xmlns:p14="http://schemas.microsoft.com/office/powerpoint/2010/main" val="13167541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pPr>
                <a:defRPr/>
              </a:pPr>
              <a:t>‹#›</a:t>
            </a:fld>
            <a:endParaRPr lang="en-US"/>
          </a:p>
        </p:txBody>
      </p:sp>
    </p:spTree>
    <p:extLst>
      <p:ext uri="{BB962C8B-B14F-4D97-AF65-F5344CB8AC3E}">
        <p14:creationId xmlns:p14="http://schemas.microsoft.com/office/powerpoint/2010/main" val="21173570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pPr>
                <a:defRPr/>
              </a:pPr>
              <a:t>‹#›</a:t>
            </a:fld>
            <a:endParaRPr lang="en-US"/>
          </a:p>
        </p:txBody>
      </p:sp>
    </p:spTree>
    <p:extLst>
      <p:ext uri="{BB962C8B-B14F-4D97-AF65-F5344CB8AC3E}">
        <p14:creationId xmlns:p14="http://schemas.microsoft.com/office/powerpoint/2010/main" val="42580963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pPr>
                <a:defRPr/>
              </a:pPr>
              <a:t>‹#›</a:t>
            </a:fld>
            <a:endParaRPr lang="en-US"/>
          </a:p>
        </p:txBody>
      </p:sp>
    </p:spTree>
    <p:extLst>
      <p:ext uri="{BB962C8B-B14F-4D97-AF65-F5344CB8AC3E}">
        <p14:creationId xmlns:p14="http://schemas.microsoft.com/office/powerpoint/2010/main" val="11547570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pPr>
                <a:defRPr/>
              </a:pPr>
              <a:t>‹#›</a:t>
            </a:fld>
            <a:endParaRPr lang="en-US"/>
          </a:p>
        </p:txBody>
      </p:sp>
    </p:spTree>
    <p:extLst>
      <p:ext uri="{BB962C8B-B14F-4D97-AF65-F5344CB8AC3E}">
        <p14:creationId xmlns:p14="http://schemas.microsoft.com/office/powerpoint/2010/main" val="4725062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pPr>
                <a:defRPr/>
              </a:pPr>
              <a:t>‹#›</a:t>
            </a:fld>
            <a:endParaRPr lang="en-US"/>
          </a:p>
        </p:txBody>
      </p:sp>
    </p:spTree>
    <p:extLst>
      <p:ext uri="{BB962C8B-B14F-4D97-AF65-F5344CB8AC3E}">
        <p14:creationId xmlns:p14="http://schemas.microsoft.com/office/powerpoint/2010/main" val="29094814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pPr>
                <a:defRPr/>
              </a:pPr>
              <a:t>‹#›</a:t>
            </a:fld>
            <a:endParaRPr lang="en-US"/>
          </a:p>
        </p:txBody>
      </p:sp>
    </p:spTree>
    <p:extLst>
      <p:ext uri="{BB962C8B-B14F-4D97-AF65-F5344CB8AC3E}">
        <p14:creationId xmlns:p14="http://schemas.microsoft.com/office/powerpoint/2010/main" val="24473043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pPr>
                <a:defRPr/>
              </a:pPr>
              <a:t>‹#›</a:t>
            </a:fld>
            <a:endParaRPr lang="en-US"/>
          </a:p>
        </p:txBody>
      </p:sp>
    </p:spTree>
    <p:extLst>
      <p:ext uri="{BB962C8B-B14F-4D97-AF65-F5344CB8AC3E}">
        <p14:creationId xmlns:p14="http://schemas.microsoft.com/office/powerpoint/2010/main" val="24535543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pPr>
                <a:defRPr/>
              </a:pPr>
              <a:t>‹#›</a:t>
            </a:fld>
            <a:endParaRPr lang="en-US"/>
          </a:p>
        </p:txBody>
      </p:sp>
    </p:spTree>
    <p:extLst>
      <p:ext uri="{BB962C8B-B14F-4D97-AF65-F5344CB8AC3E}">
        <p14:creationId xmlns:p14="http://schemas.microsoft.com/office/powerpoint/2010/main" val="25843146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pPr>
                <a:defRPr/>
              </a:pPr>
              <a:t>‹#›</a:t>
            </a:fld>
            <a:endParaRPr lang="en-US"/>
          </a:p>
        </p:txBody>
      </p:sp>
    </p:spTree>
    <p:extLst>
      <p:ext uri="{BB962C8B-B14F-4D97-AF65-F5344CB8AC3E}">
        <p14:creationId xmlns:p14="http://schemas.microsoft.com/office/powerpoint/2010/main" val="38615699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pPr>
                <a:defRPr/>
              </a:pPr>
              <a:t>‹#›</a:t>
            </a:fld>
            <a:endParaRPr lang="en-US"/>
          </a:p>
        </p:txBody>
      </p:sp>
    </p:spTree>
    <p:extLst>
      <p:ext uri="{BB962C8B-B14F-4D97-AF65-F5344CB8AC3E}">
        <p14:creationId xmlns:p14="http://schemas.microsoft.com/office/powerpoint/2010/main" val="1178291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557D94FA-C378-0C48-9B58-5B3F10FC5CCE}" type="slidenum">
              <a:rPr lang="en-US"/>
              <a:pPr>
                <a:defRPr/>
              </a:pPr>
              <a:t>‹#›</a:t>
            </a:fld>
            <a:endParaRPr lang="en-US"/>
          </a:p>
        </p:txBody>
      </p:sp>
    </p:spTree>
    <p:extLst>
      <p:ext uri="{BB962C8B-B14F-4D97-AF65-F5344CB8AC3E}">
        <p14:creationId xmlns:p14="http://schemas.microsoft.com/office/powerpoint/2010/main" val="377475052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pPr>
                <a:defRPr/>
              </a:pPr>
              <a:t>‹#›</a:t>
            </a:fld>
            <a:endParaRPr lang="en-US"/>
          </a:p>
        </p:txBody>
      </p:sp>
    </p:spTree>
    <p:extLst>
      <p:ext uri="{BB962C8B-B14F-4D97-AF65-F5344CB8AC3E}">
        <p14:creationId xmlns:p14="http://schemas.microsoft.com/office/powerpoint/2010/main" val="37266595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pPr>
                <a:defRPr/>
              </a:pPr>
              <a:t>‹#›</a:t>
            </a:fld>
            <a:endParaRPr lang="en-US"/>
          </a:p>
        </p:txBody>
      </p:sp>
    </p:spTree>
    <p:extLst>
      <p:ext uri="{BB962C8B-B14F-4D97-AF65-F5344CB8AC3E}">
        <p14:creationId xmlns:p14="http://schemas.microsoft.com/office/powerpoint/2010/main" val="37665329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pPr>
                <a:defRPr/>
              </a:pPr>
              <a:t>‹#›</a:t>
            </a:fld>
            <a:endParaRPr lang="en-US"/>
          </a:p>
        </p:txBody>
      </p:sp>
    </p:spTree>
    <p:extLst>
      <p:ext uri="{BB962C8B-B14F-4D97-AF65-F5344CB8AC3E}">
        <p14:creationId xmlns:p14="http://schemas.microsoft.com/office/powerpoint/2010/main" val="243994255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pPr>
                <a:defRPr/>
              </a:pPr>
              <a:t>‹#›</a:t>
            </a:fld>
            <a:endParaRPr lang="en-US"/>
          </a:p>
        </p:txBody>
      </p:sp>
    </p:spTree>
    <p:extLst>
      <p:ext uri="{BB962C8B-B14F-4D97-AF65-F5344CB8AC3E}">
        <p14:creationId xmlns:p14="http://schemas.microsoft.com/office/powerpoint/2010/main" val="10870435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pPr>
                <a:defRPr/>
              </a:pPr>
              <a:t>‹#›</a:t>
            </a:fld>
            <a:endParaRPr lang="en-US"/>
          </a:p>
        </p:txBody>
      </p:sp>
    </p:spTree>
    <p:extLst>
      <p:ext uri="{BB962C8B-B14F-4D97-AF65-F5344CB8AC3E}">
        <p14:creationId xmlns:p14="http://schemas.microsoft.com/office/powerpoint/2010/main" val="2273886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smtClean="0"/>
            </a:lvl1pPr>
          </a:lstStyle>
          <a:p>
            <a:pPr>
              <a:defRPr/>
            </a:pPr>
            <a:fld id="{47854895-4BE2-A64B-8662-C11FDB479C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9122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F41FDB0-FB8B-5D4A-BC41-49ED6ED59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60045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E456A5A-E34C-4348-8FD6-02A307F43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9848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D150DE4F-BD61-9B45-9D3B-0B502ED6CB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91352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56460A74-2934-E64E-ACD2-A0816AA06A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8469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7" name="Footer Placeholder 6"/>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8" name="Slide Number Placeholder 7"/>
          <p:cNvSpPr>
            <a:spLocks noGrp="1"/>
          </p:cNvSpPr>
          <p:nvPr>
            <p:ph type="sldNum" sz="quarter" idx="12"/>
          </p:nvPr>
        </p:nvSpPr>
        <p:spPr/>
        <p:txBody>
          <a:bodyPr/>
          <a:lstStyle>
            <a:lvl1pPr>
              <a:defRPr kumimoji="1">
                <a:latin typeface="Times New Roman" charset="0"/>
              </a:defRPr>
            </a:lvl1pPr>
          </a:lstStyle>
          <a:p>
            <a:pPr>
              <a:defRPr/>
            </a:pPr>
            <a:fld id="{75A96A7C-4D78-1B43-A10F-E5AF9C6B036F}" type="slidenum">
              <a:rPr lang="en-US"/>
              <a:pPr>
                <a:defRPr/>
              </a:pPr>
              <a:t>‹#›</a:t>
            </a:fld>
            <a:endParaRPr lang="en-US"/>
          </a:p>
        </p:txBody>
      </p:sp>
    </p:spTree>
    <p:extLst>
      <p:ext uri="{BB962C8B-B14F-4D97-AF65-F5344CB8AC3E}">
        <p14:creationId xmlns:p14="http://schemas.microsoft.com/office/powerpoint/2010/main" val="39543728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04A346B3-BED8-6E47-80E3-A62F0B12CE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82152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22597F9-A97A-EE41-A2B0-4468941CF0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02305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373F3E9-FB27-A147-939B-CDD5B188EB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77515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DB11A4A-BFD7-7B41-BCE2-33CD927025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17361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5C8FE41-8E75-CA46-921F-3D70ADC74C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79016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E6A113A-19E1-2B4B-9D01-55FA78E3AF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78187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9C4D7961-4E51-D54B-83E8-51B2858E9383}" type="slidenum">
              <a:rPr lang="en-US"/>
              <a:pPr>
                <a:defRPr/>
              </a:pPr>
              <a:t>‹#›</a:t>
            </a:fld>
            <a:endParaRPr lang="en-US"/>
          </a:p>
        </p:txBody>
      </p:sp>
    </p:spTree>
    <p:extLst>
      <p:ext uri="{BB962C8B-B14F-4D97-AF65-F5344CB8AC3E}">
        <p14:creationId xmlns:p14="http://schemas.microsoft.com/office/powerpoint/2010/main" val="3424824566"/>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E0858CC9-B432-8846-9C29-57F0DF0A07BA}" type="slidenum">
              <a:rPr lang="en-US"/>
              <a:pPr>
                <a:defRPr/>
              </a:pPr>
              <a:t>‹#›</a:t>
            </a:fld>
            <a:endParaRPr lang="en-US"/>
          </a:p>
        </p:txBody>
      </p:sp>
    </p:spTree>
    <p:extLst>
      <p:ext uri="{BB962C8B-B14F-4D97-AF65-F5344CB8AC3E}">
        <p14:creationId xmlns:p14="http://schemas.microsoft.com/office/powerpoint/2010/main" val="1210542323"/>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750AB095-F9C7-F44E-9730-2442B2D001E7}" type="slidenum">
              <a:rPr lang="en-US"/>
              <a:pPr>
                <a:defRPr/>
              </a:pPr>
              <a:t>‹#›</a:t>
            </a:fld>
            <a:endParaRPr lang="en-US"/>
          </a:p>
        </p:txBody>
      </p:sp>
    </p:spTree>
    <p:extLst>
      <p:ext uri="{BB962C8B-B14F-4D97-AF65-F5344CB8AC3E}">
        <p14:creationId xmlns:p14="http://schemas.microsoft.com/office/powerpoint/2010/main" val="4239820917"/>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47CFAA3D-2CED-8348-8252-373349445310}" type="slidenum">
              <a:rPr lang="en-US"/>
              <a:pPr>
                <a:defRPr/>
              </a:pPr>
              <a:t>‹#›</a:t>
            </a:fld>
            <a:endParaRPr lang="en-US"/>
          </a:p>
        </p:txBody>
      </p:sp>
    </p:spTree>
    <p:extLst>
      <p:ext uri="{BB962C8B-B14F-4D97-AF65-F5344CB8AC3E}">
        <p14:creationId xmlns:p14="http://schemas.microsoft.com/office/powerpoint/2010/main" val="1990182371"/>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3" name="Footer Placeholder 2"/>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kumimoji="1">
                <a:latin typeface="Times New Roman" charset="0"/>
              </a:defRPr>
            </a:lvl1pPr>
          </a:lstStyle>
          <a:p>
            <a:pPr>
              <a:defRPr/>
            </a:pPr>
            <a:fld id="{9987A7D0-5C49-294A-8091-2FB7AAEF18A8}" type="slidenum">
              <a:rPr lang="en-US"/>
              <a:pPr>
                <a:defRPr/>
              </a:pPr>
              <a:t>‹#›</a:t>
            </a:fld>
            <a:endParaRPr lang="en-US"/>
          </a:p>
        </p:txBody>
      </p:sp>
    </p:spTree>
    <p:extLst>
      <p:ext uri="{BB962C8B-B14F-4D97-AF65-F5344CB8AC3E}">
        <p14:creationId xmlns:p14="http://schemas.microsoft.com/office/powerpoint/2010/main" val="7777432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atin typeface="Arial" charset="0"/>
              </a:defRPr>
            </a:lvl1pPr>
          </a:lstStyle>
          <a:p>
            <a:pPr>
              <a:defRPr/>
            </a:pPr>
            <a:fld id="{9EB9FD5D-83BA-4842-A0CB-7CCFE7A8FFDD}" type="slidenum">
              <a:rPr lang="en-US"/>
              <a:pPr>
                <a:defRPr/>
              </a:pPr>
              <a:t>‹#›</a:t>
            </a:fld>
            <a:endParaRPr lang="en-US"/>
          </a:p>
        </p:txBody>
      </p:sp>
    </p:spTree>
    <p:extLst>
      <p:ext uri="{BB962C8B-B14F-4D97-AF65-F5344CB8AC3E}">
        <p14:creationId xmlns:p14="http://schemas.microsoft.com/office/powerpoint/2010/main" val="851606136"/>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atin typeface="Arial" charset="0"/>
              </a:defRPr>
            </a:lvl1pPr>
          </a:lstStyle>
          <a:p>
            <a:pPr>
              <a:defRPr/>
            </a:pPr>
            <a:fld id="{417BE576-14A4-B84F-935E-B705898160CC}" type="slidenum">
              <a:rPr lang="en-US"/>
              <a:pPr>
                <a:defRPr/>
              </a:pPr>
              <a:t>‹#›</a:t>
            </a:fld>
            <a:endParaRPr lang="en-US"/>
          </a:p>
        </p:txBody>
      </p:sp>
    </p:spTree>
    <p:extLst>
      <p:ext uri="{BB962C8B-B14F-4D97-AF65-F5344CB8AC3E}">
        <p14:creationId xmlns:p14="http://schemas.microsoft.com/office/powerpoint/2010/main" val="946335178"/>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atin typeface="Arial" charset="0"/>
              </a:defRPr>
            </a:lvl1pPr>
          </a:lstStyle>
          <a:p>
            <a:pPr>
              <a:defRPr/>
            </a:pPr>
            <a:fld id="{6274A463-215C-5E46-89CC-5D13E24BE004}" type="slidenum">
              <a:rPr lang="en-US"/>
              <a:pPr>
                <a:defRPr/>
              </a:pPr>
              <a:t>‹#›</a:t>
            </a:fld>
            <a:endParaRPr lang="en-US"/>
          </a:p>
        </p:txBody>
      </p:sp>
    </p:spTree>
    <p:extLst>
      <p:ext uri="{BB962C8B-B14F-4D97-AF65-F5344CB8AC3E}">
        <p14:creationId xmlns:p14="http://schemas.microsoft.com/office/powerpoint/2010/main" val="1292495462"/>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8E894B69-7EAC-5241-B278-F0769FF08DC6}" type="slidenum">
              <a:rPr lang="en-US"/>
              <a:pPr>
                <a:defRPr/>
              </a:pPr>
              <a:t>‹#›</a:t>
            </a:fld>
            <a:endParaRPr lang="en-US"/>
          </a:p>
        </p:txBody>
      </p:sp>
    </p:spTree>
    <p:extLst>
      <p:ext uri="{BB962C8B-B14F-4D97-AF65-F5344CB8AC3E}">
        <p14:creationId xmlns:p14="http://schemas.microsoft.com/office/powerpoint/2010/main" val="2093897486"/>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4737AC57-5920-C84D-B8E1-99E6BAFD70EA}" type="slidenum">
              <a:rPr lang="en-US"/>
              <a:pPr>
                <a:defRPr/>
              </a:pPr>
              <a:t>‹#›</a:t>
            </a:fld>
            <a:endParaRPr lang="en-US"/>
          </a:p>
        </p:txBody>
      </p:sp>
    </p:spTree>
    <p:extLst>
      <p:ext uri="{BB962C8B-B14F-4D97-AF65-F5344CB8AC3E}">
        <p14:creationId xmlns:p14="http://schemas.microsoft.com/office/powerpoint/2010/main" val="1238479900"/>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BC5A1153-4C3B-ED42-8C6E-F81BA58E3D46}" type="slidenum">
              <a:rPr lang="en-US"/>
              <a:pPr>
                <a:defRPr/>
              </a:pPr>
              <a:t>‹#›</a:t>
            </a:fld>
            <a:endParaRPr lang="en-US"/>
          </a:p>
        </p:txBody>
      </p:sp>
    </p:spTree>
    <p:extLst>
      <p:ext uri="{BB962C8B-B14F-4D97-AF65-F5344CB8AC3E}">
        <p14:creationId xmlns:p14="http://schemas.microsoft.com/office/powerpoint/2010/main" val="2521590685"/>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0975A320-080F-714F-8062-3F8F95669F4A}" type="slidenum">
              <a:rPr lang="en-US"/>
              <a:pPr>
                <a:defRPr/>
              </a:pPr>
              <a:t>‹#›</a:t>
            </a:fld>
            <a:endParaRPr lang="en-US"/>
          </a:p>
        </p:txBody>
      </p:sp>
    </p:spTree>
    <p:extLst>
      <p:ext uri="{BB962C8B-B14F-4D97-AF65-F5344CB8AC3E}">
        <p14:creationId xmlns:p14="http://schemas.microsoft.com/office/powerpoint/2010/main" val="2524146512"/>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F13C09-EF49-8B48-946C-A758B0392AA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331344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Arial" charset="0"/>
              </a:defRPr>
            </a:lvl1pPr>
          </a:lstStyle>
          <a:p>
            <a:pPr>
              <a:defRPr/>
            </a:pPr>
            <a:fld id="{5DDF89A1-A6A8-114D-9B9D-57C487EA108F}" type="slidenum">
              <a:rPr lang="en-US"/>
              <a:pPr>
                <a:defRPr/>
              </a:pPr>
              <a:t>‹#›</a:t>
            </a:fld>
            <a:endParaRPr lang="en-US"/>
          </a:p>
        </p:txBody>
      </p:sp>
    </p:spTree>
    <p:extLst>
      <p:ext uri="{BB962C8B-B14F-4D97-AF65-F5344CB8AC3E}">
        <p14:creationId xmlns:p14="http://schemas.microsoft.com/office/powerpoint/2010/main" val="380490328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78F7F02-B1F5-634F-AD2E-AB8A202B557D}" type="slidenum">
              <a:rPr lang="en-US"/>
              <a:pPr>
                <a:defRPr/>
              </a:pPr>
              <a:t>‹#›</a:t>
            </a:fld>
            <a:endParaRPr lang="en-US"/>
          </a:p>
        </p:txBody>
      </p:sp>
    </p:spTree>
    <p:extLst>
      <p:ext uri="{BB962C8B-B14F-4D97-AF65-F5344CB8AC3E}">
        <p14:creationId xmlns:p14="http://schemas.microsoft.com/office/powerpoint/2010/main" val="2616984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828B2600-1DB3-C24C-B0BA-8DC4C2C3EFEA}" type="slidenum">
              <a:rPr lang="en-US"/>
              <a:pPr>
                <a:defRPr/>
              </a:pPr>
              <a:t>‹#›</a:t>
            </a:fld>
            <a:endParaRPr lang="en-US"/>
          </a:p>
        </p:txBody>
      </p:sp>
    </p:spTree>
    <p:extLst>
      <p:ext uri="{BB962C8B-B14F-4D97-AF65-F5344CB8AC3E}">
        <p14:creationId xmlns:p14="http://schemas.microsoft.com/office/powerpoint/2010/main" val="334732170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D8E54E9-5CB9-2F40-8BB5-02D822B1F313}" type="slidenum">
              <a:rPr lang="en-US"/>
              <a:pPr>
                <a:defRPr/>
              </a:pPr>
              <a:t>‹#›</a:t>
            </a:fld>
            <a:endParaRPr lang="en-US"/>
          </a:p>
        </p:txBody>
      </p:sp>
    </p:spTree>
    <p:extLst>
      <p:ext uri="{BB962C8B-B14F-4D97-AF65-F5344CB8AC3E}">
        <p14:creationId xmlns:p14="http://schemas.microsoft.com/office/powerpoint/2010/main" val="7434147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B977C1B-061C-084F-A8AD-B5180391C182}" type="slidenum">
              <a:rPr lang="en-US"/>
              <a:pPr>
                <a:defRPr/>
              </a:pPr>
              <a:t>‹#›</a:t>
            </a:fld>
            <a:endParaRPr lang="en-US"/>
          </a:p>
        </p:txBody>
      </p:sp>
    </p:spTree>
    <p:extLst>
      <p:ext uri="{BB962C8B-B14F-4D97-AF65-F5344CB8AC3E}">
        <p14:creationId xmlns:p14="http://schemas.microsoft.com/office/powerpoint/2010/main" val="40970270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61F14AF-EAE7-7849-BAE9-93D0561A88B2}" type="slidenum">
              <a:rPr lang="en-US"/>
              <a:pPr>
                <a:defRPr/>
              </a:pPr>
              <a:t>‹#›</a:t>
            </a:fld>
            <a:endParaRPr lang="en-US"/>
          </a:p>
        </p:txBody>
      </p:sp>
    </p:spTree>
    <p:extLst>
      <p:ext uri="{BB962C8B-B14F-4D97-AF65-F5344CB8AC3E}">
        <p14:creationId xmlns:p14="http://schemas.microsoft.com/office/powerpoint/2010/main" val="15970582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4703070-BF25-134B-A0F8-01444B98B520}" type="slidenum">
              <a:rPr lang="en-US"/>
              <a:pPr>
                <a:defRPr/>
              </a:pPr>
              <a:t>‹#›</a:t>
            </a:fld>
            <a:endParaRPr lang="en-US"/>
          </a:p>
        </p:txBody>
      </p:sp>
    </p:spTree>
    <p:extLst>
      <p:ext uri="{BB962C8B-B14F-4D97-AF65-F5344CB8AC3E}">
        <p14:creationId xmlns:p14="http://schemas.microsoft.com/office/powerpoint/2010/main" val="25143833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1411970-C150-3A44-A20F-8250105E9202}" type="slidenum">
              <a:rPr lang="en-US"/>
              <a:pPr>
                <a:defRPr/>
              </a:pPr>
              <a:t>‹#›</a:t>
            </a:fld>
            <a:endParaRPr lang="en-US"/>
          </a:p>
        </p:txBody>
      </p:sp>
    </p:spTree>
    <p:extLst>
      <p:ext uri="{BB962C8B-B14F-4D97-AF65-F5344CB8AC3E}">
        <p14:creationId xmlns:p14="http://schemas.microsoft.com/office/powerpoint/2010/main" val="31870911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D7DECA0-2CD7-9B41-9418-37F876596E55}" type="slidenum">
              <a:rPr lang="en-US"/>
              <a:pPr>
                <a:defRPr/>
              </a:pPr>
              <a:t>‹#›</a:t>
            </a:fld>
            <a:endParaRPr lang="en-US"/>
          </a:p>
        </p:txBody>
      </p:sp>
    </p:spTree>
    <p:extLst>
      <p:ext uri="{BB962C8B-B14F-4D97-AF65-F5344CB8AC3E}">
        <p14:creationId xmlns:p14="http://schemas.microsoft.com/office/powerpoint/2010/main" val="11564277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E68D101-C0FD-C94D-99EA-81FC67D59F80}" type="slidenum">
              <a:rPr lang="en-US"/>
              <a:pPr>
                <a:defRPr/>
              </a:pPr>
              <a:t>‹#›</a:t>
            </a:fld>
            <a:endParaRPr lang="en-US"/>
          </a:p>
        </p:txBody>
      </p:sp>
    </p:spTree>
    <p:extLst>
      <p:ext uri="{BB962C8B-B14F-4D97-AF65-F5344CB8AC3E}">
        <p14:creationId xmlns:p14="http://schemas.microsoft.com/office/powerpoint/2010/main" val="32782817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9456F63-F88C-3340-915A-BC8DF0528517}" type="slidenum">
              <a:rPr lang="en-US"/>
              <a:pPr>
                <a:defRPr/>
              </a:pPr>
              <a:t>‹#›</a:t>
            </a:fld>
            <a:endParaRPr lang="en-US"/>
          </a:p>
        </p:txBody>
      </p:sp>
    </p:spTree>
    <p:extLst>
      <p:ext uri="{BB962C8B-B14F-4D97-AF65-F5344CB8AC3E}">
        <p14:creationId xmlns:p14="http://schemas.microsoft.com/office/powerpoint/2010/main" val="302514702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0F7579A-B12A-A542-A2DB-B5008E5D0B37}" type="slidenum">
              <a:rPr lang="en-US"/>
              <a:pPr>
                <a:defRPr/>
              </a:pPr>
              <a:t>‹#›</a:t>
            </a:fld>
            <a:endParaRPr lang="en-US"/>
          </a:p>
        </p:txBody>
      </p:sp>
    </p:spTree>
    <p:extLst>
      <p:ext uri="{BB962C8B-B14F-4D97-AF65-F5344CB8AC3E}">
        <p14:creationId xmlns:p14="http://schemas.microsoft.com/office/powerpoint/2010/main" val="491651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D954F83C-6470-3343-8A0E-7EC1C60B958B}" type="slidenum">
              <a:rPr lang="en-US"/>
              <a:pPr>
                <a:defRPr/>
              </a:pPr>
              <a:t>‹#›</a:t>
            </a:fld>
            <a:endParaRPr lang="en-US"/>
          </a:p>
        </p:txBody>
      </p:sp>
    </p:spTree>
    <p:extLst>
      <p:ext uri="{BB962C8B-B14F-4D97-AF65-F5344CB8AC3E}">
        <p14:creationId xmlns:p14="http://schemas.microsoft.com/office/powerpoint/2010/main" val="533332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893130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2398467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966537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2624799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1836266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670797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3700758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1376764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2795343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2467921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972093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974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pPr>
                <a:defRPr/>
              </a:pPr>
              <a:t>‹#›</a:t>
            </a:fld>
            <a:endParaRPr lang="en-US"/>
          </a:p>
        </p:txBody>
      </p:sp>
    </p:spTree>
    <p:extLst>
      <p:ext uri="{BB962C8B-B14F-4D97-AF65-F5344CB8AC3E}">
        <p14:creationId xmlns:p14="http://schemas.microsoft.com/office/powerpoint/2010/main" val="3079846379"/>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pPr>
                <a:defRPr/>
              </a:pPr>
              <a:t>‹#›</a:t>
            </a:fld>
            <a:endParaRPr lang="en-US"/>
          </a:p>
        </p:txBody>
      </p:sp>
    </p:spTree>
    <p:extLst>
      <p:ext uri="{BB962C8B-B14F-4D97-AF65-F5344CB8AC3E}">
        <p14:creationId xmlns:p14="http://schemas.microsoft.com/office/powerpoint/2010/main" val="3910056500"/>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pPr>
                <a:defRPr/>
              </a:pPr>
              <a:t>‹#›</a:t>
            </a:fld>
            <a:endParaRPr lang="en-US"/>
          </a:p>
        </p:txBody>
      </p:sp>
    </p:spTree>
    <p:extLst>
      <p:ext uri="{BB962C8B-B14F-4D97-AF65-F5344CB8AC3E}">
        <p14:creationId xmlns:p14="http://schemas.microsoft.com/office/powerpoint/2010/main" val="1125902693"/>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pPr>
                <a:defRPr/>
              </a:pPr>
              <a:t>‹#›</a:t>
            </a:fld>
            <a:endParaRPr lang="en-US"/>
          </a:p>
        </p:txBody>
      </p:sp>
    </p:spTree>
    <p:extLst>
      <p:ext uri="{BB962C8B-B14F-4D97-AF65-F5344CB8AC3E}">
        <p14:creationId xmlns:p14="http://schemas.microsoft.com/office/powerpoint/2010/main" val="568996957"/>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pPr>
                <a:defRPr/>
              </a:pPr>
              <a:t>‹#›</a:t>
            </a:fld>
            <a:endParaRPr lang="en-US"/>
          </a:p>
        </p:txBody>
      </p:sp>
    </p:spTree>
    <p:extLst>
      <p:ext uri="{BB962C8B-B14F-4D97-AF65-F5344CB8AC3E}">
        <p14:creationId xmlns:p14="http://schemas.microsoft.com/office/powerpoint/2010/main" val="2549537113"/>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pPr>
                <a:defRPr/>
              </a:pPr>
              <a:t>‹#›</a:t>
            </a:fld>
            <a:endParaRPr lang="en-US"/>
          </a:p>
        </p:txBody>
      </p:sp>
    </p:spTree>
    <p:extLst>
      <p:ext uri="{BB962C8B-B14F-4D97-AF65-F5344CB8AC3E}">
        <p14:creationId xmlns:p14="http://schemas.microsoft.com/office/powerpoint/2010/main" val="3371548443"/>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pPr>
                <a:defRPr/>
              </a:pPr>
              <a:t>‹#›</a:t>
            </a:fld>
            <a:endParaRPr lang="en-US"/>
          </a:p>
        </p:txBody>
      </p:sp>
    </p:spTree>
    <p:extLst>
      <p:ext uri="{BB962C8B-B14F-4D97-AF65-F5344CB8AC3E}">
        <p14:creationId xmlns:p14="http://schemas.microsoft.com/office/powerpoint/2010/main" val="669995851"/>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pPr>
                <a:defRPr/>
              </a:pPr>
              <a:t>‹#›</a:t>
            </a:fld>
            <a:endParaRPr lang="en-US"/>
          </a:p>
        </p:txBody>
      </p:sp>
    </p:spTree>
    <p:extLst>
      <p:ext uri="{BB962C8B-B14F-4D97-AF65-F5344CB8AC3E}">
        <p14:creationId xmlns:p14="http://schemas.microsoft.com/office/powerpoint/2010/main" val="2924362003"/>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pPr>
                <a:defRPr/>
              </a:pPr>
              <a:t>‹#›</a:t>
            </a:fld>
            <a:endParaRPr lang="en-US"/>
          </a:p>
        </p:txBody>
      </p:sp>
    </p:spTree>
    <p:extLst>
      <p:ext uri="{BB962C8B-B14F-4D97-AF65-F5344CB8AC3E}">
        <p14:creationId xmlns:p14="http://schemas.microsoft.com/office/powerpoint/2010/main" val="580450863"/>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pPr>
                <a:defRPr/>
              </a:pPr>
              <a:t>‹#›</a:t>
            </a:fld>
            <a:endParaRPr lang="en-US"/>
          </a:p>
        </p:txBody>
      </p:sp>
    </p:spTree>
    <p:extLst>
      <p:ext uri="{BB962C8B-B14F-4D97-AF65-F5344CB8AC3E}">
        <p14:creationId xmlns:p14="http://schemas.microsoft.com/office/powerpoint/2010/main" val="1837486201"/>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pPr>
                <a:defRPr/>
              </a:pPr>
              <a:t>‹#›</a:t>
            </a:fld>
            <a:endParaRPr lang="en-US"/>
          </a:p>
        </p:txBody>
      </p:sp>
    </p:spTree>
    <p:extLst>
      <p:ext uri="{BB962C8B-B14F-4D97-AF65-F5344CB8AC3E}">
        <p14:creationId xmlns:p14="http://schemas.microsoft.com/office/powerpoint/2010/main" val="2942914736"/>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C427B834-6D06-5743-B95C-29C3407208A2}" type="slidenum">
              <a:rPr lang="en-US"/>
              <a:pPr>
                <a:defRPr/>
              </a:pPr>
              <a:t>‹#›</a:t>
            </a:fld>
            <a:endParaRPr lang="en-US"/>
          </a:p>
        </p:txBody>
      </p:sp>
      <p:sp>
        <p:nvSpPr>
          <p:cNvPr id="4"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727355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161252447"/>
      </p:ext>
    </p:extLst>
  </p:cSld>
  <p:clrMapOvr>
    <a:masterClrMapping/>
  </p:clrMapOvr>
  <p:transition spd="med">
    <p:zoom dir="in"/>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5435832"/>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61718"/>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8424443"/>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7580548"/>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1021063"/>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3821703"/>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8744690"/>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359028"/>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981945"/>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270879"/>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342583"/>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8785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54289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9448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0754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4560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0213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863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90866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45201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9254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0625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0460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3811792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B8642722-B66D-2F4E-B674-67835DE2D656}" type="slidenum">
              <a:rPr lang="en-US" altLang="x-none" smtClean="0"/>
              <a:pPr>
                <a:defRPr/>
              </a:pPr>
              <a:t>‹#›</a:t>
            </a:fld>
            <a:endParaRPr lang="en-US" altLang="x-none"/>
          </a:p>
        </p:txBody>
      </p:sp>
    </p:spTree>
    <p:extLst>
      <p:ext uri="{BB962C8B-B14F-4D97-AF65-F5344CB8AC3E}">
        <p14:creationId xmlns:p14="http://schemas.microsoft.com/office/powerpoint/2010/main" val="16923999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9B70FAFA-D33E-A44F-B905-2619A206CBE8}" type="slidenum">
              <a:rPr lang="en-US" altLang="x-none" smtClean="0"/>
              <a:pPr>
                <a:defRPr/>
              </a:pPr>
              <a:t>‹#›</a:t>
            </a:fld>
            <a:endParaRPr lang="en-US" altLang="x-none"/>
          </a:p>
        </p:txBody>
      </p:sp>
    </p:spTree>
    <p:extLst>
      <p:ext uri="{BB962C8B-B14F-4D97-AF65-F5344CB8AC3E}">
        <p14:creationId xmlns:p14="http://schemas.microsoft.com/office/powerpoint/2010/main" val="1621057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D231D52-5927-6043-BDAD-F42ADA6A2ECD}" type="slidenum">
              <a:rPr lang="en-US" altLang="x-none" smtClean="0"/>
              <a:pPr>
                <a:defRPr/>
              </a:pPr>
              <a:t>‹#›</a:t>
            </a:fld>
            <a:endParaRPr lang="en-US" altLang="x-none"/>
          </a:p>
        </p:txBody>
      </p:sp>
    </p:spTree>
    <p:extLst>
      <p:ext uri="{BB962C8B-B14F-4D97-AF65-F5344CB8AC3E}">
        <p14:creationId xmlns:p14="http://schemas.microsoft.com/office/powerpoint/2010/main" val="31659620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888261E6-2FF4-B741-8512-A6A2375C8187}" type="slidenum">
              <a:rPr lang="en-US" altLang="x-none" smtClean="0"/>
              <a:pPr>
                <a:defRPr/>
              </a:pPr>
              <a:t>‹#›</a:t>
            </a:fld>
            <a:endParaRPr lang="en-US" altLang="x-none"/>
          </a:p>
        </p:txBody>
      </p:sp>
    </p:spTree>
    <p:extLst>
      <p:ext uri="{BB962C8B-B14F-4D97-AF65-F5344CB8AC3E}">
        <p14:creationId xmlns:p14="http://schemas.microsoft.com/office/powerpoint/2010/main" val="35917640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9F50355-D575-FC49-BDE0-0A5698574424}" type="slidenum">
              <a:rPr lang="en-US" altLang="x-none" smtClean="0"/>
              <a:pPr>
                <a:defRPr/>
              </a:pPr>
              <a:t>‹#›</a:t>
            </a:fld>
            <a:endParaRPr lang="en-US" altLang="x-none"/>
          </a:p>
        </p:txBody>
      </p:sp>
    </p:spTree>
    <p:extLst>
      <p:ext uri="{BB962C8B-B14F-4D97-AF65-F5344CB8AC3E}">
        <p14:creationId xmlns:p14="http://schemas.microsoft.com/office/powerpoint/2010/main" val="9116053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E836BCD0-B2FB-AE47-B579-342938F08288}" type="slidenum">
              <a:rPr lang="en-US" altLang="x-none" smtClean="0"/>
              <a:pPr>
                <a:defRPr/>
              </a:pPr>
              <a:t>‹#›</a:t>
            </a:fld>
            <a:endParaRPr lang="en-US" altLang="x-none"/>
          </a:p>
        </p:txBody>
      </p:sp>
    </p:spTree>
    <p:extLst>
      <p:ext uri="{BB962C8B-B14F-4D97-AF65-F5344CB8AC3E}">
        <p14:creationId xmlns:p14="http://schemas.microsoft.com/office/powerpoint/2010/main" val="31643729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DEA5A906-1707-964A-A6B8-808A61FE2900}" type="slidenum">
              <a:rPr lang="en-US" altLang="x-none" smtClean="0"/>
              <a:pPr>
                <a:defRPr/>
              </a:pPr>
              <a:t>‹#›</a:t>
            </a:fld>
            <a:endParaRPr lang="en-US" altLang="x-none"/>
          </a:p>
        </p:txBody>
      </p:sp>
    </p:spTree>
    <p:extLst>
      <p:ext uri="{BB962C8B-B14F-4D97-AF65-F5344CB8AC3E}">
        <p14:creationId xmlns:p14="http://schemas.microsoft.com/office/powerpoint/2010/main" val="6091015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B200BD94-A324-324B-880F-E55F7D3DA701}" type="slidenum">
              <a:rPr lang="en-US" altLang="x-none" smtClean="0"/>
              <a:pPr>
                <a:defRPr/>
              </a:pPr>
              <a:t>‹#›</a:t>
            </a:fld>
            <a:endParaRPr lang="en-US" altLang="x-none"/>
          </a:p>
        </p:txBody>
      </p:sp>
    </p:spTree>
    <p:extLst>
      <p:ext uri="{BB962C8B-B14F-4D97-AF65-F5344CB8AC3E}">
        <p14:creationId xmlns:p14="http://schemas.microsoft.com/office/powerpoint/2010/main" val="28727809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D3E15AD-A506-8E40-8D4B-427C475C76A2}" type="slidenum">
              <a:rPr lang="en-US" altLang="x-none" smtClean="0"/>
              <a:pPr>
                <a:defRPr/>
              </a:pPr>
              <a:t>‹#›</a:t>
            </a:fld>
            <a:endParaRPr lang="en-US" altLang="x-none"/>
          </a:p>
        </p:txBody>
      </p:sp>
    </p:spTree>
    <p:extLst>
      <p:ext uri="{BB962C8B-B14F-4D97-AF65-F5344CB8AC3E}">
        <p14:creationId xmlns:p14="http://schemas.microsoft.com/office/powerpoint/2010/main" val="1657917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55C2C2-8259-FF42-B959-73C1222A479A}" type="slidenum">
              <a:rPr lang="en-US" altLang="x-none" smtClean="0"/>
              <a:pPr>
                <a:defRPr/>
              </a:pPr>
              <a:t>‹#›</a:t>
            </a:fld>
            <a:endParaRPr lang="en-US" altLang="x-none"/>
          </a:p>
        </p:txBody>
      </p:sp>
    </p:spTree>
    <p:extLst>
      <p:ext uri="{BB962C8B-B14F-4D97-AF65-F5344CB8AC3E}">
        <p14:creationId xmlns:p14="http://schemas.microsoft.com/office/powerpoint/2010/main" val="2985395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B197284-891B-BE48-BF90-FC7824612776}" type="slidenum">
              <a:rPr lang="en-US" altLang="x-none" smtClean="0"/>
              <a:pPr>
                <a:defRPr/>
              </a:pPr>
              <a:t>‹#›</a:t>
            </a:fld>
            <a:endParaRPr lang="en-US" altLang="x-none"/>
          </a:p>
        </p:txBody>
      </p:sp>
    </p:spTree>
    <p:extLst>
      <p:ext uri="{BB962C8B-B14F-4D97-AF65-F5344CB8AC3E}">
        <p14:creationId xmlns:p14="http://schemas.microsoft.com/office/powerpoint/2010/main" val="15526550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3F7F-2BF2-A249-93D8-5726731868B2}"/>
              </a:ext>
            </a:extLst>
          </p:cNvPr>
          <p:cNvSpPr>
            <a:spLocks noGrp="1"/>
          </p:cNvSpPr>
          <p:nvPr>
            <p:ph type="ctrTitle"/>
          </p:nvPr>
        </p:nvSpPr>
        <p:spPr>
          <a:xfrm>
            <a:off x="1143000" y="1122908"/>
            <a:ext cx="6858000" cy="2387576"/>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2476C2A5-9857-6141-B608-70ED470B4C3A}"/>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A02AB3B3-A178-BA4C-B181-2021E3DDBCF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60EC3B-F774-8E46-9762-214A85584C7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929FC1C-837C-3245-A852-EEEBE59691E4}"/>
              </a:ext>
            </a:extLst>
          </p:cNvPr>
          <p:cNvSpPr>
            <a:spLocks noGrp="1"/>
          </p:cNvSpPr>
          <p:nvPr>
            <p:ph type="sldNum" sz="quarter" idx="12"/>
          </p:nvPr>
        </p:nvSpPr>
        <p:spPr/>
        <p:txBody>
          <a:bodyPr/>
          <a:lstStyle>
            <a:lvl1pPr>
              <a:defRPr/>
            </a:lvl1pPr>
          </a:lstStyle>
          <a:p>
            <a:fld id="{BB731F4D-B24B-514B-A7E3-CC3FE0315595}" type="slidenum">
              <a:rPr lang="en-US" altLang="en-US"/>
              <a:pPr/>
              <a:t>‹#›</a:t>
            </a:fld>
            <a:endParaRPr lang="en-US" altLang="en-US"/>
          </a:p>
        </p:txBody>
      </p:sp>
    </p:spTree>
    <p:extLst>
      <p:ext uri="{BB962C8B-B14F-4D97-AF65-F5344CB8AC3E}">
        <p14:creationId xmlns:p14="http://schemas.microsoft.com/office/powerpoint/2010/main" val="42034456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A023F-A065-0B47-A86C-B95BEC4D4A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927FAA-9CE5-A941-9420-F1E0DE67E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9F30C-CE27-8E4F-9929-F7D7C08D83C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B3665AE-7A70-0F42-A7D3-A3013AF7F56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55DC2DB-BC0B-F743-AA49-B784C0AB783D}"/>
              </a:ext>
            </a:extLst>
          </p:cNvPr>
          <p:cNvSpPr>
            <a:spLocks noGrp="1"/>
          </p:cNvSpPr>
          <p:nvPr>
            <p:ph type="sldNum" sz="quarter" idx="12"/>
          </p:nvPr>
        </p:nvSpPr>
        <p:spPr/>
        <p:txBody>
          <a:bodyPr/>
          <a:lstStyle>
            <a:lvl1pPr>
              <a:defRPr/>
            </a:lvl1pPr>
          </a:lstStyle>
          <a:p>
            <a:fld id="{EDC07E6D-F438-5F4E-B711-8EB8700551AF}" type="slidenum">
              <a:rPr lang="en-US" altLang="en-US"/>
              <a:pPr/>
              <a:t>‹#›</a:t>
            </a:fld>
            <a:endParaRPr lang="en-US" altLang="en-US"/>
          </a:p>
        </p:txBody>
      </p:sp>
    </p:spTree>
    <p:extLst>
      <p:ext uri="{BB962C8B-B14F-4D97-AF65-F5344CB8AC3E}">
        <p14:creationId xmlns:p14="http://schemas.microsoft.com/office/powerpoint/2010/main" val="38643700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0804-E436-B845-9F4C-1C579E142A80}"/>
              </a:ext>
            </a:extLst>
          </p:cNvPr>
          <p:cNvSpPr>
            <a:spLocks noGrp="1"/>
          </p:cNvSpPr>
          <p:nvPr>
            <p:ph type="title"/>
          </p:nvPr>
        </p:nvSpPr>
        <p:spPr>
          <a:xfrm>
            <a:off x="623963" y="1710036"/>
            <a:ext cx="7887146" cy="285191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912134AA-4403-3749-96AF-E6EDD11839C1}"/>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A856DCFA-B74A-964D-B3FE-40E3DE8766C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CB7FD9-F9C1-2741-B591-D661D0EBDB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DE517EE-02E0-7E43-B5C8-E758415D8BBF}"/>
              </a:ext>
            </a:extLst>
          </p:cNvPr>
          <p:cNvSpPr>
            <a:spLocks noGrp="1"/>
          </p:cNvSpPr>
          <p:nvPr>
            <p:ph type="sldNum" sz="quarter" idx="12"/>
          </p:nvPr>
        </p:nvSpPr>
        <p:spPr/>
        <p:txBody>
          <a:bodyPr/>
          <a:lstStyle>
            <a:lvl1pPr>
              <a:defRPr/>
            </a:lvl1pPr>
          </a:lstStyle>
          <a:p>
            <a:fld id="{53AD9AB1-54A5-0C4F-98BB-986A1577FA47}" type="slidenum">
              <a:rPr lang="en-US" altLang="en-US"/>
              <a:pPr/>
              <a:t>‹#›</a:t>
            </a:fld>
            <a:endParaRPr lang="en-US" altLang="en-US"/>
          </a:p>
        </p:txBody>
      </p:sp>
    </p:spTree>
    <p:extLst>
      <p:ext uri="{BB962C8B-B14F-4D97-AF65-F5344CB8AC3E}">
        <p14:creationId xmlns:p14="http://schemas.microsoft.com/office/powerpoint/2010/main" val="42381474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78D7-2B9E-5741-9DFB-5F6AA8CEC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2BF0D-1965-7844-ABB6-9B163F39ED08}"/>
              </a:ext>
            </a:extLst>
          </p:cNvPr>
          <p:cNvSpPr>
            <a:spLocks noGrp="1"/>
          </p:cNvSpPr>
          <p:nvPr>
            <p:ph sz="half" idx="1"/>
          </p:nvPr>
        </p:nvSpPr>
        <p:spPr>
          <a:xfrm>
            <a:off x="321469"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B1CC4F-A67B-1A4F-9A99-F2261F09FEC2}"/>
              </a:ext>
            </a:extLst>
          </p:cNvPr>
          <p:cNvSpPr>
            <a:spLocks noGrp="1"/>
          </p:cNvSpPr>
          <p:nvPr>
            <p:ph sz="half" idx="2"/>
          </p:nvPr>
        </p:nvSpPr>
        <p:spPr>
          <a:xfrm>
            <a:off x="3268265"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425860-A1EB-F943-98E5-BFC2CD028B4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007672A-B5C6-7342-A5AE-9E9FE28E6DF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2BEAE23-2AB7-CB4F-B082-3CBB661D4ADF}"/>
              </a:ext>
            </a:extLst>
          </p:cNvPr>
          <p:cNvSpPr>
            <a:spLocks noGrp="1"/>
          </p:cNvSpPr>
          <p:nvPr>
            <p:ph type="sldNum" sz="quarter" idx="12"/>
          </p:nvPr>
        </p:nvSpPr>
        <p:spPr/>
        <p:txBody>
          <a:bodyPr/>
          <a:lstStyle>
            <a:lvl1pPr>
              <a:defRPr/>
            </a:lvl1pPr>
          </a:lstStyle>
          <a:p>
            <a:fld id="{BD2B984F-A5C8-8245-9334-73E86EDF4ACE}" type="slidenum">
              <a:rPr lang="en-US" altLang="en-US"/>
              <a:pPr/>
              <a:t>‹#›</a:t>
            </a:fld>
            <a:endParaRPr lang="en-US" altLang="en-US"/>
          </a:p>
        </p:txBody>
      </p:sp>
    </p:spTree>
    <p:extLst>
      <p:ext uri="{BB962C8B-B14F-4D97-AF65-F5344CB8AC3E}">
        <p14:creationId xmlns:p14="http://schemas.microsoft.com/office/powerpoint/2010/main" val="11059444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CDFD-BBA8-1240-8153-823612F11F10}"/>
              </a:ext>
            </a:extLst>
          </p:cNvPr>
          <p:cNvSpPr>
            <a:spLocks noGrp="1"/>
          </p:cNvSpPr>
          <p:nvPr>
            <p:ph type="title"/>
          </p:nvPr>
        </p:nvSpPr>
        <p:spPr>
          <a:xfrm>
            <a:off x="629544" y="365001"/>
            <a:ext cx="7887146" cy="13260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F2938C-2138-E24D-8C8A-054F810F3139}"/>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BA4140D5-7882-DC4A-B8DF-F2FF8E7E2B13}"/>
              </a:ext>
            </a:extLst>
          </p:cNvPr>
          <p:cNvSpPr>
            <a:spLocks noGrp="1"/>
          </p:cNvSpPr>
          <p:nvPr>
            <p:ph sz="half" idx="2"/>
          </p:nvPr>
        </p:nvSpPr>
        <p:spPr>
          <a:xfrm>
            <a:off x="629543" y="2504777"/>
            <a:ext cx="3868787"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91DE-ADE1-1946-AD84-8CFB5B65CAC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BA063EB-796A-CA48-B419-791DBDB6EA70}"/>
              </a:ext>
            </a:extLst>
          </p:cNvPr>
          <p:cNvSpPr>
            <a:spLocks noGrp="1"/>
          </p:cNvSpPr>
          <p:nvPr>
            <p:ph sz="quarter" idx="4"/>
          </p:nvPr>
        </p:nvSpPr>
        <p:spPr>
          <a:xfrm>
            <a:off x="4628927" y="2504777"/>
            <a:ext cx="3887762"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12DF94-6BFF-E04F-851C-FBE7575640B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A4EAAAC-86B8-AD4C-829F-244D94FAD23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2DDEE36-E5AD-4B43-B1A1-EFF19FA40180}"/>
              </a:ext>
            </a:extLst>
          </p:cNvPr>
          <p:cNvSpPr>
            <a:spLocks noGrp="1"/>
          </p:cNvSpPr>
          <p:nvPr>
            <p:ph type="sldNum" sz="quarter" idx="12"/>
          </p:nvPr>
        </p:nvSpPr>
        <p:spPr/>
        <p:txBody>
          <a:bodyPr/>
          <a:lstStyle>
            <a:lvl1pPr>
              <a:defRPr/>
            </a:lvl1pPr>
          </a:lstStyle>
          <a:p>
            <a:fld id="{448B03E6-EAAE-E843-A6F0-314ED5BFC9EE}" type="slidenum">
              <a:rPr lang="en-US" altLang="en-US"/>
              <a:pPr/>
              <a:t>‹#›</a:t>
            </a:fld>
            <a:endParaRPr lang="en-US" altLang="en-US"/>
          </a:p>
        </p:txBody>
      </p:sp>
    </p:spTree>
    <p:extLst>
      <p:ext uri="{BB962C8B-B14F-4D97-AF65-F5344CB8AC3E}">
        <p14:creationId xmlns:p14="http://schemas.microsoft.com/office/powerpoint/2010/main" val="6112849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962E-8273-9C41-9081-B9FA46BB70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F20185-675A-EC46-94FC-9D5C2450E10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8A50187-2AEC-6C4E-BC6B-8B06071343E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FC9E207-9B9D-7A42-880D-278DC880CB8D}"/>
              </a:ext>
            </a:extLst>
          </p:cNvPr>
          <p:cNvSpPr>
            <a:spLocks noGrp="1"/>
          </p:cNvSpPr>
          <p:nvPr>
            <p:ph type="sldNum" sz="quarter" idx="12"/>
          </p:nvPr>
        </p:nvSpPr>
        <p:spPr/>
        <p:txBody>
          <a:bodyPr/>
          <a:lstStyle>
            <a:lvl1pPr>
              <a:defRPr/>
            </a:lvl1pPr>
          </a:lstStyle>
          <a:p>
            <a:fld id="{72335F7F-401F-1443-B40D-E06B671335B8}" type="slidenum">
              <a:rPr lang="en-US" altLang="en-US"/>
              <a:pPr/>
              <a:t>‹#›</a:t>
            </a:fld>
            <a:endParaRPr lang="en-US" altLang="en-US"/>
          </a:p>
        </p:txBody>
      </p:sp>
    </p:spTree>
    <p:extLst>
      <p:ext uri="{BB962C8B-B14F-4D97-AF65-F5344CB8AC3E}">
        <p14:creationId xmlns:p14="http://schemas.microsoft.com/office/powerpoint/2010/main" val="32885161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B90E2-4A42-D64D-92E6-F318D991181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A30968B-BD43-A645-BB89-D66706E4CF7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A03B5AC-FCAD-1642-AEFA-53E8A9400A9D}"/>
              </a:ext>
            </a:extLst>
          </p:cNvPr>
          <p:cNvSpPr>
            <a:spLocks noGrp="1"/>
          </p:cNvSpPr>
          <p:nvPr>
            <p:ph type="sldNum" sz="quarter" idx="12"/>
          </p:nvPr>
        </p:nvSpPr>
        <p:spPr/>
        <p:txBody>
          <a:bodyPr/>
          <a:lstStyle>
            <a:lvl1pPr>
              <a:defRPr/>
            </a:lvl1pPr>
          </a:lstStyle>
          <a:p>
            <a:fld id="{76263FEB-7126-2C46-8580-9A5C9B8071B5}" type="slidenum">
              <a:rPr lang="en-US" altLang="en-US"/>
              <a:pPr/>
              <a:t>‹#›</a:t>
            </a:fld>
            <a:endParaRPr lang="en-US" altLang="en-US"/>
          </a:p>
        </p:txBody>
      </p:sp>
    </p:spTree>
    <p:extLst>
      <p:ext uri="{BB962C8B-B14F-4D97-AF65-F5344CB8AC3E}">
        <p14:creationId xmlns:p14="http://schemas.microsoft.com/office/powerpoint/2010/main" val="20374873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1451-2FBC-FE4F-AC0A-9217F4A69F1B}"/>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0A0F7016-01AA-9E4D-BA0A-0CF49BA0AA45}"/>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95E97D-67B4-1845-9DF0-27D68D43E3C7}"/>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F863322-CA0D-4848-8D85-B068E483223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F387743-049B-194A-AC15-FB9C52305C4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22F3849-B9F7-7248-816E-E731EAE90D62}"/>
              </a:ext>
            </a:extLst>
          </p:cNvPr>
          <p:cNvSpPr>
            <a:spLocks noGrp="1"/>
          </p:cNvSpPr>
          <p:nvPr>
            <p:ph type="sldNum" sz="quarter" idx="12"/>
          </p:nvPr>
        </p:nvSpPr>
        <p:spPr/>
        <p:txBody>
          <a:bodyPr/>
          <a:lstStyle>
            <a:lvl1pPr>
              <a:defRPr/>
            </a:lvl1pPr>
          </a:lstStyle>
          <a:p>
            <a:fld id="{6FE1D772-D6D4-C847-92F3-8A87AF7DB1B9}" type="slidenum">
              <a:rPr lang="en-US" altLang="en-US"/>
              <a:pPr/>
              <a:t>‹#›</a:t>
            </a:fld>
            <a:endParaRPr lang="en-US" altLang="en-US"/>
          </a:p>
        </p:txBody>
      </p:sp>
    </p:spTree>
    <p:extLst>
      <p:ext uri="{BB962C8B-B14F-4D97-AF65-F5344CB8AC3E}">
        <p14:creationId xmlns:p14="http://schemas.microsoft.com/office/powerpoint/2010/main" val="20448367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A144-FE5A-7649-8BEC-C41CBB207E04}"/>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EE4C3BC8-2A84-C040-B83F-E1F99E58BC5A}"/>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61CF611E-0248-784E-A917-3CDC339CD6A1}"/>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80237A9B-BF66-664B-BD0A-7CF891357D3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09CBC57-9B96-0142-9A95-ED9E4179094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39A500-F7FE-9B48-B1FD-AD9713C3199E}"/>
              </a:ext>
            </a:extLst>
          </p:cNvPr>
          <p:cNvSpPr>
            <a:spLocks noGrp="1"/>
          </p:cNvSpPr>
          <p:nvPr>
            <p:ph type="sldNum" sz="quarter" idx="12"/>
          </p:nvPr>
        </p:nvSpPr>
        <p:spPr/>
        <p:txBody>
          <a:bodyPr/>
          <a:lstStyle>
            <a:lvl1pPr>
              <a:defRPr/>
            </a:lvl1pPr>
          </a:lstStyle>
          <a:p>
            <a:fld id="{9DE52965-77F4-B249-A4B4-940DDF0BB4B0}" type="slidenum">
              <a:rPr lang="en-US" altLang="en-US"/>
              <a:pPr/>
              <a:t>‹#›</a:t>
            </a:fld>
            <a:endParaRPr lang="en-US" altLang="en-US"/>
          </a:p>
        </p:txBody>
      </p:sp>
    </p:spTree>
    <p:extLst>
      <p:ext uri="{BB962C8B-B14F-4D97-AF65-F5344CB8AC3E}">
        <p14:creationId xmlns:p14="http://schemas.microsoft.com/office/powerpoint/2010/main" val="4045470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E508C-8AA2-5B41-B65C-C4AFA153F9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74D30A-A8E7-C74D-80C3-FF6DB4A805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71E55-BFCF-2F46-AEEB-3F62E9619B5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426B94C-1B57-7E4E-B5D8-79C61C791FD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B072F6-93EA-5347-A2D5-FB827BA03B61}"/>
              </a:ext>
            </a:extLst>
          </p:cNvPr>
          <p:cNvSpPr>
            <a:spLocks noGrp="1"/>
          </p:cNvSpPr>
          <p:nvPr>
            <p:ph type="sldNum" sz="quarter" idx="12"/>
          </p:nvPr>
        </p:nvSpPr>
        <p:spPr/>
        <p:txBody>
          <a:bodyPr/>
          <a:lstStyle>
            <a:lvl1pPr>
              <a:defRPr/>
            </a:lvl1pPr>
          </a:lstStyle>
          <a:p>
            <a:fld id="{66D68879-B420-A647-B1D3-2781C369FFB0}" type="slidenum">
              <a:rPr lang="en-US" altLang="en-US"/>
              <a:pPr/>
              <a:t>‹#›</a:t>
            </a:fld>
            <a:endParaRPr lang="en-US" altLang="en-US"/>
          </a:p>
        </p:txBody>
      </p:sp>
    </p:spTree>
    <p:extLst>
      <p:ext uri="{BB962C8B-B14F-4D97-AF65-F5344CB8AC3E}">
        <p14:creationId xmlns:p14="http://schemas.microsoft.com/office/powerpoint/2010/main" val="38991140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8AF35-A1B1-1741-A3B9-DA5C9786A606}"/>
              </a:ext>
            </a:extLst>
          </p:cNvPr>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DE2BEB-E840-EF4B-A442-8C520A8415A0}"/>
              </a:ext>
            </a:extLst>
          </p:cNvPr>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CAF39-9344-5143-9820-9F003052393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7AAB0CD-52DB-1E42-B245-CBD6A6E255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2AD1601-8FFC-ED4D-8401-33AFF1487B07}"/>
              </a:ext>
            </a:extLst>
          </p:cNvPr>
          <p:cNvSpPr>
            <a:spLocks noGrp="1"/>
          </p:cNvSpPr>
          <p:nvPr>
            <p:ph type="sldNum" sz="quarter" idx="12"/>
          </p:nvPr>
        </p:nvSpPr>
        <p:spPr/>
        <p:txBody>
          <a:bodyPr/>
          <a:lstStyle>
            <a:lvl1pPr>
              <a:defRPr/>
            </a:lvl1pPr>
          </a:lstStyle>
          <a:p>
            <a:fld id="{5F785AC6-6D5D-6F41-8B10-1595A2D6DB06}" type="slidenum">
              <a:rPr lang="en-US" altLang="en-US"/>
              <a:pPr/>
              <a:t>‹#›</a:t>
            </a:fld>
            <a:endParaRPr lang="en-US" altLang="en-US"/>
          </a:p>
        </p:txBody>
      </p:sp>
    </p:spTree>
    <p:extLst>
      <p:ext uri="{BB962C8B-B14F-4D97-AF65-F5344CB8AC3E}">
        <p14:creationId xmlns:p14="http://schemas.microsoft.com/office/powerpoint/2010/main" val="8143418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813823506"/>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1192828579"/>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3677757368"/>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1650918167"/>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410470800"/>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643316069"/>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3472666430"/>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345506746"/>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0.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12.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14.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5.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6.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image" Target="../media/image2.png"/><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7.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image" Target="../media/image4.png"/><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image" Target="../media/image3.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image" Target="../media/image2.png"/><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8.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image" Target="../media/image4.png"/><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image" Target="../media/image3.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9.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0.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8.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61D51B-8C1E-D54E-A4BD-EA47B6CB3A82}" type="slidenum">
              <a:rPr lang="en-US" altLang="x-none" smtClean="0"/>
              <a:pPr>
                <a:defRPr/>
              </a:pPr>
              <a:t>‹#›</a:t>
            </a:fld>
            <a:endParaRPr lang="en-US" altLang="x-none"/>
          </a:p>
        </p:txBody>
      </p:sp>
    </p:spTree>
    <p:extLst>
      <p:ext uri="{BB962C8B-B14F-4D97-AF65-F5344CB8AC3E}">
        <p14:creationId xmlns:p14="http://schemas.microsoft.com/office/powerpoint/2010/main" val="318101666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63E8C0-5106-0D49-95FC-1E5215DFAE2C}"/>
              </a:ext>
            </a:extLst>
          </p:cNvPr>
          <p:cNvSpPr>
            <a:spLocks noGrp="1" noChangeArrowheads="1"/>
          </p:cNvSpPr>
          <p:nvPr>
            <p:ph type="title"/>
          </p:nvPr>
        </p:nvSpPr>
        <p:spPr bwMode="auto">
          <a:xfrm>
            <a:off x="321469" y="193105"/>
            <a:ext cx="5786438" cy="80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B8AAD04-3CAE-4B47-B3CB-E838B73CACD4}"/>
              </a:ext>
            </a:extLst>
          </p:cNvPr>
          <p:cNvSpPr>
            <a:spLocks noGrp="1" noChangeArrowheads="1"/>
          </p:cNvSpPr>
          <p:nvPr>
            <p:ph type="body" idx="1"/>
          </p:nvPr>
        </p:nvSpPr>
        <p:spPr bwMode="auto">
          <a:xfrm>
            <a:off x="321469" y="1125141"/>
            <a:ext cx="5786438" cy="318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094556A-AB3E-6A49-AA19-565BD217AC86}"/>
              </a:ext>
            </a:extLst>
          </p:cNvPr>
          <p:cNvSpPr>
            <a:spLocks noGrp="1" noChangeArrowheads="1"/>
          </p:cNvSpPr>
          <p:nvPr>
            <p:ph type="dt" sz="half" idx="2"/>
          </p:nvPr>
        </p:nvSpPr>
        <p:spPr bwMode="auto">
          <a:xfrm>
            <a:off x="32146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84"/>
            </a:lvl1pPr>
          </a:lstStyle>
          <a:p>
            <a:endParaRPr lang="en-US" altLang="en-US"/>
          </a:p>
        </p:txBody>
      </p:sp>
      <p:sp>
        <p:nvSpPr>
          <p:cNvPr id="1029" name="Rectangle 5">
            <a:extLst>
              <a:ext uri="{FF2B5EF4-FFF2-40B4-BE49-F238E27FC236}">
                <a16:creationId xmlns:a16="http://schemas.microsoft.com/office/drawing/2014/main" id="{895E0011-05AE-D748-B33A-318071F486AA}"/>
              </a:ext>
            </a:extLst>
          </p:cNvPr>
          <p:cNvSpPr>
            <a:spLocks noGrp="1" noChangeArrowheads="1"/>
          </p:cNvSpPr>
          <p:nvPr>
            <p:ph type="ftr" sz="quarter" idx="3"/>
          </p:nvPr>
        </p:nvSpPr>
        <p:spPr bwMode="auto">
          <a:xfrm>
            <a:off x="2196703" y="4391174"/>
            <a:ext cx="2035969"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84"/>
            </a:lvl1pPr>
          </a:lstStyle>
          <a:p>
            <a:endParaRPr lang="en-US" altLang="en-US"/>
          </a:p>
        </p:txBody>
      </p:sp>
      <p:sp>
        <p:nvSpPr>
          <p:cNvPr id="1030" name="Rectangle 6">
            <a:extLst>
              <a:ext uri="{FF2B5EF4-FFF2-40B4-BE49-F238E27FC236}">
                <a16:creationId xmlns:a16="http://schemas.microsoft.com/office/drawing/2014/main" id="{2A923D06-D314-6946-8B36-F0C89C09225D}"/>
              </a:ext>
            </a:extLst>
          </p:cNvPr>
          <p:cNvSpPr>
            <a:spLocks noGrp="1" noChangeArrowheads="1"/>
          </p:cNvSpPr>
          <p:nvPr>
            <p:ph type="sldNum" sz="quarter" idx="4"/>
          </p:nvPr>
        </p:nvSpPr>
        <p:spPr bwMode="auto">
          <a:xfrm>
            <a:off x="460771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84"/>
            </a:lvl1pPr>
          </a:lstStyle>
          <a:p>
            <a:fld id="{D09C99BA-1C4A-2B4C-90C1-2DEE83FFF4B0}" type="slidenum">
              <a:rPr lang="en-US" altLang="en-US"/>
              <a:pPr/>
              <a:t>‹#›</a:t>
            </a:fld>
            <a:endParaRPr lang="en-US" altLang="en-US"/>
          </a:p>
        </p:txBody>
      </p:sp>
    </p:spTree>
    <p:extLst>
      <p:ext uri="{BB962C8B-B14F-4D97-AF65-F5344CB8AC3E}">
        <p14:creationId xmlns:p14="http://schemas.microsoft.com/office/powerpoint/2010/main" val="221348313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fontAlgn="base">
        <a:spcBef>
          <a:spcPct val="0"/>
        </a:spcBef>
        <a:spcAft>
          <a:spcPct val="0"/>
        </a:spcAft>
        <a:defRPr sz="3094" kern="1200">
          <a:solidFill>
            <a:schemeClr val="tx2"/>
          </a:solidFill>
          <a:latin typeface="+mj-lt"/>
          <a:ea typeface="+mj-ea"/>
          <a:cs typeface="+mj-cs"/>
        </a:defRPr>
      </a:lvl1pPr>
      <a:lvl2pPr algn="ctr" rtl="0" fontAlgn="base">
        <a:spcBef>
          <a:spcPct val="0"/>
        </a:spcBef>
        <a:spcAft>
          <a:spcPct val="0"/>
        </a:spcAft>
        <a:defRPr sz="3094">
          <a:solidFill>
            <a:schemeClr val="tx2"/>
          </a:solidFill>
          <a:latin typeface="Arial" panose="020B0604020202020204" pitchFamily="34" charset="0"/>
        </a:defRPr>
      </a:lvl2pPr>
      <a:lvl3pPr algn="ctr" rtl="0" fontAlgn="base">
        <a:spcBef>
          <a:spcPct val="0"/>
        </a:spcBef>
        <a:spcAft>
          <a:spcPct val="0"/>
        </a:spcAft>
        <a:defRPr sz="3094">
          <a:solidFill>
            <a:schemeClr val="tx2"/>
          </a:solidFill>
          <a:latin typeface="Arial" panose="020B0604020202020204" pitchFamily="34" charset="0"/>
        </a:defRPr>
      </a:lvl3pPr>
      <a:lvl4pPr algn="ctr" rtl="0" fontAlgn="base">
        <a:spcBef>
          <a:spcPct val="0"/>
        </a:spcBef>
        <a:spcAft>
          <a:spcPct val="0"/>
        </a:spcAft>
        <a:defRPr sz="3094">
          <a:solidFill>
            <a:schemeClr val="tx2"/>
          </a:solidFill>
          <a:latin typeface="Arial" panose="020B0604020202020204" pitchFamily="34" charset="0"/>
        </a:defRPr>
      </a:lvl4pPr>
      <a:lvl5pPr algn="ctr" rtl="0" fontAlgn="base">
        <a:spcBef>
          <a:spcPct val="0"/>
        </a:spcBef>
        <a:spcAft>
          <a:spcPct val="0"/>
        </a:spcAft>
        <a:defRPr sz="3094">
          <a:solidFill>
            <a:schemeClr val="tx2"/>
          </a:solidFill>
          <a:latin typeface="Arial" panose="020B0604020202020204" pitchFamily="34" charset="0"/>
        </a:defRPr>
      </a:lvl5pPr>
      <a:lvl6pPr marL="321457" algn="ctr" rtl="0" fontAlgn="base">
        <a:spcBef>
          <a:spcPct val="0"/>
        </a:spcBef>
        <a:spcAft>
          <a:spcPct val="0"/>
        </a:spcAft>
        <a:defRPr sz="3094">
          <a:solidFill>
            <a:schemeClr val="tx2"/>
          </a:solidFill>
          <a:latin typeface="Arial" panose="020B0604020202020204" pitchFamily="34" charset="0"/>
        </a:defRPr>
      </a:lvl6pPr>
      <a:lvl7pPr marL="642915" algn="ctr" rtl="0" fontAlgn="base">
        <a:spcBef>
          <a:spcPct val="0"/>
        </a:spcBef>
        <a:spcAft>
          <a:spcPct val="0"/>
        </a:spcAft>
        <a:defRPr sz="3094">
          <a:solidFill>
            <a:schemeClr val="tx2"/>
          </a:solidFill>
          <a:latin typeface="Arial" panose="020B0604020202020204" pitchFamily="34" charset="0"/>
        </a:defRPr>
      </a:lvl7pPr>
      <a:lvl8pPr marL="964372" algn="ctr" rtl="0" fontAlgn="base">
        <a:spcBef>
          <a:spcPct val="0"/>
        </a:spcBef>
        <a:spcAft>
          <a:spcPct val="0"/>
        </a:spcAft>
        <a:defRPr sz="3094">
          <a:solidFill>
            <a:schemeClr val="tx2"/>
          </a:solidFill>
          <a:latin typeface="Arial" panose="020B0604020202020204" pitchFamily="34" charset="0"/>
        </a:defRPr>
      </a:lvl8pPr>
      <a:lvl9pPr marL="1285829" algn="ctr" rtl="0" fontAlgn="base">
        <a:spcBef>
          <a:spcPct val="0"/>
        </a:spcBef>
        <a:spcAft>
          <a:spcPct val="0"/>
        </a:spcAft>
        <a:defRPr sz="3094">
          <a:solidFill>
            <a:schemeClr val="tx2"/>
          </a:solidFill>
          <a:latin typeface="Arial" panose="020B0604020202020204" pitchFamily="34" charset="0"/>
        </a:defRPr>
      </a:lvl9pPr>
    </p:titleStyle>
    <p:bodyStyle>
      <a:lvl1pPr marL="241093" indent="-241093" algn="l" rtl="0" fontAlgn="base">
        <a:spcBef>
          <a:spcPct val="20000"/>
        </a:spcBef>
        <a:spcAft>
          <a:spcPct val="0"/>
        </a:spcAft>
        <a:buChar char="•"/>
        <a:defRPr sz="2250" kern="1200">
          <a:solidFill>
            <a:schemeClr val="tx1"/>
          </a:solidFill>
          <a:latin typeface="+mn-lt"/>
          <a:ea typeface="+mn-ea"/>
          <a:cs typeface="+mn-cs"/>
        </a:defRPr>
      </a:lvl1pPr>
      <a:lvl2pPr marL="522368" indent="-200911" algn="l" rtl="0" fontAlgn="base">
        <a:spcBef>
          <a:spcPct val="20000"/>
        </a:spcBef>
        <a:spcAft>
          <a:spcPct val="0"/>
        </a:spcAft>
        <a:buChar char="–"/>
        <a:defRPr sz="1969" kern="1200">
          <a:solidFill>
            <a:schemeClr val="tx1"/>
          </a:solidFill>
          <a:latin typeface="+mn-lt"/>
          <a:ea typeface="+mn-ea"/>
          <a:cs typeface="+mn-cs"/>
        </a:defRPr>
      </a:lvl2pPr>
      <a:lvl3pPr marL="803643" indent="-160729" algn="l" rtl="0" fontAlgn="base">
        <a:spcBef>
          <a:spcPct val="20000"/>
        </a:spcBef>
        <a:spcAft>
          <a:spcPct val="0"/>
        </a:spcAft>
        <a:buChar char="•"/>
        <a:defRPr sz="1687" kern="1200">
          <a:solidFill>
            <a:schemeClr val="tx1"/>
          </a:solidFill>
          <a:latin typeface="+mn-lt"/>
          <a:ea typeface="+mn-ea"/>
          <a:cs typeface="+mn-cs"/>
        </a:defRPr>
      </a:lvl3pPr>
      <a:lvl4pPr marL="1125101" indent="-160729" algn="l" rtl="0" fontAlgn="base">
        <a:spcBef>
          <a:spcPct val="20000"/>
        </a:spcBef>
        <a:spcAft>
          <a:spcPct val="0"/>
        </a:spcAft>
        <a:buChar char="–"/>
        <a:defRPr sz="1406" kern="1200">
          <a:solidFill>
            <a:schemeClr val="tx1"/>
          </a:solidFill>
          <a:latin typeface="+mn-lt"/>
          <a:ea typeface="+mn-ea"/>
          <a:cs typeface="+mn-cs"/>
        </a:defRPr>
      </a:lvl4pPr>
      <a:lvl5pPr marL="1446558" indent="-160729" algn="l" rtl="0" fontAlgn="base">
        <a:spcBef>
          <a:spcPct val="20000"/>
        </a:spcBef>
        <a:spcAft>
          <a:spcPct val="0"/>
        </a:spcAft>
        <a:buChar char="»"/>
        <a:defRPr sz="140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67571001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99505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860731979"/>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18" name="Rectangle 17"/>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19" name="Rectangle 18"/>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0" name="Rectangle 19"/>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1" name="Rectangle 20"/>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4" name="Rectangle 23"/>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5" name="Rectangle 24"/>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6" name="Rectangle 25"/>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7" name="Rectangle 26"/>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8" name="Rectangle 27"/>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56011" name="Title Placeholder 21"/>
          <p:cNvSpPr>
            <a:spLocks noGrp="1"/>
          </p:cNvSpPr>
          <p:nvPr>
            <p:ph type="title"/>
          </p:nvPr>
        </p:nvSpPr>
        <p:spPr bwMode="auto">
          <a:xfrm>
            <a:off x="914400" y="512763"/>
            <a:ext cx="7772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56012"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Date Placeholder 27"/>
          <p:cNvSpPr>
            <a:spLocks noGrp="1"/>
          </p:cNvSpPr>
          <p:nvPr>
            <p:ph type="dt" sz="half" idx="2"/>
          </p:nvPr>
        </p:nvSpPr>
        <p:spPr>
          <a:xfrm>
            <a:off x="6477000" y="6416675"/>
            <a:ext cx="21336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100">
                <a:solidFill>
                  <a:srgbClr val="D6ECFF"/>
                </a:solidFill>
                <a:latin typeface="Corbel" charset="0"/>
              </a:defRPr>
            </a:lvl1pPr>
          </a:lstStyle>
          <a:p>
            <a:pPr defTabSz="914400" fontAlgn="base">
              <a:spcBef>
                <a:spcPct val="0"/>
              </a:spcBef>
              <a:spcAft>
                <a:spcPct val="0"/>
              </a:spcAft>
              <a:defRPr/>
            </a:pPr>
            <a:fld id="{25A735DD-A845-3542-812A-3CD8CB30B1C6}" type="datetime1">
              <a:rPr lang="en-US">
                <a:ea typeface="ＭＳ Ｐゴシック" charset="0"/>
                <a:cs typeface="ＭＳ Ｐゴシック" charset="0"/>
              </a:rPr>
              <a:pPr defTabSz="914400" fontAlgn="base">
                <a:spcBef>
                  <a:spcPct val="0"/>
                </a:spcBef>
                <a:spcAft>
                  <a:spcPct val="0"/>
                </a:spcAft>
                <a:defRPr/>
              </a:pPr>
              <a:t>10/21/22</a:t>
            </a:fld>
            <a:endParaRPr lang="en-US">
              <a:ea typeface="ＭＳ Ｐゴシック" charset="0"/>
              <a:cs typeface="ＭＳ Ｐゴシック" charset="0"/>
            </a:endParaRPr>
          </a:p>
        </p:txBody>
      </p:sp>
      <p:sp>
        <p:nvSpPr>
          <p:cNvPr id="30" name="Footer Placeholder 16"/>
          <p:cNvSpPr>
            <a:spLocks noGrp="1"/>
          </p:cNvSpPr>
          <p:nvPr>
            <p:ph type="ftr" sz="quarter" idx="3"/>
          </p:nvPr>
        </p:nvSpPr>
        <p:spPr>
          <a:xfrm>
            <a:off x="914400" y="6416675"/>
            <a:ext cx="5562600"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100">
                <a:solidFill>
                  <a:srgbClr val="D6ECFF"/>
                </a:solidFill>
                <a:latin typeface="+mn-lt"/>
                <a:ea typeface="+mn-ea"/>
                <a:cs typeface="+mn-cs"/>
              </a:defRPr>
            </a:lvl1pPr>
          </a:lstStyle>
          <a:p>
            <a:pPr defTabSz="914400" fontAlgn="base">
              <a:spcBef>
                <a:spcPct val="0"/>
              </a:spcBef>
              <a:spcAft>
                <a:spcPct val="0"/>
              </a:spcAft>
              <a:defRPr/>
            </a:pPr>
            <a:endParaRPr lang="en-US">
              <a:latin typeface="Corbel"/>
              <a:ea typeface="ＭＳ Ｐゴシック"/>
              <a:cs typeface="ＭＳ Ｐゴシック"/>
            </a:endParaRPr>
          </a:p>
        </p:txBody>
      </p:sp>
      <p:sp>
        <p:nvSpPr>
          <p:cNvPr id="31" name="Slide Number Placeholder 28"/>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200">
                <a:solidFill>
                  <a:srgbClr val="D6ECFF"/>
                </a:solidFill>
                <a:latin typeface="Corbel" charset="0"/>
              </a:defRPr>
            </a:lvl1pPr>
          </a:lstStyle>
          <a:p>
            <a:pPr defTabSz="914400" fontAlgn="base">
              <a:spcBef>
                <a:spcPct val="0"/>
              </a:spcBef>
              <a:spcAft>
                <a:spcPct val="0"/>
              </a:spcAft>
              <a:defRPr/>
            </a:pPr>
            <a:fld id="{990606F9-8B82-854B-8568-63B0995E52A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14890897"/>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p:titleStyle>
    <p:bodyStyle>
      <a:lvl1pPr marL="411163" indent="-342900" algn="l" rtl="0" eaLnBrk="0" fontAlgn="base" hangingPunct="0">
        <a:spcBef>
          <a:spcPts val="700"/>
        </a:spcBef>
        <a:spcAft>
          <a:spcPct val="0"/>
        </a:spcAft>
        <a:buClr>
          <a:schemeClr val="tx2"/>
        </a:buClr>
        <a:buSzPct val="95000"/>
        <a:buFont typeface="Wingdings" charset="0"/>
        <a:buChar char=""/>
        <a:defRPr sz="3000">
          <a:solidFill>
            <a:schemeClr val="tx1"/>
          </a:solidFill>
          <a:latin typeface="Arial"/>
          <a:ea typeface="+mn-ea"/>
          <a:cs typeface="Arial"/>
        </a:defRPr>
      </a:lvl1pPr>
      <a:lvl2pPr marL="739775" indent="-285750" algn="l" rtl="0" eaLnBrk="0" fontAlgn="base" hangingPunct="0">
        <a:spcBef>
          <a:spcPct val="20000"/>
        </a:spcBef>
        <a:spcAft>
          <a:spcPct val="0"/>
        </a:spcAft>
        <a:buClr>
          <a:schemeClr val="accent2"/>
        </a:buClr>
        <a:buSzPct val="90000"/>
        <a:buFont typeface="Wingdings" charset="0"/>
        <a:buChar char=""/>
        <a:defRPr sz="2600">
          <a:solidFill>
            <a:schemeClr val="tx1"/>
          </a:solidFill>
          <a:latin typeface="Arial"/>
          <a:ea typeface="+mn-ea"/>
          <a:cs typeface="Arial"/>
        </a:defRPr>
      </a:lvl2pPr>
      <a:lvl3pPr marL="995363" indent="-228600" algn="l" rtl="0" eaLnBrk="0" fontAlgn="base" hangingPunct="0">
        <a:spcBef>
          <a:spcPct val="20000"/>
        </a:spcBef>
        <a:spcAft>
          <a:spcPct val="0"/>
        </a:spcAft>
        <a:buClr>
          <a:schemeClr val="accent2"/>
        </a:buClr>
        <a:buFont typeface="Wingdings 2" charset="0"/>
        <a:buChar char=""/>
        <a:defRPr sz="2400">
          <a:solidFill>
            <a:schemeClr val="tx1"/>
          </a:solidFill>
          <a:latin typeface="Arial"/>
          <a:ea typeface="ＭＳ Ｐゴシック" charset="0"/>
          <a:cs typeface="Arial"/>
        </a:defRPr>
      </a:lvl3pPr>
      <a:lvl4pPr marL="1260475" indent="-228600" algn="l" rtl="0" eaLnBrk="0" fontAlgn="base" hangingPunct="0">
        <a:spcBef>
          <a:spcPct val="20000"/>
        </a:spcBef>
        <a:spcAft>
          <a:spcPct val="0"/>
        </a:spcAft>
        <a:buClr>
          <a:srgbClr val="FEB80A"/>
        </a:buClr>
        <a:buFont typeface="Wingdings 3" charset="0"/>
        <a:buChar char=""/>
        <a:defRPr sz="2200">
          <a:solidFill>
            <a:schemeClr val="tx1"/>
          </a:solidFill>
          <a:latin typeface="Arial"/>
          <a:ea typeface="Geneva" charset="-128"/>
          <a:cs typeface="Arial"/>
        </a:defRPr>
      </a:lvl4pPr>
      <a:lvl5pPr marL="1481138" indent="-209550" algn="l" rtl="0" eaLnBrk="0" fontAlgn="base" hangingPunct="0">
        <a:spcBef>
          <a:spcPct val="20000"/>
        </a:spcBef>
        <a:spcAft>
          <a:spcPct val="0"/>
        </a:spcAft>
        <a:buClr>
          <a:srgbClr val="FEB80A"/>
        </a:buClr>
        <a:buFont typeface="Wingdings 2" charset="0"/>
        <a:buChar char=""/>
        <a:defRPr sz="2000">
          <a:solidFill>
            <a:schemeClr val="tx1"/>
          </a:solidFill>
          <a:latin typeface="Arial"/>
          <a:ea typeface="ＭＳ Ｐゴシック" charset="-128"/>
          <a:cs typeface="Arial"/>
        </a:defRPr>
      </a:lvl5pPr>
      <a:lvl6pPr marL="19383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6pPr>
      <a:lvl7pPr marL="23955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7pPr>
      <a:lvl8pPr marL="28527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8pPr>
      <a:lvl9pPr marL="33099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pPr>
                <a:defRPr/>
              </a:pPr>
              <a:t>‹#›</a:t>
            </a:fld>
            <a:endParaRPr lang="en-US"/>
          </a:p>
        </p:txBody>
      </p:sp>
    </p:spTree>
    <p:extLst>
      <p:ext uri="{BB962C8B-B14F-4D97-AF65-F5344CB8AC3E}">
        <p14:creationId xmlns:p14="http://schemas.microsoft.com/office/powerpoint/2010/main" val="2899988743"/>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A069ED4-E982-1E4A-947C-63F350557FE8}" type="slidenum">
              <a:rPr lang="en-US"/>
              <a:pPr>
                <a:defRPr/>
              </a:pPr>
              <a:t>‹#›</a:t>
            </a:fld>
            <a:endParaRPr lang="en-US"/>
          </a:p>
        </p:txBody>
      </p:sp>
    </p:spTree>
    <p:extLst>
      <p:ext uri="{BB962C8B-B14F-4D97-AF65-F5344CB8AC3E}">
        <p14:creationId xmlns:p14="http://schemas.microsoft.com/office/powerpoint/2010/main" val="40061428"/>
      </p:ext>
    </p:extLst>
  </p:cSld>
  <p:clrMap bg1="dk2" tx1="lt1" bg2="dk1"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899"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37901"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7902"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4"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6"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8"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Arial" charset="0"/>
              </a:defRPr>
            </a:lvl1pPr>
          </a:lstStyle>
          <a:p>
            <a:pPr>
              <a:defRPr/>
            </a:pPr>
            <a:fld id="{D521B623-290C-6F40-AFBB-3F6F064D2D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1448502"/>
      </p:ext>
    </p:extLst>
  </p:cSld>
  <p:clrMap bg1="dk2" tx1="lt1" bg2="dk1"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latin typeface="Times New Roman" charset="0"/>
                <a:cs typeface="Times New Roman" charset="0"/>
              </a:defRPr>
            </a:lvl1pPr>
          </a:lstStyle>
          <a:p>
            <a:pPr>
              <a:defRPr/>
            </a:pPr>
            <a:fld id="{DBBE7B64-30CB-424E-8C29-6751EC407BFC}" type="slidenum">
              <a:rPr lang="en-US"/>
              <a:pPr>
                <a:defRPr/>
              </a:pPr>
              <a:t>‹#›</a:t>
            </a:fld>
            <a:endParaRPr lang="en-US"/>
          </a:p>
        </p:txBody>
      </p:sp>
    </p:spTree>
    <p:extLst>
      <p:ext uri="{BB962C8B-B14F-4D97-AF65-F5344CB8AC3E}">
        <p14:creationId xmlns:p14="http://schemas.microsoft.com/office/powerpoint/2010/main" val="4064326126"/>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000000"/>
                </a:solidFill>
                <a:latin typeface="Arial" pitchFamily="-112"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000000"/>
                </a:solidFill>
                <a:latin typeface="Arial" pitchFamily="-112"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latin typeface="Arial" charset="0"/>
                <a:cs typeface="Arial" charset="0"/>
              </a:defRPr>
            </a:lvl1pPr>
          </a:lstStyle>
          <a:p>
            <a:pPr>
              <a:defRPr/>
            </a:pPr>
            <a:fld id="{8A316BBD-68F2-7845-8F4F-DAC469F680BB}" type="slidenum">
              <a:rPr lang="en-US"/>
              <a:pPr>
                <a:defRPr/>
              </a:pPr>
              <a:t>‹#›</a:t>
            </a:fld>
            <a:endParaRPr lang="en-US"/>
          </a:p>
        </p:txBody>
      </p:sp>
    </p:spTree>
    <p:extLst>
      <p:ext uri="{BB962C8B-B14F-4D97-AF65-F5344CB8AC3E}">
        <p14:creationId xmlns:p14="http://schemas.microsoft.com/office/powerpoint/2010/main" val="21547720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076117570"/>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207481677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pPr>
                <a:defRPr/>
              </a:pPr>
              <a:t>‹#›</a:t>
            </a:fld>
            <a:endParaRPr lang="en-US"/>
          </a:p>
        </p:txBody>
      </p:sp>
    </p:spTree>
    <p:extLst>
      <p:ext uri="{BB962C8B-B14F-4D97-AF65-F5344CB8AC3E}">
        <p14:creationId xmlns:p14="http://schemas.microsoft.com/office/powerpoint/2010/main" val="132019520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Arial" pitchFamily="-111"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defRPr>
            </a:lvl1pPr>
          </a:lstStyle>
          <a:p>
            <a:pPr>
              <a:defRPr/>
            </a:pPr>
            <a:fld id="{36642B33-A7D3-8149-BEE4-EC353300D643}" type="slidenum">
              <a:rPr lang="en-US"/>
              <a:pPr>
                <a:defRPr/>
              </a:pPr>
              <a:t>‹#›</a:t>
            </a:fld>
            <a:endParaRPr lang="en-US"/>
          </a:p>
        </p:txBody>
      </p:sp>
      <p:grpSp>
        <p:nvGrpSpPr>
          <p:cNvPr id="101380" name="Group 4"/>
          <p:cNvGrpSpPr>
            <a:grpSpLocks/>
          </p:cNvGrpSpPr>
          <p:nvPr/>
        </p:nvGrpSpPr>
        <p:grpSpPr bwMode="auto">
          <a:xfrm>
            <a:off x="0" y="0"/>
            <a:ext cx="9140825" cy="6850063"/>
            <a:chOff x="0" y="0"/>
            <a:chExt cx="5758" cy="4315"/>
          </a:xfrm>
        </p:grpSpPr>
        <p:grpSp>
          <p:nvGrpSpPr>
            <p:cNvPr id="10138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pitchFamily="-111"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924332"/>
      </p:ext>
    </p:extLst>
  </p:cSld>
  <p:clrMap bg1="dk2" tx1="lt1" bg2="dk1" tx2="lt2" accent1="accent1" accent2="accent2" accent3="accent3" accent4="accent4" accent5="accent5" accent6="accent6" hlink="hlink" folHlink="folHlink"/>
  <p:sldLayoutIdLst>
    <p:sldLayoutId id="2147483708"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11366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367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1655389336"/>
      </p:ext>
    </p:extLst>
  </p:cSld>
  <p:clrMap bg1="dk2" tx1="lt1" bg2="dk1" tx2="lt2" accent1="accent1" accent2="accent2" accent3="accent3" accent4="accent4" accent5="accent5" accent6="accent6" hlink="hlink" folHlink="folHlink"/>
  <p:sldLayoutIdLst>
    <p:sldLayoutId id="2147483710" r:id="rId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3094300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8430478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extLst>
      <p:ext uri="{BB962C8B-B14F-4D97-AF65-F5344CB8AC3E}">
        <p14:creationId xmlns:p14="http://schemas.microsoft.com/office/powerpoint/2010/main" val="2883152064"/>
      </p:ext>
    </p:extLst>
  </p:cSld>
  <p:clrMap bg1="lt1" tx1="dk1" bg2="lt2" tx2="dk2" accent1="accent1" accent2="accent2" accent3="accent3" accent4="accent4" accent5="accent5" accent6="accent6" hlink="hlink" folHlink="folHlink"/>
  <p:sldLayoutIdLst>
    <p:sldLayoutId id="214748373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5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7.xml"/><Relationship Id="rId1" Type="http://schemas.openxmlformats.org/officeDocument/2006/relationships/themeOverride" Target="../theme/themeOverride1.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7.xml"/><Relationship Id="rId1" Type="http://schemas.openxmlformats.org/officeDocument/2006/relationships/themeOverride" Target="../theme/themeOverride2.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77.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 Id="rId2" Type="http://schemas.openxmlformats.org/officeDocument/2006/relationships/notesSlide" Target="../notesSlides/notesSlide36.xml"/><Relationship Id="rId1" Type="http://schemas.openxmlformats.org/officeDocument/2006/relationships/slideLayout" Target="../slideLayouts/slideLayout39.xml"/><Relationship Id="rId4" Type="http://schemas.openxmlformats.org/officeDocument/2006/relationships/image" Target="../media/image1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9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9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40.xml"/><Relationship Id="rId1" Type="http://schemas.openxmlformats.org/officeDocument/2006/relationships/slideLayout" Target="../slideLayouts/slideLayout47.xml"/><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63.xml"/><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87.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1.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52.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file:///C:\Documents%20and%20Settings\Augustin\My%20Documents\SBC\OT%20Survey%20-%20Exile%20Presentation\music\enemy%20attack%20-%20conquer.mp3" TargetMode="External"/><Relationship Id="rId1" Type="http://schemas.microsoft.com/office/2007/relationships/media" Target="file:///C:\Documents%20and%20Settings\Augustin\My%20Documents\SBC\OT%20Survey%20-%20Exile%20Presentation\music\enemy%20attack%20-%20conquer.mp3" TargetMode="Externa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87.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11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05.xml"/><Relationship Id="rId1" Type="http://schemas.openxmlformats.org/officeDocument/2006/relationships/themeOverride" Target="../theme/themeOverride3.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44.xml"/><Relationship Id="rId5" Type="http://schemas.openxmlformats.org/officeDocument/2006/relationships/image" Target="../media/image47.jpeg"/><Relationship Id="rId4" Type="http://schemas.openxmlformats.org/officeDocument/2006/relationships/image" Target="../media/image46.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2.xml"/><Relationship Id="rId1" Type="http://schemas.openxmlformats.org/officeDocument/2006/relationships/themeOverride" Target="../theme/themeOverride4.xml"/><Relationship Id="rId4" Type="http://schemas.openxmlformats.org/officeDocument/2006/relationships/image" Target="../media/image48.jpeg"/></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an We Trust the Book of Daniel? - Watch Jerusalem">
            <a:extLst>
              <a:ext uri="{FF2B5EF4-FFF2-40B4-BE49-F238E27FC236}">
                <a16:creationId xmlns:a16="http://schemas.microsoft.com/office/drawing/2014/main" id="{2B9D9181-6C42-D947-BEE0-2C55CFD4A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455295"/>
            <a:ext cx="9144000" cy="55800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i="1" dirty="0">
                <a:solidFill>
                  <a:srgbClr val="FFFFFF"/>
                </a:solidFill>
                <a:effectLst>
                  <a:glow rad="127000">
                    <a:srgbClr val="000000"/>
                  </a:glow>
                </a:effectLst>
                <a:latin typeface="Arial" charset="0"/>
                <a:ea typeface="ＭＳ Ｐゴシック" charset="0"/>
                <a:cs typeface="ＭＳ Ｐゴシック" charset="0"/>
              </a:rPr>
              <a:t>القرن السادس أم الثاني ق.م ؟</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charset="0"/>
                <a:ea typeface="ＭＳ Ｐゴシック" charset="0"/>
                <a:cs typeface="ＭＳ Ｐゴシック" charset="0"/>
              </a:rPr>
              <a:t>تأليف سفر دانيال</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6322" name="Rectangle 66"/>
          <p:cNvSpPr>
            <a:spLocks noChangeArrowheads="1"/>
          </p:cNvSpPr>
          <p:nvPr/>
        </p:nvSpPr>
        <p:spPr bwMode="auto">
          <a:xfrm>
            <a:off x="0" y="1600200"/>
            <a:ext cx="2773363" cy="4673600"/>
          </a:xfrm>
          <a:prstGeom prst="rect">
            <a:avLst/>
          </a:prstGeom>
          <a:solidFill>
            <a:srgbClr val="808080">
              <a:alpha val="3019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39" name="Line 2"/>
          <p:cNvSpPr>
            <a:spLocks noChangeShapeType="1"/>
          </p:cNvSpPr>
          <p:nvPr/>
        </p:nvSpPr>
        <p:spPr bwMode="auto">
          <a:xfrm flipV="1">
            <a:off x="0" y="381000"/>
            <a:ext cx="9144000" cy="7620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40" name="Group 3"/>
          <p:cNvGrpSpPr>
            <a:grpSpLocks/>
          </p:cNvGrpSpPr>
          <p:nvPr/>
        </p:nvGrpSpPr>
        <p:grpSpPr bwMode="auto">
          <a:xfrm>
            <a:off x="1628775" y="238125"/>
            <a:ext cx="371475" cy="381000"/>
            <a:chOff x="1056" y="672"/>
            <a:chExt cx="264" cy="240"/>
          </a:xfrm>
        </p:grpSpPr>
        <p:sp>
          <p:nvSpPr>
            <p:cNvPr id="168008"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9"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1" name="Group 6"/>
          <p:cNvGrpSpPr>
            <a:grpSpLocks/>
          </p:cNvGrpSpPr>
          <p:nvPr/>
        </p:nvGrpSpPr>
        <p:grpSpPr bwMode="auto">
          <a:xfrm>
            <a:off x="430213" y="238125"/>
            <a:ext cx="373062" cy="381000"/>
            <a:chOff x="1056" y="672"/>
            <a:chExt cx="264" cy="240"/>
          </a:xfrm>
        </p:grpSpPr>
        <p:sp>
          <p:nvSpPr>
            <p:cNvPr id="168006"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7"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2" name="Group 9"/>
          <p:cNvGrpSpPr>
            <a:grpSpLocks/>
          </p:cNvGrpSpPr>
          <p:nvPr/>
        </p:nvGrpSpPr>
        <p:grpSpPr bwMode="auto">
          <a:xfrm>
            <a:off x="2674938" y="231775"/>
            <a:ext cx="373062" cy="381000"/>
            <a:chOff x="1056" y="672"/>
            <a:chExt cx="264" cy="240"/>
          </a:xfrm>
        </p:grpSpPr>
        <p:sp>
          <p:nvSpPr>
            <p:cNvPr id="168004"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5"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3" name="Group 12"/>
          <p:cNvGrpSpPr>
            <a:grpSpLocks/>
          </p:cNvGrpSpPr>
          <p:nvPr/>
        </p:nvGrpSpPr>
        <p:grpSpPr bwMode="auto">
          <a:xfrm>
            <a:off x="3795713" y="239713"/>
            <a:ext cx="373062" cy="381000"/>
            <a:chOff x="1056" y="672"/>
            <a:chExt cx="264" cy="240"/>
          </a:xfrm>
        </p:grpSpPr>
        <p:sp>
          <p:nvSpPr>
            <p:cNvPr id="168002"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3"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4" name="Group 15"/>
          <p:cNvGrpSpPr>
            <a:grpSpLocks/>
          </p:cNvGrpSpPr>
          <p:nvPr/>
        </p:nvGrpSpPr>
        <p:grpSpPr bwMode="auto">
          <a:xfrm>
            <a:off x="4986338" y="223838"/>
            <a:ext cx="373062" cy="381000"/>
            <a:chOff x="1056" y="672"/>
            <a:chExt cx="264" cy="240"/>
          </a:xfrm>
        </p:grpSpPr>
        <p:sp>
          <p:nvSpPr>
            <p:cNvPr id="168000"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1"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5" name="Group 18"/>
          <p:cNvGrpSpPr>
            <a:grpSpLocks/>
          </p:cNvGrpSpPr>
          <p:nvPr/>
        </p:nvGrpSpPr>
        <p:grpSpPr bwMode="auto">
          <a:xfrm>
            <a:off x="8161338" y="223838"/>
            <a:ext cx="373062" cy="381000"/>
            <a:chOff x="1056" y="672"/>
            <a:chExt cx="264" cy="240"/>
          </a:xfrm>
        </p:grpSpPr>
        <p:sp>
          <p:nvSpPr>
            <p:cNvPr id="167998"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9"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6" name="Group 21"/>
          <p:cNvGrpSpPr>
            <a:grpSpLocks/>
          </p:cNvGrpSpPr>
          <p:nvPr/>
        </p:nvGrpSpPr>
        <p:grpSpPr bwMode="auto">
          <a:xfrm>
            <a:off x="7145338" y="214313"/>
            <a:ext cx="373062" cy="381000"/>
            <a:chOff x="1056" y="672"/>
            <a:chExt cx="264" cy="240"/>
          </a:xfrm>
        </p:grpSpPr>
        <p:sp>
          <p:nvSpPr>
            <p:cNvPr id="167996"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7"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7" name="Group 24"/>
          <p:cNvGrpSpPr>
            <a:grpSpLocks/>
          </p:cNvGrpSpPr>
          <p:nvPr/>
        </p:nvGrpSpPr>
        <p:grpSpPr bwMode="auto">
          <a:xfrm>
            <a:off x="6078538" y="228600"/>
            <a:ext cx="373062" cy="381000"/>
            <a:chOff x="1056" y="672"/>
            <a:chExt cx="264" cy="240"/>
          </a:xfrm>
        </p:grpSpPr>
        <p:sp>
          <p:nvSpPr>
            <p:cNvPr id="167994"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5"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96283"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86" name="Line 30"/>
          <p:cNvSpPr>
            <a:spLocks noChangeShapeType="1"/>
          </p:cNvSpPr>
          <p:nvPr/>
        </p:nvSpPr>
        <p:spPr bwMode="auto">
          <a:xfrm>
            <a:off x="0" y="6267450"/>
            <a:ext cx="9144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6287" name="Text Box 31"/>
          <p:cNvSpPr txBox="1">
            <a:spLocks noChangeArrowheads="1"/>
          </p:cNvSpPr>
          <p:nvPr/>
        </p:nvSpPr>
        <p:spPr bwMode="auto">
          <a:xfrm>
            <a:off x="835417" y="6429375"/>
            <a:ext cx="75212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650</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88" name="Text Box 32"/>
          <p:cNvSpPr txBox="1">
            <a:spLocks noChangeArrowheads="1"/>
          </p:cNvSpPr>
          <p:nvPr/>
        </p:nvSpPr>
        <p:spPr bwMode="auto">
          <a:xfrm>
            <a:off x="2803917" y="6429375"/>
            <a:ext cx="75212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600</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89" name="Text Box 33"/>
          <p:cNvSpPr txBox="1">
            <a:spLocks noChangeArrowheads="1"/>
          </p:cNvSpPr>
          <p:nvPr/>
        </p:nvSpPr>
        <p:spPr bwMode="auto">
          <a:xfrm>
            <a:off x="4827588" y="6429375"/>
            <a:ext cx="75212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550</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90" name="Text Box 34"/>
          <p:cNvSpPr txBox="1">
            <a:spLocks noChangeArrowheads="1"/>
          </p:cNvSpPr>
          <p:nvPr/>
        </p:nvSpPr>
        <p:spPr bwMode="auto">
          <a:xfrm>
            <a:off x="6921892" y="6411913"/>
            <a:ext cx="125547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500 ق.م</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91" name="AutoShape 35"/>
          <p:cNvSpPr>
            <a:spLocks noChangeArrowheads="1"/>
          </p:cNvSpPr>
          <p:nvPr/>
        </p:nvSpPr>
        <p:spPr bwMode="auto">
          <a:xfrm rot="10800000">
            <a:off x="1111250" y="6275388"/>
            <a:ext cx="177800"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AutoShape 36"/>
          <p:cNvSpPr>
            <a:spLocks noChangeArrowheads="1"/>
          </p:cNvSpPr>
          <p:nvPr/>
        </p:nvSpPr>
        <p:spPr bwMode="auto">
          <a:xfrm rot="10800000">
            <a:off x="31051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AutoShape 37"/>
          <p:cNvSpPr>
            <a:spLocks noChangeArrowheads="1"/>
          </p:cNvSpPr>
          <p:nvPr/>
        </p:nvSpPr>
        <p:spPr bwMode="auto">
          <a:xfrm rot="10800000">
            <a:off x="5078413" y="6269038"/>
            <a:ext cx="179387"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4" name="AutoShape 38"/>
          <p:cNvSpPr>
            <a:spLocks noChangeArrowheads="1"/>
          </p:cNvSpPr>
          <p:nvPr/>
        </p:nvSpPr>
        <p:spPr bwMode="auto">
          <a:xfrm rot="10800000">
            <a:off x="72199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0" name="Group 39"/>
          <p:cNvGrpSpPr>
            <a:grpSpLocks/>
          </p:cNvGrpSpPr>
          <p:nvPr/>
        </p:nvGrpSpPr>
        <p:grpSpPr bwMode="auto">
          <a:xfrm>
            <a:off x="2117725" y="2590800"/>
            <a:ext cx="5801808" cy="1008063"/>
            <a:chOff x="1501" y="1632"/>
            <a:chExt cx="4112" cy="635"/>
          </a:xfrm>
        </p:grpSpPr>
        <p:sp>
          <p:nvSpPr>
            <p:cNvPr id="167988" name="Rectangle 40"/>
            <p:cNvSpPr>
              <a:spLocks noChangeArrowheads="1"/>
            </p:cNvSpPr>
            <p:nvPr/>
          </p:nvSpPr>
          <p:spPr bwMode="auto">
            <a:xfrm>
              <a:off x="1501" y="2077"/>
              <a:ext cx="121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9" name="Rectangle 41"/>
            <p:cNvSpPr>
              <a:spLocks noChangeArrowheads="1"/>
            </p:cNvSpPr>
            <p:nvPr/>
          </p:nvSpPr>
          <p:spPr bwMode="auto">
            <a:xfrm>
              <a:off x="2013" y="1881"/>
              <a:ext cx="218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0" name="Rectangle 42"/>
            <p:cNvSpPr>
              <a:spLocks noChangeArrowheads="1"/>
            </p:cNvSpPr>
            <p:nvPr/>
          </p:nvSpPr>
          <p:spPr bwMode="auto">
            <a:xfrm>
              <a:off x="2453" y="1679"/>
              <a:ext cx="812" cy="13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1" name="Text Box 43"/>
            <p:cNvSpPr txBox="1">
              <a:spLocks noChangeArrowheads="1"/>
            </p:cNvSpPr>
            <p:nvPr/>
          </p:nvSpPr>
          <p:spPr bwMode="auto">
            <a:xfrm>
              <a:off x="3252" y="1632"/>
              <a:ext cx="1508"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حزقيال 592-572 (20)</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92" name="Text Box 44"/>
            <p:cNvSpPr txBox="1">
              <a:spLocks noChangeArrowheads="1"/>
            </p:cNvSpPr>
            <p:nvPr/>
          </p:nvSpPr>
          <p:spPr bwMode="auto">
            <a:xfrm>
              <a:off x="4173" y="1837"/>
              <a:ext cx="14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دانيال 605-537 (68)</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93" name="Text Box 45"/>
            <p:cNvSpPr txBox="1">
              <a:spLocks noChangeArrowheads="1"/>
            </p:cNvSpPr>
            <p:nvPr/>
          </p:nvSpPr>
          <p:spPr bwMode="auto">
            <a:xfrm>
              <a:off x="2681" y="2034"/>
              <a:ext cx="1403"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إرميا 626-586 (40)</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grpSp>
        <p:nvGrpSpPr>
          <p:cNvPr id="11" name="Group 46"/>
          <p:cNvGrpSpPr>
            <a:grpSpLocks/>
          </p:cNvGrpSpPr>
          <p:nvPr/>
        </p:nvGrpSpPr>
        <p:grpSpPr bwMode="auto">
          <a:xfrm>
            <a:off x="1835150" y="4084638"/>
            <a:ext cx="6362367" cy="2016125"/>
            <a:chOff x="1300" y="2573"/>
            <a:chExt cx="4509" cy="1270"/>
          </a:xfrm>
        </p:grpSpPr>
        <p:sp>
          <p:nvSpPr>
            <p:cNvPr id="167976" name="Rectangle 47"/>
            <p:cNvSpPr>
              <a:spLocks noChangeArrowheads="1"/>
            </p:cNvSpPr>
            <p:nvPr/>
          </p:nvSpPr>
          <p:spPr bwMode="auto">
            <a:xfrm>
              <a:off x="1300" y="3658"/>
              <a:ext cx="803"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7" name="Rectangle 48"/>
            <p:cNvSpPr>
              <a:spLocks noChangeArrowheads="1"/>
            </p:cNvSpPr>
            <p:nvPr/>
          </p:nvSpPr>
          <p:spPr bwMode="auto">
            <a:xfrm>
              <a:off x="2108" y="3425"/>
              <a:ext cx="1434"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8" name="Rectangle 49"/>
            <p:cNvSpPr>
              <a:spLocks noChangeArrowheads="1"/>
            </p:cNvSpPr>
            <p:nvPr/>
          </p:nvSpPr>
          <p:spPr bwMode="auto">
            <a:xfrm>
              <a:off x="3583" y="3018"/>
              <a:ext cx="54" cy="13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9" name="Rectangle 50"/>
            <p:cNvSpPr>
              <a:spLocks noChangeArrowheads="1"/>
            </p:cNvSpPr>
            <p:nvPr/>
          </p:nvSpPr>
          <p:spPr bwMode="auto">
            <a:xfrm>
              <a:off x="3645" y="2817"/>
              <a:ext cx="501" cy="15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0" name="Rectangle 51"/>
            <p:cNvSpPr>
              <a:spLocks noChangeArrowheads="1"/>
            </p:cNvSpPr>
            <p:nvPr/>
          </p:nvSpPr>
          <p:spPr bwMode="auto">
            <a:xfrm>
              <a:off x="3818" y="2633"/>
              <a:ext cx="327"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1" name="Text Box 52"/>
            <p:cNvSpPr txBox="1">
              <a:spLocks noChangeArrowheads="1"/>
            </p:cNvSpPr>
            <p:nvPr/>
          </p:nvSpPr>
          <p:spPr bwMode="auto">
            <a:xfrm>
              <a:off x="4127" y="2573"/>
              <a:ext cx="1608"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بيلشاصر 550-539 (11)</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2" name="Text Box 53"/>
            <p:cNvSpPr txBox="1">
              <a:spLocks noChangeArrowheads="1"/>
            </p:cNvSpPr>
            <p:nvPr/>
          </p:nvSpPr>
          <p:spPr bwMode="auto">
            <a:xfrm>
              <a:off x="4121" y="2778"/>
              <a:ext cx="1688"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نبونايدس (555-539 (16)</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3" name="Text Box 54"/>
            <p:cNvSpPr txBox="1">
              <a:spLocks noChangeArrowheads="1"/>
            </p:cNvSpPr>
            <p:nvPr/>
          </p:nvSpPr>
          <p:spPr bwMode="auto">
            <a:xfrm>
              <a:off x="3606" y="2972"/>
              <a:ext cx="1669"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نيريغلايسر (559-555 (4)</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4" name="Text Box 55"/>
            <p:cNvSpPr txBox="1">
              <a:spLocks noChangeArrowheads="1"/>
            </p:cNvSpPr>
            <p:nvPr/>
          </p:nvSpPr>
          <p:spPr bwMode="auto">
            <a:xfrm>
              <a:off x="3540" y="3180"/>
              <a:ext cx="1617"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إيل مردوخ 561-560 (1)</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5" name="Text Box 56"/>
            <p:cNvSpPr txBox="1">
              <a:spLocks noChangeArrowheads="1"/>
            </p:cNvSpPr>
            <p:nvPr/>
          </p:nvSpPr>
          <p:spPr bwMode="auto">
            <a:xfrm>
              <a:off x="3507" y="3382"/>
              <a:ext cx="1691"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نبوخدنصر 605-561 (44)</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6" name="Text Box 57"/>
            <p:cNvSpPr txBox="1">
              <a:spLocks noChangeArrowheads="1"/>
            </p:cNvSpPr>
            <p:nvPr/>
          </p:nvSpPr>
          <p:spPr bwMode="auto">
            <a:xfrm>
              <a:off x="2076" y="3610"/>
              <a:ext cx="167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نبوبولاسر 630-605 (25)</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7" name="Rectangle 58"/>
            <p:cNvSpPr>
              <a:spLocks noChangeArrowheads="1"/>
            </p:cNvSpPr>
            <p:nvPr/>
          </p:nvSpPr>
          <p:spPr bwMode="auto">
            <a:xfrm>
              <a:off x="3547" y="3229"/>
              <a:ext cx="27" cy="126"/>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2" name="Group 59"/>
          <p:cNvGrpSpPr>
            <a:grpSpLocks/>
          </p:cNvGrpSpPr>
          <p:nvPr/>
        </p:nvGrpSpPr>
        <p:grpSpPr bwMode="auto">
          <a:xfrm>
            <a:off x="180975" y="4283075"/>
            <a:ext cx="2556315" cy="1001713"/>
            <a:chOff x="0" y="1143"/>
            <a:chExt cx="1719" cy="631"/>
          </a:xfrm>
        </p:grpSpPr>
        <p:sp>
          <p:nvSpPr>
            <p:cNvPr id="167970" name="Rectangle 60"/>
            <p:cNvSpPr>
              <a:spLocks noChangeArrowheads="1"/>
            </p:cNvSpPr>
            <p:nvPr/>
          </p:nvSpPr>
          <p:spPr bwMode="auto">
            <a:xfrm>
              <a:off x="0" y="1143"/>
              <a:ext cx="1719" cy="631"/>
            </a:xfrm>
            <a:prstGeom prst="rect">
              <a:avLst/>
            </a:prstGeom>
            <a:solidFill>
              <a:srgbClr val="BBE0E3">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67971" name="Group 61"/>
            <p:cNvGrpSpPr>
              <a:grpSpLocks/>
            </p:cNvGrpSpPr>
            <p:nvPr/>
          </p:nvGrpSpPr>
          <p:grpSpPr bwMode="auto">
            <a:xfrm>
              <a:off x="161" y="1243"/>
              <a:ext cx="1117" cy="425"/>
              <a:chOff x="161" y="1243"/>
              <a:chExt cx="1117" cy="425"/>
            </a:xfrm>
          </p:grpSpPr>
          <p:sp>
            <p:nvSpPr>
              <p:cNvPr id="167972" name="Rectangle 62"/>
              <p:cNvSpPr>
                <a:spLocks noChangeArrowheads="1"/>
              </p:cNvSpPr>
              <p:nvPr/>
            </p:nvSpPr>
            <p:spPr bwMode="auto">
              <a:xfrm>
                <a:off x="161" y="1276"/>
                <a:ext cx="209"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3" name="Rectangle 63"/>
              <p:cNvSpPr>
                <a:spLocks noChangeArrowheads="1"/>
              </p:cNvSpPr>
              <p:nvPr/>
            </p:nvSpPr>
            <p:spPr bwMode="auto">
              <a:xfrm>
                <a:off x="161" y="1478"/>
                <a:ext cx="218" cy="12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4" name="Text Box 64"/>
              <p:cNvSpPr txBox="1">
                <a:spLocks noChangeArrowheads="1"/>
              </p:cNvSpPr>
              <p:nvPr/>
            </p:nvSpPr>
            <p:spPr bwMode="auto">
              <a:xfrm>
                <a:off x="359" y="1243"/>
                <a:ext cx="919"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الملوك البابليون</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75" name="Text Box 65"/>
              <p:cNvSpPr txBox="1">
                <a:spLocks noChangeArrowheads="1"/>
              </p:cNvSpPr>
              <p:nvPr/>
            </p:nvSpPr>
            <p:spPr bwMode="auto">
              <a:xfrm>
                <a:off x="367" y="1435"/>
                <a:ext cx="47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charset="0"/>
                    <a:ea typeface="ＭＳ Ｐゴシック" charset="0"/>
                  </a:rPr>
                  <a:t>الأنبياء</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grpSp>
      <p:sp>
        <p:nvSpPr>
          <p:cNvPr id="96323" name="Rectangle 67"/>
          <p:cNvSpPr>
            <a:spLocks noChangeArrowheads="1"/>
          </p:cNvSpPr>
          <p:nvPr/>
        </p:nvSpPr>
        <p:spPr bwMode="auto">
          <a:xfrm>
            <a:off x="6180282" y="1582738"/>
            <a:ext cx="2963718" cy="4673600"/>
          </a:xfrm>
          <a:prstGeom prst="rect">
            <a:avLst/>
          </a:prstGeom>
          <a:solidFill>
            <a:srgbClr val="808080">
              <a:alpha val="3019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324" name="Line 68"/>
          <p:cNvSpPr>
            <a:spLocks noChangeShapeType="1"/>
          </p:cNvSpPr>
          <p:nvPr/>
        </p:nvSpPr>
        <p:spPr bwMode="auto">
          <a:xfrm flipV="1">
            <a:off x="0" y="1571625"/>
            <a:ext cx="9144000" cy="1428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63" name="Group 77"/>
          <p:cNvGrpSpPr>
            <a:grpSpLocks/>
          </p:cNvGrpSpPr>
          <p:nvPr/>
        </p:nvGrpSpPr>
        <p:grpSpPr bwMode="auto">
          <a:xfrm>
            <a:off x="2081213" y="1852611"/>
            <a:ext cx="4449763" cy="558799"/>
            <a:chOff x="1311" y="1167"/>
            <a:chExt cx="2803" cy="352"/>
          </a:xfrm>
        </p:grpSpPr>
        <p:sp>
          <p:nvSpPr>
            <p:cNvPr id="167965" name="Text Box 71"/>
            <p:cNvSpPr txBox="1">
              <a:spLocks noChangeArrowheads="1"/>
            </p:cNvSpPr>
            <p:nvPr/>
          </p:nvSpPr>
          <p:spPr bwMode="auto">
            <a:xfrm>
              <a:off x="2309" y="1167"/>
              <a:ext cx="727"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Black" charset="0"/>
                  <a:ea typeface="ＭＳ Ｐゴシック" charset="0"/>
                </a:rPr>
                <a:t>70 سنة</a:t>
              </a:r>
              <a:endParaRPr kumimoji="0" lang="en-US" sz="2800" b="1" i="0" u="none" strike="noStrike" kern="1200" cap="none" spc="0" normalizeH="0" baseline="0" noProof="0" dirty="0">
                <a:ln>
                  <a:noFill/>
                </a:ln>
                <a:solidFill>
                  <a:srgbClr val="000000"/>
                </a:solidFill>
                <a:effectLst/>
                <a:uLnTx/>
                <a:uFillTx/>
                <a:latin typeface="Arial Black" charset="0"/>
                <a:ea typeface="ＭＳ Ｐゴシック" charset="0"/>
              </a:endParaRPr>
            </a:p>
          </p:txBody>
        </p:sp>
        <p:sp>
          <p:nvSpPr>
            <p:cNvPr id="167966" name="Line 72"/>
            <p:cNvSpPr>
              <a:spLocks noChangeShapeType="1"/>
            </p:cNvSpPr>
            <p:nvPr/>
          </p:nvSpPr>
          <p:spPr bwMode="auto">
            <a:xfrm flipH="1">
              <a:off x="1737" y="1344"/>
              <a:ext cx="375" cy="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7" name="Line 73"/>
            <p:cNvSpPr>
              <a:spLocks noChangeShapeType="1"/>
            </p:cNvSpPr>
            <p:nvPr/>
          </p:nvSpPr>
          <p:spPr bwMode="auto">
            <a:xfrm flipV="1">
              <a:off x="3264" y="1342"/>
              <a:ext cx="399" cy="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8" name="Text Box 74"/>
            <p:cNvSpPr txBox="1">
              <a:spLocks noChangeArrowheads="1"/>
            </p:cNvSpPr>
            <p:nvPr/>
          </p:nvSpPr>
          <p:spPr bwMode="auto">
            <a:xfrm>
              <a:off x="1311" y="1189"/>
              <a:ext cx="474"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charset="0"/>
                  <a:ea typeface="ＭＳ Ｐゴシック" charset="0"/>
                </a:rPr>
                <a:t>605</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69" name="Text Box 75"/>
            <p:cNvSpPr txBox="1">
              <a:spLocks noChangeArrowheads="1"/>
            </p:cNvSpPr>
            <p:nvPr/>
          </p:nvSpPr>
          <p:spPr bwMode="auto">
            <a:xfrm>
              <a:off x="3640" y="1175"/>
              <a:ext cx="474"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charset="0"/>
                  <a:ea typeface="ＭＳ Ｐゴシック" charset="0"/>
                </a:rPr>
                <a:t>536</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endParaRPr>
            </a:p>
          </p:txBody>
        </p:sp>
      </p:grpSp>
      <p:sp>
        <p:nvSpPr>
          <p:cNvPr id="167964" name="Rectangle 76"/>
          <p:cNvSpPr>
            <a:spLocks noGrp="1" noChangeArrowheads="1"/>
          </p:cNvSpPr>
          <p:nvPr>
            <p:ph type="title" idx="4294967295"/>
          </p:nvPr>
        </p:nvSpPr>
        <p:spPr>
          <a:xfrm>
            <a:off x="457200" y="457200"/>
            <a:ext cx="8229600" cy="1143000"/>
          </a:xfrm>
        </p:spPr>
        <p:txBody>
          <a:bodyPr/>
          <a:lstStyle/>
          <a:p>
            <a:pPr eaLnBrk="1" hangingPunct="1"/>
            <a:r>
              <a:rPr lang="ar-JO" b="1" dirty="0">
                <a:latin typeface="Arial" charset="0"/>
              </a:rPr>
              <a:t>الخط الزمني للسبي</a:t>
            </a:r>
            <a:endParaRPr lang="en-US" b="1" dirty="0">
              <a:latin typeface="Arial" charset="0"/>
            </a:endParaRPr>
          </a:p>
        </p:txBody>
      </p:sp>
    </p:spTree>
    <p:extLst>
      <p:ext uri="{BB962C8B-B14F-4D97-AF65-F5344CB8AC3E}">
        <p14:creationId xmlns:p14="http://schemas.microsoft.com/office/powerpoint/2010/main" val="27462795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06440"/>
            <a:ext cx="9144000" cy="1051560"/>
          </a:xfrm>
          <a:effectLst>
            <a:outerShdw blurRad="63500" dist="35921" dir="2700000" algn="ctr" rotWithShape="0">
              <a:schemeClr val="tx2">
                <a:alpha val="74998"/>
              </a:schemeClr>
            </a:outerShdw>
          </a:effectLst>
        </p:spPr>
        <p:txBody>
          <a:bodyPr anchor="t"/>
          <a:lstStyle/>
          <a:p>
            <a:pPr>
              <a:defRPr/>
            </a:pPr>
            <a:r>
              <a:rPr lang="ar-JO" sz="2000" b="1" dirty="0"/>
              <a:t>دوايت ج. بنتيكوست ” دانيال في تفسير الكتاب المقدس</a:t>
            </a:r>
            <a:br>
              <a:rPr lang="ar-JO" sz="2000" b="1" dirty="0"/>
            </a:br>
            <a:r>
              <a:rPr lang="ar-JO" sz="2000" b="1" dirty="0"/>
              <a:t>جون ف. والفورد و روي زوك: التوافق الإلكتروني الطبعة الثانية</a:t>
            </a:r>
            <a:br>
              <a:rPr lang="ar-JO" sz="2000" b="1" dirty="0"/>
            </a:br>
            <a:r>
              <a:rPr lang="ar-JO" sz="2000" b="1" dirty="0"/>
              <a:t>ويتون : كتب فكتور، 1985)، 1: 1324</a:t>
            </a:r>
            <a:endParaRPr lang="en-US" sz="28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BEC48D27-7A53-D845-A401-782FA31266F2}"/>
              </a:ext>
            </a:extLst>
          </p:cNvPr>
          <p:cNvSpPr txBox="1">
            <a:spLocks noChangeArrowheads="1"/>
          </p:cNvSpPr>
          <p:nvPr/>
        </p:nvSpPr>
        <p:spPr bwMode="auto">
          <a:xfrm>
            <a:off x="0" y="0"/>
            <a:ext cx="5543550" cy="54063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t>إن معرفة دانيال بالأفراد الذين تحدث عنهم الكتاب وبالأحداث والعادات التاريخية المذكورة في الكتاب يستلزم تحديد تاريخ الكتاب في القرن السادس. لم يكن بالإمكان الاحتفاظ بالتفاصيل الدقيقة الواردة في الكتاب بدقة من خلال التقليد الشفوي لنحو 400 عام ، كما اقترح أولئك الذين يفترضون تاريخًا متأخرًا للكتاب </a:t>
            </a:r>
            <a:endParaRPr lang="en-US" sz="3200" b="1" dirty="0"/>
          </a:p>
        </p:txBody>
      </p:sp>
      <p:pic>
        <p:nvPicPr>
          <p:cNvPr id="16386" name="Picture 2" descr="Seminary professor J. Dwight Pentecost taught until age 98">
            <a:extLst>
              <a:ext uri="{FF2B5EF4-FFF2-40B4-BE49-F238E27FC236}">
                <a16:creationId xmlns:a16="http://schemas.microsoft.com/office/drawing/2014/main" id="{42933A87-9DF5-D74A-9F0E-FEB7F58DA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592" y="0"/>
            <a:ext cx="3642978" cy="5406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310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2685155"/>
          </a:xfrm>
          <a:effectLst>
            <a:outerShdw blurRad="63500" dist="35921" dir="2700000" algn="ctr" rotWithShape="0">
              <a:schemeClr val="tx2">
                <a:alpha val="74998"/>
              </a:schemeClr>
            </a:outerShdw>
          </a:effectLst>
        </p:spPr>
        <p:txBody>
          <a:bodyPr anchor="ctr"/>
          <a:lstStyle/>
          <a:p>
            <a:pPr>
              <a:defRPr/>
            </a:pPr>
            <a:r>
              <a:rPr lang="ar-JO" sz="2800" b="1" dirty="0"/>
              <a:t>يرى بعض النقاد أنه بما أن </a:t>
            </a:r>
            <a:r>
              <a:rPr lang="ar-JO" sz="2800" b="1" dirty="0">
                <a:solidFill>
                  <a:srgbClr val="FFFF00"/>
                </a:solidFill>
              </a:rPr>
              <a:t>دانيال لم يستخدم اسم الله يهوه </a:t>
            </a:r>
            <a:r>
              <a:rPr lang="ar-JO" sz="2800" b="1" dirty="0"/>
              <a:t>، ولأن الاسم كان شائعًا في أيام دانيال من قبل الآخرين ، فلا بد أن الكتاب قد كتب في وقت لاحق</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70355F6F-ED3B-614C-9BB9-344B4C8CA24D}"/>
              </a:ext>
            </a:extLst>
          </p:cNvPr>
          <p:cNvSpPr txBox="1">
            <a:spLocks noChangeArrowheads="1"/>
          </p:cNvSpPr>
          <p:nvPr/>
        </p:nvSpPr>
        <p:spPr bwMode="auto">
          <a:xfrm>
            <a:off x="0" y="2843217"/>
            <a:ext cx="9144000" cy="3228975"/>
          </a:xfrm>
          <a:prstGeom prst="rect">
            <a:avLst/>
          </a:prstGeom>
          <a:solidFill>
            <a:schemeClr val="accent2"/>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dirty="0"/>
              <a:t>ومع ذلك ، فقد فشل هذا الاعتراض في ملاحظة أنه في الفصل 9 تم استخدام هذا الاسم ثماني مرات (. 9: 2 ، 4 ، 8 ، 10 ، 13- 14 [ثلاث مرات] ، 20). اسم الله الذي استخدمه المؤلف في تم تحديد المقطع المحدد من خلال محتواه ، وليس حسب العادات الشعبية</a:t>
            </a:r>
            <a:endParaRPr lang="en-US" sz="2800" b="1" kern="0" dirty="0">
              <a:effectLst>
                <a:glow rad="127000">
                  <a:schemeClr val="tx1"/>
                </a:glow>
              </a:effectLst>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5BB455-AF35-F041-BFEE-3CAF2902F418}"/>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ar-JO" sz="2000" b="1" kern="0" dirty="0">
                <a:solidFill>
                  <a:srgbClr val="FFFFFF"/>
                </a:solidFill>
                <a:effectLst>
                  <a:glow rad="127000">
                    <a:srgbClr val="000000"/>
                  </a:glow>
                </a:effectLst>
                <a:latin typeface="Arial" charset="0"/>
                <a:ea typeface="ＭＳ Ｐゴシック" charset="0"/>
                <a:cs typeface="ＭＳ Ｐゴシック" charset="0"/>
              </a:rPr>
              <a:t>بنتيكوست، ب ك س، 1: 1325</a:t>
            </a:r>
            <a:r>
              <a:rPr lang="en-US" sz="2000" b="1" kern="0"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7309349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919289"/>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يظهر اعتراض آخر على تاليف دانيال للسفر </a:t>
            </a:r>
            <a:r>
              <a:rPr lang="ar-JO" sz="2800" b="1" dirty="0">
                <a:solidFill>
                  <a:srgbClr val="FFFF00"/>
                </a:solidFill>
                <a:effectLst>
                  <a:glow rad="127000">
                    <a:schemeClr val="tx1"/>
                  </a:glow>
                </a:effectLst>
                <a:latin typeface="Arial" charset="0"/>
                <a:ea typeface="ＭＳ Ｐゴシック" charset="0"/>
                <a:cs typeface="ＭＳ Ｐゴシック" charset="0"/>
              </a:rPr>
              <a:t>لأن الكاتب يشير في 1: 21 إلى وقت موت دانيال</a:t>
            </a:r>
            <a:endParaRPr lang="en-US" sz="28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12A498EF-08B0-B049-B823-97E618060DB1}"/>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بنتيكوست، ب ك س، 1: 1325</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8" name="Rectangle 2">
            <a:extLst>
              <a:ext uri="{FF2B5EF4-FFF2-40B4-BE49-F238E27FC236}">
                <a16:creationId xmlns:a16="http://schemas.microsoft.com/office/drawing/2014/main" id="{A94FB9C7-5D59-DC48-A364-39BAB27630A1}"/>
              </a:ext>
            </a:extLst>
          </p:cNvPr>
          <p:cNvSpPr txBox="1">
            <a:spLocks noChangeArrowheads="1"/>
          </p:cNvSpPr>
          <p:nvPr/>
        </p:nvSpPr>
        <p:spPr bwMode="auto">
          <a:xfrm>
            <a:off x="0" y="1614488"/>
            <a:ext cx="9144000" cy="4086226"/>
          </a:xfrm>
          <a:prstGeom prst="rect">
            <a:avLst/>
          </a:prstGeom>
          <a:solidFill>
            <a:schemeClr val="accent2"/>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ومع ذلك ، فإن 1: 21 لا تذكر متى مات دانيال بل إنها تنص على أنه بقي هناك (في بابل) حتى السنة الأولى لكورش . وقد حرر مرسوم كورش اليهود من سبيهم في بابل مما أدى إلى السبي لمدة 70 عامًا إلى نهاية قريبة .    يشير دانيال 1: 21 ببساطة إلى أن دانيال عاش خلال فترة السبي . ولا تحدد الآية وقت وفاته و في الواقع عاش في السنة الثالثة على الأقل لكورش    (10: 1 )</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698230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charset="0"/>
                <a:ea typeface="ＭＳ Ｐゴシック" charset="0"/>
                <a:cs typeface="ＭＳ Ｐゴシック" charset="0"/>
              </a:rPr>
              <a:t>دعم التأليف دانيال</a:t>
            </a:r>
            <a:endParaRPr lang="en-US" sz="4000" b="1" dirty="0">
              <a:effectLst>
                <a:glow rad="127000">
                  <a:schemeClr val="tx1"/>
                </a:glow>
              </a:effectLst>
              <a:latin typeface="Arial" charset="0"/>
              <a:ea typeface="ＭＳ Ｐゴシック" charset="0"/>
              <a:cs typeface="ＭＳ Ｐゴシック" charset="0"/>
            </a:endParaRP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EF6F4BAF-8D5A-824B-8C54-8ED88ACD22E9}"/>
              </a:ext>
            </a:extLst>
          </p:cNvPr>
          <p:cNvSpPr txBox="1">
            <a:spLocks noChangeArrowheads="1"/>
          </p:cNvSpPr>
          <p:nvPr/>
        </p:nvSpPr>
        <p:spPr bwMode="auto">
          <a:xfrm>
            <a:off x="2627088" y="5901887"/>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خارجي</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BB4F60-3639-2E40-9189-E41FDCE138CD}"/>
              </a:ext>
            </a:extLst>
          </p:cNvPr>
          <p:cNvSpPr txBox="1">
            <a:spLocks noChangeArrowheads="1"/>
          </p:cNvSpPr>
          <p:nvPr/>
        </p:nvSpPr>
        <p:spPr bwMode="auto">
          <a:xfrm>
            <a:off x="5355771" y="13357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خارجي</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A1ED1EEE-67E1-1A46-805D-AC16BED94045}"/>
              </a:ext>
            </a:extLst>
          </p:cNvPr>
          <p:cNvSpPr txBox="1">
            <a:spLocks noChangeArrowheads="1"/>
          </p:cNvSpPr>
          <p:nvPr/>
        </p:nvSpPr>
        <p:spPr bwMode="auto">
          <a:xfrm>
            <a:off x="188685" y="5109470"/>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خارجي</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352C424A-233F-A343-B071-2BF4A432BDC7}"/>
              </a:ext>
            </a:extLst>
          </p:cNvPr>
          <p:cNvSpPr txBox="1">
            <a:spLocks noChangeArrowheads="1"/>
          </p:cNvSpPr>
          <p:nvPr/>
        </p:nvSpPr>
        <p:spPr bwMode="auto">
          <a:xfrm>
            <a:off x="290285" y="15389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خارجي</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FF836869-7062-B140-BAEF-B075D2CA3C35}"/>
              </a:ext>
            </a:extLst>
          </p:cNvPr>
          <p:cNvSpPr txBox="1">
            <a:spLocks noChangeArrowheads="1"/>
          </p:cNvSpPr>
          <p:nvPr/>
        </p:nvSpPr>
        <p:spPr bwMode="auto">
          <a:xfrm>
            <a:off x="5167088" y="4897831"/>
            <a:ext cx="4005943"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خارجي</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846482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6322" name="Rectangle 66"/>
          <p:cNvSpPr>
            <a:spLocks noChangeArrowheads="1"/>
          </p:cNvSpPr>
          <p:nvPr/>
        </p:nvSpPr>
        <p:spPr bwMode="auto">
          <a:xfrm>
            <a:off x="0" y="1600200"/>
            <a:ext cx="2773363" cy="4673600"/>
          </a:xfrm>
          <a:prstGeom prst="rect">
            <a:avLst/>
          </a:prstGeom>
          <a:solidFill>
            <a:srgbClr val="808080">
              <a:alpha val="3019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39" name="Line 2"/>
          <p:cNvSpPr>
            <a:spLocks noChangeShapeType="1"/>
          </p:cNvSpPr>
          <p:nvPr/>
        </p:nvSpPr>
        <p:spPr bwMode="auto">
          <a:xfrm flipV="1">
            <a:off x="0" y="381000"/>
            <a:ext cx="9144000" cy="7620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40" name="Group 3"/>
          <p:cNvGrpSpPr>
            <a:grpSpLocks/>
          </p:cNvGrpSpPr>
          <p:nvPr/>
        </p:nvGrpSpPr>
        <p:grpSpPr bwMode="auto">
          <a:xfrm>
            <a:off x="1628775" y="238125"/>
            <a:ext cx="371475" cy="381000"/>
            <a:chOff x="1056" y="672"/>
            <a:chExt cx="264" cy="240"/>
          </a:xfrm>
        </p:grpSpPr>
        <p:sp>
          <p:nvSpPr>
            <p:cNvPr id="168008"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9"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1" name="Group 6"/>
          <p:cNvGrpSpPr>
            <a:grpSpLocks/>
          </p:cNvGrpSpPr>
          <p:nvPr/>
        </p:nvGrpSpPr>
        <p:grpSpPr bwMode="auto">
          <a:xfrm>
            <a:off x="430213" y="238125"/>
            <a:ext cx="373062" cy="381000"/>
            <a:chOff x="1056" y="672"/>
            <a:chExt cx="264" cy="240"/>
          </a:xfrm>
        </p:grpSpPr>
        <p:sp>
          <p:nvSpPr>
            <p:cNvPr id="168006"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7"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2" name="Group 9"/>
          <p:cNvGrpSpPr>
            <a:grpSpLocks/>
          </p:cNvGrpSpPr>
          <p:nvPr/>
        </p:nvGrpSpPr>
        <p:grpSpPr bwMode="auto">
          <a:xfrm>
            <a:off x="2674938" y="231775"/>
            <a:ext cx="373062" cy="381000"/>
            <a:chOff x="1056" y="672"/>
            <a:chExt cx="264" cy="240"/>
          </a:xfrm>
        </p:grpSpPr>
        <p:sp>
          <p:nvSpPr>
            <p:cNvPr id="168004"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5"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3" name="Group 12"/>
          <p:cNvGrpSpPr>
            <a:grpSpLocks/>
          </p:cNvGrpSpPr>
          <p:nvPr/>
        </p:nvGrpSpPr>
        <p:grpSpPr bwMode="auto">
          <a:xfrm>
            <a:off x="3795713" y="239713"/>
            <a:ext cx="373062" cy="381000"/>
            <a:chOff x="1056" y="672"/>
            <a:chExt cx="264" cy="240"/>
          </a:xfrm>
        </p:grpSpPr>
        <p:sp>
          <p:nvSpPr>
            <p:cNvPr id="168002"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3"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4" name="Group 15"/>
          <p:cNvGrpSpPr>
            <a:grpSpLocks/>
          </p:cNvGrpSpPr>
          <p:nvPr/>
        </p:nvGrpSpPr>
        <p:grpSpPr bwMode="auto">
          <a:xfrm>
            <a:off x="4986338" y="223838"/>
            <a:ext cx="373062" cy="381000"/>
            <a:chOff x="1056" y="672"/>
            <a:chExt cx="264" cy="240"/>
          </a:xfrm>
        </p:grpSpPr>
        <p:sp>
          <p:nvSpPr>
            <p:cNvPr id="168000"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1"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5" name="Group 18"/>
          <p:cNvGrpSpPr>
            <a:grpSpLocks/>
          </p:cNvGrpSpPr>
          <p:nvPr/>
        </p:nvGrpSpPr>
        <p:grpSpPr bwMode="auto">
          <a:xfrm>
            <a:off x="8161338" y="223838"/>
            <a:ext cx="373062" cy="381000"/>
            <a:chOff x="1056" y="672"/>
            <a:chExt cx="264" cy="240"/>
          </a:xfrm>
        </p:grpSpPr>
        <p:sp>
          <p:nvSpPr>
            <p:cNvPr id="167998"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9"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6" name="Group 21"/>
          <p:cNvGrpSpPr>
            <a:grpSpLocks/>
          </p:cNvGrpSpPr>
          <p:nvPr/>
        </p:nvGrpSpPr>
        <p:grpSpPr bwMode="auto">
          <a:xfrm>
            <a:off x="7145338" y="214313"/>
            <a:ext cx="373062" cy="381000"/>
            <a:chOff x="1056" y="672"/>
            <a:chExt cx="264" cy="240"/>
          </a:xfrm>
        </p:grpSpPr>
        <p:sp>
          <p:nvSpPr>
            <p:cNvPr id="167996"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7"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7" name="Group 24"/>
          <p:cNvGrpSpPr>
            <a:grpSpLocks/>
          </p:cNvGrpSpPr>
          <p:nvPr/>
        </p:nvGrpSpPr>
        <p:grpSpPr bwMode="auto">
          <a:xfrm>
            <a:off x="6078538" y="228600"/>
            <a:ext cx="373062" cy="381000"/>
            <a:chOff x="1056" y="672"/>
            <a:chExt cx="264" cy="240"/>
          </a:xfrm>
        </p:grpSpPr>
        <p:sp>
          <p:nvSpPr>
            <p:cNvPr id="167994"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5"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96283"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86" name="Line 30"/>
          <p:cNvSpPr>
            <a:spLocks noChangeShapeType="1"/>
          </p:cNvSpPr>
          <p:nvPr/>
        </p:nvSpPr>
        <p:spPr bwMode="auto">
          <a:xfrm>
            <a:off x="0" y="6267450"/>
            <a:ext cx="9144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6287" name="Text Box 31"/>
          <p:cNvSpPr txBox="1">
            <a:spLocks noChangeArrowheads="1"/>
          </p:cNvSpPr>
          <p:nvPr/>
        </p:nvSpPr>
        <p:spPr bwMode="auto">
          <a:xfrm>
            <a:off x="835417" y="6429375"/>
            <a:ext cx="75212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650</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88" name="Text Box 32"/>
          <p:cNvSpPr txBox="1">
            <a:spLocks noChangeArrowheads="1"/>
          </p:cNvSpPr>
          <p:nvPr/>
        </p:nvSpPr>
        <p:spPr bwMode="auto">
          <a:xfrm>
            <a:off x="2803917" y="6429375"/>
            <a:ext cx="75212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600</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89" name="Text Box 33"/>
          <p:cNvSpPr txBox="1">
            <a:spLocks noChangeArrowheads="1"/>
          </p:cNvSpPr>
          <p:nvPr/>
        </p:nvSpPr>
        <p:spPr bwMode="auto">
          <a:xfrm>
            <a:off x="4827588" y="6429375"/>
            <a:ext cx="75212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550</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90" name="Text Box 34"/>
          <p:cNvSpPr txBox="1">
            <a:spLocks noChangeArrowheads="1"/>
          </p:cNvSpPr>
          <p:nvPr/>
        </p:nvSpPr>
        <p:spPr bwMode="auto">
          <a:xfrm>
            <a:off x="6921892" y="6411913"/>
            <a:ext cx="125547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500 ق.م</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91" name="AutoShape 35"/>
          <p:cNvSpPr>
            <a:spLocks noChangeArrowheads="1"/>
          </p:cNvSpPr>
          <p:nvPr/>
        </p:nvSpPr>
        <p:spPr bwMode="auto">
          <a:xfrm rot="10800000">
            <a:off x="1111250" y="6275388"/>
            <a:ext cx="177800"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AutoShape 36"/>
          <p:cNvSpPr>
            <a:spLocks noChangeArrowheads="1"/>
          </p:cNvSpPr>
          <p:nvPr/>
        </p:nvSpPr>
        <p:spPr bwMode="auto">
          <a:xfrm rot="10800000">
            <a:off x="31051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AutoShape 37"/>
          <p:cNvSpPr>
            <a:spLocks noChangeArrowheads="1"/>
          </p:cNvSpPr>
          <p:nvPr/>
        </p:nvSpPr>
        <p:spPr bwMode="auto">
          <a:xfrm rot="10800000">
            <a:off x="5078413" y="6269038"/>
            <a:ext cx="179387"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4" name="AutoShape 38"/>
          <p:cNvSpPr>
            <a:spLocks noChangeArrowheads="1"/>
          </p:cNvSpPr>
          <p:nvPr/>
        </p:nvSpPr>
        <p:spPr bwMode="auto">
          <a:xfrm rot="10800000">
            <a:off x="72199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0" name="Group 39"/>
          <p:cNvGrpSpPr>
            <a:grpSpLocks/>
          </p:cNvGrpSpPr>
          <p:nvPr/>
        </p:nvGrpSpPr>
        <p:grpSpPr bwMode="auto">
          <a:xfrm>
            <a:off x="2117725" y="2590800"/>
            <a:ext cx="5801808" cy="1008063"/>
            <a:chOff x="1501" y="1632"/>
            <a:chExt cx="4112" cy="635"/>
          </a:xfrm>
        </p:grpSpPr>
        <p:sp>
          <p:nvSpPr>
            <p:cNvPr id="167988" name="Rectangle 40"/>
            <p:cNvSpPr>
              <a:spLocks noChangeArrowheads="1"/>
            </p:cNvSpPr>
            <p:nvPr/>
          </p:nvSpPr>
          <p:spPr bwMode="auto">
            <a:xfrm>
              <a:off x="1501" y="2077"/>
              <a:ext cx="121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9" name="Rectangle 41"/>
            <p:cNvSpPr>
              <a:spLocks noChangeArrowheads="1"/>
            </p:cNvSpPr>
            <p:nvPr/>
          </p:nvSpPr>
          <p:spPr bwMode="auto">
            <a:xfrm>
              <a:off x="2013" y="1881"/>
              <a:ext cx="218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0" name="Rectangle 42"/>
            <p:cNvSpPr>
              <a:spLocks noChangeArrowheads="1"/>
            </p:cNvSpPr>
            <p:nvPr/>
          </p:nvSpPr>
          <p:spPr bwMode="auto">
            <a:xfrm>
              <a:off x="2453" y="1679"/>
              <a:ext cx="812" cy="13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1" name="Text Box 43"/>
            <p:cNvSpPr txBox="1">
              <a:spLocks noChangeArrowheads="1"/>
            </p:cNvSpPr>
            <p:nvPr/>
          </p:nvSpPr>
          <p:spPr bwMode="auto">
            <a:xfrm>
              <a:off x="3252" y="1632"/>
              <a:ext cx="1508"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حزقيال 592-572 (20)</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92" name="Text Box 44"/>
            <p:cNvSpPr txBox="1">
              <a:spLocks noChangeArrowheads="1"/>
            </p:cNvSpPr>
            <p:nvPr/>
          </p:nvSpPr>
          <p:spPr bwMode="auto">
            <a:xfrm>
              <a:off x="4173" y="1837"/>
              <a:ext cx="144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دانيال 605-537 (68)</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93" name="Text Box 45"/>
            <p:cNvSpPr txBox="1">
              <a:spLocks noChangeArrowheads="1"/>
            </p:cNvSpPr>
            <p:nvPr/>
          </p:nvSpPr>
          <p:spPr bwMode="auto">
            <a:xfrm>
              <a:off x="2681" y="2034"/>
              <a:ext cx="1403"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إرميا 626-586 (40)</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grpSp>
        <p:nvGrpSpPr>
          <p:cNvPr id="11" name="Group 46"/>
          <p:cNvGrpSpPr>
            <a:grpSpLocks/>
          </p:cNvGrpSpPr>
          <p:nvPr/>
        </p:nvGrpSpPr>
        <p:grpSpPr bwMode="auto">
          <a:xfrm>
            <a:off x="1835150" y="4084638"/>
            <a:ext cx="6362367" cy="2016125"/>
            <a:chOff x="1300" y="2573"/>
            <a:chExt cx="4509" cy="1270"/>
          </a:xfrm>
        </p:grpSpPr>
        <p:sp>
          <p:nvSpPr>
            <p:cNvPr id="167976" name="Rectangle 47"/>
            <p:cNvSpPr>
              <a:spLocks noChangeArrowheads="1"/>
            </p:cNvSpPr>
            <p:nvPr/>
          </p:nvSpPr>
          <p:spPr bwMode="auto">
            <a:xfrm>
              <a:off x="1300" y="3658"/>
              <a:ext cx="803"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7" name="Rectangle 48"/>
            <p:cNvSpPr>
              <a:spLocks noChangeArrowheads="1"/>
            </p:cNvSpPr>
            <p:nvPr/>
          </p:nvSpPr>
          <p:spPr bwMode="auto">
            <a:xfrm>
              <a:off x="2108" y="3425"/>
              <a:ext cx="1434"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8" name="Rectangle 49"/>
            <p:cNvSpPr>
              <a:spLocks noChangeArrowheads="1"/>
            </p:cNvSpPr>
            <p:nvPr/>
          </p:nvSpPr>
          <p:spPr bwMode="auto">
            <a:xfrm>
              <a:off x="3583" y="3018"/>
              <a:ext cx="54" cy="13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9" name="Rectangle 50"/>
            <p:cNvSpPr>
              <a:spLocks noChangeArrowheads="1"/>
            </p:cNvSpPr>
            <p:nvPr/>
          </p:nvSpPr>
          <p:spPr bwMode="auto">
            <a:xfrm>
              <a:off x="3645" y="2817"/>
              <a:ext cx="501" cy="15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0" name="Rectangle 51"/>
            <p:cNvSpPr>
              <a:spLocks noChangeArrowheads="1"/>
            </p:cNvSpPr>
            <p:nvPr/>
          </p:nvSpPr>
          <p:spPr bwMode="auto">
            <a:xfrm>
              <a:off x="3818" y="2633"/>
              <a:ext cx="327"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1" name="Text Box 52"/>
            <p:cNvSpPr txBox="1">
              <a:spLocks noChangeArrowheads="1"/>
            </p:cNvSpPr>
            <p:nvPr/>
          </p:nvSpPr>
          <p:spPr bwMode="auto">
            <a:xfrm>
              <a:off x="4127" y="2573"/>
              <a:ext cx="1608"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بيلشاصر 550-539 (11)</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2" name="Text Box 53"/>
            <p:cNvSpPr txBox="1">
              <a:spLocks noChangeArrowheads="1"/>
            </p:cNvSpPr>
            <p:nvPr/>
          </p:nvSpPr>
          <p:spPr bwMode="auto">
            <a:xfrm>
              <a:off x="4121" y="2778"/>
              <a:ext cx="1688"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نبونايدس (555-539 (16)</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3" name="Text Box 54"/>
            <p:cNvSpPr txBox="1">
              <a:spLocks noChangeArrowheads="1"/>
            </p:cNvSpPr>
            <p:nvPr/>
          </p:nvSpPr>
          <p:spPr bwMode="auto">
            <a:xfrm>
              <a:off x="3606" y="2972"/>
              <a:ext cx="1669"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نيريغلايسر (559-555 (4)</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4" name="Text Box 55"/>
            <p:cNvSpPr txBox="1">
              <a:spLocks noChangeArrowheads="1"/>
            </p:cNvSpPr>
            <p:nvPr/>
          </p:nvSpPr>
          <p:spPr bwMode="auto">
            <a:xfrm>
              <a:off x="3540" y="3180"/>
              <a:ext cx="1617"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إيل مردوخ 561-560 (1)</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5" name="Text Box 56"/>
            <p:cNvSpPr txBox="1">
              <a:spLocks noChangeArrowheads="1"/>
            </p:cNvSpPr>
            <p:nvPr/>
          </p:nvSpPr>
          <p:spPr bwMode="auto">
            <a:xfrm>
              <a:off x="3507" y="3382"/>
              <a:ext cx="1691"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نبوخدنصر 605-561 (44)</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6" name="Text Box 57"/>
            <p:cNvSpPr txBox="1">
              <a:spLocks noChangeArrowheads="1"/>
            </p:cNvSpPr>
            <p:nvPr/>
          </p:nvSpPr>
          <p:spPr bwMode="auto">
            <a:xfrm>
              <a:off x="2076" y="3610"/>
              <a:ext cx="167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نبوبولاسر 630-605 (25)</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7" name="Rectangle 58"/>
            <p:cNvSpPr>
              <a:spLocks noChangeArrowheads="1"/>
            </p:cNvSpPr>
            <p:nvPr/>
          </p:nvSpPr>
          <p:spPr bwMode="auto">
            <a:xfrm>
              <a:off x="3547" y="3229"/>
              <a:ext cx="27" cy="126"/>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2" name="Group 59"/>
          <p:cNvGrpSpPr>
            <a:grpSpLocks/>
          </p:cNvGrpSpPr>
          <p:nvPr/>
        </p:nvGrpSpPr>
        <p:grpSpPr bwMode="auto">
          <a:xfrm>
            <a:off x="180975" y="4283075"/>
            <a:ext cx="2556315" cy="1001713"/>
            <a:chOff x="0" y="1143"/>
            <a:chExt cx="1719" cy="631"/>
          </a:xfrm>
        </p:grpSpPr>
        <p:sp>
          <p:nvSpPr>
            <p:cNvPr id="167970" name="Rectangle 60"/>
            <p:cNvSpPr>
              <a:spLocks noChangeArrowheads="1"/>
            </p:cNvSpPr>
            <p:nvPr/>
          </p:nvSpPr>
          <p:spPr bwMode="auto">
            <a:xfrm>
              <a:off x="0" y="1143"/>
              <a:ext cx="1719" cy="631"/>
            </a:xfrm>
            <a:prstGeom prst="rect">
              <a:avLst/>
            </a:prstGeom>
            <a:solidFill>
              <a:srgbClr val="BBE0E3">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67971" name="Group 61"/>
            <p:cNvGrpSpPr>
              <a:grpSpLocks/>
            </p:cNvGrpSpPr>
            <p:nvPr/>
          </p:nvGrpSpPr>
          <p:grpSpPr bwMode="auto">
            <a:xfrm>
              <a:off x="161" y="1243"/>
              <a:ext cx="1117" cy="425"/>
              <a:chOff x="161" y="1243"/>
              <a:chExt cx="1117" cy="425"/>
            </a:xfrm>
          </p:grpSpPr>
          <p:sp>
            <p:nvSpPr>
              <p:cNvPr id="167972" name="Rectangle 62"/>
              <p:cNvSpPr>
                <a:spLocks noChangeArrowheads="1"/>
              </p:cNvSpPr>
              <p:nvPr/>
            </p:nvSpPr>
            <p:spPr bwMode="auto">
              <a:xfrm>
                <a:off x="161" y="1276"/>
                <a:ext cx="209"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3" name="Rectangle 63"/>
              <p:cNvSpPr>
                <a:spLocks noChangeArrowheads="1"/>
              </p:cNvSpPr>
              <p:nvPr/>
            </p:nvSpPr>
            <p:spPr bwMode="auto">
              <a:xfrm>
                <a:off x="161" y="1478"/>
                <a:ext cx="218" cy="12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4" name="Text Box 64"/>
              <p:cNvSpPr txBox="1">
                <a:spLocks noChangeArrowheads="1"/>
              </p:cNvSpPr>
              <p:nvPr/>
            </p:nvSpPr>
            <p:spPr bwMode="auto">
              <a:xfrm>
                <a:off x="359" y="1243"/>
                <a:ext cx="919"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الملوك البابليون</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75" name="Text Box 65"/>
              <p:cNvSpPr txBox="1">
                <a:spLocks noChangeArrowheads="1"/>
              </p:cNvSpPr>
              <p:nvPr/>
            </p:nvSpPr>
            <p:spPr bwMode="auto">
              <a:xfrm>
                <a:off x="367" y="1435"/>
                <a:ext cx="47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charset="0"/>
                    <a:ea typeface="ＭＳ Ｐゴシック" charset="0"/>
                  </a:rPr>
                  <a:t>الأنبياء</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grpSp>
      <p:sp>
        <p:nvSpPr>
          <p:cNvPr id="96323" name="Rectangle 67"/>
          <p:cNvSpPr>
            <a:spLocks noChangeArrowheads="1"/>
          </p:cNvSpPr>
          <p:nvPr/>
        </p:nvSpPr>
        <p:spPr bwMode="auto">
          <a:xfrm>
            <a:off x="6180282" y="1582738"/>
            <a:ext cx="2963718" cy="4673600"/>
          </a:xfrm>
          <a:prstGeom prst="rect">
            <a:avLst/>
          </a:prstGeom>
          <a:solidFill>
            <a:srgbClr val="808080">
              <a:alpha val="3019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324" name="Line 68"/>
          <p:cNvSpPr>
            <a:spLocks noChangeShapeType="1"/>
          </p:cNvSpPr>
          <p:nvPr/>
        </p:nvSpPr>
        <p:spPr bwMode="auto">
          <a:xfrm flipV="1">
            <a:off x="0" y="1571625"/>
            <a:ext cx="9144000" cy="1428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63" name="Group 77"/>
          <p:cNvGrpSpPr>
            <a:grpSpLocks/>
          </p:cNvGrpSpPr>
          <p:nvPr/>
        </p:nvGrpSpPr>
        <p:grpSpPr bwMode="auto">
          <a:xfrm>
            <a:off x="2081213" y="1852611"/>
            <a:ext cx="4449763" cy="558799"/>
            <a:chOff x="1311" y="1167"/>
            <a:chExt cx="2803" cy="352"/>
          </a:xfrm>
        </p:grpSpPr>
        <p:sp>
          <p:nvSpPr>
            <p:cNvPr id="167965" name="Text Box 71"/>
            <p:cNvSpPr txBox="1">
              <a:spLocks noChangeArrowheads="1"/>
            </p:cNvSpPr>
            <p:nvPr/>
          </p:nvSpPr>
          <p:spPr bwMode="auto">
            <a:xfrm>
              <a:off x="2309" y="1167"/>
              <a:ext cx="727"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Black" charset="0"/>
                  <a:ea typeface="ＭＳ Ｐゴシック" charset="0"/>
                </a:rPr>
                <a:t>70 سنة</a:t>
              </a:r>
              <a:endParaRPr kumimoji="0" lang="en-US" sz="2800" b="1" i="0" u="none" strike="noStrike" kern="1200" cap="none" spc="0" normalizeH="0" baseline="0" noProof="0" dirty="0">
                <a:ln>
                  <a:noFill/>
                </a:ln>
                <a:solidFill>
                  <a:srgbClr val="000000"/>
                </a:solidFill>
                <a:effectLst/>
                <a:uLnTx/>
                <a:uFillTx/>
                <a:latin typeface="Arial Black" charset="0"/>
                <a:ea typeface="ＭＳ Ｐゴシック" charset="0"/>
              </a:endParaRPr>
            </a:p>
          </p:txBody>
        </p:sp>
        <p:sp>
          <p:nvSpPr>
            <p:cNvPr id="167966" name="Line 72"/>
            <p:cNvSpPr>
              <a:spLocks noChangeShapeType="1"/>
            </p:cNvSpPr>
            <p:nvPr/>
          </p:nvSpPr>
          <p:spPr bwMode="auto">
            <a:xfrm flipH="1">
              <a:off x="1737" y="1344"/>
              <a:ext cx="375" cy="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7" name="Line 73"/>
            <p:cNvSpPr>
              <a:spLocks noChangeShapeType="1"/>
            </p:cNvSpPr>
            <p:nvPr/>
          </p:nvSpPr>
          <p:spPr bwMode="auto">
            <a:xfrm flipV="1">
              <a:off x="3264" y="1342"/>
              <a:ext cx="399" cy="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8" name="Text Box 74"/>
            <p:cNvSpPr txBox="1">
              <a:spLocks noChangeArrowheads="1"/>
            </p:cNvSpPr>
            <p:nvPr/>
          </p:nvSpPr>
          <p:spPr bwMode="auto">
            <a:xfrm>
              <a:off x="1311" y="1189"/>
              <a:ext cx="474"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charset="0"/>
                  <a:ea typeface="ＭＳ Ｐゴシック" charset="0"/>
                </a:rPr>
                <a:t>605</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69" name="Text Box 75"/>
            <p:cNvSpPr txBox="1">
              <a:spLocks noChangeArrowheads="1"/>
            </p:cNvSpPr>
            <p:nvPr/>
          </p:nvSpPr>
          <p:spPr bwMode="auto">
            <a:xfrm>
              <a:off x="3640" y="1175"/>
              <a:ext cx="474"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charset="0"/>
                  <a:ea typeface="ＭＳ Ｐゴシック" charset="0"/>
                </a:rPr>
                <a:t>536</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endParaRPr>
            </a:p>
          </p:txBody>
        </p:sp>
      </p:grpSp>
      <p:sp>
        <p:nvSpPr>
          <p:cNvPr id="167964" name="Rectangle 76"/>
          <p:cNvSpPr>
            <a:spLocks noGrp="1" noChangeArrowheads="1"/>
          </p:cNvSpPr>
          <p:nvPr>
            <p:ph type="title" idx="4294967295"/>
          </p:nvPr>
        </p:nvSpPr>
        <p:spPr>
          <a:xfrm>
            <a:off x="457200" y="457200"/>
            <a:ext cx="8229600" cy="1143000"/>
          </a:xfrm>
        </p:spPr>
        <p:txBody>
          <a:bodyPr/>
          <a:lstStyle/>
          <a:p>
            <a:pPr eaLnBrk="1" hangingPunct="1"/>
            <a:r>
              <a:rPr lang="ar-JO" b="1" dirty="0">
                <a:latin typeface="Arial" charset="0"/>
              </a:rPr>
              <a:t>الخط الزمني للسبي</a:t>
            </a:r>
            <a:endParaRPr lang="en-US" b="1" dirty="0">
              <a:latin typeface="Arial" charset="0"/>
            </a:endParaRPr>
          </a:p>
        </p:txBody>
      </p:sp>
      <p:grpSp>
        <p:nvGrpSpPr>
          <p:cNvPr id="74" name="Group 73">
            <a:extLst>
              <a:ext uri="{FF2B5EF4-FFF2-40B4-BE49-F238E27FC236}">
                <a16:creationId xmlns:a16="http://schemas.microsoft.com/office/drawing/2014/main" id="{E0641FC8-B1DC-0F4D-856F-92826A258F94}"/>
              </a:ext>
            </a:extLst>
          </p:cNvPr>
          <p:cNvGrpSpPr/>
          <p:nvPr/>
        </p:nvGrpSpPr>
        <p:grpSpPr>
          <a:xfrm>
            <a:off x="0" y="2986088"/>
            <a:ext cx="9178633" cy="3871911"/>
            <a:chOff x="-34633" y="3062288"/>
            <a:chExt cx="9178633" cy="3871911"/>
          </a:xfrm>
        </p:grpSpPr>
        <p:sp>
          <p:nvSpPr>
            <p:cNvPr id="75" name="Rectangle 2">
              <a:extLst>
                <a:ext uri="{FF2B5EF4-FFF2-40B4-BE49-F238E27FC236}">
                  <a16:creationId xmlns:a16="http://schemas.microsoft.com/office/drawing/2014/main" id="{1D17DD2A-8615-F645-9C45-C440F6A44C54}"/>
                </a:ext>
              </a:extLst>
            </p:cNvPr>
            <p:cNvSpPr txBox="1">
              <a:spLocks noChangeArrowheads="1"/>
            </p:cNvSpPr>
            <p:nvPr/>
          </p:nvSpPr>
          <p:spPr bwMode="auto">
            <a:xfrm>
              <a:off x="-34633" y="4041776"/>
              <a:ext cx="9178633" cy="2892423"/>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000" b="1" kern="0" dirty="0">
                  <a:solidFill>
                    <a:srgbClr val="FFFFFF"/>
                  </a:solidFill>
                  <a:latin typeface="Arial" charset="0"/>
                  <a:ea typeface="ＭＳ Ｐゴシック" charset="0"/>
                  <a:cs typeface="ＭＳ Ｐゴシック" charset="0"/>
                </a:rPr>
                <a:t>يشير حزقيال إلى أن دانيال كان معاصرًا له على قدم المساواة مع أيوب في ثمانينيات القرن الخامس قبل الميلاد (أربعة قرون قبل 164 قبل الميلاد) ، لذلك كان دانيال معروفًا - وليس أسطورة</a:t>
              </a:r>
            </a:p>
            <a:p>
              <a:pPr lvl="0" defTabSz="914400">
                <a:defRPr/>
              </a:pPr>
              <a:endParaRPr lang="en-US" sz="2000" b="1" kern="0" dirty="0">
                <a:solidFill>
                  <a:srgbClr val="FFFFFF"/>
                </a:solidFill>
                <a:effectLst/>
                <a:latin typeface="Arial" charset="0"/>
                <a:ea typeface="ＭＳ Ｐゴシック" charset="0"/>
                <a:cs typeface="ＭＳ Ｐゴシック" charset="0"/>
              </a:endParaRPr>
            </a:p>
            <a:p>
              <a:pPr lvl="0" defTabSz="914400">
                <a:defRPr/>
              </a:pPr>
              <a:r>
                <a:rPr lang="ar-JO" sz="2000" b="1" kern="0" dirty="0">
                  <a:solidFill>
                    <a:srgbClr val="FFFFFF"/>
                  </a:solidFill>
                  <a:effectLst/>
                  <a:latin typeface="Arial" charset="0"/>
                  <a:ea typeface="ＭＳ Ｐゴシック" charset="0"/>
                  <a:cs typeface="ＭＳ Ｐゴシック" charset="0"/>
                </a:rPr>
                <a:t>حز 14: 14  و كان فيهم هؤلاء الرجال الثلاثة نوح و دانيال و أيوب فإنهم إنما يخلصون أنفسهم ببرهم يقول السيد الرب</a:t>
              </a:r>
              <a:endParaRPr lang="en-US" sz="2000" b="1" kern="0" dirty="0">
                <a:solidFill>
                  <a:srgbClr val="FFFFFF"/>
                </a:solidFill>
                <a:effectLst/>
                <a:latin typeface="Arial" charset="0"/>
                <a:ea typeface="ＭＳ Ｐゴシック" charset="0"/>
                <a:cs typeface="ＭＳ Ｐゴシック" charset="0"/>
              </a:endParaRPr>
            </a:p>
            <a:p>
              <a:pPr lvl="0" defTabSz="914400">
                <a:defRPr/>
              </a:pPr>
              <a:endParaRPr lang="en-US" sz="2000" b="1" kern="0" dirty="0">
                <a:solidFill>
                  <a:srgbClr val="FFFFFF"/>
                </a:solidFill>
                <a:effectLst/>
                <a:latin typeface="Arial" charset="0"/>
                <a:ea typeface="ＭＳ Ｐゴシック" charset="0"/>
                <a:cs typeface="ＭＳ Ｐゴシック" charset="0"/>
              </a:endParaRPr>
            </a:p>
            <a:p>
              <a:pPr lvl="0" defTabSz="914400">
                <a:defRPr/>
              </a:pPr>
              <a:r>
                <a:rPr lang="ar-JO" sz="2000" b="1" kern="0" dirty="0">
                  <a:solidFill>
                    <a:srgbClr val="FFFFFF"/>
                  </a:solidFill>
                  <a:effectLst/>
                  <a:latin typeface="Arial" charset="0"/>
                  <a:ea typeface="ＭＳ Ｐゴシック" charset="0"/>
                  <a:cs typeface="ＭＳ Ｐゴシック" charset="0"/>
                </a:rPr>
                <a:t>حز 14: 20  و في وسطها نوح و دانيال و أيوب فحي أنا يقول السيد الرب إنهم لا يخلصون ابناً و لا ابنة إنما يخلصون أنفسهم ببرهم</a:t>
              </a:r>
              <a:endParaRPr lang="en-US" sz="2000" b="1" kern="0" dirty="0">
                <a:solidFill>
                  <a:srgbClr val="FFFFFF"/>
                </a:solidFill>
                <a:effectLst/>
                <a:latin typeface="Arial" charset="0"/>
                <a:ea typeface="ＭＳ Ｐゴシック" charset="0"/>
                <a:cs typeface="ＭＳ Ｐゴシック" charset="0"/>
              </a:endParaRPr>
            </a:p>
          </p:txBody>
        </p:sp>
        <p:sp>
          <p:nvSpPr>
            <p:cNvPr id="76" name="Up Arrow 75">
              <a:extLst>
                <a:ext uri="{FF2B5EF4-FFF2-40B4-BE49-F238E27FC236}">
                  <a16:creationId xmlns:a16="http://schemas.microsoft.com/office/drawing/2014/main" id="{C9C02E15-E56F-9744-8F87-2E6DE12501E6}"/>
                </a:ext>
              </a:extLst>
            </p:cNvPr>
            <p:cNvSpPr/>
            <p:nvPr/>
          </p:nvSpPr>
          <p:spPr bwMode="auto">
            <a:xfrm>
              <a:off x="3533775" y="3062288"/>
              <a:ext cx="1219402" cy="979489"/>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2507456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fill="hold"/>
                                        <p:tgtEl>
                                          <p:spTgt spid="74"/>
                                        </p:tgtEl>
                                        <p:attrNameLst>
                                          <p:attrName>ppt_x</p:attrName>
                                        </p:attrNameLst>
                                      </p:cBhvr>
                                      <p:tavLst>
                                        <p:tav tm="0">
                                          <p:val>
                                            <p:strVal val="#ppt_x"/>
                                          </p:val>
                                        </p:tav>
                                        <p:tav tm="100000">
                                          <p:val>
                                            <p:strVal val="#ppt_x"/>
                                          </p:val>
                                        </p:tav>
                                      </p:tavLst>
                                    </p:anim>
                                    <p:anim calcmode="lin" valueType="num">
                                      <p:cBhvr additive="base">
                                        <p:cTn id="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7857652" y="3121094"/>
            <a:ext cx="1210148"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21" charset="0"/>
              <a:ea typeface="ＭＳ Ｐゴシック" charset="0"/>
              <a:cs typeface="+mn-cs"/>
            </a:endParaRPr>
          </a:p>
        </p:txBody>
      </p:sp>
      <p:sp>
        <p:nvSpPr>
          <p:cNvPr id="12" name="Oval 11"/>
          <p:cNvSpPr/>
          <p:nvPr/>
        </p:nvSpPr>
        <p:spPr bwMode="auto">
          <a:xfrm>
            <a:off x="3026013" y="3665049"/>
            <a:ext cx="1144124"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21" charset="0"/>
              <a:ea typeface="ＭＳ Ｐゴシック" charset="0"/>
              <a:cs typeface="+mn-cs"/>
            </a:endParaRPr>
          </a:p>
        </p:txBody>
      </p:sp>
      <p:sp>
        <p:nvSpPr>
          <p:cNvPr id="11" name="Oval 10"/>
          <p:cNvSpPr>
            <a:spLocks noChangeArrowheads="1"/>
          </p:cNvSpPr>
          <p:nvPr/>
        </p:nvSpPr>
        <p:spPr bwMode="auto">
          <a:xfrm>
            <a:off x="3432412" y="2468839"/>
            <a:ext cx="1276066" cy="652255"/>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mn-cs"/>
            </a:endParaRPr>
          </a:p>
        </p:txBody>
      </p:sp>
      <p:sp>
        <p:nvSpPr>
          <p:cNvPr id="9" name="Oval 8"/>
          <p:cNvSpPr>
            <a:spLocks noChangeArrowheads="1"/>
          </p:cNvSpPr>
          <p:nvPr/>
        </p:nvSpPr>
        <p:spPr bwMode="auto">
          <a:xfrm>
            <a:off x="6086764" y="1395984"/>
            <a:ext cx="1210148" cy="652255"/>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mn-cs"/>
            </a:endParaRPr>
          </a:p>
        </p:txBody>
      </p:sp>
      <p:sp>
        <p:nvSpPr>
          <p:cNvPr id="1008642" name="Rectangle 2"/>
          <p:cNvSpPr>
            <a:spLocks noGrp="1" noChangeArrowheads="1"/>
          </p:cNvSpPr>
          <p:nvPr>
            <p:ph type="title"/>
          </p:nvPr>
        </p:nvSpPr>
        <p:spPr>
          <a:xfrm>
            <a:off x="381000" y="76200"/>
            <a:ext cx="8229600" cy="685800"/>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ar-JO" dirty="0">
                <a:solidFill>
                  <a:srgbClr val="FFFFFF"/>
                </a:solidFill>
                <a:latin typeface="Arial" charset="0"/>
                <a:ea typeface="ＭＳ Ｐゴシック" charset="0"/>
                <a:cs typeface="ＭＳ Ｐゴシック" charset="0"/>
              </a:rPr>
              <a:t>دانيال 9: 25-27</a:t>
            </a:r>
            <a:endParaRPr lang="en-US" dirty="0">
              <a:solidFill>
                <a:srgbClr val="FFFFFF"/>
              </a:solidFill>
              <a:latin typeface="Arial" charset="0"/>
              <a:ea typeface="ＭＳ Ｐゴシック" charset="0"/>
              <a:cs typeface="ＭＳ Ｐゴシック" charset="0"/>
            </a:endParaRPr>
          </a:p>
        </p:txBody>
      </p:sp>
      <p:sp>
        <p:nvSpPr>
          <p:cNvPr id="244742" name="Text Box 5"/>
          <p:cNvSpPr txBox="1">
            <a:spLocks noChangeArrowheads="1"/>
          </p:cNvSpPr>
          <p:nvPr/>
        </p:nvSpPr>
        <p:spPr bwMode="auto">
          <a:xfrm>
            <a:off x="9189640" y="76200"/>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86 ب-د</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44743" name="TextBox 6"/>
          <p:cNvSpPr txBox="1">
            <a:spLocks noChangeArrowheads="1"/>
          </p:cNvSpPr>
          <p:nvPr/>
        </p:nvSpPr>
        <p:spPr bwMode="auto">
          <a:xfrm>
            <a:off x="381000" y="838200"/>
            <a:ext cx="8686800" cy="507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Comic Sans MS" charset="0"/>
                <a:ea typeface="ＭＳ Ｐゴシック" charset="0"/>
              </a:rPr>
              <a:t>25 فاعلم و افهم أنه من خروج الأمر لتجديد أورشليم و </a:t>
            </a:r>
            <a:r>
              <a:rPr kumimoji="0" lang="ar-JO" sz="3600" b="0" i="0" u="none" strike="noStrike" kern="1200" cap="none" spc="0" normalizeH="0" baseline="0" noProof="0" dirty="0">
                <a:ln>
                  <a:noFill/>
                </a:ln>
                <a:solidFill>
                  <a:srgbClr val="FFFF00"/>
                </a:solidFill>
                <a:effectLst/>
                <a:uLnTx/>
                <a:uFillTx/>
                <a:latin typeface="Comic Sans MS" charset="0"/>
                <a:ea typeface="ＭＳ Ｐゴシック" charset="0"/>
              </a:rPr>
              <a:t>بنائها</a:t>
            </a:r>
            <a:r>
              <a:rPr kumimoji="0" lang="ar-JO" sz="3600" b="0" i="0" u="none" strike="noStrike" kern="1200" cap="none" spc="0" normalizeH="0" baseline="0" noProof="0" dirty="0">
                <a:ln>
                  <a:noFill/>
                </a:ln>
                <a:solidFill>
                  <a:srgbClr val="FFFFFF"/>
                </a:solidFill>
                <a:effectLst/>
                <a:uLnTx/>
                <a:uFillTx/>
                <a:latin typeface="Comic Sans MS" charset="0"/>
                <a:ea typeface="ＭＳ Ｐゴシック" charset="0"/>
              </a:rPr>
              <a:t> </a:t>
            </a:r>
            <a:r>
              <a:rPr kumimoji="0" lang="ar-JO" sz="3600" b="0" i="0" u="none" strike="noStrike" kern="1200" cap="none" spc="0" normalizeH="0" baseline="0" noProof="0" dirty="0">
                <a:ln>
                  <a:noFill/>
                </a:ln>
                <a:solidFill>
                  <a:srgbClr val="FFFF00"/>
                </a:solidFill>
                <a:effectLst/>
                <a:uLnTx/>
                <a:uFillTx/>
                <a:latin typeface="Comic Sans MS" charset="0"/>
                <a:ea typeface="ＭＳ Ｐゴシック" charset="0"/>
              </a:rPr>
              <a:t>إلى المسيح </a:t>
            </a:r>
            <a:r>
              <a:rPr kumimoji="0" lang="ar-JO" sz="3600" b="0" i="0" u="none" strike="noStrike" kern="1200" cap="none" spc="0" normalizeH="0" baseline="0" noProof="0" dirty="0">
                <a:ln>
                  <a:noFill/>
                </a:ln>
                <a:solidFill>
                  <a:srgbClr val="FFFFFF"/>
                </a:solidFill>
                <a:effectLst/>
                <a:uLnTx/>
                <a:uFillTx/>
                <a:latin typeface="Comic Sans MS" charset="0"/>
                <a:ea typeface="ＭＳ Ｐゴシック" charset="0"/>
              </a:rPr>
              <a:t>الرئيس سبعة أسابيع و اثنان و ستون أسبوعاً يعود و يبنى سوق و خليج في ضيق الأزمنة و بعد اثنين و ستين اسبوعاً </a:t>
            </a:r>
            <a:r>
              <a:rPr kumimoji="0" lang="ar-JO" sz="3600" b="0" i="0" u="none" strike="noStrike" kern="1200" cap="none" spc="0" normalizeH="0" baseline="0" noProof="0" dirty="0">
                <a:ln>
                  <a:noFill/>
                </a:ln>
                <a:solidFill>
                  <a:srgbClr val="FFFF00"/>
                </a:solidFill>
                <a:effectLst/>
                <a:uLnTx/>
                <a:uFillTx/>
                <a:latin typeface="Comic Sans MS" charset="0"/>
                <a:ea typeface="ＭＳ Ｐゴシック" charset="0"/>
              </a:rPr>
              <a:t>يقطع المسيح </a:t>
            </a:r>
            <a:r>
              <a:rPr kumimoji="0" lang="ar-JO" sz="3600" b="0" i="0" u="none" strike="noStrike" kern="1200" cap="none" spc="0" normalizeH="0" baseline="0" noProof="0" dirty="0">
                <a:ln>
                  <a:noFill/>
                </a:ln>
                <a:solidFill>
                  <a:srgbClr val="FFFFFF"/>
                </a:solidFill>
                <a:effectLst/>
                <a:uLnTx/>
                <a:uFillTx/>
                <a:latin typeface="Comic Sans MS" charset="0"/>
                <a:ea typeface="ＭＳ Ｐゴシック" charset="0"/>
              </a:rPr>
              <a:t>و ليس له و شعب </a:t>
            </a:r>
            <a:r>
              <a:rPr kumimoji="0" lang="ar-JO" sz="3600" b="0" i="0" u="none" strike="noStrike" kern="1200" cap="none" spc="0" normalizeH="0" baseline="0" noProof="0" dirty="0">
                <a:ln>
                  <a:noFill/>
                </a:ln>
                <a:solidFill>
                  <a:srgbClr val="FFFF00"/>
                </a:solidFill>
                <a:effectLst/>
                <a:uLnTx/>
                <a:uFillTx/>
                <a:latin typeface="Comic Sans MS" charset="0"/>
                <a:ea typeface="ＭＳ Ｐゴシック" charset="0"/>
              </a:rPr>
              <a:t>رئيس</a:t>
            </a:r>
            <a:r>
              <a:rPr kumimoji="0" lang="ar-JO" sz="3600" b="0" i="0" u="none" strike="noStrike" kern="1200" cap="none" spc="0" normalizeH="0" baseline="0" noProof="0" dirty="0">
                <a:ln>
                  <a:noFill/>
                </a:ln>
                <a:solidFill>
                  <a:srgbClr val="FFFFFF"/>
                </a:solidFill>
                <a:effectLst/>
                <a:uLnTx/>
                <a:uFillTx/>
                <a:latin typeface="Comic Sans MS" charset="0"/>
                <a:ea typeface="ＭＳ Ｐゴシック" charset="0"/>
              </a:rPr>
              <a:t> آت </a:t>
            </a:r>
            <a:r>
              <a:rPr kumimoji="0" lang="ar-JO" sz="3600" b="0" i="0" u="none" strike="noStrike" kern="1200" cap="none" spc="0" normalizeH="0" baseline="0" noProof="0" dirty="0">
                <a:ln>
                  <a:noFill/>
                </a:ln>
                <a:solidFill>
                  <a:srgbClr val="FFFF00"/>
                </a:solidFill>
                <a:effectLst/>
                <a:uLnTx/>
                <a:uFillTx/>
                <a:latin typeface="Comic Sans MS" charset="0"/>
                <a:ea typeface="ＭＳ Ｐゴシック" charset="0"/>
              </a:rPr>
              <a:t>يخرب المدينة و القدس </a:t>
            </a:r>
            <a:r>
              <a:rPr kumimoji="0" lang="ar-JO" sz="3600" b="0" i="0" u="none" strike="noStrike" kern="1200" cap="none" spc="0" normalizeH="0" baseline="0" noProof="0" dirty="0">
                <a:ln>
                  <a:noFill/>
                </a:ln>
                <a:solidFill>
                  <a:srgbClr val="FFFFFF"/>
                </a:solidFill>
                <a:effectLst/>
                <a:uLnTx/>
                <a:uFillTx/>
                <a:latin typeface="Comic Sans MS" charset="0"/>
                <a:ea typeface="ＭＳ Ｐゴシック" charset="0"/>
              </a:rPr>
              <a:t>و انتهاؤه بغمارة و إلى النهاية حرب و خرب قضي بها و </a:t>
            </a:r>
            <a:r>
              <a:rPr kumimoji="0" lang="ar-JO" sz="3600" b="0" i="0" u="none" strike="noStrike" kern="1200" cap="none" spc="0" normalizeH="0" baseline="0" noProof="0" dirty="0">
                <a:ln>
                  <a:noFill/>
                </a:ln>
                <a:solidFill>
                  <a:srgbClr val="FFFF00"/>
                </a:solidFill>
                <a:effectLst/>
                <a:uLnTx/>
                <a:uFillTx/>
                <a:latin typeface="Comic Sans MS" charset="0"/>
                <a:ea typeface="ＭＳ Ｐゴシック" charset="0"/>
              </a:rPr>
              <a:t>يثبت عهداً </a:t>
            </a:r>
            <a:r>
              <a:rPr kumimoji="0" lang="ar-JO" sz="3600" b="0" i="0" u="none" strike="noStrike" kern="1200" cap="none" spc="0" normalizeH="0" baseline="0" noProof="0" dirty="0">
                <a:ln>
                  <a:noFill/>
                </a:ln>
                <a:solidFill>
                  <a:srgbClr val="FFFFFF"/>
                </a:solidFill>
                <a:effectLst/>
                <a:uLnTx/>
                <a:uFillTx/>
                <a:latin typeface="Comic Sans MS" charset="0"/>
                <a:ea typeface="ＭＳ Ｐゴシック" charset="0"/>
              </a:rPr>
              <a:t>مع كثيرين في أسبوع واحد و في وسط الأسبوع </a:t>
            </a:r>
            <a:r>
              <a:rPr kumimoji="0" lang="ar-JO" sz="3600" b="0" i="0" u="none" strike="noStrike" kern="1200" cap="none" spc="0" normalizeH="0" baseline="0" noProof="0" dirty="0">
                <a:ln>
                  <a:noFill/>
                </a:ln>
                <a:solidFill>
                  <a:srgbClr val="FFFF00"/>
                </a:solidFill>
                <a:effectLst/>
                <a:uLnTx/>
                <a:uFillTx/>
                <a:latin typeface="Comic Sans MS" charset="0"/>
                <a:ea typeface="ＭＳ Ｐゴシック" charset="0"/>
              </a:rPr>
              <a:t>يبطل الذبيحة </a:t>
            </a:r>
            <a:r>
              <a:rPr kumimoji="0" lang="ar-JO" sz="3600" b="0" i="0" u="none" strike="noStrike" kern="1200" cap="none" spc="0" normalizeH="0" baseline="0" noProof="0" dirty="0">
                <a:ln>
                  <a:noFill/>
                </a:ln>
                <a:solidFill>
                  <a:srgbClr val="FFFFFF"/>
                </a:solidFill>
                <a:effectLst/>
                <a:uLnTx/>
                <a:uFillTx/>
                <a:latin typeface="Comic Sans MS" charset="0"/>
                <a:ea typeface="ＭＳ Ｐゴシック" charset="0"/>
              </a:rPr>
              <a:t>و التقدمة و </a:t>
            </a:r>
            <a:r>
              <a:rPr kumimoji="0" lang="ar-JO" sz="3600" b="0" i="0" u="none" strike="noStrike" kern="1200" cap="none" spc="0" normalizeH="0" baseline="0" noProof="0" dirty="0">
                <a:ln>
                  <a:noFill/>
                </a:ln>
                <a:solidFill>
                  <a:srgbClr val="FFFF00"/>
                </a:solidFill>
                <a:effectLst/>
                <a:uLnTx/>
                <a:uFillTx/>
                <a:latin typeface="Comic Sans MS" charset="0"/>
                <a:ea typeface="ＭＳ Ｐゴシック" charset="0"/>
              </a:rPr>
              <a:t>على جناح الأرجاس مخرب </a:t>
            </a:r>
            <a:r>
              <a:rPr kumimoji="0" lang="ar-JO" sz="3600" b="0" i="0" u="none" strike="noStrike" kern="1200" cap="none" spc="0" normalizeH="0" baseline="0" noProof="0" dirty="0">
                <a:ln>
                  <a:noFill/>
                </a:ln>
                <a:solidFill>
                  <a:srgbClr val="FFFFFF"/>
                </a:solidFill>
                <a:effectLst/>
                <a:uLnTx/>
                <a:uFillTx/>
                <a:latin typeface="Comic Sans MS" charset="0"/>
                <a:ea typeface="ＭＳ Ｐゴシック" charset="0"/>
              </a:rPr>
              <a:t>حتى يتم و </a:t>
            </a:r>
            <a:r>
              <a:rPr kumimoji="0" lang="ar-JO" sz="3600" b="0" i="0" u="none" strike="noStrike" kern="1200" cap="none" spc="0" normalizeH="0" baseline="0" noProof="0" dirty="0">
                <a:ln>
                  <a:noFill/>
                </a:ln>
                <a:solidFill>
                  <a:srgbClr val="FFFF00"/>
                </a:solidFill>
                <a:effectLst/>
                <a:uLnTx/>
                <a:uFillTx/>
                <a:latin typeface="Comic Sans MS" charset="0"/>
                <a:ea typeface="ＭＳ Ｐゴシック" charset="0"/>
              </a:rPr>
              <a:t>يصب المقضي على المخرب</a:t>
            </a:r>
            <a:endParaRPr kumimoji="0" lang="en-US" sz="3600" b="0" i="0" u="none" strike="noStrike" kern="1200" cap="none" spc="0" normalizeH="0" baseline="0" noProof="0" dirty="0">
              <a:ln>
                <a:noFill/>
              </a:ln>
              <a:solidFill>
                <a:srgbClr val="FFFF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346060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5506" name="Rectangle 2"/>
          <p:cNvSpPr>
            <a:spLocks noGrp="1" noChangeArrowheads="1"/>
          </p:cNvSpPr>
          <p:nvPr>
            <p:ph type="title"/>
          </p:nvPr>
        </p:nvSpPr>
        <p:spPr>
          <a:xfrm>
            <a:off x="457200" y="44450"/>
            <a:ext cx="8229600" cy="703263"/>
          </a:xfrm>
        </p:spPr>
        <p:txBody>
          <a:bodyPr/>
          <a:lstStyle/>
          <a:p>
            <a:pPr eaLnBrk="1" hangingPunct="1">
              <a:defRPr/>
            </a:pPr>
            <a:r>
              <a:rPr lang="ar-JO" b="1" dirty="0">
                <a:latin typeface="Arial" charset="0"/>
                <a:ea typeface="ＭＳ Ｐゴシック" charset="0"/>
                <a:cs typeface="Arial" charset="0"/>
              </a:rPr>
              <a:t>1. النظرة النقدية</a:t>
            </a:r>
            <a:endParaRPr lang="en-US" b="1" dirty="0">
              <a:latin typeface="Arial" charset="0"/>
              <a:ea typeface="ＭＳ Ｐゴシック" charset="0"/>
              <a:cs typeface="Arial" charset="0"/>
            </a:endParaRPr>
          </a:p>
        </p:txBody>
      </p:sp>
      <p:sp>
        <p:nvSpPr>
          <p:cNvPr id="73216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Rectangle 3"/>
          <p:cNvSpPr txBox="1">
            <a:spLocks noChangeArrowheads="1"/>
          </p:cNvSpPr>
          <p:nvPr/>
        </p:nvSpPr>
        <p:spPr bwMode="auto">
          <a:xfrm>
            <a:off x="609600" y="4365625"/>
            <a:ext cx="8534400" cy="249237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None/>
              <a:tabLst/>
              <a:defRPr/>
            </a:pPr>
            <a:r>
              <a:rPr kumimoji="0" lang="ar-JO" sz="32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انتقاد النظرة النقدية :</a:t>
            </a:r>
            <a:endParaRPr kumimoji="0" lang="en-US" sz="32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endParaRPr>
          </a:p>
          <a:p>
            <a:pPr lvl="1" algn="r" defTabSz="914400" rtl="1" eaLnBrk="1" fontAlgn="base" hangingPunct="1">
              <a:lnSpc>
                <a:spcPct val="90000"/>
              </a:lnSpc>
              <a:spcBef>
                <a:spcPct val="20000"/>
              </a:spcBef>
              <a:spcAft>
                <a:spcPct val="0"/>
              </a:spcAft>
              <a:buFontTx/>
              <a:buChar char="–"/>
              <a:defRPr/>
            </a:pPr>
            <a:r>
              <a:rPr lang="ar-JO" sz="2800" dirty="0">
                <a:solidFill>
                  <a:srgbClr val="FFFFFF"/>
                </a:solidFill>
                <a:effectLst>
                  <a:glow rad="88900">
                    <a:srgbClr val="020101">
                      <a:alpha val="75000"/>
                    </a:srgbClr>
                  </a:glow>
                  <a:outerShdw blurRad="38100" dist="38100" dir="2700000" algn="tl">
                    <a:srgbClr val="000000"/>
                  </a:outerShdw>
                </a:effectLst>
                <a:latin typeface="Arial" charset="0"/>
                <a:cs typeface="Arial" charset="0"/>
              </a:rPr>
              <a:t>تضيف الأسابيع ما يصل إلى 422 أو 441 عامًا (وليس 490)</a:t>
            </a:r>
          </a:p>
          <a:p>
            <a:pPr lvl="1" algn="r" defTabSz="914400" rtl="1" eaLnBrk="1" fontAlgn="base" hangingPunct="1">
              <a:lnSpc>
                <a:spcPct val="90000"/>
              </a:lnSpc>
              <a:spcBef>
                <a:spcPct val="20000"/>
              </a:spcBef>
              <a:spcAft>
                <a:spcPct val="0"/>
              </a:spcAft>
              <a:buFontTx/>
              <a:buChar char="–"/>
              <a:defRPr/>
            </a:pPr>
            <a:r>
              <a:rPr lang="ar-JO" sz="2800" dirty="0">
                <a:solidFill>
                  <a:srgbClr val="FFFFFF"/>
                </a:solidFill>
                <a:effectLst>
                  <a:glow rad="88900">
                    <a:srgbClr val="020101">
                      <a:alpha val="75000"/>
                    </a:srgbClr>
                  </a:glow>
                  <a:outerShdw blurRad="38100" dist="38100" dir="2700000" algn="tl">
                    <a:srgbClr val="000000"/>
                  </a:outerShdw>
                </a:effectLst>
                <a:latin typeface="Arial" charset="0"/>
                <a:cs typeface="Arial" charset="0"/>
              </a:rPr>
              <a:t>لم يكن أنطيوخس شخصية مسيحية</a:t>
            </a:r>
          </a:p>
          <a:p>
            <a:pPr lvl="1" algn="r" defTabSz="914400" rtl="1" eaLnBrk="1" fontAlgn="base" hangingPunct="1">
              <a:lnSpc>
                <a:spcPct val="90000"/>
              </a:lnSpc>
              <a:spcBef>
                <a:spcPct val="20000"/>
              </a:spcBef>
              <a:spcAft>
                <a:spcPct val="0"/>
              </a:spcAft>
              <a:buFontTx/>
              <a:buChar char="–"/>
              <a:defRPr/>
            </a:pPr>
            <a:r>
              <a:rPr lang="ar-JO" sz="2800" dirty="0">
                <a:solidFill>
                  <a:srgbClr val="FFFFFF"/>
                </a:solidFill>
                <a:effectLst>
                  <a:glow rad="88900">
                    <a:srgbClr val="020101">
                      <a:alpha val="75000"/>
                    </a:srgbClr>
                  </a:glow>
                  <a:outerShdw blurRad="38100" dist="38100" dir="2700000" algn="tl">
                    <a:srgbClr val="000000"/>
                  </a:outerShdw>
                </a:effectLst>
                <a:latin typeface="Arial" charset="0"/>
                <a:cs typeface="Arial" charset="0"/>
              </a:rPr>
              <a:t>لم يقطع أنطيوخس الرابع عهدا مع إسرائيل</a:t>
            </a:r>
          </a:p>
          <a:p>
            <a:pPr lvl="1" algn="r" defTabSz="914400" rtl="1" eaLnBrk="1" fontAlgn="base" hangingPunct="1">
              <a:lnSpc>
                <a:spcPct val="90000"/>
              </a:lnSpc>
              <a:spcBef>
                <a:spcPct val="20000"/>
              </a:spcBef>
              <a:spcAft>
                <a:spcPct val="0"/>
              </a:spcAft>
              <a:buFontTx/>
              <a:buChar char="–"/>
              <a:defRPr/>
            </a:pPr>
            <a:r>
              <a:rPr lang="ar-JO" sz="2800" dirty="0">
                <a:solidFill>
                  <a:srgbClr val="FFFFFF"/>
                </a:solidFill>
                <a:effectLst>
                  <a:glow rad="88900">
                    <a:srgbClr val="020101">
                      <a:alpha val="75000"/>
                    </a:srgbClr>
                  </a:glow>
                  <a:outerShdw blurRad="38100" dist="38100" dir="2700000" algn="tl">
                    <a:srgbClr val="000000"/>
                  </a:outerShdw>
                </a:effectLst>
                <a:latin typeface="Arial" charset="0"/>
                <a:cs typeface="Arial" charset="0"/>
              </a:rPr>
              <a:t>يُنظر إلى النبوة فقط على أنها تنبؤ خيالي</a:t>
            </a:r>
            <a:endParaRPr kumimoji="0" lang="en-US"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endParaRPr>
          </a:p>
        </p:txBody>
      </p:sp>
      <p:sp>
        <p:nvSpPr>
          <p:cNvPr id="17" name="Text Box 11"/>
          <p:cNvSpPr txBox="1">
            <a:spLocks noChangeArrowheads="1"/>
          </p:cNvSpPr>
          <p:nvPr/>
        </p:nvSpPr>
        <p:spPr bwMode="auto">
          <a:xfrm>
            <a:off x="827088" y="1052513"/>
            <a:ext cx="792162"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إر 25: 11-12</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605-586 ق.م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8" name="Rectangle 3" descr="Green marble"/>
          <p:cNvSpPr>
            <a:spLocks noChangeArrowheads="1"/>
          </p:cNvSpPr>
          <p:nvPr/>
        </p:nvSpPr>
        <p:spPr bwMode="auto">
          <a:xfrm>
            <a:off x="1192213" y="38608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7 أسابيع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9" name="Rectangle 3" descr="Green marble"/>
          <p:cNvSpPr>
            <a:spLocks noChangeArrowheads="1"/>
          </p:cNvSpPr>
          <p:nvPr/>
        </p:nvSpPr>
        <p:spPr bwMode="auto">
          <a:xfrm>
            <a:off x="1979613" y="3860800"/>
            <a:ext cx="2160587"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62 أسبوع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0" name="Rectangle 5" descr="Green marble"/>
          <p:cNvSpPr>
            <a:spLocks noChangeArrowheads="1"/>
          </p:cNvSpPr>
          <p:nvPr/>
        </p:nvSpPr>
        <p:spPr bwMode="auto">
          <a:xfrm>
            <a:off x="4140200" y="3860800"/>
            <a:ext cx="1368425"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أسبوع واحد</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1" name="Text Box 11"/>
          <p:cNvSpPr txBox="1">
            <a:spLocks noChangeArrowheads="1"/>
          </p:cNvSpPr>
          <p:nvPr/>
        </p:nvSpPr>
        <p:spPr bwMode="auto">
          <a:xfrm>
            <a:off x="3175" y="3860800"/>
            <a:ext cx="1152525"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الإنتقاد</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2" name="Text Box 11"/>
          <p:cNvSpPr txBox="1">
            <a:spLocks noChangeArrowheads="1"/>
          </p:cNvSpPr>
          <p:nvPr/>
        </p:nvSpPr>
        <p:spPr bwMode="auto">
          <a:xfrm>
            <a:off x="1616075" y="1052513"/>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مرسوم</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كورش</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538 ق.م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3" name="Text Box 11"/>
          <p:cNvSpPr txBox="1">
            <a:spLocks noChangeArrowheads="1"/>
          </p:cNvSpPr>
          <p:nvPr/>
        </p:nvSpPr>
        <p:spPr bwMode="auto">
          <a:xfrm>
            <a:off x="3370998" y="1052513"/>
            <a:ext cx="769204" cy="193899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ar-JO" sz="1600" b="1" kern="0" dirty="0">
                <a:solidFill>
                  <a:srgbClr val="FFFFFF"/>
                </a:solidFill>
                <a:latin typeface="Arial"/>
                <a:ea typeface="ＭＳ Ｐゴシック" charset="0"/>
                <a:cs typeface="Arial"/>
              </a:rPr>
              <a:t>مقتل</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أونياس</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171 ق.م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4" name="Text Box 11"/>
          <p:cNvSpPr txBox="1">
            <a:spLocks noChangeArrowheads="1"/>
          </p:cNvSpPr>
          <p:nvPr/>
        </p:nvSpPr>
        <p:spPr bwMode="auto">
          <a:xfrm>
            <a:off x="4140203" y="1052513"/>
            <a:ext cx="996948" cy="1692771"/>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تدنيس</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lang="ar-JO" sz="1600" b="1" kern="0" dirty="0">
              <a:solidFill>
                <a:srgbClr val="FFFFFF"/>
              </a:solidFill>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أنطيوخس</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167 ق.م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5" name="Text Box 11"/>
          <p:cNvSpPr txBox="1">
            <a:spLocks noChangeArrowheads="1"/>
          </p:cNvSpPr>
          <p:nvPr/>
        </p:nvSpPr>
        <p:spPr bwMode="auto">
          <a:xfrm>
            <a:off x="5133975" y="1052513"/>
            <a:ext cx="654050" cy="243143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إعادة</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lang="ar-JO" sz="1600" b="1" kern="0" dirty="0">
              <a:solidFill>
                <a:srgbClr val="FFFFFF"/>
              </a:solidFill>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تكريس</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lang="ar-JO" sz="1600" b="1" kern="0" dirty="0">
              <a:solidFill>
                <a:srgbClr val="FFFFFF"/>
              </a:solidFill>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الهيكل</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lang="ar-JO" sz="1600" b="1" kern="0" dirty="0">
                <a:solidFill>
                  <a:srgbClr val="FFFFFF"/>
                </a:solidFill>
                <a:latin typeface="Arial"/>
                <a:ea typeface="ＭＳ Ｐゴシック" charset="0"/>
                <a:cs typeface="Arial"/>
              </a:rPr>
              <a:t>164 ق.م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5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6" grpId="0" autoUpdateAnimBg="0"/>
      <p:bldP spid="5" grpId="0" uiExpand="1"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6" name="Title 15"/>
          <p:cNvSpPr>
            <a:spLocks noGrp="1"/>
          </p:cNvSpPr>
          <p:nvPr>
            <p:ph type="title" idx="4294967295"/>
          </p:nvPr>
        </p:nvSpPr>
        <p:spPr>
          <a:xfrm>
            <a:off x="0" y="0"/>
            <a:ext cx="9144000" cy="1143000"/>
          </a:xfrm>
          <a:solidFill>
            <a:schemeClr val="tx1"/>
          </a:solidFill>
        </p:spPr>
        <p:txBody>
          <a:bodyPr/>
          <a:lstStyle/>
          <a:p>
            <a:pPr>
              <a:defRPr/>
            </a:pPr>
            <a:r>
              <a:rPr lang="ar-JO" sz="4000" b="1" dirty="0">
                <a:solidFill>
                  <a:schemeClr val="bg1"/>
                </a:solidFill>
                <a:latin typeface="Arial" charset="0"/>
                <a:ea typeface="ＭＳ Ｐゴシック" charset="0"/>
                <a:cs typeface="Arial" charset="0"/>
              </a:rPr>
              <a:t>أسابيع دانيال السبعون</a:t>
            </a:r>
            <a:endParaRPr lang="en-US" sz="4000" dirty="0">
              <a:latin typeface="Arial" charset="0"/>
              <a:ea typeface="ＭＳ Ｐゴシック" charset="0"/>
              <a:cs typeface="Arial" charset="0"/>
            </a:endParaRPr>
          </a:p>
        </p:txBody>
      </p:sp>
      <p:sp>
        <p:nvSpPr>
          <p:cNvPr id="410627" name="Rectangle 3" descr="Green marble"/>
          <p:cNvSpPr>
            <a:spLocks noChangeArrowheads="1"/>
          </p:cNvSpPr>
          <p:nvPr/>
        </p:nvSpPr>
        <p:spPr bwMode="auto">
          <a:xfrm>
            <a:off x="533400" y="3441700"/>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28" name="Text Box 4"/>
          <p:cNvSpPr txBox="1">
            <a:spLocks noChangeArrowheads="1"/>
          </p:cNvSpPr>
          <p:nvPr/>
        </p:nvSpPr>
        <p:spPr bwMode="auto">
          <a:xfrm>
            <a:off x="533400" y="2679700"/>
            <a:ext cx="594995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600" b="1" dirty="0">
                <a:solidFill>
                  <a:srgbClr val="FFFFFF"/>
                </a:solidFill>
                <a:latin typeface="Arial"/>
                <a:ea typeface="ＭＳ Ｐゴシック" charset="0"/>
                <a:cs typeface="Arial"/>
              </a:rPr>
              <a:t>69 أسبوع = 483 سنة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29" name="Rectangle 5" descr="Green marble"/>
          <p:cNvSpPr>
            <a:spLocks noChangeArrowheads="1"/>
          </p:cNvSpPr>
          <p:nvPr/>
        </p:nvSpPr>
        <p:spPr bwMode="auto">
          <a:xfrm>
            <a:off x="7315200" y="3441700"/>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30" name="Text Box 6"/>
          <p:cNvSpPr txBox="1">
            <a:spLocks noChangeArrowheads="1"/>
          </p:cNvSpPr>
          <p:nvPr/>
        </p:nvSpPr>
        <p:spPr bwMode="auto">
          <a:xfrm>
            <a:off x="550357" y="5346700"/>
            <a:ext cx="34401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srgbClr val="FFFFFF"/>
                </a:solidFill>
                <a:latin typeface="Arial"/>
                <a:ea typeface="ＭＳ Ｐゴシック" charset="0"/>
                <a:cs typeface="Arial"/>
              </a:rPr>
              <a:t>444 ق.م – 395 ق.م</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1" name="Text Box 7"/>
          <p:cNvSpPr txBox="1">
            <a:spLocks noChangeArrowheads="1"/>
          </p:cNvSpPr>
          <p:nvPr/>
        </p:nvSpPr>
        <p:spPr bwMode="auto">
          <a:xfrm>
            <a:off x="6248400" y="4340225"/>
            <a:ext cx="2887663"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1 أسبوع</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 7 سنوات</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2" name="Text Box 8"/>
          <p:cNvSpPr txBox="1">
            <a:spLocks noChangeArrowheads="1"/>
          </p:cNvSpPr>
          <p:nvPr/>
        </p:nvSpPr>
        <p:spPr bwMode="auto">
          <a:xfrm>
            <a:off x="304800" y="4432300"/>
            <a:ext cx="64738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7 اسابيع  </a:t>
            </a: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62 أسبوع</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3" name="Text Box 9"/>
          <p:cNvSpPr txBox="1">
            <a:spLocks noChangeArrowheads="1"/>
          </p:cNvSpPr>
          <p:nvPr/>
        </p:nvSpPr>
        <p:spPr bwMode="auto">
          <a:xfrm>
            <a:off x="3282950" y="5322025"/>
            <a:ext cx="3440112"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srgbClr val="FFFFFF"/>
                </a:solidFill>
                <a:latin typeface="Arial"/>
                <a:ea typeface="ＭＳ Ｐゴシック" charset="0"/>
                <a:cs typeface="Arial"/>
              </a:rPr>
              <a:t>395 ق.م – 33م</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4" name="Text Box 10"/>
          <p:cNvSpPr txBox="1">
            <a:spLocks noChangeArrowheads="1"/>
          </p:cNvSpPr>
          <p:nvPr/>
        </p:nvSpPr>
        <p:spPr bwMode="auto">
          <a:xfrm>
            <a:off x="5441950" y="1219200"/>
            <a:ext cx="27114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المسيح</a:t>
            </a:r>
            <a:endPar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5" name="Text Box 11"/>
          <p:cNvSpPr txBox="1">
            <a:spLocks noChangeArrowheads="1"/>
          </p:cNvSpPr>
          <p:nvPr/>
        </p:nvSpPr>
        <p:spPr bwMode="auto">
          <a:xfrm>
            <a:off x="0" y="1828800"/>
            <a:ext cx="2362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المرسوم</a:t>
            </a:r>
            <a:endPar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6"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37" name="Line 13"/>
          <p:cNvSpPr>
            <a:spLocks noChangeShapeType="1"/>
          </p:cNvSpPr>
          <p:nvPr/>
        </p:nvSpPr>
        <p:spPr bwMode="auto">
          <a:xfrm>
            <a:off x="6797675"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8558" name="Text Box 15"/>
          <p:cNvSpPr txBox="1">
            <a:spLocks noChangeArrowheads="1"/>
          </p:cNvSpPr>
          <p:nvPr/>
        </p:nvSpPr>
        <p:spPr bwMode="auto">
          <a:xfrm>
            <a:off x="8305800" y="76200"/>
            <a:ext cx="9620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a:t>
            </a:r>
            <a:r>
              <a:rPr lang="ar-JO" b="1" noProof="0" dirty="0">
                <a:solidFill>
                  <a:srgbClr val="FFFFFF"/>
                </a:solidFill>
                <a:latin typeface="Arial" charset="0"/>
                <a:cs typeface="Arial" charset="0"/>
              </a:rPr>
              <a:t>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animEffect transition="in" filter="dissolve">
                                      <p:cBhvr>
                                        <p:cTn id="7" dur="500"/>
                                        <p:tgtEl>
                                          <p:spTgt spid="410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627"/>
                                        </p:tgtEl>
                                        <p:attrNameLst>
                                          <p:attrName>style.visibility</p:attrName>
                                        </p:attrNameLst>
                                      </p:cBhvr>
                                      <p:to>
                                        <p:strVal val="visible"/>
                                      </p:to>
                                    </p:set>
                                    <p:animEffect transition="in" filter="wipe(left)">
                                      <p:cBhvr>
                                        <p:cTn id="12" dur="500"/>
                                        <p:tgtEl>
                                          <p:spTgt spid="410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animEffect transition="in" filter="dissolve">
                                      <p:cBhvr>
                                        <p:cTn id="17" dur="500"/>
                                        <p:tgtEl>
                                          <p:spTgt spid="410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0635"/>
                                        </p:tgtEl>
                                        <p:attrNameLst>
                                          <p:attrName>style.visibility</p:attrName>
                                        </p:attrNameLst>
                                      </p:cBhvr>
                                      <p:to>
                                        <p:strVal val="visible"/>
                                      </p:to>
                                    </p:set>
                                    <p:animEffect transition="in" filter="dissolve">
                                      <p:cBhvr>
                                        <p:cTn id="22" dur="500"/>
                                        <p:tgtEl>
                                          <p:spTgt spid="410635"/>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410636"/>
                                        </p:tgtEl>
                                        <p:attrNameLst>
                                          <p:attrName>style.visibility</p:attrName>
                                        </p:attrNameLst>
                                      </p:cBhvr>
                                      <p:to>
                                        <p:strVal val="visible"/>
                                      </p:to>
                                    </p:set>
                                    <p:animEffect transition="in" filter="wipe(up)">
                                      <p:cBhvr>
                                        <p:cTn id="26" dur="500"/>
                                        <p:tgtEl>
                                          <p:spTgt spid="4106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10630"/>
                                        </p:tgtEl>
                                        <p:attrNameLst>
                                          <p:attrName>style.visibility</p:attrName>
                                        </p:attrNameLst>
                                      </p:cBhvr>
                                      <p:to>
                                        <p:strVal val="visible"/>
                                      </p:to>
                                    </p:set>
                                    <p:animEffect transition="in" filter="dissolve">
                                      <p:cBhvr>
                                        <p:cTn id="31" dur="500"/>
                                        <p:tgtEl>
                                          <p:spTgt spid="41063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10634"/>
                                        </p:tgtEl>
                                        <p:attrNameLst>
                                          <p:attrName>style.visibility</p:attrName>
                                        </p:attrNameLst>
                                      </p:cBhvr>
                                      <p:to>
                                        <p:strVal val="visible"/>
                                      </p:to>
                                    </p:set>
                                    <p:animEffect transition="in" filter="dissolve">
                                      <p:cBhvr>
                                        <p:cTn id="36" dur="500"/>
                                        <p:tgtEl>
                                          <p:spTgt spid="410634"/>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410637"/>
                                        </p:tgtEl>
                                        <p:attrNameLst>
                                          <p:attrName>style.visibility</p:attrName>
                                        </p:attrNameLst>
                                      </p:cBhvr>
                                      <p:to>
                                        <p:strVal val="visible"/>
                                      </p:to>
                                    </p:set>
                                    <p:animEffect transition="in" filter="dissolve">
                                      <p:cBhvr>
                                        <p:cTn id="40" dur="500"/>
                                        <p:tgtEl>
                                          <p:spTgt spid="41063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10633"/>
                                        </p:tgtEl>
                                        <p:attrNameLst>
                                          <p:attrName>style.visibility</p:attrName>
                                        </p:attrNameLst>
                                      </p:cBhvr>
                                      <p:to>
                                        <p:strVal val="visible"/>
                                      </p:to>
                                    </p:set>
                                    <p:animEffect transition="in" filter="dissolve">
                                      <p:cBhvr>
                                        <p:cTn id="45" dur="500"/>
                                        <p:tgtEl>
                                          <p:spTgt spid="4106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10631"/>
                                        </p:tgtEl>
                                        <p:attrNameLst>
                                          <p:attrName>style.visibility</p:attrName>
                                        </p:attrNameLst>
                                      </p:cBhvr>
                                      <p:to>
                                        <p:strVal val="visible"/>
                                      </p:to>
                                    </p:set>
                                    <p:animEffect transition="in" filter="dissolve">
                                      <p:cBhvr>
                                        <p:cTn id="50" dur="500"/>
                                        <p:tgtEl>
                                          <p:spTgt spid="410631"/>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410629"/>
                                        </p:tgtEl>
                                        <p:attrNameLst>
                                          <p:attrName>style.visibility</p:attrName>
                                        </p:attrNameLst>
                                      </p:cBhvr>
                                      <p:to>
                                        <p:strVal val="visible"/>
                                      </p:to>
                                    </p:set>
                                    <p:animEffect transition="in" filter="wipe(left)">
                                      <p:cBhvr>
                                        <p:cTn id="54"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29" grpId="0" animBg="1"/>
      <p:bldP spid="410630" grpId="0" autoUpdateAnimBg="0"/>
      <p:bldP spid="410631" grpId="0" autoUpdateAnimBg="0"/>
      <p:bldP spid="410632" grpId="0" autoUpdateAnimBg="0"/>
      <p:bldP spid="410633" grpId="0" autoUpdateAnimBg="0"/>
      <p:bldP spid="410634" grpId="0" autoUpdateAnimBg="0"/>
      <p:bldP spid="41063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he fall of the Jerusalem temple (Matthew 24:15-28) – Seeking the kingdom">
            <a:extLst>
              <a:ext uri="{FF2B5EF4-FFF2-40B4-BE49-F238E27FC236}">
                <a16:creationId xmlns:a16="http://schemas.microsoft.com/office/drawing/2014/main" id="{B1313793-6717-5C4E-840A-3352664315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08000" y="723900"/>
            <a:ext cx="8128000" cy="54102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525" y="1"/>
            <a:ext cx="9144000" cy="723900"/>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متى 24: 15</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7CE0CF58-B111-5748-8E27-536C2788F4E2}"/>
              </a:ext>
            </a:extLst>
          </p:cNvPr>
          <p:cNvSpPr txBox="1">
            <a:spLocks noChangeArrowheads="1"/>
          </p:cNvSpPr>
          <p:nvPr/>
        </p:nvSpPr>
        <p:spPr bwMode="auto">
          <a:xfrm>
            <a:off x="498475" y="859196"/>
            <a:ext cx="8128000" cy="3218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kern="0" dirty="0">
                <a:effectLst>
                  <a:glow rad="127000">
                    <a:schemeClr val="tx1"/>
                  </a:glow>
                </a:effectLst>
                <a:latin typeface="Arial" charset="0"/>
                <a:ea typeface="ＭＳ Ｐゴシック" charset="0"/>
                <a:cs typeface="ＭＳ Ｐゴシック" charset="0"/>
              </a:rPr>
              <a:t>فمتى نظرتم رجسة الخراب التي قال عنها دانيال النبي قائمة في المكان المقدس (ليفهم القارئ)</a:t>
            </a:r>
            <a:endParaRPr lang="en-US" sz="3200" b="1" kern="0"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E217383E-3393-CB49-90AB-03614198E8C1}"/>
              </a:ext>
            </a:extLst>
          </p:cNvPr>
          <p:cNvSpPr txBox="1">
            <a:spLocks noChangeArrowheads="1"/>
          </p:cNvSpPr>
          <p:nvPr/>
        </p:nvSpPr>
        <p:spPr bwMode="auto">
          <a:xfrm>
            <a:off x="-9525" y="6162675"/>
            <a:ext cx="9144000" cy="6722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charset="0"/>
                <a:ea typeface="ＭＳ Ｐゴシック" charset="0"/>
                <a:cs typeface="ＭＳ Ｐゴシック" charset="0"/>
              </a:rPr>
              <a:t>يقول يسوع أن دانيال 9: 27 كتب من قبل دانيال</a:t>
            </a:r>
            <a:endParaRPr lang="en-US" sz="2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62850" name="Picture 14" descr="scribe correcting a torah scroll"/>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145150" y="-9133"/>
            <a:ext cx="9289150" cy="6937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4876800" y="1676400"/>
            <a:ext cx="3989388" cy="138499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srgbClr val="FFFFFF"/>
                </a:solidFill>
                <a:latin typeface="Arial"/>
                <a:ea typeface="ＭＳ Ｐゴシック" charset="0"/>
                <a:cs typeface="Arial"/>
              </a:rPr>
              <a:t>الدليل الداخلي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7: 2-12: 13 (صيغة المتلكم)، 8: 1، 9: 2، 12: 5</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62852" name="Text Box 12"/>
          <p:cNvSpPr txBox="1">
            <a:spLocks noChangeArrowheads="1"/>
          </p:cNvSpPr>
          <p:nvPr/>
        </p:nvSpPr>
        <p:spPr bwMode="auto">
          <a:xfrm>
            <a:off x="8229600" y="76200"/>
            <a:ext cx="914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533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2781" name="Rectangle 13"/>
          <p:cNvSpPr>
            <a:spLocks noGrp="1" noChangeArrowheads="1"/>
          </p:cNvSpPr>
          <p:nvPr>
            <p:ph type="title" idx="4294967295"/>
          </p:nvPr>
        </p:nvSpPr>
        <p:spPr>
          <a:xfrm>
            <a:off x="685800" y="43121"/>
            <a:ext cx="7772400" cy="842343"/>
          </a:xfrm>
          <a:effectLst/>
        </p:spPr>
        <p:txBody>
          <a:bodyPr/>
          <a:lstStyle/>
          <a:p>
            <a:pPr eaLnBrk="1" hangingPunct="1">
              <a:defRPr/>
            </a:pPr>
            <a:r>
              <a:rPr lang="ar-JO" dirty="0">
                <a:effectLst/>
                <a:latin typeface="Arial" charset="0"/>
                <a:ea typeface="ＭＳ Ｐゴシック" charset="0"/>
                <a:cs typeface="Arial" charset="0"/>
              </a:rPr>
              <a:t>من كتب دانيال ؟</a:t>
            </a:r>
            <a:endParaRPr lang="en-US" dirty="0">
              <a:effectLst/>
              <a:latin typeface="Arial" charset="0"/>
              <a:ea typeface="ＭＳ Ｐゴシック" charset="0"/>
              <a:cs typeface="Arial" charset="0"/>
            </a:endParaRPr>
          </a:p>
        </p:txBody>
      </p:sp>
      <p:sp>
        <p:nvSpPr>
          <p:cNvPr id="9" name="TextBox 8"/>
          <p:cNvSpPr txBox="1">
            <a:spLocks noChangeArrowheads="1"/>
          </p:cNvSpPr>
          <p:nvPr/>
        </p:nvSpPr>
        <p:spPr bwMode="auto">
          <a:xfrm>
            <a:off x="0" y="4953000"/>
            <a:ext cx="33528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charset="0"/>
                <a:cs typeface="Arial" charset="0"/>
              </a:rPr>
              <a:t>الدليل الخارجي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 14: 14و20،            متى 24: 15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45350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dissolve">
                                      <p:cBhvr>
                                        <p:cTn id="7" dur="500"/>
                                        <p:tgtEl>
                                          <p:spTgt spid="32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utoUpdateAnimBg="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90344"/>
            <a:ext cx="9144000" cy="541338"/>
          </a:xfrm>
        </p:spPr>
        <p:txBody>
          <a:bodyPr/>
          <a:lstStyle/>
          <a:p>
            <a:pPr eaLnBrk="1" hangingPunct="1"/>
            <a:r>
              <a:rPr kumimoji="1" lang="ar-JO" altLang="zh-CN" sz="4000" b="1" dirty="0">
                <a:solidFill>
                  <a:schemeClr val="bg1"/>
                </a:solidFill>
                <a:latin typeface="Arial" charset="0"/>
              </a:rPr>
              <a:t>تم تأكيد ذلك في التسلسل الزمني للشرق الأدنى القديم</a:t>
            </a:r>
            <a:endParaRPr kumimoji="1" lang="en-US" altLang="zh-CN" sz="28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17633" y="5201219"/>
            <a:ext cx="3631122" cy="1477328"/>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b="1" dirty="0">
                <a:solidFill>
                  <a:srgbClr val="FFFFFF"/>
                </a:solidFill>
                <a:effectLst>
                  <a:glow rad="203200">
                    <a:srgbClr val="000514">
                      <a:alpha val="88000"/>
                    </a:srgbClr>
                  </a:glow>
                </a:effectLst>
                <a:latin typeface="Arial"/>
                <a:cs typeface="Arial"/>
              </a:rPr>
              <a:t>مصر</a:t>
            </a:r>
            <a:endParaRPr lang="en-US" b="1" dirty="0">
              <a:solidFill>
                <a:srgbClr val="FFFFFF"/>
              </a:solidFill>
              <a:effectLst>
                <a:glow rad="203200">
                  <a:srgbClr val="000514">
                    <a:alpha val="88000"/>
                  </a:srgbClr>
                </a:glow>
              </a:effectLst>
              <a:latin typeface="Arial"/>
              <a:cs typeface="Arial"/>
            </a:endParaRPr>
          </a:p>
          <a:p>
            <a:pPr algn="ctr" fontAlgn="t">
              <a:spcBef>
                <a:spcPct val="50000"/>
              </a:spcBef>
              <a:defRPr/>
            </a:pPr>
            <a:r>
              <a:rPr lang="ar-JO" b="1" dirty="0">
                <a:solidFill>
                  <a:srgbClr val="FFFFFF"/>
                </a:solidFill>
                <a:effectLst>
                  <a:glow rad="203200">
                    <a:srgbClr val="000514">
                      <a:alpha val="88000"/>
                    </a:srgbClr>
                  </a:glow>
                </a:effectLst>
                <a:latin typeface="Arial"/>
                <a:cs typeface="Arial"/>
              </a:rPr>
              <a:t>(1550/1540-525)</a:t>
            </a:r>
            <a:endParaRPr lang="en-US" b="1" dirty="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3765629" y="830509"/>
            <a:ext cx="4992071" cy="2308324"/>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t">
              <a:spcBef>
                <a:spcPct val="50000"/>
              </a:spcBef>
              <a:defRPr/>
            </a:pPr>
            <a:r>
              <a:rPr lang="ar-JO" b="1" dirty="0">
                <a:solidFill>
                  <a:srgbClr val="FFFFFF"/>
                </a:solidFill>
                <a:effectLst>
                  <a:glow rad="203200">
                    <a:srgbClr val="000514">
                      <a:alpha val="88000"/>
                    </a:srgbClr>
                  </a:glow>
                </a:effectLst>
                <a:latin typeface="Arial"/>
                <a:cs typeface="Arial"/>
              </a:rPr>
              <a:t>بلاد ما بين النهرين :</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 • </a:t>
            </a:r>
            <a:r>
              <a:rPr lang="ar-JO" b="1" dirty="0">
                <a:solidFill>
                  <a:srgbClr val="FFFFFF"/>
                </a:solidFill>
                <a:effectLst>
                  <a:glow rad="203200">
                    <a:srgbClr val="000514">
                      <a:alpha val="88000"/>
                    </a:srgbClr>
                  </a:glow>
                </a:effectLst>
                <a:latin typeface="Arial"/>
                <a:cs typeface="Arial"/>
              </a:rPr>
              <a:t>بابل القديمة (1432-1180)</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 • </a:t>
            </a:r>
            <a:r>
              <a:rPr lang="ar-JO" b="1" dirty="0">
                <a:solidFill>
                  <a:srgbClr val="FFFFFF"/>
                </a:solidFill>
                <a:effectLst>
                  <a:glow rad="203200">
                    <a:srgbClr val="000514">
                      <a:alpha val="88000"/>
                    </a:srgbClr>
                  </a:glow>
                </a:effectLst>
                <a:latin typeface="Arial"/>
                <a:cs typeface="Arial"/>
              </a:rPr>
              <a:t>أشور (912-609)</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 • </a:t>
            </a:r>
            <a:r>
              <a:rPr lang="ar-JO" b="1" dirty="0">
                <a:solidFill>
                  <a:srgbClr val="FFFFFF"/>
                </a:solidFill>
                <a:effectLst>
                  <a:glow rad="203200">
                    <a:srgbClr val="000514">
                      <a:alpha val="88000"/>
                    </a:srgbClr>
                  </a:glow>
                </a:effectLst>
                <a:latin typeface="Arial"/>
                <a:cs typeface="Arial"/>
              </a:rPr>
              <a:t>بابل الحديثة (626-539)</a:t>
            </a:r>
            <a:endParaRPr lang="en-US" b="1" dirty="0">
              <a:solidFill>
                <a:srgbClr val="FFFFFF"/>
              </a:solidFill>
              <a:effectLst>
                <a:glow rad="203200">
                  <a:srgbClr val="000514">
                    <a:alpha val="88000"/>
                  </a:srgbClr>
                </a:glow>
              </a:effectLst>
              <a:latin typeface="Arial"/>
              <a:cs typeface="Arial"/>
            </a:endParaRPr>
          </a:p>
        </p:txBody>
      </p:sp>
      <p:sp>
        <p:nvSpPr>
          <p:cNvPr id="16" name="Text Box 9"/>
          <p:cNvSpPr txBox="1">
            <a:spLocks noChangeArrowheads="1"/>
          </p:cNvSpPr>
          <p:nvPr/>
        </p:nvSpPr>
        <p:spPr bwMode="auto">
          <a:xfrm>
            <a:off x="2628685" y="3274799"/>
            <a:ext cx="2730235" cy="1200329"/>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b="1" dirty="0">
                <a:solidFill>
                  <a:srgbClr val="FFFFFF"/>
                </a:solidFill>
                <a:effectLst>
                  <a:glow rad="203200">
                    <a:srgbClr val="000514">
                      <a:alpha val="88000"/>
                    </a:srgbClr>
                  </a:glow>
                </a:effectLst>
                <a:latin typeface="Arial"/>
                <a:cs typeface="Arial"/>
              </a:rPr>
              <a:t>إسرائيل</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a:t>
            </a:r>
            <a:r>
              <a:rPr lang="ar-JO" b="1" dirty="0">
                <a:solidFill>
                  <a:srgbClr val="FFFFFF"/>
                </a:solidFill>
                <a:effectLst>
                  <a:glow rad="203200">
                    <a:srgbClr val="000514">
                      <a:alpha val="88000"/>
                    </a:srgbClr>
                  </a:glow>
                </a:effectLst>
                <a:latin typeface="Arial"/>
                <a:cs typeface="Arial"/>
              </a:rPr>
              <a:t>التواريخ مؤكدة</a:t>
            </a:r>
            <a:r>
              <a:rPr lang="en-US" b="1" dirty="0">
                <a:solidFill>
                  <a:srgbClr val="FFFFFF"/>
                </a:solidFill>
                <a:effectLst>
                  <a:glow rad="203200">
                    <a:srgbClr val="000514">
                      <a:alpha val="88000"/>
                    </a:srgbClr>
                  </a:glow>
                </a:effectLst>
                <a:latin typeface="Arial"/>
                <a:cs typeface="Arial"/>
              </a:rPr>
              <a:t>)</a:t>
            </a:r>
          </a:p>
        </p:txBody>
      </p:sp>
      <p:sp>
        <p:nvSpPr>
          <p:cNvPr id="8" name="Text Box 9">
            <a:extLst>
              <a:ext uri="{FF2B5EF4-FFF2-40B4-BE49-F238E27FC236}">
                <a16:creationId xmlns:a16="http://schemas.microsoft.com/office/drawing/2014/main" id="{A31EA859-C6CF-2641-B004-6D9B52DD0262}"/>
              </a:ext>
            </a:extLst>
          </p:cNvPr>
          <p:cNvSpPr txBox="1">
            <a:spLocks noChangeArrowheads="1"/>
          </p:cNvSpPr>
          <p:nvPr/>
        </p:nvSpPr>
        <p:spPr bwMode="auto">
          <a:xfrm>
            <a:off x="0" y="702050"/>
            <a:ext cx="3280134" cy="1938992"/>
          </a:xfrm>
          <a:prstGeom prst="rect">
            <a:avLst/>
          </a:prstGeom>
          <a:solidFill>
            <a:schemeClr val="tx1"/>
          </a:solid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2400" b="1" dirty="0">
                <a:solidFill>
                  <a:srgbClr val="FFFFFF"/>
                </a:solidFill>
                <a:effectLst>
                  <a:glow rad="203200">
                    <a:srgbClr val="000514">
                      <a:alpha val="88000"/>
                    </a:srgbClr>
                  </a:glow>
                </a:effectLst>
                <a:latin typeface="Arial"/>
                <a:cs typeface="Arial"/>
              </a:rPr>
              <a:t>الكتاب العبريون في أسفار الملوك وما إلى ذلك لديهم ملوكهم الآشوريون والبابليون بالترتيب الصحيح بدقة ... (كيتشن ، 23)</a:t>
            </a:r>
            <a:endParaRPr lang="en-US" sz="2400" b="1" dirty="0">
              <a:solidFill>
                <a:srgbClr val="FFFFFF"/>
              </a:solidFill>
              <a:effectLst>
                <a:glow rad="203200">
                  <a:srgbClr val="000514">
                    <a:alpha val="88000"/>
                  </a:srgbClr>
                </a:glow>
              </a:effectLst>
              <a:latin typeface="Arial"/>
              <a:cs typeface="Arial"/>
            </a:endParaRPr>
          </a:p>
        </p:txBody>
      </p:sp>
      <p:sp>
        <p:nvSpPr>
          <p:cNvPr id="9" name="Text Box 9">
            <a:extLst>
              <a:ext uri="{FF2B5EF4-FFF2-40B4-BE49-F238E27FC236}">
                <a16:creationId xmlns:a16="http://schemas.microsoft.com/office/drawing/2014/main" id="{5237CFF7-272F-9C4E-8169-1887695C27FC}"/>
              </a:ext>
            </a:extLst>
          </p:cNvPr>
          <p:cNvSpPr txBox="1">
            <a:spLocks noChangeArrowheads="1"/>
          </p:cNvSpPr>
          <p:nvPr/>
        </p:nvSpPr>
        <p:spPr bwMode="auto">
          <a:xfrm>
            <a:off x="3811814" y="4943843"/>
            <a:ext cx="5332186" cy="1569660"/>
          </a:xfrm>
          <a:prstGeom prst="rect">
            <a:avLst/>
          </a:prstGeom>
          <a:solidFill>
            <a:schemeClr val="tx1"/>
          </a:solid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2400" b="1" dirty="0">
                <a:solidFill>
                  <a:srgbClr val="FFFFFF"/>
                </a:solidFill>
                <a:effectLst>
                  <a:glow rad="203200">
                    <a:srgbClr val="000514">
                      <a:alpha val="88000"/>
                    </a:srgbClr>
                  </a:glow>
                </a:effectLst>
                <a:latin typeface="Arial"/>
                <a:cs typeface="Arial"/>
              </a:rPr>
              <a:t>حكم طهاركا من 690 إلى 664 ونشو الثاني من 610 إلى 595 وحفرا من 589 إلى 570 ، كل ذلك بالتسلسل إلى جانب معاصريهم العبريين        (كيتشن ، 23)</a:t>
            </a:r>
            <a:endParaRPr lang="en-US" sz="2400" b="1" dirty="0">
              <a:solidFill>
                <a:srgbClr val="FFFFFF"/>
              </a:solidFill>
              <a:effectLst>
                <a:glow rad="203200">
                  <a:srgbClr val="000514">
                    <a:alpha val="88000"/>
                  </a:srgbClr>
                </a:glow>
              </a:effectLst>
              <a:latin typeface="Arial"/>
              <a:cs typeface="Arial"/>
            </a:endParaRPr>
          </a:p>
        </p:txBody>
      </p:sp>
    </p:spTree>
    <p:extLst>
      <p:ext uri="{BB962C8B-B14F-4D97-AF65-F5344CB8AC3E}">
        <p14:creationId xmlns:p14="http://schemas.microsoft.com/office/powerpoint/2010/main" val="64512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ar-JO" sz="3600" b="1" dirty="0"/>
              <a:t>17 ختم شاهد على ملوك اليهود</a:t>
            </a:r>
            <a:endParaRPr lang="en-US" sz="3600" b="1" dirty="0"/>
          </a:p>
        </p:txBody>
      </p:sp>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a:blip r:embed="rId3"/>
          <a:stretch>
            <a:fillRect/>
          </a:stretch>
        </p:blipFill>
        <p:spPr>
          <a:xfrm>
            <a:off x="1149453" y="821802"/>
            <a:ext cx="3882437" cy="6036198"/>
          </a:xfrm>
          <a:prstGeom prst="rect">
            <a:avLst/>
          </a:prstGeom>
        </p:spPr>
      </p:pic>
      <p:sp>
        <p:nvSpPr>
          <p:cNvPr id="3" name="TextBox 2">
            <a:extLst>
              <a:ext uri="{FF2B5EF4-FFF2-40B4-BE49-F238E27FC236}">
                <a16:creationId xmlns:a16="http://schemas.microsoft.com/office/drawing/2014/main" id="{7353ACC8-BF8B-394C-BBBD-944D82966697}"/>
              </a:ext>
            </a:extLst>
          </p:cNvPr>
          <p:cNvSpPr txBox="1"/>
          <p:nvPr/>
        </p:nvSpPr>
        <p:spPr>
          <a:xfrm>
            <a:off x="7734300" y="3848100"/>
            <a:ext cx="184731" cy="369332"/>
          </a:xfrm>
          <a:prstGeom prst="rect">
            <a:avLst/>
          </a:prstGeom>
          <a:noFill/>
        </p:spPr>
        <p:txBody>
          <a:bodyPr wrap="none" rtlCol="0">
            <a:spAutoFit/>
          </a:bodyPr>
          <a:lstStyle/>
          <a:p>
            <a:endParaRPr lang="en-US" dirty="0"/>
          </a:p>
        </p:txBody>
      </p:sp>
      <p:sp>
        <p:nvSpPr>
          <p:cNvPr id="5" name="Text Box 9">
            <a:extLst>
              <a:ext uri="{FF2B5EF4-FFF2-40B4-BE49-F238E27FC236}">
                <a16:creationId xmlns:a16="http://schemas.microsoft.com/office/drawing/2014/main" id="{80E41A71-E83A-CB41-B8B8-A2A1B7AF4ACF}"/>
              </a:ext>
            </a:extLst>
          </p:cNvPr>
          <p:cNvSpPr txBox="1">
            <a:spLocks noChangeArrowheads="1"/>
          </p:cNvSpPr>
          <p:nvPr/>
        </p:nvSpPr>
        <p:spPr bwMode="auto">
          <a:xfrm>
            <a:off x="5146726" y="5529059"/>
            <a:ext cx="3882438"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a:cs typeface="Arial"/>
              </a:rPr>
              <a:t>كينيث أ. كيتشن، مصداقية العهد القديم (جراند رابيدز، إيردمانز، 2003)، 16-21، 604</a:t>
            </a:r>
            <a:endParaRPr lang="en-US" sz="1800" b="1" dirty="0">
              <a:solidFill>
                <a:srgbClr val="FFFFFF"/>
              </a:solidFill>
              <a:effectLst>
                <a:glow rad="203200">
                  <a:srgbClr val="000514">
                    <a:alpha val="88000"/>
                  </a:srgbClr>
                </a:glow>
              </a:effectLst>
              <a:latin typeface="Arial"/>
              <a:cs typeface="Arial"/>
            </a:endParaRPr>
          </a:p>
        </p:txBody>
      </p:sp>
      <p:sp>
        <p:nvSpPr>
          <p:cNvPr id="6" name="Text Box 9">
            <a:extLst>
              <a:ext uri="{FF2B5EF4-FFF2-40B4-BE49-F238E27FC236}">
                <a16:creationId xmlns:a16="http://schemas.microsoft.com/office/drawing/2014/main" id="{18E7FDCB-F014-6E42-9091-B8B82B31EF61}"/>
              </a:ext>
            </a:extLst>
          </p:cNvPr>
          <p:cNvSpPr txBox="1">
            <a:spLocks noChangeArrowheads="1"/>
          </p:cNvSpPr>
          <p:nvPr/>
        </p:nvSpPr>
        <p:spPr bwMode="auto">
          <a:xfrm>
            <a:off x="5137582" y="1112507"/>
            <a:ext cx="3882438" cy="2492990"/>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2400" b="1" dirty="0">
                <a:solidFill>
                  <a:schemeClr val="bg1"/>
                </a:solidFill>
              </a:rPr>
              <a:t>تُظهر هذه الأختام التي تحتوي على العديد من اللقطات القريبة في الشرائح التالية دعمًا أثريًا وافرًا لممالك إسرائيل ويهوذا. </a:t>
            </a:r>
          </a:p>
          <a:p>
            <a:pPr algn="ctr" fontAlgn="t">
              <a:spcBef>
                <a:spcPct val="50000"/>
              </a:spcBef>
              <a:defRPr/>
            </a:pPr>
            <a:r>
              <a:rPr lang="ar-JO" sz="2400" b="1" dirty="0">
                <a:solidFill>
                  <a:schemeClr val="bg1"/>
                </a:solidFill>
              </a:rPr>
              <a:t>وينطبق الشيء نفسه على ملوك بابل المذكورة في نبوة دانيال.</a:t>
            </a:r>
            <a:endParaRPr lang="en-US" sz="2400" b="1" dirty="0">
              <a:solidFill>
                <a:schemeClr val="bg1"/>
              </a:solidFill>
              <a:effectLst>
                <a:glow rad="203200">
                  <a:srgbClr val="000514">
                    <a:alpha val="88000"/>
                  </a:srgbClr>
                </a:glow>
              </a:effectLst>
              <a:latin typeface="Arial"/>
              <a:cs typeface="Arial"/>
            </a:endParaRPr>
          </a:p>
        </p:txBody>
      </p:sp>
    </p:spTree>
    <p:extLst>
      <p:ext uri="{BB962C8B-B14F-4D97-AF65-F5344CB8AC3E}">
        <p14:creationId xmlns:p14="http://schemas.microsoft.com/office/powerpoint/2010/main" val="3822694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B3BACD-8960-A549-9E9A-42589206B875}"/>
              </a:ext>
            </a:extLst>
          </p:cNvPr>
          <p:cNvGrpSpPr/>
          <p:nvPr/>
        </p:nvGrpSpPr>
        <p:grpSpPr>
          <a:xfrm>
            <a:off x="0" y="0"/>
            <a:ext cx="9144000" cy="6984682"/>
            <a:chOff x="0" y="0"/>
            <a:chExt cx="9144000" cy="6984682"/>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t="3785" r="47874" b="71069"/>
            <a:stretch/>
          </p:blipFill>
          <p:spPr>
            <a:xfrm>
              <a:off x="0" y="0"/>
              <a:ext cx="9144000" cy="6858000"/>
            </a:xfrm>
            <a:prstGeom prst="rect">
              <a:avLst/>
            </a:prstGeom>
          </p:spPr>
        </p:pic>
        <p:cxnSp>
          <p:nvCxnSpPr>
            <p:cNvPr id="5" name="Straight Connector 4">
              <a:extLst>
                <a:ext uri="{FF2B5EF4-FFF2-40B4-BE49-F238E27FC236}">
                  <a16:creationId xmlns:a16="http://schemas.microsoft.com/office/drawing/2014/main" id="{A05B66C7-5C47-9040-97E4-867F2CA69CAC}"/>
                </a:ext>
              </a:extLst>
            </p:cNvPr>
            <p:cNvCxnSpPr/>
            <p:nvPr/>
          </p:nvCxnSpPr>
          <p:spPr bwMode="auto">
            <a:xfrm>
              <a:off x="2091690" y="3044507"/>
              <a:ext cx="0" cy="3940175"/>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sp>
          <p:nvSpPr>
            <p:cNvPr id="11" name="Rectangle 10">
              <a:extLst>
                <a:ext uri="{FF2B5EF4-FFF2-40B4-BE49-F238E27FC236}">
                  <a16:creationId xmlns:a16="http://schemas.microsoft.com/office/drawing/2014/main" id="{B1D5EC01-DC27-814D-9ED1-1ED0BFC8C395}"/>
                </a:ext>
              </a:extLst>
            </p:cNvPr>
            <p:cNvSpPr/>
            <p:nvPr/>
          </p:nvSpPr>
          <p:spPr bwMode="auto">
            <a:xfrm>
              <a:off x="481774" y="5455125"/>
              <a:ext cx="4611220" cy="7315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26" name="Rectangle 25">
              <a:extLst>
                <a:ext uri="{FF2B5EF4-FFF2-40B4-BE49-F238E27FC236}">
                  <a16:creationId xmlns:a16="http://schemas.microsoft.com/office/drawing/2014/main" id="{84741990-1958-4A4B-8CE4-DEDA45B55732}"/>
                </a:ext>
              </a:extLst>
            </p:cNvPr>
            <p:cNvSpPr/>
            <p:nvPr/>
          </p:nvSpPr>
          <p:spPr bwMode="auto">
            <a:xfrm>
              <a:off x="997" y="1323421"/>
              <a:ext cx="3986212" cy="204311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7" name="Rectangle 26">
              <a:extLst>
                <a:ext uri="{FF2B5EF4-FFF2-40B4-BE49-F238E27FC236}">
                  <a16:creationId xmlns:a16="http://schemas.microsoft.com/office/drawing/2014/main" id="{D187BE17-9EB0-094F-A3F5-0256CCEC8107}"/>
                </a:ext>
              </a:extLst>
            </p:cNvPr>
            <p:cNvSpPr/>
            <p:nvPr/>
          </p:nvSpPr>
          <p:spPr bwMode="auto">
            <a:xfrm>
              <a:off x="2754828" y="4645911"/>
              <a:ext cx="3571875"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8" name="Rectangle 27">
              <a:extLst>
                <a:ext uri="{FF2B5EF4-FFF2-40B4-BE49-F238E27FC236}">
                  <a16:creationId xmlns:a16="http://schemas.microsoft.com/office/drawing/2014/main" id="{B5018158-530C-4B4A-B034-3B310DD58484}"/>
                </a:ext>
              </a:extLst>
            </p:cNvPr>
            <p:cNvSpPr/>
            <p:nvPr/>
          </p:nvSpPr>
          <p:spPr bwMode="auto">
            <a:xfrm>
              <a:off x="5332559" y="5416278"/>
              <a:ext cx="3571875"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ar-JO" b="1" dirty="0"/>
              <a:t>أختام عزيا و يوثام</a:t>
            </a:r>
            <a:endParaRPr lang="en-US" b="1" dirty="0"/>
          </a:p>
        </p:txBody>
      </p:sp>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5" name="Rectangle 2">
            <a:extLst>
              <a:ext uri="{FF2B5EF4-FFF2-40B4-BE49-F238E27FC236}">
                <a16:creationId xmlns:a16="http://schemas.microsoft.com/office/drawing/2014/main" id="{5EEC666E-B082-CF4D-9E23-27E67462C226}"/>
              </a:ext>
            </a:extLst>
          </p:cNvPr>
          <p:cNvSpPr txBox="1">
            <a:spLocks noChangeArrowheads="1"/>
          </p:cNvSpPr>
          <p:nvPr/>
        </p:nvSpPr>
        <p:spPr bwMode="auto">
          <a:xfrm>
            <a:off x="-431948" y="1615990"/>
            <a:ext cx="1931670"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chemeClr val="tx2"/>
                </a:solidFill>
                <a:effectLst/>
                <a:latin typeface="Arial" charset="0"/>
                <a:ea typeface="ＭＳ Ｐゴシック" charset="0"/>
                <a:cs typeface="ＭＳ Ｐゴシック" charset="0"/>
              </a:rPr>
              <a:t>ق.م</a:t>
            </a:r>
            <a:endParaRPr lang="en-US" sz="3600" b="1" kern="0" dirty="0">
              <a:solidFill>
                <a:schemeClr val="tx2"/>
              </a:solidFill>
              <a:effectLst/>
              <a:latin typeface="Arial"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3AB6E610-BFB7-F847-846F-4AD483A89F89}"/>
              </a:ext>
            </a:extLst>
          </p:cNvPr>
          <p:cNvSpPr txBox="1">
            <a:spLocks noChangeArrowheads="1"/>
          </p:cNvSpPr>
          <p:nvPr/>
        </p:nvSpPr>
        <p:spPr bwMode="auto">
          <a:xfrm>
            <a:off x="1323700" y="1615990"/>
            <a:ext cx="3483610"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2800" b="1" kern="0" dirty="0">
                <a:solidFill>
                  <a:schemeClr val="tx2"/>
                </a:solidFill>
                <a:effectLst/>
                <a:latin typeface="Arial" charset="0"/>
                <a:ea typeface="ＭＳ Ｐゴシック" charset="0"/>
                <a:cs typeface="ＭＳ Ｐゴシック" charset="0"/>
              </a:rPr>
              <a:t>يهوذا</a:t>
            </a:r>
            <a:endParaRPr lang="en-US" sz="3600" b="1" kern="0" dirty="0">
              <a:solidFill>
                <a:schemeClr val="tx2"/>
              </a:solidFill>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43540" y="2549105"/>
            <a:ext cx="998982"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charset="0"/>
                <a:ea typeface="ＭＳ Ｐゴシック" charset="0"/>
                <a:cs typeface="ＭＳ Ｐゴシック" charset="0"/>
              </a:rPr>
              <a:t>760</a:t>
            </a:r>
            <a:endParaRPr lang="en-US" sz="3200" b="1" kern="0" dirty="0">
              <a:solidFill>
                <a:schemeClr val="tx2"/>
              </a:solidFill>
              <a:effectLst/>
              <a:latin typeface="Arial"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3E4936DA-0511-1A4A-9797-163905EA6702}"/>
              </a:ext>
            </a:extLst>
          </p:cNvPr>
          <p:cNvSpPr txBox="1">
            <a:spLocks noChangeArrowheads="1"/>
          </p:cNvSpPr>
          <p:nvPr/>
        </p:nvSpPr>
        <p:spPr bwMode="auto">
          <a:xfrm>
            <a:off x="1323700" y="2549105"/>
            <a:ext cx="3599174"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2400" kern="0" dirty="0">
                <a:solidFill>
                  <a:schemeClr val="tx2"/>
                </a:solidFill>
                <a:latin typeface="Arial" charset="0"/>
                <a:ea typeface="ＭＳ Ｐゴシック" charset="0"/>
                <a:cs typeface="ＭＳ Ｐゴシック" charset="0"/>
              </a:rPr>
              <a:t>عزيا (2 مل 15: 13)</a:t>
            </a:r>
            <a:endParaRPr lang="en-US" sz="3200" kern="0" dirty="0">
              <a:solidFill>
                <a:schemeClr val="tx2"/>
              </a:solidFill>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F76BE057-891C-0D45-A0E7-D27B42E8AD30}"/>
              </a:ext>
            </a:extLst>
          </p:cNvPr>
          <p:cNvSpPr txBox="1">
            <a:spLocks noChangeArrowheads="1"/>
          </p:cNvSpPr>
          <p:nvPr/>
        </p:nvSpPr>
        <p:spPr bwMode="auto">
          <a:xfrm>
            <a:off x="5181599" y="-2264253"/>
            <a:ext cx="2835275"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“quote”</a:t>
            </a:r>
            <a:endParaRPr lang="en-US" sz="3600" kern="0" dirty="0">
              <a:solidFill>
                <a:schemeClr val="tx2"/>
              </a:solidFill>
              <a:effectLst/>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1245CF67-7ACC-094E-AB46-09B7FD0D1EFE}"/>
              </a:ext>
            </a:extLst>
          </p:cNvPr>
          <p:cNvSpPr txBox="1">
            <a:spLocks noChangeArrowheads="1"/>
          </p:cNvSpPr>
          <p:nvPr/>
        </p:nvSpPr>
        <p:spPr bwMode="auto">
          <a:xfrm>
            <a:off x="6034853" y="5444467"/>
            <a:ext cx="3218121" cy="8218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kern="0" dirty="0">
                <a:solidFill>
                  <a:schemeClr val="tx2"/>
                </a:solidFill>
                <a:latin typeface="Arial" charset="0"/>
                <a:ea typeface="ＭＳ Ｐゴシック" charset="0"/>
                <a:cs typeface="ＭＳ Ｐゴシック" charset="0"/>
              </a:rPr>
              <a:t>من شبنيا</a:t>
            </a:r>
          </a:p>
          <a:p>
            <a:pPr defTabSz="914400">
              <a:defRPr/>
            </a:pPr>
            <a:r>
              <a:rPr lang="ar-JO" sz="2800" kern="0" dirty="0">
                <a:solidFill>
                  <a:schemeClr val="tx2"/>
                </a:solidFill>
                <a:effectLst/>
                <a:latin typeface="Arial" charset="0"/>
                <a:ea typeface="ＭＳ Ｐゴシック" charset="0"/>
                <a:cs typeface="ＭＳ Ｐゴシック" charset="0"/>
              </a:rPr>
              <a:t>خادم عزيا</a:t>
            </a:r>
            <a:endParaRPr lang="en-US" sz="3600" kern="0" dirty="0">
              <a:solidFill>
                <a:schemeClr val="tx2"/>
              </a:solidFill>
              <a:effectLst/>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D4CDEE96-A20F-5D43-A771-9C17E1822E43}"/>
              </a:ext>
            </a:extLst>
          </p:cNvPr>
          <p:cNvSpPr txBox="1">
            <a:spLocks noChangeArrowheads="1"/>
          </p:cNvSpPr>
          <p:nvPr/>
        </p:nvSpPr>
        <p:spPr bwMode="auto">
          <a:xfrm>
            <a:off x="3490480" y="4530048"/>
            <a:ext cx="3218121" cy="8218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kern="0" dirty="0">
                <a:solidFill>
                  <a:schemeClr val="tx2"/>
                </a:solidFill>
                <a:latin typeface="Arial" charset="0"/>
                <a:ea typeface="ＭＳ Ｐゴシック" charset="0"/>
                <a:cs typeface="ＭＳ Ｐゴシック" charset="0"/>
              </a:rPr>
              <a:t>من أبيا</a:t>
            </a:r>
          </a:p>
          <a:p>
            <a:pPr defTabSz="914400">
              <a:defRPr/>
            </a:pPr>
            <a:r>
              <a:rPr lang="ar-JO" sz="2800" kern="0" dirty="0">
                <a:solidFill>
                  <a:schemeClr val="tx2"/>
                </a:solidFill>
                <a:effectLst/>
                <a:latin typeface="Arial" charset="0"/>
                <a:ea typeface="ＭＳ Ｐゴシック" charset="0"/>
                <a:cs typeface="ＭＳ Ｐゴシック" charset="0"/>
              </a:rPr>
              <a:t>خادم عزيا</a:t>
            </a:r>
            <a:endParaRPr lang="en-US" sz="3600" kern="0" dirty="0">
              <a:solidFill>
                <a:schemeClr val="tx2"/>
              </a:solidFill>
              <a:effectLst/>
              <a:latin typeface="Arial" charset="0"/>
              <a:ea typeface="ＭＳ Ｐゴシック" charset="0"/>
              <a:cs typeface="ＭＳ Ｐゴシック" charset="0"/>
            </a:endParaRPr>
          </a:p>
        </p:txBody>
      </p:sp>
      <p:sp>
        <p:nvSpPr>
          <p:cNvPr id="23" name="Rectangle 2">
            <a:extLst>
              <a:ext uri="{FF2B5EF4-FFF2-40B4-BE49-F238E27FC236}">
                <a16:creationId xmlns:a16="http://schemas.microsoft.com/office/drawing/2014/main" id="{0DF1C058-BC24-6A44-8FDE-98ECFB69D486}"/>
              </a:ext>
            </a:extLst>
          </p:cNvPr>
          <p:cNvSpPr txBox="1">
            <a:spLocks noChangeArrowheads="1"/>
          </p:cNvSpPr>
          <p:nvPr/>
        </p:nvSpPr>
        <p:spPr bwMode="auto">
          <a:xfrm>
            <a:off x="35898" y="5618038"/>
            <a:ext cx="998982"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charset="0"/>
                <a:ea typeface="ＭＳ Ｐゴシック" charset="0"/>
                <a:cs typeface="ＭＳ Ｐゴシック" charset="0"/>
              </a:rPr>
              <a:t>740</a:t>
            </a:r>
            <a:endParaRPr lang="en-US" sz="3200" b="1" kern="0" dirty="0">
              <a:solidFill>
                <a:schemeClr val="tx2"/>
              </a:solidFill>
              <a:effectLst/>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5060F189-1450-1747-A66A-126BA4B5E482}"/>
              </a:ext>
            </a:extLst>
          </p:cNvPr>
          <p:cNvSpPr txBox="1">
            <a:spLocks noChangeArrowheads="1"/>
          </p:cNvSpPr>
          <p:nvPr/>
        </p:nvSpPr>
        <p:spPr bwMode="auto">
          <a:xfrm>
            <a:off x="1316057" y="5618038"/>
            <a:ext cx="4479231"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2400" kern="0" dirty="0">
                <a:solidFill>
                  <a:schemeClr val="tx2"/>
                </a:solidFill>
                <a:latin typeface="Arial" charset="0"/>
                <a:ea typeface="ＭＳ Ｐゴシック" charset="0"/>
                <a:cs typeface="ＭＳ Ｐゴシック" charset="0"/>
              </a:rPr>
              <a:t>يوثام (2 مل 15: 32)</a:t>
            </a:r>
            <a:endParaRPr lang="en-US" sz="3200" kern="0" dirty="0">
              <a:solidFill>
                <a:schemeClr val="tx2"/>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19174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E3783B5-4F0C-4448-82CA-6C7595EA4282}"/>
              </a:ext>
            </a:extLst>
          </p:cNvPr>
          <p:cNvGrpSpPr/>
          <p:nvPr/>
        </p:nvGrpSpPr>
        <p:grpSpPr>
          <a:xfrm>
            <a:off x="-14289" y="-63375"/>
            <a:ext cx="8318700" cy="6921375"/>
            <a:chOff x="-14289" y="-63375"/>
            <a:chExt cx="8318700" cy="6921375"/>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l="52579" t="8720" b="65902"/>
            <a:stretch/>
          </p:blipFill>
          <p:spPr>
            <a:xfrm>
              <a:off x="-14289" y="-63375"/>
              <a:ext cx="8318700" cy="6921375"/>
            </a:xfrm>
            <a:prstGeom prst="rect">
              <a:avLst/>
            </a:prstGeom>
          </p:spPr>
        </p:pic>
        <p:sp>
          <p:nvSpPr>
            <p:cNvPr id="8" name="Rectangle 7">
              <a:extLst>
                <a:ext uri="{FF2B5EF4-FFF2-40B4-BE49-F238E27FC236}">
                  <a16:creationId xmlns:a16="http://schemas.microsoft.com/office/drawing/2014/main" id="{6C1EE6D6-EF69-C84F-A305-8E88FD030B4A}"/>
                </a:ext>
              </a:extLst>
            </p:cNvPr>
            <p:cNvSpPr/>
            <p:nvPr/>
          </p:nvSpPr>
          <p:spPr bwMode="auto">
            <a:xfrm>
              <a:off x="1301877" y="940577"/>
              <a:ext cx="3571875" cy="204311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2" name="Rectangle 21">
              <a:extLst>
                <a:ext uri="{FF2B5EF4-FFF2-40B4-BE49-F238E27FC236}">
                  <a16:creationId xmlns:a16="http://schemas.microsoft.com/office/drawing/2014/main" id="{27B54B66-7345-F54A-BA61-DBA7E30B9396}"/>
                </a:ext>
              </a:extLst>
            </p:cNvPr>
            <p:cNvSpPr/>
            <p:nvPr/>
          </p:nvSpPr>
          <p:spPr bwMode="auto">
            <a:xfrm>
              <a:off x="1107983" y="3278717"/>
              <a:ext cx="3571875" cy="204311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Rectangle 22">
              <a:extLst>
                <a:ext uri="{FF2B5EF4-FFF2-40B4-BE49-F238E27FC236}">
                  <a16:creationId xmlns:a16="http://schemas.microsoft.com/office/drawing/2014/main" id="{67DC4C77-A10D-844F-8130-42BA5C5F900B}"/>
                </a:ext>
              </a:extLst>
            </p:cNvPr>
            <p:cNvSpPr/>
            <p:nvPr/>
          </p:nvSpPr>
          <p:spPr bwMode="auto">
            <a:xfrm>
              <a:off x="4102710" y="2456914"/>
              <a:ext cx="3571875"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ar-JO" b="1" dirty="0"/>
              <a:t>أختام يربعام الثاني و هوشع</a:t>
            </a:r>
            <a:endParaRPr lang="en-US" b="1" dirty="0"/>
          </a:p>
        </p:txBody>
      </p:sp>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5" name="Rectangle 2">
            <a:extLst>
              <a:ext uri="{FF2B5EF4-FFF2-40B4-BE49-F238E27FC236}">
                <a16:creationId xmlns:a16="http://schemas.microsoft.com/office/drawing/2014/main" id="{5EEC666E-B082-CF4D-9E23-27E67462C226}"/>
              </a:ext>
            </a:extLst>
          </p:cNvPr>
          <p:cNvSpPr txBox="1">
            <a:spLocks noChangeArrowheads="1"/>
          </p:cNvSpPr>
          <p:nvPr/>
        </p:nvSpPr>
        <p:spPr bwMode="auto">
          <a:xfrm>
            <a:off x="142148" y="968163"/>
            <a:ext cx="1931670"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chemeClr val="tx2"/>
                </a:solidFill>
                <a:effectLst/>
                <a:latin typeface="Arial" charset="0"/>
                <a:ea typeface="ＭＳ Ｐゴシック" charset="0"/>
                <a:cs typeface="ＭＳ Ｐゴシック" charset="0"/>
              </a:rPr>
              <a:t>ق.م</a:t>
            </a:r>
            <a:endParaRPr lang="en-US" sz="3600" b="1" kern="0" dirty="0">
              <a:solidFill>
                <a:schemeClr val="tx2"/>
              </a:solidFill>
              <a:effectLst/>
              <a:latin typeface="Arial"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3AB6E610-BFB7-F847-846F-4AD483A89F89}"/>
              </a:ext>
            </a:extLst>
          </p:cNvPr>
          <p:cNvSpPr txBox="1">
            <a:spLocks noChangeArrowheads="1"/>
          </p:cNvSpPr>
          <p:nvPr/>
        </p:nvSpPr>
        <p:spPr bwMode="auto">
          <a:xfrm>
            <a:off x="1897796" y="968163"/>
            <a:ext cx="3483610"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2800" b="1" kern="0" dirty="0">
                <a:solidFill>
                  <a:schemeClr val="tx2"/>
                </a:solidFill>
                <a:effectLst/>
                <a:latin typeface="Arial" charset="0"/>
                <a:ea typeface="ＭＳ Ｐゴシック" charset="0"/>
                <a:cs typeface="ＭＳ Ｐゴシック" charset="0"/>
              </a:rPr>
              <a:t>إسرائيل</a:t>
            </a:r>
            <a:endParaRPr lang="en-US" sz="3600" b="1" kern="0" dirty="0">
              <a:solidFill>
                <a:schemeClr val="tx2"/>
              </a:solidFill>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617636" y="1571667"/>
            <a:ext cx="998982"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charset="0"/>
                <a:ea typeface="ＭＳ Ｐゴシック" charset="0"/>
                <a:cs typeface="ＭＳ Ｐゴシック" charset="0"/>
              </a:rPr>
              <a:t>760</a:t>
            </a:r>
            <a:endParaRPr lang="en-US" sz="3200" b="1" kern="0" dirty="0">
              <a:solidFill>
                <a:schemeClr val="tx2"/>
              </a:solidFill>
              <a:effectLst/>
              <a:latin typeface="Arial"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3E4936DA-0511-1A4A-9797-163905EA6702}"/>
              </a:ext>
            </a:extLst>
          </p:cNvPr>
          <p:cNvSpPr txBox="1">
            <a:spLocks noChangeArrowheads="1"/>
          </p:cNvSpPr>
          <p:nvPr/>
        </p:nvSpPr>
        <p:spPr bwMode="auto">
          <a:xfrm>
            <a:off x="1968921" y="1571667"/>
            <a:ext cx="3599174" cy="8218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2400" kern="0" dirty="0">
                <a:solidFill>
                  <a:schemeClr val="tx2"/>
                </a:solidFill>
                <a:effectLst/>
                <a:latin typeface="Arial" charset="0"/>
                <a:ea typeface="ＭＳ Ｐゴシック" charset="0"/>
                <a:cs typeface="ＭＳ Ｐゴシック" charset="0"/>
              </a:rPr>
              <a:t>يربعام الثاني</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a:t>
            </a:r>
            <a:r>
              <a:rPr lang="ar-JO" sz="2400" kern="0" dirty="0">
                <a:solidFill>
                  <a:schemeClr val="tx2"/>
                </a:solidFill>
                <a:latin typeface="Arial" charset="0"/>
                <a:ea typeface="ＭＳ Ｐゴシック" charset="0"/>
                <a:cs typeface="ＭＳ Ｐゴシック" charset="0"/>
              </a:rPr>
              <a:t>2 مل 14: 23</a:t>
            </a:r>
            <a:r>
              <a:rPr lang="en-US" sz="2400" kern="0" dirty="0">
                <a:solidFill>
                  <a:schemeClr val="tx2"/>
                </a:solidFill>
                <a:effectLst/>
                <a:latin typeface="Arial" charset="0"/>
                <a:ea typeface="ＭＳ Ｐゴシック" charset="0"/>
                <a:cs typeface="ＭＳ Ｐゴシック" charset="0"/>
              </a:rPr>
              <a:t>)</a:t>
            </a:r>
            <a:endParaRPr lang="en-US" sz="3200" kern="0" dirty="0">
              <a:solidFill>
                <a:schemeClr val="tx2"/>
              </a:solidFill>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F76BE057-891C-0D45-A0E7-D27B42E8AD30}"/>
              </a:ext>
            </a:extLst>
          </p:cNvPr>
          <p:cNvSpPr txBox="1">
            <a:spLocks noChangeArrowheads="1"/>
          </p:cNvSpPr>
          <p:nvPr/>
        </p:nvSpPr>
        <p:spPr bwMode="auto">
          <a:xfrm>
            <a:off x="4445508" y="2511662"/>
            <a:ext cx="3571875" cy="9440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kern="0" dirty="0">
                <a:solidFill>
                  <a:schemeClr val="tx2"/>
                </a:solidFill>
                <a:effectLst/>
                <a:latin typeface="Arial" charset="0"/>
                <a:ea typeface="ＭＳ Ｐゴシック" charset="0"/>
                <a:cs typeface="ＭＳ Ｐゴシック" charset="0"/>
              </a:rPr>
              <a:t>من شمع</a:t>
            </a:r>
          </a:p>
          <a:p>
            <a:pPr defTabSz="914400">
              <a:defRPr/>
            </a:pPr>
            <a:r>
              <a:rPr lang="ar-JO" sz="2800" kern="0" dirty="0">
                <a:solidFill>
                  <a:schemeClr val="tx2"/>
                </a:solidFill>
                <a:latin typeface="Arial" charset="0"/>
                <a:ea typeface="ＭＳ Ｐゴシック" charset="0"/>
                <a:cs typeface="ＭＳ Ｐゴシック" charset="0"/>
              </a:rPr>
              <a:t>خادم يربعام</a:t>
            </a:r>
            <a:endParaRPr lang="en-US" sz="3600" kern="0" dirty="0">
              <a:solidFill>
                <a:schemeClr val="tx2"/>
              </a:solidFill>
              <a:effectLst/>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EDF8CF04-F5C7-4A45-AB5A-B526723D81B3}"/>
              </a:ext>
            </a:extLst>
          </p:cNvPr>
          <p:cNvSpPr txBox="1">
            <a:spLocks noChangeArrowheads="1"/>
          </p:cNvSpPr>
          <p:nvPr/>
        </p:nvSpPr>
        <p:spPr bwMode="auto">
          <a:xfrm>
            <a:off x="617636" y="4200238"/>
            <a:ext cx="998982"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charset="0"/>
                <a:ea typeface="ＭＳ Ｐゴシック" charset="0"/>
                <a:cs typeface="ＭＳ Ｐゴシック" charset="0"/>
              </a:rPr>
              <a:t>725</a:t>
            </a:r>
            <a:endParaRPr lang="en-US" sz="3200" b="1" kern="0" dirty="0">
              <a:solidFill>
                <a:schemeClr val="tx2"/>
              </a:solidFill>
              <a:effectLst/>
              <a:latin typeface="Arial" charset="0"/>
              <a:ea typeface="ＭＳ Ｐゴシック" charset="0"/>
              <a:cs typeface="ＭＳ Ｐゴシック" charset="0"/>
            </a:endParaRPr>
          </a:p>
        </p:txBody>
      </p:sp>
      <p:sp>
        <p:nvSpPr>
          <p:cNvPr id="25" name="Rectangle 2">
            <a:extLst>
              <a:ext uri="{FF2B5EF4-FFF2-40B4-BE49-F238E27FC236}">
                <a16:creationId xmlns:a16="http://schemas.microsoft.com/office/drawing/2014/main" id="{35800A41-70C1-5B47-8CEA-A7B241814EA8}"/>
              </a:ext>
            </a:extLst>
          </p:cNvPr>
          <p:cNvSpPr txBox="1">
            <a:spLocks noChangeArrowheads="1"/>
          </p:cNvSpPr>
          <p:nvPr/>
        </p:nvSpPr>
        <p:spPr bwMode="auto">
          <a:xfrm>
            <a:off x="1968921" y="4200238"/>
            <a:ext cx="3599174" cy="8218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2400" kern="0" dirty="0">
                <a:solidFill>
                  <a:schemeClr val="tx2"/>
                </a:solidFill>
                <a:effectLst/>
                <a:latin typeface="Arial" charset="0"/>
                <a:ea typeface="ＭＳ Ｐゴシック" charset="0"/>
                <a:cs typeface="ＭＳ Ｐゴシック" charset="0"/>
              </a:rPr>
              <a:t>هوشع</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a:t>
            </a:r>
            <a:r>
              <a:rPr lang="ar-JO" sz="2400" kern="0" dirty="0">
                <a:solidFill>
                  <a:schemeClr val="tx2"/>
                </a:solidFill>
                <a:latin typeface="Arial" charset="0"/>
                <a:ea typeface="ＭＳ Ｐゴシック" charset="0"/>
                <a:cs typeface="ＭＳ Ｐゴシック" charset="0"/>
              </a:rPr>
              <a:t>2 مل 17: 1</a:t>
            </a:r>
            <a:r>
              <a:rPr lang="en-US" sz="2400" kern="0" dirty="0">
                <a:solidFill>
                  <a:schemeClr val="tx2"/>
                </a:solidFill>
                <a:effectLst/>
                <a:latin typeface="Arial" charset="0"/>
                <a:ea typeface="ＭＳ Ｐゴシック" charset="0"/>
                <a:cs typeface="ＭＳ Ｐゴシック" charset="0"/>
              </a:rPr>
              <a:t>)</a:t>
            </a:r>
            <a:endParaRPr lang="en-US" sz="3200" kern="0" dirty="0">
              <a:solidFill>
                <a:schemeClr val="tx2"/>
              </a:solidFill>
              <a:effectLst/>
              <a:latin typeface="Arial" charset="0"/>
              <a:ea typeface="ＭＳ Ｐゴシック" charset="0"/>
              <a:cs typeface="ＭＳ Ｐゴシック" charset="0"/>
            </a:endParaRPr>
          </a:p>
        </p:txBody>
      </p:sp>
      <p:sp>
        <p:nvSpPr>
          <p:cNvPr id="26" name="Rectangle 2">
            <a:extLst>
              <a:ext uri="{FF2B5EF4-FFF2-40B4-BE49-F238E27FC236}">
                <a16:creationId xmlns:a16="http://schemas.microsoft.com/office/drawing/2014/main" id="{23AC3B5F-68E5-C943-AB83-19DC3E0A185F}"/>
              </a:ext>
            </a:extLst>
          </p:cNvPr>
          <p:cNvSpPr txBox="1">
            <a:spLocks noChangeArrowheads="1"/>
          </p:cNvSpPr>
          <p:nvPr/>
        </p:nvSpPr>
        <p:spPr bwMode="auto">
          <a:xfrm>
            <a:off x="1803908" y="5737462"/>
            <a:ext cx="3571875" cy="9440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kern="0" dirty="0">
                <a:solidFill>
                  <a:schemeClr val="tx2"/>
                </a:solidFill>
                <a:effectLst/>
                <a:latin typeface="Arial" charset="0"/>
                <a:ea typeface="ＭＳ Ｐゴシック" charset="0"/>
                <a:cs typeface="ＭＳ Ｐゴシック" charset="0"/>
              </a:rPr>
              <a:t>من عبدي</a:t>
            </a:r>
          </a:p>
          <a:p>
            <a:pPr defTabSz="914400">
              <a:defRPr/>
            </a:pPr>
            <a:r>
              <a:rPr lang="ar-JO" sz="2800" kern="0" dirty="0">
                <a:solidFill>
                  <a:schemeClr val="tx2"/>
                </a:solidFill>
                <a:latin typeface="Arial" charset="0"/>
                <a:ea typeface="ＭＳ Ｐゴシック" charset="0"/>
                <a:cs typeface="ＭＳ Ｐゴシック" charset="0"/>
              </a:rPr>
              <a:t>خادم هوشع</a:t>
            </a:r>
            <a:endParaRPr lang="en-US" sz="3600" kern="0" dirty="0">
              <a:solidFill>
                <a:schemeClr val="tx2"/>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89493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8ED796-4429-6448-A133-F1CF1FCFDDE7}"/>
              </a:ext>
            </a:extLst>
          </p:cNvPr>
          <p:cNvGrpSpPr/>
          <p:nvPr/>
        </p:nvGrpSpPr>
        <p:grpSpPr>
          <a:xfrm>
            <a:off x="1" y="-1"/>
            <a:ext cx="8737600" cy="6858001"/>
            <a:chOff x="1" y="-1"/>
            <a:chExt cx="8737600" cy="6858001"/>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l="1548" t="25481" r="48643" b="49373"/>
            <a:stretch/>
          </p:blipFill>
          <p:spPr>
            <a:xfrm>
              <a:off x="1" y="-1"/>
              <a:ext cx="8737600" cy="6858001"/>
            </a:xfrm>
            <a:prstGeom prst="rect">
              <a:avLst/>
            </a:prstGeom>
          </p:spPr>
        </p:pic>
        <p:sp>
          <p:nvSpPr>
            <p:cNvPr id="29" name="Rectangle 28">
              <a:extLst>
                <a:ext uri="{FF2B5EF4-FFF2-40B4-BE49-F238E27FC236}">
                  <a16:creationId xmlns:a16="http://schemas.microsoft.com/office/drawing/2014/main" id="{282FC62A-C3E4-1748-B9DE-BBBB80861C09}"/>
                </a:ext>
              </a:extLst>
            </p:cNvPr>
            <p:cNvSpPr/>
            <p:nvPr/>
          </p:nvSpPr>
          <p:spPr bwMode="auto">
            <a:xfrm>
              <a:off x="41216" y="4124251"/>
              <a:ext cx="3170042"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9">
              <a:extLst>
                <a:ext uri="{FF2B5EF4-FFF2-40B4-BE49-F238E27FC236}">
                  <a16:creationId xmlns:a16="http://schemas.microsoft.com/office/drawing/2014/main" id="{30C35574-3822-1F48-8E6B-799506B51CD8}"/>
                </a:ext>
              </a:extLst>
            </p:cNvPr>
            <p:cNvSpPr/>
            <p:nvPr/>
          </p:nvSpPr>
          <p:spPr bwMode="auto">
            <a:xfrm>
              <a:off x="2169269" y="2883706"/>
              <a:ext cx="4168031"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1" name="Rectangle 30">
              <a:extLst>
                <a:ext uri="{FF2B5EF4-FFF2-40B4-BE49-F238E27FC236}">
                  <a16:creationId xmlns:a16="http://schemas.microsoft.com/office/drawing/2014/main" id="{3785F0E0-55AE-3E4C-A5D1-6964168A18D3}"/>
                </a:ext>
              </a:extLst>
            </p:cNvPr>
            <p:cNvSpPr/>
            <p:nvPr/>
          </p:nvSpPr>
          <p:spPr bwMode="auto">
            <a:xfrm>
              <a:off x="6083300" y="5056114"/>
              <a:ext cx="2502644"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2" name="Rectangle 31">
              <a:extLst>
                <a:ext uri="{FF2B5EF4-FFF2-40B4-BE49-F238E27FC236}">
                  <a16:creationId xmlns:a16="http://schemas.microsoft.com/office/drawing/2014/main" id="{54F99B66-A372-3540-B8A3-4C347DADBE50}"/>
                </a:ext>
              </a:extLst>
            </p:cNvPr>
            <p:cNvSpPr/>
            <p:nvPr/>
          </p:nvSpPr>
          <p:spPr bwMode="auto">
            <a:xfrm>
              <a:off x="5728964" y="3698875"/>
              <a:ext cx="2821310" cy="7315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33" name="Rectangle 32">
              <a:extLst>
                <a:ext uri="{FF2B5EF4-FFF2-40B4-BE49-F238E27FC236}">
                  <a16:creationId xmlns:a16="http://schemas.microsoft.com/office/drawing/2014/main" id="{0FD5A869-B341-004E-8FAE-3AB4EE2E4667}"/>
                </a:ext>
              </a:extLst>
            </p:cNvPr>
            <p:cNvSpPr/>
            <p:nvPr/>
          </p:nvSpPr>
          <p:spPr bwMode="auto">
            <a:xfrm>
              <a:off x="177800" y="1050851"/>
              <a:ext cx="3579558"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4" name="Rectangle 33">
              <a:extLst>
                <a:ext uri="{FF2B5EF4-FFF2-40B4-BE49-F238E27FC236}">
                  <a16:creationId xmlns:a16="http://schemas.microsoft.com/office/drawing/2014/main" id="{E0D7FB83-C1F5-7442-9B83-E978171F6488}"/>
                </a:ext>
              </a:extLst>
            </p:cNvPr>
            <p:cNvSpPr/>
            <p:nvPr/>
          </p:nvSpPr>
          <p:spPr bwMode="auto">
            <a:xfrm rot="16200000">
              <a:off x="-1148035" y="3238150"/>
              <a:ext cx="6025580"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cxnSp>
        <p:nvCxnSpPr>
          <p:cNvPr id="5" name="Straight Connector 4">
            <a:extLst>
              <a:ext uri="{FF2B5EF4-FFF2-40B4-BE49-F238E27FC236}">
                <a16:creationId xmlns:a16="http://schemas.microsoft.com/office/drawing/2014/main" id="{A05B66C7-5C47-9040-97E4-867F2CA69CAC}"/>
              </a:ext>
            </a:extLst>
          </p:cNvPr>
          <p:cNvCxnSpPr>
            <a:cxnSpLocks/>
          </p:cNvCxnSpPr>
          <p:nvPr/>
        </p:nvCxnSpPr>
        <p:spPr bwMode="auto">
          <a:xfrm>
            <a:off x="1986137" y="640251"/>
            <a:ext cx="0" cy="6217749"/>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sp>
        <p:nvSpPr>
          <p:cNvPr id="21" name="Rectangle 2">
            <a:extLst>
              <a:ext uri="{FF2B5EF4-FFF2-40B4-BE49-F238E27FC236}">
                <a16:creationId xmlns:a16="http://schemas.microsoft.com/office/drawing/2014/main" id="{57734EE7-1862-E844-BA42-8E66454E2046}"/>
              </a:ext>
            </a:extLst>
          </p:cNvPr>
          <p:cNvSpPr txBox="1">
            <a:spLocks noChangeArrowheads="1"/>
          </p:cNvSpPr>
          <p:nvPr/>
        </p:nvSpPr>
        <p:spPr bwMode="auto">
          <a:xfrm>
            <a:off x="3286125" y="2937813"/>
            <a:ext cx="3571875" cy="9440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a:t>
            </a:r>
          </a:p>
          <a:p>
            <a:pPr defTabSz="914400">
              <a:defRPr/>
            </a:pPr>
            <a:r>
              <a:rPr lang="ar-JO" sz="2800" kern="0" dirty="0">
                <a:solidFill>
                  <a:schemeClr val="tx2"/>
                </a:solidFill>
                <a:latin typeface="Arial" charset="0"/>
                <a:ea typeface="ＭＳ Ｐゴシック" charset="0"/>
                <a:cs typeface="ＭＳ Ｐゴシック" charset="0"/>
              </a:rPr>
              <a:t>من آحاز</a:t>
            </a:r>
          </a:p>
          <a:p>
            <a:pPr defTabSz="914400">
              <a:defRPr/>
            </a:pPr>
            <a:r>
              <a:rPr lang="ar-JO" sz="2800" kern="0" dirty="0">
                <a:solidFill>
                  <a:schemeClr val="tx2"/>
                </a:solidFill>
                <a:effectLst/>
                <a:latin typeface="Arial" charset="0"/>
                <a:ea typeface="ＭＳ Ｐゴシック" charset="0"/>
                <a:cs typeface="ＭＳ Ｐゴシック" charset="0"/>
              </a:rPr>
              <a:t>بن يوثام</a:t>
            </a:r>
          </a:p>
          <a:p>
            <a:pPr defTabSz="914400">
              <a:defRPr/>
            </a:pPr>
            <a:r>
              <a:rPr lang="ar-JO" sz="2800" kern="0" dirty="0">
                <a:solidFill>
                  <a:schemeClr val="tx2"/>
                </a:solidFill>
                <a:latin typeface="Arial" charset="0"/>
                <a:ea typeface="ＭＳ Ｐゴシック" charset="0"/>
                <a:cs typeface="ＭＳ Ｐゴシック" charset="0"/>
              </a:rPr>
              <a:t>ملك يهوذا</a:t>
            </a:r>
            <a:endParaRPr lang="en-US" sz="3600" kern="0" dirty="0">
              <a:solidFill>
                <a:schemeClr val="tx2"/>
              </a:solidFill>
              <a:effectLst/>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10E95961-601C-2B48-8072-578E807505D2}"/>
              </a:ext>
            </a:extLst>
          </p:cNvPr>
          <p:cNvSpPr txBox="1">
            <a:spLocks noChangeArrowheads="1"/>
          </p:cNvSpPr>
          <p:nvPr/>
        </p:nvSpPr>
        <p:spPr bwMode="auto">
          <a:xfrm>
            <a:off x="5842045" y="3448129"/>
            <a:ext cx="3571875" cy="9440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kern="0" dirty="0">
                <a:solidFill>
                  <a:schemeClr val="tx2"/>
                </a:solidFill>
                <a:effectLst/>
                <a:latin typeface="Arial" charset="0"/>
                <a:ea typeface="ＭＳ Ｐゴシック" charset="0"/>
                <a:cs typeface="ＭＳ Ｐゴシック" charset="0"/>
              </a:rPr>
              <a:t>من عشنا</a:t>
            </a:r>
          </a:p>
          <a:p>
            <a:pPr defTabSz="914400">
              <a:defRPr/>
            </a:pPr>
            <a:r>
              <a:rPr lang="ar-JO" sz="2800" kern="0" dirty="0">
                <a:solidFill>
                  <a:schemeClr val="tx2"/>
                </a:solidFill>
                <a:latin typeface="Arial" charset="0"/>
                <a:ea typeface="ＭＳ Ｐゴシック" charset="0"/>
                <a:cs typeface="ＭＳ Ｐゴシック" charset="0"/>
              </a:rPr>
              <a:t>خادم آحاز</a:t>
            </a:r>
            <a:endParaRPr lang="en-US" sz="3600" kern="0" dirty="0">
              <a:solidFill>
                <a:schemeClr val="tx2"/>
              </a:solidFill>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131511" y="4716561"/>
            <a:ext cx="998982"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charset="0"/>
                <a:ea typeface="ＭＳ Ｐゴシック" charset="0"/>
                <a:cs typeface="ＭＳ Ｐゴシック" charset="0"/>
              </a:rPr>
              <a:t>700</a:t>
            </a:r>
            <a:endParaRPr lang="en-US" sz="3200" b="1" kern="0" dirty="0">
              <a:solidFill>
                <a:schemeClr val="tx2"/>
              </a:solidFill>
              <a:effectLst/>
              <a:latin typeface="Arial"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3E4936DA-0511-1A4A-9797-163905EA6702}"/>
              </a:ext>
            </a:extLst>
          </p:cNvPr>
          <p:cNvSpPr txBox="1">
            <a:spLocks noChangeArrowheads="1"/>
          </p:cNvSpPr>
          <p:nvPr/>
        </p:nvSpPr>
        <p:spPr bwMode="auto">
          <a:xfrm>
            <a:off x="1000474" y="4702321"/>
            <a:ext cx="1971326" cy="988819"/>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kern="0" dirty="0">
                <a:solidFill>
                  <a:schemeClr val="tx2"/>
                </a:solidFill>
                <a:latin typeface="Arial" charset="0"/>
                <a:ea typeface="ＭＳ Ｐゴシック" charset="0"/>
                <a:cs typeface="ＭＳ Ｐゴシック" charset="0"/>
              </a:rPr>
              <a:t>حزقيا</a:t>
            </a:r>
            <a:br>
              <a:rPr lang="en-US" sz="2400" kern="0" dirty="0">
                <a:solidFill>
                  <a:schemeClr val="tx2"/>
                </a:solidFill>
                <a:latin typeface="Arial" charset="0"/>
                <a:ea typeface="ＭＳ Ｐゴシック" charset="0"/>
                <a:cs typeface="ＭＳ Ｐゴシック" charset="0"/>
              </a:rPr>
            </a:br>
            <a:r>
              <a:rPr lang="en-US" sz="2400" kern="0" dirty="0">
                <a:solidFill>
                  <a:schemeClr val="tx2"/>
                </a:solidFill>
                <a:latin typeface="Arial" charset="0"/>
                <a:ea typeface="ＭＳ Ｐゴシック" charset="0"/>
                <a:cs typeface="ＭＳ Ｐゴシック" charset="0"/>
              </a:rPr>
              <a:t>(</a:t>
            </a:r>
            <a:r>
              <a:rPr lang="ar-JO" sz="2400" kern="0" dirty="0">
                <a:solidFill>
                  <a:schemeClr val="tx2"/>
                </a:solidFill>
                <a:latin typeface="Arial" charset="0"/>
                <a:ea typeface="ＭＳ Ｐゴシック" charset="0"/>
                <a:cs typeface="ＭＳ Ｐゴシック" charset="0"/>
              </a:rPr>
              <a:t>2 مل 18: 1</a:t>
            </a:r>
            <a:r>
              <a:rPr lang="en-US" sz="2400" kern="0" dirty="0">
                <a:solidFill>
                  <a:schemeClr val="tx2"/>
                </a:solidFill>
                <a:latin typeface="Arial" charset="0"/>
                <a:ea typeface="ＭＳ Ｐゴシック" charset="0"/>
                <a:cs typeface="ＭＳ Ｐゴシック" charset="0"/>
              </a:rPr>
              <a:t>)</a:t>
            </a:r>
            <a:endParaRPr lang="en-US" sz="3200" kern="0" dirty="0">
              <a:solidFill>
                <a:schemeClr val="tx2"/>
              </a:solidFill>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789526E9-69D6-784A-94CC-1276FF743CFE}"/>
              </a:ext>
            </a:extLst>
          </p:cNvPr>
          <p:cNvSpPr txBox="1">
            <a:spLocks noChangeArrowheads="1"/>
          </p:cNvSpPr>
          <p:nvPr/>
        </p:nvSpPr>
        <p:spPr bwMode="auto">
          <a:xfrm>
            <a:off x="5468611" y="4984582"/>
            <a:ext cx="2404995" cy="15813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kern="0" dirty="0">
                <a:solidFill>
                  <a:schemeClr val="tx2"/>
                </a:solidFill>
                <a:latin typeface="Arial" charset="0"/>
                <a:ea typeface="ＭＳ Ｐゴシック" charset="0"/>
                <a:cs typeface="ＭＳ Ｐゴシック" charset="0"/>
              </a:rPr>
              <a:t>من حزقيا</a:t>
            </a:r>
          </a:p>
          <a:p>
            <a:pPr defTabSz="914400">
              <a:defRPr/>
            </a:pPr>
            <a:r>
              <a:rPr lang="ar-JO" sz="2800" kern="0" dirty="0">
                <a:solidFill>
                  <a:schemeClr val="tx2"/>
                </a:solidFill>
                <a:effectLst/>
                <a:latin typeface="Arial" charset="0"/>
                <a:ea typeface="ＭＳ Ｐゴシック" charset="0"/>
                <a:cs typeface="ＭＳ Ｐゴシック" charset="0"/>
              </a:rPr>
              <a:t>بن آحاز</a:t>
            </a:r>
          </a:p>
          <a:p>
            <a:pPr defTabSz="914400">
              <a:defRPr/>
            </a:pPr>
            <a:r>
              <a:rPr lang="ar-JO" sz="2800" kern="0" dirty="0">
                <a:solidFill>
                  <a:schemeClr val="tx2"/>
                </a:solidFill>
                <a:latin typeface="Arial" charset="0"/>
                <a:ea typeface="ＭＳ Ｐゴシック" charset="0"/>
                <a:cs typeface="ＭＳ Ｐゴシック" charset="0"/>
              </a:rPr>
              <a:t>ملك يهوذا</a:t>
            </a:r>
            <a:endParaRPr lang="en-US" sz="3600" kern="0" dirty="0">
              <a:solidFill>
                <a:schemeClr val="tx2"/>
              </a:solidFill>
              <a:effectLst/>
              <a:latin typeface="Arial" charset="0"/>
              <a:ea typeface="ＭＳ Ｐゴシック" charset="0"/>
              <a:cs typeface="ＭＳ Ｐゴシック" charset="0"/>
            </a:endParaRPr>
          </a:p>
        </p:txBody>
      </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ar-JO" b="1" dirty="0"/>
              <a:t>أختام آحاز و حزقيا</a:t>
            </a:r>
            <a:endParaRPr lang="en-US" b="1" dirty="0"/>
          </a:p>
        </p:txBody>
      </p:sp>
      <p:sp>
        <p:nvSpPr>
          <p:cNvPr id="20" name="Rectangle 2">
            <a:extLst>
              <a:ext uri="{FF2B5EF4-FFF2-40B4-BE49-F238E27FC236}">
                <a16:creationId xmlns:a16="http://schemas.microsoft.com/office/drawing/2014/main" id="{D7ACD07E-6E3F-604F-98FC-21CB94CE32AA}"/>
              </a:ext>
            </a:extLst>
          </p:cNvPr>
          <p:cNvSpPr txBox="1">
            <a:spLocks noChangeArrowheads="1"/>
          </p:cNvSpPr>
          <p:nvPr/>
        </p:nvSpPr>
        <p:spPr bwMode="auto">
          <a:xfrm>
            <a:off x="131511" y="1166860"/>
            <a:ext cx="998982"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charset="0"/>
                <a:ea typeface="ＭＳ Ｐゴシック" charset="0"/>
                <a:cs typeface="ＭＳ Ｐゴシック" charset="0"/>
              </a:rPr>
              <a:t>730</a:t>
            </a:r>
            <a:endParaRPr lang="en-US" sz="3200" b="1" kern="0" dirty="0">
              <a:solidFill>
                <a:schemeClr val="tx2"/>
              </a:solidFill>
              <a:effectLst/>
              <a:latin typeface="Arial" charset="0"/>
              <a:ea typeface="ＭＳ Ｐゴシック" charset="0"/>
              <a:cs typeface="ＭＳ Ｐゴシック" charset="0"/>
            </a:endParaRPr>
          </a:p>
        </p:txBody>
      </p:sp>
      <p:sp>
        <p:nvSpPr>
          <p:cNvPr id="27" name="Rectangle 2">
            <a:extLst>
              <a:ext uri="{FF2B5EF4-FFF2-40B4-BE49-F238E27FC236}">
                <a16:creationId xmlns:a16="http://schemas.microsoft.com/office/drawing/2014/main" id="{9FC803CD-BEF8-8F4A-80F6-10569E089E8B}"/>
              </a:ext>
            </a:extLst>
          </p:cNvPr>
          <p:cNvSpPr txBox="1">
            <a:spLocks noChangeArrowheads="1"/>
          </p:cNvSpPr>
          <p:nvPr/>
        </p:nvSpPr>
        <p:spPr bwMode="auto">
          <a:xfrm>
            <a:off x="1083024" y="1152620"/>
            <a:ext cx="1806226" cy="834539"/>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kern="0" dirty="0">
                <a:solidFill>
                  <a:schemeClr val="tx2"/>
                </a:solidFill>
                <a:effectLst/>
                <a:latin typeface="Arial" charset="0"/>
                <a:ea typeface="ＭＳ Ｐゴシック" charset="0"/>
                <a:cs typeface="ＭＳ Ｐゴシック" charset="0"/>
              </a:rPr>
              <a:t>آحاز</a:t>
            </a:r>
            <a:r>
              <a:rPr lang="en-US" sz="2400" kern="0" dirty="0">
                <a:solidFill>
                  <a:schemeClr val="tx2"/>
                </a:solidFill>
                <a:effectLst/>
                <a:latin typeface="Arial" charset="0"/>
                <a:ea typeface="ＭＳ Ｐゴシック" charset="0"/>
                <a:cs typeface="ＭＳ Ｐゴシック" charset="0"/>
              </a:rPr>
              <a:t> </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a:t>
            </a:r>
            <a:r>
              <a:rPr lang="ar-JO" sz="2400" kern="0" dirty="0">
                <a:solidFill>
                  <a:schemeClr val="tx2"/>
                </a:solidFill>
                <a:latin typeface="Arial" charset="0"/>
                <a:ea typeface="ＭＳ Ｐゴシック" charset="0"/>
                <a:cs typeface="ＭＳ Ｐゴシック" charset="0"/>
              </a:rPr>
              <a:t>2 مل 16: 20</a:t>
            </a:r>
            <a:r>
              <a:rPr lang="en-US" sz="2400" kern="0" dirty="0">
                <a:solidFill>
                  <a:schemeClr val="tx2"/>
                </a:solidFill>
                <a:effectLst/>
                <a:latin typeface="Arial" charset="0"/>
                <a:ea typeface="ＭＳ Ｐゴシック" charset="0"/>
                <a:cs typeface="ＭＳ Ｐゴシック" charset="0"/>
              </a:rPr>
              <a:t>)</a:t>
            </a:r>
            <a:endParaRPr lang="en-US" sz="3200" kern="0" dirty="0">
              <a:solidFill>
                <a:schemeClr val="tx2"/>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5851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l="77288" t="44623" r="9765" b="48423"/>
          <a:stretch/>
        </p:blipFill>
        <p:spPr>
          <a:xfrm>
            <a:off x="3935282" y="724396"/>
            <a:ext cx="2059830" cy="1719964"/>
          </a:xfrm>
          <a:prstGeom prst="rect">
            <a:avLst/>
          </a:prstGeom>
        </p:spPr>
      </p:pic>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2" name="Rectangle 2">
            <a:extLst>
              <a:ext uri="{FF2B5EF4-FFF2-40B4-BE49-F238E27FC236}">
                <a16:creationId xmlns:a16="http://schemas.microsoft.com/office/drawing/2014/main" id="{CC22D2B1-149D-C44A-B901-2F8BC12DAA1B}"/>
              </a:ext>
            </a:extLst>
          </p:cNvPr>
          <p:cNvSpPr txBox="1">
            <a:spLocks noChangeArrowheads="1"/>
          </p:cNvSpPr>
          <p:nvPr/>
        </p:nvSpPr>
        <p:spPr bwMode="auto">
          <a:xfrm>
            <a:off x="1339227" y="873282"/>
            <a:ext cx="2692020" cy="47466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kern="0" dirty="0">
                <a:solidFill>
                  <a:schemeClr val="tx2"/>
                </a:solidFill>
                <a:effectLst/>
                <a:latin typeface="Arial" charset="0"/>
                <a:ea typeface="ＭＳ Ｐゴシック" charset="0"/>
                <a:cs typeface="ＭＳ Ｐゴシック" charset="0"/>
              </a:rPr>
              <a:t>مشلام</a:t>
            </a:r>
            <a:endParaRPr lang="en-US" sz="3200" kern="0" dirty="0">
              <a:solidFill>
                <a:schemeClr val="tx2"/>
              </a:solidFill>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6973379" y="919367"/>
            <a:ext cx="998982"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charset="0"/>
                <a:ea typeface="ＭＳ Ｐゴシック" charset="0"/>
                <a:cs typeface="ＭＳ Ｐゴシック" charset="0"/>
              </a:rPr>
              <a:t>630</a:t>
            </a:r>
            <a:endParaRPr lang="en-US" sz="3200" b="1" kern="0" dirty="0">
              <a:solidFill>
                <a:schemeClr val="tx2"/>
              </a:solidFill>
              <a:effectLst/>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10E95961-601C-2B48-8072-578E807505D2}"/>
              </a:ext>
            </a:extLst>
          </p:cNvPr>
          <p:cNvSpPr txBox="1">
            <a:spLocks noChangeArrowheads="1"/>
          </p:cNvSpPr>
          <p:nvPr/>
        </p:nvSpPr>
        <p:spPr bwMode="auto">
          <a:xfrm>
            <a:off x="459372" y="5336275"/>
            <a:ext cx="3571875" cy="144060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2400" kern="0" dirty="0">
              <a:solidFill>
                <a:schemeClr val="tx2"/>
              </a:solidFill>
              <a:effectLst/>
              <a:latin typeface="Arial" charset="0"/>
              <a:ea typeface="ＭＳ Ｐゴシック" charset="0"/>
              <a:cs typeface="ＭＳ Ｐゴシック" charset="0"/>
            </a:endParaRPr>
          </a:p>
          <a:p>
            <a:pPr defTabSz="914400">
              <a:defRPr/>
            </a:pPr>
            <a:r>
              <a:rPr lang="ar-JO" sz="2400" kern="0" dirty="0">
                <a:solidFill>
                  <a:schemeClr val="tx2"/>
                </a:solidFill>
                <a:latin typeface="Arial" charset="0"/>
                <a:ea typeface="ＭＳ Ｐゴシック" charset="0"/>
                <a:cs typeface="ＭＳ Ｐゴシック" charset="0"/>
              </a:rPr>
              <a:t>من جمريا</a:t>
            </a:r>
          </a:p>
          <a:p>
            <a:pPr defTabSz="914400">
              <a:defRPr/>
            </a:pPr>
            <a:r>
              <a:rPr lang="ar-JO" sz="2400" kern="0" dirty="0">
                <a:solidFill>
                  <a:schemeClr val="tx2"/>
                </a:solidFill>
                <a:latin typeface="Arial" charset="0"/>
                <a:ea typeface="ＭＳ Ｐゴシック" charset="0"/>
                <a:cs typeface="ＭＳ Ｐゴシック" charset="0"/>
              </a:rPr>
              <a:t>بن شافان</a:t>
            </a:r>
          </a:p>
          <a:p>
            <a:pPr defTabSz="914400">
              <a:defRPr/>
            </a:pPr>
            <a:r>
              <a:rPr lang="ar-JO" sz="2400" kern="0" dirty="0">
                <a:solidFill>
                  <a:schemeClr val="tx2"/>
                </a:solidFill>
                <a:latin typeface="Arial" charset="0"/>
                <a:ea typeface="ＭＳ Ｐゴシック" charset="0"/>
                <a:cs typeface="ＭＳ Ｐゴシック" charset="0"/>
              </a:rPr>
              <a:t>(إر 36: 10-11)</a:t>
            </a:r>
            <a:endParaRPr lang="en-US" sz="2400" kern="0" dirty="0">
              <a:solidFill>
                <a:schemeClr val="tx2"/>
              </a:solidFill>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28159083-46A0-044E-A917-B03B33816EDD}"/>
              </a:ext>
            </a:extLst>
          </p:cNvPr>
          <p:cNvSpPr txBox="1">
            <a:spLocks noChangeArrowheads="1"/>
          </p:cNvSpPr>
          <p:nvPr/>
        </p:nvSpPr>
        <p:spPr bwMode="auto">
          <a:xfrm>
            <a:off x="6981998" y="3686098"/>
            <a:ext cx="2123471" cy="474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2400" kern="0" dirty="0">
                <a:solidFill>
                  <a:schemeClr val="tx2"/>
                </a:solidFill>
                <a:latin typeface="Arial" charset="0"/>
                <a:ea typeface="ＭＳ Ｐゴシック" charset="0"/>
                <a:cs typeface="ＭＳ Ｐゴシック" charset="0"/>
              </a:rPr>
              <a:t>2 مل 22: 12-14</a:t>
            </a:r>
            <a:endParaRPr lang="en-US" sz="3200" kern="0" dirty="0">
              <a:solidFill>
                <a:schemeClr val="tx2"/>
              </a:solidFill>
              <a:effectLst/>
              <a:latin typeface="Arial" charset="0"/>
              <a:ea typeface="ＭＳ Ｐゴシック" charset="0"/>
              <a:cs typeface="ＭＳ Ｐゴシック" charset="0"/>
            </a:endParaRPr>
          </a:p>
        </p:txBody>
      </p:sp>
      <p:grpSp>
        <p:nvGrpSpPr>
          <p:cNvPr id="26" name="Group 25">
            <a:extLst>
              <a:ext uri="{FF2B5EF4-FFF2-40B4-BE49-F238E27FC236}">
                <a16:creationId xmlns:a16="http://schemas.microsoft.com/office/drawing/2014/main" id="{E945D58F-A281-144A-80A2-DFB286412BFD}"/>
              </a:ext>
            </a:extLst>
          </p:cNvPr>
          <p:cNvGrpSpPr/>
          <p:nvPr/>
        </p:nvGrpSpPr>
        <p:grpSpPr>
          <a:xfrm>
            <a:off x="2282509" y="1249997"/>
            <a:ext cx="2474510" cy="2722675"/>
            <a:chOff x="2282509" y="1249997"/>
            <a:chExt cx="2474510" cy="2722675"/>
          </a:xfrm>
        </p:grpSpPr>
        <p:cxnSp>
          <p:nvCxnSpPr>
            <p:cNvPr id="5" name="Straight Connector 4">
              <a:extLst>
                <a:ext uri="{FF2B5EF4-FFF2-40B4-BE49-F238E27FC236}">
                  <a16:creationId xmlns:a16="http://schemas.microsoft.com/office/drawing/2014/main" id="{A05B66C7-5C47-9040-97E4-867F2CA69CAC}"/>
                </a:ext>
              </a:extLst>
            </p:cNvPr>
            <p:cNvCxnSpPr>
              <a:cxnSpLocks/>
            </p:cNvCxnSpPr>
            <p:nvPr/>
          </p:nvCxnSpPr>
          <p:spPr bwMode="auto">
            <a:xfrm>
              <a:off x="2653293" y="1249997"/>
              <a:ext cx="0" cy="2474510"/>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cxnSp>
          <p:nvCxnSpPr>
            <p:cNvPr id="23" name="Straight Connector 22">
              <a:extLst>
                <a:ext uri="{FF2B5EF4-FFF2-40B4-BE49-F238E27FC236}">
                  <a16:creationId xmlns:a16="http://schemas.microsoft.com/office/drawing/2014/main" id="{EA898490-F40B-194E-9D3C-D349481DD709}"/>
                </a:ext>
              </a:extLst>
            </p:cNvPr>
            <p:cNvCxnSpPr>
              <a:cxnSpLocks/>
            </p:cNvCxnSpPr>
            <p:nvPr/>
          </p:nvCxnSpPr>
          <p:spPr bwMode="auto">
            <a:xfrm>
              <a:off x="2297422" y="3716194"/>
              <a:ext cx="0" cy="256478"/>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cxnSp>
          <p:nvCxnSpPr>
            <p:cNvPr id="24" name="Straight Connector 23">
              <a:extLst>
                <a:ext uri="{FF2B5EF4-FFF2-40B4-BE49-F238E27FC236}">
                  <a16:creationId xmlns:a16="http://schemas.microsoft.com/office/drawing/2014/main" id="{FB67584F-FC77-E34F-846F-263FE7508BE4}"/>
                </a:ext>
              </a:extLst>
            </p:cNvPr>
            <p:cNvCxnSpPr>
              <a:cxnSpLocks/>
            </p:cNvCxnSpPr>
            <p:nvPr/>
          </p:nvCxnSpPr>
          <p:spPr bwMode="auto">
            <a:xfrm>
              <a:off x="4757019" y="3695091"/>
              <a:ext cx="0" cy="256478"/>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cxnSp>
          <p:nvCxnSpPr>
            <p:cNvPr id="25" name="Straight Connector 24">
              <a:extLst>
                <a:ext uri="{FF2B5EF4-FFF2-40B4-BE49-F238E27FC236}">
                  <a16:creationId xmlns:a16="http://schemas.microsoft.com/office/drawing/2014/main" id="{5D48D3D2-39CA-8243-A4A2-B36E89A96426}"/>
                </a:ext>
              </a:extLst>
            </p:cNvPr>
            <p:cNvCxnSpPr>
              <a:cxnSpLocks/>
            </p:cNvCxnSpPr>
            <p:nvPr/>
          </p:nvCxnSpPr>
          <p:spPr bwMode="auto">
            <a:xfrm rot="16200000" flipV="1">
              <a:off x="3519764" y="2457837"/>
              <a:ext cx="0" cy="2474510"/>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grpSp>
      <p:sp>
        <p:nvSpPr>
          <p:cNvPr id="27" name="Rectangle 2">
            <a:extLst>
              <a:ext uri="{FF2B5EF4-FFF2-40B4-BE49-F238E27FC236}">
                <a16:creationId xmlns:a16="http://schemas.microsoft.com/office/drawing/2014/main" id="{04430BCE-D3FF-1841-ACCD-9B27760F0E92}"/>
              </a:ext>
            </a:extLst>
          </p:cNvPr>
          <p:cNvSpPr txBox="1">
            <a:spLocks noChangeArrowheads="1"/>
          </p:cNvSpPr>
          <p:nvPr/>
        </p:nvSpPr>
        <p:spPr bwMode="auto">
          <a:xfrm>
            <a:off x="1478549" y="1893371"/>
            <a:ext cx="2413376" cy="47466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kern="0" dirty="0">
                <a:solidFill>
                  <a:schemeClr val="tx2"/>
                </a:solidFill>
                <a:effectLst/>
                <a:latin typeface="Arial" charset="0"/>
                <a:ea typeface="ＭＳ Ｐゴシック" charset="0"/>
                <a:cs typeface="ＭＳ Ｐゴシック" charset="0"/>
              </a:rPr>
              <a:t>عزليا</a:t>
            </a:r>
            <a:endParaRPr lang="en-US" sz="3200" kern="0" dirty="0">
              <a:solidFill>
                <a:schemeClr val="tx2"/>
              </a:solidFill>
              <a:effectLst/>
              <a:latin typeface="Arial" charset="0"/>
              <a:ea typeface="ＭＳ Ｐゴシック" charset="0"/>
              <a:cs typeface="ＭＳ Ｐゴシック" charset="0"/>
            </a:endParaRPr>
          </a:p>
        </p:txBody>
      </p:sp>
      <p:sp>
        <p:nvSpPr>
          <p:cNvPr id="28" name="Rectangle 2">
            <a:extLst>
              <a:ext uri="{FF2B5EF4-FFF2-40B4-BE49-F238E27FC236}">
                <a16:creationId xmlns:a16="http://schemas.microsoft.com/office/drawing/2014/main" id="{09C0F43F-8D81-264C-BEE5-F532A17789F0}"/>
              </a:ext>
            </a:extLst>
          </p:cNvPr>
          <p:cNvSpPr txBox="1">
            <a:spLocks noChangeArrowheads="1"/>
          </p:cNvSpPr>
          <p:nvPr/>
        </p:nvSpPr>
        <p:spPr bwMode="auto">
          <a:xfrm>
            <a:off x="3499455" y="5566869"/>
            <a:ext cx="2926473" cy="133004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kern="0" dirty="0">
                <a:solidFill>
                  <a:schemeClr val="tx2"/>
                </a:solidFill>
                <a:effectLst/>
                <a:latin typeface="Arial" charset="0"/>
                <a:ea typeface="ＭＳ Ｐゴシック" charset="0"/>
                <a:cs typeface="ＭＳ Ｐゴシック" charset="0"/>
              </a:rPr>
              <a:t>من أحيقام</a:t>
            </a:r>
            <a:br>
              <a:rPr lang="en-US" sz="2400" kern="0" dirty="0">
                <a:solidFill>
                  <a:schemeClr val="tx2"/>
                </a:solidFill>
                <a:effectLst/>
                <a:latin typeface="Arial" charset="0"/>
                <a:ea typeface="ＭＳ Ｐゴシック" charset="0"/>
                <a:cs typeface="ＭＳ Ｐゴシック" charset="0"/>
              </a:rPr>
            </a:br>
            <a:r>
              <a:rPr lang="ar-JO" sz="2400" kern="0" dirty="0">
                <a:solidFill>
                  <a:schemeClr val="tx2"/>
                </a:solidFill>
                <a:effectLst/>
                <a:latin typeface="Arial" charset="0"/>
                <a:ea typeface="ＭＳ Ｐゴシック" charset="0"/>
                <a:cs typeface="ＭＳ Ｐゴシック" charset="0"/>
              </a:rPr>
              <a:t>بن شافان</a:t>
            </a:r>
            <a:endParaRPr lang="en-US" sz="2400" kern="0" dirty="0">
              <a:solidFill>
                <a:schemeClr val="tx2"/>
              </a:solidFill>
              <a:effectLst/>
              <a:latin typeface="Arial" charset="0"/>
              <a:ea typeface="ＭＳ Ｐゴシック" charset="0"/>
              <a:cs typeface="ＭＳ Ｐゴシック" charset="0"/>
            </a:endParaRPr>
          </a:p>
          <a:p>
            <a:pPr defTabSz="914400">
              <a:defRPr/>
            </a:pPr>
            <a:r>
              <a:rPr lang="en-US" sz="2400" kern="0" dirty="0">
                <a:solidFill>
                  <a:schemeClr val="tx2"/>
                </a:solidFill>
                <a:latin typeface="Arial" charset="0"/>
                <a:ea typeface="ＭＳ Ｐゴシック" charset="0"/>
                <a:cs typeface="ＭＳ Ｐゴシック" charset="0"/>
              </a:rPr>
              <a:t>(</a:t>
            </a:r>
            <a:r>
              <a:rPr lang="ar-JO" sz="2400" kern="0" dirty="0">
                <a:solidFill>
                  <a:schemeClr val="tx2"/>
                </a:solidFill>
                <a:latin typeface="Arial" charset="0"/>
                <a:ea typeface="ＭＳ Ｐゴシック" charset="0"/>
                <a:cs typeface="ＭＳ Ｐゴシック" charset="0"/>
              </a:rPr>
              <a:t>2 مل 22: 12</a:t>
            </a:r>
            <a:r>
              <a:rPr lang="en-US" sz="2400" kern="0" dirty="0">
                <a:solidFill>
                  <a:schemeClr val="tx2"/>
                </a:solidFill>
                <a:latin typeface="Arial" charset="0"/>
                <a:ea typeface="ＭＳ Ｐゴシック" charset="0"/>
                <a:cs typeface="ＭＳ Ｐゴシック" charset="0"/>
              </a:rPr>
              <a:t>)</a:t>
            </a:r>
            <a:endParaRPr lang="en-US" sz="3200" kern="0" dirty="0">
              <a:solidFill>
                <a:schemeClr val="tx2"/>
              </a:solidFill>
              <a:effectLst/>
              <a:latin typeface="Arial" charset="0"/>
              <a:ea typeface="ＭＳ Ｐゴシック" charset="0"/>
              <a:cs typeface="ＭＳ Ｐゴシック" charset="0"/>
            </a:endParaRPr>
          </a:p>
        </p:txBody>
      </p:sp>
      <p:pic>
        <p:nvPicPr>
          <p:cNvPr id="30" name="Picture 29">
            <a:extLst>
              <a:ext uri="{FF2B5EF4-FFF2-40B4-BE49-F238E27FC236}">
                <a16:creationId xmlns:a16="http://schemas.microsoft.com/office/drawing/2014/main" id="{9E952FE4-A3FE-BA44-8951-CAF098D52C92}"/>
              </a:ext>
            </a:extLst>
          </p:cNvPr>
          <p:cNvPicPr>
            <a:picLocks noChangeAspect="1"/>
          </p:cNvPicPr>
          <p:nvPr/>
        </p:nvPicPr>
        <p:blipFill rotWithShape="1">
          <a:blip r:embed="rId3"/>
          <a:srcRect l="53115" t="58246" r="24433" b="35191"/>
          <a:stretch/>
        </p:blipFill>
        <p:spPr>
          <a:xfrm>
            <a:off x="50998" y="4079745"/>
            <a:ext cx="3571876" cy="1623425"/>
          </a:xfrm>
          <a:prstGeom prst="rect">
            <a:avLst/>
          </a:prstGeom>
        </p:spPr>
      </p:pic>
      <p:sp>
        <p:nvSpPr>
          <p:cNvPr id="14" name="Rectangle 2">
            <a:extLst>
              <a:ext uri="{FF2B5EF4-FFF2-40B4-BE49-F238E27FC236}">
                <a16:creationId xmlns:a16="http://schemas.microsoft.com/office/drawing/2014/main" id="{B1AC0680-CE09-D14D-8BEE-1E2110484E08}"/>
              </a:ext>
            </a:extLst>
          </p:cNvPr>
          <p:cNvSpPr txBox="1">
            <a:spLocks noChangeArrowheads="1"/>
          </p:cNvSpPr>
          <p:nvPr/>
        </p:nvSpPr>
        <p:spPr bwMode="auto">
          <a:xfrm>
            <a:off x="1162060" y="2883570"/>
            <a:ext cx="3046354" cy="47466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kern="0" dirty="0">
                <a:solidFill>
                  <a:schemeClr val="tx2"/>
                </a:solidFill>
                <a:effectLst/>
                <a:latin typeface="Arial" charset="0"/>
                <a:ea typeface="ＭＳ Ｐゴシック" charset="0"/>
                <a:cs typeface="ＭＳ Ｐゴシック" charset="0"/>
              </a:rPr>
              <a:t>شافان</a:t>
            </a:r>
            <a:endParaRPr lang="en-US" sz="3200" kern="0" dirty="0">
              <a:solidFill>
                <a:schemeClr val="tx2"/>
              </a:solidFill>
              <a:effectLst/>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57734EE7-1862-E844-BA42-8E66454E2046}"/>
              </a:ext>
            </a:extLst>
          </p:cNvPr>
          <p:cNvSpPr txBox="1">
            <a:spLocks noChangeArrowheads="1"/>
          </p:cNvSpPr>
          <p:nvPr/>
        </p:nvSpPr>
        <p:spPr bwMode="auto">
          <a:xfrm>
            <a:off x="3559722" y="2364041"/>
            <a:ext cx="2866206" cy="9440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kern="0" dirty="0">
                <a:solidFill>
                  <a:schemeClr val="tx2"/>
                </a:solidFill>
                <a:latin typeface="Arial" charset="0"/>
                <a:ea typeface="ＭＳ Ｐゴシック" charset="0"/>
                <a:cs typeface="ＭＳ Ｐゴシック" charset="0"/>
              </a:rPr>
              <a:t>من عزليا </a:t>
            </a:r>
          </a:p>
          <a:p>
            <a:pPr defTabSz="914400">
              <a:defRPr/>
            </a:pPr>
            <a:r>
              <a:rPr lang="ar-JO" sz="2400" kern="0" dirty="0">
                <a:solidFill>
                  <a:schemeClr val="tx2"/>
                </a:solidFill>
                <a:latin typeface="Arial" charset="0"/>
                <a:ea typeface="ＭＳ Ｐゴシック" charset="0"/>
                <a:cs typeface="ＭＳ Ｐゴシック" charset="0"/>
              </a:rPr>
              <a:t>بن مشلام</a:t>
            </a:r>
            <a:endParaRPr lang="en-US" sz="3200" kern="0" dirty="0">
              <a:solidFill>
                <a:schemeClr val="tx2"/>
              </a:solidFill>
              <a:effectLst/>
              <a:latin typeface="Arial" charset="0"/>
              <a:ea typeface="ＭＳ Ｐゴシック" charset="0"/>
              <a:cs typeface="ＭＳ Ｐゴシック" charset="0"/>
            </a:endParaRPr>
          </a:p>
        </p:txBody>
      </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ar-JO" b="1" dirty="0"/>
              <a:t>أختام أشخاص مهمين من يهوذا</a:t>
            </a:r>
            <a:endParaRPr lang="en-US" b="1" dirty="0"/>
          </a:p>
        </p:txBody>
      </p:sp>
      <p:sp>
        <p:nvSpPr>
          <p:cNvPr id="32" name="Right Brace 31">
            <a:extLst>
              <a:ext uri="{FF2B5EF4-FFF2-40B4-BE49-F238E27FC236}">
                <a16:creationId xmlns:a16="http://schemas.microsoft.com/office/drawing/2014/main" id="{25FA7FCC-4ECC-E941-B38B-CEBB691405B4}"/>
              </a:ext>
            </a:extLst>
          </p:cNvPr>
          <p:cNvSpPr/>
          <p:nvPr/>
        </p:nvSpPr>
        <p:spPr bwMode="auto">
          <a:xfrm>
            <a:off x="6137860" y="1087300"/>
            <a:ext cx="787087" cy="5689582"/>
          </a:xfrm>
          <a:prstGeom prst="rightBrac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pic>
        <p:nvPicPr>
          <p:cNvPr id="34" name="Picture 33">
            <a:extLst>
              <a:ext uri="{FF2B5EF4-FFF2-40B4-BE49-F238E27FC236}">
                <a16:creationId xmlns:a16="http://schemas.microsoft.com/office/drawing/2014/main" id="{37D99BF7-1B7D-5F44-8D2E-298C36083EE3}"/>
              </a:ext>
            </a:extLst>
          </p:cNvPr>
          <p:cNvPicPr>
            <a:picLocks noChangeAspect="1"/>
          </p:cNvPicPr>
          <p:nvPr/>
        </p:nvPicPr>
        <p:blipFill rotWithShape="1">
          <a:blip r:embed="rId3"/>
          <a:srcRect l="74817" t="58246" r="11284" b="35711"/>
          <a:stretch/>
        </p:blipFill>
        <p:spPr>
          <a:xfrm>
            <a:off x="3622874" y="4079745"/>
            <a:ext cx="2211231" cy="1494731"/>
          </a:xfrm>
          <a:prstGeom prst="rect">
            <a:avLst/>
          </a:prstGeom>
        </p:spPr>
      </p:pic>
    </p:spTree>
    <p:extLst>
      <p:ext uri="{BB962C8B-B14F-4D97-AF65-F5344CB8AC3E}">
        <p14:creationId xmlns:p14="http://schemas.microsoft.com/office/powerpoint/2010/main" val="2882893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0018" name="Picture 2" descr="1119.) Jeremiah 51:36-64 | DWELLING in the Word">
            <a:extLst>
              <a:ext uri="{FF2B5EF4-FFF2-40B4-BE49-F238E27FC236}">
                <a16:creationId xmlns:a16="http://schemas.microsoft.com/office/drawing/2014/main" id="{A7182814-0F05-234F-BB2A-1BEDD2F65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1345" name="Rectangle 2"/>
          <p:cNvSpPr>
            <a:spLocks noGrp="1" noChangeArrowheads="1"/>
          </p:cNvSpPr>
          <p:nvPr>
            <p:ph type="title"/>
          </p:nvPr>
        </p:nvSpPr>
        <p:spPr>
          <a:xfrm>
            <a:off x="251520" y="6021288"/>
            <a:ext cx="6324600" cy="652934"/>
          </a:xfrm>
          <a:solidFill>
            <a:schemeClr val="tx1"/>
          </a:solidFill>
          <a:ln w="76200">
            <a:solidFill>
              <a:schemeClr val="tx1"/>
            </a:solidFill>
            <a:miter lim="800000"/>
            <a:headEnd/>
            <a:tailEnd/>
          </a:ln>
        </p:spPr>
        <p:txBody>
          <a:bodyPr/>
          <a:lstStyle/>
          <a:p>
            <a:pPr eaLnBrk="1" hangingPunct="1"/>
            <a:r>
              <a:rPr lang="ar-JO" sz="2800" b="1" dirty="0">
                <a:latin typeface="Arial" charset="0"/>
              </a:rPr>
              <a:t>حدائق بابل المعلقة</a:t>
            </a:r>
            <a:endParaRPr lang="en-GB" sz="2800" b="1" dirty="0">
              <a:latin typeface="Arial" charset="0"/>
            </a:endParaRPr>
          </a:p>
        </p:txBody>
      </p:sp>
    </p:spTree>
    <p:extLst>
      <p:ext uri="{BB962C8B-B14F-4D97-AF65-F5344CB8AC3E}">
        <p14:creationId xmlns:p14="http://schemas.microsoft.com/office/powerpoint/2010/main" val="471175567"/>
      </p:ext>
    </p:extLst>
  </p:cSld>
  <p:clrMapOvr>
    <a:overrideClrMapping bg1="lt1" tx1="dk1" bg2="lt2" tx2="dk2" accent1="accent1" accent2="accent2" accent3="accent3" accent4="accent4" accent5="accent5" accent6="accent6" hlink="hlink" folHlink="folHlink"/>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ar-JO" sz="3600" b="1" dirty="0">
                <a:latin typeface="Arial" charset="0"/>
              </a:rPr>
              <a:t>اللطف نحو يهوياكين في السبي </a:t>
            </a:r>
            <a:endParaRPr lang="en-GB" sz="3600" b="1" dirty="0">
              <a:latin typeface="Arial" charset="0"/>
            </a:endParaRPr>
          </a:p>
        </p:txBody>
      </p:sp>
      <p:sp>
        <p:nvSpPr>
          <p:cNvPr id="441347" name="Text Box 7"/>
          <p:cNvSpPr txBox="1">
            <a:spLocks noChangeArrowheads="1"/>
          </p:cNvSpPr>
          <p:nvPr/>
        </p:nvSpPr>
        <p:spPr bwMode="auto">
          <a:xfrm>
            <a:off x="6705600" y="6491288"/>
            <a:ext cx="1136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Chap. 21</a:t>
            </a:r>
            <a:endParaRPr kumimoji="0" lang="en-GB" sz="1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41349" name="Rectangle 3"/>
          <p:cNvSpPr txBox="1">
            <a:spLocks noChangeArrowheads="1"/>
          </p:cNvSpPr>
          <p:nvPr/>
        </p:nvSpPr>
        <p:spPr bwMode="auto">
          <a:xfrm>
            <a:off x="107504" y="274638"/>
            <a:ext cx="5328592" cy="639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و في السنة السابعة و الثلاثين لسبي يهوياكين ملك يهوذا في الشهر الثاني عشر في السابع و العشرين من الشهر رفع أويل مردوخ ملك بابل في سنة تملكه رأس يهوياكين ملك يهوذا من السجن و كلمه بخير و جعل كرسيه فوق كراسي الملوك الذين معه في بابل و غير ثياب سجنه و كان يأكل دائماً الخبز أمامه كل أيام حياته ووظيفته وظيفة دائمة تعطى له من عند الملك أمر كل يوم بيومه كل أيام حياته</a:t>
            </a:r>
            <a:endParaRPr kumimoji="0" lang="en-US" sz="3200" b="1" i="0" u="none" strike="noStrike" kern="1200" cap="none" spc="0" normalizeH="0" baseline="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rPr>
              <a:t>2 ملوك 25: 27-30</a:t>
            </a:r>
            <a:endParaRPr kumimoji="0" lang="en-US" sz="3200" b="1" i="0" u="none" strike="noStrike" kern="1200" cap="none" spc="0" normalizeH="0" baseline="0" noProof="0" dirty="0">
              <a:ln>
                <a:noFill/>
              </a:ln>
              <a:solidFill>
                <a:srgbClr val="FFFFFF"/>
              </a:solidFill>
              <a:effectLst>
                <a:glow rad="228600">
                  <a:srgbClr val="000000">
                    <a:alpha val="99000"/>
                  </a:srgbClr>
                </a:glow>
              </a:effectLst>
              <a:uLnTx/>
              <a:uFillTx/>
              <a:latin typeface="Arial" charset="0"/>
              <a:ea typeface="ＭＳ Ｐゴシック" charset="0"/>
              <a:cs typeface="Arial"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1" y="2996952"/>
            <a:ext cx="3250705" cy="291150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3A5C50F9-DD30-834A-BE9A-D33670745922}"/>
              </a:ext>
            </a:extLst>
          </p:cNvPr>
          <p:cNvSpPr txBox="1">
            <a:spLocks noChangeArrowheads="1"/>
          </p:cNvSpPr>
          <p:nvPr/>
        </p:nvSpPr>
        <p:spPr bwMode="auto">
          <a:xfrm>
            <a:off x="5652120" y="5908453"/>
            <a:ext cx="317869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لوح المؤن</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متحف برلين</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128365795"/>
      </p:ext>
    </p:extLst>
  </p:cSld>
  <p:clrMapOvr>
    <a:overrideClrMapping bg1="lt1" tx1="dk1" bg2="lt2" tx2="dk2" accent1="accent1" accent2="accent2" accent3="accent3" accent4="accent4" accent5="accent5" accent6="accent6" hlink="hlink" folHlink="folHlink"/>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CAAE41-E113-3747-85C9-4646B7BE22BE}"/>
              </a:ext>
            </a:extLst>
          </p:cNvPr>
          <p:cNvGrpSpPr/>
          <p:nvPr/>
        </p:nvGrpSpPr>
        <p:grpSpPr>
          <a:xfrm>
            <a:off x="79600" y="2132856"/>
            <a:ext cx="8984799" cy="4680520"/>
            <a:chOff x="79600" y="2132856"/>
            <a:chExt cx="8984799" cy="4680520"/>
          </a:xfrm>
        </p:grpSpPr>
        <p:pic>
          <p:nvPicPr>
            <p:cNvPr id="3" name="Picture 2">
              <a:extLst>
                <a:ext uri="{FF2B5EF4-FFF2-40B4-BE49-F238E27FC236}">
                  <a16:creationId xmlns:a16="http://schemas.microsoft.com/office/drawing/2014/main" id="{C4D8DB5D-E5B2-2A40-B911-71D11715B8F2}"/>
                </a:ext>
              </a:extLst>
            </p:cNvPr>
            <p:cNvPicPr>
              <a:picLocks noChangeAspect="1"/>
            </p:cNvPicPr>
            <p:nvPr/>
          </p:nvPicPr>
          <p:blipFill rotWithShape="1">
            <a:blip r:embed="rId3"/>
            <a:srcRect b="10283"/>
            <a:stretch/>
          </p:blipFill>
          <p:spPr>
            <a:xfrm>
              <a:off x="79600" y="2132856"/>
              <a:ext cx="8984799" cy="4680520"/>
            </a:xfrm>
            <a:prstGeom prst="rect">
              <a:avLst/>
            </a:prstGeom>
          </p:spPr>
        </p:pic>
        <p:sp>
          <p:nvSpPr>
            <p:cNvPr id="5" name="Rectangle 4">
              <a:extLst>
                <a:ext uri="{FF2B5EF4-FFF2-40B4-BE49-F238E27FC236}">
                  <a16:creationId xmlns:a16="http://schemas.microsoft.com/office/drawing/2014/main" id="{25225764-E32A-DD46-9853-B72F4ECF997F}"/>
                </a:ext>
              </a:extLst>
            </p:cNvPr>
            <p:cNvSpPr/>
            <p:nvPr/>
          </p:nvSpPr>
          <p:spPr bwMode="auto">
            <a:xfrm>
              <a:off x="323528" y="5532040"/>
              <a:ext cx="6336704" cy="1209328"/>
            </a:xfrm>
            <a:prstGeom prst="rect">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ysClr val="windowText" lastClr="000000"/>
                </a:solidFill>
                <a:effectLst/>
                <a:uLnTx/>
                <a:uFillTx/>
                <a:latin typeface="Times" pitchFamily="-111" charset="0"/>
                <a:ea typeface="Times New Roman" pitchFamily="-111" charset="0"/>
                <a:cs typeface="Times New Roman" pitchFamily="-111" charset="0"/>
              </a:endParaRPr>
            </a:p>
          </p:txBody>
        </p:sp>
      </p:grpSp>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ar-JO" sz="3600" b="1" dirty="0">
                <a:latin typeface="Arial" charset="0"/>
              </a:rPr>
              <a:t>لوح مؤن </a:t>
            </a:r>
            <a:br>
              <a:rPr lang="ar-JO" sz="3600" b="1" dirty="0">
                <a:latin typeface="Arial" charset="0"/>
              </a:rPr>
            </a:br>
            <a:r>
              <a:rPr lang="ar-JO" sz="3600" b="1" dirty="0">
                <a:latin typeface="Arial" charset="0"/>
              </a:rPr>
              <a:t>يهوياكين </a:t>
            </a:r>
            <a:br>
              <a:rPr lang="ar-JO" sz="3600" b="1" dirty="0">
                <a:latin typeface="Arial" charset="0"/>
              </a:rPr>
            </a:br>
            <a:r>
              <a:rPr lang="ar-JO" sz="3600" b="1" dirty="0">
                <a:latin typeface="Arial" charset="0"/>
              </a:rPr>
              <a:t>في السبي</a:t>
            </a:r>
            <a:endParaRPr lang="en-GB" sz="3600" b="1" dirty="0">
              <a:latin typeface="Arial" charset="0"/>
            </a:endParaRPr>
          </a:p>
        </p:txBody>
      </p:sp>
      <p:sp>
        <p:nvSpPr>
          <p:cNvPr id="441347" name="Text Box 7"/>
          <p:cNvSpPr txBox="1">
            <a:spLocks noChangeArrowheads="1"/>
          </p:cNvSpPr>
          <p:nvPr/>
        </p:nvSpPr>
        <p:spPr bwMode="auto">
          <a:xfrm>
            <a:off x="179512" y="5517232"/>
            <a:ext cx="896448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38) 10سيلا (زيت)                  ليهوياكين ملك يهوذا</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39) 2 و نصف سيلا (زيت)          لخمسة من ابناء ملك يهوذا</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a:t>
            </a:r>
          </a:p>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40) 4 سيلا (زيت)                   لثمانية من رجال يهوذا، نص سيلا لكل رجل </a:t>
            </a:r>
            <a:endParaRPr kumimoji="0" lang="en-GB"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34233"/>
            <a:ext cx="2736304" cy="24507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A8FB938-4093-E645-B378-D93C8A1ACF03}"/>
              </a:ext>
            </a:extLst>
          </p:cNvPr>
          <p:cNvSpPr/>
          <p:nvPr/>
        </p:nvSpPr>
        <p:spPr bwMode="auto">
          <a:xfrm>
            <a:off x="-900608" y="2685010"/>
            <a:ext cx="1656184" cy="527966"/>
          </a:xfrm>
          <a:prstGeom prst="rect">
            <a:avLst/>
          </a:prstGeom>
          <a:no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Times" pitchFamily="-111" charset="0"/>
              <a:ea typeface="Times New Roman" pitchFamily="-111" charset="0"/>
              <a:cs typeface="Times New Roman" pitchFamily="-111" charset="0"/>
            </a:endParaRPr>
          </a:p>
        </p:txBody>
      </p:sp>
      <p:sp>
        <p:nvSpPr>
          <p:cNvPr id="13" name="Text Box 7">
            <a:extLst>
              <a:ext uri="{FF2B5EF4-FFF2-40B4-BE49-F238E27FC236}">
                <a16:creationId xmlns:a16="http://schemas.microsoft.com/office/drawing/2014/main" id="{A42B5A2E-335C-0045-9A9B-68AACE4B8280}"/>
              </a:ext>
            </a:extLst>
          </p:cNvPr>
          <p:cNvSpPr txBox="1">
            <a:spLocks noChangeArrowheads="1"/>
          </p:cNvSpPr>
          <p:nvPr/>
        </p:nvSpPr>
        <p:spPr bwMode="auto">
          <a:xfrm>
            <a:off x="45009" y="392007"/>
            <a:ext cx="243876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الحفريات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البابلية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1899-1917</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029349948"/>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4CF7D-060B-524C-BE88-B6AC759043A4}"/>
              </a:ext>
            </a:extLst>
          </p:cNvPr>
          <p:cNvSpPr/>
          <p:nvPr/>
        </p:nvSpPr>
        <p:spPr bwMode="auto">
          <a:xfrm>
            <a:off x="0" y="0"/>
            <a:ext cx="9144000" cy="6858000"/>
          </a:xfrm>
          <a:prstGeom prst="rect">
            <a:avLst/>
          </a:prstGeom>
          <a:gradFill>
            <a:gsLst>
              <a:gs pos="79000">
                <a:schemeClr val="accent6">
                  <a:lumMod val="50000"/>
                </a:schemeClr>
              </a:gs>
              <a:gs pos="11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507906" name="Rectangle 2"/>
          <p:cNvSpPr>
            <a:spLocks noGrp="1" noChangeArrowheads="1"/>
          </p:cNvSpPr>
          <p:nvPr>
            <p:ph type="ctrTitle"/>
          </p:nvPr>
        </p:nvSpPr>
        <p:spPr>
          <a:xfrm>
            <a:off x="755576" y="152400"/>
            <a:ext cx="7239000" cy="762000"/>
          </a:xfrm>
          <a:gradFill flip="none" rotWithShape="1">
            <a:gsLst>
              <a:gs pos="79000">
                <a:srgbClr val="7030A0"/>
              </a:gs>
              <a:gs pos="11000">
                <a:schemeClr val="bg1"/>
              </a:gs>
            </a:gsLst>
            <a:path path="circle">
              <a:fillToRect l="50000" t="50000" r="50000" b="50000"/>
            </a:path>
            <a:tileRect/>
          </a:gradFill>
          <a:ln>
            <a:solidFill>
              <a:schemeClr val="tx1"/>
            </a:solidFill>
          </a:ln>
          <a:effectLst>
            <a:outerShdw blurRad="63500" dist="35921" dir="2700000" algn="ctr" rotWithShape="0">
              <a:srgbClr val="000000">
                <a:alpha val="74998"/>
              </a:srgbClr>
            </a:outerShdw>
          </a:effectLst>
        </p:spPr>
        <p:txBody>
          <a:bodyPr/>
          <a:lstStyle/>
          <a:p>
            <a:pPr eaLnBrk="1" hangingPunct="1">
              <a:defRPr/>
            </a:pPr>
            <a:r>
              <a:rPr kumimoji="1" lang="ar-JO" dirty="0">
                <a:solidFill>
                  <a:schemeClr val="tx1"/>
                </a:solidFill>
                <a:cs typeface="Arial"/>
              </a:rPr>
              <a:t>النعمة في السبي</a:t>
            </a:r>
            <a:endParaRPr kumimoji="1" lang="en-US" dirty="0">
              <a:solidFill>
                <a:schemeClr val="tx1"/>
              </a:solidFill>
              <a:cs typeface="Arial"/>
            </a:endParaRPr>
          </a:p>
        </p:txBody>
      </p:sp>
      <p:sp>
        <p:nvSpPr>
          <p:cNvPr id="507919" name="Line 15"/>
          <p:cNvSpPr>
            <a:spLocks noChangeShapeType="1"/>
          </p:cNvSpPr>
          <p:nvPr/>
        </p:nvSpPr>
        <p:spPr bwMode="auto">
          <a:xfrm>
            <a:off x="2134072" y="302294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2" name="Text Box 18"/>
          <p:cNvSpPr txBox="1">
            <a:spLocks noChangeArrowheads="1"/>
          </p:cNvSpPr>
          <p:nvPr/>
        </p:nvSpPr>
        <p:spPr bwMode="auto">
          <a:xfrm>
            <a:off x="3394679" y="1052736"/>
            <a:ext cx="1960793" cy="126188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يهوياكين</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يكنيا/كنيا</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597 (حكم 3 شهور)</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5" name="Text Box 21"/>
          <p:cNvSpPr txBox="1">
            <a:spLocks noChangeArrowheads="1"/>
          </p:cNvSpPr>
          <p:nvPr/>
        </p:nvSpPr>
        <p:spPr bwMode="auto">
          <a:xfrm>
            <a:off x="541486" y="3533577"/>
            <a:ext cx="102784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شألتئيل</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48521" name="Group 29"/>
          <p:cNvGrpSpPr>
            <a:grpSpLocks/>
          </p:cNvGrpSpPr>
          <p:nvPr/>
        </p:nvGrpSpPr>
        <p:grpSpPr bwMode="auto">
          <a:xfrm>
            <a:off x="1089720" y="2565748"/>
            <a:ext cx="6865940" cy="930275"/>
            <a:chOff x="816" y="1296"/>
            <a:chExt cx="4325" cy="586"/>
          </a:xfrm>
        </p:grpSpPr>
        <p:sp>
          <p:nvSpPr>
            <p:cNvPr id="507908" name="Line 4"/>
            <p:cNvSpPr>
              <a:spLocks noChangeShapeType="1"/>
            </p:cNvSpPr>
            <p:nvPr/>
          </p:nvSpPr>
          <p:spPr bwMode="auto">
            <a:xfrm>
              <a:off x="816" y="1584"/>
              <a:ext cx="4325" cy="24"/>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3645"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5141"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3" name="Line 19"/>
            <p:cNvSpPr>
              <a:spLocks noChangeShapeType="1"/>
            </p:cNvSpPr>
            <p:nvPr/>
          </p:nvSpPr>
          <p:spPr bwMode="auto">
            <a:xfrm>
              <a:off x="2193" y="158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8" name="Text Box 27">
            <a:extLst>
              <a:ext uri="{FF2B5EF4-FFF2-40B4-BE49-F238E27FC236}">
                <a16:creationId xmlns:a16="http://schemas.microsoft.com/office/drawing/2014/main" id="{D059C222-A2E5-5D4E-87F1-01DE77FE9BBE}"/>
              </a:ext>
            </a:extLst>
          </p:cNvPr>
          <p:cNvSpPr txBox="1">
            <a:spLocks noChangeArrowheads="1"/>
          </p:cNvSpPr>
          <p:nvPr/>
        </p:nvSpPr>
        <p:spPr bwMode="auto">
          <a:xfrm>
            <a:off x="5292080" y="6277531"/>
            <a:ext cx="33122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أخ 3 : 17-19</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9" name="Line 15">
            <a:extLst>
              <a:ext uri="{FF2B5EF4-FFF2-40B4-BE49-F238E27FC236}">
                <a16:creationId xmlns:a16="http://schemas.microsoft.com/office/drawing/2014/main" id="{B089543A-6C76-C348-98AD-BD8FD98CE230}"/>
              </a:ext>
            </a:extLst>
          </p:cNvPr>
          <p:cNvSpPr>
            <a:spLocks noChangeShapeType="1"/>
          </p:cNvSpPr>
          <p:nvPr/>
        </p:nvSpPr>
        <p:spPr bwMode="auto">
          <a:xfrm>
            <a:off x="4366321" y="3038823"/>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0" name="Line 15">
            <a:extLst>
              <a:ext uri="{FF2B5EF4-FFF2-40B4-BE49-F238E27FC236}">
                <a16:creationId xmlns:a16="http://schemas.microsoft.com/office/drawing/2014/main" id="{CAD53BCE-62E4-3D41-9839-610AA8B726FE}"/>
              </a:ext>
            </a:extLst>
          </p:cNvPr>
          <p:cNvSpPr>
            <a:spLocks noChangeShapeType="1"/>
          </p:cNvSpPr>
          <p:nvPr/>
        </p:nvSpPr>
        <p:spPr bwMode="auto">
          <a:xfrm>
            <a:off x="6738345" y="306597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1" name="Text Box 21">
            <a:extLst>
              <a:ext uri="{FF2B5EF4-FFF2-40B4-BE49-F238E27FC236}">
                <a16:creationId xmlns:a16="http://schemas.microsoft.com/office/drawing/2014/main" id="{2B036322-BCE6-A44A-ADFA-5FE53509063A}"/>
              </a:ext>
            </a:extLst>
          </p:cNvPr>
          <p:cNvSpPr txBox="1">
            <a:spLocks noChangeArrowheads="1"/>
          </p:cNvSpPr>
          <p:nvPr/>
        </p:nvSpPr>
        <p:spPr bwMode="auto">
          <a:xfrm>
            <a:off x="2944318" y="3533577"/>
            <a:ext cx="678391"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فدايا</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2" name="Text Box 21">
            <a:extLst>
              <a:ext uri="{FF2B5EF4-FFF2-40B4-BE49-F238E27FC236}">
                <a16:creationId xmlns:a16="http://schemas.microsoft.com/office/drawing/2014/main" id="{4D241AD0-12A6-8848-BBC3-C07C6B130E8D}"/>
              </a:ext>
            </a:extLst>
          </p:cNvPr>
          <p:cNvSpPr txBox="1">
            <a:spLocks noChangeArrowheads="1"/>
          </p:cNvSpPr>
          <p:nvPr/>
        </p:nvSpPr>
        <p:spPr bwMode="auto">
          <a:xfrm>
            <a:off x="5184817" y="3533577"/>
            <a:ext cx="75533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يقميا</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3" name="Text Box 21">
            <a:extLst>
              <a:ext uri="{FF2B5EF4-FFF2-40B4-BE49-F238E27FC236}">
                <a16:creationId xmlns:a16="http://schemas.microsoft.com/office/drawing/2014/main" id="{1CDFD325-E74C-5149-BD1C-ED915AC531AE}"/>
              </a:ext>
            </a:extLst>
          </p:cNvPr>
          <p:cNvSpPr txBox="1">
            <a:spLocks noChangeArrowheads="1"/>
          </p:cNvSpPr>
          <p:nvPr/>
        </p:nvSpPr>
        <p:spPr bwMode="auto">
          <a:xfrm>
            <a:off x="7605965" y="3533577"/>
            <a:ext cx="710451"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ندبيا</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4" name="Text Box 21">
            <a:extLst>
              <a:ext uri="{FF2B5EF4-FFF2-40B4-BE49-F238E27FC236}">
                <a16:creationId xmlns:a16="http://schemas.microsoft.com/office/drawing/2014/main" id="{7596AA33-1B57-6E45-9C84-2DECB11D39B8}"/>
              </a:ext>
            </a:extLst>
          </p:cNvPr>
          <p:cNvSpPr txBox="1">
            <a:spLocks noChangeArrowheads="1"/>
          </p:cNvSpPr>
          <p:nvPr/>
        </p:nvSpPr>
        <p:spPr bwMode="auto">
          <a:xfrm>
            <a:off x="1584417" y="4365104"/>
            <a:ext cx="101021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ملكيرام</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5" name="Text Box 21">
            <a:extLst>
              <a:ext uri="{FF2B5EF4-FFF2-40B4-BE49-F238E27FC236}">
                <a16:creationId xmlns:a16="http://schemas.microsoft.com/office/drawing/2014/main" id="{E6A63A7D-335A-C349-88C8-DB3D14E6FF75}"/>
              </a:ext>
            </a:extLst>
          </p:cNvPr>
          <p:cNvSpPr txBox="1">
            <a:spLocks noChangeArrowheads="1"/>
          </p:cNvSpPr>
          <p:nvPr/>
        </p:nvSpPr>
        <p:spPr bwMode="auto">
          <a:xfrm>
            <a:off x="3880422" y="4365104"/>
            <a:ext cx="101822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شنأصر</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6" name="Text Box 21">
            <a:extLst>
              <a:ext uri="{FF2B5EF4-FFF2-40B4-BE49-F238E27FC236}">
                <a16:creationId xmlns:a16="http://schemas.microsoft.com/office/drawing/2014/main" id="{FE9C82F4-D984-744F-A66D-5F781CE66C56}"/>
              </a:ext>
            </a:extLst>
          </p:cNvPr>
          <p:cNvSpPr txBox="1">
            <a:spLocks noChangeArrowheads="1"/>
          </p:cNvSpPr>
          <p:nvPr/>
        </p:nvSpPr>
        <p:spPr bwMode="auto">
          <a:xfrm>
            <a:off x="6139237" y="4365104"/>
            <a:ext cx="1245854"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هوشاماع</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7" name="Line 15">
            <a:extLst>
              <a:ext uri="{FF2B5EF4-FFF2-40B4-BE49-F238E27FC236}">
                <a16:creationId xmlns:a16="http://schemas.microsoft.com/office/drawing/2014/main" id="{D3E258E1-45E0-4745-8A3C-43B92A3C56D4}"/>
              </a:ext>
            </a:extLst>
          </p:cNvPr>
          <p:cNvSpPr>
            <a:spLocks noChangeShapeType="1"/>
          </p:cNvSpPr>
          <p:nvPr/>
        </p:nvSpPr>
        <p:spPr bwMode="auto">
          <a:xfrm>
            <a:off x="3290557" y="4082314"/>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Text Box 21">
            <a:extLst>
              <a:ext uri="{FF2B5EF4-FFF2-40B4-BE49-F238E27FC236}">
                <a16:creationId xmlns:a16="http://schemas.microsoft.com/office/drawing/2014/main" id="{53D8B87E-52E5-8349-BA8A-B1CB2F2BF0B6}"/>
              </a:ext>
            </a:extLst>
          </p:cNvPr>
          <p:cNvSpPr txBox="1">
            <a:spLocks noChangeArrowheads="1"/>
          </p:cNvSpPr>
          <p:nvPr/>
        </p:nvSpPr>
        <p:spPr bwMode="auto">
          <a:xfrm>
            <a:off x="2769827" y="5454550"/>
            <a:ext cx="938077" cy="523220"/>
          </a:xfrm>
          <a:prstGeom prst="rect">
            <a:avLst/>
          </a:prstGeom>
          <a:noFill/>
          <a:ln w="9525">
            <a:noFill/>
            <a:miter lim="800000"/>
            <a:headEnd/>
            <a:tailEnd/>
          </a:ln>
          <a:effectLst/>
        </p:spPr>
        <p:txBody>
          <a:bodyPr wrap="none">
            <a:spAutoFit/>
          </a:bodyPr>
          <a:lstStyle>
            <a:defPPr>
              <a:defRPr lang="en-US"/>
            </a:defPPr>
            <a:lvl1pPr eaLnBrk="0" hangingPunct="0">
              <a:defRPr sz="2800" b="1">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زربابل</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97077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dissolve">
                                      <p:cBhvr>
                                        <p:cTn id="11" dur="500"/>
                                        <p:tgtEl>
                                          <p:spTgt spid="41">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
                                            <p:txEl>
                                              <p:pRg st="0" end="0"/>
                                            </p:txEl>
                                          </p:spTgt>
                                        </p:tgtEl>
                                        <p:attrNameLst>
                                          <p:attrName>style.visibility</p:attrName>
                                        </p:attrNameLst>
                                      </p:cBhvr>
                                      <p:to>
                                        <p:strVal val="visible"/>
                                      </p:to>
                                    </p:set>
                                    <p:animEffect transition="in" filter="dissolve">
                                      <p:cBhvr>
                                        <p:cTn id="15" dur="500"/>
                                        <p:tgtEl>
                                          <p:spTgt spid="45">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animEffect transition="in" filter="dissolve">
                                      <p:cBhvr>
                                        <p:cTn id="19" dur="500"/>
                                        <p:tgtEl>
                                          <p:spTgt spid="42">
                                            <p:txEl>
                                              <p:pRg st="0" end="0"/>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6">
                                            <p:txEl>
                                              <p:pRg st="0" end="0"/>
                                            </p:txEl>
                                          </p:spTgt>
                                        </p:tgtEl>
                                        <p:attrNameLst>
                                          <p:attrName>style.visibility</p:attrName>
                                        </p:attrNameLst>
                                      </p:cBhvr>
                                      <p:to>
                                        <p:strVal val="visible"/>
                                      </p:to>
                                    </p:set>
                                    <p:animEffect transition="in" filter="dissolve">
                                      <p:cBhvr>
                                        <p:cTn id="23" dur="500"/>
                                        <p:tgtEl>
                                          <p:spTgt spid="46">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animEffect transition="in" filter="dissolve">
                                      <p:cBhvr>
                                        <p:cTn id="27" dur="500"/>
                                        <p:tgtEl>
                                          <p:spTgt spid="4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dissolve">
                                      <p:cBhvr>
                                        <p:cTn id="32" dur="500"/>
                                        <p:tgtEl>
                                          <p:spTgt spid="47"/>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48">
                                            <p:txEl>
                                              <p:pRg st="0" end="0"/>
                                            </p:txEl>
                                          </p:spTgt>
                                        </p:tgtEl>
                                        <p:attrNameLst>
                                          <p:attrName>style.visibility</p:attrName>
                                        </p:attrNameLst>
                                      </p:cBhvr>
                                      <p:to>
                                        <p:strVal val="visible"/>
                                      </p:to>
                                    </p:set>
                                    <p:animEffect transition="in" filter="dissolve">
                                      <p:cBhvr>
                                        <p:cTn id="36"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autoUpdateAnimBg="0"/>
      <p:bldP spid="42" grpId="0" build="p" autoUpdateAnimBg="0"/>
      <p:bldP spid="43" grpId="0" build="p" autoUpdateAnimBg="0"/>
      <p:bldP spid="44" grpId="0" build="p" autoUpdateAnimBg="0"/>
      <p:bldP spid="45" grpId="0" build="p" autoUpdateAnimBg="0"/>
      <p:bldP spid="46" grpId="0" build="p" autoUpdateAnimBg="0"/>
      <p:bldP spid="48"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charset="0"/>
                <a:ea typeface="ＭＳ Ｐゴシック" charset="0"/>
                <a:cs typeface="ＭＳ Ｐゴシック" charset="0"/>
              </a:rPr>
              <a:t>دعم التأليف دانيال</a:t>
            </a:r>
            <a:endParaRPr lang="en-US" sz="4000" b="1" dirty="0">
              <a:effectLst>
                <a:glow rad="127000">
                  <a:schemeClr val="tx1"/>
                </a:glow>
              </a:effectLst>
              <a:latin typeface="Arial" charset="0"/>
              <a:ea typeface="ＭＳ Ｐゴシック" charset="0"/>
              <a:cs typeface="ＭＳ Ｐゴシック" charset="0"/>
            </a:endParaRP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1A684CC-E572-3B43-9FCA-536939BE5C36}"/>
              </a:ext>
            </a:extLst>
          </p:cNvPr>
          <p:cNvSpPr txBox="1">
            <a:spLocks noChangeArrowheads="1"/>
          </p:cNvSpPr>
          <p:nvPr/>
        </p:nvSpPr>
        <p:spPr bwMode="auto">
          <a:xfrm>
            <a:off x="2032000" y="3324212"/>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داخلي</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7795407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6547" name="Text Box 3"/>
          <p:cNvSpPr txBox="1">
            <a:spLocks noChangeArrowheads="1"/>
          </p:cNvSpPr>
          <p:nvPr/>
        </p:nvSpPr>
        <p:spPr bwMode="auto">
          <a:xfrm>
            <a:off x="61722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650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48" name="Text Box 4"/>
          <p:cNvSpPr txBox="1">
            <a:spLocks noChangeArrowheads="1"/>
          </p:cNvSpPr>
          <p:nvPr/>
        </p:nvSpPr>
        <p:spPr bwMode="auto">
          <a:xfrm>
            <a:off x="41148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800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49" name="Text Box 5"/>
          <p:cNvSpPr txBox="1">
            <a:spLocks noChangeArrowheads="1"/>
          </p:cNvSpPr>
          <p:nvPr/>
        </p:nvSpPr>
        <p:spPr bwMode="auto">
          <a:xfrm>
            <a:off x="27432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900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50" name="Text Box 6"/>
          <p:cNvSpPr txBox="1">
            <a:spLocks noChangeArrowheads="1"/>
          </p:cNvSpPr>
          <p:nvPr/>
        </p:nvSpPr>
        <p:spPr bwMode="auto">
          <a:xfrm>
            <a:off x="20574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950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51" name="Text Box 7"/>
          <p:cNvSpPr txBox="1">
            <a:spLocks noChangeArrowheads="1"/>
          </p:cNvSpPr>
          <p:nvPr/>
        </p:nvSpPr>
        <p:spPr bwMode="auto">
          <a:xfrm>
            <a:off x="13716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1000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52" name="Text Box 8"/>
          <p:cNvSpPr txBox="1">
            <a:spLocks noChangeArrowheads="1"/>
          </p:cNvSpPr>
          <p:nvPr/>
        </p:nvSpPr>
        <p:spPr bwMode="auto">
          <a:xfrm>
            <a:off x="81534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464904" name="Group 9"/>
          <p:cNvGrpSpPr>
            <a:grpSpLocks/>
          </p:cNvGrpSpPr>
          <p:nvPr/>
        </p:nvGrpSpPr>
        <p:grpSpPr bwMode="auto">
          <a:xfrm>
            <a:off x="66675" y="3044825"/>
            <a:ext cx="9534525" cy="844550"/>
            <a:chOff x="42" y="1918"/>
            <a:chExt cx="6006" cy="532"/>
          </a:xfrm>
        </p:grpSpPr>
        <p:grpSp>
          <p:nvGrpSpPr>
            <p:cNvPr id="464927" name="Group 10"/>
            <p:cNvGrpSpPr>
              <a:grpSpLocks/>
            </p:cNvGrpSpPr>
            <p:nvPr/>
          </p:nvGrpSpPr>
          <p:grpSpPr bwMode="auto">
            <a:xfrm>
              <a:off x="96" y="1918"/>
              <a:ext cx="1296" cy="530"/>
              <a:chOff x="96" y="1918"/>
              <a:chExt cx="1296" cy="530"/>
            </a:xfrm>
          </p:grpSpPr>
          <p:sp>
            <p:nvSpPr>
              <p:cNvPr id="236555"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56"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57"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58"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4928" name="Group 15"/>
            <p:cNvGrpSpPr>
              <a:grpSpLocks/>
            </p:cNvGrpSpPr>
            <p:nvPr/>
          </p:nvGrpSpPr>
          <p:grpSpPr bwMode="auto">
            <a:xfrm>
              <a:off x="1824" y="1920"/>
              <a:ext cx="1296" cy="530"/>
              <a:chOff x="96" y="1918"/>
              <a:chExt cx="1296" cy="530"/>
            </a:xfrm>
          </p:grpSpPr>
          <p:sp>
            <p:nvSpPr>
              <p:cNvPr id="236560"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1"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2"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3"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4929" name="Group 20"/>
            <p:cNvGrpSpPr>
              <a:grpSpLocks/>
            </p:cNvGrpSpPr>
            <p:nvPr/>
          </p:nvGrpSpPr>
          <p:grpSpPr bwMode="auto">
            <a:xfrm>
              <a:off x="3552" y="1920"/>
              <a:ext cx="1296" cy="530"/>
              <a:chOff x="96" y="1918"/>
              <a:chExt cx="1296" cy="530"/>
            </a:xfrm>
          </p:grpSpPr>
          <p:sp>
            <p:nvSpPr>
              <p:cNvPr id="236565"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6"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7"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8"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36569"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70"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71"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36572" name="Text Box 28"/>
          <p:cNvSpPr txBox="1">
            <a:spLocks noChangeArrowheads="1"/>
          </p:cNvSpPr>
          <p:nvPr/>
        </p:nvSpPr>
        <p:spPr bwMode="auto">
          <a:xfrm>
            <a:off x="75438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73" name="Text Box 29"/>
          <p:cNvSpPr txBox="1">
            <a:spLocks noChangeArrowheads="1"/>
          </p:cNvSpPr>
          <p:nvPr/>
        </p:nvSpPr>
        <p:spPr bwMode="auto">
          <a:xfrm>
            <a:off x="34290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850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74" name="Text Box 30"/>
          <p:cNvSpPr txBox="1">
            <a:spLocks noChangeArrowheads="1"/>
          </p:cNvSpPr>
          <p:nvPr/>
        </p:nvSpPr>
        <p:spPr bwMode="auto">
          <a:xfrm>
            <a:off x="6858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1050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75" name="Text Box 31"/>
          <p:cNvSpPr txBox="1">
            <a:spLocks noChangeArrowheads="1"/>
          </p:cNvSpPr>
          <p:nvPr/>
        </p:nvSpPr>
        <p:spPr bwMode="auto">
          <a:xfrm>
            <a:off x="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1100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76" name="Text Box 32"/>
          <p:cNvSpPr txBox="1">
            <a:spLocks noChangeArrowheads="1"/>
          </p:cNvSpPr>
          <p:nvPr/>
        </p:nvSpPr>
        <p:spPr bwMode="auto">
          <a:xfrm>
            <a:off x="87630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77" name="Text Box 33"/>
          <p:cNvSpPr txBox="1">
            <a:spLocks noChangeArrowheads="1"/>
          </p:cNvSpPr>
          <p:nvPr/>
        </p:nvSpPr>
        <p:spPr bwMode="auto">
          <a:xfrm>
            <a:off x="3048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FFFF"/>
                </a:solidFill>
                <a:effectLst/>
                <a:uLnTx/>
                <a:uFillTx/>
                <a:latin typeface="Arial"/>
                <a:ea typeface="ＭＳ Ｐゴシック" charset="0"/>
                <a:cs typeface="Arial"/>
              </a:rPr>
              <a:t>المملكة  المتحدة</a:t>
            </a:r>
            <a:endParaRPr kumimoji="0" lang="en-US" sz="3600" b="1" i="0" u="none" strike="noStrike" kern="1200" cap="none" spc="0" normalizeH="0" baseline="0" noProof="0" dirty="0">
              <a:ln>
                <a:noFill/>
              </a:ln>
              <a:solidFill>
                <a:srgbClr val="00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FFFF"/>
                </a:solidFill>
                <a:effectLst/>
                <a:uLnTx/>
                <a:uFillTx/>
                <a:latin typeface="Arial"/>
                <a:ea typeface="ＭＳ Ｐゴシック" charset="0"/>
                <a:cs typeface="Arial"/>
              </a:rPr>
              <a:t>1050-930</a:t>
            </a:r>
            <a:endParaRPr kumimoji="0" lang="en-US" sz="3200" b="1" i="0" u="none" strike="noStrike" kern="1200" cap="none" spc="0" normalizeH="0" baseline="0" noProof="0" dirty="0">
              <a:ln>
                <a:noFill/>
              </a:ln>
              <a:solidFill>
                <a:srgbClr val="00FFFF"/>
              </a:solidFill>
              <a:effectLst/>
              <a:uLnTx/>
              <a:uFillTx/>
              <a:latin typeface="Arial"/>
              <a:ea typeface="ＭＳ Ｐゴシック" charset="0"/>
              <a:cs typeface="Arial"/>
            </a:endParaRPr>
          </a:p>
        </p:txBody>
      </p:sp>
      <p:sp>
        <p:nvSpPr>
          <p:cNvPr id="236578" name="AutoShape 34"/>
          <p:cNvSpPr>
            <a:spLocks noChangeArrowheads="1"/>
          </p:cNvSpPr>
          <p:nvPr/>
        </p:nvSpPr>
        <p:spPr bwMode="auto">
          <a:xfrm>
            <a:off x="7162800" y="762000"/>
            <a:ext cx="533400" cy="2895600"/>
          </a:xfrm>
          <a:prstGeom prst="downArrow">
            <a:avLst>
              <a:gd name="adj1" fmla="val 50000"/>
              <a:gd name="adj2" fmla="val 135714"/>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79" name="Text Box 35"/>
          <p:cNvSpPr txBox="1">
            <a:spLocks noChangeArrowheads="1"/>
          </p:cNvSpPr>
          <p:nvPr/>
        </p:nvSpPr>
        <p:spPr bwMode="auto">
          <a:xfrm>
            <a:off x="25908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a:ea typeface="ＭＳ Ｐゴシック" charset="0"/>
                <a:cs typeface="Arial"/>
              </a:rPr>
              <a:t>المملكة المنقسمة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a:ea typeface="ＭＳ Ｐゴシック" charset="0"/>
                <a:cs typeface="Arial"/>
              </a:rPr>
              <a:t>930-722</a:t>
            </a:r>
            <a:endPar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236580" name="Text Box 36"/>
          <p:cNvSpPr txBox="1">
            <a:spLocks noChangeArrowheads="1"/>
          </p:cNvSpPr>
          <p:nvPr/>
        </p:nvSpPr>
        <p:spPr bwMode="auto">
          <a:xfrm>
            <a:off x="50292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99FF"/>
                </a:solidFill>
                <a:effectLst/>
                <a:uLnTx/>
                <a:uFillTx/>
                <a:latin typeface="Arial"/>
                <a:ea typeface="ＭＳ Ｐゴシック" charset="0"/>
                <a:cs typeface="Arial"/>
              </a:rPr>
              <a:t>المملكة المنعزلة</a:t>
            </a:r>
            <a:endParaRPr kumimoji="0" lang="en-US" sz="3600" b="1" i="0" u="none" strike="noStrike" kern="1200" cap="none" spc="0" normalizeH="0" baseline="0" noProof="0" dirty="0">
              <a:ln>
                <a:noFill/>
              </a:ln>
              <a:solidFill>
                <a:srgbClr val="FF99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99FF"/>
                </a:solidFill>
                <a:effectLst/>
                <a:uLnTx/>
                <a:uFillTx/>
                <a:latin typeface="Arial"/>
                <a:ea typeface="ＭＳ Ｐゴシック" charset="0"/>
                <a:cs typeface="Arial"/>
              </a:rPr>
              <a:t>722-586</a:t>
            </a:r>
            <a:endParaRPr kumimoji="0" lang="en-US" sz="3200" b="1" i="0" u="none" strike="noStrike" kern="1200" cap="none" spc="0" normalizeH="0" baseline="0" noProof="0" dirty="0">
              <a:ln>
                <a:noFill/>
              </a:ln>
              <a:solidFill>
                <a:srgbClr val="FF99FF"/>
              </a:solidFill>
              <a:effectLst/>
              <a:uLnTx/>
              <a:uFillTx/>
              <a:latin typeface="Arial"/>
              <a:ea typeface="ＭＳ Ｐゴシック" charset="0"/>
              <a:cs typeface="Arial"/>
            </a:endParaRPr>
          </a:p>
        </p:txBody>
      </p:sp>
      <p:sp>
        <p:nvSpPr>
          <p:cNvPr id="236581" name="Text Box 37"/>
          <p:cNvSpPr txBox="1">
            <a:spLocks noChangeArrowheads="1"/>
          </p:cNvSpPr>
          <p:nvPr/>
        </p:nvSpPr>
        <p:spPr bwMode="auto">
          <a:xfrm>
            <a:off x="5867400" y="6172200"/>
            <a:ext cx="3048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66FF66"/>
                </a:solidFill>
                <a:effectLst/>
                <a:uLnTx/>
                <a:uFillTx/>
                <a:latin typeface="Arial"/>
                <a:ea typeface="ＭＳ Ｐゴシック" charset="0"/>
                <a:cs typeface="Arial"/>
              </a:rPr>
              <a:t>السبي 586-536</a:t>
            </a:r>
            <a:endParaRPr kumimoji="0" lang="en-US" sz="3200" b="1" i="0" u="none" strike="noStrike" kern="1200" cap="none" spc="0" normalizeH="0" baseline="0" noProof="0" dirty="0">
              <a:ln>
                <a:noFill/>
              </a:ln>
              <a:solidFill>
                <a:srgbClr val="66FF66"/>
              </a:solidFill>
              <a:effectLst/>
              <a:uLnTx/>
              <a:uFillTx/>
              <a:latin typeface="Arial"/>
              <a:ea typeface="ＭＳ Ｐゴシック" charset="0"/>
              <a:cs typeface="Arial"/>
            </a:endParaRPr>
          </a:p>
        </p:txBody>
      </p:sp>
      <p:sp>
        <p:nvSpPr>
          <p:cNvPr id="464915" name="AutoShape 38"/>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6583" name="Text Box 39"/>
          <p:cNvSpPr txBox="1">
            <a:spLocks noChangeArrowheads="1"/>
          </p:cNvSpPr>
          <p:nvPr/>
        </p:nvSpPr>
        <p:spPr bwMode="auto">
          <a:xfrm>
            <a:off x="7010400" y="838200"/>
            <a:ext cx="2514600" cy="267765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ما بعد     السبي</a:t>
            </a:r>
            <a:endParaRPr kumimoji="0" lang="en-US" sz="3600" b="1" i="0" u="none" strike="noStrike" kern="1200" cap="none" spc="0" normalizeH="0" baseline="0" noProof="0" dirty="0">
              <a:ln>
                <a:noFill/>
              </a:ln>
              <a:solidFill>
                <a:srgbClr val="FFCC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536-425</a:t>
            </a:r>
            <a:endParaRPr kumimoji="0" lang="en-US" sz="3200" b="1" i="0" u="none" strike="noStrike" kern="1200" cap="none" spc="0" normalizeH="0" baseline="0" noProof="0" dirty="0">
              <a:ln>
                <a:noFill/>
              </a:ln>
              <a:solidFill>
                <a:srgbClr val="FFCC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1" i="0" u="none" strike="noStrike" kern="1200" cap="none" spc="0" normalizeH="0" baseline="0" noProof="0" dirty="0">
              <a:ln>
                <a:noFill/>
              </a:ln>
              <a:solidFill>
                <a:srgbClr val="FFCC00"/>
              </a:solidFill>
              <a:effectLst/>
              <a:uLnTx/>
              <a:uFillTx/>
              <a:latin typeface="Arial" charset="0"/>
              <a:ea typeface="ＭＳ Ｐゴシック" charset="0"/>
              <a:cs typeface="Arial" charset="0"/>
            </a:endParaRPr>
          </a:p>
        </p:txBody>
      </p:sp>
      <p:sp>
        <p:nvSpPr>
          <p:cNvPr id="236584" name="AutoShape 40"/>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85" name="Text Box 41"/>
          <p:cNvSpPr txBox="1">
            <a:spLocks noChangeArrowheads="1"/>
          </p:cNvSpPr>
          <p:nvPr/>
        </p:nvSpPr>
        <p:spPr bwMode="auto">
          <a:xfrm>
            <a:off x="4724401" y="4067175"/>
            <a:ext cx="3810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750</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p>
        </p:txBody>
      </p:sp>
      <p:sp>
        <p:nvSpPr>
          <p:cNvPr id="236586" name="AutoShape 42"/>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87" name="AutoShape 43"/>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88" name="Text Box 44"/>
          <p:cNvSpPr txBox="1">
            <a:spLocks noChangeArrowheads="1"/>
          </p:cNvSpPr>
          <p:nvPr/>
        </p:nvSpPr>
        <p:spPr bwMode="auto">
          <a:xfrm>
            <a:off x="4724400" y="120650"/>
            <a:ext cx="472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دانيال 605-536 ق.م</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6589" name="Rectangle 45"/>
          <p:cNvSpPr>
            <a:spLocks noChangeArrowheads="1"/>
          </p:cNvSpPr>
          <p:nvPr/>
        </p:nvSpPr>
        <p:spPr bwMode="auto">
          <a:xfrm>
            <a:off x="6915150" y="3657600"/>
            <a:ext cx="971550" cy="26035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90" name="AutoShape 46"/>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91" name="Text Box 47"/>
          <p:cNvSpPr txBox="1">
            <a:spLocks noChangeArrowheads="1"/>
          </p:cNvSpPr>
          <p:nvPr/>
        </p:nvSpPr>
        <p:spPr bwMode="auto">
          <a:xfrm>
            <a:off x="5343525" y="4067175"/>
            <a:ext cx="523875"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700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92" name="Text Box 48"/>
          <p:cNvSpPr txBox="1">
            <a:spLocks noChangeArrowheads="1"/>
          </p:cNvSpPr>
          <p:nvPr/>
        </p:nvSpPr>
        <p:spPr bwMode="auto">
          <a:xfrm>
            <a:off x="68580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600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9" name="Title 48"/>
          <p:cNvSpPr>
            <a:spLocks noGrp="1"/>
          </p:cNvSpPr>
          <p:nvPr>
            <p:ph type="title" idx="4294967295"/>
          </p:nvPr>
        </p:nvSpPr>
        <p:spPr>
          <a:xfrm>
            <a:off x="0" y="0"/>
            <a:ext cx="4419600" cy="609600"/>
          </a:xfrm>
        </p:spPr>
        <p:txBody>
          <a:bodyPr/>
          <a:lstStyle/>
          <a:p>
            <a:pPr>
              <a:defRPr/>
            </a:pPr>
            <a:r>
              <a:rPr lang="ar-JO" sz="3200" i="1" dirty="0">
                <a:effectLst>
                  <a:outerShdw blurRad="38100" dist="38100" dir="2700000" algn="tl">
                    <a:srgbClr val="808080"/>
                  </a:outerShdw>
                </a:effectLst>
                <a:latin typeface="Arial" charset="0"/>
                <a:ea typeface="ＭＳ Ｐゴシック" charset="0"/>
                <a:cs typeface="Arial" charset="0"/>
              </a:rPr>
              <a:t>دانيال في تاريخ العهد القديم</a:t>
            </a:r>
            <a:endParaRPr lang="en-US" sz="3200" i="1" dirty="0">
              <a:effectLst>
                <a:outerShdw blurRad="38100" dist="38100" dir="2700000" algn="tl">
                  <a:srgbClr val="80808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852551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ar-JO" sz="4000" b="1" dirty="0">
                <a:solidFill>
                  <a:schemeClr val="tx1"/>
                </a:solidFill>
                <a:effectLst/>
                <a:latin typeface="Arial"/>
                <a:cs typeface="Arial"/>
              </a:rPr>
              <a:t>جدول السبي</a:t>
            </a:r>
            <a:endParaRPr kumimoji="0" lang="en-US" sz="4000" b="1" dirty="0">
              <a:solidFill>
                <a:schemeClr val="tx1"/>
              </a:solidFill>
              <a:effectLst/>
              <a:latin typeface="Arial"/>
              <a:cs typeface="Arial"/>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rPr>
              <a:t>232و342</a:t>
            </a:r>
            <a:endPar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endParaRPr>
          </a:p>
        </p:txBody>
      </p:sp>
      <p:sp>
        <p:nvSpPr>
          <p:cNvPr id="602116"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000" b="1" i="1" u="none" strike="noStrike" kern="1200" cap="none" spc="0" normalizeH="0" baseline="0" noProof="0" dirty="0">
                <a:ln>
                  <a:noFill/>
                </a:ln>
                <a:solidFill>
                  <a:srgbClr val="000090"/>
                </a:solidFill>
                <a:effectLst/>
                <a:uLnTx/>
                <a:uFillTx/>
                <a:latin typeface="Arial"/>
                <a:ea typeface="ＭＳ Ｐゴシック" charset="0"/>
                <a:cs typeface="Arial"/>
              </a:rPr>
              <a:t>السبي البابلي</a:t>
            </a:r>
            <a:endParaRPr kumimoji="0" lang="en-US" sz="1000" b="1" i="1" u="none" strike="noStrike" kern="1200" cap="none" spc="0" normalizeH="0" baseline="0" noProof="0" dirty="0">
              <a:ln>
                <a:noFill/>
              </a:ln>
              <a:solidFill>
                <a:srgbClr val="000090"/>
              </a:solidFill>
              <a:effectLst/>
              <a:uLnTx/>
              <a:uFillTx/>
              <a:latin typeface="Arial"/>
              <a:ea typeface="ＭＳ Ｐゴシック" charset="0"/>
              <a:cs typeface="Arial"/>
            </a:endParaRP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Arial" charset="0"/>
                <a:cs typeface="Arial" charset="0"/>
              </a:rPr>
              <a:t>John C. Whitcomb, 4</a:t>
            </a:r>
            <a:r>
              <a:rPr kumimoji="0" lang="en-US" sz="800" b="1" i="0" u="none" strike="noStrike" kern="1200" cap="none" spc="0" normalizeH="0" baseline="30000" noProof="0">
                <a:ln>
                  <a:noFill/>
                </a:ln>
                <a:solidFill>
                  <a:srgbClr val="000000"/>
                </a:solidFill>
                <a:effectLst/>
                <a:uLnTx/>
                <a:uFillTx/>
                <a:latin typeface="Arial" charset="0"/>
                <a:ea typeface="Arial" charset="0"/>
                <a:cs typeface="Arial" charset="0"/>
              </a:rPr>
              <a:t>th</a:t>
            </a:r>
            <a:r>
              <a:rPr kumimoji="0" lang="en-US" sz="800" b="1" i="0" u="none" strike="noStrike" kern="1200" cap="none" spc="0" normalizeH="0" baseline="0" noProof="0">
                <a:ln>
                  <a:noFill/>
                </a:ln>
                <a:solidFill>
                  <a:srgbClr val="000000"/>
                </a:solidFill>
                <a:effectLst/>
                <a:uLnTx/>
                <a:uFillTx/>
                <a:latin typeface="Arial" charset="0"/>
                <a:ea typeface="Arial" charset="0"/>
                <a:cs typeface="Arial" charset="0"/>
              </a:rPr>
              <a:t> rev. ed., Winona Lake, IN: BMH Books, 1962, 1968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1"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5294" r="20505" b="26230"/>
          <a:stretch/>
        </p:blipFill>
        <p:spPr bwMode="auto">
          <a:xfrm>
            <a:off x="1"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62" name="Rectangle 3"/>
          <p:cNvSpPr>
            <a:spLocks noGrp="1" noChangeArrowheads="1"/>
          </p:cNvSpPr>
          <p:nvPr>
            <p:ph type="title"/>
          </p:nvPr>
        </p:nvSpPr>
        <p:spPr>
          <a:xfrm>
            <a:off x="685800" y="0"/>
            <a:ext cx="7543800" cy="685800"/>
          </a:xfrm>
        </p:spPr>
        <p:txBody>
          <a:bodyPr/>
          <a:lstStyle/>
          <a:p>
            <a:pPr algn="ctr"/>
            <a:r>
              <a:rPr kumimoji="0" lang="ar-JO" sz="4000" b="1" dirty="0">
                <a:solidFill>
                  <a:schemeClr val="bg2"/>
                </a:solidFill>
                <a:effectLst/>
                <a:latin typeface="Arial" charset="0"/>
                <a:ea typeface="ＭＳ Ｐゴシック" charset="0"/>
                <a:cs typeface="Arial" charset="0"/>
              </a:rPr>
              <a:t>جدول السبي</a:t>
            </a:r>
            <a:endParaRPr kumimoji="0" lang="en-US" sz="4000" b="1" dirty="0">
              <a:solidFill>
                <a:schemeClr val="bg2"/>
              </a:solidFill>
              <a:effectLst/>
              <a:latin typeface="Arial" charset="0"/>
              <a:ea typeface="ＭＳ Ｐゴシック" charset="0"/>
              <a:cs typeface="Arial" charset="0"/>
            </a:endParaRPr>
          </a:p>
        </p:txBody>
      </p:sp>
      <p:sp>
        <p:nvSpPr>
          <p:cNvPr id="604163" name="Text Box 4"/>
          <p:cNvSpPr txBox="1">
            <a:spLocks noChangeArrowheads="1"/>
          </p:cNvSpPr>
          <p:nvPr/>
        </p:nvSpPr>
        <p:spPr bwMode="auto">
          <a:xfrm>
            <a:off x="7391400" y="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2321و342</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604164"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000" b="1" i="1" u="none" strike="noStrike" kern="1200" cap="none" spc="0" normalizeH="0" baseline="0" noProof="0" dirty="0">
                <a:ln>
                  <a:noFill/>
                </a:ln>
                <a:solidFill>
                  <a:srgbClr val="000090"/>
                </a:solidFill>
                <a:effectLst/>
                <a:uLnTx/>
                <a:uFillTx/>
                <a:latin typeface="Arial"/>
                <a:ea typeface="ＭＳ Ｐゴシック" charset="0"/>
                <a:cs typeface="Arial"/>
              </a:rPr>
              <a:t>السبي البابلي</a:t>
            </a:r>
            <a:endParaRPr kumimoji="0" lang="en-US" sz="1000" b="1" i="1" u="none" strike="noStrike" kern="1200" cap="none" spc="0" normalizeH="0" baseline="0" noProof="0" dirty="0">
              <a:ln>
                <a:noFill/>
              </a:ln>
              <a:solidFill>
                <a:srgbClr val="000090"/>
              </a:solidFill>
              <a:effectLst/>
              <a:uLnTx/>
              <a:uFillTx/>
              <a:latin typeface="Arial"/>
              <a:ea typeface="ＭＳ Ｐゴシック" charset="0"/>
              <a:cs typeface="Arial"/>
            </a:endParaRP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Arial" charset="0"/>
                <a:cs typeface="Arial" charset="0"/>
              </a:rPr>
              <a:t>John C. Whitcomb, 4</a:t>
            </a:r>
            <a:r>
              <a:rPr kumimoji="0" lang="en-US" sz="800" b="1" i="0" u="none" strike="noStrike" kern="1200" cap="none" spc="0" normalizeH="0" baseline="30000" noProof="0">
                <a:ln>
                  <a:noFill/>
                </a:ln>
                <a:solidFill>
                  <a:srgbClr val="000000"/>
                </a:solidFill>
                <a:effectLst/>
                <a:uLnTx/>
                <a:uFillTx/>
                <a:latin typeface="Arial" charset="0"/>
                <a:ea typeface="Arial" charset="0"/>
                <a:cs typeface="Arial" charset="0"/>
              </a:rPr>
              <a:t>th</a:t>
            </a:r>
            <a:r>
              <a:rPr kumimoji="0" lang="en-US" sz="800" b="1" i="0" u="none" strike="noStrike" kern="1200" cap="none" spc="0" normalizeH="0" baseline="0" noProof="0">
                <a:ln>
                  <a:noFill/>
                </a:ln>
                <a:solidFill>
                  <a:srgbClr val="000000"/>
                </a:solidFill>
                <a:effectLst/>
                <a:uLnTx/>
                <a:uFillTx/>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274219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9144000" cy="1706880"/>
          </a:xfrm>
        </p:spPr>
        <p:txBody>
          <a:bodyPr/>
          <a:lstStyle/>
          <a:p>
            <a:pPr>
              <a:defRPr/>
            </a:pPr>
            <a:r>
              <a:rPr lang="ar-JO" b="1" dirty="0">
                <a:latin typeface="Arial" charset="0"/>
                <a:ea typeface="ＭＳ Ｐゴシック" charset="0"/>
                <a:cs typeface="Arial" charset="0"/>
              </a:rPr>
              <a:t>أتون النار</a:t>
            </a:r>
            <a:endParaRPr lang="en-US" b="1" dirty="0">
              <a:latin typeface="Arial" charset="0"/>
              <a:ea typeface="ＭＳ Ｐゴシック" charset="0"/>
              <a:cs typeface="Arial" charset="0"/>
            </a:endParaRPr>
          </a:p>
        </p:txBody>
      </p:sp>
      <p:pic>
        <p:nvPicPr>
          <p:cNvPr id="4098" name="Picture 2">
            <a:extLst>
              <a:ext uri="{FF2B5EF4-FFF2-40B4-BE49-F238E27FC236}">
                <a16:creationId xmlns:a16="http://schemas.microsoft.com/office/drawing/2014/main" id="{7FE830FC-207D-4A43-A3D4-347A0E31A4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6880"/>
            <a:ext cx="9157547" cy="515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842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69" name="Picture 2" descr="ONEBN01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1" y="-48327"/>
            <a:ext cx="9221821" cy="5726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5715000"/>
            <a:ext cx="9144000" cy="1143000"/>
          </a:xfrm>
        </p:spPr>
        <p:txBody>
          <a:bodyPr/>
          <a:lstStyle/>
          <a:p>
            <a:pPr>
              <a:defRPr/>
            </a:pPr>
            <a:r>
              <a:rPr lang="ar-JO" b="1" dirty="0">
                <a:effectLst/>
                <a:latin typeface="Arial" charset="0"/>
                <a:ea typeface="ＭＳ Ｐゴシック" charset="0"/>
                <a:cs typeface="Arial" charset="0"/>
              </a:rPr>
              <a:t>تناول النباتات الإجباري</a:t>
            </a:r>
            <a:endParaRPr lang="en-US" b="1" dirty="0">
              <a:effectLst/>
              <a:latin typeface="Arial" charset="0"/>
              <a:ea typeface="ＭＳ Ｐゴシック" charset="0"/>
              <a:cs typeface="Arial" charset="0"/>
            </a:endParaRPr>
          </a:p>
        </p:txBody>
      </p:sp>
    </p:spTree>
    <p:extLst>
      <p:ext uri="{BB962C8B-B14F-4D97-AF65-F5344CB8AC3E}">
        <p14:creationId xmlns:p14="http://schemas.microsoft.com/office/powerpoint/2010/main" val="3539926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94300"/>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هل هذه مجرد حكايات ؟</a:t>
            </a:r>
            <a:endParaRPr lang="en-US" sz="4800" b="1" dirty="0">
              <a:effectLst>
                <a:glow rad="127000">
                  <a:schemeClr val="tx1"/>
                </a:glow>
              </a:effectLst>
              <a:latin typeface="Arial" charset="0"/>
              <a:ea typeface="ＭＳ Ｐゴシック" charset="0"/>
              <a:cs typeface="ＭＳ Ｐゴシック" charset="0"/>
            </a:endParaRPr>
          </a:p>
        </p:txBody>
      </p:sp>
      <p:pic>
        <p:nvPicPr>
          <p:cNvPr id="2050" name="Picture 2" descr="DEFENDIN G DANIEL PROPHECY WEVE DONE A WEEK">
            <a:extLst>
              <a:ext uri="{FF2B5EF4-FFF2-40B4-BE49-F238E27FC236}">
                <a16:creationId xmlns:a16="http://schemas.microsoft.com/office/drawing/2014/main" id="{58017F91-BDDC-BD4B-B921-39E15E506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218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0683647-C228-3247-BB4E-ABC082AE55FE}"/>
              </a:ext>
            </a:extLst>
          </p:cNvPr>
          <p:cNvSpPr txBox="1">
            <a:spLocks noChangeArrowheads="1"/>
          </p:cNvSpPr>
          <p:nvPr/>
        </p:nvSpPr>
        <p:spPr bwMode="auto">
          <a:xfrm>
            <a:off x="89308" y="1097536"/>
            <a:ext cx="6566016" cy="46716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dirty="0"/>
              <a:t>إن ملاحظة أن الكتاب يحتوي على العديد من المغالطات التاريخية هي أهم دليل على حقيقة أن الكتاب نشأ في القرن الثاني . </a:t>
            </a:r>
          </a:p>
          <a:p>
            <a:pPr defTabSz="914400">
              <a:defRPr/>
            </a:pPr>
            <a:r>
              <a:rPr lang="ar-JO" sz="2800" b="1" dirty="0"/>
              <a:t>ويتم شرح هذه الأخطاء بمجرد إدراك أن الكاتبة كتبت عن أحداث فترتها الخاصة القرن الثاني</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27EFEB00-4313-6141-B8A4-7A31D15C0CE8}"/>
              </a:ext>
            </a:extLst>
          </p:cNvPr>
          <p:cNvSpPr txBox="1">
            <a:spLocks noChangeArrowheads="1"/>
          </p:cNvSpPr>
          <p:nvPr/>
        </p:nvSpPr>
        <p:spPr bwMode="auto">
          <a:xfrm>
            <a:off x="0" y="6146277"/>
            <a:ext cx="9144000" cy="7305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000" dirty="0"/>
              <a:t>نيل ، "تحليل تاريخي أدبي لدانيال 2: قوتان في المعارضة" ، أكتا ثيولوجيكا 22 (2002): 78 ؛ استشهد بها تانر ، دانيال ، 2</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867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18115" name="Text Box 3"/>
          <p:cNvSpPr txBox="1">
            <a:spLocks noChangeArrowheads="1"/>
          </p:cNvSpPr>
          <p:nvPr/>
        </p:nvSpPr>
        <p:spPr bwMode="auto">
          <a:xfrm>
            <a:off x="6172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6" name="Text Box 4"/>
          <p:cNvSpPr txBox="1">
            <a:spLocks noChangeArrowheads="1"/>
          </p:cNvSpPr>
          <p:nvPr/>
        </p:nvSpPr>
        <p:spPr bwMode="auto">
          <a:xfrm>
            <a:off x="4038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300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7" name="Text Box 5"/>
          <p:cNvSpPr txBox="1">
            <a:spLocks noChangeArrowheads="1"/>
          </p:cNvSpPr>
          <p:nvPr/>
        </p:nvSpPr>
        <p:spPr bwMode="auto">
          <a:xfrm>
            <a:off x="2667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8" name="Text Box 6"/>
          <p:cNvSpPr txBox="1">
            <a:spLocks noChangeArrowheads="1"/>
          </p:cNvSpPr>
          <p:nvPr/>
        </p:nvSpPr>
        <p:spPr bwMode="auto">
          <a:xfrm>
            <a:off x="1981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9" name="Text Box 7"/>
          <p:cNvSpPr txBox="1">
            <a:spLocks noChangeArrowheads="1"/>
          </p:cNvSpPr>
          <p:nvPr/>
        </p:nvSpPr>
        <p:spPr bwMode="auto">
          <a:xfrm>
            <a:off x="12954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20" name="Text Box 8"/>
          <p:cNvSpPr txBox="1">
            <a:spLocks noChangeArrowheads="1"/>
          </p:cNvSpPr>
          <p:nvPr/>
        </p:nvSpPr>
        <p:spPr bwMode="auto">
          <a:xfrm>
            <a:off x="8153400" y="4067175"/>
            <a:ext cx="3810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قم</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بم</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466952" name="Group 9"/>
          <p:cNvGrpSpPr>
            <a:grpSpLocks/>
          </p:cNvGrpSpPr>
          <p:nvPr/>
        </p:nvGrpSpPr>
        <p:grpSpPr bwMode="auto">
          <a:xfrm>
            <a:off x="66675" y="3044825"/>
            <a:ext cx="9534525" cy="844550"/>
            <a:chOff x="42" y="1918"/>
            <a:chExt cx="6006" cy="532"/>
          </a:xfrm>
        </p:grpSpPr>
        <p:grpSp>
          <p:nvGrpSpPr>
            <p:cNvPr id="466972"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3"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4"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40" name="Text Box 28"/>
          <p:cNvSpPr txBox="1">
            <a:spLocks noChangeArrowheads="1"/>
          </p:cNvSpPr>
          <p:nvPr/>
        </p:nvSpPr>
        <p:spPr bwMode="auto">
          <a:xfrm>
            <a:off x="7543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1" name="Text Box 29"/>
          <p:cNvSpPr txBox="1">
            <a:spLocks noChangeArrowheads="1"/>
          </p:cNvSpPr>
          <p:nvPr/>
        </p:nvSpPr>
        <p:spPr bwMode="auto">
          <a:xfrm>
            <a:off x="3352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350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2" name="Text Box 30"/>
          <p:cNvSpPr txBox="1">
            <a:spLocks noChangeArrowheads="1"/>
          </p:cNvSpPr>
          <p:nvPr/>
        </p:nvSpPr>
        <p:spPr bwMode="auto">
          <a:xfrm>
            <a:off x="609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3" name="Text Box 31"/>
          <p:cNvSpPr txBox="1">
            <a:spLocks noChangeArrowheads="1"/>
          </p:cNvSpPr>
          <p:nvPr/>
        </p:nvSpPr>
        <p:spPr bwMode="auto">
          <a:xfrm>
            <a:off x="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600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4" name="Text Box 32"/>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5" name="Text Box 33"/>
          <p:cNvSpPr txBox="1">
            <a:spLocks noChangeArrowheads="1"/>
          </p:cNvSpPr>
          <p:nvPr/>
        </p:nvSpPr>
        <p:spPr bwMode="auto">
          <a:xfrm>
            <a:off x="-304800" y="838200"/>
            <a:ext cx="25146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FFFF"/>
                </a:solidFill>
                <a:effectLst/>
                <a:uLnTx/>
                <a:uFillTx/>
                <a:latin typeface="Arial"/>
                <a:ea typeface="ＭＳ Ｐゴシック" charset="0"/>
                <a:cs typeface="Arial"/>
              </a:rPr>
              <a:t>خدمة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FFFF"/>
                </a:solidFill>
                <a:effectLst/>
                <a:uLnTx/>
                <a:uFillTx/>
                <a:latin typeface="Arial"/>
                <a:ea typeface="ＭＳ Ｐゴシック" charset="0"/>
                <a:cs typeface="Arial"/>
              </a:rPr>
              <a:t>(</a:t>
            </a:r>
            <a:r>
              <a:rPr kumimoji="0" lang="ar-JO" sz="2800" b="1" i="0" u="none" strike="noStrike" kern="1200" cap="none" spc="0" normalizeH="0" baseline="0" noProof="0" dirty="0">
                <a:ln>
                  <a:noFill/>
                </a:ln>
                <a:solidFill>
                  <a:srgbClr val="00FFFF"/>
                </a:solidFill>
                <a:effectLst/>
                <a:uLnTx/>
                <a:uFillTx/>
                <a:latin typeface="Arial"/>
                <a:ea typeface="ＭＳ Ｐゴシック" charset="0"/>
                <a:cs typeface="Arial"/>
              </a:rPr>
              <a:t>1:</a:t>
            </a:r>
            <a:r>
              <a:rPr kumimoji="0" lang="ar-JO" sz="2800" b="1" i="0" u="none" strike="noStrike" kern="1200" cap="none" spc="0" normalizeH="0" noProof="0" dirty="0">
                <a:ln>
                  <a:noFill/>
                </a:ln>
                <a:solidFill>
                  <a:srgbClr val="00FFFF"/>
                </a:solidFill>
                <a:effectLst/>
                <a:uLnTx/>
                <a:uFillTx/>
                <a:latin typeface="Arial"/>
                <a:ea typeface="ＭＳ Ｐゴシック" charset="0"/>
                <a:cs typeface="Arial"/>
              </a:rPr>
              <a:t> 1، 10: 1</a:t>
            </a:r>
            <a:r>
              <a:rPr kumimoji="0" lang="en-US" sz="2800" b="1" i="0" u="none" strike="noStrike" kern="1200" cap="none" spc="0" normalizeH="0" baseline="0" noProof="0" dirty="0">
                <a:ln>
                  <a:noFill/>
                </a:ln>
                <a:solidFill>
                  <a:srgbClr val="00FFFF"/>
                </a:solidFill>
                <a:effectLst/>
                <a:uLnTx/>
                <a:uFillTx/>
                <a:latin typeface="Arial"/>
                <a:ea typeface="ＭＳ Ｐゴシック" charset="0"/>
                <a:cs typeface="Arial"/>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FFFF"/>
                </a:solidFill>
                <a:effectLst/>
                <a:uLnTx/>
                <a:uFillTx/>
                <a:latin typeface="Arial"/>
                <a:ea typeface="ＭＳ Ｐゴシック" charset="0"/>
                <a:cs typeface="Arial"/>
              </a:rPr>
              <a:t>605-536</a:t>
            </a:r>
            <a:endParaRPr kumimoji="0" lang="en-US" sz="3200" b="1" i="0" u="none" strike="noStrike" kern="1200" cap="none" spc="0" normalizeH="0" baseline="0" noProof="0" dirty="0">
              <a:ln>
                <a:noFill/>
              </a:ln>
              <a:solidFill>
                <a:srgbClr val="00FFFF"/>
              </a:solidFill>
              <a:effectLst/>
              <a:uLnTx/>
              <a:uFillTx/>
              <a:latin typeface="Arial"/>
              <a:ea typeface="ＭＳ Ｐゴシック" charset="0"/>
              <a:cs typeface="Arial"/>
            </a:endParaRPr>
          </a:p>
        </p:txBody>
      </p:sp>
      <p:sp>
        <p:nvSpPr>
          <p:cNvPr id="218147" name="Text Box 35"/>
          <p:cNvSpPr txBox="1">
            <a:spLocks noChangeArrowheads="1"/>
          </p:cNvSpPr>
          <p:nvPr/>
        </p:nvSpPr>
        <p:spPr bwMode="auto">
          <a:xfrm>
            <a:off x="1905000" y="838200"/>
            <a:ext cx="27432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a:ea typeface="ＭＳ Ｐゴシック" charset="0"/>
                <a:cs typeface="Arial"/>
              </a:rPr>
              <a:t>نبوات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a:t>
            </a:r>
            <a:r>
              <a:rPr kumimoji="0" lang="ar-JO" sz="2800" b="1" i="0" u="none" strike="noStrike" kern="1200" cap="none" spc="0" normalizeH="0" baseline="0" noProof="0" dirty="0">
                <a:ln>
                  <a:noFill/>
                </a:ln>
                <a:solidFill>
                  <a:srgbClr val="FFFF00"/>
                </a:solidFill>
                <a:effectLst/>
                <a:uLnTx/>
                <a:uFillTx/>
                <a:latin typeface="Arial"/>
                <a:ea typeface="ＭＳ Ｐゴシック" charset="0"/>
                <a:cs typeface="Arial"/>
              </a:rPr>
              <a:t>دا</a:t>
            </a:r>
            <a:r>
              <a:rPr kumimoji="0" lang="ar-JO" sz="2800" b="1" i="0" u="none" strike="noStrike" kern="1200" cap="none" spc="0" normalizeH="0" noProof="0" dirty="0">
                <a:ln>
                  <a:noFill/>
                </a:ln>
                <a:solidFill>
                  <a:srgbClr val="FFFF00"/>
                </a:solidFill>
                <a:effectLst/>
                <a:uLnTx/>
                <a:uFillTx/>
                <a:latin typeface="Arial"/>
                <a:ea typeface="ＭＳ Ｐゴシック" charset="0"/>
                <a:cs typeface="Arial"/>
              </a:rPr>
              <a:t> 2-11</a:t>
            </a: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a:ea typeface="ＭＳ Ｐゴシック" charset="0"/>
                <a:cs typeface="Arial"/>
              </a:rPr>
              <a:t>605-70م</a:t>
            </a:r>
            <a:endPar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218148" name="Text Box 36"/>
          <p:cNvSpPr txBox="1">
            <a:spLocks noChangeArrowheads="1"/>
          </p:cNvSpPr>
          <p:nvPr/>
        </p:nvSpPr>
        <p:spPr bwMode="auto">
          <a:xfrm>
            <a:off x="45720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CCFF"/>
                </a:solidFill>
                <a:effectLst/>
                <a:uLnTx/>
                <a:uFillTx/>
                <a:latin typeface="Arial"/>
                <a:ea typeface="ＭＳ Ｐゴシック" charset="0"/>
                <a:cs typeface="Arial"/>
              </a:rPr>
              <a:t>أنطيوخس يدنس الهيكل</a:t>
            </a:r>
            <a:endPar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CCFF"/>
                </a:solidFill>
                <a:effectLst/>
                <a:uLnTx/>
                <a:uFillTx/>
                <a:latin typeface="Arial"/>
                <a:ea typeface="ＭＳ Ｐゴシック" charset="0"/>
                <a:cs typeface="Arial"/>
              </a:rPr>
              <a:t>167-164</a:t>
            </a:r>
            <a:endPar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endParaRPr>
          </a:p>
        </p:txBody>
      </p:sp>
      <p:sp>
        <p:nvSpPr>
          <p:cNvPr id="218149" name="Text Box 37"/>
          <p:cNvSpPr txBox="1">
            <a:spLocks noChangeArrowheads="1"/>
          </p:cNvSpPr>
          <p:nvPr/>
        </p:nvSpPr>
        <p:spPr bwMode="auto">
          <a:xfrm>
            <a:off x="-152400" y="5551488"/>
            <a:ext cx="5791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66FF66"/>
                </a:solidFill>
                <a:effectLst/>
                <a:uLnTx/>
                <a:uFillTx/>
                <a:latin typeface="Arial"/>
                <a:ea typeface="ＭＳ Ｐゴシック" charset="0"/>
                <a:cs typeface="Arial"/>
              </a:rPr>
              <a:t>يرى النقاد أن الأحداث التاريخية سجلت على شكل نبوات</a:t>
            </a:r>
            <a:endParaRPr kumimoji="0" lang="en-US" sz="3200" b="1" i="0" u="none" strike="noStrike" kern="1200" cap="none" spc="0" normalizeH="0" baseline="0" noProof="0" dirty="0">
              <a:ln>
                <a:noFill/>
              </a:ln>
              <a:solidFill>
                <a:srgbClr val="66FF66"/>
              </a:solidFill>
              <a:effectLst/>
              <a:uLnTx/>
              <a:uFillTx/>
              <a:latin typeface="Arial"/>
              <a:ea typeface="ＭＳ Ｐゴシック" charset="0"/>
              <a:cs typeface="Arial"/>
            </a:endParaRPr>
          </a:p>
        </p:txBody>
      </p:sp>
      <p:sp>
        <p:nvSpPr>
          <p:cNvPr id="218151" name="Text Box 39"/>
          <p:cNvSpPr txBox="1">
            <a:spLocks noChangeArrowheads="1"/>
          </p:cNvSpPr>
          <p:nvPr/>
        </p:nvSpPr>
        <p:spPr bwMode="auto">
          <a:xfrm>
            <a:off x="5181600" y="5562600"/>
            <a:ext cx="33528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CC00"/>
                </a:solidFill>
                <a:effectLst/>
                <a:uLnTx/>
                <a:uFillTx/>
                <a:latin typeface="Arial"/>
                <a:ea typeface="ＭＳ Ｐゴシック" charset="0"/>
                <a:cs typeface="Arial"/>
              </a:rPr>
              <a:t>يؤوخ النقاد دانيال بعد عام 164</a:t>
            </a:r>
            <a:endParaRPr kumimoji="0" lang="en-US" sz="32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3" name="Text Box 41"/>
          <p:cNvSpPr txBox="1">
            <a:spLocks noChangeArrowheads="1"/>
          </p:cNvSpPr>
          <p:nvPr/>
        </p:nvSpPr>
        <p:spPr bwMode="auto">
          <a:xfrm>
            <a:off x="4648201" y="4067175"/>
            <a:ext cx="5334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250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9" name="Text Box 47"/>
          <p:cNvSpPr txBox="1">
            <a:spLocks noChangeArrowheads="1"/>
          </p:cNvSpPr>
          <p:nvPr/>
        </p:nvSpPr>
        <p:spPr bwMode="auto">
          <a:xfrm>
            <a:off x="5343525" y="4067175"/>
            <a:ext cx="371475"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200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60" name="Text Box 48"/>
          <p:cNvSpPr txBox="1">
            <a:spLocks noChangeArrowheads="1"/>
          </p:cNvSpPr>
          <p:nvPr/>
        </p:nvSpPr>
        <p:spPr bwMode="auto">
          <a:xfrm>
            <a:off x="6858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62" name="Rectangle 50"/>
          <p:cNvSpPr>
            <a:spLocks noGrp="1" noChangeArrowheads="1"/>
          </p:cNvSpPr>
          <p:nvPr>
            <p:ph type="title" idx="4294967295"/>
          </p:nvPr>
        </p:nvSpPr>
        <p:spPr>
          <a:xfrm>
            <a:off x="762000" y="-76200"/>
            <a:ext cx="7772400" cy="1143000"/>
          </a:xfrm>
          <a:effectLst>
            <a:outerShdw blurRad="63500" dist="38099" dir="2700000" algn="ctr" rotWithShape="0">
              <a:schemeClr val="tx1">
                <a:alpha val="74998"/>
              </a:schemeClr>
            </a:outerShdw>
          </a:effectLst>
        </p:spPr>
        <p:txBody>
          <a:bodyPr/>
          <a:lstStyle/>
          <a:p>
            <a:pPr eaLnBrk="1" hangingPunct="1">
              <a:defRPr/>
            </a:pPr>
            <a:r>
              <a:rPr lang="ar-JO" sz="4800" b="1" dirty="0">
                <a:solidFill>
                  <a:schemeClr val="bg1"/>
                </a:solidFill>
                <a:effectLst>
                  <a:outerShdw blurRad="38100" dist="38100" dir="2700000" algn="tl">
                    <a:srgbClr val="808080"/>
                  </a:outerShdw>
                </a:effectLst>
                <a:latin typeface="Arial" charset="0"/>
                <a:ea typeface="ＭＳ Ｐゴシック" charset="0"/>
                <a:cs typeface="Arial" charset="0"/>
              </a:rPr>
              <a:t>تاريخ دانيال</a:t>
            </a:r>
            <a:endParaRPr lang="en-US" sz="4800" b="1" dirty="0">
              <a:solidFill>
                <a:schemeClr val="bg1"/>
              </a:solidFill>
              <a:effectLst>
                <a:outerShdw blurRad="38100" dist="38100" dir="2700000" algn="tl">
                  <a:srgbClr val="808080"/>
                </a:outerShdw>
              </a:effectLst>
              <a:latin typeface="Arial" charset="0"/>
              <a:ea typeface="ＭＳ Ｐゴシック" charset="0"/>
              <a:cs typeface="Arial" charset="0"/>
            </a:endParaRPr>
          </a:p>
        </p:txBody>
      </p:sp>
      <p:pic>
        <p:nvPicPr>
          <p:cNvPr id="218164" name="Picture 52" descr="pi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a14="http://schemas.microsoft.com/office/drawing/2010/main" xmlns="">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10206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utoUpdateAnimBg="0"/>
      <p:bldP spid="218151" grpId="0" autoUpdateAnimBg="0"/>
      <p:bldP spid="218152" grpId="0" animBg="1"/>
      <p:bldP spid="218154" grpId="0" animBg="1"/>
      <p:bldP spid="218155" grpId="0" animBg="1"/>
      <p:bldP spid="21815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4313930"/>
          </a:xfrm>
          <a:effectLst>
            <a:outerShdw blurRad="63500" dist="35921" dir="2700000" algn="ctr" rotWithShape="0">
              <a:schemeClr val="tx2">
                <a:alpha val="74998"/>
              </a:schemeClr>
            </a:outerShdw>
          </a:effectLst>
        </p:spPr>
        <p:txBody>
          <a:bodyPr anchor="ctr"/>
          <a:lstStyle/>
          <a:p>
            <a:pPr>
              <a:defRPr/>
            </a:pPr>
            <a:r>
              <a:rPr lang="ar-JO" sz="2800" b="1" dirty="0"/>
              <a:t>اعترض البعض على تأليف دانيال بسبب </a:t>
            </a:r>
            <a:r>
              <a:rPr lang="ar-JO" sz="2800" b="1" dirty="0">
                <a:solidFill>
                  <a:srgbClr val="FFFF00"/>
                </a:solidFill>
              </a:rPr>
              <a:t>الأخطاء التاريخية المفترضة </a:t>
            </a:r>
            <a:r>
              <a:rPr lang="ar-JO" sz="2800" b="1" dirty="0"/>
              <a:t>الموجودة في الكتاب. وقد أكد البعض ، على سبيل المثال ، أن نبوخذ نصر لم يكن والد بيلشاصر ، كما هو مبين في دانيال 5: 2 ، 11 ، 13 ، 18 (را. 22) يجادلون بأنه لو كان دانيال قد كتب السفر لما ارتكب مثل هذا الخطأ</a:t>
            </a:r>
            <a:endParaRPr lang="en-US" sz="2800" b="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0500B31B-689E-924D-A567-EA4867485ECE}"/>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en-US" sz="2000" b="1" kern="0" dirty="0">
                <a:solidFill>
                  <a:srgbClr val="FFFFFF"/>
                </a:solidFill>
                <a:effectLst>
                  <a:glow rad="127000">
                    <a:srgbClr val="000000"/>
                  </a:glow>
                </a:effectLst>
                <a:latin typeface="Arial" charset="0"/>
                <a:ea typeface="ＭＳ Ｐゴシック" charset="0"/>
                <a:cs typeface="ＭＳ Ｐゴシック" charset="0"/>
              </a:rPr>
              <a:t>—Pentecost, </a:t>
            </a:r>
            <a:r>
              <a:rPr lang="en-US" sz="2000" b="1" i="1" kern="0" dirty="0">
                <a:solidFill>
                  <a:srgbClr val="FFFFFF"/>
                </a:solidFill>
                <a:effectLst>
                  <a:glow rad="127000">
                    <a:srgbClr val="000000"/>
                  </a:glow>
                </a:effectLst>
                <a:latin typeface="Arial" charset="0"/>
                <a:ea typeface="ＭＳ Ｐゴシック" charset="0"/>
                <a:cs typeface="ＭＳ Ｐゴシック" charset="0"/>
              </a:rPr>
              <a:t>BKC</a:t>
            </a:r>
            <a:r>
              <a:rPr lang="en-US" sz="2000" b="1" kern="0" dirty="0">
                <a:solidFill>
                  <a:srgbClr val="FFFFFF"/>
                </a:solidFill>
                <a:effectLst>
                  <a:glow rad="127000">
                    <a:srgbClr val="000000"/>
                  </a:glow>
                </a:effectLst>
                <a:latin typeface="Arial" charset="0"/>
                <a:ea typeface="ＭＳ Ｐゴシック" charset="0"/>
                <a:cs typeface="ＭＳ Ｐゴシック" charset="0"/>
              </a:rPr>
              <a:t>, 1:1325 </a:t>
            </a:r>
          </a:p>
        </p:txBody>
      </p:sp>
      <p:sp>
        <p:nvSpPr>
          <p:cNvPr id="5" name="Rectangle 2">
            <a:extLst>
              <a:ext uri="{FF2B5EF4-FFF2-40B4-BE49-F238E27FC236}">
                <a16:creationId xmlns:a16="http://schemas.microsoft.com/office/drawing/2014/main" id="{FB02B6E7-0FEF-184A-8BB5-52D650DD8058}"/>
              </a:ext>
            </a:extLst>
          </p:cNvPr>
          <p:cNvSpPr txBox="1">
            <a:spLocks noChangeArrowheads="1"/>
          </p:cNvSpPr>
          <p:nvPr/>
        </p:nvSpPr>
        <p:spPr bwMode="auto">
          <a:xfrm>
            <a:off x="0" y="4086078"/>
            <a:ext cx="9144000" cy="2228849"/>
          </a:xfrm>
          <a:prstGeom prst="rect">
            <a:avLst/>
          </a:prstGeom>
          <a:solidFill>
            <a:schemeClr val="accent2"/>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dirty="0"/>
              <a:t>ومع ذلك ، فقد ثبت أن خليفة الملك على العرش كان يُدعى" ابنًا "(5:22) حتى لو لم تكن له علاقة دم بملك سابق</a:t>
            </a:r>
            <a:endParaRPr lang="en-US" sz="2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96804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93A377-3E90-2E4F-9F66-7C2B514A3AE1}"/>
              </a:ext>
            </a:extLst>
          </p:cNvPr>
          <p:cNvPicPr>
            <a:picLocks noChangeAspect="1"/>
          </p:cNvPicPr>
          <p:nvPr/>
        </p:nvPicPr>
        <p:blipFill rotWithShape="1">
          <a:blip r:embed="rId3"/>
          <a:srcRect t="2233"/>
          <a:stretch/>
        </p:blipFill>
        <p:spPr>
          <a:xfrm>
            <a:off x="0" y="914399"/>
            <a:ext cx="9144000" cy="5146761"/>
          </a:xfrm>
          <a:prstGeom prst="rect">
            <a:avLst/>
          </a:prstGeom>
        </p:spPr>
      </p:pic>
      <p:sp>
        <p:nvSpPr>
          <p:cNvPr id="219137" name="Rectangle 2"/>
          <p:cNvSpPr>
            <a:spLocks noGrp="1" noChangeArrowheads="1"/>
          </p:cNvSpPr>
          <p:nvPr>
            <p:ph type="ctrTitle"/>
          </p:nvPr>
        </p:nvSpPr>
        <p:spPr>
          <a:xfrm>
            <a:off x="7452" y="148152"/>
            <a:ext cx="9144000" cy="668192"/>
          </a:xfrm>
        </p:spPr>
        <p:txBody>
          <a:bodyPr/>
          <a:lstStyle/>
          <a:p>
            <a:pPr lvl="0" defTabSz="457200" eaLnBrk="1" fontAlgn="auto" hangingPunct="1">
              <a:spcBef>
                <a:spcPts val="0"/>
              </a:spcBef>
              <a:spcAft>
                <a:spcPts val="0"/>
              </a:spcAft>
              <a:defRPr/>
            </a:pPr>
            <a:r>
              <a:rPr lang="ar-JO" sz="3200" b="1" kern="1200" dirty="0">
                <a:solidFill>
                  <a:srgbClr val="FFFFFF"/>
                </a:solidFill>
                <a:latin typeface="Arial Black" charset="0"/>
              </a:rPr>
              <a:t>الكلمات اليونانية و الفارسية المستعارة في دانيال</a:t>
            </a:r>
            <a:endParaRPr lang="en-US" sz="3200" b="1" kern="1200" dirty="0">
              <a:solidFill>
                <a:srgbClr val="FFFFFF"/>
              </a:solidFill>
              <a:latin typeface="Arial Black" charset="0"/>
            </a:endParaRPr>
          </a:p>
        </p:txBody>
      </p:sp>
      <p:sp>
        <p:nvSpPr>
          <p:cNvPr id="219138" name="Text Box 5"/>
          <p:cNvSpPr txBox="1">
            <a:spLocks noChangeArrowheads="1"/>
          </p:cNvSpPr>
          <p:nvPr/>
        </p:nvSpPr>
        <p:spPr bwMode="auto">
          <a:xfrm>
            <a:off x="9297895" y="44624"/>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ext Box 9"/>
          <p:cNvSpPr txBox="1">
            <a:spLocks noChangeArrowheads="1"/>
          </p:cNvSpPr>
          <p:nvPr/>
        </p:nvSpPr>
        <p:spPr bwMode="auto">
          <a:xfrm>
            <a:off x="6552060" y="3404785"/>
            <a:ext cx="1891549"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بابل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5" name="Text Box 9"/>
          <p:cNvSpPr txBox="1">
            <a:spLocks noChangeArrowheads="1"/>
          </p:cNvSpPr>
          <p:nvPr/>
        </p:nvSpPr>
        <p:spPr bwMode="auto">
          <a:xfrm>
            <a:off x="1639975" y="1626315"/>
            <a:ext cx="143981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اليونان</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6" name="Text Box 9"/>
          <p:cNvSpPr txBox="1">
            <a:spLocks noChangeArrowheads="1"/>
          </p:cNvSpPr>
          <p:nvPr/>
        </p:nvSpPr>
        <p:spPr bwMode="auto">
          <a:xfrm>
            <a:off x="6552061" y="1741350"/>
            <a:ext cx="2599391"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فارس</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3" name="Rectangle 2">
            <a:extLst>
              <a:ext uri="{FF2B5EF4-FFF2-40B4-BE49-F238E27FC236}">
                <a16:creationId xmlns:a16="http://schemas.microsoft.com/office/drawing/2014/main" id="{C9452040-CBFB-9142-97F3-5E591E648CB7}"/>
              </a:ext>
            </a:extLst>
          </p:cNvPr>
          <p:cNvSpPr txBox="1">
            <a:spLocks noChangeArrowheads="1"/>
          </p:cNvSpPr>
          <p:nvPr/>
        </p:nvSpPr>
        <p:spPr bwMode="auto">
          <a:xfrm>
            <a:off x="0" y="3225233"/>
            <a:ext cx="6463553" cy="3556940"/>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و نادى مناد بشدة قد أمرتم أيها الشعوب و الأمم و الألسنة عنتدما تسمعون صوت القرن و الناي و العود و الرباب و السنطير و المزمار و كل أنواع العزف أن تخروا و تسجدوا لتمثال الذهب الذي نصبه نبوخدنصر الملك و من لا يخر و يسجد ففي تلك الساعة يلقى في وسط أتون نار متقدة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kern="0" dirty="0">
                <a:solidFill>
                  <a:srgbClr val="FFFFFF"/>
                </a:solidFill>
                <a:effectLst>
                  <a:glow rad="127000">
                    <a:srgbClr val="000000"/>
                  </a:glow>
                </a:effectLst>
                <a:latin typeface="Arial" charset="0"/>
                <a:ea typeface="ＭＳ Ｐゴシック" charset="0"/>
                <a:cs typeface="ＭＳ Ｐゴシック" charset="0"/>
              </a:rPr>
              <a:t>(دا 3: 4-6)</a:t>
            </a:r>
            <a:endPar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lvl="0" defTabSz="914400">
              <a:defRPr/>
            </a:pPr>
            <a:r>
              <a:rPr lang="ar-JO" sz="2000" b="1" dirty="0">
                <a:solidFill>
                  <a:srgbClr val="FFFF00"/>
                </a:solidFill>
              </a:rPr>
              <a:t>كيف نفسر هذه الكلمات اليونانية والفارسية العديدة في عام 600 قبل الميلاد قبل إنشاء الإمبراطوريتين اليونانية والرومانية؟</a:t>
            </a:r>
            <a:endParaRPr kumimoji="0" lang="en-US" sz="2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597970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93A377-3E90-2E4F-9F66-7C2B514A3AE1}"/>
              </a:ext>
            </a:extLst>
          </p:cNvPr>
          <p:cNvPicPr>
            <a:picLocks noChangeAspect="1"/>
          </p:cNvPicPr>
          <p:nvPr/>
        </p:nvPicPr>
        <p:blipFill rotWithShape="1">
          <a:blip r:embed="rId3"/>
          <a:srcRect t="2233"/>
          <a:stretch/>
        </p:blipFill>
        <p:spPr>
          <a:xfrm>
            <a:off x="0" y="914399"/>
            <a:ext cx="9144000" cy="5146761"/>
          </a:xfrm>
          <a:prstGeom prst="rect">
            <a:avLst/>
          </a:prstGeom>
        </p:spPr>
      </p:pic>
      <p:sp>
        <p:nvSpPr>
          <p:cNvPr id="219137" name="Rectangle 2"/>
          <p:cNvSpPr>
            <a:spLocks noGrp="1" noChangeArrowheads="1"/>
          </p:cNvSpPr>
          <p:nvPr>
            <p:ph type="ctrTitle"/>
          </p:nvPr>
        </p:nvSpPr>
        <p:spPr>
          <a:xfrm>
            <a:off x="7452" y="148152"/>
            <a:ext cx="9144000" cy="668192"/>
          </a:xfrm>
        </p:spPr>
        <p:txBody>
          <a:bodyPr/>
          <a:lstStyle/>
          <a:p>
            <a:pPr lvl="0" defTabSz="457200" eaLnBrk="1" fontAlgn="auto" hangingPunct="1">
              <a:spcBef>
                <a:spcPts val="0"/>
              </a:spcBef>
              <a:spcAft>
                <a:spcPts val="0"/>
              </a:spcAft>
              <a:defRPr/>
            </a:pPr>
            <a:r>
              <a:rPr lang="ar-JO" sz="3200" b="1" kern="1200" dirty="0">
                <a:solidFill>
                  <a:srgbClr val="FFFFFF"/>
                </a:solidFill>
                <a:latin typeface="Arial Black" charset="0"/>
              </a:rPr>
              <a:t>الكلمات اليونانية و الفارسية المستعارة في دانيال</a:t>
            </a:r>
            <a:endParaRPr lang="en-US" sz="3200" kern="1200" dirty="0">
              <a:solidFill>
                <a:srgbClr val="FFFFFF"/>
              </a:solidFill>
              <a:latin typeface="Arial Black" charset="0"/>
            </a:endParaRPr>
          </a:p>
        </p:txBody>
      </p:sp>
      <p:sp>
        <p:nvSpPr>
          <p:cNvPr id="219138" name="Text Box 5"/>
          <p:cNvSpPr txBox="1">
            <a:spLocks noChangeArrowheads="1"/>
          </p:cNvSpPr>
          <p:nvPr/>
        </p:nvSpPr>
        <p:spPr bwMode="auto">
          <a:xfrm>
            <a:off x="9297895" y="44624"/>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 name="Text Box 9"/>
          <p:cNvSpPr txBox="1">
            <a:spLocks noChangeArrowheads="1"/>
          </p:cNvSpPr>
          <p:nvPr/>
        </p:nvSpPr>
        <p:spPr bwMode="auto">
          <a:xfrm>
            <a:off x="1639975" y="1626315"/>
            <a:ext cx="143981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اليونان</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6" name="Text Box 9"/>
          <p:cNvSpPr txBox="1">
            <a:spLocks noChangeArrowheads="1"/>
          </p:cNvSpPr>
          <p:nvPr/>
        </p:nvSpPr>
        <p:spPr bwMode="auto">
          <a:xfrm>
            <a:off x="6552061" y="1741350"/>
            <a:ext cx="2599391"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فارس</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1" name="Right Arrow 10">
            <a:extLst>
              <a:ext uri="{FF2B5EF4-FFF2-40B4-BE49-F238E27FC236}">
                <a16:creationId xmlns:a16="http://schemas.microsoft.com/office/drawing/2014/main" id="{E37D65EB-1DCD-E048-BAD1-69884338228D}"/>
              </a:ext>
            </a:extLst>
          </p:cNvPr>
          <p:cNvSpPr/>
          <p:nvPr/>
        </p:nvSpPr>
        <p:spPr bwMode="auto">
          <a:xfrm rot="6601506">
            <a:off x="7547995" y="2628965"/>
            <a:ext cx="848994" cy="436467"/>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3" name="Rectangle 2">
            <a:extLst>
              <a:ext uri="{FF2B5EF4-FFF2-40B4-BE49-F238E27FC236}">
                <a16:creationId xmlns:a16="http://schemas.microsoft.com/office/drawing/2014/main" id="{C9452040-CBFB-9142-97F3-5E591E648CB7}"/>
              </a:ext>
            </a:extLst>
          </p:cNvPr>
          <p:cNvSpPr txBox="1">
            <a:spLocks noChangeArrowheads="1"/>
          </p:cNvSpPr>
          <p:nvPr/>
        </p:nvSpPr>
        <p:spPr bwMode="auto">
          <a:xfrm>
            <a:off x="-9214" y="3125336"/>
            <a:ext cx="6718623" cy="3826539"/>
          </a:xfrm>
          <a:prstGeom prst="rect">
            <a:avLst/>
          </a:prstGeom>
          <a:blipFill>
            <a:blip r:embed="rId4"/>
            <a:tile tx="0" ty="0" sx="100000" sy="100000" flip="none" algn="tl"/>
          </a:blip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400" b="1" dirty="0"/>
              <a:t>أثير عدد من الاعتراضات الأخرى على التاريخ المبكر للكتاب. على سبيل المثال ، يجادل البعض بأن العديد من الكلمات الفارسية واليونانية في الكتاب تشير إلى أنه يجب أن يكون قد كتب في وقت متأخر عن القرن السادس قبل الميلاد. كشف النقاب عن وجود تجارة بين اليونان وبابل حتى قبل أيام دانيال ، وهذا يفسر وجود الكلمات اليونانية ، والكلمات الفارسية في الكتاب كانت من شكل رسمي أو أدبي للغة الفارسية التي كانت مستخدمة على نطاق واسع في جميع أنحاء الشرق الأدنى. (راجع دي جي وايزمان وآخرون ، ملاحظات حول بعض المشاكل في كتاب دانيال ، ص 23-7 ، 35-50.) </a:t>
            </a:r>
            <a:endParaRPr lang="en-US" sz="24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17" name="Right Arrow 16"/>
          <p:cNvSpPr/>
          <p:nvPr/>
        </p:nvSpPr>
        <p:spPr bwMode="auto">
          <a:xfrm rot="1384932">
            <a:off x="3877685" y="2331248"/>
            <a:ext cx="2965727"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2" name="Rectangle 2">
            <a:extLst>
              <a:ext uri="{FF2B5EF4-FFF2-40B4-BE49-F238E27FC236}">
                <a16:creationId xmlns:a16="http://schemas.microsoft.com/office/drawing/2014/main" id="{DA8F7CD6-6156-8E48-B55A-D44C66F16D75}"/>
              </a:ext>
            </a:extLst>
          </p:cNvPr>
          <p:cNvSpPr txBox="1">
            <a:spLocks noChangeArrowheads="1"/>
          </p:cNvSpPr>
          <p:nvPr/>
        </p:nvSpPr>
        <p:spPr bwMode="auto">
          <a:xfrm>
            <a:off x="6910071" y="6143332"/>
            <a:ext cx="2125979" cy="64251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000" b="1" kern="0" dirty="0">
                <a:solidFill>
                  <a:srgbClr val="FFFFFF"/>
                </a:solidFill>
                <a:effectLst>
                  <a:glow rad="127000">
                    <a:srgbClr val="000000"/>
                  </a:glow>
                </a:effectLst>
                <a:latin typeface="Arial" charset="0"/>
                <a:ea typeface="ＭＳ Ｐゴシック" charset="0"/>
                <a:cs typeface="ＭＳ Ｐゴシック" charset="0"/>
              </a:rPr>
              <a:t>بنتيكوست، </a:t>
            </a:r>
          </a:p>
          <a:p>
            <a:pPr lvl="0" defTabSz="914400">
              <a:defRPr/>
            </a:pPr>
            <a:r>
              <a:rPr lang="ar-JO" sz="2000" b="1" kern="0" dirty="0">
                <a:solidFill>
                  <a:srgbClr val="FFFFFF"/>
                </a:solidFill>
                <a:effectLst>
                  <a:glow rad="127000">
                    <a:srgbClr val="000000"/>
                  </a:glow>
                </a:effectLst>
                <a:latin typeface="Arial" charset="0"/>
                <a:ea typeface="ＭＳ Ｐゴシック" charset="0"/>
                <a:cs typeface="ＭＳ Ｐゴシック" charset="0"/>
              </a:rPr>
              <a:t>ب ك س، 1: 1325</a:t>
            </a:r>
            <a:r>
              <a:rPr lang="en-US" sz="2000" b="1" kern="0" dirty="0">
                <a:solidFill>
                  <a:srgbClr val="FFFFFF"/>
                </a:solidFill>
                <a:effectLst>
                  <a:glow rad="127000">
                    <a:srgbClr val="000000"/>
                  </a:glow>
                </a:effectLst>
                <a:latin typeface="Arial" charset="0"/>
                <a:ea typeface="ＭＳ Ｐゴシック" charset="0"/>
                <a:cs typeface="ＭＳ Ｐゴシック" charset="0"/>
              </a:rPr>
              <a:t> </a:t>
            </a:r>
          </a:p>
        </p:txBody>
      </p:sp>
      <p:sp>
        <p:nvSpPr>
          <p:cNvPr id="14" name="Text Box 9">
            <a:extLst>
              <a:ext uri="{FF2B5EF4-FFF2-40B4-BE49-F238E27FC236}">
                <a16:creationId xmlns:a16="http://schemas.microsoft.com/office/drawing/2014/main" id="{9D365B4B-FA48-4243-8AF3-22E38548434A}"/>
              </a:ext>
            </a:extLst>
          </p:cNvPr>
          <p:cNvSpPr txBox="1">
            <a:spLocks noChangeArrowheads="1"/>
          </p:cNvSpPr>
          <p:nvPr/>
        </p:nvSpPr>
        <p:spPr bwMode="auto">
          <a:xfrm>
            <a:off x="6552060" y="3404785"/>
            <a:ext cx="1891549"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بابل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9048283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8" name="Picture 2" descr="FreeBibleimages :: Daniel&amp;#39;s vision of four beasts :: Daniel&amp;#39;s disturbing  vision of four strange beasts (Daniel 7)">
            <a:extLst>
              <a:ext uri="{FF2B5EF4-FFF2-40B4-BE49-F238E27FC236}">
                <a16:creationId xmlns:a16="http://schemas.microsoft.com/office/drawing/2014/main" id="{C5CAD029-5893-9D47-BAAC-A076F04FB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0" y="6248400"/>
            <a:ext cx="6451600" cy="609600"/>
          </a:xfrm>
          <a:effectLst>
            <a:outerShdw blurRad="63500" dist="35921" dir="2700000" algn="ctr" rotWithShape="0">
              <a:schemeClr val="tx2">
                <a:alpha val="74998"/>
              </a:schemeClr>
            </a:outerShdw>
          </a:effectLst>
        </p:spPr>
        <p:txBody>
          <a:bodyPr anchor="t"/>
          <a:lstStyle/>
          <a:p>
            <a:pPr defTabSz="457200"/>
            <a:r>
              <a:rPr lang="ar-JO" sz="3200" dirty="0">
                <a:solidFill>
                  <a:srgbClr val="FFFFFF"/>
                </a:solidFill>
                <a:effectLst>
                  <a:glow rad="127000">
                    <a:schemeClr val="tx1"/>
                  </a:glow>
                </a:effectLst>
                <a:latin typeface="Arial" charset="0"/>
                <a:ea typeface="ＭＳ Ｐゴシック" charset="0"/>
              </a:rPr>
              <a:t>دانيال 7: 2 بصيغة المتكلم</a:t>
            </a:r>
            <a:endParaRPr lang="en-US" sz="3200" dirty="0">
              <a:solidFill>
                <a:srgbClr val="FFFFFF"/>
              </a:solidFill>
              <a:effectLst>
                <a:glow rad="127000">
                  <a:schemeClr val="tx1"/>
                </a:glow>
              </a:effectLst>
              <a:latin typeface="Arial" charset="0"/>
              <a:ea typeface="ＭＳ Ｐゴシック" charset="0"/>
            </a:endParaRPr>
          </a:p>
        </p:txBody>
      </p:sp>
      <p:sp>
        <p:nvSpPr>
          <p:cNvPr id="4" name="Rectangle 2">
            <a:extLst>
              <a:ext uri="{FF2B5EF4-FFF2-40B4-BE49-F238E27FC236}">
                <a16:creationId xmlns:a16="http://schemas.microsoft.com/office/drawing/2014/main" id="{83369D06-233F-C742-9C4A-A9BED149020C}"/>
              </a:ext>
            </a:extLst>
          </p:cNvPr>
          <p:cNvSpPr txBox="1">
            <a:spLocks noChangeArrowheads="1"/>
          </p:cNvSpPr>
          <p:nvPr/>
        </p:nvSpPr>
        <p:spPr>
          <a:xfrm>
            <a:off x="2843808" y="29468"/>
            <a:ext cx="6300191" cy="6850042"/>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3200" b="1" kern="0" dirty="0">
                <a:effectLst>
                  <a:glow rad="127000">
                    <a:schemeClr val="tx1"/>
                  </a:glow>
                </a:effectLst>
                <a:latin typeface="Arial" charset="0"/>
                <a:ea typeface="ＭＳ Ｐゴシック" charset="0"/>
                <a:cs typeface="ＭＳ Ｐゴシック" charset="0"/>
              </a:rPr>
              <a:t>1 في السنة الأولى لبيلشاصر ملك بابل رأى دانيال حلماً و رؤى رأسه على فراشه حينئذ كتب الحلم و أخبر برأس الكلام 2 أجاب </a:t>
            </a:r>
            <a:r>
              <a:rPr lang="ar-JO" sz="3200" b="1" kern="0" dirty="0">
                <a:solidFill>
                  <a:srgbClr val="FFFF00"/>
                </a:solidFill>
                <a:effectLst>
                  <a:glow rad="127000">
                    <a:schemeClr val="tx1"/>
                  </a:glow>
                </a:effectLst>
                <a:latin typeface="Arial" charset="0"/>
                <a:ea typeface="ＭＳ Ｐゴシック" charset="0"/>
                <a:cs typeface="ＭＳ Ｐゴシック" charset="0"/>
              </a:rPr>
              <a:t>دانيال</a:t>
            </a:r>
            <a:r>
              <a:rPr lang="ar-JO" sz="3200" b="1" kern="0" dirty="0">
                <a:effectLst>
                  <a:glow rad="127000">
                    <a:schemeClr val="tx1"/>
                  </a:glow>
                </a:effectLst>
                <a:latin typeface="Arial" charset="0"/>
                <a:ea typeface="ＭＳ Ｐゴシック" charset="0"/>
                <a:cs typeface="ＭＳ Ｐゴシック" charset="0"/>
              </a:rPr>
              <a:t> و قال كنت أرى في رؤياي ليلاً و إذا بأربع رياح السماء هجمت على البحر الكبير</a:t>
            </a:r>
            <a:endParaRPr lang="en-US" sz="3200" b="1" kern="0" dirty="0">
              <a:effectLst>
                <a:glow rad="127000">
                  <a:schemeClr val="tx1"/>
                </a:glow>
              </a:effectLst>
              <a:latin typeface="Arial" charset="0"/>
              <a:ea typeface="ＭＳ Ｐゴシック" charset="0"/>
              <a:cs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7" name="Rectangle 2"/>
          <p:cNvSpPr>
            <a:spLocks noGrp="1" noChangeArrowheads="1"/>
          </p:cNvSpPr>
          <p:nvPr>
            <p:ph type="title"/>
          </p:nvPr>
        </p:nvSpPr>
        <p:spPr>
          <a:xfrm>
            <a:off x="152400" y="228600"/>
            <a:ext cx="3657600" cy="1524000"/>
          </a:xfrm>
        </p:spPr>
        <p:txBody>
          <a:bodyPr/>
          <a:lstStyle/>
          <a:p>
            <a:pPr eaLnBrk="1" hangingPunct="1">
              <a:defRPr/>
            </a:pPr>
            <a:r>
              <a:rPr lang="ar-JO" b="1" dirty="0">
                <a:solidFill>
                  <a:schemeClr val="bg1"/>
                </a:solidFill>
                <a:effectLst>
                  <a:glow rad="228600">
                    <a:schemeClr val="tx1"/>
                  </a:glow>
                </a:effectLst>
                <a:latin typeface="Arial" charset="0"/>
                <a:ea typeface="ＭＳ Ｐゴシック" charset="0"/>
                <a:cs typeface="ＭＳ Ｐゴシック" charset="0"/>
              </a:rPr>
              <a:t>إذلال بيلشاصر</a:t>
            </a:r>
            <a:endParaRPr lang="en-US"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رامبرانت</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1278435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618499" name="Picture 4" descr="Home">
            <a:hlinkClick r:id="" action="ppaction://noaction"/>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850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5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دخل الفرس تحت بوابات الماء</a:t>
            </a:r>
            <a:endParaRPr kumimoji="0" lang="en-US" sz="35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دانيال 5</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lang="ar-JO" sz="2800" b="1" dirty="0">
                <a:solidFill>
                  <a:srgbClr val="FFFFFF"/>
                </a:solidFill>
                <a:effectLst>
                  <a:outerShdw blurRad="38100" dist="38100" dir="2700000" algn="tl">
                    <a:srgbClr val="000000"/>
                  </a:outerShdw>
                </a:effectLst>
                <a:latin typeface="Arial" charset="0"/>
                <a:cs typeface="Arial" charset="0"/>
              </a:rPr>
              <a:t>احتفال بيلشاصر</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74798" name="Text Box 14"/>
          <p:cNvSpPr txBox="1">
            <a:spLocks noChangeArrowheads="1"/>
          </p:cNvSpPr>
          <p:nvPr/>
        </p:nvSpPr>
        <p:spPr bwMode="auto">
          <a:xfrm>
            <a:off x="8202693" y="76200"/>
            <a:ext cx="771366"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510أ</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Title 13"/>
          <p:cNvSpPr>
            <a:spLocks noGrp="1"/>
          </p:cNvSpPr>
          <p:nvPr>
            <p:ph type="title" idx="4294967295"/>
          </p:nvPr>
        </p:nvSpPr>
        <p:spPr>
          <a:xfrm>
            <a:off x="0" y="0"/>
            <a:ext cx="3276600" cy="1219200"/>
          </a:xfrm>
        </p:spPr>
        <p:txBody>
          <a:bodyPr/>
          <a:lstStyle/>
          <a:p>
            <a:pPr>
              <a:defRPr/>
            </a:pPr>
            <a:r>
              <a:rPr lang="ar-JO" sz="3200" dirty="0">
                <a:effectLst>
                  <a:outerShdw blurRad="38100" dist="38100" dir="2700000" algn="tl">
                    <a:srgbClr val="000000"/>
                  </a:outerShdw>
                </a:effectLst>
                <a:latin typeface="Arial" charset="0"/>
                <a:ea typeface="ＭＳ Ｐゴシック" charset="0"/>
                <a:cs typeface="Arial" charset="0"/>
              </a:rPr>
              <a:t>سقوط بابل</a:t>
            </a:r>
            <a:br>
              <a:rPr lang="ar-JO" sz="3200" dirty="0">
                <a:effectLst>
                  <a:outerShdw blurRad="38100" dist="38100" dir="2700000" algn="tl">
                    <a:srgbClr val="000000"/>
                  </a:outerShdw>
                </a:effectLst>
                <a:latin typeface="Arial" charset="0"/>
                <a:ea typeface="ＭＳ Ｐゴシック" charset="0"/>
                <a:cs typeface="Arial" charset="0"/>
              </a:rPr>
            </a:br>
            <a:r>
              <a:rPr lang="ar-JO" sz="3200" dirty="0">
                <a:effectLst>
                  <a:outerShdw blurRad="38100" dist="38100" dir="2700000" algn="tl">
                    <a:srgbClr val="000000"/>
                  </a:outerShdw>
                </a:effectLst>
                <a:latin typeface="Arial" charset="0"/>
                <a:ea typeface="ＭＳ Ｐゴシック" charset="0"/>
                <a:cs typeface="Arial" charset="0"/>
              </a:rPr>
              <a:t>539 ق.م</a:t>
            </a:r>
            <a:endParaRPr lang="en-US" sz="4000" dirty="0">
              <a:effectLst>
                <a:outerShdw blurRad="38100" dist="38100" dir="2700000" algn="tl">
                  <a:srgbClr val="000000"/>
                </a:outerShdw>
              </a:effectLst>
              <a:latin typeface="Arial" charset="0"/>
              <a:ea typeface="ＭＳ Ｐゴシック" charset="0"/>
              <a:cs typeface="Arial" charset="0"/>
            </a:endParaRPr>
          </a:p>
        </p:txBody>
      </p:sp>
      <p:sp>
        <p:nvSpPr>
          <p:cNvPr id="15" name="Title 13">
            <a:extLst>
              <a:ext uri="{FF2B5EF4-FFF2-40B4-BE49-F238E27FC236}">
                <a16:creationId xmlns:a16="http://schemas.microsoft.com/office/drawing/2014/main" id="{99A3D1AE-4FA1-5D47-AC11-D43010943784}"/>
              </a:ext>
            </a:extLst>
          </p:cNvPr>
          <p:cNvSpPr txBox="1">
            <a:spLocks/>
          </p:cNvSpPr>
          <p:nvPr/>
        </p:nvSpPr>
        <p:spPr bwMode="auto">
          <a:xfrm>
            <a:off x="828671" y="2209800"/>
            <a:ext cx="3276600" cy="441325"/>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ar-JO" sz="2400" kern="0" dirty="0">
                <a:effectLst>
                  <a:outerShdw blurRad="38100" dist="38100" dir="2700000" algn="tl">
                    <a:srgbClr val="000000"/>
                  </a:outerShdw>
                </a:effectLst>
                <a:latin typeface="Arial" charset="0"/>
                <a:ea typeface="ＭＳ Ｐゴシック" charset="0"/>
                <a:cs typeface="Arial" charset="0"/>
              </a:rPr>
              <a:t>مدينة بابل</a:t>
            </a:r>
            <a:endParaRPr lang="en-US" sz="3200" kern="0"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80493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914400"/>
            <a:ext cx="9144000" cy="3785652"/>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1" fontAlgn="base" hangingPunct="1">
              <a:spcBef>
                <a:spcPct val="0"/>
              </a:spcBef>
              <a:spcAft>
                <a:spcPct val="0"/>
              </a:spcAft>
              <a:defRPr/>
            </a:pPr>
            <a:r>
              <a:rPr lang="ar-JO" b="1" dirty="0">
                <a:solidFill>
                  <a:srgbClr val="FFFF00"/>
                </a:solidFill>
              </a:rPr>
              <a:t>وضع كورش جزءًا من جيشه عند النقطة التي يدخل فيها النهر إلى المدينة، وجزءًا آخر في الجزء الخلفي من المكان الذي ينبع منه، مع أوامر بالزحف إلى المدينة عند مجرى النهر، في أقرب وقت لأن المياه أصبحت ضحلة بدرجة كافية </a:t>
            </a:r>
          </a:p>
          <a:p>
            <a:pPr lvl="0" algn="ctr" defTabSz="914400" eaLnBrk="1" fontAlgn="base" hangingPunct="1">
              <a:spcBef>
                <a:spcPct val="0"/>
              </a:spcBef>
              <a:spcAft>
                <a:spcPct val="0"/>
              </a:spcAft>
              <a:defRPr/>
            </a:pPr>
            <a:r>
              <a:rPr lang="ar-JO" b="1" dirty="0">
                <a:solidFill>
                  <a:schemeClr val="bg1"/>
                </a:solidFill>
              </a:rPr>
              <a:t>ثم انطلق بنفسه مع الجزء غير الحربي من مضيفه ، وصنع المكان الذي حفرت فيه نيتوكريس حوض النهر ، حيث فعل بالضبط ما فعله سابقًا: </a:t>
            </a:r>
            <a:r>
              <a:rPr lang="ar-JO" b="1" dirty="0">
                <a:solidFill>
                  <a:srgbClr val="FFFF00"/>
                </a:solidFill>
              </a:rPr>
              <a:t>حول نهر الفرات عبر قناة إلى الحوض</a:t>
            </a:r>
            <a:r>
              <a:rPr lang="ar-JO" b="1" dirty="0">
                <a:solidFill>
                  <a:schemeClr val="bg1"/>
                </a:solidFill>
              </a:rPr>
              <a:t> ، والذي كان ثم مستنقع غرق فيه النهر لدرجة أن السرير الطبيعي للجدول أصبح قابلاً للبقاء</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lvl="0" algn="ctr" defTabSz="914400" eaLnBrk="1" fontAlgn="base" hangingPunct="1">
              <a:spcBef>
                <a:spcPct val="0"/>
              </a:spcBef>
              <a:spcAft>
                <a:spcPct val="0"/>
              </a:spcAft>
              <a:defRPr/>
            </a:pPr>
            <a:r>
              <a:rPr lang="ar-JO" b="1" dirty="0">
                <a:solidFill>
                  <a:srgbClr val="FFFF00"/>
                </a:solidFill>
              </a:rPr>
              <a:t>عندئذٍ ، دخل الفرس الذين تُركوا لهذا الغرض في بابل على ضفة النهر ، المجرى الذي غرق الآن حتى وصلوا في منتصف الطريق تقريبًا فوق فخذ الرجل ، وبالتالي دخلوا المدينة</a:t>
            </a:r>
            <a:endParaRPr kumimoji="0"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mn-cs"/>
            </a:endParaRPr>
          </a:p>
        </p:txBody>
      </p:sp>
      <p:sp>
        <p:nvSpPr>
          <p:cNvPr id="37479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544ب</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5046" name="TextBox 5"/>
          <p:cNvSpPr txBox="1">
            <a:spLocks noChangeArrowheads="1"/>
          </p:cNvSpPr>
          <p:nvPr/>
        </p:nvSpPr>
        <p:spPr bwMode="auto">
          <a:xfrm>
            <a:off x="1100137" y="514350"/>
            <a:ext cx="5491731" cy="400110"/>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dirty="0">
                <a:solidFill>
                  <a:srgbClr val="FFFFFF"/>
                </a:solidFill>
                <a:effectLst>
                  <a:outerShdw blurRad="38100" dist="38100" dir="2700000" algn="tl">
                    <a:srgbClr val="000000"/>
                  </a:outerShdw>
                </a:effectLst>
                <a:latin typeface="Arial" charset="0"/>
                <a:cs typeface="Arial" charset="0"/>
              </a:rPr>
              <a:t>تاريخ حروب الفرس 1.191 (430 ق.م)</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Title 6"/>
          <p:cNvSpPr>
            <a:spLocks noGrp="1"/>
          </p:cNvSpPr>
          <p:nvPr>
            <p:ph type="title" idx="4294967295"/>
          </p:nvPr>
        </p:nvSpPr>
        <p:spPr>
          <a:xfrm>
            <a:off x="152400" y="0"/>
            <a:ext cx="7772400" cy="609600"/>
          </a:xfrm>
        </p:spPr>
        <p:txBody>
          <a:bodyPr/>
          <a:lstStyle/>
          <a:p>
            <a:pPr>
              <a:defRPr/>
            </a:pPr>
            <a:r>
              <a:rPr lang="ar-JO" sz="3600" b="1" dirty="0">
                <a:solidFill>
                  <a:schemeClr val="bg1"/>
                </a:solidFill>
                <a:effectLst>
                  <a:outerShdw blurRad="38100" dist="38100" dir="2700000" algn="tl">
                    <a:srgbClr val="000000"/>
                  </a:outerShdw>
                </a:effectLst>
                <a:latin typeface="Arial" charset="0"/>
                <a:ea typeface="ＭＳ Ｐゴシック" charset="0"/>
                <a:cs typeface="Arial" charset="0"/>
              </a:rPr>
              <a:t>سقوط بابل (هيرودوت)</a:t>
            </a:r>
            <a:endParaRPr lang="en-US" b="1" dirty="0">
              <a:latin typeface="Times New Roman" charset="0"/>
              <a:ea typeface="ＭＳ Ｐゴシック" charset="0"/>
              <a:cs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mn-cs"/>
            </a:endParaRPr>
          </a:p>
        </p:txBody>
      </p:sp>
      <p:sp>
        <p:nvSpPr>
          <p:cNvPr id="217092" name="TextBox 13"/>
          <p:cNvSpPr txBox="1">
            <a:spLocks noChangeArrowheads="1"/>
          </p:cNvSpPr>
          <p:nvPr/>
        </p:nvSpPr>
        <p:spPr bwMode="auto">
          <a:xfrm>
            <a:off x="152400" y="762000"/>
            <a:ext cx="8915400" cy="4401205"/>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1" fontAlgn="base" hangingPunct="1">
              <a:spcBef>
                <a:spcPct val="0"/>
              </a:spcBef>
              <a:spcAft>
                <a:spcPct val="0"/>
              </a:spcAft>
              <a:defRPr/>
            </a:pPr>
            <a:r>
              <a:rPr lang="ar-JO" sz="2800" b="1" dirty="0">
                <a:solidFill>
                  <a:schemeClr val="bg1"/>
                </a:solidFill>
              </a:rPr>
              <a:t>لو كان البابليون على علم بما كان يدور لدى كورش ، أو لو لاحظوا خطرهم ، لما سمحوا للفرس بدخول المدينة ، لكنهم كانوا سيدمرونهم تمامًا ؛ لأنهم كانوا سيغلقون جميع بوابات الشوارع التي على النهر ، ويركبوا على الجدران على جانبي النهر ، مما كان من شأنه أن يوقع العدو في فخ. ولكن ، </a:t>
            </a:r>
            <a:r>
              <a:rPr lang="ar-JO" sz="2800" b="1" dirty="0">
                <a:solidFill>
                  <a:srgbClr val="FFFF00"/>
                </a:solidFill>
              </a:rPr>
              <a:t>كما كان ، جاء الفرس عليهم على حين غرة وأخذوا المدينة </a:t>
            </a:r>
            <a:r>
              <a:rPr lang="ar-JO" sz="2800" b="1" dirty="0">
                <a:solidFill>
                  <a:schemeClr val="bg1"/>
                </a:solidFill>
              </a:rPr>
              <a:t>. بسبب الحجم الهائل للمكان ، فإن سكان الأجزاء المركزية (كما أعلن سكان بابل) بعد فترة طويلة من أخذ الأجزاء الخارجية من المدينة ، لم يعرفوا شيئًا عما حدث ، </a:t>
            </a:r>
            <a:r>
              <a:rPr lang="ar-JO" sz="2800" b="1" dirty="0">
                <a:solidFill>
                  <a:srgbClr val="FFFF00"/>
                </a:solidFill>
              </a:rPr>
              <a:t>لكنهم كانوا يشاركون في مهرجان</a:t>
            </a:r>
            <a:r>
              <a:rPr lang="ar-JO" sz="2800" b="1" dirty="0">
                <a:solidFill>
                  <a:schemeClr val="bg1"/>
                </a:solidFill>
              </a:rPr>
              <a:t> ، استمروا في الرقص والاستمتاع حتى علموا بالقبض على بابل</a:t>
            </a:r>
            <a:endParaRPr kumimoji="0" lang="en-US" altLang="ja-JP" sz="28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1" fontAlgn="base" hangingPunct="1">
              <a:spcBef>
                <a:spcPct val="0"/>
              </a:spcBef>
              <a:spcAft>
                <a:spcPct val="0"/>
              </a:spcAft>
              <a:defRPr/>
            </a:pPr>
            <a:r>
              <a:rPr lang="ar-JO" sz="1800" b="1" dirty="0">
                <a:solidFill>
                  <a:srgbClr val="FFFFFF"/>
                </a:solidFill>
                <a:effectLst>
                  <a:outerShdw blurRad="38100" dist="38100" dir="2700000" algn="tl">
                    <a:srgbClr val="000000"/>
                  </a:outerShdw>
                </a:effectLst>
                <a:latin typeface="Arial" charset="0"/>
                <a:cs typeface="Arial" charset="0"/>
              </a:rPr>
              <a:t>تاريخ حروب الفرس 1.191 (430 ق.م)</a:t>
            </a:r>
            <a:endParaRPr lang="en-US" sz="1800" b="1" dirty="0">
              <a:solidFill>
                <a:srgbClr val="FFFFFF"/>
              </a:solidFill>
              <a:effectLst>
                <a:outerShdw blurRad="38100" dist="38100" dir="2700000" algn="tl">
                  <a:srgbClr val="000000"/>
                </a:outerShdw>
              </a:effectLst>
              <a:latin typeface="Arial" charset="0"/>
              <a:cs typeface="Arial" charset="0"/>
            </a:endParaRPr>
          </a:p>
        </p:txBody>
      </p:sp>
      <p:sp>
        <p:nvSpPr>
          <p:cNvPr id="7" name="Title 6"/>
          <p:cNvSpPr>
            <a:spLocks noGrp="1"/>
          </p:cNvSpPr>
          <p:nvPr>
            <p:ph type="title" idx="4294967295"/>
          </p:nvPr>
        </p:nvSpPr>
        <p:spPr>
          <a:xfrm>
            <a:off x="152400" y="0"/>
            <a:ext cx="7772400" cy="685800"/>
          </a:xfrm>
        </p:spPr>
        <p:txBody>
          <a:bodyPr/>
          <a:lstStyle/>
          <a:p>
            <a:pPr>
              <a:defRPr/>
            </a:pPr>
            <a:r>
              <a:rPr lang="ar-JO" sz="3600" dirty="0">
                <a:effectLst>
                  <a:outerShdw blurRad="38100" dist="38100" dir="2700000" algn="tl">
                    <a:srgbClr val="000000"/>
                  </a:outerShdw>
                </a:effectLst>
                <a:latin typeface="Arial" charset="0"/>
                <a:ea typeface="ＭＳ Ｐゴシック" charset="0"/>
                <a:cs typeface="Arial" charset="0"/>
              </a:rPr>
              <a:t>سقوط بابل (هيرودوت)</a:t>
            </a:r>
            <a:endParaRPr lang="en-US" dirty="0">
              <a:effectLst>
                <a:outerShdw blurRad="38100" dist="38100" dir="2700000" algn="tl">
                  <a:srgbClr val="000000"/>
                </a:outerShdw>
              </a:effectLst>
              <a:latin typeface="Arial" charset="0"/>
              <a:ea typeface="ＭＳ Ｐゴシック" charset="0"/>
              <a:cs typeface="Arial" charset="0"/>
            </a:endParaRPr>
          </a:p>
        </p:txBody>
      </p:sp>
      <p:sp>
        <p:nvSpPr>
          <p:cNvPr id="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544ب</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2" descr="fallBabylon.jpeg                                               000131E3Macintosh HD                   ABA78158:"/>
          <p:cNvPicPr>
            <a:picLocks noChangeAspect="1" noChangeArrowheads="1"/>
          </p:cNvPicPr>
          <p:nvPr/>
        </p:nvPicPr>
        <p:blipFill rotWithShape="1">
          <a:blip r:embed="rId3" cstate="screen">
            <a:lum contrast="2000"/>
            <a:extLst>
              <a:ext uri="{28A0092B-C50C-407E-A947-70E740481C1C}">
                <a14:useLocalDpi xmlns:a14="http://schemas.microsoft.com/office/drawing/2010/main"/>
              </a:ext>
            </a:extLst>
          </a:blip>
          <a:srcRect t="-1"/>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504" y="116632"/>
            <a:ext cx="5364088" cy="1815882"/>
          </a:xfrm>
          <a:prstGeom prst="rect">
            <a:avLst/>
          </a:prstGeom>
        </p:spPr>
        <p:txBody>
          <a:bodyPr wrap="square">
            <a:spAutoFit/>
          </a:body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في تلك</a:t>
            </a:r>
            <a:r>
              <a:rPr kumimoji="0" lang="ar-JO" sz="2800" b="1" i="0" u="none" strike="noStrike" kern="1200" cap="none" spc="0" normalizeH="0" noProof="0" dirty="0">
                <a:ln>
                  <a:noFill/>
                </a:ln>
                <a:solidFill>
                  <a:prstClr val="white"/>
                </a:solidFill>
                <a:effectLst>
                  <a:glow rad="127000">
                    <a:prstClr val="black"/>
                  </a:glow>
                </a:effectLst>
                <a:uLnTx/>
                <a:uFillTx/>
                <a:latin typeface="Arial Narrow" charset="0"/>
                <a:ea typeface="Arial Narrow" charset="0"/>
                <a:cs typeface="Arial Narrow" charset="0"/>
              </a:rPr>
              <a:t> الليلة قتل بيلشاصر ملك الكلدانيين فأخذ المملكة داريوس المادي و هو ابن اثنتين و ستين سنة</a:t>
            </a:r>
          </a:p>
          <a:p>
            <a:pPr marL="0" marR="0" lvl="0" indent="0" algn="r" defTabSz="685800" rtl="0" eaLnBrk="0" fontAlgn="base" latinLnBrk="0" hangingPunct="0">
              <a:lnSpc>
                <a:spcPct val="100000"/>
              </a:lnSpc>
              <a:spcBef>
                <a:spcPct val="0"/>
              </a:spcBef>
              <a:spcAft>
                <a:spcPct val="0"/>
              </a:spcAft>
              <a:buClrTx/>
              <a:buSzTx/>
              <a:buFontTx/>
              <a:buNone/>
              <a:tabLst/>
              <a:defRPr/>
            </a:pPr>
            <a:r>
              <a:rPr lang="ar-JO" sz="2800" b="1" baseline="0" dirty="0">
                <a:solidFill>
                  <a:prstClr val="white"/>
                </a:solidFill>
                <a:effectLst>
                  <a:glow rad="127000">
                    <a:prstClr val="black"/>
                  </a:glow>
                </a:effectLst>
                <a:latin typeface="Arial Narrow" charset="0"/>
                <a:ea typeface="Arial Narrow" charset="0"/>
                <a:cs typeface="Arial Narrow" charset="0"/>
              </a:rPr>
              <a:t>(دا</a:t>
            </a:r>
            <a:r>
              <a:rPr lang="ar-JO" sz="2800" b="1" dirty="0">
                <a:solidFill>
                  <a:prstClr val="white"/>
                </a:solidFill>
                <a:effectLst>
                  <a:glow rad="127000">
                    <a:prstClr val="black"/>
                  </a:glow>
                </a:effectLst>
                <a:latin typeface="Arial Narrow" charset="0"/>
                <a:ea typeface="Arial Narrow" charset="0"/>
                <a:cs typeface="Arial Narrow" charset="0"/>
              </a:rPr>
              <a:t> 5: 30-31)</a:t>
            </a:r>
            <a:endParaRPr kumimoji="0" lang="en-US" sz="2400" b="1" i="0" u="none" strike="noStrike" kern="1200" cap="none" spc="0" normalizeH="0" baseline="0" noProof="0" dirty="0">
              <a:ln>
                <a:noFill/>
              </a:ln>
              <a:solidFill>
                <a:srgbClr val="FFF8BF"/>
              </a:solidFill>
              <a:effectLst>
                <a:glow rad="127000">
                  <a:prstClr val="black"/>
                </a:glow>
              </a:effectLst>
              <a:uLnTx/>
              <a:uFillTx/>
              <a:latin typeface="Arial Narrow" charset="0"/>
              <a:ea typeface="Arial Narrow" charset="0"/>
              <a:cs typeface="Arial Narrow" charset="0"/>
            </a:endParaRPr>
          </a:p>
        </p:txBody>
      </p:sp>
    </p:spTree>
    <p:extLst>
      <p:ext uri="{BB962C8B-B14F-4D97-AF65-F5344CB8AC3E}">
        <p14:creationId xmlns:p14="http://schemas.microsoft.com/office/powerpoint/2010/main" val="323380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659"/>
            <a:ext cx="9144000" cy="6858000"/>
          </a:xfrm>
          <a:prstGeom prst="rect">
            <a:avLst/>
          </a:prstGeom>
        </p:spPr>
      </p:pic>
      <p:sp>
        <p:nvSpPr>
          <p:cNvPr id="210947" name="Rectangle 2"/>
          <p:cNvSpPr>
            <a:spLocks noGrp="1" noChangeArrowheads="1"/>
          </p:cNvSpPr>
          <p:nvPr>
            <p:ph type="title"/>
          </p:nvPr>
        </p:nvSpPr>
        <p:spPr>
          <a:xfrm>
            <a:off x="152400" y="228600"/>
            <a:ext cx="3657600" cy="2192288"/>
          </a:xfrm>
        </p:spPr>
        <p:txBody>
          <a:bodyPr/>
          <a:lstStyle/>
          <a:p>
            <a:pPr eaLnBrk="1" hangingPunct="1">
              <a:defRPr/>
            </a:pPr>
            <a:r>
              <a:rPr lang="ar-JO" b="1" dirty="0">
                <a:solidFill>
                  <a:schemeClr val="bg1"/>
                </a:solidFill>
                <a:effectLst>
                  <a:glow rad="228600">
                    <a:schemeClr val="tx1"/>
                  </a:glow>
                </a:effectLst>
                <a:latin typeface="Arial" charset="0"/>
                <a:ea typeface="ＭＳ Ｐゴシック" charset="0"/>
                <a:cs typeface="ＭＳ Ｐゴシック" charset="0"/>
              </a:rPr>
              <a:t>كورش          يحتل             بابل</a:t>
            </a:r>
            <a:endParaRPr lang="en-US"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539 ق.م</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3440638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20B7D2D5-6460-D843-96A7-5613B0519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4BAFDF2-29DC-AE49-9E68-E1FD37AF4482}"/>
              </a:ext>
            </a:extLst>
          </p:cNvPr>
          <p:cNvSpPr>
            <a:spLocks noGrp="1"/>
          </p:cNvSpPr>
          <p:nvPr>
            <p:ph type="title" idx="4294967295"/>
          </p:nvPr>
        </p:nvSpPr>
        <p:spPr>
          <a:xfrm>
            <a:off x="2368445" y="923875"/>
            <a:ext cx="3934333" cy="2714987"/>
          </a:xfrm>
        </p:spPr>
        <p:txBody>
          <a:bodyPr/>
          <a:lstStyle/>
          <a:p>
            <a:r>
              <a:rPr lang="ar-JO" b="1" dirty="0"/>
              <a:t>يشكك النقاد بشكل خاص في رؤى دانيال 7-12          (تم رفض نهاية العالم عام 600 ق.م)</a:t>
            </a:r>
            <a:endParaRPr lang="en-US" b="1" dirty="0"/>
          </a:p>
        </p:txBody>
      </p:sp>
      <p:sp>
        <p:nvSpPr>
          <p:cNvPr id="4" name="Title 1">
            <a:extLst>
              <a:ext uri="{FF2B5EF4-FFF2-40B4-BE49-F238E27FC236}">
                <a16:creationId xmlns:a16="http://schemas.microsoft.com/office/drawing/2014/main" id="{687A286B-FF08-4840-931B-62A742A24E9D}"/>
              </a:ext>
            </a:extLst>
          </p:cNvPr>
          <p:cNvSpPr txBox="1">
            <a:spLocks/>
          </p:cNvSpPr>
          <p:nvPr/>
        </p:nvSpPr>
        <p:spPr bwMode="auto">
          <a:xfrm>
            <a:off x="3349106" y="3256257"/>
            <a:ext cx="3934333" cy="11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094" kern="1200">
                <a:solidFill>
                  <a:schemeClr val="tx2"/>
                </a:solidFill>
                <a:latin typeface="+mj-lt"/>
                <a:ea typeface="+mj-ea"/>
                <a:cs typeface="+mj-cs"/>
              </a:defRPr>
            </a:lvl1pPr>
            <a:lvl2pPr algn="ctr" rtl="0" fontAlgn="base">
              <a:spcBef>
                <a:spcPct val="0"/>
              </a:spcBef>
              <a:spcAft>
                <a:spcPct val="0"/>
              </a:spcAft>
              <a:defRPr sz="3094">
                <a:solidFill>
                  <a:schemeClr val="tx2"/>
                </a:solidFill>
                <a:latin typeface="Arial" panose="020B0604020202020204" pitchFamily="34" charset="0"/>
              </a:defRPr>
            </a:lvl2pPr>
            <a:lvl3pPr algn="ctr" rtl="0" fontAlgn="base">
              <a:spcBef>
                <a:spcPct val="0"/>
              </a:spcBef>
              <a:spcAft>
                <a:spcPct val="0"/>
              </a:spcAft>
              <a:defRPr sz="3094">
                <a:solidFill>
                  <a:schemeClr val="tx2"/>
                </a:solidFill>
                <a:latin typeface="Arial" panose="020B0604020202020204" pitchFamily="34" charset="0"/>
              </a:defRPr>
            </a:lvl3pPr>
            <a:lvl4pPr algn="ctr" rtl="0" fontAlgn="base">
              <a:spcBef>
                <a:spcPct val="0"/>
              </a:spcBef>
              <a:spcAft>
                <a:spcPct val="0"/>
              </a:spcAft>
              <a:defRPr sz="3094">
                <a:solidFill>
                  <a:schemeClr val="tx2"/>
                </a:solidFill>
                <a:latin typeface="Arial" panose="020B0604020202020204" pitchFamily="34" charset="0"/>
              </a:defRPr>
            </a:lvl4pPr>
            <a:lvl5pPr algn="ctr" rtl="0" fontAlgn="base">
              <a:spcBef>
                <a:spcPct val="0"/>
              </a:spcBef>
              <a:spcAft>
                <a:spcPct val="0"/>
              </a:spcAft>
              <a:defRPr sz="3094">
                <a:solidFill>
                  <a:schemeClr val="tx2"/>
                </a:solidFill>
                <a:latin typeface="Arial" panose="020B0604020202020204" pitchFamily="34" charset="0"/>
              </a:defRPr>
            </a:lvl5pPr>
            <a:lvl6pPr marL="321457" algn="ctr" rtl="0" fontAlgn="base">
              <a:spcBef>
                <a:spcPct val="0"/>
              </a:spcBef>
              <a:spcAft>
                <a:spcPct val="0"/>
              </a:spcAft>
              <a:defRPr sz="3094">
                <a:solidFill>
                  <a:schemeClr val="tx2"/>
                </a:solidFill>
                <a:latin typeface="Arial" panose="020B0604020202020204" pitchFamily="34" charset="0"/>
              </a:defRPr>
            </a:lvl6pPr>
            <a:lvl7pPr marL="642915" algn="ctr" rtl="0" fontAlgn="base">
              <a:spcBef>
                <a:spcPct val="0"/>
              </a:spcBef>
              <a:spcAft>
                <a:spcPct val="0"/>
              </a:spcAft>
              <a:defRPr sz="3094">
                <a:solidFill>
                  <a:schemeClr val="tx2"/>
                </a:solidFill>
                <a:latin typeface="Arial" panose="020B0604020202020204" pitchFamily="34" charset="0"/>
              </a:defRPr>
            </a:lvl7pPr>
            <a:lvl8pPr marL="964372" algn="ctr" rtl="0" fontAlgn="base">
              <a:spcBef>
                <a:spcPct val="0"/>
              </a:spcBef>
              <a:spcAft>
                <a:spcPct val="0"/>
              </a:spcAft>
              <a:defRPr sz="3094">
                <a:solidFill>
                  <a:schemeClr val="tx2"/>
                </a:solidFill>
                <a:latin typeface="Arial" panose="020B0604020202020204" pitchFamily="34" charset="0"/>
              </a:defRPr>
            </a:lvl8pPr>
            <a:lvl9pPr marL="1285829" algn="ctr" rtl="0" fontAlgn="base">
              <a:spcBef>
                <a:spcPct val="0"/>
              </a:spcBef>
              <a:spcAft>
                <a:spcPct val="0"/>
              </a:spcAft>
              <a:defRPr sz="3094">
                <a:solidFill>
                  <a:schemeClr val="tx2"/>
                </a:solidFill>
                <a:latin typeface="Arial" panose="020B0604020202020204" pitchFamily="34" charset="0"/>
              </a:defRPr>
            </a:lvl9pPr>
          </a:lstStyle>
          <a:p>
            <a:pPr defTabSz="914400"/>
            <a:r>
              <a:rPr lang="ar-JO" b="1" dirty="0"/>
              <a:t>ما هو ردك ؟</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7" name="Picture 2" descr="Revelation apocalyptic work.1676769.4.flat,550x550,075,f.a-last-minute-apocalyptic-education-oil-on-canvas-24-x-1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175"/>
            <a:ext cx="9144000"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3338" y="4941888"/>
            <a:ext cx="4467225" cy="1771650"/>
          </a:xfrm>
          <a:ln>
            <a:miter lim="800000"/>
            <a:headEnd/>
            <a:tailEnd/>
          </a:ln>
          <a:effectLst>
            <a:outerShdw blurRad="50800" dist="38100" dir="2700000">
              <a:srgbClr val="000000">
                <a:alpha val="43000"/>
              </a:srgbClr>
            </a:outerShdw>
          </a:effectLst>
        </p:spPr>
        <p:txBody>
          <a:bodyPr/>
          <a:lstStyle/>
          <a:p>
            <a:pPr algn="ctr">
              <a:defRPr/>
            </a:pPr>
            <a:r>
              <a:rPr lang="ar-JO" b="1" dirty="0">
                <a:solidFill>
                  <a:schemeClr val="tx1"/>
                </a:solidFill>
                <a:effectLst>
                  <a:glow rad="215900">
                    <a:schemeClr val="bg1">
                      <a:alpha val="75000"/>
                    </a:schemeClr>
                  </a:glow>
                </a:effectLst>
              </a:rPr>
              <a:t>سفر الرؤيا هو السفر الوحيد الرؤيوي في العهد الجديد</a:t>
            </a:r>
            <a:endParaRPr lang="en-US" b="1" dirty="0">
              <a:solidFill>
                <a:schemeClr val="tx1"/>
              </a:solidFill>
              <a:effectLst>
                <a:glow rad="215900">
                  <a:schemeClr val="bg1">
                    <a:alpha val="75000"/>
                  </a:schemeClr>
                </a:glow>
              </a:effectLst>
            </a:endParaRPr>
          </a:p>
        </p:txBody>
      </p:sp>
      <p:sp>
        <p:nvSpPr>
          <p:cNvPr id="5" name="Text Box 1034"/>
          <p:cNvSpPr txBox="1">
            <a:spLocks noChangeArrowheads="1"/>
          </p:cNvSpPr>
          <p:nvPr/>
        </p:nvSpPr>
        <p:spPr bwMode="auto">
          <a:xfrm>
            <a:off x="7597913" y="7938"/>
            <a:ext cx="1546087" cy="833437"/>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charset="0"/>
                <a:ea typeface="ＭＳ Ｐゴシック" charset="0"/>
                <a:cs typeface="Arial" charset="0"/>
              </a:rPr>
              <a:t>ص 322</a:t>
            </a:r>
            <a:br>
              <a:rPr kumimoji="0" lang="en-US" sz="2400" b="1" i="0"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charset="0"/>
                <a:ea typeface="ＭＳ Ｐゴシック" charset="0"/>
                <a:cs typeface="Arial" charset="0"/>
              </a:rPr>
              <a:t>النقطة د</a:t>
            </a:r>
            <a:endParaRPr kumimoji="0" lang="en-US" sz="2400" b="1" i="0"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charset="0"/>
              <a:ea typeface="ＭＳ Ｐゴシック" charset="0"/>
              <a:cs typeface="Arial" charset="0"/>
            </a:endParaRPr>
          </a:p>
        </p:txBody>
      </p:sp>
      <p:sp>
        <p:nvSpPr>
          <p:cNvPr id="6" name="Title 1"/>
          <p:cNvSpPr txBox="1">
            <a:spLocks/>
          </p:cNvSpPr>
          <p:nvPr/>
        </p:nvSpPr>
        <p:spPr bwMode="auto">
          <a:xfrm>
            <a:off x="0" y="3644900"/>
            <a:ext cx="3132138" cy="792163"/>
          </a:xfrm>
          <a:prstGeom prst="rect">
            <a:avLst/>
          </a:prstGeom>
          <a:noFill/>
          <a:ln>
            <a:noFill/>
          </a:ln>
          <a:effectLst>
            <a:outerShdw blurRad="50800" dist="38100" dir="2700000">
              <a:srgbClr val="000000">
                <a:alpha val="43000"/>
              </a:srgbClr>
            </a:outerShdw>
          </a:effec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السرية</a:t>
            </a:r>
            <a:endParaRPr kumimoji="0" lang="en-US"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endParaRPr>
          </a:p>
        </p:txBody>
      </p:sp>
      <p:sp>
        <p:nvSpPr>
          <p:cNvPr id="7" name="Title 1"/>
          <p:cNvSpPr txBox="1">
            <a:spLocks/>
          </p:cNvSpPr>
          <p:nvPr/>
        </p:nvSpPr>
        <p:spPr bwMode="auto">
          <a:xfrm>
            <a:off x="1547813" y="2349500"/>
            <a:ext cx="3744912" cy="792163"/>
          </a:xfrm>
          <a:prstGeom prst="rect">
            <a:avLst/>
          </a:prstGeom>
          <a:noFill/>
          <a:ln>
            <a:noFill/>
          </a:ln>
          <a:effectLst>
            <a:outerShdw blurRad="50800" dist="38100" dir="2700000">
              <a:srgbClr val="000000">
                <a:alpha val="43000"/>
              </a:srgbClr>
            </a:outerShdw>
          </a:effec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تشاؤم</a:t>
            </a:r>
            <a:endParaRPr kumimoji="0" lang="en-US"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endParaRPr>
          </a:p>
        </p:txBody>
      </p:sp>
      <p:sp>
        <p:nvSpPr>
          <p:cNvPr id="8" name="Title 1"/>
          <p:cNvSpPr txBox="1">
            <a:spLocks/>
          </p:cNvSpPr>
          <p:nvPr/>
        </p:nvSpPr>
        <p:spPr bwMode="auto">
          <a:xfrm>
            <a:off x="4140200" y="0"/>
            <a:ext cx="3744913" cy="792163"/>
          </a:xfrm>
          <a:prstGeom prst="rect">
            <a:avLst/>
          </a:prstGeom>
          <a:noFill/>
          <a:ln>
            <a:noFill/>
          </a:ln>
          <a:effectLst>
            <a:outerShdw blurRad="50800" dist="38100" dir="2700000">
              <a:srgbClr val="000000">
                <a:alpha val="43000"/>
              </a:srgbClr>
            </a:outerShdw>
          </a:effec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الأوقات الأخيرة</a:t>
            </a:r>
            <a:endParaRPr kumimoji="0" lang="en-US"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endParaRPr>
          </a:p>
        </p:txBody>
      </p:sp>
      <p:sp>
        <p:nvSpPr>
          <p:cNvPr id="9" name="Title 1"/>
          <p:cNvSpPr txBox="1">
            <a:spLocks/>
          </p:cNvSpPr>
          <p:nvPr/>
        </p:nvSpPr>
        <p:spPr bwMode="auto">
          <a:xfrm>
            <a:off x="5364163" y="981075"/>
            <a:ext cx="3744912" cy="1584325"/>
          </a:xfrm>
          <a:prstGeom prst="rect">
            <a:avLst/>
          </a:prstGeom>
          <a:noFill/>
          <a:ln>
            <a:noFill/>
          </a:ln>
          <a:effectLst>
            <a:outerShdw blurRad="50800" dist="38100" dir="2700000">
              <a:srgbClr val="000000">
                <a:alpha val="43000"/>
              </a:srgbClr>
            </a:outerShdw>
          </a:effec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تحذيرات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 </a:t>
            </a:r>
            <a:r>
              <a:rPr kumimoji="0" lang="en-US" sz="32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a:t>
            </a:r>
            <a:r>
              <a:rPr lang="ar-JO" sz="3200" b="1" dirty="0">
                <a:solidFill>
                  <a:srgbClr val="FFFFFF"/>
                </a:solidFill>
                <a:effectLst>
                  <a:glow rad="215900">
                    <a:srgbClr val="000000">
                      <a:alpha val="75000"/>
                    </a:srgbClr>
                  </a:glow>
                </a:effectLst>
                <a:ea typeface="ＭＳ Ｐゴシック"/>
              </a:rPr>
              <a:t>ليس توبة</a:t>
            </a:r>
            <a:r>
              <a:rPr kumimoji="0" lang="en-US" sz="32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a:t>
            </a:r>
          </a:p>
        </p:txBody>
      </p:sp>
      <p:sp>
        <p:nvSpPr>
          <p:cNvPr id="10" name="Title 1"/>
          <p:cNvSpPr txBox="1">
            <a:spLocks/>
          </p:cNvSpPr>
          <p:nvPr/>
        </p:nvSpPr>
        <p:spPr bwMode="auto">
          <a:xfrm>
            <a:off x="5399088" y="2781300"/>
            <a:ext cx="3744912" cy="1584325"/>
          </a:xfrm>
          <a:prstGeom prst="rect">
            <a:avLst/>
          </a:prstGeom>
          <a:noFill/>
          <a:ln>
            <a:noFill/>
          </a:ln>
          <a:effectLst>
            <a:outerShdw blurRad="50800" dist="38100" dir="2700000">
              <a:srgbClr val="000000">
                <a:alpha val="43000"/>
              </a:srgb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15900">
                    <a:srgbClr val="000000">
                      <a:alpha val="75000"/>
                    </a:srgbClr>
                  </a:glow>
                </a:effectLst>
                <a:uLnTx/>
                <a:uFillTx/>
                <a:latin typeface="Arial" charset="0"/>
                <a:ea typeface="Arial" charset="0"/>
                <a:cs typeface="Arial" charset="0"/>
              </a:rPr>
              <a:t>انتصار الله</a:t>
            </a:r>
            <a:endParaRPr kumimoji="0" lang="en-US" sz="3200" b="1" i="0" u="none" strike="noStrike" kern="1200" cap="none" spc="0" normalizeH="0" baseline="0" noProof="0" dirty="0">
              <a:ln>
                <a:noFill/>
              </a:ln>
              <a:solidFill>
                <a:srgbClr val="FFFFFF"/>
              </a:solidFill>
              <a:effectLst>
                <a:glow rad="215900">
                  <a:srgbClr val="000000">
                    <a:alpha val="75000"/>
                  </a:srgbClr>
                </a:glow>
              </a:effectLst>
              <a:uLnTx/>
              <a:uFillTx/>
              <a:latin typeface="Arial" charset="0"/>
              <a:ea typeface="Arial" charset="0"/>
              <a:cs typeface="Arial" charset="0"/>
            </a:endParaRPr>
          </a:p>
        </p:txBody>
      </p:sp>
      <p:sp>
        <p:nvSpPr>
          <p:cNvPr id="11" name="Title 1"/>
          <p:cNvSpPr txBox="1">
            <a:spLocks/>
          </p:cNvSpPr>
          <p:nvPr/>
        </p:nvSpPr>
        <p:spPr bwMode="auto">
          <a:xfrm>
            <a:off x="4932363" y="5265738"/>
            <a:ext cx="4211637" cy="1584325"/>
          </a:xfrm>
          <a:prstGeom prst="rect">
            <a:avLst/>
          </a:prstGeom>
          <a:noFill/>
          <a:ln>
            <a:noFill/>
          </a:ln>
          <a:effectLst>
            <a:outerShdw blurRad="50800" dist="38100" dir="2700000">
              <a:srgbClr val="000000">
                <a:alpha val="43000"/>
              </a:srgb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15900">
                    <a:srgbClr val="000000">
                      <a:alpha val="75000"/>
                    </a:srgbClr>
                  </a:glow>
                </a:effectLst>
                <a:uLnTx/>
                <a:uFillTx/>
                <a:latin typeface="Arial" charset="0"/>
                <a:ea typeface="Arial" charset="0"/>
                <a:cs typeface="Arial" charset="0"/>
              </a:rPr>
              <a:t>الحتمية</a:t>
            </a:r>
            <a:endParaRPr kumimoji="0" lang="en-US" sz="3200" b="1" i="0" u="none" strike="noStrike" kern="1200" cap="none" spc="0" normalizeH="0" baseline="0" noProof="0" dirty="0">
              <a:ln>
                <a:noFill/>
              </a:ln>
              <a:solidFill>
                <a:srgbClr val="FFFFFF"/>
              </a:solidFill>
              <a:effectLst>
                <a:glow rad="215900">
                  <a:srgbClr val="000000">
                    <a:alpha val="75000"/>
                  </a:srgbClr>
                </a:glow>
              </a:effectLst>
              <a:uLnTx/>
              <a:uFillTx/>
              <a:latin typeface="Arial" charset="0"/>
              <a:ea typeface="Arial" charset="0"/>
              <a:cs typeface="Arial" charset="0"/>
            </a:endParaRPr>
          </a:p>
        </p:txBody>
      </p:sp>
      <p:sp>
        <p:nvSpPr>
          <p:cNvPr id="12" name="Title 1">
            <a:extLst>
              <a:ext uri="{FF2B5EF4-FFF2-40B4-BE49-F238E27FC236}">
                <a16:creationId xmlns:a16="http://schemas.microsoft.com/office/drawing/2014/main" id="{12C9B513-9977-1A44-B8F0-3C44EFD101FF}"/>
              </a:ext>
            </a:extLst>
          </p:cNvPr>
          <p:cNvSpPr txBox="1">
            <a:spLocks/>
          </p:cNvSpPr>
          <p:nvPr/>
        </p:nvSpPr>
        <p:spPr bwMode="auto">
          <a:xfrm>
            <a:off x="47059" y="0"/>
            <a:ext cx="4627811" cy="1771650"/>
          </a:xfrm>
          <a:prstGeom prst="rect">
            <a:avLst/>
          </a:prstGeom>
          <a:noFill/>
          <a:ln>
            <a:noFill/>
            <a:miter lim="800000"/>
            <a:headEnd/>
            <a:tailEnd/>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algn="ctr" defTabSz="914400">
              <a:defRPr/>
            </a:pPr>
            <a:r>
              <a:rPr lang="ar-JO" sz="3600" b="1" kern="0" dirty="0">
                <a:solidFill>
                  <a:schemeClr val="tx1"/>
                </a:solidFill>
                <a:effectLst>
                  <a:glow rad="215900">
                    <a:schemeClr val="bg1">
                      <a:alpha val="75000"/>
                    </a:schemeClr>
                  </a:glow>
                </a:effectLst>
              </a:rPr>
              <a:t>ألا يعتبر سفر دانيال مبكراً بالنسبة للكتابة الرؤيوية ؟</a:t>
            </a:r>
            <a:endParaRPr lang="en-US" sz="3600" b="1" kern="0" dirty="0">
              <a:solidFill>
                <a:schemeClr val="tx1"/>
              </a:solidFill>
              <a:effectLst>
                <a:glow rad="215900">
                  <a:schemeClr val="bg1">
                    <a:alpha val="75000"/>
                  </a:schemeClr>
                </a:glow>
              </a:effectLst>
            </a:endParaRPr>
          </a:p>
        </p:txBody>
      </p:sp>
    </p:spTree>
    <p:extLst>
      <p:ext uri="{BB962C8B-B14F-4D97-AF65-F5344CB8AC3E}">
        <p14:creationId xmlns:p14="http://schemas.microsoft.com/office/powerpoint/2010/main" val="2979713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2"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ذهب</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فضة</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نحاس</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حديد</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حديد و خوف</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بابل</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فارس</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اليونان</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روما</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ضد المسيح</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7" name="Text Box 15"/>
          <p:cNvSpPr txBox="1">
            <a:spLocks noChangeArrowheads="1"/>
          </p:cNvSpPr>
          <p:nvPr/>
        </p:nvSpPr>
        <p:spPr bwMode="auto">
          <a:xfrm>
            <a:off x="6480117"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الملكوت</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حجر</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0240" name="Rectangle 17"/>
          <p:cNvSpPr>
            <a:spLocks noGrp="1" noChangeArrowheads="1"/>
          </p:cNvSpPr>
          <p:nvPr>
            <p:ph type="title" idx="4294967295"/>
          </p:nvPr>
        </p:nvSpPr>
        <p:spPr>
          <a:xfrm>
            <a:off x="6372225" y="215900"/>
            <a:ext cx="2771775" cy="2852738"/>
          </a:xfrm>
        </p:spPr>
        <p:txBody>
          <a:bodyPr anchor="ctr"/>
          <a:lstStyle/>
          <a:p>
            <a:pPr eaLnBrk="1" hangingPunct="1">
              <a:defRPr/>
            </a:pPr>
            <a:r>
              <a:rPr lang="ar-JO" sz="3200" b="1" dirty="0">
                <a:solidFill>
                  <a:schemeClr val="accent1">
                    <a:lumMod val="20000"/>
                    <a:lumOff val="80000"/>
                  </a:schemeClr>
                </a:solidFill>
                <a:effectLst/>
                <a:latin typeface="Arial" charset="0"/>
                <a:ea typeface="ＭＳ Ｐゴシック" charset="0"/>
                <a:cs typeface="Arial" charset="0"/>
              </a:rPr>
              <a:t>تمثال دانيال 2 هو أمر رؤيوي أيضاً</a:t>
            </a:r>
            <a:endParaRPr lang="en-US" sz="3200" b="1" dirty="0">
              <a:solidFill>
                <a:schemeClr val="accent1">
                  <a:lumMod val="20000"/>
                  <a:lumOff val="80000"/>
                </a:schemeClr>
              </a:solidFill>
              <a:effectLst/>
              <a:latin typeface="Arial" charset="0"/>
              <a:ea typeface="ＭＳ Ｐゴシック" charset="0"/>
              <a:cs typeface="Arial" charset="0"/>
            </a:endParaRPr>
          </a:p>
        </p:txBody>
      </p:sp>
      <p:pic>
        <p:nvPicPr>
          <p:cNvPr id="1028" name="Picture 4" descr="Image result for stone png">
            <a:extLst>
              <a:ext uri="{FF2B5EF4-FFF2-40B4-BE49-F238E27FC236}">
                <a16:creationId xmlns:a16="http://schemas.microsoft.com/office/drawing/2014/main" id="{40414593-FF0B-C043-93CA-F55ACF64A20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3140" y="4803799"/>
            <a:ext cx="3084393"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38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 presetClass="entr" presetSubtype="3"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2000" fill="hold"/>
                                        <p:tgtEl>
                                          <p:spTgt spid="1028"/>
                                        </p:tgtEl>
                                        <p:attrNameLst>
                                          <p:attrName>ppt_x</p:attrName>
                                        </p:attrNameLst>
                                      </p:cBhvr>
                                      <p:tavLst>
                                        <p:tav tm="0">
                                          <p:val>
                                            <p:strVal val="1+#ppt_w/2"/>
                                          </p:val>
                                        </p:tav>
                                        <p:tav tm="100000">
                                          <p:val>
                                            <p:strVal val="#ppt_x"/>
                                          </p:val>
                                        </p:tav>
                                      </p:tavLst>
                                    </p:anim>
                                    <p:anim calcmode="lin" valueType="num">
                                      <p:cBhvr additive="base">
                                        <p:cTn id="55" dur="20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2"/>
                                        </p:tgtEl>
                                        <p:attrNameLst>
                                          <p:attrName>style.visibility</p:attrName>
                                        </p:attrNameLst>
                                      </p:cBhvr>
                                      <p:to>
                                        <p:strVal val="visible"/>
                                      </p:to>
                                    </p:set>
                                    <p:animEffect transition="in" filter="fade">
                                      <p:cBhvr>
                                        <p:cTn id="65" dur="2000"/>
                                        <p:tgtEl>
                                          <p:spTgt spid="269322"/>
                                        </p:tgtEl>
                                      </p:cBhvr>
                                    </p:animEffect>
                                    <p:anim calcmode="lin" valueType="num">
                                      <p:cBhvr>
                                        <p:cTn id="66" dur="2000" fill="hold"/>
                                        <p:tgtEl>
                                          <p:spTgt spid="269322"/>
                                        </p:tgtEl>
                                        <p:attrNameLst>
                                          <p:attrName>style.rotation</p:attrName>
                                        </p:attrNameLst>
                                      </p:cBhvr>
                                      <p:tavLst>
                                        <p:tav tm="0">
                                          <p:val>
                                            <p:fltVal val="720"/>
                                          </p:val>
                                        </p:tav>
                                        <p:tav tm="100000">
                                          <p:val>
                                            <p:fltVal val="0"/>
                                          </p:val>
                                        </p:tav>
                                      </p:tavLst>
                                    </p:anim>
                                    <p:anim calcmode="lin" valueType="num">
                                      <p:cBhvr>
                                        <p:cTn id="67" dur="2000" fill="hold"/>
                                        <p:tgtEl>
                                          <p:spTgt spid="269322"/>
                                        </p:tgtEl>
                                        <p:attrNameLst>
                                          <p:attrName>ppt_h</p:attrName>
                                        </p:attrNameLst>
                                      </p:cBhvr>
                                      <p:tavLst>
                                        <p:tav tm="0">
                                          <p:val>
                                            <p:fltVal val="0"/>
                                          </p:val>
                                        </p:tav>
                                        <p:tav tm="100000">
                                          <p:val>
                                            <p:strVal val="#ppt_h"/>
                                          </p:val>
                                        </p:tav>
                                      </p:tavLst>
                                    </p:anim>
                                    <p:anim calcmode="lin" valueType="num">
                                      <p:cBhvr>
                                        <p:cTn id="68"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3"/>
                                        </p:tgtEl>
                                        <p:attrNameLst>
                                          <p:attrName>style.visibility</p:attrName>
                                        </p:attrNameLst>
                                      </p:cBhvr>
                                      <p:to>
                                        <p:strVal val="visible"/>
                                      </p:to>
                                    </p:set>
                                    <p:animEffect transition="in" filter="fade">
                                      <p:cBhvr>
                                        <p:cTn id="73" dur="2000"/>
                                        <p:tgtEl>
                                          <p:spTgt spid="269323"/>
                                        </p:tgtEl>
                                      </p:cBhvr>
                                    </p:animEffect>
                                    <p:anim calcmode="lin" valueType="num">
                                      <p:cBhvr>
                                        <p:cTn id="74" dur="2000" fill="hold"/>
                                        <p:tgtEl>
                                          <p:spTgt spid="269323"/>
                                        </p:tgtEl>
                                        <p:attrNameLst>
                                          <p:attrName>style.rotation</p:attrName>
                                        </p:attrNameLst>
                                      </p:cBhvr>
                                      <p:tavLst>
                                        <p:tav tm="0">
                                          <p:val>
                                            <p:fltVal val="720"/>
                                          </p:val>
                                        </p:tav>
                                        <p:tav tm="100000">
                                          <p:val>
                                            <p:fltVal val="0"/>
                                          </p:val>
                                        </p:tav>
                                      </p:tavLst>
                                    </p:anim>
                                    <p:anim calcmode="lin" valueType="num">
                                      <p:cBhvr>
                                        <p:cTn id="75" dur="2000" fill="hold"/>
                                        <p:tgtEl>
                                          <p:spTgt spid="269323"/>
                                        </p:tgtEl>
                                        <p:attrNameLst>
                                          <p:attrName>ppt_h</p:attrName>
                                        </p:attrNameLst>
                                      </p:cBhvr>
                                      <p:tavLst>
                                        <p:tav tm="0">
                                          <p:val>
                                            <p:fltVal val="0"/>
                                          </p:val>
                                        </p:tav>
                                        <p:tav tm="100000">
                                          <p:val>
                                            <p:strVal val="#ppt_h"/>
                                          </p:val>
                                        </p:tav>
                                      </p:tavLst>
                                    </p:anim>
                                    <p:anim calcmode="lin" valueType="num">
                                      <p:cBhvr>
                                        <p:cTn id="76"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4"/>
                                        </p:tgtEl>
                                        <p:attrNameLst>
                                          <p:attrName>style.visibility</p:attrName>
                                        </p:attrNameLst>
                                      </p:cBhvr>
                                      <p:to>
                                        <p:strVal val="visible"/>
                                      </p:to>
                                    </p:set>
                                    <p:animEffect transition="in" filter="fade">
                                      <p:cBhvr>
                                        <p:cTn id="81" dur="2000"/>
                                        <p:tgtEl>
                                          <p:spTgt spid="269324"/>
                                        </p:tgtEl>
                                      </p:cBhvr>
                                    </p:animEffect>
                                    <p:anim calcmode="lin" valueType="num">
                                      <p:cBhvr>
                                        <p:cTn id="82" dur="2000" fill="hold"/>
                                        <p:tgtEl>
                                          <p:spTgt spid="269324"/>
                                        </p:tgtEl>
                                        <p:attrNameLst>
                                          <p:attrName>style.rotation</p:attrName>
                                        </p:attrNameLst>
                                      </p:cBhvr>
                                      <p:tavLst>
                                        <p:tav tm="0">
                                          <p:val>
                                            <p:fltVal val="720"/>
                                          </p:val>
                                        </p:tav>
                                        <p:tav tm="100000">
                                          <p:val>
                                            <p:fltVal val="0"/>
                                          </p:val>
                                        </p:tav>
                                      </p:tavLst>
                                    </p:anim>
                                    <p:anim calcmode="lin" valueType="num">
                                      <p:cBhvr>
                                        <p:cTn id="83" dur="2000" fill="hold"/>
                                        <p:tgtEl>
                                          <p:spTgt spid="269324"/>
                                        </p:tgtEl>
                                        <p:attrNameLst>
                                          <p:attrName>ppt_h</p:attrName>
                                        </p:attrNameLst>
                                      </p:cBhvr>
                                      <p:tavLst>
                                        <p:tav tm="0">
                                          <p:val>
                                            <p:fltVal val="0"/>
                                          </p:val>
                                        </p:tav>
                                        <p:tav tm="100000">
                                          <p:val>
                                            <p:strVal val="#ppt_h"/>
                                          </p:val>
                                        </p:tav>
                                      </p:tavLst>
                                    </p:anim>
                                    <p:anim calcmode="lin" valueType="num">
                                      <p:cBhvr>
                                        <p:cTn id="84"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5"/>
                                        </p:tgtEl>
                                        <p:attrNameLst>
                                          <p:attrName>style.visibility</p:attrName>
                                        </p:attrNameLst>
                                      </p:cBhvr>
                                      <p:to>
                                        <p:strVal val="visible"/>
                                      </p:to>
                                    </p:set>
                                    <p:animEffect transition="in" filter="fade">
                                      <p:cBhvr>
                                        <p:cTn id="89" dur="2000"/>
                                        <p:tgtEl>
                                          <p:spTgt spid="269325"/>
                                        </p:tgtEl>
                                      </p:cBhvr>
                                    </p:animEffect>
                                    <p:anim calcmode="lin" valueType="num">
                                      <p:cBhvr>
                                        <p:cTn id="90" dur="2000" fill="hold"/>
                                        <p:tgtEl>
                                          <p:spTgt spid="269325"/>
                                        </p:tgtEl>
                                        <p:attrNameLst>
                                          <p:attrName>style.rotation</p:attrName>
                                        </p:attrNameLst>
                                      </p:cBhvr>
                                      <p:tavLst>
                                        <p:tav tm="0">
                                          <p:val>
                                            <p:fltVal val="720"/>
                                          </p:val>
                                        </p:tav>
                                        <p:tav tm="100000">
                                          <p:val>
                                            <p:fltVal val="0"/>
                                          </p:val>
                                        </p:tav>
                                      </p:tavLst>
                                    </p:anim>
                                    <p:anim calcmode="lin" valueType="num">
                                      <p:cBhvr>
                                        <p:cTn id="91" dur="2000" fill="hold"/>
                                        <p:tgtEl>
                                          <p:spTgt spid="269325"/>
                                        </p:tgtEl>
                                        <p:attrNameLst>
                                          <p:attrName>ppt_h</p:attrName>
                                        </p:attrNameLst>
                                      </p:cBhvr>
                                      <p:tavLst>
                                        <p:tav tm="0">
                                          <p:val>
                                            <p:fltVal val="0"/>
                                          </p:val>
                                        </p:tav>
                                        <p:tav tm="100000">
                                          <p:val>
                                            <p:strVal val="#ppt_h"/>
                                          </p:val>
                                        </p:tav>
                                      </p:tavLst>
                                    </p:anim>
                                    <p:anim calcmode="lin" valueType="num">
                                      <p:cBhvr>
                                        <p:cTn id="92"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nodeType="clickEffect">
                                  <p:stCondLst>
                                    <p:cond delay="0"/>
                                  </p:stCondLst>
                                  <p:childTnLst>
                                    <p:set>
                                      <p:cBhvr>
                                        <p:cTn id="96" dur="1" fill="hold">
                                          <p:stCondLst>
                                            <p:cond delay="0"/>
                                          </p:stCondLst>
                                        </p:cTn>
                                        <p:tgtEl>
                                          <p:spTgt spid="269326"/>
                                        </p:tgtEl>
                                        <p:attrNameLst>
                                          <p:attrName>style.visibility</p:attrName>
                                        </p:attrNameLst>
                                      </p:cBhvr>
                                      <p:to>
                                        <p:strVal val="visible"/>
                                      </p:to>
                                    </p:set>
                                    <p:animEffect transition="in" filter="fade">
                                      <p:cBhvr>
                                        <p:cTn id="97" dur="2000"/>
                                        <p:tgtEl>
                                          <p:spTgt spid="269326"/>
                                        </p:tgtEl>
                                      </p:cBhvr>
                                    </p:animEffect>
                                    <p:anim calcmode="lin" valueType="num">
                                      <p:cBhvr>
                                        <p:cTn id="98" dur="2000" fill="hold"/>
                                        <p:tgtEl>
                                          <p:spTgt spid="269326"/>
                                        </p:tgtEl>
                                        <p:attrNameLst>
                                          <p:attrName>style.rotation</p:attrName>
                                        </p:attrNameLst>
                                      </p:cBhvr>
                                      <p:tavLst>
                                        <p:tav tm="0">
                                          <p:val>
                                            <p:fltVal val="720"/>
                                          </p:val>
                                        </p:tav>
                                        <p:tav tm="100000">
                                          <p:val>
                                            <p:fltVal val="0"/>
                                          </p:val>
                                        </p:tav>
                                      </p:tavLst>
                                    </p:anim>
                                    <p:anim calcmode="lin" valueType="num">
                                      <p:cBhvr>
                                        <p:cTn id="99" dur="2000" fill="hold"/>
                                        <p:tgtEl>
                                          <p:spTgt spid="269326"/>
                                        </p:tgtEl>
                                        <p:attrNameLst>
                                          <p:attrName>ppt_h</p:attrName>
                                        </p:attrNameLst>
                                      </p:cBhvr>
                                      <p:tavLst>
                                        <p:tav tm="0">
                                          <p:val>
                                            <p:fltVal val="0"/>
                                          </p:val>
                                        </p:tav>
                                        <p:tav tm="100000">
                                          <p:val>
                                            <p:strVal val="#ppt_h"/>
                                          </p:val>
                                        </p:tav>
                                      </p:tavLst>
                                    </p:anim>
                                    <p:anim calcmode="lin" valueType="num">
                                      <p:cBhvr>
                                        <p:cTn id="100"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5" presetClass="entr" presetSubtype="0" fill="hold" nodeType="clickEffect">
                                  <p:stCondLst>
                                    <p:cond delay="0"/>
                                  </p:stCondLst>
                                  <p:childTnLst>
                                    <p:set>
                                      <p:cBhvr>
                                        <p:cTn id="104" dur="1" fill="hold">
                                          <p:stCondLst>
                                            <p:cond delay="0"/>
                                          </p:stCondLst>
                                        </p:cTn>
                                        <p:tgtEl>
                                          <p:spTgt spid="269327"/>
                                        </p:tgtEl>
                                        <p:attrNameLst>
                                          <p:attrName>style.visibility</p:attrName>
                                        </p:attrNameLst>
                                      </p:cBhvr>
                                      <p:to>
                                        <p:strVal val="visible"/>
                                      </p:to>
                                    </p:set>
                                    <p:anim calcmode="lin" valueType="num">
                                      <p:cBhvr>
                                        <p:cTn id="105" dur="1000" fill="hold"/>
                                        <p:tgtEl>
                                          <p:spTgt spid="269327"/>
                                        </p:tgtEl>
                                        <p:attrNameLst>
                                          <p:attrName>ppt_w</p:attrName>
                                        </p:attrNameLst>
                                      </p:cBhvr>
                                      <p:tavLst>
                                        <p:tav tm="0">
                                          <p:val>
                                            <p:fltVal val="0"/>
                                          </p:val>
                                        </p:tav>
                                        <p:tav tm="100000">
                                          <p:val>
                                            <p:strVal val="#ppt_w"/>
                                          </p:val>
                                        </p:tav>
                                      </p:tavLst>
                                    </p:anim>
                                    <p:anim calcmode="lin" valueType="num">
                                      <p:cBhvr>
                                        <p:cTn id="106" dur="1000" fill="hold"/>
                                        <p:tgtEl>
                                          <p:spTgt spid="269327"/>
                                        </p:tgtEl>
                                        <p:attrNameLst>
                                          <p:attrName>ppt_h</p:attrName>
                                        </p:attrNameLst>
                                      </p:cBhvr>
                                      <p:tavLst>
                                        <p:tav tm="0">
                                          <p:val>
                                            <p:fltVal val="0"/>
                                          </p:val>
                                        </p:tav>
                                        <p:tav tm="100000">
                                          <p:val>
                                            <p:strVal val="#ppt_h"/>
                                          </p:val>
                                        </p:tav>
                                      </p:tavLst>
                                    </p:anim>
                                    <p:anim calcmode="lin" valueType="num">
                                      <p:cBhvr>
                                        <p:cTn id="107"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9" presetID="0" presetClass="path" presetSubtype="0" accel="50000" decel="50000" fill="hold" nodeType="withEffect">
                                  <p:stCondLst>
                                    <p:cond delay="0"/>
                                  </p:stCondLst>
                                  <p:childTnLst>
                                    <p:animMotion origin="layout" path="M 0.40208 -0.89537 L -0.29097 0.00301 " pathEditMode="relative" rAng="0" ptsTypes="AA">
                                      <p:cBhvr>
                                        <p:cTn id="110" dur="2000" fill="hold"/>
                                        <p:tgtEl>
                                          <p:spTgt spid="269327"/>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073" name="Picture 5" descr="dan 7 beasts lar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914400"/>
          </a:xfrm>
        </p:spPr>
        <p:txBody>
          <a:bodyPr/>
          <a:lstStyle/>
          <a:p>
            <a:pPr>
              <a:defRPr/>
            </a:pPr>
            <a:r>
              <a:rPr lang="ar-JO" sz="6000" b="1" dirty="0">
                <a:effectLst>
                  <a:glow rad="127000">
                    <a:schemeClr val="tx1">
                      <a:alpha val="75000"/>
                    </a:schemeClr>
                  </a:glow>
                </a:effectLst>
                <a:latin typeface="Arial" charset="0"/>
                <a:ea typeface="ＭＳ Ｐゴシック" charset="0"/>
                <a:cs typeface="Arial" charset="0"/>
              </a:rPr>
              <a:t>الأمم في دانيال 7</a:t>
            </a:r>
            <a:endParaRPr lang="en-US" sz="6000" b="1" dirty="0">
              <a:effectLst>
                <a:glow rad="127000">
                  <a:schemeClr val="tx1">
                    <a:alpha val="75000"/>
                  </a:schemeClr>
                </a:glow>
              </a:effectLst>
              <a:latin typeface="Arial" charset="0"/>
              <a:ea typeface="ＭＳ Ｐゴシック" charset="0"/>
              <a:cs typeface="Arial" charset="0"/>
            </a:endParaRPr>
          </a:p>
        </p:txBody>
      </p:sp>
      <p:sp>
        <p:nvSpPr>
          <p:cNvPr id="7" name="Title 1"/>
          <p:cNvSpPr txBox="1">
            <a:spLocks/>
          </p:cNvSpPr>
          <p:nvPr/>
        </p:nvSpPr>
        <p:spPr bwMode="auto">
          <a:xfrm>
            <a:off x="228600" y="1981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alpha val="75000"/>
                    </a:srgbClr>
                  </a:glow>
                </a:effectLst>
                <a:uLnTx/>
                <a:uFillTx/>
                <a:latin typeface="Arial" charset="0"/>
                <a:ea typeface="ＭＳ Ｐゴシック" charset="0"/>
                <a:cs typeface="Arial" charset="0"/>
              </a:rPr>
              <a:t>بابل</a:t>
            </a:r>
            <a:endParaRPr kumimoji="0" lang="en-US" sz="4000" b="1" i="0" u="none" strike="noStrike" kern="1200" cap="none" spc="0" normalizeH="0" baseline="0" noProof="0" dirty="0">
              <a:ln>
                <a:noFill/>
              </a:ln>
              <a:solidFill>
                <a:srgbClr val="FFFFFF"/>
              </a:solidFill>
              <a:effectLst>
                <a:glow rad="127000">
                  <a:srgbClr val="000000">
                    <a:alpha val="75000"/>
                  </a:srgbClr>
                </a:glow>
              </a:effectLst>
              <a:uLnTx/>
              <a:uFillTx/>
              <a:latin typeface="Arial" charset="0"/>
              <a:ea typeface="ＭＳ Ｐゴシック" charset="0"/>
              <a:cs typeface="Arial" charset="0"/>
            </a:endParaRPr>
          </a:p>
        </p:txBody>
      </p:sp>
      <p:sp>
        <p:nvSpPr>
          <p:cNvPr id="8" name="Title 1"/>
          <p:cNvSpPr txBox="1">
            <a:spLocks/>
          </p:cNvSpPr>
          <p:nvPr/>
        </p:nvSpPr>
        <p:spPr bwMode="auto">
          <a:xfrm>
            <a:off x="1219200" y="4648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alpha val="75000"/>
                    </a:srgbClr>
                  </a:glow>
                </a:effectLst>
                <a:uLnTx/>
                <a:uFillTx/>
                <a:latin typeface="Arial" charset="0"/>
                <a:ea typeface="ＭＳ Ｐゴシック" charset="0"/>
                <a:cs typeface="Arial" charset="0"/>
              </a:rPr>
              <a:t>مادي و فارس</a:t>
            </a:r>
            <a:endParaRPr kumimoji="0" lang="en-US" sz="4000" b="1" i="0" u="none" strike="noStrike" kern="1200" cap="none" spc="0" normalizeH="0" baseline="0" noProof="0" dirty="0">
              <a:ln>
                <a:noFill/>
              </a:ln>
              <a:solidFill>
                <a:srgbClr val="FFFFFF"/>
              </a:solidFill>
              <a:effectLst>
                <a:glow rad="127000">
                  <a:srgbClr val="000000">
                    <a:alpha val="75000"/>
                  </a:srgbClr>
                </a:glow>
              </a:effectLst>
              <a:uLnTx/>
              <a:uFillTx/>
              <a:latin typeface="Arial" charset="0"/>
              <a:ea typeface="ＭＳ Ｐゴシック" charset="0"/>
              <a:cs typeface="Arial" charset="0"/>
            </a:endParaRPr>
          </a:p>
        </p:txBody>
      </p:sp>
      <p:sp>
        <p:nvSpPr>
          <p:cNvPr id="9" name="Title 1"/>
          <p:cNvSpPr txBox="1">
            <a:spLocks/>
          </p:cNvSpPr>
          <p:nvPr/>
        </p:nvSpPr>
        <p:spPr bwMode="auto">
          <a:xfrm>
            <a:off x="3886200" y="22860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alpha val="75000"/>
                    </a:srgbClr>
                  </a:glow>
                </a:effectLst>
                <a:uLnTx/>
                <a:uFillTx/>
                <a:latin typeface="Arial" charset="0"/>
                <a:ea typeface="ＭＳ Ｐゴシック" charset="0"/>
                <a:cs typeface="Arial" charset="0"/>
              </a:rPr>
              <a:t>اليونان</a:t>
            </a:r>
            <a:endParaRPr kumimoji="0" lang="en-US" sz="4000" b="1" i="0" u="none" strike="noStrike" kern="1200" cap="none" spc="0" normalizeH="0" baseline="0" noProof="0" dirty="0">
              <a:ln>
                <a:noFill/>
              </a:ln>
              <a:solidFill>
                <a:srgbClr val="FFFFFF"/>
              </a:solidFill>
              <a:effectLst>
                <a:glow rad="127000">
                  <a:srgbClr val="000000">
                    <a:alpha val="75000"/>
                  </a:srgbClr>
                </a:glow>
              </a:effectLst>
              <a:uLnTx/>
              <a:uFillTx/>
              <a:latin typeface="Arial" charset="0"/>
              <a:ea typeface="ＭＳ Ｐゴシック" charset="0"/>
              <a:cs typeface="Arial" charset="0"/>
            </a:endParaRPr>
          </a:p>
        </p:txBody>
      </p:sp>
      <p:sp>
        <p:nvSpPr>
          <p:cNvPr id="10" name="Title 1"/>
          <p:cNvSpPr txBox="1">
            <a:spLocks/>
          </p:cNvSpPr>
          <p:nvPr/>
        </p:nvSpPr>
        <p:spPr bwMode="auto">
          <a:xfrm>
            <a:off x="4267200" y="43434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alpha val="75000"/>
                    </a:srgbClr>
                  </a:glow>
                </a:effectLst>
                <a:uLnTx/>
                <a:uFillTx/>
                <a:latin typeface="Arial" charset="0"/>
                <a:ea typeface="ＭＳ Ｐゴシック" charset="0"/>
                <a:cs typeface="Arial" charset="0"/>
              </a:rPr>
              <a:t>روما</a:t>
            </a:r>
            <a:endParaRPr kumimoji="0" lang="en-US" sz="4000" b="1" i="0" u="none" strike="noStrike" kern="1200" cap="none" spc="0" normalizeH="0" baseline="0" noProof="0" dirty="0">
              <a:ln>
                <a:noFill/>
              </a:ln>
              <a:solidFill>
                <a:srgbClr val="FFFFFF"/>
              </a:solidFill>
              <a:effectLst>
                <a:glow rad="127000">
                  <a:srgbClr val="000000">
                    <a:alpha val="75000"/>
                  </a:srgbClr>
                </a:glow>
              </a:effectLst>
              <a:uLnTx/>
              <a:uFillTx/>
              <a:latin typeface="Arial" charset="0"/>
              <a:ea typeface="ＭＳ Ｐゴシック"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65890" name="Line 2"/>
          <p:cNvSpPr>
            <a:spLocks noChangeShapeType="1"/>
          </p:cNvSpPr>
          <p:nvPr/>
        </p:nvSpPr>
        <p:spPr bwMode="auto">
          <a:xfrm>
            <a:off x="-193675" y="434975"/>
            <a:ext cx="9598025"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5891" name="Group 3"/>
          <p:cNvGrpSpPr>
            <a:grpSpLocks/>
          </p:cNvGrpSpPr>
          <p:nvPr/>
        </p:nvGrpSpPr>
        <p:grpSpPr bwMode="auto">
          <a:xfrm>
            <a:off x="1628775" y="238125"/>
            <a:ext cx="371475" cy="381000"/>
            <a:chOff x="1056" y="672"/>
            <a:chExt cx="264" cy="240"/>
          </a:xfrm>
        </p:grpSpPr>
        <p:sp>
          <p:nvSpPr>
            <p:cNvPr id="165935"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6"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2" name="Group 6"/>
          <p:cNvGrpSpPr>
            <a:grpSpLocks/>
          </p:cNvGrpSpPr>
          <p:nvPr/>
        </p:nvGrpSpPr>
        <p:grpSpPr bwMode="auto">
          <a:xfrm>
            <a:off x="430213" y="238125"/>
            <a:ext cx="373062" cy="381000"/>
            <a:chOff x="1056" y="672"/>
            <a:chExt cx="264" cy="240"/>
          </a:xfrm>
        </p:grpSpPr>
        <p:sp>
          <p:nvSpPr>
            <p:cNvPr id="165933"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4"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3" name="Group 9"/>
          <p:cNvGrpSpPr>
            <a:grpSpLocks/>
          </p:cNvGrpSpPr>
          <p:nvPr/>
        </p:nvGrpSpPr>
        <p:grpSpPr bwMode="auto">
          <a:xfrm>
            <a:off x="2674938" y="231775"/>
            <a:ext cx="373062" cy="381000"/>
            <a:chOff x="1056" y="672"/>
            <a:chExt cx="264" cy="240"/>
          </a:xfrm>
        </p:grpSpPr>
        <p:sp>
          <p:nvSpPr>
            <p:cNvPr id="165931"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2"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4" name="Group 12"/>
          <p:cNvGrpSpPr>
            <a:grpSpLocks/>
          </p:cNvGrpSpPr>
          <p:nvPr/>
        </p:nvGrpSpPr>
        <p:grpSpPr bwMode="auto">
          <a:xfrm>
            <a:off x="3795713" y="239713"/>
            <a:ext cx="373062" cy="381000"/>
            <a:chOff x="1056" y="672"/>
            <a:chExt cx="264" cy="240"/>
          </a:xfrm>
        </p:grpSpPr>
        <p:sp>
          <p:nvSpPr>
            <p:cNvPr id="165929"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0"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5" name="Group 15"/>
          <p:cNvGrpSpPr>
            <a:grpSpLocks/>
          </p:cNvGrpSpPr>
          <p:nvPr/>
        </p:nvGrpSpPr>
        <p:grpSpPr bwMode="auto">
          <a:xfrm>
            <a:off x="4986338" y="223838"/>
            <a:ext cx="373062" cy="381000"/>
            <a:chOff x="1056" y="672"/>
            <a:chExt cx="264" cy="240"/>
          </a:xfrm>
        </p:grpSpPr>
        <p:sp>
          <p:nvSpPr>
            <p:cNvPr id="165927"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8"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6" name="Group 18"/>
          <p:cNvGrpSpPr>
            <a:grpSpLocks/>
          </p:cNvGrpSpPr>
          <p:nvPr/>
        </p:nvGrpSpPr>
        <p:grpSpPr bwMode="auto">
          <a:xfrm>
            <a:off x="8161338" y="223838"/>
            <a:ext cx="373062" cy="381000"/>
            <a:chOff x="1056" y="672"/>
            <a:chExt cx="264" cy="240"/>
          </a:xfrm>
        </p:grpSpPr>
        <p:sp>
          <p:nvSpPr>
            <p:cNvPr id="165925"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6"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7" name="Group 21"/>
          <p:cNvGrpSpPr>
            <a:grpSpLocks/>
          </p:cNvGrpSpPr>
          <p:nvPr/>
        </p:nvGrpSpPr>
        <p:grpSpPr bwMode="auto">
          <a:xfrm>
            <a:off x="7145338" y="214313"/>
            <a:ext cx="373062" cy="381000"/>
            <a:chOff x="1056" y="672"/>
            <a:chExt cx="264" cy="240"/>
          </a:xfrm>
        </p:grpSpPr>
        <p:sp>
          <p:nvSpPr>
            <p:cNvPr id="165923"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4"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8" name="Group 24"/>
          <p:cNvGrpSpPr>
            <a:grpSpLocks/>
          </p:cNvGrpSpPr>
          <p:nvPr/>
        </p:nvGrpSpPr>
        <p:grpSpPr bwMode="auto">
          <a:xfrm>
            <a:off x="6078538" y="228600"/>
            <a:ext cx="373062" cy="381000"/>
            <a:chOff x="1056" y="672"/>
            <a:chExt cx="264" cy="240"/>
          </a:xfrm>
        </p:grpSpPr>
        <p:sp>
          <p:nvSpPr>
            <p:cNvPr id="165921"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2"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165899"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cxnSp>
        <p:nvCxnSpPr>
          <p:cNvPr id="165900" name="AutoShape 31"/>
          <p:cNvCxnSpPr>
            <a:cxnSpLocks noChangeShapeType="1"/>
          </p:cNvCxnSpPr>
          <p:nvPr/>
        </p:nvCxnSpPr>
        <p:spPr bwMode="auto">
          <a:xfrm rot="16200000" flipH="1">
            <a:off x="747713" y="1763713"/>
            <a:ext cx="768350" cy="406400"/>
          </a:xfrm>
          <a:prstGeom prst="curvedConnector3">
            <a:avLst>
              <a:gd name="adj1" fmla="val 50000"/>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triangle" w="med" len="med"/>
              </a14:hiddenLine>
            </a:ext>
          </a:extLst>
        </p:spPr>
      </p:cxnSp>
      <p:sp>
        <p:nvSpPr>
          <p:cNvPr id="98336" name="Oval 32"/>
          <p:cNvSpPr>
            <a:spLocks noChangeArrowheads="1"/>
          </p:cNvSpPr>
          <p:nvPr/>
        </p:nvSpPr>
        <p:spPr bwMode="auto">
          <a:xfrm>
            <a:off x="1303338" y="50292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337" name="Oval 33"/>
          <p:cNvSpPr>
            <a:spLocks noChangeArrowheads="1"/>
          </p:cNvSpPr>
          <p:nvPr/>
        </p:nvSpPr>
        <p:spPr bwMode="auto">
          <a:xfrm>
            <a:off x="2455863" y="21336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338" name="Oval 34"/>
          <p:cNvSpPr>
            <a:spLocks noChangeArrowheads="1"/>
          </p:cNvSpPr>
          <p:nvPr/>
        </p:nvSpPr>
        <p:spPr bwMode="auto">
          <a:xfrm>
            <a:off x="5384800" y="41148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0" name="Group 35"/>
          <p:cNvGrpSpPr>
            <a:grpSpLocks/>
          </p:cNvGrpSpPr>
          <p:nvPr/>
        </p:nvGrpSpPr>
        <p:grpSpPr bwMode="auto">
          <a:xfrm>
            <a:off x="-50800" y="273050"/>
            <a:ext cx="9313863" cy="6062663"/>
            <a:chOff x="-36" y="172"/>
            <a:chExt cx="6600" cy="3819"/>
          </a:xfrm>
        </p:grpSpPr>
        <p:sp>
          <p:nvSpPr>
            <p:cNvPr id="165914" name="Freeform 36"/>
            <p:cNvSpPr>
              <a:spLocks/>
            </p:cNvSpPr>
            <p:nvPr/>
          </p:nvSpPr>
          <p:spPr bwMode="auto">
            <a:xfrm>
              <a:off x="-36" y="172"/>
              <a:ext cx="1728" cy="3644"/>
            </a:xfrm>
            <a:custGeom>
              <a:avLst/>
              <a:gdLst>
                <a:gd name="T0" fmla="*/ 0 w 1728"/>
                <a:gd name="T1" fmla="*/ 3644 h 3644"/>
                <a:gd name="T2" fmla="*/ 84 w 1728"/>
                <a:gd name="T3" fmla="*/ 3632 h 3644"/>
                <a:gd name="T4" fmla="*/ 108 w 1728"/>
                <a:gd name="T5" fmla="*/ 3596 h 3644"/>
                <a:gd name="T6" fmla="*/ 180 w 1728"/>
                <a:gd name="T7" fmla="*/ 3560 h 3644"/>
                <a:gd name="T8" fmla="*/ 264 w 1728"/>
                <a:gd name="T9" fmla="*/ 3464 h 3644"/>
                <a:gd name="T10" fmla="*/ 300 w 1728"/>
                <a:gd name="T11" fmla="*/ 3428 h 3644"/>
                <a:gd name="T12" fmla="*/ 336 w 1728"/>
                <a:gd name="T13" fmla="*/ 3416 h 3644"/>
                <a:gd name="T14" fmla="*/ 444 w 1728"/>
                <a:gd name="T15" fmla="*/ 3344 h 3644"/>
                <a:gd name="T16" fmla="*/ 564 w 1728"/>
                <a:gd name="T17" fmla="*/ 3248 h 3644"/>
                <a:gd name="T18" fmla="*/ 636 w 1728"/>
                <a:gd name="T19" fmla="*/ 3152 h 3644"/>
                <a:gd name="T20" fmla="*/ 696 w 1728"/>
                <a:gd name="T21" fmla="*/ 3092 h 3644"/>
                <a:gd name="T22" fmla="*/ 768 w 1728"/>
                <a:gd name="T23" fmla="*/ 3068 h 3644"/>
                <a:gd name="T24" fmla="*/ 888 w 1728"/>
                <a:gd name="T25" fmla="*/ 2936 h 3644"/>
                <a:gd name="T26" fmla="*/ 924 w 1728"/>
                <a:gd name="T27" fmla="*/ 2816 h 3644"/>
                <a:gd name="T28" fmla="*/ 936 w 1728"/>
                <a:gd name="T29" fmla="*/ 2708 h 3644"/>
                <a:gd name="T30" fmla="*/ 960 w 1728"/>
                <a:gd name="T31" fmla="*/ 2672 h 3644"/>
                <a:gd name="T32" fmla="*/ 1092 w 1728"/>
                <a:gd name="T33" fmla="*/ 2528 h 3644"/>
                <a:gd name="T34" fmla="*/ 1140 w 1728"/>
                <a:gd name="T35" fmla="*/ 2096 h 3644"/>
                <a:gd name="T36" fmla="*/ 1176 w 1728"/>
                <a:gd name="T37" fmla="*/ 1976 h 3644"/>
                <a:gd name="T38" fmla="*/ 1188 w 1728"/>
                <a:gd name="T39" fmla="*/ 1940 h 3644"/>
                <a:gd name="T40" fmla="*/ 1212 w 1728"/>
                <a:gd name="T41" fmla="*/ 1532 h 3644"/>
                <a:gd name="T42" fmla="*/ 1224 w 1728"/>
                <a:gd name="T43" fmla="*/ 1424 h 3644"/>
                <a:gd name="T44" fmla="*/ 1308 w 1728"/>
                <a:gd name="T45" fmla="*/ 1400 h 3644"/>
                <a:gd name="T46" fmla="*/ 1356 w 1728"/>
                <a:gd name="T47" fmla="*/ 1328 h 3644"/>
                <a:gd name="T48" fmla="*/ 1440 w 1728"/>
                <a:gd name="T49" fmla="*/ 1184 h 3644"/>
                <a:gd name="T50" fmla="*/ 1464 w 1728"/>
                <a:gd name="T51" fmla="*/ 1148 h 3644"/>
                <a:gd name="T52" fmla="*/ 1536 w 1728"/>
                <a:gd name="T53" fmla="*/ 1100 h 3644"/>
                <a:gd name="T54" fmla="*/ 1620 w 1728"/>
                <a:gd name="T55" fmla="*/ 992 h 3644"/>
                <a:gd name="T56" fmla="*/ 1680 w 1728"/>
                <a:gd name="T57" fmla="*/ 884 h 3644"/>
                <a:gd name="T58" fmla="*/ 1728 w 1728"/>
                <a:gd name="T59" fmla="*/ 728 h 3644"/>
                <a:gd name="T60" fmla="*/ 1716 w 1728"/>
                <a:gd name="T61" fmla="*/ 536 h 3644"/>
                <a:gd name="T62" fmla="*/ 1692 w 1728"/>
                <a:gd name="T63" fmla="*/ 464 h 3644"/>
                <a:gd name="T64" fmla="*/ 1680 w 1728"/>
                <a:gd name="T65" fmla="*/ 428 h 3644"/>
                <a:gd name="T66" fmla="*/ 1692 w 1728"/>
                <a:gd name="T67" fmla="*/ 212 h 3644"/>
                <a:gd name="T68" fmla="*/ 1716 w 1728"/>
                <a:gd name="T69" fmla="*/ 116 h 36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28"/>
                <a:gd name="T106" fmla="*/ 0 h 3644"/>
                <a:gd name="T107" fmla="*/ 1728 w 1728"/>
                <a:gd name="T108" fmla="*/ 3644 h 36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28" h="3644">
                  <a:moveTo>
                    <a:pt x="0" y="3644"/>
                  </a:moveTo>
                  <a:cubicBezTo>
                    <a:pt x="28" y="3640"/>
                    <a:pt x="58" y="3643"/>
                    <a:pt x="84" y="3632"/>
                  </a:cubicBezTo>
                  <a:cubicBezTo>
                    <a:pt x="97" y="3626"/>
                    <a:pt x="98" y="3606"/>
                    <a:pt x="108" y="3596"/>
                  </a:cubicBezTo>
                  <a:cubicBezTo>
                    <a:pt x="131" y="3573"/>
                    <a:pt x="151" y="3570"/>
                    <a:pt x="180" y="3560"/>
                  </a:cubicBezTo>
                  <a:cubicBezTo>
                    <a:pt x="197" y="3509"/>
                    <a:pt x="224" y="3497"/>
                    <a:pt x="264" y="3464"/>
                  </a:cubicBezTo>
                  <a:cubicBezTo>
                    <a:pt x="277" y="3453"/>
                    <a:pt x="286" y="3437"/>
                    <a:pt x="300" y="3428"/>
                  </a:cubicBezTo>
                  <a:cubicBezTo>
                    <a:pt x="311" y="3421"/>
                    <a:pt x="325" y="3422"/>
                    <a:pt x="336" y="3416"/>
                  </a:cubicBezTo>
                  <a:cubicBezTo>
                    <a:pt x="379" y="3394"/>
                    <a:pt x="397" y="3360"/>
                    <a:pt x="444" y="3344"/>
                  </a:cubicBezTo>
                  <a:cubicBezTo>
                    <a:pt x="466" y="3277"/>
                    <a:pt x="510" y="3284"/>
                    <a:pt x="564" y="3248"/>
                  </a:cubicBezTo>
                  <a:cubicBezTo>
                    <a:pt x="580" y="3200"/>
                    <a:pt x="594" y="3180"/>
                    <a:pt x="636" y="3152"/>
                  </a:cubicBezTo>
                  <a:cubicBezTo>
                    <a:pt x="658" y="3119"/>
                    <a:pt x="658" y="3109"/>
                    <a:pt x="696" y="3092"/>
                  </a:cubicBezTo>
                  <a:cubicBezTo>
                    <a:pt x="719" y="3082"/>
                    <a:pt x="768" y="3068"/>
                    <a:pt x="768" y="3068"/>
                  </a:cubicBezTo>
                  <a:cubicBezTo>
                    <a:pt x="820" y="2989"/>
                    <a:pt x="826" y="2998"/>
                    <a:pt x="888" y="2936"/>
                  </a:cubicBezTo>
                  <a:cubicBezTo>
                    <a:pt x="917" y="2848"/>
                    <a:pt x="906" y="2889"/>
                    <a:pt x="924" y="2816"/>
                  </a:cubicBezTo>
                  <a:cubicBezTo>
                    <a:pt x="928" y="2780"/>
                    <a:pt x="927" y="2743"/>
                    <a:pt x="936" y="2708"/>
                  </a:cubicBezTo>
                  <a:cubicBezTo>
                    <a:pt x="939" y="2694"/>
                    <a:pt x="950" y="2683"/>
                    <a:pt x="960" y="2672"/>
                  </a:cubicBezTo>
                  <a:cubicBezTo>
                    <a:pt x="1001" y="2626"/>
                    <a:pt x="1048" y="2572"/>
                    <a:pt x="1092" y="2528"/>
                  </a:cubicBezTo>
                  <a:cubicBezTo>
                    <a:pt x="1139" y="2388"/>
                    <a:pt x="1119" y="2242"/>
                    <a:pt x="1140" y="2096"/>
                  </a:cubicBezTo>
                  <a:cubicBezTo>
                    <a:pt x="1145" y="2064"/>
                    <a:pt x="1168" y="2001"/>
                    <a:pt x="1176" y="1976"/>
                  </a:cubicBezTo>
                  <a:cubicBezTo>
                    <a:pt x="1180" y="1964"/>
                    <a:pt x="1188" y="1940"/>
                    <a:pt x="1188" y="1940"/>
                  </a:cubicBezTo>
                  <a:cubicBezTo>
                    <a:pt x="1195" y="1793"/>
                    <a:pt x="1200" y="1676"/>
                    <a:pt x="1212" y="1532"/>
                  </a:cubicBezTo>
                  <a:cubicBezTo>
                    <a:pt x="1215" y="1496"/>
                    <a:pt x="1211" y="1458"/>
                    <a:pt x="1224" y="1424"/>
                  </a:cubicBezTo>
                  <a:cubicBezTo>
                    <a:pt x="1235" y="1397"/>
                    <a:pt x="1280" y="1407"/>
                    <a:pt x="1308" y="1400"/>
                  </a:cubicBezTo>
                  <a:cubicBezTo>
                    <a:pt x="1331" y="1331"/>
                    <a:pt x="1304" y="1395"/>
                    <a:pt x="1356" y="1328"/>
                  </a:cubicBezTo>
                  <a:cubicBezTo>
                    <a:pt x="1395" y="1278"/>
                    <a:pt x="1414" y="1236"/>
                    <a:pt x="1440" y="1184"/>
                  </a:cubicBezTo>
                  <a:cubicBezTo>
                    <a:pt x="1446" y="1171"/>
                    <a:pt x="1453" y="1157"/>
                    <a:pt x="1464" y="1148"/>
                  </a:cubicBezTo>
                  <a:cubicBezTo>
                    <a:pt x="1486" y="1129"/>
                    <a:pt x="1536" y="1100"/>
                    <a:pt x="1536" y="1100"/>
                  </a:cubicBezTo>
                  <a:cubicBezTo>
                    <a:pt x="1593" y="1014"/>
                    <a:pt x="1564" y="1048"/>
                    <a:pt x="1620" y="992"/>
                  </a:cubicBezTo>
                  <a:cubicBezTo>
                    <a:pt x="1641" y="929"/>
                    <a:pt x="1625" y="967"/>
                    <a:pt x="1680" y="884"/>
                  </a:cubicBezTo>
                  <a:cubicBezTo>
                    <a:pt x="1704" y="848"/>
                    <a:pt x="1717" y="773"/>
                    <a:pt x="1728" y="728"/>
                  </a:cubicBezTo>
                  <a:cubicBezTo>
                    <a:pt x="1724" y="664"/>
                    <a:pt x="1725" y="600"/>
                    <a:pt x="1716" y="536"/>
                  </a:cubicBezTo>
                  <a:cubicBezTo>
                    <a:pt x="1713" y="511"/>
                    <a:pt x="1700" y="488"/>
                    <a:pt x="1692" y="464"/>
                  </a:cubicBezTo>
                  <a:cubicBezTo>
                    <a:pt x="1688" y="452"/>
                    <a:pt x="1680" y="428"/>
                    <a:pt x="1680" y="428"/>
                  </a:cubicBezTo>
                  <a:cubicBezTo>
                    <a:pt x="1684" y="356"/>
                    <a:pt x="1683" y="284"/>
                    <a:pt x="1692" y="212"/>
                  </a:cubicBezTo>
                  <a:cubicBezTo>
                    <a:pt x="1719" y="0"/>
                    <a:pt x="1716" y="207"/>
                    <a:pt x="1716" y="116"/>
                  </a:cubicBezTo>
                </a:path>
              </a:pathLst>
            </a:cu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5915" name="Group 37"/>
            <p:cNvGrpSpPr>
              <a:grpSpLocks/>
            </p:cNvGrpSpPr>
            <p:nvPr/>
          </p:nvGrpSpPr>
          <p:grpSpPr bwMode="auto">
            <a:xfrm>
              <a:off x="2139" y="744"/>
              <a:ext cx="4425" cy="3247"/>
              <a:chOff x="2139" y="744"/>
              <a:chExt cx="4425" cy="3247"/>
            </a:xfrm>
          </p:grpSpPr>
          <p:sp>
            <p:nvSpPr>
              <p:cNvPr id="165916" name="Freeform 38"/>
              <p:cNvSpPr>
                <a:spLocks/>
              </p:cNvSpPr>
              <p:nvPr/>
            </p:nvSpPr>
            <p:spPr bwMode="auto">
              <a:xfrm>
                <a:off x="2139" y="768"/>
                <a:ext cx="4425" cy="3223"/>
              </a:xfrm>
              <a:custGeom>
                <a:avLst/>
                <a:gdLst>
                  <a:gd name="T0" fmla="*/ 201 w 4425"/>
                  <a:gd name="T1" fmla="*/ 0 h 3223"/>
                  <a:gd name="T2" fmla="*/ 129 w 4425"/>
                  <a:gd name="T3" fmla="*/ 36 h 3223"/>
                  <a:gd name="T4" fmla="*/ 33 w 4425"/>
                  <a:gd name="T5" fmla="*/ 48 h 3223"/>
                  <a:gd name="T6" fmla="*/ 105 w 4425"/>
                  <a:gd name="T7" fmla="*/ 96 h 3223"/>
                  <a:gd name="T8" fmla="*/ 285 w 4425"/>
                  <a:gd name="T9" fmla="*/ 108 h 3223"/>
                  <a:gd name="T10" fmla="*/ 381 w 4425"/>
                  <a:gd name="T11" fmla="*/ 120 h 3223"/>
                  <a:gd name="T12" fmla="*/ 405 w 4425"/>
                  <a:gd name="T13" fmla="*/ 156 h 3223"/>
                  <a:gd name="T14" fmla="*/ 261 w 4425"/>
                  <a:gd name="T15" fmla="*/ 288 h 3223"/>
                  <a:gd name="T16" fmla="*/ 69 w 4425"/>
                  <a:gd name="T17" fmla="*/ 348 h 3223"/>
                  <a:gd name="T18" fmla="*/ 93 w 4425"/>
                  <a:gd name="T19" fmla="*/ 696 h 3223"/>
                  <a:gd name="T20" fmla="*/ 153 w 4425"/>
                  <a:gd name="T21" fmla="*/ 924 h 3223"/>
                  <a:gd name="T22" fmla="*/ 201 w 4425"/>
                  <a:gd name="T23" fmla="*/ 936 h 3223"/>
                  <a:gd name="T24" fmla="*/ 381 w 4425"/>
                  <a:gd name="T25" fmla="*/ 984 h 3223"/>
                  <a:gd name="T26" fmla="*/ 873 w 4425"/>
                  <a:gd name="T27" fmla="*/ 984 h 3223"/>
                  <a:gd name="T28" fmla="*/ 909 w 4425"/>
                  <a:gd name="T29" fmla="*/ 960 h 3223"/>
                  <a:gd name="T30" fmla="*/ 981 w 4425"/>
                  <a:gd name="T31" fmla="*/ 936 h 3223"/>
                  <a:gd name="T32" fmla="*/ 1029 w 4425"/>
                  <a:gd name="T33" fmla="*/ 996 h 3223"/>
                  <a:gd name="T34" fmla="*/ 1053 w 4425"/>
                  <a:gd name="T35" fmla="*/ 1068 h 3223"/>
                  <a:gd name="T36" fmla="*/ 1065 w 4425"/>
                  <a:gd name="T37" fmla="*/ 1104 h 3223"/>
                  <a:gd name="T38" fmla="*/ 1137 w 4425"/>
                  <a:gd name="T39" fmla="*/ 1152 h 3223"/>
                  <a:gd name="T40" fmla="*/ 1173 w 4425"/>
                  <a:gd name="T41" fmla="*/ 1176 h 3223"/>
                  <a:gd name="T42" fmla="*/ 1197 w 4425"/>
                  <a:gd name="T43" fmla="*/ 1296 h 3223"/>
                  <a:gd name="T44" fmla="*/ 1473 w 4425"/>
                  <a:gd name="T45" fmla="*/ 1380 h 3223"/>
                  <a:gd name="T46" fmla="*/ 1485 w 4425"/>
                  <a:gd name="T47" fmla="*/ 1548 h 3223"/>
                  <a:gd name="T48" fmla="*/ 1545 w 4425"/>
                  <a:gd name="T49" fmla="*/ 1596 h 3223"/>
                  <a:gd name="T50" fmla="*/ 1809 w 4425"/>
                  <a:gd name="T51" fmla="*/ 1608 h 3223"/>
                  <a:gd name="T52" fmla="*/ 1857 w 4425"/>
                  <a:gd name="T53" fmla="*/ 1788 h 3223"/>
                  <a:gd name="T54" fmla="*/ 1893 w 4425"/>
                  <a:gd name="T55" fmla="*/ 1824 h 3223"/>
                  <a:gd name="T56" fmla="*/ 1929 w 4425"/>
                  <a:gd name="T57" fmla="*/ 1980 h 3223"/>
                  <a:gd name="T58" fmla="*/ 1941 w 4425"/>
                  <a:gd name="T59" fmla="*/ 2016 h 3223"/>
                  <a:gd name="T60" fmla="*/ 1977 w 4425"/>
                  <a:gd name="T61" fmla="*/ 2028 h 3223"/>
                  <a:gd name="T62" fmla="*/ 2049 w 4425"/>
                  <a:gd name="T63" fmla="*/ 2076 h 3223"/>
                  <a:gd name="T64" fmla="*/ 2181 w 4425"/>
                  <a:gd name="T65" fmla="*/ 2148 h 3223"/>
                  <a:gd name="T66" fmla="*/ 2325 w 4425"/>
                  <a:gd name="T67" fmla="*/ 2172 h 3223"/>
                  <a:gd name="T68" fmla="*/ 2457 w 4425"/>
                  <a:gd name="T69" fmla="*/ 2208 h 3223"/>
                  <a:gd name="T70" fmla="*/ 2625 w 4425"/>
                  <a:gd name="T71" fmla="*/ 2220 h 3223"/>
                  <a:gd name="T72" fmla="*/ 3081 w 4425"/>
                  <a:gd name="T73" fmla="*/ 2268 h 3223"/>
                  <a:gd name="T74" fmla="*/ 3153 w 4425"/>
                  <a:gd name="T75" fmla="*/ 2304 h 3223"/>
                  <a:gd name="T76" fmla="*/ 3165 w 4425"/>
                  <a:gd name="T77" fmla="*/ 2340 h 3223"/>
                  <a:gd name="T78" fmla="*/ 3201 w 4425"/>
                  <a:gd name="T79" fmla="*/ 2376 h 3223"/>
                  <a:gd name="T80" fmla="*/ 3237 w 4425"/>
                  <a:gd name="T81" fmla="*/ 2484 h 3223"/>
                  <a:gd name="T82" fmla="*/ 3273 w 4425"/>
                  <a:gd name="T83" fmla="*/ 2508 h 3223"/>
                  <a:gd name="T84" fmla="*/ 3501 w 4425"/>
                  <a:gd name="T85" fmla="*/ 2556 h 3223"/>
                  <a:gd name="T86" fmla="*/ 3561 w 4425"/>
                  <a:gd name="T87" fmla="*/ 2568 h 3223"/>
                  <a:gd name="T88" fmla="*/ 3585 w 4425"/>
                  <a:gd name="T89" fmla="*/ 2604 h 3223"/>
                  <a:gd name="T90" fmla="*/ 3657 w 4425"/>
                  <a:gd name="T91" fmla="*/ 2628 h 3223"/>
                  <a:gd name="T92" fmla="*/ 3693 w 4425"/>
                  <a:gd name="T93" fmla="*/ 2652 h 3223"/>
                  <a:gd name="T94" fmla="*/ 3837 w 4425"/>
                  <a:gd name="T95" fmla="*/ 2736 h 3223"/>
                  <a:gd name="T96" fmla="*/ 4017 w 4425"/>
                  <a:gd name="T97" fmla="*/ 2784 h 3223"/>
                  <a:gd name="T98" fmla="*/ 4077 w 4425"/>
                  <a:gd name="T99" fmla="*/ 2892 h 3223"/>
                  <a:gd name="T100" fmla="*/ 4089 w 4425"/>
                  <a:gd name="T101" fmla="*/ 2988 h 3223"/>
                  <a:gd name="T102" fmla="*/ 4077 w 4425"/>
                  <a:gd name="T103" fmla="*/ 3060 h 3223"/>
                  <a:gd name="T104" fmla="*/ 4113 w 4425"/>
                  <a:gd name="T105" fmla="*/ 3096 h 3223"/>
                  <a:gd name="T106" fmla="*/ 4245 w 4425"/>
                  <a:gd name="T107" fmla="*/ 3132 h 3223"/>
                  <a:gd name="T108" fmla="*/ 4317 w 4425"/>
                  <a:gd name="T109" fmla="*/ 3168 h 3223"/>
                  <a:gd name="T110" fmla="*/ 4425 w 4425"/>
                  <a:gd name="T111" fmla="*/ 3216 h 32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25"/>
                  <a:gd name="T169" fmla="*/ 0 h 3223"/>
                  <a:gd name="T170" fmla="*/ 4425 w 4425"/>
                  <a:gd name="T171" fmla="*/ 3223 h 32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25" h="3223">
                    <a:moveTo>
                      <a:pt x="201" y="0"/>
                    </a:moveTo>
                    <a:cubicBezTo>
                      <a:pt x="176" y="8"/>
                      <a:pt x="155" y="29"/>
                      <a:pt x="129" y="36"/>
                    </a:cubicBezTo>
                    <a:cubicBezTo>
                      <a:pt x="98" y="44"/>
                      <a:pt x="65" y="44"/>
                      <a:pt x="33" y="48"/>
                    </a:cubicBezTo>
                    <a:cubicBezTo>
                      <a:pt x="50" y="99"/>
                      <a:pt x="35" y="89"/>
                      <a:pt x="105" y="96"/>
                    </a:cubicBezTo>
                    <a:cubicBezTo>
                      <a:pt x="165" y="102"/>
                      <a:pt x="225" y="103"/>
                      <a:pt x="285" y="108"/>
                    </a:cubicBezTo>
                    <a:cubicBezTo>
                      <a:pt x="317" y="111"/>
                      <a:pt x="349" y="116"/>
                      <a:pt x="381" y="120"/>
                    </a:cubicBezTo>
                    <a:cubicBezTo>
                      <a:pt x="389" y="132"/>
                      <a:pt x="404" y="142"/>
                      <a:pt x="405" y="156"/>
                    </a:cubicBezTo>
                    <a:cubicBezTo>
                      <a:pt x="417" y="283"/>
                      <a:pt x="363" y="275"/>
                      <a:pt x="261" y="288"/>
                    </a:cubicBezTo>
                    <a:cubicBezTo>
                      <a:pt x="193" y="311"/>
                      <a:pt x="130" y="307"/>
                      <a:pt x="69" y="348"/>
                    </a:cubicBezTo>
                    <a:cubicBezTo>
                      <a:pt x="0" y="451"/>
                      <a:pt x="27" y="598"/>
                      <a:pt x="93" y="696"/>
                    </a:cubicBezTo>
                    <a:cubicBezTo>
                      <a:pt x="97" y="730"/>
                      <a:pt x="110" y="895"/>
                      <a:pt x="153" y="924"/>
                    </a:cubicBezTo>
                    <a:cubicBezTo>
                      <a:pt x="167" y="933"/>
                      <a:pt x="185" y="932"/>
                      <a:pt x="201" y="936"/>
                    </a:cubicBezTo>
                    <a:cubicBezTo>
                      <a:pt x="265" y="979"/>
                      <a:pt x="297" y="975"/>
                      <a:pt x="381" y="984"/>
                    </a:cubicBezTo>
                    <a:cubicBezTo>
                      <a:pt x="557" y="1043"/>
                      <a:pt x="458" y="1014"/>
                      <a:pt x="873" y="984"/>
                    </a:cubicBezTo>
                    <a:cubicBezTo>
                      <a:pt x="887" y="983"/>
                      <a:pt x="896" y="966"/>
                      <a:pt x="909" y="960"/>
                    </a:cubicBezTo>
                    <a:cubicBezTo>
                      <a:pt x="932" y="950"/>
                      <a:pt x="981" y="936"/>
                      <a:pt x="981" y="936"/>
                    </a:cubicBezTo>
                    <a:cubicBezTo>
                      <a:pt x="1025" y="1067"/>
                      <a:pt x="951" y="872"/>
                      <a:pt x="1029" y="996"/>
                    </a:cubicBezTo>
                    <a:cubicBezTo>
                      <a:pt x="1042" y="1017"/>
                      <a:pt x="1045" y="1044"/>
                      <a:pt x="1053" y="1068"/>
                    </a:cubicBezTo>
                    <a:cubicBezTo>
                      <a:pt x="1057" y="1080"/>
                      <a:pt x="1054" y="1097"/>
                      <a:pt x="1065" y="1104"/>
                    </a:cubicBezTo>
                    <a:cubicBezTo>
                      <a:pt x="1089" y="1120"/>
                      <a:pt x="1113" y="1136"/>
                      <a:pt x="1137" y="1152"/>
                    </a:cubicBezTo>
                    <a:cubicBezTo>
                      <a:pt x="1149" y="1160"/>
                      <a:pt x="1173" y="1176"/>
                      <a:pt x="1173" y="1176"/>
                    </a:cubicBezTo>
                    <a:cubicBezTo>
                      <a:pt x="1174" y="1183"/>
                      <a:pt x="1182" y="1273"/>
                      <a:pt x="1197" y="1296"/>
                    </a:cubicBezTo>
                    <a:cubicBezTo>
                      <a:pt x="1259" y="1389"/>
                      <a:pt x="1378" y="1373"/>
                      <a:pt x="1473" y="1380"/>
                    </a:cubicBezTo>
                    <a:cubicBezTo>
                      <a:pt x="1477" y="1436"/>
                      <a:pt x="1475" y="1493"/>
                      <a:pt x="1485" y="1548"/>
                    </a:cubicBezTo>
                    <a:cubicBezTo>
                      <a:pt x="1490" y="1578"/>
                      <a:pt x="1518" y="1594"/>
                      <a:pt x="1545" y="1596"/>
                    </a:cubicBezTo>
                    <a:cubicBezTo>
                      <a:pt x="1633" y="1603"/>
                      <a:pt x="1721" y="1604"/>
                      <a:pt x="1809" y="1608"/>
                    </a:cubicBezTo>
                    <a:cubicBezTo>
                      <a:pt x="1856" y="1678"/>
                      <a:pt x="1828" y="1700"/>
                      <a:pt x="1857" y="1788"/>
                    </a:cubicBezTo>
                    <a:cubicBezTo>
                      <a:pt x="1862" y="1804"/>
                      <a:pt x="1881" y="1812"/>
                      <a:pt x="1893" y="1824"/>
                    </a:cubicBezTo>
                    <a:cubicBezTo>
                      <a:pt x="1910" y="1875"/>
                      <a:pt x="1914" y="1928"/>
                      <a:pt x="1929" y="1980"/>
                    </a:cubicBezTo>
                    <a:cubicBezTo>
                      <a:pt x="1932" y="1992"/>
                      <a:pt x="1932" y="2007"/>
                      <a:pt x="1941" y="2016"/>
                    </a:cubicBezTo>
                    <a:cubicBezTo>
                      <a:pt x="1950" y="2025"/>
                      <a:pt x="1966" y="2022"/>
                      <a:pt x="1977" y="2028"/>
                    </a:cubicBezTo>
                    <a:cubicBezTo>
                      <a:pt x="2002" y="2042"/>
                      <a:pt x="2049" y="2076"/>
                      <a:pt x="2049" y="2076"/>
                    </a:cubicBezTo>
                    <a:cubicBezTo>
                      <a:pt x="2083" y="2127"/>
                      <a:pt x="2126" y="2130"/>
                      <a:pt x="2181" y="2148"/>
                    </a:cubicBezTo>
                    <a:cubicBezTo>
                      <a:pt x="2227" y="2163"/>
                      <a:pt x="2277" y="2164"/>
                      <a:pt x="2325" y="2172"/>
                    </a:cubicBezTo>
                    <a:cubicBezTo>
                      <a:pt x="2370" y="2179"/>
                      <a:pt x="2412" y="2203"/>
                      <a:pt x="2457" y="2208"/>
                    </a:cubicBezTo>
                    <a:cubicBezTo>
                      <a:pt x="2513" y="2215"/>
                      <a:pt x="2569" y="2216"/>
                      <a:pt x="2625" y="2220"/>
                    </a:cubicBezTo>
                    <a:cubicBezTo>
                      <a:pt x="2735" y="2257"/>
                      <a:pt x="2963" y="2260"/>
                      <a:pt x="3081" y="2268"/>
                    </a:cubicBezTo>
                    <a:cubicBezTo>
                      <a:pt x="3105" y="2276"/>
                      <a:pt x="3136" y="2283"/>
                      <a:pt x="3153" y="2304"/>
                    </a:cubicBezTo>
                    <a:cubicBezTo>
                      <a:pt x="3161" y="2314"/>
                      <a:pt x="3158" y="2329"/>
                      <a:pt x="3165" y="2340"/>
                    </a:cubicBezTo>
                    <a:cubicBezTo>
                      <a:pt x="3174" y="2354"/>
                      <a:pt x="3189" y="2364"/>
                      <a:pt x="3201" y="2376"/>
                    </a:cubicBezTo>
                    <a:cubicBezTo>
                      <a:pt x="3203" y="2381"/>
                      <a:pt x="3230" y="2464"/>
                      <a:pt x="3237" y="2484"/>
                    </a:cubicBezTo>
                    <a:cubicBezTo>
                      <a:pt x="3242" y="2498"/>
                      <a:pt x="3260" y="2502"/>
                      <a:pt x="3273" y="2508"/>
                    </a:cubicBezTo>
                    <a:cubicBezTo>
                      <a:pt x="3346" y="2541"/>
                      <a:pt x="3423" y="2544"/>
                      <a:pt x="3501" y="2556"/>
                    </a:cubicBezTo>
                    <a:cubicBezTo>
                      <a:pt x="3521" y="2559"/>
                      <a:pt x="3541" y="2564"/>
                      <a:pt x="3561" y="2568"/>
                    </a:cubicBezTo>
                    <a:cubicBezTo>
                      <a:pt x="3569" y="2580"/>
                      <a:pt x="3573" y="2596"/>
                      <a:pt x="3585" y="2604"/>
                    </a:cubicBezTo>
                    <a:cubicBezTo>
                      <a:pt x="3606" y="2617"/>
                      <a:pt x="3636" y="2614"/>
                      <a:pt x="3657" y="2628"/>
                    </a:cubicBezTo>
                    <a:cubicBezTo>
                      <a:pt x="3669" y="2636"/>
                      <a:pt x="3681" y="2644"/>
                      <a:pt x="3693" y="2652"/>
                    </a:cubicBezTo>
                    <a:cubicBezTo>
                      <a:pt x="3718" y="2727"/>
                      <a:pt x="3769" y="2719"/>
                      <a:pt x="3837" y="2736"/>
                    </a:cubicBezTo>
                    <a:cubicBezTo>
                      <a:pt x="3897" y="2751"/>
                      <a:pt x="3958" y="2764"/>
                      <a:pt x="4017" y="2784"/>
                    </a:cubicBezTo>
                    <a:cubicBezTo>
                      <a:pt x="4041" y="2820"/>
                      <a:pt x="4053" y="2856"/>
                      <a:pt x="4077" y="2892"/>
                    </a:cubicBezTo>
                    <a:cubicBezTo>
                      <a:pt x="4081" y="2924"/>
                      <a:pt x="4089" y="2956"/>
                      <a:pt x="4089" y="2988"/>
                    </a:cubicBezTo>
                    <a:cubicBezTo>
                      <a:pt x="4089" y="3012"/>
                      <a:pt x="4072" y="3036"/>
                      <a:pt x="4077" y="3060"/>
                    </a:cubicBezTo>
                    <a:cubicBezTo>
                      <a:pt x="4081" y="3077"/>
                      <a:pt x="4098" y="3089"/>
                      <a:pt x="4113" y="3096"/>
                    </a:cubicBezTo>
                    <a:cubicBezTo>
                      <a:pt x="4155" y="3115"/>
                      <a:pt x="4204" y="3112"/>
                      <a:pt x="4245" y="3132"/>
                    </a:cubicBezTo>
                    <a:cubicBezTo>
                      <a:pt x="4269" y="3144"/>
                      <a:pt x="4294" y="3155"/>
                      <a:pt x="4317" y="3168"/>
                    </a:cubicBezTo>
                    <a:cubicBezTo>
                      <a:pt x="4415" y="3223"/>
                      <a:pt x="4353" y="3216"/>
                      <a:pt x="4425" y="3216"/>
                    </a:cubicBezTo>
                  </a:path>
                </a:pathLst>
              </a:custGeom>
              <a:noFill/>
              <a:ln w="38100">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7" name="Freeform 39"/>
              <p:cNvSpPr>
                <a:spLocks/>
              </p:cNvSpPr>
              <p:nvPr/>
            </p:nvSpPr>
            <p:spPr bwMode="auto">
              <a:xfrm>
                <a:off x="3255" y="744"/>
                <a:ext cx="2002" cy="2304"/>
              </a:xfrm>
              <a:custGeom>
                <a:avLst/>
                <a:gdLst>
                  <a:gd name="T0" fmla="*/ 2001 w 2002"/>
                  <a:gd name="T1" fmla="*/ 2304 h 2304"/>
                  <a:gd name="T2" fmla="*/ 1989 w 2002"/>
                  <a:gd name="T3" fmla="*/ 2172 h 2304"/>
                  <a:gd name="T4" fmla="*/ 1953 w 2002"/>
                  <a:gd name="T5" fmla="*/ 2148 h 2304"/>
                  <a:gd name="T6" fmla="*/ 1869 w 2002"/>
                  <a:gd name="T7" fmla="*/ 2052 h 2304"/>
                  <a:gd name="T8" fmla="*/ 1773 w 2002"/>
                  <a:gd name="T9" fmla="*/ 1872 h 2304"/>
                  <a:gd name="T10" fmla="*/ 1689 w 2002"/>
                  <a:gd name="T11" fmla="*/ 1764 h 2304"/>
                  <a:gd name="T12" fmla="*/ 1629 w 2002"/>
                  <a:gd name="T13" fmla="*/ 1656 h 2304"/>
                  <a:gd name="T14" fmla="*/ 1545 w 2002"/>
                  <a:gd name="T15" fmla="*/ 1548 h 2304"/>
                  <a:gd name="T16" fmla="*/ 1521 w 2002"/>
                  <a:gd name="T17" fmla="*/ 1512 h 2304"/>
                  <a:gd name="T18" fmla="*/ 1269 w 2002"/>
                  <a:gd name="T19" fmla="*/ 1356 h 2304"/>
                  <a:gd name="T20" fmla="*/ 1245 w 2002"/>
                  <a:gd name="T21" fmla="*/ 1320 h 2304"/>
                  <a:gd name="T22" fmla="*/ 1173 w 2002"/>
                  <a:gd name="T23" fmla="*/ 1272 h 2304"/>
                  <a:gd name="T24" fmla="*/ 1041 w 2002"/>
                  <a:gd name="T25" fmla="*/ 1176 h 2304"/>
                  <a:gd name="T26" fmla="*/ 933 w 2002"/>
                  <a:gd name="T27" fmla="*/ 1092 h 2304"/>
                  <a:gd name="T28" fmla="*/ 861 w 2002"/>
                  <a:gd name="T29" fmla="*/ 984 h 2304"/>
                  <a:gd name="T30" fmla="*/ 837 w 2002"/>
                  <a:gd name="T31" fmla="*/ 948 h 2304"/>
                  <a:gd name="T32" fmla="*/ 741 w 2002"/>
                  <a:gd name="T33" fmla="*/ 588 h 2304"/>
                  <a:gd name="T34" fmla="*/ 429 w 2002"/>
                  <a:gd name="T35" fmla="*/ 432 h 2304"/>
                  <a:gd name="T36" fmla="*/ 333 w 2002"/>
                  <a:gd name="T37" fmla="*/ 360 h 2304"/>
                  <a:gd name="T38" fmla="*/ 201 w 2002"/>
                  <a:gd name="T39" fmla="*/ 252 h 2304"/>
                  <a:gd name="T40" fmla="*/ 129 w 2002"/>
                  <a:gd name="T41" fmla="*/ 204 h 2304"/>
                  <a:gd name="T42" fmla="*/ 93 w 2002"/>
                  <a:gd name="T43" fmla="*/ 168 h 2304"/>
                  <a:gd name="T44" fmla="*/ 21 w 2002"/>
                  <a:gd name="T45" fmla="*/ 120 h 2304"/>
                  <a:gd name="T46" fmla="*/ 9 w 2002"/>
                  <a:gd name="T47" fmla="*/ 0 h 23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2"/>
                  <a:gd name="T73" fmla="*/ 0 h 2304"/>
                  <a:gd name="T74" fmla="*/ 2002 w 2002"/>
                  <a:gd name="T75" fmla="*/ 2304 h 23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2" h="2304">
                    <a:moveTo>
                      <a:pt x="2001" y="2304"/>
                    </a:moveTo>
                    <a:cubicBezTo>
                      <a:pt x="1997" y="2260"/>
                      <a:pt x="2002" y="2214"/>
                      <a:pt x="1989" y="2172"/>
                    </a:cubicBezTo>
                    <a:cubicBezTo>
                      <a:pt x="1985" y="2158"/>
                      <a:pt x="1962" y="2159"/>
                      <a:pt x="1953" y="2148"/>
                    </a:cubicBezTo>
                    <a:cubicBezTo>
                      <a:pt x="1855" y="2036"/>
                      <a:pt x="1950" y="2106"/>
                      <a:pt x="1869" y="2052"/>
                    </a:cubicBezTo>
                    <a:cubicBezTo>
                      <a:pt x="1848" y="1988"/>
                      <a:pt x="1810" y="1928"/>
                      <a:pt x="1773" y="1872"/>
                    </a:cubicBezTo>
                    <a:cubicBezTo>
                      <a:pt x="1732" y="1810"/>
                      <a:pt x="1721" y="1860"/>
                      <a:pt x="1689" y="1764"/>
                    </a:cubicBezTo>
                    <a:cubicBezTo>
                      <a:pt x="1670" y="1708"/>
                      <a:pt x="1682" y="1691"/>
                      <a:pt x="1629" y="1656"/>
                    </a:cubicBezTo>
                    <a:cubicBezTo>
                      <a:pt x="1508" y="1474"/>
                      <a:pt x="1639" y="1661"/>
                      <a:pt x="1545" y="1548"/>
                    </a:cubicBezTo>
                    <a:cubicBezTo>
                      <a:pt x="1536" y="1537"/>
                      <a:pt x="1532" y="1521"/>
                      <a:pt x="1521" y="1512"/>
                    </a:cubicBezTo>
                    <a:cubicBezTo>
                      <a:pt x="1446" y="1446"/>
                      <a:pt x="1350" y="1410"/>
                      <a:pt x="1269" y="1356"/>
                    </a:cubicBezTo>
                    <a:cubicBezTo>
                      <a:pt x="1261" y="1344"/>
                      <a:pt x="1256" y="1329"/>
                      <a:pt x="1245" y="1320"/>
                    </a:cubicBezTo>
                    <a:cubicBezTo>
                      <a:pt x="1223" y="1301"/>
                      <a:pt x="1173" y="1272"/>
                      <a:pt x="1173" y="1272"/>
                    </a:cubicBezTo>
                    <a:cubicBezTo>
                      <a:pt x="1141" y="1223"/>
                      <a:pt x="1092" y="1210"/>
                      <a:pt x="1041" y="1176"/>
                    </a:cubicBezTo>
                    <a:cubicBezTo>
                      <a:pt x="1002" y="1150"/>
                      <a:pt x="972" y="1118"/>
                      <a:pt x="933" y="1092"/>
                    </a:cubicBezTo>
                    <a:cubicBezTo>
                      <a:pt x="909" y="1056"/>
                      <a:pt x="885" y="1020"/>
                      <a:pt x="861" y="984"/>
                    </a:cubicBezTo>
                    <a:cubicBezTo>
                      <a:pt x="853" y="972"/>
                      <a:pt x="837" y="948"/>
                      <a:pt x="837" y="948"/>
                    </a:cubicBezTo>
                    <a:cubicBezTo>
                      <a:pt x="831" y="850"/>
                      <a:pt x="843" y="656"/>
                      <a:pt x="741" y="588"/>
                    </a:cubicBezTo>
                    <a:cubicBezTo>
                      <a:pt x="673" y="486"/>
                      <a:pt x="527" y="497"/>
                      <a:pt x="429" y="432"/>
                    </a:cubicBezTo>
                    <a:cubicBezTo>
                      <a:pt x="397" y="384"/>
                      <a:pt x="380" y="391"/>
                      <a:pt x="333" y="360"/>
                    </a:cubicBezTo>
                    <a:cubicBezTo>
                      <a:pt x="296" y="304"/>
                      <a:pt x="244" y="295"/>
                      <a:pt x="201" y="252"/>
                    </a:cubicBezTo>
                    <a:cubicBezTo>
                      <a:pt x="156" y="207"/>
                      <a:pt x="181" y="221"/>
                      <a:pt x="129" y="204"/>
                    </a:cubicBezTo>
                    <a:cubicBezTo>
                      <a:pt x="117" y="192"/>
                      <a:pt x="106" y="178"/>
                      <a:pt x="93" y="168"/>
                    </a:cubicBezTo>
                    <a:cubicBezTo>
                      <a:pt x="70" y="150"/>
                      <a:pt x="21" y="120"/>
                      <a:pt x="21" y="120"/>
                    </a:cubicBezTo>
                    <a:cubicBezTo>
                      <a:pt x="0" y="57"/>
                      <a:pt x="9" y="97"/>
                      <a:pt x="9" y="0"/>
                    </a:cubicBezTo>
                  </a:path>
                </a:pathLst>
              </a:custGeom>
              <a:noFill/>
              <a:ln w="38100">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8" name="Freeform 40"/>
              <p:cNvSpPr>
                <a:spLocks/>
              </p:cNvSpPr>
              <p:nvPr/>
            </p:nvSpPr>
            <p:spPr bwMode="auto">
              <a:xfrm>
                <a:off x="4920" y="1584"/>
                <a:ext cx="291" cy="864"/>
              </a:xfrm>
              <a:custGeom>
                <a:avLst/>
                <a:gdLst>
                  <a:gd name="T0" fmla="*/ 0 w 291"/>
                  <a:gd name="T1" fmla="*/ 864 h 864"/>
                  <a:gd name="T2" fmla="*/ 12 w 291"/>
                  <a:gd name="T3" fmla="*/ 588 h 864"/>
                  <a:gd name="T4" fmla="*/ 36 w 291"/>
                  <a:gd name="T5" fmla="*/ 552 h 864"/>
                  <a:gd name="T6" fmla="*/ 60 w 291"/>
                  <a:gd name="T7" fmla="*/ 408 h 864"/>
                  <a:gd name="T8" fmla="*/ 96 w 291"/>
                  <a:gd name="T9" fmla="*/ 336 h 864"/>
                  <a:gd name="T10" fmla="*/ 108 w 291"/>
                  <a:gd name="T11" fmla="*/ 276 h 864"/>
                  <a:gd name="T12" fmla="*/ 216 w 291"/>
                  <a:gd name="T13" fmla="*/ 216 h 864"/>
                  <a:gd name="T14" fmla="*/ 252 w 291"/>
                  <a:gd name="T15" fmla="*/ 36 h 864"/>
                  <a:gd name="T16" fmla="*/ 288 w 291"/>
                  <a:gd name="T17" fmla="*/ 12 h 864"/>
                  <a:gd name="T18" fmla="*/ 288 w 291"/>
                  <a:gd name="T19" fmla="*/ 0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1"/>
                  <a:gd name="T31" fmla="*/ 0 h 864"/>
                  <a:gd name="T32" fmla="*/ 291 w 291"/>
                  <a:gd name="T33" fmla="*/ 864 h 8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1" h="864">
                    <a:moveTo>
                      <a:pt x="0" y="864"/>
                    </a:moveTo>
                    <a:cubicBezTo>
                      <a:pt x="4" y="772"/>
                      <a:pt x="1" y="679"/>
                      <a:pt x="12" y="588"/>
                    </a:cubicBezTo>
                    <a:cubicBezTo>
                      <a:pt x="14" y="574"/>
                      <a:pt x="33" y="566"/>
                      <a:pt x="36" y="552"/>
                    </a:cubicBezTo>
                    <a:cubicBezTo>
                      <a:pt x="49" y="499"/>
                      <a:pt x="37" y="455"/>
                      <a:pt x="60" y="408"/>
                    </a:cubicBezTo>
                    <a:cubicBezTo>
                      <a:pt x="89" y="349"/>
                      <a:pt x="81" y="396"/>
                      <a:pt x="96" y="336"/>
                    </a:cubicBezTo>
                    <a:cubicBezTo>
                      <a:pt x="101" y="316"/>
                      <a:pt x="99" y="294"/>
                      <a:pt x="108" y="276"/>
                    </a:cubicBezTo>
                    <a:cubicBezTo>
                      <a:pt x="126" y="239"/>
                      <a:pt x="216" y="216"/>
                      <a:pt x="216" y="216"/>
                    </a:cubicBezTo>
                    <a:cubicBezTo>
                      <a:pt x="284" y="115"/>
                      <a:pt x="183" y="279"/>
                      <a:pt x="252" y="36"/>
                    </a:cubicBezTo>
                    <a:cubicBezTo>
                      <a:pt x="256" y="22"/>
                      <a:pt x="278" y="22"/>
                      <a:pt x="288" y="12"/>
                    </a:cubicBezTo>
                    <a:cubicBezTo>
                      <a:pt x="291" y="9"/>
                      <a:pt x="288" y="4"/>
                      <a:pt x="288" y="0"/>
                    </a:cubicBezTo>
                  </a:path>
                </a:pathLst>
              </a:custGeom>
              <a:noFill/>
              <a:ln w="9525">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9" name="Freeform 41"/>
              <p:cNvSpPr>
                <a:spLocks/>
              </p:cNvSpPr>
              <p:nvPr/>
            </p:nvSpPr>
            <p:spPr bwMode="auto">
              <a:xfrm>
                <a:off x="4088" y="840"/>
                <a:ext cx="304" cy="888"/>
              </a:xfrm>
              <a:custGeom>
                <a:avLst/>
                <a:gdLst>
                  <a:gd name="T0" fmla="*/ 28 w 304"/>
                  <a:gd name="T1" fmla="*/ 888 h 888"/>
                  <a:gd name="T2" fmla="*/ 4 w 304"/>
                  <a:gd name="T3" fmla="*/ 816 h 888"/>
                  <a:gd name="T4" fmla="*/ 88 w 304"/>
                  <a:gd name="T5" fmla="*/ 588 h 888"/>
                  <a:gd name="T6" fmla="*/ 136 w 304"/>
                  <a:gd name="T7" fmla="*/ 456 h 888"/>
                  <a:gd name="T8" fmla="*/ 148 w 304"/>
                  <a:gd name="T9" fmla="*/ 324 h 888"/>
                  <a:gd name="T10" fmla="*/ 184 w 304"/>
                  <a:gd name="T11" fmla="*/ 312 h 888"/>
                  <a:gd name="T12" fmla="*/ 196 w 304"/>
                  <a:gd name="T13" fmla="*/ 276 h 888"/>
                  <a:gd name="T14" fmla="*/ 208 w 304"/>
                  <a:gd name="T15" fmla="*/ 96 h 888"/>
                  <a:gd name="T16" fmla="*/ 244 w 304"/>
                  <a:gd name="T17" fmla="*/ 72 h 888"/>
                  <a:gd name="T18" fmla="*/ 304 w 304"/>
                  <a:gd name="T19" fmla="*/ 0 h 8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4"/>
                  <a:gd name="T31" fmla="*/ 0 h 888"/>
                  <a:gd name="T32" fmla="*/ 304 w 304"/>
                  <a:gd name="T33" fmla="*/ 888 h 8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 h="888">
                    <a:moveTo>
                      <a:pt x="28" y="888"/>
                    </a:moveTo>
                    <a:cubicBezTo>
                      <a:pt x="20" y="864"/>
                      <a:pt x="0" y="841"/>
                      <a:pt x="4" y="816"/>
                    </a:cubicBezTo>
                    <a:cubicBezTo>
                      <a:pt x="17" y="728"/>
                      <a:pt x="39" y="661"/>
                      <a:pt x="88" y="588"/>
                    </a:cubicBezTo>
                    <a:cubicBezTo>
                      <a:pt x="99" y="533"/>
                      <a:pt x="106" y="502"/>
                      <a:pt x="136" y="456"/>
                    </a:cubicBezTo>
                    <a:cubicBezTo>
                      <a:pt x="140" y="412"/>
                      <a:pt x="134" y="366"/>
                      <a:pt x="148" y="324"/>
                    </a:cubicBezTo>
                    <a:cubicBezTo>
                      <a:pt x="152" y="312"/>
                      <a:pt x="175" y="321"/>
                      <a:pt x="184" y="312"/>
                    </a:cubicBezTo>
                    <a:cubicBezTo>
                      <a:pt x="193" y="303"/>
                      <a:pt x="192" y="288"/>
                      <a:pt x="196" y="276"/>
                    </a:cubicBezTo>
                    <a:cubicBezTo>
                      <a:pt x="200" y="216"/>
                      <a:pt x="194" y="155"/>
                      <a:pt x="208" y="96"/>
                    </a:cubicBezTo>
                    <a:cubicBezTo>
                      <a:pt x="211" y="82"/>
                      <a:pt x="234" y="82"/>
                      <a:pt x="244" y="72"/>
                    </a:cubicBezTo>
                    <a:cubicBezTo>
                      <a:pt x="274" y="42"/>
                      <a:pt x="260" y="0"/>
                      <a:pt x="304" y="0"/>
                    </a:cubicBezTo>
                  </a:path>
                </a:pathLst>
              </a:custGeom>
              <a:noFill/>
              <a:ln w="9525">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20" name="Freeform 42"/>
              <p:cNvSpPr>
                <a:spLocks/>
              </p:cNvSpPr>
              <p:nvPr/>
            </p:nvSpPr>
            <p:spPr bwMode="auto">
              <a:xfrm>
                <a:off x="2774" y="1044"/>
                <a:ext cx="322" cy="672"/>
              </a:xfrm>
              <a:custGeom>
                <a:avLst/>
                <a:gdLst>
                  <a:gd name="T0" fmla="*/ 322 w 322"/>
                  <a:gd name="T1" fmla="*/ 672 h 672"/>
                  <a:gd name="T2" fmla="*/ 262 w 322"/>
                  <a:gd name="T3" fmla="*/ 384 h 672"/>
                  <a:gd name="T4" fmla="*/ 226 w 322"/>
                  <a:gd name="T5" fmla="*/ 372 h 672"/>
                  <a:gd name="T6" fmla="*/ 190 w 322"/>
                  <a:gd name="T7" fmla="*/ 348 h 672"/>
                  <a:gd name="T8" fmla="*/ 118 w 322"/>
                  <a:gd name="T9" fmla="*/ 324 h 672"/>
                  <a:gd name="T10" fmla="*/ 190 w 322"/>
                  <a:gd name="T11" fmla="*/ 0 h 672"/>
                  <a:gd name="T12" fmla="*/ 0 60000 65536"/>
                  <a:gd name="T13" fmla="*/ 0 60000 65536"/>
                  <a:gd name="T14" fmla="*/ 0 60000 65536"/>
                  <a:gd name="T15" fmla="*/ 0 60000 65536"/>
                  <a:gd name="T16" fmla="*/ 0 60000 65536"/>
                  <a:gd name="T17" fmla="*/ 0 60000 65536"/>
                  <a:gd name="T18" fmla="*/ 0 w 322"/>
                  <a:gd name="T19" fmla="*/ 0 h 672"/>
                  <a:gd name="T20" fmla="*/ 322 w 322"/>
                  <a:gd name="T21" fmla="*/ 672 h 672"/>
                </a:gdLst>
                <a:ahLst/>
                <a:cxnLst>
                  <a:cxn ang="T12">
                    <a:pos x="T0" y="T1"/>
                  </a:cxn>
                  <a:cxn ang="T13">
                    <a:pos x="T2" y="T3"/>
                  </a:cxn>
                  <a:cxn ang="T14">
                    <a:pos x="T4" y="T5"/>
                  </a:cxn>
                  <a:cxn ang="T15">
                    <a:pos x="T6" y="T7"/>
                  </a:cxn>
                  <a:cxn ang="T16">
                    <a:pos x="T8" y="T9"/>
                  </a:cxn>
                  <a:cxn ang="T17">
                    <a:pos x="T10" y="T11"/>
                  </a:cxn>
                </a:cxnLst>
                <a:rect l="T18" t="T19" r="T20" b="T21"/>
                <a:pathLst>
                  <a:path w="322" h="672">
                    <a:moveTo>
                      <a:pt x="322" y="672"/>
                    </a:moveTo>
                    <a:cubicBezTo>
                      <a:pt x="223" y="606"/>
                      <a:pt x="287" y="510"/>
                      <a:pt x="262" y="384"/>
                    </a:cubicBezTo>
                    <a:cubicBezTo>
                      <a:pt x="260" y="372"/>
                      <a:pt x="237" y="378"/>
                      <a:pt x="226" y="372"/>
                    </a:cubicBezTo>
                    <a:cubicBezTo>
                      <a:pt x="213" y="366"/>
                      <a:pt x="203" y="354"/>
                      <a:pt x="190" y="348"/>
                    </a:cubicBezTo>
                    <a:cubicBezTo>
                      <a:pt x="167" y="338"/>
                      <a:pt x="118" y="324"/>
                      <a:pt x="118" y="324"/>
                    </a:cubicBezTo>
                    <a:cubicBezTo>
                      <a:pt x="0" y="206"/>
                      <a:pt x="99" y="91"/>
                      <a:pt x="190" y="0"/>
                    </a:cubicBezTo>
                  </a:path>
                </a:pathLst>
              </a:custGeom>
              <a:noFill/>
              <a:ln w="12700">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sp>
        <p:nvSpPr>
          <p:cNvPr id="98347" name="Freeform 43"/>
          <p:cNvSpPr>
            <a:spLocks/>
          </p:cNvSpPr>
          <p:nvPr/>
        </p:nvSpPr>
        <p:spPr bwMode="auto">
          <a:xfrm>
            <a:off x="1473200" y="5291138"/>
            <a:ext cx="219075" cy="595312"/>
          </a:xfrm>
          <a:custGeom>
            <a:avLst/>
            <a:gdLst>
              <a:gd name="T0" fmla="*/ 2147483647 w 155"/>
              <a:gd name="T1" fmla="*/ 2147483647 h 375"/>
              <a:gd name="T2" fmla="*/ 2147483647 w 155"/>
              <a:gd name="T3" fmla="*/ 2147483647 h 375"/>
              <a:gd name="T4" fmla="*/ 2147483647 w 155"/>
              <a:gd name="T5" fmla="*/ 2147483647 h 375"/>
              <a:gd name="T6" fmla="*/ 2147483647 w 155"/>
              <a:gd name="T7" fmla="*/ 2147483647 h 375"/>
              <a:gd name="T8" fmla="*/ 2147483647 w 155"/>
              <a:gd name="T9" fmla="*/ 2147483647 h 375"/>
              <a:gd name="T10" fmla="*/ 2147483647 w 155"/>
              <a:gd name="T11" fmla="*/ 2147483647 h 375"/>
              <a:gd name="T12" fmla="*/ 2147483647 w 155"/>
              <a:gd name="T13" fmla="*/ 2147483647 h 375"/>
              <a:gd name="T14" fmla="*/ 2147483647 w 155"/>
              <a:gd name="T15" fmla="*/ 2147483647 h 375"/>
              <a:gd name="T16" fmla="*/ 2147483647 w 155"/>
              <a:gd name="T17" fmla="*/ 2147483647 h 375"/>
              <a:gd name="T18" fmla="*/ 2147483647 w 155"/>
              <a:gd name="T19" fmla="*/ 2147483647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375"/>
              <a:gd name="T32" fmla="*/ 155 w 155"/>
              <a:gd name="T33" fmla="*/ 375 h 3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375">
                <a:moveTo>
                  <a:pt x="60" y="351"/>
                </a:moveTo>
                <a:cubicBezTo>
                  <a:pt x="80" y="292"/>
                  <a:pt x="54" y="262"/>
                  <a:pt x="36" y="207"/>
                </a:cubicBezTo>
                <a:cubicBezTo>
                  <a:pt x="32" y="195"/>
                  <a:pt x="28" y="183"/>
                  <a:pt x="24" y="171"/>
                </a:cubicBezTo>
                <a:cubicBezTo>
                  <a:pt x="20" y="159"/>
                  <a:pt x="12" y="135"/>
                  <a:pt x="12" y="135"/>
                </a:cubicBezTo>
                <a:cubicBezTo>
                  <a:pt x="25" y="19"/>
                  <a:pt x="0" y="0"/>
                  <a:pt x="108" y="27"/>
                </a:cubicBezTo>
                <a:cubicBezTo>
                  <a:pt x="102" y="76"/>
                  <a:pt x="83" y="157"/>
                  <a:pt x="108" y="207"/>
                </a:cubicBezTo>
                <a:cubicBezTo>
                  <a:pt x="114" y="218"/>
                  <a:pt x="132" y="215"/>
                  <a:pt x="144" y="219"/>
                </a:cubicBezTo>
                <a:cubicBezTo>
                  <a:pt x="112" y="346"/>
                  <a:pt x="155" y="196"/>
                  <a:pt x="108" y="303"/>
                </a:cubicBezTo>
                <a:cubicBezTo>
                  <a:pt x="98" y="326"/>
                  <a:pt x="84" y="375"/>
                  <a:pt x="84" y="375"/>
                </a:cubicBezTo>
                <a:cubicBezTo>
                  <a:pt x="43" y="361"/>
                  <a:pt x="39" y="372"/>
                  <a:pt x="60" y="351"/>
                </a:cubicBezTo>
                <a:close/>
              </a:path>
            </a:pathLst>
          </a:custGeom>
          <a:solidFill>
            <a:srgbClr val="0099FF"/>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48" name="Text Box 44"/>
          <p:cNvSpPr txBox="1">
            <a:spLocks noChangeArrowheads="1"/>
          </p:cNvSpPr>
          <p:nvPr/>
        </p:nvSpPr>
        <p:spPr bwMode="auto">
          <a:xfrm>
            <a:off x="1268043" y="5211763"/>
            <a:ext cx="119295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000000"/>
                </a:solidFill>
                <a:effectLst/>
                <a:uLnTx/>
                <a:uFillTx/>
                <a:latin typeface="BoisterBlack" charset="0"/>
                <a:ea typeface="ＭＳ Ｐゴシック" charset="0"/>
              </a:rPr>
              <a:t>أورشليم</a:t>
            </a:r>
            <a:endParaRPr kumimoji="0" lang="en-US" sz="3200" b="0" i="0" u="none" strike="noStrike" kern="1200" cap="none" spc="0" normalizeH="0" baseline="0" noProof="0" dirty="0">
              <a:ln>
                <a:noFill/>
              </a:ln>
              <a:solidFill>
                <a:srgbClr val="000000"/>
              </a:solidFill>
              <a:effectLst/>
              <a:uLnTx/>
              <a:uFillTx/>
              <a:latin typeface="BoisterBlack" charset="0"/>
              <a:ea typeface="ＭＳ Ｐゴシック" charset="0"/>
            </a:endParaRPr>
          </a:p>
        </p:txBody>
      </p:sp>
      <p:sp>
        <p:nvSpPr>
          <p:cNvPr id="98349" name="Text Box 45"/>
          <p:cNvSpPr txBox="1">
            <a:spLocks noChangeArrowheads="1"/>
          </p:cNvSpPr>
          <p:nvPr/>
        </p:nvSpPr>
        <p:spPr bwMode="auto">
          <a:xfrm>
            <a:off x="2561465" y="1649413"/>
            <a:ext cx="78098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000000"/>
                </a:solidFill>
                <a:effectLst/>
                <a:uLnTx/>
                <a:uFillTx/>
                <a:latin typeface="BoisterBlack" charset="0"/>
                <a:ea typeface="ＭＳ Ｐゴシック" charset="0"/>
              </a:rPr>
              <a:t>حلب</a:t>
            </a:r>
            <a:endParaRPr kumimoji="0" lang="en-US" sz="3200" b="0" i="0" u="none" strike="noStrike" kern="1200" cap="none" spc="0" normalizeH="0" baseline="0" noProof="0" dirty="0">
              <a:ln>
                <a:noFill/>
              </a:ln>
              <a:solidFill>
                <a:srgbClr val="000000"/>
              </a:solidFill>
              <a:effectLst/>
              <a:uLnTx/>
              <a:uFillTx/>
              <a:latin typeface="BoisterBlack" charset="0"/>
              <a:ea typeface="ＭＳ Ｐゴシック" charset="0"/>
            </a:endParaRPr>
          </a:p>
        </p:txBody>
      </p:sp>
      <p:sp>
        <p:nvSpPr>
          <p:cNvPr id="98350" name="Text Box 46"/>
          <p:cNvSpPr txBox="1">
            <a:spLocks noChangeArrowheads="1"/>
          </p:cNvSpPr>
          <p:nvPr/>
        </p:nvSpPr>
        <p:spPr bwMode="auto">
          <a:xfrm>
            <a:off x="4196237" y="3954463"/>
            <a:ext cx="68961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000000"/>
                </a:solidFill>
                <a:effectLst/>
                <a:uLnTx/>
                <a:uFillTx/>
                <a:latin typeface="BoisterBlack" charset="0"/>
                <a:ea typeface="ＭＳ Ｐゴシック" charset="0"/>
              </a:rPr>
              <a:t>بابل</a:t>
            </a:r>
            <a:endParaRPr kumimoji="0" lang="en-US" sz="3200" b="0" i="0" u="none" strike="noStrike" kern="1200" cap="none" spc="0" normalizeH="0" baseline="0" noProof="0" dirty="0">
              <a:ln>
                <a:noFill/>
              </a:ln>
              <a:solidFill>
                <a:srgbClr val="000000"/>
              </a:solidFill>
              <a:effectLst/>
              <a:uLnTx/>
              <a:uFillTx/>
              <a:latin typeface="BoisterBlack" charset="0"/>
              <a:ea typeface="ＭＳ Ｐゴシック" charset="0"/>
            </a:endParaRPr>
          </a:p>
        </p:txBody>
      </p:sp>
      <p:sp>
        <p:nvSpPr>
          <p:cNvPr id="98353" name="Freeform 49"/>
          <p:cNvSpPr>
            <a:spLocks/>
          </p:cNvSpPr>
          <p:nvPr/>
        </p:nvSpPr>
        <p:spPr bwMode="auto">
          <a:xfrm>
            <a:off x="1608138" y="2362200"/>
            <a:ext cx="917575" cy="2667000"/>
          </a:xfrm>
          <a:custGeom>
            <a:avLst/>
            <a:gdLst>
              <a:gd name="T0" fmla="*/ 0 w 650"/>
              <a:gd name="T1" fmla="*/ 2147483647 h 1680"/>
              <a:gd name="T2" fmla="*/ 2147483647 w 650"/>
              <a:gd name="T3" fmla="*/ 2147483647 h 1680"/>
              <a:gd name="T4" fmla="*/ 2147483647 w 650"/>
              <a:gd name="T5" fmla="*/ 2147483647 h 1680"/>
              <a:gd name="T6" fmla="*/ 2147483647 w 650"/>
              <a:gd name="T7" fmla="*/ 2147483647 h 1680"/>
              <a:gd name="T8" fmla="*/ 2147483647 w 650"/>
              <a:gd name="T9" fmla="*/ 2147483647 h 1680"/>
              <a:gd name="T10" fmla="*/ 2147483647 w 650"/>
              <a:gd name="T11" fmla="*/ 2147483647 h 1680"/>
              <a:gd name="T12" fmla="*/ 2147483647 w 650"/>
              <a:gd name="T13" fmla="*/ 2147483647 h 1680"/>
              <a:gd name="T14" fmla="*/ 2147483647 w 650"/>
              <a:gd name="T15" fmla="*/ 2147483647 h 1680"/>
              <a:gd name="T16" fmla="*/ 2147483647 w 650"/>
              <a:gd name="T17" fmla="*/ 2147483647 h 1680"/>
              <a:gd name="T18" fmla="*/ 2147483647 w 650"/>
              <a:gd name="T19" fmla="*/ 2147483647 h 1680"/>
              <a:gd name="T20" fmla="*/ 2147483647 w 650"/>
              <a:gd name="T21" fmla="*/ 2147483647 h 1680"/>
              <a:gd name="T22" fmla="*/ 2147483647 w 650"/>
              <a:gd name="T23" fmla="*/ 2147483647 h 1680"/>
              <a:gd name="T24" fmla="*/ 2147483647 w 650"/>
              <a:gd name="T25" fmla="*/ 2147483647 h 1680"/>
              <a:gd name="T26" fmla="*/ 2147483647 w 650"/>
              <a:gd name="T27" fmla="*/ 2147483647 h 1680"/>
              <a:gd name="T28" fmla="*/ 2147483647 w 650"/>
              <a:gd name="T29" fmla="*/ 2147483647 h 1680"/>
              <a:gd name="T30" fmla="*/ 2147483647 w 650"/>
              <a:gd name="T31" fmla="*/ 2147483647 h 1680"/>
              <a:gd name="T32" fmla="*/ 2147483647 w 650"/>
              <a:gd name="T33" fmla="*/ 2147483647 h 1680"/>
              <a:gd name="T34" fmla="*/ 2147483647 w 650"/>
              <a:gd name="T35" fmla="*/ 0 h 1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0"/>
              <a:gd name="T55" fmla="*/ 0 h 1680"/>
              <a:gd name="T56" fmla="*/ 650 w 650"/>
              <a:gd name="T57" fmla="*/ 1680 h 16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0" h="1680">
                <a:moveTo>
                  <a:pt x="0" y="1680"/>
                </a:moveTo>
                <a:cubicBezTo>
                  <a:pt x="46" y="1611"/>
                  <a:pt x="38" y="1591"/>
                  <a:pt x="12" y="1512"/>
                </a:cubicBezTo>
                <a:cubicBezTo>
                  <a:pt x="42" y="1467"/>
                  <a:pt x="67" y="1466"/>
                  <a:pt x="84" y="1416"/>
                </a:cubicBezTo>
                <a:cubicBezTo>
                  <a:pt x="92" y="1316"/>
                  <a:pt x="87" y="1214"/>
                  <a:pt x="144" y="1128"/>
                </a:cubicBezTo>
                <a:cubicBezTo>
                  <a:pt x="148" y="1060"/>
                  <a:pt x="142" y="991"/>
                  <a:pt x="156" y="924"/>
                </a:cubicBezTo>
                <a:cubicBezTo>
                  <a:pt x="159" y="910"/>
                  <a:pt x="187" y="914"/>
                  <a:pt x="192" y="900"/>
                </a:cubicBezTo>
                <a:cubicBezTo>
                  <a:pt x="204" y="866"/>
                  <a:pt x="187" y="824"/>
                  <a:pt x="204" y="792"/>
                </a:cubicBezTo>
                <a:cubicBezTo>
                  <a:pt x="222" y="759"/>
                  <a:pt x="307" y="722"/>
                  <a:pt x="348" y="708"/>
                </a:cubicBezTo>
                <a:cubicBezTo>
                  <a:pt x="367" y="632"/>
                  <a:pt x="368" y="649"/>
                  <a:pt x="348" y="540"/>
                </a:cubicBezTo>
                <a:cubicBezTo>
                  <a:pt x="343" y="515"/>
                  <a:pt x="324" y="468"/>
                  <a:pt x="324" y="468"/>
                </a:cubicBezTo>
                <a:cubicBezTo>
                  <a:pt x="328" y="437"/>
                  <a:pt x="331" y="382"/>
                  <a:pt x="348" y="348"/>
                </a:cubicBezTo>
                <a:cubicBezTo>
                  <a:pt x="395" y="255"/>
                  <a:pt x="354" y="366"/>
                  <a:pt x="384" y="276"/>
                </a:cubicBezTo>
                <a:cubicBezTo>
                  <a:pt x="388" y="248"/>
                  <a:pt x="383" y="217"/>
                  <a:pt x="396" y="192"/>
                </a:cubicBezTo>
                <a:cubicBezTo>
                  <a:pt x="402" y="181"/>
                  <a:pt x="423" y="189"/>
                  <a:pt x="432" y="180"/>
                </a:cubicBezTo>
                <a:cubicBezTo>
                  <a:pt x="473" y="139"/>
                  <a:pt x="409" y="145"/>
                  <a:pt x="468" y="108"/>
                </a:cubicBezTo>
                <a:cubicBezTo>
                  <a:pt x="489" y="95"/>
                  <a:pt x="540" y="84"/>
                  <a:pt x="540" y="84"/>
                </a:cubicBezTo>
                <a:cubicBezTo>
                  <a:pt x="548" y="72"/>
                  <a:pt x="552" y="56"/>
                  <a:pt x="564" y="48"/>
                </a:cubicBezTo>
                <a:cubicBezTo>
                  <a:pt x="636" y="3"/>
                  <a:pt x="650" y="53"/>
                  <a:pt x="624" y="0"/>
                </a:cubicBezTo>
              </a:path>
            </a:pathLst>
          </a:custGeom>
          <a:noFill/>
          <a:ln w="38100">
            <a:solidFill>
              <a:srgbClr val="990033"/>
            </a:solidFill>
            <a:prstDash val="dash"/>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54" name="Freeform 50"/>
          <p:cNvSpPr>
            <a:spLocks/>
          </p:cNvSpPr>
          <p:nvPr/>
        </p:nvSpPr>
        <p:spPr bwMode="auto">
          <a:xfrm>
            <a:off x="2659063" y="2373313"/>
            <a:ext cx="3978275" cy="2122487"/>
          </a:xfrm>
          <a:custGeom>
            <a:avLst/>
            <a:gdLst>
              <a:gd name="T0" fmla="*/ 0 w 2820"/>
              <a:gd name="T1" fmla="*/ 2147483647 h 1337"/>
              <a:gd name="T2" fmla="*/ 2147483647 w 2820"/>
              <a:gd name="T3" fmla="*/ 2147483647 h 1337"/>
              <a:gd name="T4" fmla="*/ 2147483647 w 2820"/>
              <a:gd name="T5" fmla="*/ 2147483647 h 1337"/>
              <a:gd name="T6" fmla="*/ 2147483647 w 2820"/>
              <a:gd name="T7" fmla="*/ 2147483647 h 1337"/>
              <a:gd name="T8" fmla="*/ 2147483647 w 2820"/>
              <a:gd name="T9" fmla="*/ 2147483647 h 1337"/>
              <a:gd name="T10" fmla="*/ 2147483647 w 2820"/>
              <a:gd name="T11" fmla="*/ 2147483647 h 1337"/>
              <a:gd name="T12" fmla="*/ 2147483647 w 2820"/>
              <a:gd name="T13" fmla="*/ 2147483647 h 1337"/>
              <a:gd name="T14" fmla="*/ 2147483647 w 2820"/>
              <a:gd name="T15" fmla="*/ 2147483647 h 1337"/>
              <a:gd name="T16" fmla="*/ 2147483647 w 2820"/>
              <a:gd name="T17" fmla="*/ 2147483647 h 1337"/>
              <a:gd name="T18" fmla="*/ 2147483647 w 2820"/>
              <a:gd name="T19" fmla="*/ 2147483647 h 1337"/>
              <a:gd name="T20" fmla="*/ 2147483647 w 2820"/>
              <a:gd name="T21" fmla="*/ 2147483647 h 1337"/>
              <a:gd name="T22" fmla="*/ 2147483647 w 2820"/>
              <a:gd name="T23" fmla="*/ 2147483647 h 1337"/>
              <a:gd name="T24" fmla="*/ 2147483647 w 2820"/>
              <a:gd name="T25" fmla="*/ 2147483647 h 1337"/>
              <a:gd name="T26" fmla="*/ 2147483647 w 2820"/>
              <a:gd name="T27" fmla="*/ 2147483647 h 1337"/>
              <a:gd name="T28" fmla="*/ 2147483647 w 2820"/>
              <a:gd name="T29" fmla="*/ 2147483647 h 1337"/>
              <a:gd name="T30" fmla="*/ 2147483647 w 2820"/>
              <a:gd name="T31" fmla="*/ 2147483647 h 1337"/>
              <a:gd name="T32" fmla="*/ 2147483647 w 2820"/>
              <a:gd name="T33" fmla="*/ 2147483647 h 1337"/>
              <a:gd name="T34" fmla="*/ 2147483647 w 2820"/>
              <a:gd name="T35" fmla="*/ 2147483647 h 1337"/>
              <a:gd name="T36" fmla="*/ 2147483647 w 2820"/>
              <a:gd name="T37" fmla="*/ 2147483647 h 1337"/>
              <a:gd name="T38" fmla="*/ 2147483647 w 2820"/>
              <a:gd name="T39" fmla="*/ 2147483647 h 1337"/>
              <a:gd name="T40" fmla="*/ 2147483647 w 2820"/>
              <a:gd name="T41" fmla="*/ 2147483647 h 1337"/>
              <a:gd name="T42" fmla="*/ 2147483647 w 2820"/>
              <a:gd name="T43" fmla="*/ 2147483647 h 1337"/>
              <a:gd name="T44" fmla="*/ 2147483647 w 2820"/>
              <a:gd name="T45" fmla="*/ 2147483647 h 1337"/>
              <a:gd name="T46" fmla="*/ 2147483647 w 2820"/>
              <a:gd name="T47" fmla="*/ 2147483647 h 1337"/>
              <a:gd name="T48" fmla="*/ 2147483647 w 2820"/>
              <a:gd name="T49" fmla="*/ 2147483647 h 13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20"/>
              <a:gd name="T76" fmla="*/ 0 h 1337"/>
              <a:gd name="T77" fmla="*/ 2820 w 2820"/>
              <a:gd name="T78" fmla="*/ 1337 h 13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20" h="1337">
                <a:moveTo>
                  <a:pt x="0" y="5"/>
                </a:moveTo>
                <a:cubicBezTo>
                  <a:pt x="28" y="9"/>
                  <a:pt x="62" y="0"/>
                  <a:pt x="84" y="17"/>
                </a:cubicBezTo>
                <a:cubicBezTo>
                  <a:pt x="114" y="40"/>
                  <a:pt x="108" y="89"/>
                  <a:pt x="120" y="125"/>
                </a:cubicBezTo>
                <a:cubicBezTo>
                  <a:pt x="125" y="141"/>
                  <a:pt x="152" y="133"/>
                  <a:pt x="168" y="137"/>
                </a:cubicBezTo>
                <a:cubicBezTo>
                  <a:pt x="192" y="153"/>
                  <a:pt x="231" y="158"/>
                  <a:pt x="240" y="185"/>
                </a:cubicBezTo>
                <a:cubicBezTo>
                  <a:pt x="244" y="197"/>
                  <a:pt x="242" y="214"/>
                  <a:pt x="252" y="221"/>
                </a:cubicBezTo>
                <a:cubicBezTo>
                  <a:pt x="290" y="248"/>
                  <a:pt x="390" y="272"/>
                  <a:pt x="432" y="281"/>
                </a:cubicBezTo>
                <a:cubicBezTo>
                  <a:pt x="488" y="293"/>
                  <a:pt x="527" y="338"/>
                  <a:pt x="588" y="341"/>
                </a:cubicBezTo>
                <a:cubicBezTo>
                  <a:pt x="724" y="348"/>
                  <a:pt x="860" y="349"/>
                  <a:pt x="996" y="353"/>
                </a:cubicBezTo>
                <a:cubicBezTo>
                  <a:pt x="1086" y="383"/>
                  <a:pt x="975" y="342"/>
                  <a:pt x="1068" y="389"/>
                </a:cubicBezTo>
                <a:cubicBezTo>
                  <a:pt x="1119" y="415"/>
                  <a:pt x="1181" y="419"/>
                  <a:pt x="1236" y="437"/>
                </a:cubicBezTo>
                <a:cubicBezTo>
                  <a:pt x="1273" y="492"/>
                  <a:pt x="1287" y="555"/>
                  <a:pt x="1308" y="617"/>
                </a:cubicBezTo>
                <a:cubicBezTo>
                  <a:pt x="1316" y="641"/>
                  <a:pt x="1323" y="672"/>
                  <a:pt x="1344" y="689"/>
                </a:cubicBezTo>
                <a:cubicBezTo>
                  <a:pt x="1354" y="697"/>
                  <a:pt x="1368" y="697"/>
                  <a:pt x="1380" y="701"/>
                </a:cubicBezTo>
                <a:cubicBezTo>
                  <a:pt x="1430" y="775"/>
                  <a:pt x="1376" y="715"/>
                  <a:pt x="1512" y="749"/>
                </a:cubicBezTo>
                <a:cubicBezTo>
                  <a:pt x="1531" y="754"/>
                  <a:pt x="1602" y="797"/>
                  <a:pt x="1620" y="809"/>
                </a:cubicBezTo>
                <a:cubicBezTo>
                  <a:pt x="1624" y="825"/>
                  <a:pt x="1619" y="846"/>
                  <a:pt x="1632" y="857"/>
                </a:cubicBezTo>
                <a:cubicBezTo>
                  <a:pt x="1651" y="873"/>
                  <a:pt x="1704" y="881"/>
                  <a:pt x="1704" y="881"/>
                </a:cubicBezTo>
                <a:cubicBezTo>
                  <a:pt x="1712" y="905"/>
                  <a:pt x="1720" y="929"/>
                  <a:pt x="1728" y="953"/>
                </a:cubicBezTo>
                <a:cubicBezTo>
                  <a:pt x="1732" y="965"/>
                  <a:pt x="1728" y="985"/>
                  <a:pt x="1740" y="989"/>
                </a:cubicBezTo>
                <a:cubicBezTo>
                  <a:pt x="1792" y="1006"/>
                  <a:pt x="1844" y="1020"/>
                  <a:pt x="1896" y="1037"/>
                </a:cubicBezTo>
                <a:cubicBezTo>
                  <a:pt x="1930" y="1140"/>
                  <a:pt x="1938" y="1128"/>
                  <a:pt x="2064" y="1133"/>
                </a:cubicBezTo>
                <a:cubicBezTo>
                  <a:pt x="2220" y="1139"/>
                  <a:pt x="2376" y="1141"/>
                  <a:pt x="2532" y="1145"/>
                </a:cubicBezTo>
                <a:cubicBezTo>
                  <a:pt x="2585" y="1163"/>
                  <a:pt x="2635" y="1180"/>
                  <a:pt x="2688" y="1193"/>
                </a:cubicBezTo>
                <a:cubicBezTo>
                  <a:pt x="2710" y="1260"/>
                  <a:pt x="2733" y="1337"/>
                  <a:pt x="2820" y="1337"/>
                </a:cubicBezTo>
              </a:path>
            </a:pathLst>
          </a:custGeom>
          <a:noFill/>
          <a:ln w="38100">
            <a:solidFill>
              <a:srgbClr val="990033"/>
            </a:solidFill>
            <a:prstDash val="dash"/>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55" name="Text Box 51"/>
          <p:cNvSpPr txBox="1">
            <a:spLocks noChangeArrowheads="1"/>
          </p:cNvSpPr>
          <p:nvPr/>
        </p:nvSpPr>
        <p:spPr bwMode="auto">
          <a:xfrm>
            <a:off x="5458592" y="4335463"/>
            <a:ext cx="243528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000000"/>
                </a:solidFill>
                <a:effectLst/>
                <a:uLnTx/>
                <a:uFillTx/>
                <a:latin typeface="BoisterBlack" charset="0"/>
                <a:ea typeface="ＭＳ Ｐゴシック" charset="0"/>
              </a:rPr>
              <a:t>المملكة البابلية</a:t>
            </a:r>
            <a:endParaRPr kumimoji="0" lang="en-US" sz="4000" b="0" i="0" u="none" strike="noStrike" kern="1200" cap="none" spc="0" normalizeH="0" baseline="0" noProof="0" dirty="0">
              <a:ln>
                <a:noFill/>
              </a:ln>
              <a:solidFill>
                <a:srgbClr val="000000"/>
              </a:solidFill>
              <a:effectLst/>
              <a:uLnTx/>
              <a:uFillTx/>
              <a:latin typeface="BoisterBlack" charset="0"/>
              <a:ea typeface="ＭＳ Ｐゴシック" charset="0"/>
            </a:endParaRPr>
          </a:p>
        </p:txBody>
      </p:sp>
      <p:pic>
        <p:nvPicPr>
          <p:cNvPr id="98356" name="enemy attack - conquer.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74675"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913" name="Rectangle 53"/>
          <p:cNvSpPr>
            <a:spLocks noGrp="1" noChangeArrowheads="1"/>
          </p:cNvSpPr>
          <p:nvPr>
            <p:ph type="title" idx="4294967295"/>
          </p:nvPr>
        </p:nvSpPr>
        <p:spPr>
          <a:xfrm>
            <a:off x="2209800" y="5867400"/>
            <a:ext cx="6934200" cy="990600"/>
          </a:xfrm>
        </p:spPr>
        <p:txBody>
          <a:bodyPr/>
          <a:lstStyle/>
          <a:p>
            <a:pPr eaLnBrk="1" hangingPunct="1"/>
            <a:r>
              <a:rPr lang="ar-JO" sz="4000" i="1" dirty="0">
                <a:latin typeface="Arial" charset="0"/>
              </a:rPr>
              <a:t>رحلة السبي و العودة</a:t>
            </a:r>
            <a:endParaRPr lang="en-US" sz="4000" i="1" dirty="0">
              <a:latin typeface="Arial" charset="0"/>
            </a:endParaRPr>
          </a:p>
        </p:txBody>
      </p:sp>
    </p:spTree>
    <p:extLst>
      <p:ext uri="{BB962C8B-B14F-4D97-AF65-F5344CB8AC3E}">
        <p14:creationId xmlns:p14="http://schemas.microsoft.com/office/powerpoint/2010/main" val="3578886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98347"/>
                                        </p:tgtEl>
                                        <p:attrNameLst>
                                          <p:attrName>style.visibility</p:attrName>
                                        </p:attrNameLst>
                                      </p:cBhvr>
                                      <p:to>
                                        <p:strVal val="visible"/>
                                      </p:to>
                                    </p:set>
                                    <p:anim calcmode="lin" valueType="num">
                                      <p:cBhvr>
                                        <p:cTn id="11" dur="500" fill="hold"/>
                                        <p:tgtEl>
                                          <p:spTgt spid="98347"/>
                                        </p:tgtEl>
                                        <p:attrNameLst>
                                          <p:attrName>ppt_w</p:attrName>
                                        </p:attrNameLst>
                                      </p:cBhvr>
                                      <p:tavLst>
                                        <p:tav tm="0">
                                          <p:val>
                                            <p:fltVal val="0"/>
                                          </p:val>
                                        </p:tav>
                                        <p:tav tm="100000">
                                          <p:val>
                                            <p:strVal val="#ppt_w"/>
                                          </p:val>
                                        </p:tav>
                                      </p:tavLst>
                                    </p:anim>
                                    <p:anim calcmode="lin" valueType="num">
                                      <p:cBhvr>
                                        <p:cTn id="12" dur="500" fill="hold"/>
                                        <p:tgtEl>
                                          <p:spTgt spid="98347"/>
                                        </p:tgtEl>
                                        <p:attrNameLst>
                                          <p:attrName>ppt_h</p:attrName>
                                        </p:attrNameLst>
                                      </p:cBhvr>
                                      <p:tavLst>
                                        <p:tav tm="0">
                                          <p:val>
                                            <p:fltVal val="0"/>
                                          </p:val>
                                        </p:tav>
                                        <p:tav tm="100000">
                                          <p:val>
                                            <p:strVal val="#ppt_h"/>
                                          </p:val>
                                        </p:tav>
                                      </p:tavLst>
                                    </p:anim>
                                  </p:childTnLst>
                                </p:cTn>
                              </p:par>
                              <p:par>
                                <p:cTn id="13" presetID="53" presetClass="entr" presetSubtype="0" fill="hold" grpId="0" nodeType="withEffect">
                                  <p:stCondLst>
                                    <p:cond delay="0"/>
                                  </p:stCondLst>
                                  <p:childTnLst>
                                    <p:set>
                                      <p:cBhvr>
                                        <p:cTn id="14" dur="1" fill="hold">
                                          <p:stCondLst>
                                            <p:cond delay="0"/>
                                          </p:stCondLst>
                                        </p:cTn>
                                        <p:tgtEl>
                                          <p:spTgt spid="98336"/>
                                        </p:tgtEl>
                                        <p:attrNameLst>
                                          <p:attrName>style.visibility</p:attrName>
                                        </p:attrNameLst>
                                      </p:cBhvr>
                                      <p:to>
                                        <p:strVal val="visible"/>
                                      </p:to>
                                    </p:set>
                                    <p:anim calcmode="lin" valueType="num">
                                      <p:cBhvr>
                                        <p:cTn id="15" dur="500" fill="hold"/>
                                        <p:tgtEl>
                                          <p:spTgt spid="98336"/>
                                        </p:tgtEl>
                                        <p:attrNameLst>
                                          <p:attrName>ppt_w</p:attrName>
                                        </p:attrNameLst>
                                      </p:cBhvr>
                                      <p:tavLst>
                                        <p:tav tm="0">
                                          <p:val>
                                            <p:fltVal val="0"/>
                                          </p:val>
                                        </p:tav>
                                        <p:tav tm="100000">
                                          <p:val>
                                            <p:strVal val="#ppt_w"/>
                                          </p:val>
                                        </p:tav>
                                      </p:tavLst>
                                    </p:anim>
                                    <p:anim calcmode="lin" valueType="num">
                                      <p:cBhvr>
                                        <p:cTn id="16" dur="500" fill="hold"/>
                                        <p:tgtEl>
                                          <p:spTgt spid="98336"/>
                                        </p:tgtEl>
                                        <p:attrNameLst>
                                          <p:attrName>ppt_h</p:attrName>
                                        </p:attrNameLst>
                                      </p:cBhvr>
                                      <p:tavLst>
                                        <p:tav tm="0">
                                          <p:val>
                                            <p:fltVal val="0"/>
                                          </p:val>
                                        </p:tav>
                                        <p:tav tm="100000">
                                          <p:val>
                                            <p:strVal val="#ppt_h"/>
                                          </p:val>
                                        </p:tav>
                                      </p:tavLst>
                                    </p:anim>
                                    <p:animEffect transition="in" filter="fade">
                                      <p:cBhvr>
                                        <p:cTn id="17" dur="500"/>
                                        <p:tgtEl>
                                          <p:spTgt spid="98336"/>
                                        </p:tgtEl>
                                      </p:cBhvr>
                                    </p:animEffect>
                                  </p:childTnLst>
                                </p:cTn>
                              </p:par>
                              <p:par>
                                <p:cTn id="18" presetID="45" presetClass="entr" presetSubtype="0" fill="hold" nodeType="withEffect">
                                  <p:stCondLst>
                                    <p:cond delay="0"/>
                                  </p:stCondLst>
                                  <p:iterate type="lt">
                                    <p:tmPct val="10000"/>
                                  </p:iterate>
                                  <p:childTnLst>
                                    <p:set>
                                      <p:cBhvr>
                                        <p:cTn id="19" dur="1" fill="hold">
                                          <p:stCondLst>
                                            <p:cond delay="0"/>
                                          </p:stCondLst>
                                        </p:cTn>
                                        <p:tgtEl>
                                          <p:spTgt spid="98348">
                                            <p:txEl>
                                              <p:pRg st="0" end="0"/>
                                            </p:txEl>
                                          </p:spTgt>
                                        </p:tgtEl>
                                        <p:attrNameLst>
                                          <p:attrName>style.visibility</p:attrName>
                                        </p:attrNameLst>
                                      </p:cBhvr>
                                      <p:to>
                                        <p:strVal val="visible"/>
                                      </p:to>
                                    </p:set>
                                    <p:animEffect transition="in" filter="fade">
                                      <p:cBhvr>
                                        <p:cTn id="20" dur="2000"/>
                                        <p:tgtEl>
                                          <p:spTgt spid="98348">
                                            <p:txEl>
                                              <p:pRg st="0" end="0"/>
                                            </p:txEl>
                                          </p:spTgt>
                                        </p:tgtEl>
                                      </p:cBhvr>
                                    </p:animEffect>
                                    <p:anim calcmode="lin" valueType="num">
                                      <p:cBhvr>
                                        <p:cTn id="21" dur="2000" fill="hold"/>
                                        <p:tgtEl>
                                          <p:spTgt spid="98348">
                                            <p:txEl>
                                              <p:pRg st="0" end="0"/>
                                            </p:txEl>
                                          </p:spTgt>
                                        </p:tgtEl>
                                        <p:attrNameLst>
                                          <p:attrName>ppt_w</p:attrName>
                                        </p:attrNameLst>
                                      </p:cBhvr>
                                      <p:tavLst>
                                        <p:tav tm="0" fmla="#ppt_w*sin(2.5*pi*$)">
                                          <p:val>
                                            <p:fltVal val="0"/>
                                          </p:val>
                                        </p:tav>
                                        <p:tav tm="100000">
                                          <p:val>
                                            <p:fltVal val="1"/>
                                          </p:val>
                                        </p:tav>
                                      </p:tavLst>
                                    </p:anim>
                                    <p:anim calcmode="lin" valueType="num">
                                      <p:cBhvr>
                                        <p:cTn id="22" dur="2000" fill="hold"/>
                                        <p:tgtEl>
                                          <p:spTgt spid="98348">
                                            <p:txEl>
                                              <p:pRg st="0" end="0"/>
                                            </p:txEl>
                                          </p:spTgt>
                                        </p:tgtEl>
                                        <p:attrNameLst>
                                          <p:attrName>ppt_h</p:attrName>
                                        </p:attrNameLst>
                                      </p:cBhvr>
                                      <p:tavLst>
                                        <p:tav tm="0">
                                          <p:val>
                                            <p:strVal val="#ppt_h"/>
                                          </p:val>
                                        </p:tav>
                                        <p:tav tm="100000">
                                          <p:val>
                                            <p:strVal val="#ppt_h"/>
                                          </p:val>
                                        </p:tav>
                                      </p:tavLst>
                                    </p:anim>
                                  </p:childTnLst>
                                </p:cTn>
                              </p:par>
                            </p:childTnLst>
                          </p:cTn>
                        </p:par>
                        <p:par>
                          <p:cTn id="23" fill="hold" nodeType="afterGroup">
                            <p:stCondLst>
                              <p:cond delay="5200"/>
                            </p:stCondLst>
                            <p:childTnLst>
                              <p:par>
                                <p:cTn id="24" presetID="22" presetClass="entr" presetSubtype="4" fill="hold" grpId="0" nodeType="afterEffect">
                                  <p:stCondLst>
                                    <p:cond delay="0"/>
                                  </p:stCondLst>
                                  <p:childTnLst>
                                    <p:set>
                                      <p:cBhvr>
                                        <p:cTn id="25" dur="1" fill="hold">
                                          <p:stCondLst>
                                            <p:cond delay="0"/>
                                          </p:stCondLst>
                                        </p:cTn>
                                        <p:tgtEl>
                                          <p:spTgt spid="98353"/>
                                        </p:tgtEl>
                                        <p:attrNameLst>
                                          <p:attrName>style.visibility</p:attrName>
                                        </p:attrNameLst>
                                      </p:cBhvr>
                                      <p:to>
                                        <p:strVal val="visible"/>
                                      </p:to>
                                    </p:set>
                                    <p:animEffect transition="in" filter="wipe(down)">
                                      <p:cBhvr>
                                        <p:cTn id="26" dur="3000"/>
                                        <p:tgtEl>
                                          <p:spTgt spid="98353"/>
                                        </p:tgtEl>
                                      </p:cBhvr>
                                    </p:animEffect>
                                  </p:childTnLst>
                                </p:cTn>
                              </p:par>
                            </p:childTnLst>
                          </p:cTn>
                        </p:par>
                        <p:par>
                          <p:cTn id="27" fill="hold" nodeType="afterGroup">
                            <p:stCondLst>
                              <p:cond delay="8200"/>
                            </p:stCondLst>
                            <p:childTnLst>
                              <p:par>
                                <p:cTn id="28" presetID="53" presetClass="entr" presetSubtype="0" fill="hold" grpId="0" nodeType="afterEffect">
                                  <p:stCondLst>
                                    <p:cond delay="0"/>
                                  </p:stCondLst>
                                  <p:childTnLst>
                                    <p:set>
                                      <p:cBhvr>
                                        <p:cTn id="29" dur="1" fill="hold">
                                          <p:stCondLst>
                                            <p:cond delay="0"/>
                                          </p:stCondLst>
                                        </p:cTn>
                                        <p:tgtEl>
                                          <p:spTgt spid="98337"/>
                                        </p:tgtEl>
                                        <p:attrNameLst>
                                          <p:attrName>style.visibility</p:attrName>
                                        </p:attrNameLst>
                                      </p:cBhvr>
                                      <p:to>
                                        <p:strVal val="visible"/>
                                      </p:to>
                                    </p:set>
                                    <p:anim calcmode="lin" valueType="num">
                                      <p:cBhvr>
                                        <p:cTn id="30" dur="500" fill="hold"/>
                                        <p:tgtEl>
                                          <p:spTgt spid="98337"/>
                                        </p:tgtEl>
                                        <p:attrNameLst>
                                          <p:attrName>ppt_w</p:attrName>
                                        </p:attrNameLst>
                                      </p:cBhvr>
                                      <p:tavLst>
                                        <p:tav tm="0">
                                          <p:val>
                                            <p:fltVal val="0"/>
                                          </p:val>
                                        </p:tav>
                                        <p:tav tm="100000">
                                          <p:val>
                                            <p:strVal val="#ppt_w"/>
                                          </p:val>
                                        </p:tav>
                                      </p:tavLst>
                                    </p:anim>
                                    <p:anim calcmode="lin" valueType="num">
                                      <p:cBhvr>
                                        <p:cTn id="31" dur="500" fill="hold"/>
                                        <p:tgtEl>
                                          <p:spTgt spid="98337"/>
                                        </p:tgtEl>
                                        <p:attrNameLst>
                                          <p:attrName>ppt_h</p:attrName>
                                        </p:attrNameLst>
                                      </p:cBhvr>
                                      <p:tavLst>
                                        <p:tav tm="0">
                                          <p:val>
                                            <p:fltVal val="0"/>
                                          </p:val>
                                        </p:tav>
                                        <p:tav tm="100000">
                                          <p:val>
                                            <p:strVal val="#ppt_h"/>
                                          </p:val>
                                        </p:tav>
                                      </p:tavLst>
                                    </p:anim>
                                    <p:animEffect transition="in" filter="fade">
                                      <p:cBhvr>
                                        <p:cTn id="32" dur="500"/>
                                        <p:tgtEl>
                                          <p:spTgt spid="98337"/>
                                        </p:tgtEl>
                                      </p:cBhvr>
                                    </p:animEffect>
                                  </p:childTnLst>
                                </p:cTn>
                              </p:par>
                              <p:par>
                                <p:cTn id="33" presetID="45" presetClass="entr" presetSubtype="0" fill="hold" nodeType="withEffect">
                                  <p:stCondLst>
                                    <p:cond delay="0"/>
                                  </p:stCondLst>
                                  <p:iterate type="lt">
                                    <p:tmPct val="10000"/>
                                  </p:iterate>
                                  <p:childTnLst>
                                    <p:set>
                                      <p:cBhvr>
                                        <p:cTn id="34" dur="1" fill="hold">
                                          <p:stCondLst>
                                            <p:cond delay="0"/>
                                          </p:stCondLst>
                                        </p:cTn>
                                        <p:tgtEl>
                                          <p:spTgt spid="98349">
                                            <p:txEl>
                                              <p:pRg st="0" end="0"/>
                                            </p:txEl>
                                          </p:spTgt>
                                        </p:tgtEl>
                                        <p:attrNameLst>
                                          <p:attrName>style.visibility</p:attrName>
                                        </p:attrNameLst>
                                      </p:cBhvr>
                                      <p:to>
                                        <p:strVal val="visible"/>
                                      </p:to>
                                    </p:set>
                                    <p:animEffect transition="in" filter="fade">
                                      <p:cBhvr>
                                        <p:cTn id="35" dur="2000"/>
                                        <p:tgtEl>
                                          <p:spTgt spid="98349">
                                            <p:txEl>
                                              <p:pRg st="0" end="0"/>
                                            </p:txEl>
                                          </p:spTgt>
                                        </p:tgtEl>
                                      </p:cBhvr>
                                    </p:animEffect>
                                    <p:anim calcmode="lin" valueType="num">
                                      <p:cBhvr>
                                        <p:cTn id="36" dur="2000" fill="hold"/>
                                        <p:tgtEl>
                                          <p:spTgt spid="98349">
                                            <p:txEl>
                                              <p:pRg st="0" end="0"/>
                                            </p:txEl>
                                          </p:spTgt>
                                        </p:tgtEl>
                                        <p:attrNameLst>
                                          <p:attrName>ppt_w</p:attrName>
                                        </p:attrNameLst>
                                      </p:cBhvr>
                                      <p:tavLst>
                                        <p:tav tm="0" fmla="#ppt_w*sin(2.5*pi*$)">
                                          <p:val>
                                            <p:fltVal val="0"/>
                                          </p:val>
                                        </p:tav>
                                        <p:tav tm="100000">
                                          <p:val>
                                            <p:fltVal val="1"/>
                                          </p:val>
                                        </p:tav>
                                      </p:tavLst>
                                    </p:anim>
                                    <p:anim calcmode="lin" valueType="num">
                                      <p:cBhvr>
                                        <p:cTn id="37" dur="2000" fill="hold"/>
                                        <p:tgtEl>
                                          <p:spTgt spid="98349">
                                            <p:txEl>
                                              <p:pRg st="0" end="0"/>
                                            </p:txEl>
                                          </p:spTgt>
                                        </p:tgtEl>
                                        <p:attrNameLst>
                                          <p:attrName>ppt_h</p:attrName>
                                        </p:attrNameLst>
                                      </p:cBhvr>
                                      <p:tavLst>
                                        <p:tav tm="0">
                                          <p:val>
                                            <p:strVal val="#ppt_h"/>
                                          </p:val>
                                        </p:tav>
                                        <p:tav tm="100000">
                                          <p:val>
                                            <p:strVal val="#ppt_h"/>
                                          </p:val>
                                        </p:tav>
                                      </p:tavLst>
                                    </p:anim>
                                  </p:childTnLst>
                                </p:cTn>
                              </p:par>
                            </p:childTnLst>
                          </p:cTn>
                        </p:par>
                        <p:par>
                          <p:cTn id="38" fill="hold" nodeType="afterGroup">
                            <p:stCondLst>
                              <p:cond delay="10600"/>
                            </p:stCondLst>
                            <p:childTnLst>
                              <p:par>
                                <p:cTn id="39" presetID="22" presetClass="entr" presetSubtype="8" fill="hold" grpId="0" nodeType="afterEffect">
                                  <p:stCondLst>
                                    <p:cond delay="0"/>
                                  </p:stCondLst>
                                  <p:childTnLst>
                                    <p:set>
                                      <p:cBhvr>
                                        <p:cTn id="40" dur="1" fill="hold">
                                          <p:stCondLst>
                                            <p:cond delay="0"/>
                                          </p:stCondLst>
                                        </p:cTn>
                                        <p:tgtEl>
                                          <p:spTgt spid="98354"/>
                                        </p:tgtEl>
                                        <p:attrNameLst>
                                          <p:attrName>style.visibility</p:attrName>
                                        </p:attrNameLst>
                                      </p:cBhvr>
                                      <p:to>
                                        <p:strVal val="visible"/>
                                      </p:to>
                                    </p:set>
                                    <p:animEffect transition="in" filter="wipe(left)">
                                      <p:cBhvr>
                                        <p:cTn id="41" dur="3000"/>
                                        <p:tgtEl>
                                          <p:spTgt spid="98354"/>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98338"/>
                                        </p:tgtEl>
                                        <p:attrNameLst>
                                          <p:attrName>style.visibility</p:attrName>
                                        </p:attrNameLst>
                                      </p:cBhvr>
                                      <p:to>
                                        <p:strVal val="visible"/>
                                      </p:to>
                                    </p:set>
                                    <p:anim calcmode="lin" valueType="num">
                                      <p:cBhvr>
                                        <p:cTn id="44" dur="500" fill="hold"/>
                                        <p:tgtEl>
                                          <p:spTgt spid="98338"/>
                                        </p:tgtEl>
                                        <p:attrNameLst>
                                          <p:attrName>ppt_w</p:attrName>
                                        </p:attrNameLst>
                                      </p:cBhvr>
                                      <p:tavLst>
                                        <p:tav tm="0">
                                          <p:val>
                                            <p:fltVal val="0"/>
                                          </p:val>
                                        </p:tav>
                                        <p:tav tm="100000">
                                          <p:val>
                                            <p:strVal val="#ppt_w"/>
                                          </p:val>
                                        </p:tav>
                                      </p:tavLst>
                                    </p:anim>
                                    <p:anim calcmode="lin" valueType="num">
                                      <p:cBhvr>
                                        <p:cTn id="45" dur="500" fill="hold"/>
                                        <p:tgtEl>
                                          <p:spTgt spid="98338"/>
                                        </p:tgtEl>
                                        <p:attrNameLst>
                                          <p:attrName>ppt_h</p:attrName>
                                        </p:attrNameLst>
                                      </p:cBhvr>
                                      <p:tavLst>
                                        <p:tav tm="0">
                                          <p:val>
                                            <p:fltVal val="0"/>
                                          </p:val>
                                        </p:tav>
                                        <p:tav tm="100000">
                                          <p:val>
                                            <p:strVal val="#ppt_h"/>
                                          </p:val>
                                        </p:tav>
                                      </p:tavLst>
                                    </p:anim>
                                    <p:animEffect transition="in" filter="fade">
                                      <p:cBhvr>
                                        <p:cTn id="46" dur="500"/>
                                        <p:tgtEl>
                                          <p:spTgt spid="98338"/>
                                        </p:tgtEl>
                                      </p:cBhvr>
                                    </p:animEffect>
                                  </p:childTnLst>
                                </p:cTn>
                              </p:par>
                              <p:par>
                                <p:cTn id="47" presetID="45" presetClass="entr" presetSubtype="0" fill="hold" nodeType="withEffect">
                                  <p:stCondLst>
                                    <p:cond delay="0"/>
                                  </p:stCondLst>
                                  <p:iterate type="lt">
                                    <p:tmPct val="10000"/>
                                  </p:iterate>
                                  <p:childTnLst>
                                    <p:set>
                                      <p:cBhvr>
                                        <p:cTn id="48" dur="1" fill="hold">
                                          <p:stCondLst>
                                            <p:cond delay="0"/>
                                          </p:stCondLst>
                                        </p:cTn>
                                        <p:tgtEl>
                                          <p:spTgt spid="98350">
                                            <p:txEl>
                                              <p:pRg st="0" end="0"/>
                                            </p:txEl>
                                          </p:spTgt>
                                        </p:tgtEl>
                                        <p:attrNameLst>
                                          <p:attrName>style.visibility</p:attrName>
                                        </p:attrNameLst>
                                      </p:cBhvr>
                                      <p:to>
                                        <p:strVal val="visible"/>
                                      </p:to>
                                    </p:set>
                                    <p:animEffect transition="in" filter="fade">
                                      <p:cBhvr>
                                        <p:cTn id="49" dur="2000"/>
                                        <p:tgtEl>
                                          <p:spTgt spid="98350">
                                            <p:txEl>
                                              <p:pRg st="0" end="0"/>
                                            </p:txEl>
                                          </p:spTgt>
                                        </p:tgtEl>
                                      </p:cBhvr>
                                    </p:animEffect>
                                    <p:anim calcmode="lin" valueType="num">
                                      <p:cBhvr>
                                        <p:cTn id="50" dur="2000" fill="hold"/>
                                        <p:tgtEl>
                                          <p:spTgt spid="98350">
                                            <p:txEl>
                                              <p:pRg st="0" end="0"/>
                                            </p:txEl>
                                          </p:spTgt>
                                        </p:tgtEl>
                                        <p:attrNameLst>
                                          <p:attrName>ppt_w</p:attrName>
                                        </p:attrNameLst>
                                      </p:cBhvr>
                                      <p:tavLst>
                                        <p:tav tm="0" fmla="#ppt_w*sin(2.5*pi*$)">
                                          <p:val>
                                            <p:fltVal val="0"/>
                                          </p:val>
                                        </p:tav>
                                        <p:tav tm="100000">
                                          <p:val>
                                            <p:fltVal val="1"/>
                                          </p:val>
                                        </p:tav>
                                      </p:tavLst>
                                    </p:anim>
                                    <p:anim calcmode="lin" valueType="num">
                                      <p:cBhvr>
                                        <p:cTn id="51" dur="2000" fill="hold"/>
                                        <p:tgtEl>
                                          <p:spTgt spid="98350">
                                            <p:txEl>
                                              <p:pRg st="0" end="0"/>
                                            </p:txEl>
                                          </p:spTgt>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13600"/>
                            </p:stCondLst>
                            <p:childTnLst>
                              <p:par>
                                <p:cTn id="53" presetID="23" presetClass="entr" presetSubtype="16" fill="hold" nodeType="afterEffect">
                                  <p:stCondLst>
                                    <p:cond delay="0"/>
                                  </p:stCondLst>
                                  <p:childTnLst>
                                    <p:set>
                                      <p:cBhvr>
                                        <p:cTn id="54" dur="1" fill="hold">
                                          <p:stCondLst>
                                            <p:cond delay="0"/>
                                          </p:stCondLst>
                                        </p:cTn>
                                        <p:tgtEl>
                                          <p:spTgt spid="98355">
                                            <p:txEl>
                                              <p:pRg st="0" end="0"/>
                                            </p:txEl>
                                          </p:spTgt>
                                        </p:tgtEl>
                                        <p:attrNameLst>
                                          <p:attrName>style.visibility</p:attrName>
                                        </p:attrNameLst>
                                      </p:cBhvr>
                                      <p:to>
                                        <p:strVal val="visible"/>
                                      </p:to>
                                    </p:set>
                                    <p:anim calcmode="lin" valueType="num">
                                      <p:cBhvr>
                                        <p:cTn id="55" dur="1000" fill="hold"/>
                                        <p:tgtEl>
                                          <p:spTgt spid="98355">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9835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p:cTn id="57" fill="hold" display="0">
                  <p:stCondLst>
                    <p:cond delay="indefinite"/>
                  </p:stCondLst>
                  <p:endCondLst>
                    <p:cond evt="onPrev" delay="0">
                      <p:tgtEl>
                        <p:sldTgt/>
                      </p:tgtEl>
                    </p:cond>
                    <p:cond evt="onStopAudio" delay="0">
                      <p:tgtEl>
                        <p:sldTgt/>
                      </p:tgtEl>
                    </p:cond>
                  </p:endCondLst>
                </p:cTn>
                <p:tgtEl>
                  <p:spTgt spid="98356"/>
                </p:tgtEl>
              </p:cMediaNode>
            </p:audio>
          </p:childTnLst>
        </p:cTn>
      </p:par>
    </p:tnLst>
    <p:bldLst>
      <p:bldP spid="98336" grpId="0" animBg="1"/>
      <p:bldP spid="98337" grpId="0" animBg="1"/>
      <p:bldP spid="98338" grpId="0" animBg="1"/>
      <p:bldP spid="98347" grpId="0" animBg="1"/>
      <p:bldP spid="98353" grpId="0" animBg="1"/>
      <p:bldP spid="9835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B9197FD5-ABA8-7344-913F-A360F8B36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id="{5F529D54-D1E3-FC47-AF5A-923CE4AFBB61}"/>
              </a:ext>
            </a:extLst>
          </p:cNvPr>
          <p:cNvSpPr/>
          <p:nvPr/>
        </p:nvSpPr>
        <p:spPr bwMode="auto">
          <a:xfrm>
            <a:off x="2896380" y="-993913"/>
            <a:ext cx="6946091" cy="5563961"/>
          </a:xfrm>
          <a:prstGeom prst="cloud">
            <a:avLst/>
          </a:prstGeom>
          <a:solidFill>
            <a:schemeClr val="bg1"/>
          </a:solidFill>
          <a:ln w="9525" cap="flat" cmpd="sng" algn="ctr">
            <a:solidFill>
              <a:schemeClr val="tx1"/>
            </a:solidFill>
            <a:prstDash val="solid"/>
            <a:round/>
            <a:headEnd type="none" w="med" len="med"/>
            <a:tailEnd type="none" w="med" len="med"/>
          </a:ln>
          <a:effectLst>
            <a:softEdge rad="6350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4C0D1C84-1D14-8C48-BB92-E14F928B37DA}"/>
              </a:ext>
            </a:extLst>
          </p:cNvPr>
          <p:cNvSpPr>
            <a:spLocks noGrp="1"/>
          </p:cNvSpPr>
          <p:nvPr>
            <p:ph type="title" idx="4294967295"/>
          </p:nvPr>
        </p:nvSpPr>
        <p:spPr>
          <a:xfrm>
            <a:off x="4404326" y="193104"/>
            <a:ext cx="3665156" cy="3235896"/>
          </a:xfrm>
        </p:spPr>
        <p:txBody>
          <a:bodyPr/>
          <a:lstStyle/>
          <a:p>
            <a:r>
              <a:rPr lang="ar-JO" sz="2800" b="1" dirty="0"/>
              <a:t>كيف يمكن قبول تنبؤات دانيال 2 للدول الأربع المستقبلية ولكن الشك في نفس الشيء في دانيال 7؟</a:t>
            </a:r>
            <a:endParaRPr lang="en-US" sz="2800" b="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7" name="Rectangle 1027"/>
          <p:cNvSpPr>
            <a:spLocks noGrp="1" noChangeArrowheads="1"/>
          </p:cNvSpPr>
          <p:nvPr>
            <p:ph type="ctrTitle"/>
          </p:nvPr>
        </p:nvSpPr>
        <p:spPr>
          <a:xfrm>
            <a:off x="533400" y="5867400"/>
            <a:ext cx="8610600" cy="990600"/>
          </a:xfrm>
          <a:effectLst>
            <a:outerShdw blurRad="63500" dist="38099" dir="2700000" algn="ctr" rotWithShape="0">
              <a:schemeClr val="bg1">
                <a:alpha val="74998"/>
              </a:schemeClr>
            </a:outerShdw>
          </a:effectLst>
        </p:spPr>
        <p:txBody>
          <a:bodyPr/>
          <a:lstStyle/>
          <a:p>
            <a:pPr eaLnBrk="1" hangingPunct="1">
              <a:defRPr/>
            </a:pPr>
            <a:r>
              <a:rPr lang="ar-JO" altLang="zh-TW" sz="6000" dirty="0">
                <a:solidFill>
                  <a:srgbClr val="FFFFFF"/>
                </a:solidFill>
                <a:latin typeface="Arial" charset="0"/>
                <a:ea typeface="新細明體" charset="0"/>
              </a:rPr>
              <a:t>حزقيال 1</a:t>
            </a:r>
            <a:endParaRPr lang="en-US" altLang="zh-TW" dirty="0">
              <a:latin typeface="Arial" charset="0"/>
              <a:ea typeface="新細明體" charset="0"/>
            </a:endParaRPr>
          </a:p>
        </p:txBody>
      </p:sp>
      <p:pic>
        <p:nvPicPr>
          <p:cNvPr id="5939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1027">
            <a:extLst>
              <a:ext uri="{FF2B5EF4-FFF2-40B4-BE49-F238E27FC236}">
                <a16:creationId xmlns:a16="http://schemas.microsoft.com/office/drawing/2014/main" id="{23D4FA83-2DFB-384B-9FE3-C2384C4A36E8}"/>
              </a:ext>
            </a:extLst>
          </p:cNvPr>
          <p:cNvSpPr txBox="1">
            <a:spLocks noChangeArrowheads="1"/>
          </p:cNvSpPr>
          <p:nvPr/>
        </p:nvSpPr>
        <p:spPr bwMode="auto">
          <a:xfrm>
            <a:off x="-3810" y="49530"/>
            <a:ext cx="9147810" cy="9906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algn="ctr" defTabSz="914400" eaLnBrk="1" hangingPunct="1">
              <a:defRPr/>
            </a:pPr>
            <a:r>
              <a:rPr lang="ar-JO" sz="2800" b="1" dirty="0">
                <a:solidFill>
                  <a:srgbClr val="FFFFFF"/>
                </a:solidFill>
              </a:rPr>
              <a:t>رؤيا نهاية العالم الأخرى في زمن دانيال</a:t>
            </a:r>
            <a:endParaRPr lang="en-US" altLang="zh-TW" sz="2800" b="1" i="0" kern="0" dirty="0">
              <a:solidFill>
                <a:srgbClr val="FFFFFF"/>
              </a:solidFill>
              <a:latin typeface="Arial" charset="0"/>
              <a:ea typeface="新細明體" charset="0"/>
            </a:endParaRPr>
          </a:p>
        </p:txBody>
      </p:sp>
    </p:spTree>
    <p:extLst>
      <p:ext uri="{BB962C8B-B14F-4D97-AF65-F5344CB8AC3E}">
        <p14:creationId xmlns:p14="http://schemas.microsoft.com/office/powerpoint/2010/main" val="148476208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P spid="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8018"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8019"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367</a:t>
            </a:r>
          </a:p>
        </p:txBody>
      </p:sp>
      <p:sp>
        <p:nvSpPr>
          <p:cNvPr id="5" name="Rectangle 2"/>
          <p:cNvSpPr txBox="1">
            <a:spLocks noChangeArrowheads="1"/>
          </p:cNvSpPr>
          <p:nvPr/>
        </p:nvSpPr>
        <p:spPr>
          <a:xfrm>
            <a:off x="0" y="1484313"/>
            <a:ext cx="3132138" cy="5281612"/>
          </a:xfrm>
          <a:prstGeom prst="rect">
            <a:avLst/>
          </a:prstGeom>
          <a:effectLst/>
        </p:spPr>
        <p:txBody>
          <a:bodyPr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فهذه أوجهها أما أجنحتها فمبسوطة من فوق لكل واحد اثنان متصلان أحدهما بأخيه و اثنان يغطيان أجسامها</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841730" name="Rectangle 2"/>
          <p:cNvSpPr>
            <a:spLocks noGrp="1" noChangeArrowheads="1"/>
          </p:cNvSpPr>
          <p:nvPr>
            <p:ph type="title"/>
          </p:nvPr>
        </p:nvSpPr>
        <p:spPr>
          <a:xfrm>
            <a:off x="79375" y="123825"/>
            <a:ext cx="8264525" cy="1389063"/>
          </a:xfrm>
        </p:spPr>
        <p:txBody>
          <a:bodyPr>
            <a:noAutofit/>
          </a:bodyPr>
          <a:lstStyle/>
          <a:p>
            <a:pPr>
              <a:defRPr/>
            </a:pPr>
            <a:r>
              <a:rPr lang="ar-JO" sz="3600" b="1" dirty="0">
                <a:effectLst>
                  <a:glow rad="228600">
                    <a:schemeClr val="tx1"/>
                  </a:glow>
                </a:effectLst>
                <a:ea typeface="ＭＳ Ｐゴシック" charset="0"/>
              </a:rPr>
              <a:t>مخلوقات بأربع وجوه</a:t>
            </a:r>
            <a:br>
              <a:rPr lang="en-US" sz="3600" b="1" dirty="0">
                <a:effectLst>
                  <a:glow rad="228600">
                    <a:schemeClr val="tx1"/>
                  </a:glow>
                </a:effectLst>
                <a:ea typeface="ＭＳ Ｐゴシック" charset="0"/>
              </a:rPr>
            </a:br>
            <a:r>
              <a:rPr lang="en-US" sz="3600" b="1" dirty="0">
                <a:effectLst>
                  <a:glow rad="228600">
                    <a:schemeClr val="tx1"/>
                  </a:glow>
                </a:effectLst>
                <a:ea typeface="ＭＳ Ｐゴシック" charset="0"/>
              </a:rPr>
              <a:t>(</a:t>
            </a:r>
            <a:r>
              <a:rPr lang="ar-JO" sz="3600" b="1" dirty="0">
                <a:effectLst>
                  <a:glow rad="228600">
                    <a:schemeClr val="tx1"/>
                  </a:glow>
                </a:effectLst>
                <a:ea typeface="ＭＳ Ｐゴシック" charset="0"/>
              </a:rPr>
              <a:t>حزقيال 1: 11</a:t>
            </a:r>
            <a:r>
              <a:rPr lang="en-US" sz="3600" b="1" dirty="0">
                <a:effectLst>
                  <a:glow rad="228600">
                    <a:schemeClr val="tx1"/>
                  </a:glow>
                </a:effectLst>
                <a:ea typeface="ＭＳ Ｐゴシック" charset="0"/>
              </a:rPr>
              <a:t>)</a:t>
            </a:r>
          </a:p>
        </p:txBody>
      </p:sp>
      <p:sp>
        <p:nvSpPr>
          <p:cNvPr id="2" name="TextBox 1"/>
          <p:cNvSpPr txBox="1"/>
          <p:nvPr/>
        </p:nvSpPr>
        <p:spPr>
          <a:xfrm>
            <a:off x="1540933" y="7467600"/>
            <a:ext cx="18466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zechariah_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27384"/>
            <a:ext cx="9144000"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0" name="Title 1"/>
          <p:cNvSpPr>
            <a:spLocks noGrp="1"/>
          </p:cNvSpPr>
          <p:nvPr>
            <p:ph type="title"/>
          </p:nvPr>
        </p:nvSpPr>
        <p:spPr>
          <a:xfrm>
            <a:off x="0" y="6400800"/>
            <a:ext cx="9144000" cy="457200"/>
          </a:xfrm>
          <a:solidFill>
            <a:schemeClr val="bg2"/>
          </a:solidFill>
        </p:spPr>
        <p:txBody>
          <a:bodyPr/>
          <a:lstStyle/>
          <a:p>
            <a:r>
              <a:rPr lang="ar-JO" sz="3200" dirty="0"/>
              <a:t>يتوسع زكريا 1: 8 في رؤيا 6: 1-4</a:t>
            </a:r>
            <a:endParaRPr lang="en-US" sz="3200" dirty="0">
              <a:effectLst/>
              <a:latin typeface="Arial" charset="0"/>
              <a:ea typeface="ＭＳ Ｐゴシック" charset="0"/>
              <a:cs typeface="Arial" charset="0"/>
            </a:endParaRPr>
          </a:p>
        </p:txBody>
      </p:sp>
    </p:spTree>
    <p:extLst>
      <p:ext uri="{BB962C8B-B14F-4D97-AF65-F5344CB8AC3E}">
        <p14:creationId xmlns:p14="http://schemas.microsoft.com/office/powerpoint/2010/main" val="20601041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699693"/>
          </a:xfrm>
          <a:effectLst>
            <a:outerShdw blurRad="63500" dist="35921" dir="2700000" algn="ctr" rotWithShape="0">
              <a:schemeClr val="tx2">
                <a:alpha val="74998"/>
              </a:schemeClr>
            </a:outerShdw>
          </a:effectLst>
        </p:spPr>
        <p:txBody>
          <a:bodyPr anchor="t"/>
          <a:lstStyle/>
          <a:p>
            <a:pPr>
              <a:defRPr/>
            </a:pPr>
            <a:r>
              <a:rPr lang="ar-JO" sz="2800" b="1" dirty="0"/>
              <a:t>اعترض البعض على تاريخ دانيال في القرن السادس على أساس أن الكتاب مدرج في الكتابات و هو القسم الثالث من الكتاب المقدس العبري وليس بين الأنبياء أي القسم الثاني . </a:t>
            </a:r>
            <a:br>
              <a:rPr lang="ar-JO" sz="2800" b="1" dirty="0"/>
            </a:br>
            <a:r>
              <a:rPr lang="ar-JO" sz="2800" b="1" dirty="0"/>
              <a:t>وكتب آخر سفر نبوي (ملاخي) في القرن الخامس قبل الميلاد يزعم أولئك الذين يجادلون حول تأريخ متأخر لدانيال أنه إذا كتب كتابه في القرن السادس ، لكان قد تم إدراجه في القسم الثاني (الأنبياء) بدلاً من أن ينزل إلى القسم الثالث (الكتابات)</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94AB208A-0F88-5148-8550-C750202E22FA}"/>
              </a:ext>
            </a:extLst>
          </p:cNvPr>
          <p:cNvSpPr txBox="1">
            <a:spLocks noChangeArrowheads="1"/>
          </p:cNvSpPr>
          <p:nvPr/>
        </p:nvSpPr>
        <p:spPr bwMode="auto">
          <a:xfrm>
            <a:off x="-14285" y="4958183"/>
            <a:ext cx="9144000" cy="6425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charset="0"/>
                <a:ea typeface="ＭＳ Ｐゴシック" charset="0"/>
                <a:cs typeface="ＭＳ Ｐゴシック" charset="0"/>
              </a:rPr>
              <a:t>ما هو ردك ؟</a:t>
            </a:r>
            <a:endParaRPr lang="en-US" sz="2800" b="1" kern="0" dirty="0">
              <a:effectLst>
                <a:glow rad="127000">
                  <a:schemeClr val="tx1"/>
                </a:glow>
              </a:effectLst>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6612E5EB-9ADE-CF43-B45B-03AD4614D2C1}"/>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ar-JO" sz="2000" b="1" kern="0" dirty="0">
                <a:solidFill>
                  <a:srgbClr val="FFFFFF"/>
                </a:solidFill>
                <a:effectLst>
                  <a:glow rad="127000">
                    <a:srgbClr val="000000"/>
                  </a:glow>
                </a:effectLst>
                <a:latin typeface="Arial" charset="0"/>
                <a:ea typeface="ＭＳ Ｐゴシック" charset="0"/>
                <a:cs typeface="ＭＳ Ｐゴシック" charset="0"/>
              </a:rPr>
              <a:t>بنتيكوست، ب ك س، 1: 1325</a:t>
            </a:r>
            <a:r>
              <a:rPr lang="en-US" sz="2000" b="1" kern="0"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52501237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71675" y="29469"/>
            <a:ext cx="7172324" cy="5795490"/>
          </a:xfrm>
          <a:effectLst>
            <a:outerShdw blurRad="63500" dist="35921" dir="2700000" algn="ctr" rotWithShape="0">
              <a:schemeClr val="tx2">
                <a:alpha val="74998"/>
              </a:schemeClr>
            </a:outerShdw>
          </a:effectLst>
        </p:spPr>
        <p:txBody>
          <a:bodyPr anchor="t"/>
          <a:lstStyle/>
          <a:p>
            <a:pPr>
              <a:defRPr/>
            </a:pPr>
            <a:r>
              <a:rPr lang="ar-JO" sz="2800" b="1" dirty="0"/>
              <a:t>ومع ذلك وكما لوحظ سابقًا فقد خصص الله الأنبياء كرسل له مع خدمة خاصة للأمة إسرائيل . نظرًا لأن دانيال كان يحسبه معاصروه كزعيم حكومي وليس نبيًا فقد تم تضمين كتاباته في القسم الثالث وليس في الثاني . </a:t>
            </a:r>
            <a:br>
              <a:rPr lang="ar-JO" sz="2800" b="1" dirty="0"/>
            </a:br>
            <a:r>
              <a:rPr lang="ar-JO" sz="2800" b="1" dirty="0"/>
              <a:t>وهكذا فإن مكانة المؤلف وليس تاريخ كتابه هي التي حددت التقسيم الذي أُدرج فيه كتابه في الكتاب المقدس العبري</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12F4FF5-49D1-E045-AE73-83BA6BFBF325}"/>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ar-JO" sz="2000" b="1" kern="0" dirty="0">
                <a:solidFill>
                  <a:srgbClr val="FFFFFF"/>
                </a:solidFill>
                <a:effectLst>
                  <a:glow rad="127000">
                    <a:srgbClr val="000000"/>
                  </a:glow>
                </a:effectLst>
                <a:latin typeface="Arial" charset="0"/>
                <a:ea typeface="ＭＳ Ｐゴシック" charset="0"/>
                <a:cs typeface="ＭＳ Ｐゴシック" charset="0"/>
              </a:rPr>
              <a:t>بنتيكوست، ب ك س، 1: 1325</a:t>
            </a:r>
            <a:r>
              <a:rPr lang="en-US" sz="2000" b="1" kern="0"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97017817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3" name="Picture 2" descr="Shrine of the Boo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4450"/>
            <a:ext cx="70866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3" name="Picture 3" descr="Shrine of the Boo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8800" y="-58738"/>
            <a:ext cx="4800600" cy="3714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13" name="Rectangle 13"/>
          <p:cNvSpPr>
            <a:spLocks noRot="1" noChangeArrowheads="1"/>
          </p:cNvSpPr>
          <p:nvPr/>
        </p:nvSpPr>
        <p:spPr bwMode="auto">
          <a:xfrm>
            <a:off x="0" y="0"/>
            <a:ext cx="9144000" cy="762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أهمية مخطوطات البحر الميت</a:t>
            </a:r>
            <a:endParaRPr kumimoji="0" lang="en-US"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79204" name="Rectangle 4"/>
          <p:cNvSpPr>
            <a:spLocks noGrp="1" noRot="1" noChangeArrowheads="1"/>
          </p:cNvSpPr>
          <p:nvPr>
            <p:ph type="title" idx="4294967295"/>
          </p:nvPr>
        </p:nvSpPr>
        <p:spPr>
          <a:xfrm>
            <a:off x="304800" y="5913438"/>
            <a:ext cx="8077200" cy="868362"/>
          </a:xfrm>
        </p:spPr>
        <p:txBody>
          <a:bodyPr/>
          <a:lstStyle/>
          <a:p>
            <a:pPr eaLnBrk="1" hangingPunct="1">
              <a:defRPr/>
            </a:pPr>
            <a:r>
              <a:rPr lang="ar-JO" sz="3200" dirty="0">
                <a:latin typeface="Arial" charset="0"/>
                <a:ea typeface="ＭＳ Ｐゴシック" charset="0"/>
                <a:cs typeface="Arial" charset="0"/>
              </a:rPr>
              <a:t>ضريح الكتاب</a:t>
            </a:r>
            <a:endParaRPr lang="en-US" sz="3200" dirty="0">
              <a:latin typeface="Arial" charset="0"/>
              <a:ea typeface="ＭＳ Ｐゴシック" charset="0"/>
              <a:cs typeface="Arial" charset="0"/>
            </a:endParaRPr>
          </a:p>
        </p:txBody>
      </p:sp>
      <p:pic>
        <p:nvPicPr>
          <p:cNvPr id="179205" name="Picture 5" descr="Qumran0001"/>
          <p:cNvPicPr>
            <a:picLocks noChangeAspect="1" noChangeArrowheads="1"/>
          </p:cNvPicPr>
          <p:nvPr/>
        </p:nvPicPr>
        <p:blipFill>
          <a:blip r:embed="rId5" cstate="screen">
            <a:lum bright="38000"/>
            <a:extLst>
              <a:ext uri="{28A0092B-C50C-407E-A947-70E740481C1C}">
                <a14:useLocalDpi xmlns:a14="http://schemas.microsoft.com/office/drawing/2010/main"/>
              </a:ext>
            </a:extLst>
          </a:blip>
          <a:srcRect/>
          <a:stretch>
            <a:fillRect/>
          </a:stretch>
        </p:blipFill>
        <p:spPr bwMode="auto">
          <a:xfrm>
            <a:off x="3048000" y="3962400"/>
            <a:ext cx="2971800" cy="165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7" name="Rectangle 7"/>
          <p:cNvSpPr>
            <a:spLocks noChangeArrowheads="1"/>
          </p:cNvSpPr>
          <p:nvPr/>
        </p:nvSpPr>
        <p:spPr bwMode="auto">
          <a:xfrm>
            <a:off x="1981200" y="1143000"/>
            <a:ext cx="4572000" cy="1854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lang="ar-JO" sz="3600" b="1" dirty="0">
                <a:solidFill>
                  <a:srgbClr val="FFFFFF"/>
                </a:solidFill>
                <a:effectLst>
                  <a:outerShdw blurRad="53975" dist="76200" dir="2700000" algn="tl" rotWithShape="0">
                    <a:srgbClr val="000000"/>
                  </a:outerShdw>
                </a:effectLst>
                <a:latin typeface="Arial" charset="0"/>
                <a:ea typeface="ＭＳ Ｐゴシック" charset="0"/>
                <a:cs typeface="Arial" charset="0"/>
              </a:rPr>
              <a:t>نهطوطات البحر الميت تثبت صحة التأريخ المحافظ لأسفار العهد القديم</a:t>
            </a:r>
            <a:endParaRPr kumimoji="0" lang="en-US" sz="3600" b="1" i="0" u="none" strike="noStrike" kern="1200" cap="none" spc="0" normalizeH="0" baseline="0" noProof="0" dirty="0">
              <a:ln>
                <a:noFill/>
              </a:ln>
              <a:solidFill>
                <a:srgbClr val="FFFFFF"/>
              </a:solidFill>
              <a:effectLst>
                <a:outerShdw blurRad="53975" dist="76200" dir="2700000" algn="tl" rotWithShape="0">
                  <a:srgbClr val="000000"/>
                </a:outerShdw>
              </a:effectLst>
              <a:uLnTx/>
              <a:uFillTx/>
              <a:latin typeface="Arial" charset="0"/>
              <a:ea typeface="ＭＳ Ｐゴシック" charset="0"/>
              <a:cs typeface="Arial" charset="0"/>
            </a:endParaRPr>
          </a:p>
        </p:txBody>
      </p:sp>
      <p:sp>
        <p:nvSpPr>
          <p:cNvPr id="179208" name="Text Box 8"/>
          <p:cNvSpPr txBox="1">
            <a:spLocks noChangeArrowheads="1"/>
          </p:cNvSpPr>
          <p:nvPr/>
        </p:nvSpPr>
        <p:spPr bwMode="auto">
          <a:xfrm>
            <a:off x="304800" y="3352800"/>
            <a:ext cx="5334000" cy="584200"/>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5E5FF"/>
                </a:solidFill>
                <a:effectLst/>
                <a:uLnTx/>
                <a:uFillTx/>
                <a:latin typeface="Arial" charset="0"/>
                <a:ea typeface="ＭＳ Ｐゴシック" charset="0"/>
                <a:cs typeface="Arial" charset="0"/>
              </a:rPr>
              <a:t>متى كتب دانيال ؟</a:t>
            </a:r>
            <a:endParaRPr kumimoji="0" lang="en-US" sz="3200" b="1" i="0" u="none" strike="noStrike" kern="1200" cap="none" spc="0" normalizeH="0" baseline="0" noProof="0" dirty="0">
              <a:ln>
                <a:noFill/>
              </a:ln>
              <a:solidFill>
                <a:srgbClr val="E5E5FF"/>
              </a:solidFill>
              <a:effectLst/>
              <a:uLnTx/>
              <a:uFillTx/>
              <a:latin typeface="Arial" charset="0"/>
              <a:ea typeface="ＭＳ Ｐゴシック" charset="0"/>
              <a:cs typeface="Arial" charset="0"/>
            </a:endParaRPr>
          </a:p>
        </p:txBody>
      </p:sp>
      <p:sp>
        <p:nvSpPr>
          <p:cNvPr id="179211" name="Text Box 11"/>
          <p:cNvSpPr txBox="1">
            <a:spLocks noChangeArrowheads="1"/>
          </p:cNvSpPr>
          <p:nvPr/>
        </p:nvSpPr>
        <p:spPr bwMode="auto">
          <a:xfrm>
            <a:off x="3124200" y="4114800"/>
            <a:ext cx="28956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نسخة دانيال من مخطوطات البحر الميت</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200-100 ق.م</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79212" name="Text Box 12"/>
          <p:cNvSpPr txBox="1">
            <a:spLocks noChangeArrowheads="1"/>
          </p:cNvSpPr>
          <p:nvPr/>
        </p:nvSpPr>
        <p:spPr bwMode="auto">
          <a:xfrm>
            <a:off x="8595759" y="0"/>
            <a:ext cx="574196" cy="36933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534</a:t>
            </a:r>
            <a:endParaRPr kumimoji="0" lang="en-US" sz="1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79209" name="Text Box 9"/>
          <p:cNvSpPr txBox="1">
            <a:spLocks noChangeArrowheads="1"/>
          </p:cNvSpPr>
          <p:nvPr/>
        </p:nvSpPr>
        <p:spPr bwMode="auto">
          <a:xfrm>
            <a:off x="6019800" y="4114800"/>
            <a:ext cx="2057400" cy="83026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5E5FF"/>
                </a:solidFill>
                <a:effectLst/>
                <a:uLnTx/>
                <a:uFillTx/>
                <a:latin typeface="Arial" charset="0"/>
                <a:ea typeface="ＭＳ Ｐゴシック" charset="0"/>
                <a:cs typeface="Arial" charset="0"/>
              </a:rPr>
              <a:t>المتحررون</a:t>
            </a:r>
            <a:endParaRPr kumimoji="0" lang="en-US" sz="2400" b="1" i="0" u="none" strike="noStrike" kern="1200" cap="none" spc="0" normalizeH="0" baseline="0" noProof="0" dirty="0">
              <a:ln>
                <a:noFill/>
              </a:ln>
              <a:solidFill>
                <a:srgbClr val="E5E5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5E5FF"/>
                </a:solidFill>
                <a:effectLst/>
                <a:uLnTx/>
                <a:uFillTx/>
                <a:latin typeface="Arial" charset="0"/>
                <a:ea typeface="ＭＳ Ｐゴシック" charset="0"/>
                <a:cs typeface="Arial" charset="0"/>
              </a:rPr>
              <a:t>164 ق.م</a:t>
            </a:r>
            <a:endParaRPr kumimoji="0" lang="en-US" sz="2400" b="1" i="0" u="none" strike="noStrike" kern="1200" cap="none" spc="0" normalizeH="0" baseline="0" noProof="0" dirty="0">
              <a:ln>
                <a:noFill/>
              </a:ln>
              <a:solidFill>
                <a:srgbClr val="E5E5FF"/>
              </a:solidFill>
              <a:effectLst/>
              <a:uLnTx/>
              <a:uFillTx/>
              <a:latin typeface="Arial" charset="0"/>
              <a:ea typeface="ＭＳ Ｐゴシック" charset="0"/>
              <a:cs typeface="Arial" charset="0"/>
            </a:endParaRPr>
          </a:p>
        </p:txBody>
      </p:sp>
      <p:sp>
        <p:nvSpPr>
          <p:cNvPr id="179210" name="Text Box 10"/>
          <p:cNvSpPr txBox="1">
            <a:spLocks noChangeArrowheads="1"/>
          </p:cNvSpPr>
          <p:nvPr/>
        </p:nvSpPr>
        <p:spPr bwMode="auto">
          <a:xfrm>
            <a:off x="304800" y="4114800"/>
            <a:ext cx="2743200" cy="83026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5E5FF"/>
                </a:solidFill>
                <a:effectLst/>
                <a:uLnTx/>
                <a:uFillTx/>
                <a:latin typeface="Arial" charset="0"/>
                <a:ea typeface="ＭＳ Ｐゴシック" charset="0"/>
                <a:cs typeface="Arial" charset="0"/>
              </a:rPr>
              <a:t>المحافظون</a:t>
            </a:r>
            <a:endParaRPr kumimoji="0" lang="en-US" sz="2400" b="1" i="0" u="none" strike="noStrike" kern="1200" cap="none" spc="0" normalizeH="0" baseline="0" noProof="0" dirty="0">
              <a:ln>
                <a:noFill/>
              </a:ln>
              <a:solidFill>
                <a:srgbClr val="E5E5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E5E5FF"/>
                </a:solidFill>
                <a:latin typeface="Arial" charset="0"/>
                <a:cs typeface="Arial" charset="0"/>
              </a:rPr>
              <a:t>560 ق.م</a:t>
            </a:r>
            <a:endParaRPr kumimoji="0" lang="en-US" sz="2400" b="1" i="0" u="none" strike="noStrike" kern="1200" cap="none" spc="0" normalizeH="0" baseline="0" noProof="0" dirty="0">
              <a:ln>
                <a:noFill/>
              </a:ln>
              <a:solidFill>
                <a:srgbClr val="E5E5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52180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wipe(down)">
                                      <p:cBhvr>
                                        <p:cTn id="7" dur="5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nodeType="clickEffect">
                                  <p:stCondLst>
                                    <p:cond delay="0"/>
                                  </p:stCondLst>
                                  <p:childTnLst>
                                    <p:set>
                                      <p:cBhvr>
                                        <p:cTn id="11" dur="1" fill="hold">
                                          <p:stCondLst>
                                            <p:cond delay="0"/>
                                          </p:stCondLst>
                                        </p:cTn>
                                        <p:tgtEl>
                                          <p:spTgt spid="179205"/>
                                        </p:tgtEl>
                                        <p:attrNameLst>
                                          <p:attrName>style.visibility</p:attrName>
                                        </p:attrNameLst>
                                      </p:cBhvr>
                                      <p:to>
                                        <p:strVal val="visible"/>
                                      </p:to>
                                    </p:set>
                                    <p:anim calcmode="lin" valueType="num">
                                      <p:cBhvr>
                                        <p:cTn id="12" dur="500" fill="hold"/>
                                        <p:tgtEl>
                                          <p:spTgt spid="179205"/>
                                        </p:tgtEl>
                                        <p:attrNameLst>
                                          <p:attrName>ppt_w</p:attrName>
                                        </p:attrNameLst>
                                      </p:cBhvr>
                                      <p:tavLst>
                                        <p:tav tm="0">
                                          <p:val>
                                            <p:fltVal val="0"/>
                                          </p:val>
                                        </p:tav>
                                        <p:tav tm="100000">
                                          <p:val>
                                            <p:strVal val="#ppt_w"/>
                                          </p:val>
                                        </p:tav>
                                      </p:tavLst>
                                    </p:anim>
                                    <p:anim calcmode="lin" valueType="num">
                                      <p:cBhvr>
                                        <p:cTn id="13" dur="500" fill="hold"/>
                                        <p:tgtEl>
                                          <p:spTgt spid="179205"/>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p:cTn id="18" dur="500" fill="hold"/>
                                        <p:tgtEl>
                                          <p:spTgt spid="179208"/>
                                        </p:tgtEl>
                                        <p:attrNameLst>
                                          <p:attrName>ppt_w</p:attrName>
                                        </p:attrNameLst>
                                      </p:cBhvr>
                                      <p:tavLst>
                                        <p:tav tm="0">
                                          <p:val>
                                            <p:fltVal val="0"/>
                                          </p:val>
                                        </p:tav>
                                        <p:tav tm="100000">
                                          <p:val>
                                            <p:strVal val="#ppt_w"/>
                                          </p:val>
                                        </p:tav>
                                      </p:tavLst>
                                    </p:anim>
                                    <p:anim calcmode="lin" valueType="num">
                                      <p:cBhvr>
                                        <p:cTn id="19" dur="500" fill="hold"/>
                                        <p:tgtEl>
                                          <p:spTgt spid="179208"/>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79210"/>
                                        </p:tgtEl>
                                        <p:attrNameLst>
                                          <p:attrName>style.visibility</p:attrName>
                                        </p:attrNameLst>
                                      </p:cBhvr>
                                      <p:to>
                                        <p:strVal val="visible"/>
                                      </p:to>
                                    </p:set>
                                    <p:anim calcmode="lin" valueType="num">
                                      <p:cBhvr>
                                        <p:cTn id="24" dur="500" fill="hold"/>
                                        <p:tgtEl>
                                          <p:spTgt spid="179210"/>
                                        </p:tgtEl>
                                        <p:attrNameLst>
                                          <p:attrName>ppt_w</p:attrName>
                                        </p:attrNameLst>
                                      </p:cBhvr>
                                      <p:tavLst>
                                        <p:tav tm="0">
                                          <p:val>
                                            <p:fltVal val="0"/>
                                          </p:val>
                                        </p:tav>
                                        <p:tav tm="100000">
                                          <p:val>
                                            <p:strVal val="#ppt_w"/>
                                          </p:val>
                                        </p:tav>
                                      </p:tavLst>
                                    </p:anim>
                                    <p:anim calcmode="lin" valueType="num">
                                      <p:cBhvr>
                                        <p:cTn id="25" dur="500" fill="hold"/>
                                        <p:tgtEl>
                                          <p:spTgt spid="179210"/>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179209"/>
                                        </p:tgtEl>
                                        <p:attrNameLst>
                                          <p:attrName>style.visibility</p:attrName>
                                        </p:attrNameLst>
                                      </p:cBhvr>
                                      <p:to>
                                        <p:strVal val="visible"/>
                                      </p:to>
                                    </p:set>
                                    <p:anim calcmode="lin" valueType="num">
                                      <p:cBhvr>
                                        <p:cTn id="30" dur="500" fill="hold"/>
                                        <p:tgtEl>
                                          <p:spTgt spid="179209"/>
                                        </p:tgtEl>
                                        <p:attrNameLst>
                                          <p:attrName>ppt_w</p:attrName>
                                        </p:attrNameLst>
                                      </p:cBhvr>
                                      <p:tavLst>
                                        <p:tav tm="0">
                                          <p:val>
                                            <p:fltVal val="0"/>
                                          </p:val>
                                        </p:tav>
                                        <p:tav tm="100000">
                                          <p:val>
                                            <p:strVal val="#ppt_w"/>
                                          </p:val>
                                        </p:tav>
                                      </p:tavLst>
                                    </p:anim>
                                    <p:anim calcmode="lin" valueType="num">
                                      <p:cBhvr>
                                        <p:cTn id="31" dur="500" fill="hold"/>
                                        <p:tgtEl>
                                          <p:spTgt spid="179209"/>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179211"/>
                                        </p:tgtEl>
                                        <p:attrNameLst>
                                          <p:attrName>style.visibility</p:attrName>
                                        </p:attrNameLst>
                                      </p:cBhvr>
                                      <p:to>
                                        <p:strVal val="visible"/>
                                      </p:to>
                                    </p:set>
                                    <p:anim calcmode="lin" valueType="num">
                                      <p:cBhvr>
                                        <p:cTn id="36" dur="500" fill="hold"/>
                                        <p:tgtEl>
                                          <p:spTgt spid="179211"/>
                                        </p:tgtEl>
                                        <p:attrNameLst>
                                          <p:attrName>ppt_w</p:attrName>
                                        </p:attrNameLst>
                                      </p:cBhvr>
                                      <p:tavLst>
                                        <p:tav tm="0">
                                          <p:val>
                                            <p:fltVal val="0"/>
                                          </p:val>
                                        </p:tav>
                                        <p:tav tm="100000">
                                          <p:val>
                                            <p:strVal val="#ppt_w"/>
                                          </p:val>
                                        </p:tav>
                                      </p:tavLst>
                                    </p:anim>
                                    <p:anim calcmode="lin" valueType="num">
                                      <p:cBhvr>
                                        <p:cTn id="37" dur="500" fill="hold"/>
                                        <p:tgtEl>
                                          <p:spTgt spid="1792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8" grpId="0" animBg="1"/>
      <p:bldP spid="179211" grpId="0"/>
      <p:bldP spid="179209" grpId="0" animBg="1"/>
      <p:bldP spid="1792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097280"/>
            <a:ext cx="9144000" cy="3375999"/>
          </a:xfrm>
          <a:effectLst>
            <a:outerShdw blurRad="63500" dist="35921" dir="2700000" algn="ctr" rotWithShape="0">
              <a:schemeClr val="tx2">
                <a:alpha val="74998"/>
              </a:schemeClr>
            </a:outerShdw>
          </a:effectLst>
        </p:spPr>
        <p:txBody>
          <a:bodyPr anchor="t"/>
          <a:lstStyle/>
          <a:p>
            <a:pPr>
              <a:defRPr/>
            </a:pPr>
            <a:r>
              <a:rPr lang="ar-JO" sz="5400" b="1" dirty="0"/>
              <a:t>لكن هل كان من الممكن أن يكون لدانيال لاهوت متقدم عن الملائكة والقيامة؟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BB26F612-76A6-B64F-AB79-4E6309CD5E0B}"/>
              </a:ext>
            </a:extLst>
          </p:cNvPr>
          <p:cNvSpPr txBox="1">
            <a:spLocks noChangeArrowheads="1"/>
          </p:cNvSpPr>
          <p:nvPr/>
        </p:nvSpPr>
        <p:spPr bwMode="auto">
          <a:xfrm>
            <a:off x="0" y="4914900"/>
            <a:ext cx="9144000" cy="1307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i="1" kern="0" dirty="0">
                <a:effectLst>
                  <a:glow rad="127000">
                    <a:schemeClr val="tx1"/>
                  </a:glow>
                </a:effectLst>
                <a:latin typeface="Arial" charset="0"/>
                <a:ea typeface="ＭＳ Ｐゴシック" charset="0"/>
                <a:cs typeface="ＭＳ Ｐゴシック" charset="0"/>
              </a:rPr>
              <a:t>حجة أخرى للناقدين</a:t>
            </a:r>
            <a:endParaRPr lang="en-US" sz="40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44203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65175"/>
          </a:xfrm>
        </p:spPr>
        <p:txBody>
          <a:bodyPr/>
          <a:lstStyle/>
          <a:p>
            <a:pPr>
              <a:defRPr/>
            </a:pPr>
            <a:r>
              <a:rPr lang="ar-JO" b="1" dirty="0"/>
              <a:t>قيام ميخائيل (دا 12: 1)</a:t>
            </a:r>
            <a:endParaRPr lang="en-US" b="1" dirty="0"/>
          </a:p>
        </p:txBody>
      </p:sp>
      <p:pic>
        <p:nvPicPr>
          <p:cNvPr id="831490" name="Picture 2" descr="A Boomer in the Pew: Dear Daniel, You are greatly loved: God">
            <a:extLst>
              <a:ext uri="{FF2B5EF4-FFF2-40B4-BE49-F238E27FC236}">
                <a16:creationId xmlns:a16="http://schemas.microsoft.com/office/drawing/2014/main" id="{30AF0CA4-5CA8-D746-9AEC-3BCC6D64877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052736"/>
            <a:ext cx="7740352" cy="580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51791"/>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4" descr="tribmartyrs.jpg"/>
          <p:cNvPicPr>
            <a:picLocks noChangeAspect="1"/>
          </p:cNvPicPr>
          <p:nvPr/>
        </p:nvPicPr>
        <p:blipFill rotWithShape="1">
          <a:blip r:embed="rId3">
            <a:extLst>
              <a:ext uri="{28A0092B-C50C-407E-A947-70E740481C1C}">
                <a14:useLocalDpi xmlns:a14="http://schemas.microsoft.com/office/drawing/2010/main"/>
              </a:ext>
            </a:extLst>
          </a:blip>
          <a:srcRect b="7534"/>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762000"/>
            <a:ext cx="7772400" cy="838200"/>
          </a:xfrm>
          <a:solidFill>
            <a:schemeClr val="tx1"/>
          </a:solidFill>
        </p:spPr>
        <p:txBody>
          <a:bodyPr/>
          <a:lstStyle/>
          <a:p>
            <a:pPr>
              <a:defRPr/>
            </a:pPr>
            <a:r>
              <a:rPr lang="ar-JO" sz="3600" b="1" dirty="0">
                <a:solidFill>
                  <a:schemeClr val="bg1"/>
                </a:solidFill>
                <a:latin typeface="Arial" charset="0"/>
                <a:cs typeface="Arial" charset="0"/>
              </a:rPr>
              <a:t>دينونة قديسي العهد القديم</a:t>
            </a:r>
            <a:endParaRPr lang="en-US" sz="3600" b="1" dirty="0">
              <a:solidFill>
                <a:schemeClr val="bg1"/>
              </a:solidFill>
              <a:latin typeface="Arial" charset="0"/>
              <a:cs typeface="Arial" charset="0"/>
            </a:endParaRPr>
          </a:p>
        </p:txBody>
      </p:sp>
      <p:sp>
        <p:nvSpPr>
          <p:cNvPr id="4" name="Text Box 4"/>
          <p:cNvSpPr txBox="1">
            <a:spLocks noChangeArrowheads="1"/>
          </p:cNvSpPr>
          <p:nvPr/>
        </p:nvSpPr>
        <p:spPr bwMode="auto">
          <a:xfrm>
            <a:off x="6732240" y="-547914"/>
            <a:ext cx="2411760" cy="457200"/>
          </a:xfrm>
          <a:prstGeom prst="rect">
            <a:avLst/>
          </a:prstGeom>
          <a:noFill/>
          <a:ln w="9525">
            <a:noFill/>
            <a:miter lim="800000"/>
            <a:headEnd/>
            <a:tailEnd/>
          </a:ln>
          <a:effectLst>
            <a:outerShdw blurRad="63500" dist="35921" dir="2700000" algn="ctr" rotWithShape="0">
              <a:srgbClr val="FFD467">
                <a:alpha val="74998"/>
              </a:srgbClr>
            </a:outerShdw>
          </a:effectLst>
        </p:spPr>
        <p:txBody>
          <a:bodyPr wrap="squar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lgn="r">
              <a:spcBef>
                <a:spcPct val="50000"/>
              </a:spcBef>
              <a:defRPr/>
            </a:pPr>
            <a:r>
              <a:rPr lang="ar-JO" b="1" dirty="0">
                <a:solidFill>
                  <a:srgbClr val="000000"/>
                </a:solidFill>
              </a:rPr>
              <a:t>ف ي 160</a:t>
            </a:r>
            <a:endParaRPr lang="en-US" sz="1800" dirty="0">
              <a:solidFill>
                <a:srgbClr val="000000"/>
              </a:solidFill>
            </a:endParaRPr>
          </a:p>
        </p:txBody>
      </p:sp>
      <p:sp>
        <p:nvSpPr>
          <p:cNvPr id="6" name="TextBox 5"/>
          <p:cNvSpPr txBox="1">
            <a:spLocks noChangeArrowheads="1"/>
          </p:cNvSpPr>
          <p:nvPr/>
        </p:nvSpPr>
        <p:spPr bwMode="auto">
          <a:xfrm>
            <a:off x="244252" y="2194574"/>
            <a:ext cx="8655496" cy="230832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0" hangingPunct="0"/>
            <a:r>
              <a:rPr lang="ar-JO" altLang="ja-JP" b="1" dirty="0">
                <a:solidFill>
                  <a:srgbClr val="FFFFFF"/>
                </a:solidFill>
              </a:rPr>
              <a:t>1 و في ذلك اليوم يقوم ميخائيل الرئيس العظيم القائم لبني شعبك و يكون زمان ضيق لم يكن منذ كانت أمة إلى ذلك الوقت و في ذلك الوقت ينجى شعبك كل من يوجد مكتوباً في السفر 2 </a:t>
            </a:r>
            <a:r>
              <a:rPr lang="ar-JO" altLang="ja-JP" b="1" dirty="0">
                <a:solidFill>
                  <a:srgbClr val="FFFF00"/>
                </a:solidFill>
              </a:rPr>
              <a:t>و كثيرون من الراقدين في تراب الأرض يستيقظون </a:t>
            </a:r>
            <a:r>
              <a:rPr lang="ar-JO" altLang="ja-JP" b="1" dirty="0">
                <a:solidFill>
                  <a:srgbClr val="FFFFFF"/>
                </a:solidFill>
              </a:rPr>
              <a:t>هؤلاء غلى الحياة الأبدية و هؤلاء غلى العار للإزدراء الأبدي 3 و الفاهمون يضيئون كضياء الجلد و الذين ردوا كثيرين إلى البر كالكواكب إلى أبد الدهور</a:t>
            </a:r>
          </a:p>
          <a:p>
            <a:pPr algn="ctr" eaLnBrk="0" hangingPunct="0"/>
            <a:r>
              <a:rPr lang="ar-JO" b="1" dirty="0">
                <a:solidFill>
                  <a:srgbClr val="FFFFFF"/>
                </a:solidFill>
              </a:rPr>
              <a:t>(دا 12: 1-3)</a:t>
            </a:r>
            <a:endParaRPr lang="en-US" b="1" dirty="0">
              <a:solidFill>
                <a:srgbClr val="FFFFFF"/>
              </a:solidFill>
            </a:endParaRPr>
          </a:p>
        </p:txBody>
      </p:sp>
    </p:spTree>
    <p:extLst>
      <p:ext uri="{BB962C8B-B14F-4D97-AF65-F5344CB8AC3E}">
        <p14:creationId xmlns:p14="http://schemas.microsoft.com/office/powerpoint/2010/main" val="514674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13CE4B7-02A9-914E-80C6-6F77EF620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3009900" y="6054328"/>
            <a:ext cx="6134100"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ar-JO" sz="3200" b="1" kern="0" dirty="0">
                <a:solidFill>
                  <a:schemeClr val="tx1"/>
                </a:solidFill>
                <a:effectLst/>
                <a:latin typeface="Arial" charset="0"/>
                <a:ea typeface="ＭＳ Ｐゴシック" charset="0"/>
                <a:cs typeface="ＭＳ Ｐゴシック" charset="0"/>
              </a:rPr>
              <a:t>دانيال 8: 1 بصيغة المتكلم</a:t>
            </a:r>
            <a:endParaRPr lang="en-US" sz="3200" b="1" kern="0" dirty="0">
              <a:solidFill>
                <a:schemeClr val="tx1"/>
              </a:solidFill>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4483100" y="499369"/>
            <a:ext cx="4292599" cy="484091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في السنة الثالثة</a:t>
            </a:r>
            <a:r>
              <a:rPr kumimoji="0" lang="ar-JO" sz="3200" b="1" i="0" u="none" strike="noStrike" kern="0" cap="none" spc="0" normalizeH="0" noProof="0" dirty="0">
                <a:ln>
                  <a:noFill/>
                </a:ln>
                <a:solidFill>
                  <a:schemeClr val="tx1"/>
                </a:solidFill>
                <a:effectLst/>
                <a:uLnTx/>
                <a:uFillTx/>
                <a:latin typeface="Arial" charset="0"/>
                <a:ea typeface="ＭＳ Ｐゴシック" charset="0"/>
                <a:cs typeface="ＭＳ Ｐゴシック" charset="0"/>
              </a:rPr>
              <a:t> من ملك بيلشاصر الملك ظهرت لي </a:t>
            </a:r>
            <a:r>
              <a:rPr kumimoji="0" lang="ar-JO" sz="3200" b="1" i="0" u="none" strike="noStrike" kern="0" cap="none" spc="0" normalizeH="0" noProof="0" dirty="0">
                <a:ln>
                  <a:noFill/>
                </a:ln>
                <a:solidFill>
                  <a:srgbClr val="00B0F0"/>
                </a:solidFill>
                <a:effectLst/>
                <a:uLnTx/>
                <a:uFillTx/>
                <a:latin typeface="Arial" charset="0"/>
                <a:ea typeface="ＭＳ Ｐゴシック" charset="0"/>
                <a:cs typeface="ＭＳ Ｐゴシック" charset="0"/>
              </a:rPr>
              <a:t>أنا دانيال</a:t>
            </a:r>
            <a:r>
              <a:rPr kumimoji="0" lang="ar-JO" sz="3200" b="1" i="0" u="none" strike="noStrike" kern="0" cap="none" spc="0" normalizeH="0" noProof="0" dirty="0">
                <a:ln>
                  <a:noFill/>
                </a:ln>
                <a:solidFill>
                  <a:schemeClr val="tx1"/>
                </a:solidFill>
                <a:effectLst/>
                <a:uLnTx/>
                <a:uFillTx/>
                <a:latin typeface="Arial" charset="0"/>
                <a:ea typeface="ＭＳ Ｐゴシック" charset="0"/>
                <a:cs typeface="ＭＳ Ｐゴシック" charset="0"/>
              </a:rPr>
              <a:t> رؤيا بعد التي ظهرت لي في الإبتداء</a:t>
            </a:r>
            <a:endPar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377087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57250"/>
            <a:ext cx="3139679" cy="5143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680" y="857251"/>
            <a:ext cx="6004321" cy="5143499"/>
          </a:xfrm>
          <a:prstGeom prst="rect">
            <a:avLst/>
          </a:prstGeom>
        </p:spPr>
      </p:pic>
      <p:sp>
        <p:nvSpPr>
          <p:cNvPr id="6" name="Rectangle 5"/>
          <p:cNvSpPr/>
          <p:nvPr/>
        </p:nvSpPr>
        <p:spPr>
          <a:xfrm>
            <a:off x="3328989" y="1494137"/>
            <a:ext cx="5662762" cy="2354491"/>
          </a:xfrm>
          <a:prstGeom prst="rect">
            <a:avLst/>
          </a:prstGeom>
        </p:spPr>
        <p:txBody>
          <a:bodyPr wrap="square">
            <a:spAutoFit/>
          </a:bodyPr>
          <a:lstStyle/>
          <a:p>
            <a:pPr algn="r"/>
            <a:r>
              <a:rPr lang="ar-JO" sz="3000" b="1" dirty="0">
                <a:solidFill>
                  <a:srgbClr val="FFFF00"/>
                </a:solidFill>
                <a:effectLst>
                  <a:glow rad="127000">
                    <a:srgbClr val="000000"/>
                  </a:glow>
                </a:effectLst>
                <a:latin typeface="Arial" panose="020B0604020202020204" pitchFamily="34" charset="0"/>
                <a:ea typeface="Bangla MN" charset="0"/>
                <a:cs typeface="Arial" panose="020B0604020202020204" pitchFamily="34" charset="0"/>
              </a:rPr>
              <a:t>تحيا أمواتك تقوم الجثث </a:t>
            </a:r>
            <a:r>
              <a:rPr lang="ar-JO" sz="3000" b="1" dirty="0">
                <a:solidFill>
                  <a:srgbClr val="FFFFFF"/>
                </a:solidFill>
                <a:effectLst>
                  <a:glow rad="127000">
                    <a:srgbClr val="000000"/>
                  </a:glow>
                </a:effectLst>
                <a:latin typeface="Arial" panose="020B0604020202020204" pitchFamily="34" charset="0"/>
                <a:ea typeface="Bangla MN" charset="0"/>
                <a:cs typeface="Arial" panose="020B0604020202020204" pitchFamily="34" charset="0"/>
              </a:rPr>
              <a:t>استيقظوا ترنموا يا سكان التراب لأن طلك طل أعشاب و الأرض تسقط الأخيلة</a:t>
            </a:r>
          </a:p>
          <a:p>
            <a:endParaRPr lang="en-US" sz="3000" b="1" dirty="0">
              <a:solidFill>
                <a:srgbClr val="FFFFFF"/>
              </a:solidFill>
              <a:effectLst>
                <a:glow rad="127000">
                  <a:srgbClr val="000000"/>
                </a:glow>
              </a:effectLst>
              <a:latin typeface="Arial" panose="020B0604020202020204" pitchFamily="34" charset="0"/>
              <a:ea typeface="Bangla MN" charset="0"/>
              <a:cs typeface="Arial" panose="020B0604020202020204" pitchFamily="34" charset="0"/>
            </a:endParaRPr>
          </a:p>
          <a:p>
            <a:pPr algn="r"/>
            <a:r>
              <a:rPr lang="ar-JO" sz="2700" b="1" dirty="0">
                <a:solidFill>
                  <a:srgbClr val="FFE68D"/>
                </a:solidFill>
                <a:effectLst>
                  <a:glow rad="127000">
                    <a:srgbClr val="000000"/>
                  </a:glow>
                </a:effectLst>
                <a:latin typeface="Arial" panose="020B0604020202020204" pitchFamily="34" charset="0"/>
                <a:ea typeface="Bangla MN" charset="0"/>
                <a:cs typeface="Arial" panose="020B0604020202020204" pitchFamily="34" charset="0"/>
              </a:rPr>
              <a:t>اشعياء 26: 19</a:t>
            </a:r>
            <a:endParaRPr lang="en-US" sz="2700" b="1" dirty="0">
              <a:solidFill>
                <a:srgbClr val="FFE68D"/>
              </a:solidFill>
              <a:effectLst>
                <a:glow rad="127000">
                  <a:srgbClr val="000000"/>
                </a:glow>
              </a:effectLst>
              <a:latin typeface="Arial" panose="020B0604020202020204" pitchFamily="34" charset="0"/>
              <a:ea typeface="Bangla MN" charset="0"/>
              <a:cs typeface="Arial" panose="020B0604020202020204" pitchFamily="34" charset="0"/>
            </a:endParaRPr>
          </a:p>
        </p:txBody>
      </p:sp>
    </p:spTree>
    <p:extLst>
      <p:ext uri="{BB962C8B-B14F-4D97-AF65-F5344CB8AC3E}">
        <p14:creationId xmlns:p14="http://schemas.microsoft.com/office/powerpoint/2010/main" val="18456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salm 16:1-11 How to Build Confidence in My Relationship with God | Jim  Erwin">
            <a:extLst>
              <a:ext uri="{FF2B5EF4-FFF2-40B4-BE49-F238E27FC236}">
                <a16:creationId xmlns:a16="http://schemas.microsoft.com/office/drawing/2014/main" id="{269325ED-F26C-5941-8325-BA8A957A9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2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225171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لأنك لن تترك نفسي في الهاوية لن تدع تقيك يرى فساداً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(مز 16: 10)</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CFA3351-5BBC-5541-8D51-3088284FCED7}"/>
              </a:ext>
            </a:extLst>
          </p:cNvPr>
          <p:cNvSpPr txBox="1">
            <a:spLocks noChangeArrowheads="1"/>
          </p:cNvSpPr>
          <p:nvPr/>
        </p:nvSpPr>
        <p:spPr bwMode="auto">
          <a:xfrm>
            <a:off x="-9625" y="5601902"/>
            <a:ext cx="9144000" cy="12416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dirty="0"/>
              <a:t>لاحظ بطرس هذا كنبوة مستقبلية عن قيامة المسيح         (أعمال الرسل 2)</a:t>
            </a:r>
            <a:endParaRPr lang="en-US" sz="36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781785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Daniel: Evangelical Exegetical Commentary (EEC): Tanner, J. Paul, House, H.  Wayne, Barrick, William D.: 9781683593096: Amazon.com: Books">
            <a:extLst>
              <a:ext uri="{FF2B5EF4-FFF2-40B4-BE49-F238E27FC236}">
                <a16:creationId xmlns:a16="http://schemas.microsoft.com/office/drawing/2014/main" id="{5319EC36-0E26-2349-BD2F-C05F534AB4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30"/>
          <a:stretch/>
        </p:blipFill>
        <p:spPr bwMode="auto">
          <a:xfrm>
            <a:off x="3" y="0"/>
            <a:ext cx="4042054"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253948" y="232008"/>
            <a:ext cx="4890051"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ج. بول تانر</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D16F199-657A-FD4F-8E99-E07EFBFCE24D}"/>
              </a:ext>
            </a:extLst>
          </p:cNvPr>
          <p:cNvSpPr txBox="1">
            <a:spLocks noChangeArrowheads="1"/>
          </p:cNvSpPr>
          <p:nvPr/>
        </p:nvSpPr>
        <p:spPr bwMode="auto">
          <a:xfrm>
            <a:off x="4108174" y="1596982"/>
            <a:ext cx="4890051" cy="35978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kern="0" dirty="0">
                <a:effectLst>
                  <a:glow rad="127000">
                    <a:schemeClr val="tx1"/>
                  </a:glow>
                </a:effectLst>
                <a:latin typeface="Arial" charset="0"/>
                <a:ea typeface="ＭＳ Ｐゴシック" charset="0"/>
                <a:cs typeface="ＭＳ Ｐゴシック" charset="0"/>
              </a:rPr>
              <a:t>و أخيراً </a:t>
            </a:r>
          </a:p>
          <a:p>
            <a:pPr defTabSz="914400">
              <a:defRPr/>
            </a:pPr>
            <a:r>
              <a:rPr lang="ar-JO" b="1" kern="0" dirty="0">
                <a:effectLst>
                  <a:glow rad="127000">
                    <a:schemeClr val="tx1"/>
                  </a:glow>
                </a:effectLst>
                <a:latin typeface="Arial" charset="0"/>
                <a:ea typeface="ＭＳ Ｐゴシック" charset="0"/>
                <a:cs typeface="ＭＳ Ｐゴシック" charset="0"/>
              </a:rPr>
              <a:t>تفسير إنجيلي كبير عن سفر دانيال</a:t>
            </a:r>
            <a:endParaRPr lang="en-US" b="1" kern="0" dirty="0">
              <a:effectLst>
                <a:glow rad="127000">
                  <a:schemeClr val="tx1"/>
                </a:glow>
              </a:effectLst>
              <a:latin typeface="Arial" charset="0"/>
              <a:ea typeface="ＭＳ Ｐゴシック" charset="0"/>
              <a:cs typeface="ＭＳ Ｐゴシック" charset="0"/>
            </a:endParaRPr>
          </a:p>
        </p:txBody>
      </p:sp>
      <p:pic>
        <p:nvPicPr>
          <p:cNvPr id="14338" name="Picture 2" descr="Buy Daniel: Evangelical Exegetical Commentary (EEC) Hardcover – February  17, 2021 Online in Turkey. 168359309X">
            <a:extLst>
              <a:ext uri="{FF2B5EF4-FFF2-40B4-BE49-F238E27FC236}">
                <a16:creationId xmlns:a16="http://schemas.microsoft.com/office/drawing/2014/main" id="{4438A9DA-24E9-C640-803E-E863A2F1AD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00" r="16817"/>
          <a:stretch/>
        </p:blipFill>
        <p:spPr bwMode="auto">
          <a:xfrm rot="20017676">
            <a:off x="666571" y="3310178"/>
            <a:ext cx="2517268" cy="37693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47187F-D86B-E14E-981A-6E4C262A0BE2}"/>
              </a:ext>
            </a:extLst>
          </p:cNvPr>
          <p:cNvSpPr txBox="1">
            <a:spLocks noChangeArrowheads="1"/>
          </p:cNvSpPr>
          <p:nvPr/>
        </p:nvSpPr>
        <p:spPr bwMode="auto">
          <a:xfrm>
            <a:off x="4081670" y="5406068"/>
            <a:ext cx="5062330" cy="14519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dirty="0"/>
              <a:t>دانيال ، التعليق التفسيري الإنجيلي (بيلينجهام ، واشنطن: مطبعة ليكشام ، 2020)</a:t>
            </a:r>
            <a:endParaRPr lang="en-US" sz="28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086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94091"/>
            <a:ext cx="9144000" cy="2033256"/>
          </a:xfrm>
          <a:effectLst>
            <a:outerShdw blurRad="63500" dist="35921" dir="2700000" algn="ctr" rotWithShape="0">
              <a:schemeClr val="tx2">
                <a:alpha val="74998"/>
              </a:schemeClr>
            </a:outerShdw>
          </a:effectLst>
        </p:spPr>
        <p:txBody>
          <a:bodyPr anchor="ctr"/>
          <a:lstStyle/>
          <a:p>
            <a:pPr>
              <a:defRPr/>
            </a:pPr>
            <a:r>
              <a:rPr lang="ar-JO" sz="6600" b="1" dirty="0">
                <a:effectLst>
                  <a:glow rad="127000">
                    <a:schemeClr val="tx1"/>
                  </a:glow>
                </a:effectLst>
                <a:latin typeface="Arial" charset="0"/>
                <a:ea typeface="ＭＳ Ｐゴシック" charset="0"/>
                <a:cs typeface="ＭＳ Ｐゴシック" charset="0"/>
              </a:rPr>
              <a:t>خلاصة</a:t>
            </a:r>
            <a:endParaRPr lang="en-US" sz="66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3A339F8F-0FB8-4C4B-B74C-6265FF582830}"/>
              </a:ext>
            </a:extLst>
          </p:cNvPr>
          <p:cNvSpPr txBox="1">
            <a:spLocks noChangeArrowheads="1"/>
          </p:cNvSpPr>
          <p:nvPr/>
        </p:nvSpPr>
        <p:spPr bwMode="auto">
          <a:xfrm>
            <a:off x="1328738" y="3580166"/>
            <a:ext cx="6700837"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i="1" kern="0" dirty="0">
                <a:effectLst>
                  <a:glow rad="127000">
                    <a:schemeClr val="tx1"/>
                  </a:glow>
                </a:effectLst>
                <a:latin typeface="Arial" charset="0"/>
                <a:ea typeface="ＭＳ Ｐゴシック" charset="0"/>
                <a:cs typeface="ＭＳ Ｐゴシック" charset="0"/>
              </a:rPr>
              <a:t>هل لديم أية شكوك أن دانيال كتب السفر الذي يحمل اسمه ؟</a:t>
            </a:r>
            <a:endParaRPr lang="en-US" sz="40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85495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400" b="1" dirty="0">
                <a:solidFill>
                  <a:srgbClr val="FFFFFF"/>
                </a:solidFill>
                <a:latin typeface="Arial" charset="0"/>
                <a:ea typeface="ＭＳ Ｐゴシック" charset="0"/>
              </a:rPr>
              <a:t>دراسات نقدية في العهد القديم </a:t>
            </a:r>
            <a:r>
              <a:rPr lang="en-US" sz="2400" b="1" dirty="0">
                <a:solidFill>
                  <a:srgbClr val="FFFFFF"/>
                </a:solidFill>
                <a:latin typeface="Arial" charset="0"/>
                <a:ea typeface="ＭＳ Ｐゴシック" charset="0"/>
              </a:rPr>
              <a:t>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العرض التقديمي و 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CC691E6B-0156-3441-A18F-6601260E5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89" y="769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0" y="6046635"/>
            <a:ext cx="5047989"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ar-JO" sz="3200" b="1" kern="0" dirty="0">
                <a:solidFill>
                  <a:schemeClr val="tx1"/>
                </a:solidFill>
                <a:effectLst/>
                <a:latin typeface="Arial" charset="0"/>
                <a:ea typeface="ＭＳ Ｐゴシック" charset="0"/>
                <a:cs typeface="ＭＳ Ｐゴシック" charset="0"/>
              </a:rPr>
              <a:t>دانيال 9: 2 بصيغة المتكلم</a:t>
            </a:r>
            <a:endParaRPr lang="en-US" sz="3200" b="1" kern="0" dirty="0">
              <a:solidFill>
                <a:schemeClr val="tx1"/>
              </a:solidFill>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0" y="200416"/>
            <a:ext cx="4258849" cy="5132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kumimoji="0" lang="ar-JO"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في السنة</a:t>
            </a:r>
            <a:r>
              <a:rPr kumimoji="0" lang="ar-JO" sz="3200" b="1" i="0" u="none" strike="noStrike" kern="0" cap="none" spc="0" normalizeH="0" noProof="0" dirty="0">
                <a:ln>
                  <a:noFill/>
                </a:ln>
                <a:solidFill>
                  <a:schemeClr val="tx1"/>
                </a:solidFill>
                <a:effectLst/>
                <a:uLnTx/>
                <a:uFillTx/>
                <a:latin typeface="Arial" charset="0"/>
                <a:ea typeface="ＭＳ Ｐゴシック" charset="0"/>
                <a:cs typeface="ＭＳ Ｐゴシック" charset="0"/>
              </a:rPr>
              <a:t> الأولى من ملكه </a:t>
            </a:r>
            <a:r>
              <a:rPr kumimoji="0" lang="ar-JO" sz="3200" b="1" i="0" u="none" strike="noStrike" kern="0" cap="none" spc="0" normalizeH="0" noProof="0" dirty="0">
                <a:ln>
                  <a:noFill/>
                </a:ln>
                <a:solidFill>
                  <a:srgbClr val="00B0F0"/>
                </a:solidFill>
                <a:effectLst/>
                <a:uLnTx/>
                <a:uFillTx/>
                <a:latin typeface="Arial" charset="0"/>
                <a:ea typeface="ＭＳ Ｐゴシック" charset="0"/>
                <a:cs typeface="ＭＳ Ｐゴシック" charset="0"/>
              </a:rPr>
              <a:t>أنا دانيال</a:t>
            </a:r>
            <a:r>
              <a:rPr kumimoji="0" lang="ar-JO" sz="3200" b="1" i="0" u="none" strike="noStrike" kern="0" cap="none" spc="0" normalizeH="0" noProof="0" dirty="0">
                <a:ln>
                  <a:noFill/>
                </a:ln>
                <a:solidFill>
                  <a:schemeClr val="tx1"/>
                </a:solidFill>
                <a:effectLst/>
                <a:uLnTx/>
                <a:uFillTx/>
                <a:latin typeface="Arial" charset="0"/>
                <a:ea typeface="ＭＳ Ｐゴシック" charset="0"/>
                <a:cs typeface="ＭＳ Ｐゴシック" charset="0"/>
              </a:rPr>
              <a:t> فهمت من الكتب عدد السنين التي كانت عنها كلمة الرب إلى إرميا النبي لكمالة سبعين سنة على خراب أورشليم</a:t>
            </a:r>
            <a:endPar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D6801E1-9475-4F49-8E8A-94DCA368D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 y="0"/>
            <a:ext cx="9142187" cy="68566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3747540" y="6054328"/>
            <a:ext cx="5396459"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ar-JO" sz="3200" b="1" kern="0" dirty="0">
                <a:solidFill>
                  <a:schemeClr val="tx1"/>
                </a:solidFill>
                <a:effectLst/>
                <a:latin typeface="Arial" charset="0"/>
                <a:ea typeface="ＭＳ Ｐゴシック" charset="0"/>
                <a:cs typeface="ＭＳ Ｐゴシック" charset="0"/>
              </a:rPr>
              <a:t>دانيال 12: 5 بصيغة المتكلم</a:t>
            </a:r>
            <a:endParaRPr lang="en-US" sz="3200" b="1" kern="0" dirty="0">
              <a:solidFill>
                <a:schemeClr val="tx1"/>
              </a:solidFill>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5246558" y="2383436"/>
            <a:ext cx="3679043" cy="378130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kumimoji="0" lang="ar-JO"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فنظرت </a:t>
            </a:r>
            <a:r>
              <a:rPr kumimoji="0" lang="ar-JO" sz="3200" b="1" i="0" u="none" strike="noStrike" kern="0" cap="none" spc="0" normalizeH="0" baseline="0" noProof="0" dirty="0">
                <a:ln>
                  <a:noFill/>
                </a:ln>
                <a:solidFill>
                  <a:srgbClr val="00B0F0"/>
                </a:solidFill>
                <a:effectLst/>
                <a:uLnTx/>
                <a:uFillTx/>
                <a:latin typeface="Arial" charset="0"/>
                <a:ea typeface="ＭＳ Ｐゴシック" charset="0"/>
                <a:cs typeface="ＭＳ Ｐゴシック" charset="0"/>
              </a:rPr>
              <a:t>أنا دانيال </a:t>
            </a:r>
            <a:r>
              <a:rPr kumimoji="0" lang="ar-JO"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و إذا باثنين آخرين قد وقفا واحد من هنا على شاطئ النهر و آخر من هناك على شاطئ النهر</a:t>
            </a:r>
            <a:endPar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34664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18115" name="Text Box 3"/>
          <p:cNvSpPr txBox="1">
            <a:spLocks noChangeArrowheads="1"/>
          </p:cNvSpPr>
          <p:nvPr/>
        </p:nvSpPr>
        <p:spPr bwMode="auto">
          <a:xfrm>
            <a:off x="6172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6" name="Text Box 4"/>
          <p:cNvSpPr txBox="1">
            <a:spLocks noChangeArrowheads="1"/>
          </p:cNvSpPr>
          <p:nvPr/>
        </p:nvSpPr>
        <p:spPr bwMode="auto">
          <a:xfrm>
            <a:off x="4038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300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7" name="Text Box 5"/>
          <p:cNvSpPr txBox="1">
            <a:spLocks noChangeArrowheads="1"/>
          </p:cNvSpPr>
          <p:nvPr/>
        </p:nvSpPr>
        <p:spPr bwMode="auto">
          <a:xfrm>
            <a:off x="2667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8" name="Text Box 6"/>
          <p:cNvSpPr txBox="1">
            <a:spLocks noChangeArrowheads="1"/>
          </p:cNvSpPr>
          <p:nvPr/>
        </p:nvSpPr>
        <p:spPr bwMode="auto">
          <a:xfrm>
            <a:off x="1981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9" name="Text Box 7"/>
          <p:cNvSpPr txBox="1">
            <a:spLocks noChangeArrowheads="1"/>
          </p:cNvSpPr>
          <p:nvPr/>
        </p:nvSpPr>
        <p:spPr bwMode="auto">
          <a:xfrm>
            <a:off x="12954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20" name="Text Box 8"/>
          <p:cNvSpPr txBox="1">
            <a:spLocks noChangeArrowheads="1"/>
          </p:cNvSpPr>
          <p:nvPr/>
        </p:nvSpPr>
        <p:spPr bwMode="auto">
          <a:xfrm>
            <a:off x="8153400" y="4067175"/>
            <a:ext cx="3810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ق</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2800" b="1" dirty="0">
                <a:solidFill>
                  <a:srgbClr val="FFFFFF"/>
                </a:solidFill>
                <a:latin typeface="Arial"/>
                <a:ea typeface="ＭＳ Ｐゴシック" charset="0"/>
                <a:cs typeface="Arial"/>
              </a:rPr>
              <a:t>م/م</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466952" name="Group 9"/>
          <p:cNvGrpSpPr>
            <a:grpSpLocks/>
          </p:cNvGrpSpPr>
          <p:nvPr/>
        </p:nvGrpSpPr>
        <p:grpSpPr bwMode="auto">
          <a:xfrm>
            <a:off x="66675" y="3044825"/>
            <a:ext cx="9534525" cy="844550"/>
            <a:chOff x="42" y="1918"/>
            <a:chExt cx="6006" cy="532"/>
          </a:xfrm>
        </p:grpSpPr>
        <p:grpSp>
          <p:nvGrpSpPr>
            <p:cNvPr id="466972"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3"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4"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40" name="Text Box 28"/>
          <p:cNvSpPr txBox="1">
            <a:spLocks noChangeArrowheads="1"/>
          </p:cNvSpPr>
          <p:nvPr/>
        </p:nvSpPr>
        <p:spPr bwMode="auto">
          <a:xfrm>
            <a:off x="7543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1" name="Text Box 29"/>
          <p:cNvSpPr txBox="1">
            <a:spLocks noChangeArrowheads="1"/>
          </p:cNvSpPr>
          <p:nvPr/>
        </p:nvSpPr>
        <p:spPr bwMode="auto">
          <a:xfrm>
            <a:off x="3352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350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2" name="Text Box 30"/>
          <p:cNvSpPr txBox="1">
            <a:spLocks noChangeArrowheads="1"/>
          </p:cNvSpPr>
          <p:nvPr/>
        </p:nvSpPr>
        <p:spPr bwMode="auto">
          <a:xfrm>
            <a:off x="609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3" name="Text Box 31"/>
          <p:cNvSpPr txBox="1">
            <a:spLocks noChangeArrowheads="1"/>
          </p:cNvSpPr>
          <p:nvPr/>
        </p:nvSpPr>
        <p:spPr bwMode="auto">
          <a:xfrm>
            <a:off x="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600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4" name="Text Box 32"/>
          <p:cNvSpPr txBox="1">
            <a:spLocks noChangeArrowheads="1"/>
          </p:cNvSpPr>
          <p:nvPr/>
        </p:nvSpPr>
        <p:spPr bwMode="auto">
          <a:xfrm>
            <a:off x="8763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5" name="Text Box 33"/>
          <p:cNvSpPr txBox="1">
            <a:spLocks noChangeArrowheads="1"/>
          </p:cNvSpPr>
          <p:nvPr/>
        </p:nvSpPr>
        <p:spPr bwMode="auto">
          <a:xfrm>
            <a:off x="-304800" y="838200"/>
            <a:ext cx="25146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FFFF"/>
                </a:solidFill>
                <a:effectLst/>
                <a:uLnTx/>
                <a:uFillTx/>
                <a:latin typeface="Arial"/>
                <a:ea typeface="ＭＳ Ｐゴシック" charset="0"/>
                <a:cs typeface="Arial"/>
              </a:rPr>
              <a:t>خدمة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FFFF"/>
                </a:solidFill>
                <a:effectLst/>
                <a:uLnTx/>
                <a:uFillTx/>
                <a:latin typeface="Arial"/>
                <a:ea typeface="ＭＳ Ｐゴシック" charset="0"/>
                <a:cs typeface="Arial"/>
              </a:rPr>
              <a:t>(</a:t>
            </a:r>
            <a:r>
              <a:rPr kumimoji="0" lang="ar-JO" sz="2800" b="1" i="0" u="none" strike="noStrike" kern="1200" cap="none" spc="0" normalizeH="0" baseline="0" noProof="0" dirty="0">
                <a:ln>
                  <a:noFill/>
                </a:ln>
                <a:solidFill>
                  <a:srgbClr val="00FFFF"/>
                </a:solidFill>
                <a:effectLst/>
                <a:uLnTx/>
                <a:uFillTx/>
                <a:latin typeface="Arial"/>
                <a:ea typeface="ＭＳ Ｐゴシック" charset="0"/>
                <a:cs typeface="Arial"/>
              </a:rPr>
              <a:t>1:</a:t>
            </a:r>
            <a:r>
              <a:rPr kumimoji="0" lang="ar-JO" sz="2800" b="1" i="0" u="none" strike="noStrike" kern="1200" cap="none" spc="0" normalizeH="0" noProof="0" dirty="0">
                <a:ln>
                  <a:noFill/>
                </a:ln>
                <a:solidFill>
                  <a:srgbClr val="00FFFF"/>
                </a:solidFill>
                <a:effectLst/>
                <a:uLnTx/>
                <a:uFillTx/>
                <a:latin typeface="Arial"/>
                <a:ea typeface="ＭＳ Ｐゴシック" charset="0"/>
                <a:cs typeface="Arial"/>
              </a:rPr>
              <a:t> 1،10: 1</a:t>
            </a:r>
            <a:r>
              <a:rPr kumimoji="0" lang="en-US" sz="2800" b="1" i="0" u="none" strike="noStrike" kern="1200" cap="none" spc="0" normalizeH="0" baseline="0" noProof="0" dirty="0">
                <a:ln>
                  <a:noFill/>
                </a:ln>
                <a:solidFill>
                  <a:srgbClr val="00FFFF"/>
                </a:solidFill>
                <a:effectLst/>
                <a:uLnTx/>
                <a:uFillTx/>
                <a:latin typeface="Arial"/>
                <a:ea typeface="ＭＳ Ｐゴシック" charset="0"/>
                <a:cs typeface="Arial"/>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FFFF"/>
                </a:solidFill>
                <a:effectLst/>
                <a:uLnTx/>
                <a:uFillTx/>
                <a:latin typeface="Arial"/>
                <a:ea typeface="ＭＳ Ｐゴシック" charset="0"/>
                <a:cs typeface="Arial"/>
              </a:rPr>
              <a:t>605-536</a:t>
            </a:r>
            <a:endParaRPr kumimoji="0" lang="en-US" sz="3200" b="1" i="0" u="none" strike="noStrike" kern="1200" cap="none" spc="0" normalizeH="0" baseline="0" noProof="0" dirty="0">
              <a:ln>
                <a:noFill/>
              </a:ln>
              <a:solidFill>
                <a:srgbClr val="00FFFF"/>
              </a:solidFill>
              <a:effectLst/>
              <a:uLnTx/>
              <a:uFillTx/>
              <a:latin typeface="Arial"/>
              <a:ea typeface="ＭＳ Ｐゴシック" charset="0"/>
              <a:cs typeface="Arial"/>
            </a:endParaRPr>
          </a:p>
        </p:txBody>
      </p:sp>
      <p:sp>
        <p:nvSpPr>
          <p:cNvPr id="218147" name="Text Box 35"/>
          <p:cNvSpPr txBox="1">
            <a:spLocks noChangeArrowheads="1"/>
          </p:cNvSpPr>
          <p:nvPr/>
        </p:nvSpPr>
        <p:spPr bwMode="auto">
          <a:xfrm>
            <a:off x="1905000" y="838200"/>
            <a:ext cx="27432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a:ea typeface="ＭＳ Ｐゴシック" charset="0"/>
                <a:cs typeface="Arial"/>
              </a:rPr>
              <a:t>نبوات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a:t>
            </a:r>
            <a:r>
              <a:rPr kumimoji="0" lang="ar-JO" sz="2800" b="1" i="0" u="none" strike="noStrike" kern="1200" cap="none" spc="0" normalizeH="0" baseline="0" noProof="0" dirty="0">
                <a:ln>
                  <a:noFill/>
                </a:ln>
                <a:solidFill>
                  <a:srgbClr val="FFFF00"/>
                </a:solidFill>
                <a:effectLst/>
                <a:uLnTx/>
                <a:uFillTx/>
                <a:latin typeface="Arial"/>
                <a:ea typeface="ＭＳ Ｐゴシック" charset="0"/>
                <a:cs typeface="Arial"/>
              </a:rPr>
              <a:t>دا</a:t>
            </a:r>
            <a:r>
              <a:rPr kumimoji="0" lang="ar-JO" sz="2800" b="1" i="0" u="none" strike="noStrike" kern="1200" cap="none" spc="0" normalizeH="0" noProof="0" dirty="0">
                <a:ln>
                  <a:noFill/>
                </a:ln>
                <a:solidFill>
                  <a:srgbClr val="FFFF00"/>
                </a:solidFill>
                <a:effectLst/>
                <a:uLnTx/>
                <a:uFillTx/>
                <a:latin typeface="Arial"/>
                <a:ea typeface="ＭＳ Ｐゴシック" charset="0"/>
                <a:cs typeface="Arial"/>
              </a:rPr>
              <a:t> 2-11</a:t>
            </a: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a:ea typeface="ＭＳ Ｐゴシック" charset="0"/>
                <a:cs typeface="Arial"/>
              </a:rPr>
              <a:t>605-70م</a:t>
            </a:r>
            <a:endPar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218148" name="Text Box 36"/>
          <p:cNvSpPr txBox="1">
            <a:spLocks noChangeArrowheads="1"/>
          </p:cNvSpPr>
          <p:nvPr/>
        </p:nvSpPr>
        <p:spPr bwMode="auto">
          <a:xfrm>
            <a:off x="45720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CCFF"/>
                </a:solidFill>
                <a:effectLst/>
                <a:uLnTx/>
                <a:uFillTx/>
                <a:latin typeface="Arial"/>
                <a:ea typeface="ＭＳ Ｐゴシック" charset="0"/>
                <a:cs typeface="Arial"/>
              </a:rPr>
              <a:t>أنطيوخس يدنس الهيكل</a:t>
            </a:r>
            <a:endPar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CCFF"/>
                </a:solidFill>
                <a:effectLst/>
                <a:uLnTx/>
                <a:uFillTx/>
                <a:latin typeface="Arial"/>
                <a:ea typeface="ＭＳ Ｐゴシック" charset="0"/>
                <a:cs typeface="Arial"/>
              </a:rPr>
              <a:t>167-164</a:t>
            </a:r>
            <a:endPar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endParaRPr>
          </a:p>
        </p:txBody>
      </p:sp>
      <p:sp>
        <p:nvSpPr>
          <p:cNvPr id="218149" name="Text Box 37"/>
          <p:cNvSpPr txBox="1">
            <a:spLocks noChangeArrowheads="1"/>
          </p:cNvSpPr>
          <p:nvPr/>
        </p:nvSpPr>
        <p:spPr bwMode="auto">
          <a:xfrm>
            <a:off x="-152400" y="5551488"/>
            <a:ext cx="5791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200" b="1" dirty="0">
                <a:solidFill>
                  <a:srgbClr val="66FF66"/>
                </a:solidFill>
                <a:latin typeface="Arial"/>
                <a:ea typeface="ＭＳ Ｐゴシック" charset="0"/>
                <a:cs typeface="Arial"/>
              </a:rPr>
              <a:t>يرى النقاد أن الأحداث التاريخية مسجلة كنبوات</a:t>
            </a:r>
            <a:r>
              <a:rPr kumimoji="0" lang="en-US" sz="3200" b="1" i="0" u="none" strike="noStrike" kern="1200" cap="none" spc="0" normalizeH="0" baseline="0" noProof="0" dirty="0">
                <a:ln>
                  <a:noFill/>
                </a:ln>
                <a:solidFill>
                  <a:srgbClr val="66FF66"/>
                </a:solidFill>
                <a:effectLst/>
                <a:uLnTx/>
                <a:uFillTx/>
                <a:latin typeface="Arial"/>
                <a:ea typeface="ＭＳ Ｐゴシック" charset="0"/>
                <a:cs typeface="Arial"/>
              </a:rPr>
              <a:t> </a:t>
            </a:r>
          </a:p>
        </p:txBody>
      </p:sp>
      <p:sp>
        <p:nvSpPr>
          <p:cNvPr id="218151" name="Text Box 39"/>
          <p:cNvSpPr txBox="1">
            <a:spLocks noChangeArrowheads="1"/>
          </p:cNvSpPr>
          <p:nvPr/>
        </p:nvSpPr>
        <p:spPr bwMode="auto">
          <a:xfrm>
            <a:off x="5181600" y="5562600"/>
            <a:ext cx="34290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200" b="1" dirty="0">
                <a:solidFill>
                  <a:srgbClr val="FFCC00"/>
                </a:solidFill>
                <a:latin typeface="Arial"/>
                <a:ea typeface="ＭＳ Ｐゴシック" charset="0"/>
                <a:cs typeface="Arial"/>
              </a:rPr>
              <a:t>يؤرخ النقاد دانيال بعد 164</a:t>
            </a:r>
            <a:endParaRPr kumimoji="0" lang="en-US" sz="32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3" name="Text Box 41"/>
          <p:cNvSpPr txBox="1">
            <a:spLocks noChangeArrowheads="1"/>
          </p:cNvSpPr>
          <p:nvPr/>
        </p:nvSpPr>
        <p:spPr bwMode="auto">
          <a:xfrm>
            <a:off x="4648201" y="4067175"/>
            <a:ext cx="5334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250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9" name="Text Box 47"/>
          <p:cNvSpPr txBox="1">
            <a:spLocks noChangeArrowheads="1"/>
          </p:cNvSpPr>
          <p:nvPr/>
        </p:nvSpPr>
        <p:spPr bwMode="auto">
          <a:xfrm>
            <a:off x="5343525" y="4067175"/>
            <a:ext cx="371475"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200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60" name="Text Box 48"/>
          <p:cNvSpPr txBox="1">
            <a:spLocks noChangeArrowheads="1"/>
          </p:cNvSpPr>
          <p:nvPr/>
        </p:nvSpPr>
        <p:spPr bwMode="auto">
          <a:xfrm>
            <a:off x="6858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62" name="Rectangle 50"/>
          <p:cNvSpPr>
            <a:spLocks noGrp="1" noChangeArrowheads="1"/>
          </p:cNvSpPr>
          <p:nvPr>
            <p:ph type="title" idx="4294967295"/>
          </p:nvPr>
        </p:nvSpPr>
        <p:spPr>
          <a:xfrm>
            <a:off x="762000" y="-76200"/>
            <a:ext cx="7772400" cy="1143000"/>
          </a:xfrm>
          <a:effectLst>
            <a:outerShdw blurRad="63500" dist="38099" dir="2700000" algn="ctr" rotWithShape="0">
              <a:schemeClr val="tx1">
                <a:alpha val="74998"/>
              </a:schemeClr>
            </a:outerShdw>
          </a:effectLst>
        </p:spPr>
        <p:txBody>
          <a:bodyPr/>
          <a:lstStyle/>
          <a:p>
            <a:pPr eaLnBrk="1" hangingPunct="1">
              <a:defRPr/>
            </a:pPr>
            <a:r>
              <a:rPr lang="ar-JO" sz="4800" b="1" dirty="0">
                <a:solidFill>
                  <a:schemeClr val="bg1"/>
                </a:solidFill>
                <a:effectLst>
                  <a:outerShdw blurRad="38100" dist="38100" dir="2700000" algn="tl">
                    <a:srgbClr val="808080"/>
                  </a:outerShdw>
                </a:effectLst>
                <a:latin typeface="Arial" charset="0"/>
                <a:ea typeface="ＭＳ Ｐゴシック" charset="0"/>
                <a:cs typeface="Arial" charset="0"/>
              </a:rPr>
              <a:t>تاريخ كتابة دانيال</a:t>
            </a:r>
            <a:endParaRPr lang="en-US" sz="4800" b="1" dirty="0">
              <a:solidFill>
                <a:schemeClr val="bg1"/>
              </a:solidFill>
              <a:effectLst>
                <a:outerShdw blurRad="38100" dist="38100" dir="2700000" algn="tl">
                  <a:srgbClr val="808080"/>
                </a:outerShdw>
              </a:effectLst>
              <a:latin typeface="Arial" charset="0"/>
              <a:ea typeface="ＭＳ Ｐゴシック" charset="0"/>
              <a:cs typeface="Arial" charset="0"/>
            </a:endParaRPr>
          </a:p>
        </p:txBody>
      </p:sp>
      <p:pic>
        <p:nvPicPr>
          <p:cNvPr id="218164" name="Picture 52" descr="pi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a14="http://schemas.microsoft.com/office/drawing/2010/main" xmlns="">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08963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utoUpdateAnimBg="0"/>
      <p:bldP spid="218151" grpId="0" autoUpdateAnimBg="0"/>
      <p:bldP spid="218152" grpId="0" animBg="1"/>
      <p:bldP spid="218154" grpId="0" animBg="1"/>
      <p:bldP spid="218155" grpId="0" animBg="1"/>
      <p:bldP spid="218150" grpId="0" animBg="1"/>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Metro">
  <a:themeElements>
    <a:clrScheme name="1_Metro 1">
      <a:dk1>
        <a:srgbClr val="4E5B6F"/>
      </a:dk1>
      <a:lt1>
        <a:srgbClr val="FFFFFF"/>
      </a:lt1>
      <a:dk2>
        <a:srgbClr val="000000"/>
      </a:dk2>
      <a:lt2>
        <a:srgbClr val="D6EC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Metro">
      <a:majorFont>
        <a:latin typeface="Consolas"/>
        <a:ea typeface="ＭＳ Ｐゴシック"/>
        <a:cs typeface="ＭＳ Ｐゴシック"/>
      </a:majorFont>
      <a:minorFont>
        <a:latin typeface="Corbe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etro 1">
        <a:dk1>
          <a:srgbClr val="4E5B6F"/>
        </a:dk1>
        <a:lt1>
          <a:srgbClr val="FFFFFF"/>
        </a:lt1>
        <a:dk2>
          <a:srgbClr val="000000"/>
        </a:dk2>
        <a:lt2>
          <a:srgbClr val="D6EC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2224</TotalTime>
  <Words>16050</Words>
  <Application>Microsoft Macintosh PowerPoint</Application>
  <PresentationFormat>On-screen Show (4:3)</PresentationFormat>
  <Paragraphs>654</Paragraphs>
  <Slides>65</Slides>
  <Notes>60</Notes>
  <HiddenSlides>0</HiddenSlides>
  <MMClips>1</MMClips>
  <ScaleCrop>false</ScaleCrop>
  <HeadingPairs>
    <vt:vector size="6" baseType="variant">
      <vt:variant>
        <vt:lpstr>Fonts Used</vt:lpstr>
      </vt:variant>
      <vt:variant>
        <vt:i4>17</vt:i4>
      </vt:variant>
      <vt:variant>
        <vt:lpstr>Theme</vt:lpstr>
      </vt:variant>
      <vt:variant>
        <vt:i4>20</vt:i4>
      </vt:variant>
      <vt:variant>
        <vt:lpstr>Slide Titles</vt:lpstr>
      </vt:variant>
      <vt:variant>
        <vt:i4>65</vt:i4>
      </vt:variant>
    </vt:vector>
  </HeadingPairs>
  <TitlesOfParts>
    <vt:vector size="102" baseType="lpstr">
      <vt:lpstr>BoisterBlack</vt:lpstr>
      <vt:lpstr>BONES</vt:lpstr>
      <vt:lpstr>Academy Engraved LET</vt:lpstr>
      <vt:lpstr>Arial</vt:lpstr>
      <vt:lpstr>Arial Black</vt:lpstr>
      <vt:lpstr>Arial Narrow</vt:lpstr>
      <vt:lpstr>Calibri</vt:lpstr>
      <vt:lpstr>Calibri Light</vt:lpstr>
      <vt:lpstr>Comic Sans MS</vt:lpstr>
      <vt:lpstr>Consolas</vt:lpstr>
      <vt:lpstr>Corbel</vt:lpstr>
      <vt:lpstr>Garamond</vt:lpstr>
      <vt:lpstr>Times</vt:lpstr>
      <vt:lpstr>Times New Roman</vt:lpstr>
      <vt:lpstr>Wingdings</vt:lpstr>
      <vt:lpstr>Wingdings 2</vt:lpstr>
      <vt:lpstr>Wingdings 3</vt:lpstr>
      <vt:lpstr>49_Blank Presentation</vt:lpstr>
      <vt:lpstr>26_Default Design</vt:lpstr>
      <vt:lpstr>Default Design</vt:lpstr>
      <vt:lpstr>1_Default Design</vt:lpstr>
      <vt:lpstr>14 Literary 2 - Dead Sea Scrolls</vt:lpstr>
      <vt:lpstr>Project Overview (Standard)</vt:lpstr>
      <vt:lpstr>23_Default Design</vt:lpstr>
      <vt:lpstr>22_Default Design</vt:lpstr>
      <vt:lpstr>3_Default Design</vt:lpstr>
      <vt:lpstr>Blank</vt:lpstr>
      <vt:lpstr>Office Theme</vt:lpstr>
      <vt:lpstr>2_Default Design</vt:lpstr>
      <vt:lpstr>4_Default Design</vt:lpstr>
      <vt:lpstr>3_Fireball</vt:lpstr>
      <vt:lpstr>2_Metro</vt:lpstr>
      <vt:lpstr>10_Mountain</vt:lpstr>
      <vt:lpstr>Beam</vt:lpstr>
      <vt:lpstr>1_Beam</vt:lpstr>
      <vt:lpstr>8_Default Design</vt:lpstr>
      <vt:lpstr>Shimmer</vt:lpstr>
      <vt:lpstr>تأليف سفر دانيال</vt:lpstr>
      <vt:lpstr>من كتب دانيال ؟</vt:lpstr>
      <vt:lpstr>دعم التأليف دانيال</vt:lpstr>
      <vt:lpstr>دانيال 7: 2 بصيغة المتكلم</vt:lpstr>
      <vt:lpstr>رحلة السبي و العودة</vt:lpstr>
      <vt:lpstr>دانيال 8: 1 بصيغة المتكلم</vt:lpstr>
      <vt:lpstr>دانيال 9: 2 بصيغة المتكلم</vt:lpstr>
      <vt:lpstr>دانيال 12: 5 بصيغة المتكلم</vt:lpstr>
      <vt:lpstr>تاريخ كتابة دانيال</vt:lpstr>
      <vt:lpstr>الخط الزمني للسبي</vt:lpstr>
      <vt:lpstr>دوايت ج. بنتيكوست ” دانيال في تفسير الكتاب المقدس جون ف. والفورد و روي زوك: التوافق الإلكتروني الطبعة الثانية ويتون : كتب فكتور، 1985)، 1: 1324</vt:lpstr>
      <vt:lpstr>يرى بعض النقاد أنه بما أن دانيال لم يستخدم اسم الله يهوه ، ولأن الاسم كان شائعًا في أيام دانيال من قبل الآخرين ، فلا بد أن الكتاب قد كتب في وقت لاحق</vt:lpstr>
      <vt:lpstr>يظهر اعتراض آخر على تاليف دانيال للسفر لأن الكاتب يشير في 1: 21 إلى وقت موت دانيال</vt:lpstr>
      <vt:lpstr>دعم التأليف دانيال</vt:lpstr>
      <vt:lpstr>الخط الزمني للسبي</vt:lpstr>
      <vt:lpstr>دانيال 9: 25-27</vt:lpstr>
      <vt:lpstr>1. النظرة النقدية</vt:lpstr>
      <vt:lpstr>أسابيع دانيال السبعون</vt:lpstr>
      <vt:lpstr>متى 24: 15</vt:lpstr>
      <vt:lpstr>تم تأكيد ذلك في التسلسل الزمني للشرق الأدنى القديم</vt:lpstr>
      <vt:lpstr>17 ختم شاهد على ملوك اليهود</vt:lpstr>
      <vt:lpstr>أختام عزيا و يوثام</vt:lpstr>
      <vt:lpstr>أختام يربعام الثاني و هوشع</vt:lpstr>
      <vt:lpstr>أختام آحاز و حزقيا</vt:lpstr>
      <vt:lpstr>أختام أشخاص مهمين من يهوذا</vt:lpstr>
      <vt:lpstr>حدائق بابل المعلقة</vt:lpstr>
      <vt:lpstr>اللطف نحو يهوياكين في السبي </vt:lpstr>
      <vt:lpstr>لوح مؤن  يهوياكين  في السبي</vt:lpstr>
      <vt:lpstr>النعمة في السبي</vt:lpstr>
      <vt:lpstr>دانيال في تاريخ العهد القديم</vt:lpstr>
      <vt:lpstr>جدول السبي</vt:lpstr>
      <vt:lpstr>جدول السبي</vt:lpstr>
      <vt:lpstr>أتون النار</vt:lpstr>
      <vt:lpstr>تناول النباتات الإجباري</vt:lpstr>
      <vt:lpstr>هل هذه مجرد حكايات ؟</vt:lpstr>
      <vt:lpstr>تاريخ دانيال</vt:lpstr>
      <vt:lpstr>اعترض البعض على تأليف دانيال بسبب الأخطاء التاريخية المفترضة الموجودة في الكتاب. وقد أكد البعض ، على سبيل المثال ، أن نبوخذ نصر لم يكن والد بيلشاصر ، كما هو مبين في دانيال 5: 2 ، 11 ، 13 ، 18 (را. 22) يجادلون بأنه لو كان دانيال قد كتب السفر لما ارتكب مثل هذا الخطأ</vt:lpstr>
      <vt:lpstr>الكلمات اليونانية و الفارسية المستعارة في دانيال</vt:lpstr>
      <vt:lpstr>الكلمات اليونانية و الفارسية المستعارة في دانيال</vt:lpstr>
      <vt:lpstr>إذلال بيلشاصر</vt:lpstr>
      <vt:lpstr>سقوط بابل 539 ق.م</vt:lpstr>
      <vt:lpstr>سقوط بابل (هيرودوت)</vt:lpstr>
      <vt:lpstr>سقوط بابل (هيرودوت)</vt:lpstr>
      <vt:lpstr>PowerPoint Presentation</vt:lpstr>
      <vt:lpstr>كورش          يحتل             بابل</vt:lpstr>
      <vt:lpstr>يشكك النقاد بشكل خاص في رؤى دانيال 7-12          (تم رفض نهاية العالم عام 600 ق.م)</vt:lpstr>
      <vt:lpstr>سفر الرؤيا هو السفر الوحيد الرؤيوي في العهد الجديد</vt:lpstr>
      <vt:lpstr>تمثال دانيال 2 هو أمر رؤيوي أيضاً</vt:lpstr>
      <vt:lpstr>الأمم في دانيال 7</vt:lpstr>
      <vt:lpstr>كيف يمكن قبول تنبؤات دانيال 2 للدول الأربع المستقبلية ولكن الشك في نفس الشيء في دانيال 7؟</vt:lpstr>
      <vt:lpstr>حزقيال 1</vt:lpstr>
      <vt:lpstr>مخلوقات بأربع وجوه (حزقيال 1: 11)</vt:lpstr>
      <vt:lpstr>يتوسع زكريا 1: 8 في رؤيا 6: 1-4</vt:lpstr>
      <vt:lpstr>اعترض البعض على تاريخ دانيال في القرن السادس على أساس أن الكتاب مدرج في الكتابات و هو القسم الثالث من الكتاب المقدس العبري وليس بين الأنبياء أي القسم الثاني .  وكتب آخر سفر نبوي (ملاخي) في القرن الخامس قبل الميلاد يزعم أولئك الذين يجادلون حول تأريخ متأخر لدانيال أنه إذا كتب كتابه في القرن السادس ، لكان قد تم إدراجه في القسم الثاني (الأنبياء) بدلاً من أن ينزل إلى القسم الثالث (الكتابات)</vt:lpstr>
      <vt:lpstr>ومع ذلك وكما لوحظ سابقًا فقد خصص الله الأنبياء كرسل له مع خدمة خاصة للأمة إسرائيل . نظرًا لأن دانيال كان يحسبه معاصروه كزعيم حكومي وليس نبيًا فقد تم تضمين كتاباته في القسم الثالث وليس في الثاني .  وهكذا فإن مكانة المؤلف وليس تاريخ كتابه هي التي حددت التقسيم الذي أُدرج فيه كتابه في الكتاب المقدس العبري</vt:lpstr>
      <vt:lpstr>ضريح الكتاب</vt:lpstr>
      <vt:lpstr>لكن هل كان من الممكن أن يكون لدانيال لاهوت متقدم عن الملائكة والقيامة؟</vt:lpstr>
      <vt:lpstr>قيام ميخائيل (دا 12: 1)</vt:lpstr>
      <vt:lpstr>دينونة قديسي العهد القديم</vt:lpstr>
      <vt:lpstr>PowerPoint Presentation</vt:lpstr>
      <vt:lpstr>لأنك لن تترك نفسي في الهاوية لن تدع تقيك يرى فساداً (مز 16: 10)</vt:lpstr>
      <vt:lpstr>ج. بول تانر</vt:lpstr>
      <vt:lpstr>خلاصة</vt:lpstr>
      <vt:lpstr>Black</vt:lpstr>
      <vt:lpstr>دراسات نقدية في العهد القديم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197</cp:revision>
  <dcterms:created xsi:type="dcterms:W3CDTF">2014-08-02T06:39:19Z</dcterms:created>
  <dcterms:modified xsi:type="dcterms:W3CDTF">2022-10-22T04:24:16Z</dcterms:modified>
</cp:coreProperties>
</file>