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12" r:id="rId4"/>
    <p:sldMasterId id="2147483725" r:id="rId5"/>
    <p:sldMasterId id="2147483738" r:id="rId6"/>
    <p:sldMasterId id="2147483750" r:id="rId7"/>
    <p:sldMasterId id="2147483762" r:id="rId8"/>
    <p:sldMasterId id="2147483789" r:id="rId9"/>
    <p:sldMasterId id="2147483801" r:id="rId10"/>
    <p:sldMasterId id="2147483813" r:id="rId11"/>
    <p:sldMasterId id="2147483825" r:id="rId12"/>
    <p:sldMasterId id="2147483837" r:id="rId13"/>
    <p:sldMasterId id="2147483839" r:id="rId14"/>
    <p:sldMasterId id="2147483852" r:id="rId15"/>
    <p:sldMasterId id="2147483866" r:id="rId16"/>
    <p:sldMasterId id="2147483879" r:id="rId17"/>
    <p:sldMasterId id="2147483892" r:id="rId18"/>
  </p:sldMasterIdLst>
  <p:notesMasterIdLst>
    <p:notesMasterId r:id="rId89"/>
  </p:notesMasterIdLst>
  <p:sldIdLst>
    <p:sldId id="435" r:id="rId19"/>
    <p:sldId id="436" r:id="rId20"/>
    <p:sldId id="432" r:id="rId21"/>
    <p:sldId id="4877" r:id="rId22"/>
    <p:sldId id="611" r:id="rId23"/>
    <p:sldId id="5723" r:id="rId24"/>
    <p:sldId id="4879" r:id="rId25"/>
    <p:sldId id="4880" r:id="rId26"/>
    <p:sldId id="492" r:id="rId27"/>
    <p:sldId id="4881" r:id="rId28"/>
    <p:sldId id="504" r:id="rId29"/>
    <p:sldId id="4884" r:id="rId30"/>
    <p:sldId id="620" r:id="rId31"/>
    <p:sldId id="4883" r:id="rId32"/>
    <p:sldId id="4882" r:id="rId33"/>
    <p:sldId id="659" r:id="rId34"/>
    <p:sldId id="658" r:id="rId35"/>
    <p:sldId id="439" r:id="rId36"/>
    <p:sldId id="428" r:id="rId37"/>
    <p:sldId id="437" r:id="rId38"/>
    <p:sldId id="434" r:id="rId39"/>
    <p:sldId id="440" r:id="rId40"/>
    <p:sldId id="287" r:id="rId41"/>
    <p:sldId id="289" r:id="rId42"/>
    <p:sldId id="305" r:id="rId43"/>
    <p:sldId id="662" r:id="rId44"/>
    <p:sldId id="3641" r:id="rId45"/>
    <p:sldId id="442" r:id="rId46"/>
    <p:sldId id="443" r:id="rId47"/>
    <p:sldId id="4885" r:id="rId48"/>
    <p:sldId id="433" r:id="rId49"/>
    <p:sldId id="275" r:id="rId50"/>
    <p:sldId id="302" r:id="rId51"/>
    <p:sldId id="303" r:id="rId52"/>
    <p:sldId id="4886" r:id="rId53"/>
    <p:sldId id="304" r:id="rId54"/>
    <p:sldId id="3642" r:id="rId55"/>
    <p:sldId id="306" r:id="rId56"/>
    <p:sldId id="307" r:id="rId57"/>
    <p:sldId id="308" r:id="rId58"/>
    <p:sldId id="3643" r:id="rId59"/>
    <p:sldId id="3644" r:id="rId60"/>
    <p:sldId id="3645" r:id="rId61"/>
    <p:sldId id="3646" r:id="rId62"/>
    <p:sldId id="3647" r:id="rId63"/>
    <p:sldId id="3648" r:id="rId64"/>
    <p:sldId id="3649" r:id="rId65"/>
    <p:sldId id="3650" r:id="rId66"/>
    <p:sldId id="321" r:id="rId67"/>
    <p:sldId id="322" r:id="rId68"/>
    <p:sldId id="3651" r:id="rId69"/>
    <p:sldId id="276" r:id="rId70"/>
    <p:sldId id="438" r:id="rId71"/>
    <p:sldId id="660" r:id="rId72"/>
    <p:sldId id="502" r:id="rId73"/>
    <p:sldId id="4887" r:id="rId74"/>
    <p:sldId id="4888" r:id="rId75"/>
    <p:sldId id="4876" r:id="rId76"/>
    <p:sldId id="412" r:id="rId77"/>
    <p:sldId id="4658" r:id="rId78"/>
    <p:sldId id="661" r:id="rId79"/>
    <p:sldId id="348" r:id="rId80"/>
    <p:sldId id="656" r:id="rId81"/>
    <p:sldId id="657" r:id="rId82"/>
    <p:sldId id="314" r:id="rId83"/>
    <p:sldId id="315" r:id="rId84"/>
    <p:sldId id="316" r:id="rId85"/>
    <p:sldId id="317" r:id="rId86"/>
    <p:sldId id="268" r:id="rId87"/>
    <p:sldId id="522"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06" autoAdjust="0"/>
    <p:restoredTop sz="71233" autoAdjust="0"/>
  </p:normalViewPr>
  <p:slideViewPr>
    <p:cSldViewPr snapToGrid="0" snapToObjects="1">
      <p:cViewPr varScale="1">
        <p:scale>
          <a:sx n="88" d="100"/>
          <a:sy n="88" d="100"/>
        </p:scale>
        <p:origin x="19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36"/>
    </p:cViewPr>
  </p:sorterViewPr>
  <p:notesViewPr>
    <p:cSldViewPr snapToGrid="0" snapToObjects="1">
      <p:cViewPr varScale="1">
        <p:scale>
          <a:sx n="116" d="100"/>
          <a:sy n="116" d="100"/>
        </p:scale>
        <p:origin x="202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6/9/26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1"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prstClr val="black"/>
              </a:solidFill>
              <a:effectLst/>
              <a:uLnTx/>
              <a:uFillTx/>
              <a:latin typeface="Calibri" charset="0"/>
              <a:ea typeface="ＭＳ Ｐゴシック" charset="0"/>
              <a:cs typeface="Arial" panose="020B0604020202020204" pitchFamily="34"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11</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11</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AC4262-44E2-264A-82E2-1EB1F7F9279E}"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1" dirty="0">
                <a:latin typeface="Arial" panose="020B0604020202020204" pitchFamily="34" charset="0"/>
                <a:ea typeface="ＭＳ Ｐゴシック" charset="0"/>
                <a:cs typeface="Arial" panose="020B0604020202020204" pitchFamily="34" charset="0"/>
              </a:rPr>
              <a:t>• Creation in Genesis 1–2 • is repeated In the Restored, New Creation in Rev 21–22</a:t>
            </a:r>
          </a:p>
          <a:p>
            <a:r>
              <a:rPr lang="en-US" b="1" dirty="0">
                <a:latin typeface="Arial" panose="020B0604020202020204" pitchFamily="34" charset="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b="1" dirty="0">
                <a:latin typeface="Arial" panose="020B0604020202020204" pitchFamily="34" charset="0"/>
                <a:ea typeface="ＭＳ Ｐゴシック" charset="0"/>
                <a:cs typeface="Arial" panose="020B0604020202020204" pitchFamily="34" charset="0"/>
              </a:rPr>
              <a:t>• But this rule will be restored during the 1000-year reign of the saints (Rev. 20:4-6)</a:t>
            </a:r>
          </a:p>
          <a:p>
            <a:r>
              <a:rPr lang="en-US" b="1" dirty="0">
                <a:latin typeface="Arial" panose="020B0604020202020204" pitchFamily="34" charset="0"/>
                <a:ea typeface="ＭＳ Ｐゴシック" charset="0"/>
                <a:cs typeface="Arial" panose="020B0604020202020204" pitchFamily="34" charset="0"/>
              </a:rPr>
              <a:t>• Christ is the central Person of history, • both as Lamb (Redeemer) • and as Lion (Ruler of all creation in the line of David)</a:t>
            </a:r>
          </a:p>
          <a:p>
            <a:r>
              <a:rPr lang="en-US" b="1" dirty="0">
                <a:latin typeface="Arial" panose="020B0604020202020204" pitchFamily="34" charset="0"/>
                <a:ea typeface="ＭＳ Ｐゴシック" charset="0"/>
                <a:cs typeface="Arial" panose="020B0604020202020204" pitchFamily="34" charset="0"/>
              </a:rPr>
              <a:t>________________</a:t>
            </a:r>
          </a:p>
          <a:p>
            <a:r>
              <a:rPr lang="en-US" b="1" dirty="0">
                <a:latin typeface="Arial" panose="020B0604020202020204" pitchFamily="34" charset="0"/>
                <a:ea typeface="ＭＳ Ｐゴシック" charset="0"/>
                <a:cs typeface="Arial" panose="020B0604020202020204" pitchFamily="34" charset="0"/>
              </a:rPr>
              <a:t>OC-17-Genesis Authorship-14</a:t>
            </a:r>
          </a:p>
          <a:p>
            <a:r>
              <a:rPr lang="en-US" b="1" dirty="0">
                <a:latin typeface="Arial" panose="020B0604020202020204" pitchFamily="34" charset="0"/>
                <a:ea typeface="ＭＳ Ｐゴシック" charset="0"/>
                <a:cs typeface="Arial" panose="020B0604020202020204" pitchFamily="34" charset="0"/>
              </a:rPr>
              <a:t>OS-01-Genesis1-3-slide 243</a:t>
            </a:r>
          </a:p>
          <a:p>
            <a:r>
              <a:rPr lang="en-US" b="1" dirty="0">
                <a:latin typeface="Arial" panose="020B0604020202020204" pitchFamily="34" charset="0"/>
                <a:ea typeface="ＭＳ Ｐゴシック" charset="0"/>
                <a:cs typeface="Arial" panose="020B0604020202020204" pitchFamily="34" charset="0"/>
              </a:rPr>
              <a:t>OS-17-Esther-145</a:t>
            </a:r>
          </a:p>
          <a:p>
            <a:r>
              <a:rPr lang="en-US" b="1" dirty="0">
                <a:latin typeface="Arial" panose="020B0604020202020204" pitchFamily="34" charset="0"/>
                <a:ea typeface="ＭＳ Ｐゴシック" charset="0"/>
                <a:cs typeface="Arial" panose="020B0604020202020204" pitchFamily="34" charset="0"/>
              </a:rPr>
              <a:t>NS-27-Rev20-22-slide 206</a:t>
            </a:r>
          </a:p>
          <a:p>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54272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Although Genesis does not directly specify its author, the other four books of the Pentateuch affirm Mosaic authorship (cf. Exod. 17:14; 24:4, 7; 34:27; Lev. 1:1-2; Num. 33:2; Deut. 1:1; 31:9).</a:t>
            </a:r>
            <a:r>
              <a:rPr lang="en-US" dirty="0">
                <a:effectLst/>
              </a:rPr>
              <a:t>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BD525-EE6A-47B2-BB0C-E73BFDBD54B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B51656-5D43-4B46-9B5B-BC6346DDF41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0FDF3E-C00E-4980-8870-874E5E0BF63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50561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Abram gave Lot the choice where to live. As godless people today take the most beautiful places, so it was then. </a:t>
            </a:r>
          </a:p>
          <a:p>
            <a:pPr eaLnBrk="1" hangingPunct="1"/>
            <a:r>
              <a:rPr lang="en-US" altLang="zh-CN" dirty="0">
                <a:latin typeface="Times New Roman" charset="0"/>
                <a:ea typeface="ＭＳ Ｐゴシック" charset="0"/>
                <a:cs typeface="ＭＳ Ｐゴシック" charset="0"/>
              </a:rPr>
              <a:t>• From his northly position, Lot looked south all the way to Zoar and saw lush land.</a:t>
            </a:r>
          </a:p>
          <a:p>
            <a:pPr eaLnBrk="1" hangingPunct="1"/>
            <a:r>
              <a:rPr lang="en-US" altLang="zh-CN" dirty="0">
                <a:latin typeface="Times New Roman" charset="0"/>
                <a:ea typeface="ＭＳ Ｐゴシック" charset="0"/>
                <a:cs typeface="ＭＳ Ｐゴシック" charset="0"/>
              </a:rPr>
              <a:t>• He chose to live in Sodom—the city from which he could manage his rural flocks.</a:t>
            </a:r>
          </a:p>
          <a:p>
            <a:pPr eaLnBrk="1" hangingPunct="1"/>
            <a:r>
              <a:rPr lang="en-US" altLang="zh-CN" dirty="0">
                <a:latin typeface="Times New Roman" charset="0"/>
                <a:ea typeface="ＭＳ Ｐゴシック" charset="0"/>
                <a:cs typeface="ＭＳ Ｐゴシック" charset="0"/>
              </a:rPr>
              <a:t>• Gomorrah lay close by as well—another godless city of sexual perversion.</a:t>
            </a:r>
          </a:p>
          <a:p>
            <a:pPr eaLnBrk="1" hangingPunct="1"/>
            <a:r>
              <a:rPr lang="en-US" altLang="zh-CN" dirty="0">
                <a:latin typeface="Times New Roman" charset="0"/>
                <a:ea typeface="ＭＳ Ｐゴシック" charset="0"/>
                <a:cs typeface="ＭＳ Ｐゴシック" charset="0"/>
              </a:rPr>
              <a:t>• For Lot, the choice was easy—so he moved into the fertile plain—though his should was vexed on how he could impact them:</a:t>
            </a:r>
          </a:p>
          <a:p>
            <a:pPr eaLnBrk="1" hangingPunct="1"/>
            <a:r>
              <a:rPr lang="en-US" sz="1200" b="1" kern="1200" dirty="0">
                <a:solidFill>
                  <a:schemeClr val="tx1"/>
                </a:solidFill>
                <a:effectLst/>
                <a:latin typeface="+mn-lt"/>
                <a:ea typeface="+mn-ea"/>
                <a:cs typeface="+mn-cs"/>
              </a:rPr>
              <a:t>2Pet. 2:7</a:t>
            </a:r>
            <a:r>
              <a:rPr lang="en-US" sz="1200" kern="1200" dirty="0">
                <a:solidFill>
                  <a:schemeClr val="tx1"/>
                </a:solidFill>
                <a:effectLst/>
                <a:latin typeface="+mn-lt"/>
                <a:ea typeface="+mn-ea"/>
                <a:cs typeface="+mn-cs"/>
              </a:rPr>
              <a:t> But God also rescued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out of Sodom because he was a righteous man who was sick of the shameful immorality of the wicked people around him.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Yes, </a:t>
            </a:r>
            <a:r>
              <a:rPr lang="en-US" sz="1200" b="1" kern="1200" dirty="0">
                <a:solidFill>
                  <a:schemeClr val="tx1"/>
                </a:solidFill>
                <a:effectLst/>
                <a:latin typeface="+mn-lt"/>
                <a:ea typeface="+mn-ea"/>
                <a:cs typeface="+mn-cs"/>
              </a:rPr>
              <a:t>Lot </a:t>
            </a:r>
            <a:r>
              <a:rPr lang="en-US" sz="1200" kern="1200" dirty="0">
                <a:solidFill>
                  <a:schemeClr val="tx1"/>
                </a:solidFill>
                <a:effectLst/>
                <a:latin typeface="+mn-lt"/>
                <a:ea typeface="+mn-ea"/>
                <a:cs typeface="+mn-cs"/>
              </a:rPr>
              <a:t>was a righteous man who was tormented in his soul by the wickedness he saw and heard day after day.</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Abram, on the other hand, chose the rocky hill country.</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939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above description of the Jordan Valley makes sense only to those familiar with Egypt, which limits the original audience to the Exodus generation. This, then, strongly argues for Moses as the author of Genesis.</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BFF667-2DB9-4F42-8EF6-18E9D7B449B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3906" name="Rectangle 2"/>
          <p:cNvSpPr>
            <a:spLocks noGrp="1" noRot="1" noChangeAspect="1" noChangeArrowheads="1"/>
          </p:cNvSpPr>
          <p:nvPr>
            <p:ph type="sldImg"/>
          </p:nvPr>
        </p:nvSpPr>
        <p:spPr>
          <a:xfrm>
            <a:off x="1130300" y="674688"/>
            <a:ext cx="4597400" cy="3448050"/>
          </a:xfrm>
          <a:solidFill>
            <a:srgbClr val="FFFFFF"/>
          </a:solidFill>
          <a:ln/>
        </p:spPr>
      </p:sp>
      <p:sp>
        <p:nvSpPr>
          <p:cNvPr id="123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C56D8D-BF0E-4443-84A6-F342850F11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6A3ACA-DCD0-714B-9B5D-5BFAA9806E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0BDFA4-3E92-3B4C-9743-A969850C7C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B3E700-D7B0-9B4A-A099-F8BD14DA7AE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5BBD39-F35D-7A41-8368-38F9655304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5C777E-DFFF-9243-9D4A-AB5E616FAD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7E73A9-8918-0A47-AF61-6229A57327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CDF8E-8794-904D-951A-A90B588CF97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11971-5B47-804D-A4AE-77A5E7B4D26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DEBA7F-CB75-0E45-82D3-66EA5719DB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1316EF-6E94-3841-9213-887991EC51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6424E8-7524-0D4D-B96D-1E5C16EFCD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AFB2C7-D8CA-A044-A8E3-20FA1A35812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Here is a bit of a joke on the JEDP</a:t>
            </a:r>
            <a:r>
              <a:rPr lang="en-US" baseline="0" dirty="0">
                <a:latin typeface="Times New Roman" charset="0"/>
                <a:ea typeface="ＭＳ Ｐゴシック" charset="0"/>
                <a:cs typeface="ＭＳ Ｐゴシック" charset="0"/>
              </a:rPr>
              <a:t> idea, as if such ridiculous theories were applied to a writing of our modern times.  Enjoy the fun!</a:t>
            </a:r>
          </a:p>
          <a:p>
            <a:pPr eaLnBrk="1" hangingPunct="1"/>
            <a:endParaRPr lang="en-US" baseline="0"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Another parody on JEDP was made on the “Jack and Jill” nursery rhyme by Gleason Archer, I believe, but I cannot find it anymore! It hilariously looks at the “sources” for the story.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6792F-8F0C-184C-A578-626DA8423CF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95BE5-81A6-6E40-AAEA-481F378F5FB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9F5C6F-A512-5A45-A2B8-75B3ABEA84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C9C044-7B57-C743-8A91-144E611AE51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1E45B3-55B3-2540-BAEA-002D29AAC4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3DC51-D1E9-F940-8658-D0DDA7D2F72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25954" name="Rectangle 2"/>
          <p:cNvSpPr>
            <a:spLocks noGrp="1" noRot="1" noChangeAspect="1" noChangeArrowheads="1"/>
          </p:cNvSpPr>
          <p:nvPr>
            <p:ph type="sldImg"/>
          </p:nvPr>
        </p:nvSpPr>
        <p:spPr>
          <a:xfrm>
            <a:off x="1130300" y="674688"/>
            <a:ext cx="4597400" cy="3448050"/>
          </a:xfrm>
          <a:solidFill>
            <a:srgbClr val="FFFFFF"/>
          </a:solidFill>
          <a:ln/>
        </p:spPr>
      </p:sp>
      <p:sp>
        <p:nvSpPr>
          <p:cNvPr id="125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NT affirms that the Pentateuch was written by Moses. But this does not mean that there existed no updating of the text to make it more understandable to those who read it later. </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40583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Basically,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Aner,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Abram heard that his relative had been taken captive, he called out the 318 trained men born in his household and went in pursuit as far as Dan” (Gen 14:14 NIV).</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it was not called Dan until over 500 years later, but this is an example of an inspired updating of the book of Genesis to make it clear where Abram met them. "Dan was then named </a:t>
            </a:r>
            <a:r>
              <a:rPr lang="en-US" sz="1200" kern="1200" dirty="0" err="1">
                <a:solidFill>
                  <a:schemeClr val="tx1"/>
                </a:solidFill>
                <a:effectLst/>
                <a:latin typeface="+mn-lt"/>
                <a:ea typeface="+mn-ea"/>
                <a:cs typeface="+mn-cs"/>
              </a:rPr>
              <a:t>Leshem</a:t>
            </a:r>
            <a:r>
              <a:rPr lang="en-US" sz="1200" kern="1200" dirty="0">
                <a:solidFill>
                  <a:schemeClr val="tx1"/>
                </a:solidFill>
                <a:effectLst/>
                <a:latin typeface="+mn-lt"/>
                <a:ea typeface="+mn-ea"/>
                <a:cs typeface="+mn-cs"/>
              </a:rPr>
              <a:t> (Josh. 19:47) or </a:t>
            </a:r>
            <a:r>
              <a:rPr lang="en-US" sz="1200" kern="1200" dirty="0" err="1">
                <a:solidFill>
                  <a:schemeClr val="tx1"/>
                </a:solidFill>
                <a:effectLst/>
                <a:latin typeface="+mn-lt"/>
                <a:ea typeface="+mn-ea"/>
                <a:cs typeface="+mn-cs"/>
              </a:rPr>
              <a:t>Laish</a:t>
            </a:r>
            <a:r>
              <a:rPr lang="en-US" sz="1200" kern="1200" dirty="0">
                <a:solidFill>
                  <a:schemeClr val="tx1"/>
                </a:solidFill>
                <a:effectLst/>
                <a:latin typeface="+mn-lt"/>
                <a:ea typeface="+mn-ea"/>
                <a:cs typeface="+mn-cs"/>
              </a:rPr>
              <a:t> (Judges 18:29)” (Ross, “Genesis,” in </a:t>
            </a:r>
            <a:r>
              <a:rPr lang="en-US" sz="1200" i="1" kern="1200" dirty="0">
                <a:solidFill>
                  <a:schemeClr val="tx1"/>
                </a:solidFill>
                <a:effectLst/>
                <a:latin typeface="+mn-lt"/>
                <a:ea typeface="+mn-ea"/>
                <a:cs typeface="+mn-cs"/>
              </a:rPr>
              <a:t>BKC</a:t>
            </a:r>
            <a:r>
              <a:rPr lang="en-US" sz="1200" i="0" kern="1200" dirty="0">
                <a:solidFill>
                  <a:schemeClr val="tx1"/>
                </a:solidFill>
                <a:effectLst/>
                <a:latin typeface="+mn-lt"/>
                <a:ea typeface="+mn-ea"/>
                <a:cs typeface="+mn-cs"/>
              </a:rPr>
              <a:t>, 1:53).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OS-01-Gen4-20-slide 244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OC-17-Gen Author-30</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enslaved Israelites built the city of Rameses (Exod 1:11), but Rameses did not live until more than a century later. Probably the best explanation of this is that they built the city of Avaris, upon which the city of Rameses was later built. This is akin to someone in 200 BC writing that the Greeks lived in the Hellenistic city Philadelphia but a later hand changing it to Amman to prevent confusion by those who do not know that the modern Amman used to be called Philadelphia.</a:t>
            </a:r>
            <a:endParaRPr lang="en-US" dirty="0"/>
          </a:p>
          <a:p>
            <a:r>
              <a:rPr lang="en-US" dirty="0"/>
              <a:t>__________________</a:t>
            </a:r>
          </a:p>
          <a:p>
            <a:r>
              <a:rPr lang="en-US" dirty="0"/>
              <a:t>OC-17-Genesis Authorship-55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Israelites built Avaris. However, someone under the inspiration of the Holy Spirit changed Avaris to Rameses in order to prevent confusion about the name of the city.</a:t>
            </a:r>
          </a:p>
          <a:p>
            <a:r>
              <a:rPr lang="en-US" dirty="0"/>
              <a:t>__________________</a:t>
            </a:r>
          </a:p>
          <a:p>
            <a:r>
              <a:rPr lang="en-US" dirty="0"/>
              <a:t>OC-17-Genesis Authorship-56 </a:t>
            </a:r>
          </a:p>
          <a:p>
            <a:r>
              <a:rPr lang="en-US" dirty="0"/>
              <a:t>02-Exodus-138 on Exodus 12</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49504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A2F6-4F49-AA31-9AC2-3FEDACEE394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472338B0-19C4-97A2-DC06-4E056570D050}"/>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a:extLst>
              <a:ext uri="{FF2B5EF4-FFF2-40B4-BE49-F238E27FC236}">
                <a16:creationId xmlns:a16="http://schemas.microsoft.com/office/drawing/2014/main" id="{1E1A802F-9FEE-E9DA-27A3-0041F5A72F9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a:extLst>
              <a:ext uri="{FF2B5EF4-FFF2-40B4-BE49-F238E27FC236}">
                <a16:creationId xmlns:a16="http://schemas.microsoft.com/office/drawing/2014/main" id="{BD10BC1F-A29B-9788-DADB-441C7C064935}"/>
              </a:ext>
            </a:extLst>
          </p:cNvPr>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2602926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Who wrote this—did Moses? Not unless he wrote it prophetically and the ink on Deuteronomy was hardly dry before his final mountain climbing!</a:t>
            </a:r>
          </a:p>
          <a:p>
            <a:r>
              <a:rPr lang="en-US" dirty="0">
                <a:cs typeface="ＭＳ Ｐゴシック" charset="0"/>
              </a:rPr>
              <a:t>The Hebrew tradition is that Joshua penned this final chapter of Deuteronomy.</a:t>
            </a:r>
          </a:p>
        </p:txBody>
      </p:sp>
    </p:spTree>
    <p:extLst>
      <p:ext uri="{BB962C8B-B14F-4D97-AF65-F5344CB8AC3E}">
        <p14:creationId xmlns:p14="http://schemas.microsoft.com/office/powerpoint/2010/main" val="927234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4450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137311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921725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BCEC4-56B7-A545-B56C-13A741AD654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5DA9E-3BA8-604A-AFFA-673137D4CA0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6A7A1D-B473-6B42-9A90-08C2C52F505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3C205C-2BE3-F846-AF54-82EB8C54BF8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OC Critical Studies in the OT Arabic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10A5FD-9122-7B4B-A0E4-C67BD30CDFEF}"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p>
          <a:p>
            <a:pPr eaLnBrk="1" hangingPunct="1"/>
            <a:r>
              <a:rPr lang="en-US" altLang="zh-CN" sz="1200" kern="1200" dirty="0">
                <a:solidFill>
                  <a:schemeClr val="tx1"/>
                </a:solidFill>
                <a:effectLst/>
                <a:latin typeface="+mn-lt"/>
                <a:ea typeface="+mn-ea"/>
                <a:cs typeface="+mn-cs"/>
              </a:rPr>
              <a:t>_______</a:t>
            </a:r>
          </a:p>
          <a:p>
            <a:pPr eaLnBrk="1" hangingPunct="1"/>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See “What does the original Hebrew text reveal about Genesis 1-11? - Dr. Steve Boyd”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https://www.youtube.com/</a:t>
            </a:r>
            <a:r>
              <a:rPr lang="en-US" altLang="zh-CN" sz="1200" kern="1200" dirty="0" err="1">
                <a:solidFill>
                  <a:schemeClr val="tx1"/>
                </a:solidFill>
                <a:effectLst/>
                <a:latin typeface="+mn-lt"/>
                <a:ea typeface="+mn-ea"/>
                <a:cs typeface="+mn-cs"/>
              </a:rPr>
              <a:t>watch?v</a:t>
            </a:r>
            <a:r>
              <a:rPr lang="en-US" altLang="zh-CN" sz="1200" kern="1200" dirty="0">
                <a:solidFill>
                  <a:schemeClr val="tx1"/>
                </a:solidFill>
                <a:effectLst/>
                <a:latin typeface="+mn-lt"/>
                <a:ea typeface="+mn-ea"/>
                <a:cs typeface="+mn-cs"/>
              </a:rPr>
              <a:t>=3txmpHQJ520</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OC-17-Genesis Authorship-7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OS-01-Gen4-20-slide 23</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15A93-7685-9544-9067-58BEDBE8BB7C}"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endParaRPr lang="en-US" altLang="en-US"/>
          </a:p>
        </p:txBody>
      </p:sp>
      <p:sp>
        <p:nvSpPr>
          <p:cNvPr id="8" name="Rectangle 25"/>
          <p:cNvSpPr>
            <a:spLocks noGrp="1" noChangeArrowheads="1"/>
          </p:cNvSpPr>
          <p:nvPr>
            <p:ph type="ftr" sz="quarter" idx="11"/>
          </p:nvPr>
        </p:nvSpPr>
        <p:spPr>
          <a:ln/>
        </p:spPr>
        <p:txBody>
          <a:bodyPr/>
          <a:lstStyle>
            <a:lvl1pPr>
              <a:defRPr/>
            </a:lvl1pPr>
          </a:lstStyle>
          <a:p>
            <a:endParaRPr lang="en-US" altLang="en-US"/>
          </a:p>
        </p:txBody>
      </p:sp>
      <p:sp>
        <p:nvSpPr>
          <p:cNvPr id="9" name="Rectangle 26"/>
          <p:cNvSpPr>
            <a:spLocks noGrp="1" noChangeArrowheads="1"/>
          </p:cNvSpPr>
          <p:nvPr>
            <p:ph type="sldNum" sz="quarter" idx="12"/>
          </p:nvPr>
        </p:nvSpPr>
        <p:spPr>
          <a:ln/>
        </p:spPr>
        <p:txBody>
          <a:bodyPr/>
          <a:lstStyle>
            <a:lvl1pPr>
              <a:defRPr/>
            </a:lvl1pPr>
          </a:lstStyle>
          <a:p>
            <a:fld id="{3FFD0C54-EB3D-488A-A322-280E74551276}" type="slidenum">
              <a:rPr lang="en-US" altLang="en-US"/>
              <a:pPr/>
              <a:t>‹#›</a:t>
            </a:fld>
            <a:endParaRPr lang="en-US" altLang="en-US"/>
          </a:p>
        </p:txBody>
      </p:sp>
    </p:spTree>
    <p:extLst>
      <p:ext uri="{BB962C8B-B14F-4D97-AF65-F5344CB8AC3E}">
        <p14:creationId xmlns:p14="http://schemas.microsoft.com/office/powerpoint/2010/main" val="12494268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endParaRPr lang="en-US" altLang="en-US"/>
          </a:p>
        </p:txBody>
      </p:sp>
      <p:sp>
        <p:nvSpPr>
          <p:cNvPr id="4" name="Rectangle 25"/>
          <p:cNvSpPr>
            <a:spLocks noGrp="1" noChangeArrowheads="1"/>
          </p:cNvSpPr>
          <p:nvPr>
            <p:ph type="ftr" sz="quarter" idx="11"/>
          </p:nvPr>
        </p:nvSpPr>
        <p:spPr>
          <a:ln/>
        </p:spPr>
        <p:txBody>
          <a:bodyPr/>
          <a:lstStyle>
            <a:lvl1pPr>
              <a:defRPr/>
            </a:lvl1pPr>
          </a:lstStyle>
          <a:p>
            <a:endParaRPr lang="en-US" altLang="en-US"/>
          </a:p>
        </p:txBody>
      </p:sp>
      <p:sp>
        <p:nvSpPr>
          <p:cNvPr id="5" name="Rectangle 26"/>
          <p:cNvSpPr>
            <a:spLocks noGrp="1" noChangeArrowheads="1"/>
          </p:cNvSpPr>
          <p:nvPr>
            <p:ph type="sldNum" sz="quarter" idx="12"/>
          </p:nvPr>
        </p:nvSpPr>
        <p:spPr>
          <a:ln/>
        </p:spPr>
        <p:txBody>
          <a:bodyPr/>
          <a:lstStyle>
            <a:lvl1pPr>
              <a:defRPr/>
            </a:lvl1pPr>
          </a:lstStyle>
          <a:p>
            <a:fld id="{C729B79D-60FA-4789-ACF2-CA305D5875E7}" type="slidenum">
              <a:rPr lang="en-US" altLang="en-US"/>
              <a:pPr/>
              <a:t>‹#›</a:t>
            </a:fld>
            <a:endParaRPr lang="en-US" altLang="en-US"/>
          </a:p>
        </p:txBody>
      </p:sp>
    </p:spTree>
    <p:extLst>
      <p:ext uri="{BB962C8B-B14F-4D97-AF65-F5344CB8AC3E}">
        <p14:creationId xmlns:p14="http://schemas.microsoft.com/office/powerpoint/2010/main" val="1517211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endParaRPr lang="en-US" altLang="en-US"/>
          </a:p>
        </p:txBody>
      </p:sp>
      <p:sp>
        <p:nvSpPr>
          <p:cNvPr id="3" name="Rectangle 25"/>
          <p:cNvSpPr>
            <a:spLocks noGrp="1" noChangeArrowheads="1"/>
          </p:cNvSpPr>
          <p:nvPr>
            <p:ph type="ftr" sz="quarter" idx="11"/>
          </p:nvPr>
        </p:nvSpPr>
        <p:spPr>
          <a:ln/>
        </p:spPr>
        <p:txBody>
          <a:bodyPr/>
          <a:lstStyle>
            <a:lvl1pPr>
              <a:defRPr/>
            </a:lvl1pPr>
          </a:lstStyle>
          <a:p>
            <a:endParaRPr lang="en-US" altLang="en-US"/>
          </a:p>
        </p:txBody>
      </p:sp>
      <p:sp>
        <p:nvSpPr>
          <p:cNvPr id="4" name="Rectangle 26"/>
          <p:cNvSpPr>
            <a:spLocks noGrp="1" noChangeArrowheads="1"/>
          </p:cNvSpPr>
          <p:nvPr>
            <p:ph type="sldNum" sz="quarter" idx="12"/>
          </p:nvPr>
        </p:nvSpPr>
        <p:spPr>
          <a:ln/>
        </p:spPr>
        <p:txBody>
          <a:bodyPr/>
          <a:lstStyle>
            <a:lvl1pPr>
              <a:defRPr/>
            </a:lvl1pPr>
          </a:lstStyle>
          <a:p>
            <a:fld id="{7D18A047-F500-4782-BBA4-78A91564F1B0}" type="slidenum">
              <a:rPr lang="en-US" altLang="en-US"/>
              <a:pPr/>
              <a:t>‹#›</a:t>
            </a:fld>
            <a:endParaRPr lang="en-US" altLang="en-US"/>
          </a:p>
        </p:txBody>
      </p:sp>
    </p:spTree>
    <p:extLst>
      <p:ext uri="{BB962C8B-B14F-4D97-AF65-F5344CB8AC3E}">
        <p14:creationId xmlns:p14="http://schemas.microsoft.com/office/powerpoint/2010/main" val="29154058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E1995880-EFB0-4AAC-8F6A-E72D5F332FE4}" type="slidenum">
              <a:rPr lang="en-US" altLang="en-US"/>
              <a:pPr/>
              <a:t>‹#›</a:t>
            </a:fld>
            <a:endParaRPr lang="en-US" altLang="en-US"/>
          </a:p>
        </p:txBody>
      </p:sp>
    </p:spTree>
    <p:extLst>
      <p:ext uri="{BB962C8B-B14F-4D97-AF65-F5344CB8AC3E}">
        <p14:creationId xmlns:p14="http://schemas.microsoft.com/office/powerpoint/2010/main" val="14262370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A12C0798-B716-48A2-8212-85F52D252614}" type="slidenum">
              <a:rPr lang="en-US" altLang="en-US"/>
              <a:pPr/>
              <a:t>‹#›</a:t>
            </a:fld>
            <a:endParaRPr lang="en-US" altLang="en-US"/>
          </a:p>
        </p:txBody>
      </p:sp>
    </p:spTree>
    <p:extLst>
      <p:ext uri="{BB962C8B-B14F-4D97-AF65-F5344CB8AC3E}">
        <p14:creationId xmlns:p14="http://schemas.microsoft.com/office/powerpoint/2010/main" val="36519155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49C98BB-37DD-497D-A275-D206B555F1D1}" type="slidenum">
              <a:rPr lang="en-US" altLang="en-US"/>
              <a:pPr/>
              <a:t>‹#›</a:t>
            </a:fld>
            <a:endParaRPr lang="en-US" altLang="en-US"/>
          </a:p>
        </p:txBody>
      </p:sp>
    </p:spTree>
    <p:extLst>
      <p:ext uri="{BB962C8B-B14F-4D97-AF65-F5344CB8AC3E}">
        <p14:creationId xmlns:p14="http://schemas.microsoft.com/office/powerpoint/2010/main" val="1099992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E4D8DCD2-C65C-4EEF-A531-A728F638ACC6}" type="slidenum">
              <a:rPr lang="en-US" altLang="en-US"/>
              <a:pPr/>
              <a:t>‹#›</a:t>
            </a:fld>
            <a:endParaRPr lang="en-US" altLang="en-US"/>
          </a:p>
        </p:txBody>
      </p:sp>
    </p:spTree>
    <p:extLst>
      <p:ext uri="{BB962C8B-B14F-4D97-AF65-F5344CB8AC3E}">
        <p14:creationId xmlns:p14="http://schemas.microsoft.com/office/powerpoint/2010/main" val="38616963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3491"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fld id="{4B817877-8FAF-4B45-97EE-A1B7BAB87D2D}" type="slidenum">
              <a:rPr lang="en-US" altLang="en-US" smtClean="0"/>
              <a:pPr/>
              <a:t>‹#›</a:t>
            </a:fld>
            <a:endParaRPr lang="en-US" altLang="en-US" dirty="0"/>
          </a:p>
        </p:txBody>
      </p:sp>
    </p:spTree>
    <p:extLst>
      <p:ext uri="{BB962C8B-B14F-4D97-AF65-F5344CB8AC3E}">
        <p14:creationId xmlns:p14="http://schemas.microsoft.com/office/powerpoint/2010/main" val="846918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5D5495-83AF-4C50-AB8D-E473A800539A}" type="slidenum">
              <a:rPr lang="en-US" altLang="en-US" smtClean="0"/>
              <a:pPr/>
              <a:t>‹#›</a:t>
            </a:fld>
            <a:endParaRPr lang="en-US" altLang="en-US" dirty="0"/>
          </a:p>
        </p:txBody>
      </p:sp>
    </p:spTree>
    <p:extLst>
      <p:ext uri="{BB962C8B-B14F-4D97-AF65-F5344CB8AC3E}">
        <p14:creationId xmlns:p14="http://schemas.microsoft.com/office/powerpoint/2010/main" val="38132918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B5626E-3FE5-478F-B079-4A7068B15396}" type="slidenum">
              <a:rPr lang="en-US" altLang="en-US" smtClean="0"/>
              <a:pPr/>
              <a:t>‹#›</a:t>
            </a:fld>
            <a:endParaRPr lang="en-US" altLang="en-US" dirty="0"/>
          </a:p>
        </p:txBody>
      </p:sp>
    </p:spTree>
    <p:extLst>
      <p:ext uri="{BB962C8B-B14F-4D97-AF65-F5344CB8AC3E}">
        <p14:creationId xmlns:p14="http://schemas.microsoft.com/office/powerpoint/2010/main" val="44766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8100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46F4A8-9544-46CD-B8EA-52143717A83A}" type="slidenum">
              <a:rPr lang="en-US" altLang="en-US" smtClean="0"/>
              <a:pPr/>
              <a:t>‹#›</a:t>
            </a:fld>
            <a:endParaRPr lang="en-US" altLang="en-US" dirty="0"/>
          </a:p>
        </p:txBody>
      </p:sp>
    </p:spTree>
    <p:extLst>
      <p:ext uri="{BB962C8B-B14F-4D97-AF65-F5344CB8AC3E}">
        <p14:creationId xmlns:p14="http://schemas.microsoft.com/office/powerpoint/2010/main" val="24327717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27C863-568B-4BBD-9A4B-2D5B1817A9E4}" type="slidenum">
              <a:rPr lang="en-US" altLang="en-US" smtClean="0"/>
              <a:pPr/>
              <a:t>‹#›</a:t>
            </a:fld>
            <a:endParaRPr lang="en-US" altLang="en-US" dirty="0"/>
          </a:p>
        </p:txBody>
      </p:sp>
    </p:spTree>
    <p:extLst>
      <p:ext uri="{BB962C8B-B14F-4D97-AF65-F5344CB8AC3E}">
        <p14:creationId xmlns:p14="http://schemas.microsoft.com/office/powerpoint/2010/main" val="38662772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0DE7FB7-BBC3-49E7-AECA-DBF2F67585DC}" type="slidenum">
              <a:rPr lang="en-US" altLang="en-US" smtClean="0"/>
              <a:pPr/>
              <a:t>‹#›</a:t>
            </a:fld>
            <a:endParaRPr lang="en-US" altLang="en-US" dirty="0"/>
          </a:p>
        </p:txBody>
      </p:sp>
    </p:spTree>
    <p:extLst>
      <p:ext uri="{BB962C8B-B14F-4D97-AF65-F5344CB8AC3E}">
        <p14:creationId xmlns:p14="http://schemas.microsoft.com/office/powerpoint/2010/main" val="1586042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D378242-3C2A-404C-8639-92F61064D0D8}" type="slidenum">
              <a:rPr lang="en-US" altLang="en-US" smtClean="0"/>
              <a:pPr/>
              <a:t>‹#›</a:t>
            </a:fld>
            <a:endParaRPr lang="en-US" altLang="en-US" dirty="0"/>
          </a:p>
        </p:txBody>
      </p:sp>
    </p:spTree>
    <p:extLst>
      <p:ext uri="{BB962C8B-B14F-4D97-AF65-F5344CB8AC3E}">
        <p14:creationId xmlns:p14="http://schemas.microsoft.com/office/powerpoint/2010/main" val="42407128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2B83E6A-0126-4FFD-BC16-4FC4CC58C2FF}" type="slidenum">
              <a:rPr lang="en-US" altLang="en-US" smtClean="0"/>
              <a:pPr/>
              <a:t>‹#›</a:t>
            </a:fld>
            <a:endParaRPr lang="en-US" altLang="en-US" dirty="0"/>
          </a:p>
        </p:txBody>
      </p:sp>
    </p:spTree>
    <p:extLst>
      <p:ext uri="{BB962C8B-B14F-4D97-AF65-F5344CB8AC3E}">
        <p14:creationId xmlns:p14="http://schemas.microsoft.com/office/powerpoint/2010/main" val="10977055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600566-2D95-42E1-9C91-1883ABC38BA3}" type="slidenum">
              <a:rPr lang="en-US" altLang="en-US" smtClean="0"/>
              <a:pPr/>
              <a:t>‹#›</a:t>
            </a:fld>
            <a:endParaRPr lang="en-US" altLang="en-US" dirty="0"/>
          </a:p>
        </p:txBody>
      </p:sp>
    </p:spTree>
    <p:extLst>
      <p:ext uri="{BB962C8B-B14F-4D97-AF65-F5344CB8AC3E}">
        <p14:creationId xmlns:p14="http://schemas.microsoft.com/office/powerpoint/2010/main" val="38671086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DAF0C4B-8A98-4BB8-80B7-EE9AF58BF998}" type="slidenum">
              <a:rPr lang="en-US" altLang="en-US" smtClean="0"/>
              <a:pPr/>
              <a:t>‹#›</a:t>
            </a:fld>
            <a:endParaRPr lang="en-US" altLang="en-US" dirty="0"/>
          </a:p>
        </p:txBody>
      </p:sp>
    </p:spTree>
    <p:extLst>
      <p:ext uri="{BB962C8B-B14F-4D97-AF65-F5344CB8AC3E}">
        <p14:creationId xmlns:p14="http://schemas.microsoft.com/office/powerpoint/2010/main" val="1812064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C5404F-CBB9-4394-A7AC-29083D01AAB1}" type="slidenum">
              <a:rPr lang="en-US" altLang="en-US" smtClean="0"/>
              <a:pPr/>
              <a:t>‹#›</a:t>
            </a:fld>
            <a:endParaRPr lang="en-US" altLang="en-US" dirty="0"/>
          </a:p>
        </p:txBody>
      </p:sp>
    </p:spTree>
    <p:extLst>
      <p:ext uri="{BB962C8B-B14F-4D97-AF65-F5344CB8AC3E}">
        <p14:creationId xmlns:p14="http://schemas.microsoft.com/office/powerpoint/2010/main" val="413849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B999D2-CCFE-D847-A35A-54BAFD05779E}" type="slidenum">
              <a:rPr lang="en-US" smtClean="0"/>
              <a:pPr>
                <a:defRPr/>
              </a:pPr>
              <a:t>‹#›</a:t>
            </a:fld>
            <a:endParaRPr lang="en-US" dirty="0"/>
          </a:p>
        </p:txBody>
      </p:sp>
    </p:spTree>
    <p:extLst>
      <p:ext uri="{BB962C8B-B14F-4D97-AF65-F5344CB8AC3E}">
        <p14:creationId xmlns:p14="http://schemas.microsoft.com/office/powerpoint/2010/main" val="4562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B4C885-AE23-E14B-99AA-E7F1F0E082BE}" type="slidenum">
              <a:rPr lang="en-US" smtClean="0"/>
              <a:pPr>
                <a:defRPr/>
              </a:pPr>
              <a:t>‹#›</a:t>
            </a:fld>
            <a:endParaRPr lang="en-US" dirty="0"/>
          </a:p>
        </p:txBody>
      </p:sp>
    </p:spTree>
    <p:extLst>
      <p:ext uri="{BB962C8B-B14F-4D97-AF65-F5344CB8AC3E}">
        <p14:creationId xmlns:p14="http://schemas.microsoft.com/office/powerpoint/2010/main" val="2513160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1EB55F-8265-0440-AF41-66DC8E0E9BEC}" type="slidenum">
              <a:rPr lang="en-US" smtClean="0"/>
              <a:pPr>
                <a:defRPr/>
              </a:pPr>
              <a:t>‹#›</a:t>
            </a:fld>
            <a:endParaRPr lang="en-US" dirty="0"/>
          </a:p>
        </p:txBody>
      </p:sp>
    </p:spTree>
    <p:extLst>
      <p:ext uri="{BB962C8B-B14F-4D97-AF65-F5344CB8AC3E}">
        <p14:creationId xmlns:p14="http://schemas.microsoft.com/office/powerpoint/2010/main" val="8502766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09BE9D-990C-C849-A1E5-8C4759F732D7}" type="slidenum">
              <a:rPr lang="en-US" smtClean="0"/>
              <a:pPr>
                <a:defRPr/>
              </a:pPr>
              <a:t>‹#›</a:t>
            </a:fld>
            <a:endParaRPr lang="en-US" dirty="0"/>
          </a:p>
        </p:txBody>
      </p:sp>
    </p:spTree>
    <p:extLst>
      <p:ext uri="{BB962C8B-B14F-4D97-AF65-F5344CB8AC3E}">
        <p14:creationId xmlns:p14="http://schemas.microsoft.com/office/powerpoint/2010/main" val="289624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0E5871-DBC2-4C45-B478-93A82C25430D}" type="slidenum">
              <a:rPr lang="en-US" smtClean="0"/>
              <a:pPr>
                <a:defRPr/>
              </a:pPr>
              <a:t>‹#›</a:t>
            </a:fld>
            <a:endParaRPr lang="en-US" dirty="0"/>
          </a:p>
        </p:txBody>
      </p:sp>
    </p:spTree>
    <p:extLst>
      <p:ext uri="{BB962C8B-B14F-4D97-AF65-F5344CB8AC3E}">
        <p14:creationId xmlns:p14="http://schemas.microsoft.com/office/powerpoint/2010/main" val="33255088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F7878-E6F2-834F-BD62-786003AD41CA}" type="slidenum">
              <a:rPr lang="en-US" smtClean="0"/>
              <a:pPr>
                <a:defRPr/>
              </a:pPr>
              <a:t>‹#›</a:t>
            </a:fld>
            <a:endParaRPr lang="en-US" dirty="0"/>
          </a:p>
        </p:txBody>
      </p:sp>
    </p:spTree>
    <p:extLst>
      <p:ext uri="{BB962C8B-B14F-4D97-AF65-F5344CB8AC3E}">
        <p14:creationId xmlns:p14="http://schemas.microsoft.com/office/powerpoint/2010/main" val="18285947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AFE300-B57F-6842-879C-116B40E15244}" type="slidenum">
              <a:rPr lang="en-US" smtClean="0"/>
              <a:pPr>
                <a:defRPr/>
              </a:pPr>
              <a:t>‹#›</a:t>
            </a:fld>
            <a:endParaRPr lang="en-US" dirty="0"/>
          </a:p>
        </p:txBody>
      </p:sp>
    </p:spTree>
    <p:extLst>
      <p:ext uri="{BB962C8B-B14F-4D97-AF65-F5344CB8AC3E}">
        <p14:creationId xmlns:p14="http://schemas.microsoft.com/office/powerpoint/2010/main" val="1113502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61E486-8AE7-704C-B58E-CE54A01CCA30}" type="slidenum">
              <a:rPr lang="en-US" smtClean="0"/>
              <a:pPr>
                <a:defRPr/>
              </a:pPr>
              <a:t>‹#›</a:t>
            </a:fld>
            <a:endParaRPr lang="en-US" dirty="0"/>
          </a:p>
        </p:txBody>
      </p:sp>
    </p:spTree>
    <p:extLst>
      <p:ext uri="{BB962C8B-B14F-4D97-AF65-F5344CB8AC3E}">
        <p14:creationId xmlns:p14="http://schemas.microsoft.com/office/powerpoint/2010/main" val="36262841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EAF62A-559E-8B46-A2E9-1EDB13ACC593}" type="slidenum">
              <a:rPr lang="en-US" smtClean="0"/>
              <a:pPr>
                <a:defRPr/>
              </a:pPr>
              <a:t>‹#›</a:t>
            </a:fld>
            <a:endParaRPr lang="en-US" dirty="0"/>
          </a:p>
        </p:txBody>
      </p:sp>
    </p:spTree>
    <p:extLst>
      <p:ext uri="{BB962C8B-B14F-4D97-AF65-F5344CB8AC3E}">
        <p14:creationId xmlns:p14="http://schemas.microsoft.com/office/powerpoint/2010/main" val="72398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EA8FC6-5B1F-A342-B090-95B0E08ACF4E}" type="slidenum">
              <a:rPr lang="en-US" smtClean="0"/>
              <a:pPr>
                <a:defRPr/>
              </a:pPr>
              <a:t>‹#›</a:t>
            </a:fld>
            <a:endParaRPr lang="en-US" dirty="0"/>
          </a:p>
        </p:txBody>
      </p:sp>
    </p:spTree>
    <p:extLst>
      <p:ext uri="{BB962C8B-B14F-4D97-AF65-F5344CB8AC3E}">
        <p14:creationId xmlns:p14="http://schemas.microsoft.com/office/powerpoint/2010/main" val="566528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9B2EF8-EB1B-AB45-9268-4A33EFA44491}" type="slidenum">
              <a:rPr lang="en-US" smtClean="0"/>
              <a:pPr>
                <a:defRPr/>
              </a:pPr>
              <a:t>‹#›</a:t>
            </a:fld>
            <a:endParaRPr lang="en-US" dirty="0"/>
          </a:p>
        </p:txBody>
      </p:sp>
    </p:spTree>
    <p:extLst>
      <p:ext uri="{BB962C8B-B14F-4D97-AF65-F5344CB8AC3E}">
        <p14:creationId xmlns:p14="http://schemas.microsoft.com/office/powerpoint/2010/main" val="15457522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D65AC-F07F-6745-BBFE-EF17AD19DCAB}" type="slidenum">
              <a:rPr lang="en-US"/>
              <a:pPr>
                <a:defRPr/>
              </a:pPr>
              <a:t>‹#›</a:t>
            </a:fld>
            <a:endParaRPr lang="en-US"/>
          </a:p>
        </p:txBody>
      </p:sp>
    </p:spTree>
    <p:extLst>
      <p:ext uri="{BB962C8B-B14F-4D97-AF65-F5344CB8AC3E}">
        <p14:creationId xmlns:p14="http://schemas.microsoft.com/office/powerpoint/2010/main" val="179469477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BD2F16-3A2B-C249-934E-5810B2C389EF}" type="slidenum">
              <a:rPr lang="en-US"/>
              <a:pPr>
                <a:defRPr/>
              </a:pPr>
              <a:t>‹#›</a:t>
            </a:fld>
            <a:endParaRPr lang="en-US"/>
          </a:p>
        </p:txBody>
      </p:sp>
    </p:spTree>
    <p:extLst>
      <p:ext uri="{BB962C8B-B14F-4D97-AF65-F5344CB8AC3E}">
        <p14:creationId xmlns:p14="http://schemas.microsoft.com/office/powerpoint/2010/main" val="85467209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08A72-E4D0-584E-9B6D-B248C904CFC0}" type="slidenum">
              <a:rPr lang="en-US"/>
              <a:pPr>
                <a:defRPr/>
              </a:pPr>
              <a:t>‹#›</a:t>
            </a:fld>
            <a:endParaRPr lang="en-US"/>
          </a:p>
        </p:txBody>
      </p:sp>
    </p:spTree>
    <p:extLst>
      <p:ext uri="{BB962C8B-B14F-4D97-AF65-F5344CB8AC3E}">
        <p14:creationId xmlns:p14="http://schemas.microsoft.com/office/powerpoint/2010/main" val="216583456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FEF00-7AFA-A845-8A7C-67D9335C396A}" type="slidenum">
              <a:rPr lang="en-US"/>
              <a:pPr>
                <a:defRPr/>
              </a:pPr>
              <a:t>‹#›</a:t>
            </a:fld>
            <a:endParaRPr lang="en-US"/>
          </a:p>
        </p:txBody>
      </p:sp>
    </p:spTree>
    <p:extLst>
      <p:ext uri="{BB962C8B-B14F-4D97-AF65-F5344CB8AC3E}">
        <p14:creationId xmlns:p14="http://schemas.microsoft.com/office/powerpoint/2010/main" val="1507492325"/>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EC5B3-B08B-B64C-A593-E331EEF19826}" type="slidenum">
              <a:rPr lang="en-US"/>
              <a:pPr>
                <a:defRPr/>
              </a:pPr>
              <a:t>‹#›</a:t>
            </a:fld>
            <a:endParaRPr lang="en-US"/>
          </a:p>
        </p:txBody>
      </p:sp>
    </p:spTree>
    <p:extLst>
      <p:ext uri="{BB962C8B-B14F-4D97-AF65-F5344CB8AC3E}">
        <p14:creationId xmlns:p14="http://schemas.microsoft.com/office/powerpoint/2010/main" val="202582114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911C-A008-A54D-B446-734EAF113DAE}" type="slidenum">
              <a:rPr lang="en-US"/>
              <a:pPr>
                <a:defRPr/>
              </a:pPr>
              <a:t>‹#›</a:t>
            </a:fld>
            <a:endParaRPr lang="en-US"/>
          </a:p>
        </p:txBody>
      </p:sp>
    </p:spTree>
    <p:extLst>
      <p:ext uri="{BB962C8B-B14F-4D97-AF65-F5344CB8AC3E}">
        <p14:creationId xmlns:p14="http://schemas.microsoft.com/office/powerpoint/2010/main" val="387392579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5A6A3D-AA10-E742-899D-FC92E52250CF}" type="slidenum">
              <a:rPr lang="en-US"/>
              <a:pPr>
                <a:defRPr/>
              </a:pPr>
              <a:t>‹#›</a:t>
            </a:fld>
            <a:endParaRPr lang="en-US"/>
          </a:p>
        </p:txBody>
      </p:sp>
    </p:spTree>
    <p:extLst>
      <p:ext uri="{BB962C8B-B14F-4D97-AF65-F5344CB8AC3E}">
        <p14:creationId xmlns:p14="http://schemas.microsoft.com/office/powerpoint/2010/main" val="2932337236"/>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65B38C-91DA-BB49-A7A6-10AD546B0757}" type="slidenum">
              <a:rPr lang="en-US"/>
              <a:pPr>
                <a:defRPr/>
              </a:pPr>
              <a:t>‹#›</a:t>
            </a:fld>
            <a:endParaRPr lang="en-US"/>
          </a:p>
        </p:txBody>
      </p:sp>
    </p:spTree>
    <p:extLst>
      <p:ext uri="{BB962C8B-B14F-4D97-AF65-F5344CB8AC3E}">
        <p14:creationId xmlns:p14="http://schemas.microsoft.com/office/powerpoint/2010/main" val="400303769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0A86B0-8B24-7E43-8677-E17EE738E33A}" type="slidenum">
              <a:rPr lang="en-US"/>
              <a:pPr>
                <a:defRPr/>
              </a:pPr>
              <a:t>‹#›</a:t>
            </a:fld>
            <a:endParaRPr lang="en-US"/>
          </a:p>
        </p:txBody>
      </p:sp>
    </p:spTree>
    <p:extLst>
      <p:ext uri="{BB962C8B-B14F-4D97-AF65-F5344CB8AC3E}">
        <p14:creationId xmlns:p14="http://schemas.microsoft.com/office/powerpoint/2010/main" val="230832852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C8A2C6-1512-C645-AF57-3B44D02D01C7}" type="slidenum">
              <a:rPr lang="en-US"/>
              <a:pPr>
                <a:defRPr/>
              </a:pPr>
              <a:t>‹#›</a:t>
            </a:fld>
            <a:endParaRPr lang="en-US"/>
          </a:p>
        </p:txBody>
      </p:sp>
    </p:spTree>
    <p:extLst>
      <p:ext uri="{BB962C8B-B14F-4D97-AF65-F5344CB8AC3E}">
        <p14:creationId xmlns:p14="http://schemas.microsoft.com/office/powerpoint/2010/main" val="11959987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C48DD-CEBC-104C-8D2F-1EA4864E2577}" type="slidenum">
              <a:rPr lang="en-US"/>
              <a:pPr>
                <a:defRPr/>
              </a:pPr>
              <a:t>‹#›</a:t>
            </a:fld>
            <a:endParaRPr lang="en-US"/>
          </a:p>
        </p:txBody>
      </p:sp>
    </p:spTree>
    <p:extLst>
      <p:ext uri="{BB962C8B-B14F-4D97-AF65-F5344CB8AC3E}">
        <p14:creationId xmlns:p14="http://schemas.microsoft.com/office/powerpoint/2010/main" val="59402680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31862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057696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549768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223485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4747479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66122373"/>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389931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957758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8091839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480610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9649263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937971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89574167"/>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0127190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128450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947522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27984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745189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31827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01940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396653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11641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49556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552396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41945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6492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84306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445955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74192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E46105-1D0A-5D44-A030-DD3266268E6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53719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CA20597-4049-5B45-AAA4-5251BC298F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6376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17DB846-2403-2640-A186-62F3187CD2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3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9C8DEB7-0C19-0A42-85A4-449A481352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5249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1816904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DBF3F3A-332D-2549-AEF3-BD7AC86D28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268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589F0F2-40D1-8647-BB7C-C166942977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67860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D19466B-E9B9-3D46-85AF-F0B1A68B05F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21555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38519A1-CB73-6144-BCA9-FFCE34F3EE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8460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25A751E-A34D-7C46-B277-DCAE71A3C25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3142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E7417E2-12AE-7644-B3AE-42708AAC9B5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657756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D6D1D2F-52C7-3544-B5E5-226CFDA20AC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74478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4D7EACE-A862-B643-AF97-305065CCEBA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16343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24056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901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220739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68409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9972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0332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1383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06647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14974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37699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0702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46258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9714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30274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4058474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42097377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14569469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4409585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1132933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25310073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100407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8706238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4274332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145625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650089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390519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10660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81521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90825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20488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2226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04341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39123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997847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6/9/26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91007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6/9/26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043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6/9/26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90314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470491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8132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522724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1885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8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723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953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387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6041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9446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11964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80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0489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399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3294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1959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5360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159129"/>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710981"/>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740739"/>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83504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6640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18810"/>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2885"/>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95013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746407"/>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02334"/>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516088"/>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981238"/>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0403761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239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12225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71203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6818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779447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03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06577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7171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100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90306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05745497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98649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1840833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5235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114275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3986270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86733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7597388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0629569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9545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19715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8010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6965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295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8555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631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477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825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8922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93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522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09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299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59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411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1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endParaRPr lang="en-US" altLang="en-US"/>
          </a:p>
        </p:txBody>
      </p:sp>
      <p:sp>
        <p:nvSpPr>
          <p:cNvPr id="25" name="Rectangle 25"/>
          <p:cNvSpPr>
            <a:spLocks noGrp="1" noChangeArrowheads="1"/>
          </p:cNvSpPr>
          <p:nvPr>
            <p:ph type="ftr" sz="quarter" idx="11"/>
          </p:nvPr>
        </p:nvSpPr>
        <p:spPr/>
        <p:txBody>
          <a:bodyPr/>
          <a:lstStyle>
            <a:lvl1pPr>
              <a:defRPr/>
            </a:lvl1pPr>
          </a:lstStyle>
          <a:p>
            <a:endParaRPr lang="en-US" altLang="en-US"/>
          </a:p>
        </p:txBody>
      </p:sp>
      <p:sp>
        <p:nvSpPr>
          <p:cNvPr id="26" name="Rectangle 26"/>
          <p:cNvSpPr>
            <a:spLocks noGrp="1" noChangeArrowheads="1"/>
          </p:cNvSpPr>
          <p:nvPr>
            <p:ph type="sldNum" sz="quarter" idx="12"/>
          </p:nvPr>
        </p:nvSpPr>
        <p:spPr/>
        <p:txBody>
          <a:bodyPr/>
          <a:lstStyle>
            <a:lvl1pPr>
              <a:defRPr/>
            </a:lvl1pPr>
          </a:lstStyle>
          <a:p>
            <a:fld id="{27FEB675-A7F6-4BFD-BA5C-2DFA6A01E98A}" type="slidenum">
              <a:rPr lang="en-US" altLang="en-US"/>
              <a:pPr/>
              <a:t>‹#›</a:t>
            </a:fld>
            <a:endParaRPr lang="en-US" altLang="en-US"/>
          </a:p>
        </p:txBody>
      </p:sp>
    </p:spTree>
    <p:extLst>
      <p:ext uri="{BB962C8B-B14F-4D97-AF65-F5344CB8AC3E}">
        <p14:creationId xmlns:p14="http://schemas.microsoft.com/office/powerpoint/2010/main" val="3902116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0876D95E-EB47-4889-B2A5-CD5CFDB361BE}" type="slidenum">
              <a:rPr lang="en-US" altLang="en-US"/>
              <a:pPr/>
              <a:t>‹#›</a:t>
            </a:fld>
            <a:endParaRPr lang="en-US" altLang="en-US"/>
          </a:p>
        </p:txBody>
      </p:sp>
    </p:spTree>
    <p:extLst>
      <p:ext uri="{BB962C8B-B14F-4D97-AF65-F5344CB8AC3E}">
        <p14:creationId xmlns:p14="http://schemas.microsoft.com/office/powerpoint/2010/main" val="2979924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endParaRPr lang="en-US" altLang="en-US"/>
          </a:p>
        </p:txBody>
      </p:sp>
      <p:sp>
        <p:nvSpPr>
          <p:cNvPr id="5" name="Rectangle 25"/>
          <p:cNvSpPr>
            <a:spLocks noGrp="1" noChangeArrowheads="1"/>
          </p:cNvSpPr>
          <p:nvPr>
            <p:ph type="ftr" sz="quarter" idx="11"/>
          </p:nvPr>
        </p:nvSpPr>
        <p:spPr>
          <a:ln/>
        </p:spPr>
        <p:txBody>
          <a:bodyPr/>
          <a:lstStyle>
            <a:lvl1pPr>
              <a:defRPr/>
            </a:lvl1pPr>
          </a:lstStyle>
          <a:p>
            <a:endParaRPr lang="en-US" altLang="en-US"/>
          </a:p>
        </p:txBody>
      </p:sp>
      <p:sp>
        <p:nvSpPr>
          <p:cNvPr id="6" name="Rectangle 26"/>
          <p:cNvSpPr>
            <a:spLocks noGrp="1" noChangeArrowheads="1"/>
          </p:cNvSpPr>
          <p:nvPr>
            <p:ph type="sldNum" sz="quarter" idx="12"/>
          </p:nvPr>
        </p:nvSpPr>
        <p:spPr>
          <a:ln/>
        </p:spPr>
        <p:txBody>
          <a:bodyPr/>
          <a:lstStyle>
            <a:lvl1pPr>
              <a:defRPr/>
            </a:lvl1pPr>
          </a:lstStyle>
          <a:p>
            <a:fld id="{3F9AEA10-28E5-456C-82FA-375864B4F57E}" type="slidenum">
              <a:rPr lang="en-US" altLang="en-US"/>
              <a:pPr/>
              <a:t>‹#›</a:t>
            </a:fld>
            <a:endParaRPr lang="en-US" altLang="en-US"/>
          </a:p>
        </p:txBody>
      </p:sp>
    </p:spTree>
    <p:extLst>
      <p:ext uri="{BB962C8B-B14F-4D97-AF65-F5344CB8AC3E}">
        <p14:creationId xmlns:p14="http://schemas.microsoft.com/office/powerpoint/2010/main" val="15285482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endParaRPr lang="en-US" altLang="en-US"/>
          </a:p>
        </p:txBody>
      </p:sp>
      <p:sp>
        <p:nvSpPr>
          <p:cNvPr id="6" name="Rectangle 25"/>
          <p:cNvSpPr>
            <a:spLocks noGrp="1" noChangeArrowheads="1"/>
          </p:cNvSpPr>
          <p:nvPr>
            <p:ph type="ftr" sz="quarter" idx="11"/>
          </p:nvPr>
        </p:nvSpPr>
        <p:spPr>
          <a:ln/>
        </p:spPr>
        <p:txBody>
          <a:bodyPr/>
          <a:lstStyle>
            <a:lvl1pPr>
              <a:defRPr/>
            </a:lvl1pPr>
          </a:lstStyle>
          <a:p>
            <a:endParaRPr lang="en-US" altLang="en-US"/>
          </a:p>
        </p:txBody>
      </p:sp>
      <p:sp>
        <p:nvSpPr>
          <p:cNvPr id="7" name="Rectangle 26"/>
          <p:cNvSpPr>
            <a:spLocks noGrp="1" noChangeArrowheads="1"/>
          </p:cNvSpPr>
          <p:nvPr>
            <p:ph type="sldNum" sz="quarter" idx="12"/>
          </p:nvPr>
        </p:nvSpPr>
        <p:spPr>
          <a:ln/>
        </p:spPr>
        <p:txBody>
          <a:bodyPr/>
          <a:lstStyle>
            <a:lvl1pPr>
              <a:defRPr/>
            </a:lvl1pPr>
          </a:lstStyle>
          <a:p>
            <a:fld id="{8CD8077B-B918-4A14-9F46-8FD2F1A9BB2A}" type="slidenum">
              <a:rPr lang="en-US" altLang="en-US"/>
              <a:pPr/>
              <a:t>‹#›</a:t>
            </a:fld>
            <a:endParaRPr lang="en-US" altLang="en-US"/>
          </a:p>
        </p:txBody>
      </p:sp>
    </p:spTree>
    <p:extLst>
      <p:ext uri="{BB962C8B-B14F-4D97-AF65-F5344CB8AC3E}">
        <p14:creationId xmlns:p14="http://schemas.microsoft.com/office/powerpoint/2010/main" val="298119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6.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i="0">
                <a:latin typeface="Arial" pitchFamily="34" charset="0"/>
              </a:defRPr>
            </a:lvl1pPr>
          </a:lstStyle>
          <a:p>
            <a:endParaRPr lang="en-US" altLang="en-US" dirty="0"/>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i="0">
                <a:latin typeface="Arial" pitchFamily="34" charset="0"/>
              </a:defRPr>
            </a:lvl1pPr>
          </a:lstStyle>
          <a:p>
            <a:endParaRPr lang="en-US" altLang="en-US" dirty="0"/>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i="0">
                <a:latin typeface="Arial" pitchFamily="34" charset="0"/>
              </a:defRPr>
            </a:lvl1pPr>
          </a:lstStyle>
          <a:p>
            <a:fld id="{3BA88506-43D3-467A-A721-1D251CFE00C5}" type="slidenum">
              <a:rPr lang="en-US" altLang="en-US" smtClean="0"/>
              <a:pPr/>
              <a:t>‹#›</a:t>
            </a:fld>
            <a:endParaRPr lang="en-US" altLang="en-US" dirty="0"/>
          </a:p>
        </p:txBody>
      </p:sp>
    </p:spTree>
    <p:extLst>
      <p:ext uri="{BB962C8B-B14F-4D97-AF65-F5344CB8AC3E}">
        <p14:creationId xmlns:p14="http://schemas.microsoft.com/office/powerpoint/2010/main" val="3531837603"/>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charset="0"/>
          <a:ea typeface="MS PGothic" pitchFamily="34"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b="1" i="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b="1" i="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b="1" i="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b="1" i="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b="1" i="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F2A807F1-C614-1046-BE1B-DEA2A2FCF6F8}" type="slidenum">
              <a:rPr lang="en-US" smtClean="0"/>
              <a:pPr>
                <a:defRPr/>
              </a:pPr>
              <a:t>‹#›</a:t>
            </a:fld>
            <a:endParaRPr lang="en-US" dirty="0"/>
          </a:p>
        </p:txBody>
      </p:sp>
    </p:spTree>
    <p:extLst>
      <p:ext uri="{BB962C8B-B14F-4D97-AF65-F5344CB8AC3E}">
        <p14:creationId xmlns:p14="http://schemas.microsoft.com/office/powerpoint/2010/main" val="423719740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92F2F8A-F5A2-8F42-8D76-8D2DE2B6C275}" type="slidenum">
              <a:rPr lang="en-US"/>
              <a:pPr>
                <a:defRPr/>
              </a:pPr>
              <a:t>‹#›</a:t>
            </a:fld>
            <a:endParaRPr lang="en-US"/>
          </a:p>
        </p:txBody>
      </p:sp>
    </p:spTree>
    <p:extLst>
      <p:ext uri="{BB962C8B-B14F-4D97-AF65-F5344CB8AC3E}">
        <p14:creationId xmlns:p14="http://schemas.microsoft.com/office/powerpoint/2010/main" val="173869935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Osaka" pitchFamily="-112" charset="-128"/>
                <a:cs typeface="Osaka" pitchFamily="-112" charset="-128"/>
              </a:defRPr>
            </a:lvl1pPr>
          </a:lstStyle>
          <a:p>
            <a:fld id="{52F367E4-7E1D-FF4E-AF00-438FDA6547A0}" type="datetimeFigureOut">
              <a:rPr lang="en-US" smtClean="0"/>
              <a:pPr/>
              <a:t>6/9/26</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Osaka" pitchFamily="-112" charset="-128"/>
                <a:cs typeface="Osaka" pitchFamily="-112" charset="-128"/>
              </a:defRPr>
            </a:lvl1pPr>
          </a:lstStyle>
          <a:p>
            <a:endParaRPr lang="en-US" dirty="0"/>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Osaka" charset="0"/>
                <a:cs typeface="Osaka"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599211041"/>
      </p:ext>
    </p:extLst>
  </p:cSld>
  <p:clrMap bg1="lt1" tx1="dk1" bg2="lt2" tx2="dk2" accent1="accent1" accent2="accent2" accent3="accent3" accent4="accent4" accent5="accent5" accent6="accent6" hlink="hlink" folHlink="folHlink"/>
  <p:sldLayoutIdLst>
    <p:sldLayoutId id="214748383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Osaka" pitchFamily="-106"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Osaka" pitchFamily="-10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Osaka" pitchFamily="-10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06307323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3538528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226CFE29-8597-9F42-ABFE-B07922578D54}"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70225434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727030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1415759946"/>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fld id="{52F367E4-7E1D-FF4E-AF00-438FDA6547A0}" type="datetimeFigureOut">
              <a:rPr lang="en-US" smtClean="0"/>
              <a:pPr/>
              <a:t>6/9/26</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705449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6/9/26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142272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639711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336218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dirty="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6029745"/>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4800" b="1" i="0" u="sng">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054412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54640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en-US"/>
          </a:p>
        </p:txBody>
      </p:sp>
      <p:sp>
        <p:nvSpPr>
          <p:cNvPr id="10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nvGrpSpPr>
          <p:cNvPr id="1036" name="Group 12"/>
          <p:cNvGrpSpPr>
            <a:grpSpLocks/>
          </p:cNvGrpSpPr>
          <p:nvPr/>
        </p:nvGrpSpPr>
        <p:grpSpPr bwMode="auto">
          <a:xfrm>
            <a:off x="63500" y="153988"/>
            <a:ext cx="3435350" cy="520700"/>
            <a:chOff x="40" y="97"/>
            <a:chExt cx="2164" cy="328"/>
          </a:xfrm>
        </p:grpSpPr>
        <p:sp>
          <p:nvSpPr>
            <p:cNvPr id="10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nvGrpSpPr>
          <p:cNvPr id="1037" name="Group 18"/>
          <p:cNvGrpSpPr>
            <a:grpSpLocks/>
          </p:cNvGrpSpPr>
          <p:nvPr/>
        </p:nvGrpSpPr>
        <p:grpSpPr bwMode="auto">
          <a:xfrm>
            <a:off x="5646738" y="153988"/>
            <a:ext cx="3435350" cy="552450"/>
            <a:chOff x="3557" y="97"/>
            <a:chExt cx="2164" cy="348"/>
          </a:xfrm>
        </p:grpSpPr>
        <p:sp>
          <p:nvSpPr>
            <p:cNvPr id="10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10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sp>
        <p:nvSpPr>
          <p:cNvPr id="309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9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9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lvl1pPr>
          </a:lstStyle>
          <a:p>
            <a:fld id="{0F2E472B-4A5D-4448-887B-44275F9BD30F}" type="slidenum">
              <a:rPr lang="en-US" altLang="en-US"/>
              <a:pPr/>
              <a:t>‹#›</a:t>
            </a:fld>
            <a:endParaRPr lang="en-US" altLang="en-US"/>
          </a:p>
        </p:txBody>
      </p:sp>
    </p:spTree>
    <p:extLst>
      <p:ext uri="{BB962C8B-B14F-4D97-AF65-F5344CB8AC3E}">
        <p14:creationId xmlns:p14="http://schemas.microsoft.com/office/powerpoint/2010/main" val="296819160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pitchFamily="2" charset="2"/>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pitchFamily="2" charset="2"/>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pitchFamily="2" charset="2"/>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pitchFamily="2" charset="2"/>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pitchFamily="2" charset="2"/>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8.xml"/><Relationship Id="rId1" Type="http://schemas.openxmlformats.org/officeDocument/2006/relationships/tags" Target="../tags/tag1.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8.xml"/><Relationship Id="rId1" Type="http://schemas.openxmlformats.org/officeDocument/2006/relationships/tags" Target="../tags/tag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9.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8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0.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35.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35.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35.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2.xml"/><Relationship Id="rId1" Type="http://schemas.openxmlformats.org/officeDocument/2006/relationships/slideLayout" Target="../slideLayouts/slideLayout119.xml"/><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46.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46.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53.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90.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C56FED-2162-784B-B8E0-896049C55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
            <a:ext cx="9144000" cy="6432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537" y="256674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rPr>
              <a:t>من كتب التوراة؟</a:t>
            </a:r>
            <a:endParaRPr lang="en-US" sz="5400" b="1" dirty="0">
              <a:solidFill>
                <a:srgbClr val="FFFFFF"/>
              </a:solidFill>
              <a:effectLst>
                <a:glow rad="127000">
                  <a:srgbClr val="000000"/>
                </a:glow>
              </a:effectLst>
              <a:latin typeface="Arial" panose="020B0604020202020204" pitchFamily="34"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cs typeface="ＭＳ Ｐゴシック" charset="0"/>
              </a:rPr>
              <a:t>تأليف سفر التكوين</a:t>
            </a:r>
            <a:endParaRPr lang="en-US" sz="6600" dirty="0">
              <a:effectLst>
                <a:glow rad="127000">
                  <a:schemeClr val="tx1"/>
                </a:glow>
              </a:effectLst>
              <a:ea typeface="ＭＳ Ｐゴシック" charset="0"/>
              <a:cs typeface="ＭＳ Ｐゴシック" charset="0"/>
            </a:endParaRPr>
          </a:p>
        </p:txBody>
      </p:sp>
      <p:sp>
        <p:nvSpPr>
          <p:cNvPr id="6" name="Rectangle 5">
            <a:extLst>
              <a:ext uri="{FF2B5EF4-FFF2-40B4-BE49-F238E27FC236}">
                <a16:creationId xmlns:a16="http://schemas.microsoft.com/office/drawing/2014/main" id="{08811EB5-2586-3D49-8A09-7B178948A54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16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برج بابل</a:t>
            </a:r>
            <a:endParaRPr kumimoji="0" lang="en-US"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موقع محتمل</a:t>
            </a:r>
            <a:endParaRPr kumimoji="0" lang="en-US"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برج بابل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العراق</a:t>
            </a:r>
            <a:endParaRPr kumimoji="0" lang="en-US"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2417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Hello</a:t>
            </a:r>
          </a:p>
        </p:txBody>
      </p:sp>
      <p:sp>
        <p:nvSpPr>
          <p:cNvPr id="5" name="Rectangle 5">
            <a:extLst>
              <a:ext uri="{FF2B5EF4-FFF2-40B4-BE49-F238E27FC236}">
                <a16:creationId xmlns:a16="http://schemas.microsoft.com/office/drawing/2014/main" id="{9091F71A-933E-4347-AC16-FB78D18E4547}"/>
              </a:ext>
            </a:extLst>
          </p:cNvPr>
          <p:cNvSpPr txBox="1">
            <a:spLocks noChangeArrowheads="1"/>
          </p:cNvSpPr>
          <p:nvPr/>
        </p:nvSpPr>
        <p:spPr>
          <a:xfrm>
            <a:off x="2728041" y="4588271"/>
            <a:ext cx="4608512" cy="19442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defRPr/>
            </a:pPr>
            <a:r>
              <a:rPr lang="ar-SA" sz="4800" b="1" dirty="0">
                <a:solidFill>
                  <a:sysClr val="window" lastClr="FFFFFF"/>
                </a:solidFill>
                <a:effectLst>
                  <a:glow rad="342900">
                    <a:sysClr val="windowText" lastClr="000000">
                      <a:alpha val="75000"/>
                    </a:sysClr>
                  </a:glow>
                </a:effectLst>
                <a:latin typeface="Calibri"/>
                <a:cs typeface="Arial" panose="020B0604020202020204" pitchFamily="34" charset="0"/>
              </a:rPr>
              <a:t>أهلا</a:t>
            </a:r>
            <a:endParaRPr kumimoji="0" lang="en-US" sz="4800" b="1"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800" b="1" dirty="0">
                <a:solidFill>
                  <a:sysClr val="window" lastClr="FFFFFF"/>
                </a:solidFill>
                <a:effectLst>
                  <a:glow rad="342900">
                    <a:sysClr val="windowText" lastClr="000000">
                      <a:alpha val="75000"/>
                    </a:sysClr>
                  </a:glow>
                </a:effectLst>
                <a:latin typeface="Calibri"/>
                <a:cs typeface="Arial" panose="020B0604020202020204" pitchFamily="34" charset="0"/>
              </a:rPr>
              <a:t>Arabic</a:t>
            </a:r>
            <a:endParaRPr kumimoji="0" lang="en-US" sz="4800" b="1" u="none" strike="noStrike" kern="1200" cap="none" spc="0" normalizeH="0" baseline="0" noProof="0" dirty="0">
              <a:ln>
                <a:noFill/>
              </a:ln>
              <a:solidFill>
                <a:sysClr val="window" lastClr="FFFFFF"/>
              </a:solidFill>
              <a:effectLst>
                <a:glow rad="342900">
                  <a:sysClr val="windowText" lastClr="000000">
                    <a:alpha val="75000"/>
                  </a:sysClr>
                </a:glow>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dirty="0">
                <a:effectLst>
                  <a:outerShdw blurRad="38100" dist="38100" dir="2700000" algn="tl">
                    <a:srgbClr val="000000">
                      <a:alpha val="43137"/>
                    </a:srgbClr>
                  </a:outerShdw>
                </a:effectLst>
                <a:ea typeface="ＭＳ Ｐゴシック"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244783561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rPr>
              <a:t>متى : المسيح كملك</a:t>
            </a:r>
            <a:endParaRPr lang="en-US" sz="4800" dirty="0">
              <a:solidFill>
                <a:schemeClr val="bg1"/>
              </a:solidFill>
              <a:effectLst>
                <a:glow rad="152400">
                  <a:schemeClr val="tx1">
                    <a:alpha val="95000"/>
                  </a:schemeClr>
                </a:glow>
              </a:effectLst>
            </a:endParaRPr>
          </a:p>
        </p:txBody>
      </p:sp>
      <p:sp>
        <p:nvSpPr>
          <p:cNvPr id="4" name="Rectangle 3"/>
          <p:cNvSpPr txBox="1">
            <a:spLocks noChangeArrowheads="1"/>
          </p:cNvSpPr>
          <p:nvPr/>
        </p:nvSpPr>
        <p:spPr bwMode="auto">
          <a:xfrm>
            <a:off x="-12389" y="1426468"/>
            <a:ext cx="3306983" cy="4005064"/>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منذ بركة يعقوب في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تك 49: 9-10 يصور الأسد ملكًا</a:t>
            </a:r>
            <a:endParaRPr kumimoji="0" lang="en-US" sz="44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وعد الله المؤمنين مثلنا ببركات العهد الإبراهيمي</a:t>
            </a:r>
            <a:r>
              <a:rPr lang="en-US" sz="4800" dirty="0">
                <a:effectLst>
                  <a:outerShdw blurRad="38100" dist="38100" dir="2700000" algn="tl">
                    <a:srgbClr val="000000">
                      <a:alpha val="43137"/>
                    </a:srgbClr>
                  </a:outerShdw>
                </a:effectLst>
              </a:rPr>
              <a:t> </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191257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Comic Sans MS" charset="0"/>
                <a:ea typeface="ＭＳ Ｐゴシック" charset="0"/>
              </a:rPr>
              <a:t>الأنماط المتكررة بترتيب عكسي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دعم التأليف الموسوي</a:t>
            </a:r>
            <a:endParaRPr lang="en-US" sz="4000" dirty="0">
              <a:effectLst>
                <a:glow rad="127000">
                  <a:schemeClr val="tx1"/>
                </a:glow>
              </a:effectLst>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9C58542B-0D6D-B844-B2F8-BD01DFD7AB89}"/>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panose="020B0604020202020204" pitchFamily="34" charset="0"/>
                <a:ea typeface="ＭＳ Ｐゴシック" charset="0"/>
                <a:cs typeface="ＭＳ Ｐゴシック" charset="0"/>
              </a:rPr>
              <a:t>داخلي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2494008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دعم التأليف الموسوي</a:t>
            </a:r>
            <a:endParaRPr lang="en-US" sz="4000" dirty="0">
              <a:effectLst>
                <a:glow rad="127000">
                  <a:schemeClr val="tx1"/>
                </a:glow>
              </a:effectLst>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خارجي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ses Supposes—Documentary Defends Moses&amp;#39; Authorship | Answers in Genesis">
            <a:extLst>
              <a:ext uri="{FF2B5EF4-FFF2-40B4-BE49-F238E27FC236}">
                <a16:creationId xmlns:a16="http://schemas.microsoft.com/office/drawing/2014/main" id="{10DF166D-38F1-F648-A1DA-E4CB8665D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3267"/>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61361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ＭＳ Ｐゴシック" charset="0"/>
              </a:rPr>
              <a:t>فقال الرب لموسى أكتب هذا تذكاراً في الكتاب و ضعه في مسامع يشوع فإني سوف أمحو ذكر عماليق من تحت السماء</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cs typeface="ＭＳ Ｐゴシック" charset="0"/>
              </a:rPr>
              <a:t>(خر 17: 14)</a:t>
            </a:r>
            <a:endParaRPr lang="en-US" sz="3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228600">
                    <a:schemeClr val="accent4">
                      <a:satMod val="175000"/>
                      <a:alpha val="88000"/>
                    </a:schemeClr>
                  </a:glow>
                </a:effectLst>
                <a:ea typeface="ＭＳ Ｐゴシック" charset="0"/>
                <a:cs typeface="ＭＳ Ｐゴシック" charset="0"/>
              </a:rPr>
              <a:t>التقليد يدعم موسى </a:t>
            </a:r>
            <a:endParaRPr lang="en-US" sz="4800" dirty="0">
              <a:effectLst>
                <a:glow rad="228600">
                  <a:schemeClr val="accent4">
                    <a:satMod val="175000"/>
                    <a:alpha val="88000"/>
                  </a:schemeClr>
                </a:glow>
              </a:effectLst>
              <a:ea typeface="ＭＳ Ｐゴシック" charset="0"/>
              <a:cs typeface="ＭＳ Ｐゴシック" charset="0"/>
            </a:endParaRPr>
          </a:p>
        </p:txBody>
      </p:sp>
      <p:pic>
        <p:nvPicPr>
          <p:cNvPr id="3074" name="Picture 2" descr="Did Moses really write Genesis - creation.com">
            <a:extLst>
              <a:ext uri="{FF2B5EF4-FFF2-40B4-BE49-F238E27FC236}">
                <a16:creationId xmlns:a16="http://schemas.microsoft.com/office/drawing/2014/main" id="{1E966B5D-C5B8-0A49-AF72-6E81747C2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4" y="1025071"/>
            <a:ext cx="9119996" cy="52305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493485" y="1152870"/>
            <a:ext cx="8636000" cy="27950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الكنيسة المبكرة</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تلمود أورشليم</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يوسيفوس</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a:p>
            <a:pPr marL="685800" indent="-685800" algn="r" defTabSz="914400" rtl="1">
              <a:buFont typeface="Arial" panose="020B0604020202020204" pitchFamily="34" charset="0"/>
              <a:buChar char="•"/>
              <a:defRPr/>
            </a:pPr>
            <a:r>
              <a:rPr lang="ar-JO"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ما عدا بعض اللاهوتيين المسيحيين المبكرين</a:t>
            </a:r>
            <a:endParaRPr lang="en-US" sz="48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122919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هل كتب موسى سفر التكوين ... و بقية التوراة؟</a:t>
            </a:r>
            <a:endParaRPr lang="en-US" sz="3600" dirty="0">
              <a:effectLst>
                <a:glow rad="127000">
                  <a:schemeClr val="tx1"/>
                </a:glow>
              </a:effectLst>
              <a:ea typeface="ＭＳ Ｐゴシック" charset="0"/>
              <a:cs typeface="ＭＳ Ｐゴシック" charset="0"/>
            </a:endParaRPr>
          </a:p>
        </p:txBody>
      </p:sp>
      <p:pic>
        <p:nvPicPr>
          <p:cNvPr id="10242" name="Picture 2" descr="The Septuagint: The First of the Bible Translations – Israel My Glory">
            <a:extLst>
              <a:ext uri="{FF2B5EF4-FFF2-40B4-BE49-F238E27FC236}">
                <a16:creationId xmlns:a16="http://schemas.microsoft.com/office/drawing/2014/main" id="{6C4237F3-AEDC-FE4F-83A1-314855176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661"/>
            <a:ext cx="9144000" cy="493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F1E24B7-5ADC-164E-BC54-BA14F1C66920}"/>
              </a:ext>
            </a:extLst>
          </p:cNvPr>
          <p:cNvSpPr txBox="1">
            <a:spLocks noChangeArrowheads="1"/>
          </p:cNvSpPr>
          <p:nvPr/>
        </p:nvSpPr>
        <p:spPr bwMode="auto">
          <a:xfrm>
            <a:off x="-32657" y="6195786"/>
            <a:ext cx="9144000" cy="6635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effectLst>
                  <a:glow rad="127000">
                    <a:schemeClr val="tx1"/>
                  </a:glow>
                </a:effectLst>
                <a:latin typeface="Arial" panose="020B0604020202020204" pitchFamily="34" charset="0"/>
                <a:ea typeface="ＭＳ Ｐゴシック" charset="0"/>
                <a:cs typeface="ＭＳ Ｐゴシック" charset="0"/>
              </a:rPr>
              <a:t>علماء نقد العهد القديم يقولون لا </a:t>
            </a:r>
            <a:endParaRPr lang="en-US" sz="36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cs typeface="ＭＳ Ｐゴシック" charset="0"/>
              </a:rPr>
              <a:t>دعم التأليف الموسوي</a:t>
            </a:r>
            <a:endParaRPr lang="en-US" sz="4000" dirty="0">
              <a:effectLst>
                <a:glow rad="127000">
                  <a:schemeClr val="tx1"/>
                </a:glow>
              </a:effectLst>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7200" b="1" kern="0" dirty="0">
                <a:effectLst>
                  <a:glow rad="127000">
                    <a:schemeClr val="tx1"/>
                  </a:glow>
                </a:effectLst>
                <a:latin typeface="Arial" panose="020B0604020202020204" pitchFamily="34" charset="0"/>
                <a:ea typeface="ＭＳ Ｐゴシック" charset="0"/>
                <a:cs typeface="ＭＳ Ｐゴシック" charset="0"/>
              </a:rPr>
              <a:t>داخلي</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Biblical Response to Scientific Atheism | Patterns of Evidence">
            <a:extLst>
              <a:ext uri="{FF2B5EF4-FFF2-40B4-BE49-F238E27FC236}">
                <a16:creationId xmlns:a16="http://schemas.microsoft.com/office/drawing/2014/main" id="{9B705CB6-11A0-1749-80A9-BF050C1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4063"/>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مؤهلات موسى</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ducation in ancient Egypt - Q-files - Search • Read • Discover">
            <a:extLst>
              <a:ext uri="{FF2B5EF4-FFF2-40B4-BE49-F238E27FC236}">
                <a16:creationId xmlns:a16="http://schemas.microsoft.com/office/drawing/2014/main" id="{18C60942-9083-A949-8E0B-6B70E3D4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67" y="1234155"/>
            <a:ext cx="6934666" cy="562384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133160"/>
          </a:xfrm>
          <a:effectLst>
            <a:outerShdw blurRad="63500" dist="35921" dir="2700000" algn="ctr" rotWithShape="0">
              <a:schemeClr val="tx2">
                <a:alpha val="74998"/>
              </a:schemeClr>
            </a:outerShdw>
          </a:effectLst>
        </p:spPr>
        <p:txBody>
          <a:bodyPr anchor="t"/>
          <a:lstStyle/>
          <a:p>
            <a:pPr>
              <a:defRPr/>
            </a:pPr>
            <a:r>
              <a:rPr lang="ar-JO" sz="3600" dirty="0">
                <a:solidFill>
                  <a:schemeClr val="tx1"/>
                </a:solidFill>
                <a:effectLst/>
                <a:ea typeface="ＭＳ Ｐゴシック" charset="0"/>
                <a:cs typeface="ＭＳ Ｐゴシック" charset="0"/>
              </a:rPr>
              <a:t>فتهذب موسى بكل حكمة المصريين </a:t>
            </a:r>
            <a:br>
              <a:rPr lang="ar-JO" sz="3600" dirty="0">
                <a:solidFill>
                  <a:schemeClr val="tx1"/>
                </a:solidFill>
                <a:effectLst/>
                <a:ea typeface="ＭＳ Ｐゴシック" charset="0"/>
                <a:cs typeface="ＭＳ Ｐゴシック" charset="0"/>
              </a:rPr>
            </a:br>
            <a:r>
              <a:rPr lang="ar-JO" sz="3600" dirty="0">
                <a:solidFill>
                  <a:schemeClr val="tx1"/>
                </a:solidFill>
                <a:ea typeface="ＭＳ Ｐゴシック" charset="0"/>
                <a:cs typeface="ＭＳ Ｐゴシック" charset="0"/>
              </a:rPr>
              <a:t>(أع 7: 22)</a:t>
            </a:r>
            <a:endParaRPr lang="en-US" sz="3600" dirty="0">
              <a:solidFill>
                <a:schemeClr val="tx1"/>
              </a:solidFill>
              <a:effectLst/>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descr="World Travel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8" y="2133600"/>
            <a:ext cx="3151187"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ChangeArrowheads="1"/>
          </p:cNvSpPr>
          <p:nvPr/>
        </p:nvSpPr>
        <p:spPr bwMode="auto">
          <a:xfrm>
            <a:off x="381000" y="1371600"/>
            <a:ext cx="7924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أعمال 7: 22  فتهذب موسى بكل حكمة المصريين و كان مقتدراً في الأقوال و الأعمال</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endParaRPr>
          </a:p>
        </p:txBody>
      </p:sp>
      <p:sp>
        <p:nvSpPr>
          <p:cNvPr id="36868" name="Text Box 4"/>
          <p:cNvSpPr txBox="1">
            <a:spLocks noChangeArrowheads="1"/>
          </p:cNvSpPr>
          <p:nvPr/>
        </p:nvSpPr>
        <p:spPr bwMode="auto">
          <a:xfrm>
            <a:off x="533400" y="2590800"/>
            <a:ext cx="54625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28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rPr>
              <a:t>التعليم في مصر القديمة :</a:t>
            </a:r>
            <a:endParaRPr kumimoji="0" lang="en-US" altLang="en-US" sz="2400" b="0" i="0" u="none" strike="noStrike" kern="1200" cap="none" spc="0" normalizeH="0" baseline="0" noProof="0" dirty="0">
              <a:ln>
                <a:noFill/>
              </a:ln>
              <a:solidFill>
                <a:srgbClr val="99FF99"/>
              </a:solidFill>
              <a:effectLst/>
              <a:uLnTx/>
              <a:uFillTx/>
              <a:latin typeface="Comic Sans MS" pitchFamily="66" charset="0"/>
              <a:ea typeface="MS PGothic" pitchFamily="34" charset="-128"/>
              <a:cs typeface="+mn-cs"/>
            </a:endParaRPr>
          </a:p>
        </p:txBody>
      </p:sp>
      <p:sp>
        <p:nvSpPr>
          <p:cNvPr id="36869" name="Text Box 5"/>
          <p:cNvSpPr txBox="1">
            <a:spLocks noChangeArrowheads="1"/>
          </p:cNvSpPr>
          <p:nvPr/>
        </p:nvSpPr>
        <p:spPr bwMode="auto">
          <a:xfrm>
            <a:off x="0" y="3276600"/>
            <a:ext cx="5995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457200" marR="0" lvl="0" indent="-457200" algn="r" defTabSz="914400" rtl="0" eaLnBrk="1" fontAlgn="base" latinLnBrk="0" hangingPunct="1">
              <a:lnSpc>
                <a:spcPct val="100000"/>
              </a:lnSpc>
              <a:spcBef>
                <a:spcPct val="50000"/>
              </a:spcBef>
              <a:spcAft>
                <a:spcPct val="0"/>
              </a:spcAft>
              <a:buClrTx/>
              <a:buSzTx/>
              <a:tabLst/>
              <a:defRPr/>
            </a:pPr>
            <a:r>
              <a:rPr lang="ar-JO" altLang="en-US" sz="2200" dirty="0">
                <a:solidFill>
                  <a:srgbClr val="FFFFCC"/>
                </a:solidFill>
                <a:latin typeface="Comic Sans MS" pitchFamily="66" charset="0"/>
              </a:rPr>
              <a:t>1. مدارس الكهنة مرتبطة مع المعبد و تعلم السحر و الطب و الدين</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0" name="Text Box 6"/>
          <p:cNvSpPr txBox="1">
            <a:spLocks noChangeArrowheads="1"/>
          </p:cNvSpPr>
          <p:nvPr/>
        </p:nvSpPr>
        <p:spPr bwMode="auto">
          <a:xfrm>
            <a:off x="0" y="4191000"/>
            <a:ext cx="5995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2. المحكمة الملكية تعد الشباب لوظائف السلطة (يتضمن موسى)</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1" name="Text Box 7"/>
          <p:cNvSpPr txBox="1">
            <a:spLocks noChangeArrowheads="1"/>
          </p:cNvSpPr>
          <p:nvPr/>
        </p:nvSpPr>
        <p:spPr bwMode="auto">
          <a:xfrm>
            <a:off x="1" y="5105400"/>
            <a:ext cx="59959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dirty="0">
                <a:solidFill>
                  <a:srgbClr val="FFFFCC"/>
                </a:solidFill>
                <a:latin typeface="Comic Sans MS" pitchFamily="66" charset="0"/>
              </a:rPr>
              <a:t>3. المدارس المدعومة من المحكمة الملكية تدرب الناس على تسيير الحكم بطريقة صحيحة</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36872" name="Text Box 8"/>
          <p:cNvSpPr txBox="1">
            <a:spLocks noChangeArrowheads="1"/>
          </p:cNvSpPr>
          <p:nvPr/>
        </p:nvSpPr>
        <p:spPr bwMode="auto">
          <a:xfrm>
            <a:off x="2" y="5988050"/>
            <a:ext cx="599598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altLang="en-US" sz="2200" noProof="0" dirty="0">
                <a:solidFill>
                  <a:srgbClr val="FFFFFF"/>
                </a:solidFill>
                <a:latin typeface="Comic Sans MS" pitchFamily="66" charset="0"/>
              </a:rPr>
              <a:t>4. شملت المواضيع التي يتم تدريسها الرياضيات و الجغرافيا و الشعر و علم الفلك</a:t>
            </a:r>
            <a:endParaRPr kumimoji="0" lang="en-US" altLang="en-US" sz="2200" b="0" i="0" u="none" strike="noStrike" kern="1200" cap="none" spc="0" normalizeH="0" baseline="0" noProof="0" dirty="0">
              <a:ln>
                <a:noFill/>
              </a:ln>
              <a:solidFill>
                <a:srgbClr val="FFFFCC"/>
              </a:solidFill>
              <a:effectLst/>
              <a:uLnTx/>
              <a:uFillTx/>
              <a:latin typeface="Comic Sans MS" pitchFamily="66" charset="0"/>
              <a:ea typeface="MS PGothic" pitchFamily="34" charset="-128"/>
              <a:cs typeface="+mn-cs"/>
            </a:endParaRPr>
          </a:p>
        </p:txBody>
      </p:sp>
      <p:sp>
        <p:nvSpPr>
          <p:cNvPr id="67592" name="Text Box 10"/>
          <p:cNvSpPr txBox="1">
            <a:spLocks noChangeArrowheads="1"/>
          </p:cNvSpPr>
          <p:nvPr/>
        </p:nvSpPr>
        <p:spPr bwMode="auto">
          <a:xfrm>
            <a:off x="8440738" y="0"/>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rPr>
              <a:t>155</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endParaRPr>
          </a:p>
        </p:txBody>
      </p:sp>
      <p:sp>
        <p:nvSpPr>
          <p:cNvPr id="67593" name="Text Box 11"/>
          <p:cNvSpPr txBox="1">
            <a:spLocks noChangeArrowheads="1"/>
          </p:cNvSpPr>
          <p:nvPr/>
        </p:nvSpPr>
        <p:spPr bwMode="auto">
          <a:xfrm>
            <a:off x="8445500" y="39687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rPr>
              <a:t>158</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endParaRPr>
          </a:p>
        </p:txBody>
      </p:sp>
      <p:sp>
        <p:nvSpPr>
          <p:cNvPr id="12" name="Title 11"/>
          <p:cNvSpPr>
            <a:spLocks noGrp="1"/>
          </p:cNvSpPr>
          <p:nvPr>
            <p:ph type="title" idx="4294967295"/>
          </p:nvPr>
        </p:nvSpPr>
        <p:spPr>
          <a:xfrm>
            <a:off x="381000" y="825500"/>
            <a:ext cx="8885238" cy="546100"/>
          </a:xfrm>
        </p:spPr>
        <p:txBody>
          <a:bodyPr/>
          <a:lstStyle/>
          <a:p>
            <a:pPr algn="r"/>
            <a:r>
              <a:rPr lang="ar-JO" altLang="en-US" sz="3200" dirty="0">
                <a:solidFill>
                  <a:srgbClr val="99FF99"/>
                </a:solidFill>
                <a:effectLst>
                  <a:outerShdw blurRad="38100" dist="38100" dir="2700000" algn="tl">
                    <a:srgbClr val="000000"/>
                  </a:outerShdw>
                </a:effectLst>
                <a:latin typeface="Comic Sans MS" pitchFamily="66" charset="0"/>
              </a:rPr>
              <a:t>2. موسى حتى ما قبل المملكة ( المصريين</a:t>
            </a:r>
            <a:endParaRPr lang="en-US" altLang="en-US" dirty="0">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dissolve">
                                      <p:cBhvr>
                                        <p:cTn id="7" dur="500"/>
                                        <p:tgtEl>
                                          <p:spTgt spid="36867"/>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36868"/>
                                        </p:tgtEl>
                                        <p:attrNameLst>
                                          <p:attrName>style.visibility</p:attrName>
                                        </p:attrNameLst>
                                      </p:cBhvr>
                                      <p:to>
                                        <p:strVal val="visible"/>
                                      </p:to>
                                    </p:set>
                                    <p:animEffect transition="in" filter="dissolve">
                                      <p:cBhvr>
                                        <p:cTn id="11" dur="500"/>
                                        <p:tgtEl>
                                          <p:spTgt spid="36868"/>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36869"/>
                                        </p:tgtEl>
                                        <p:attrNameLst>
                                          <p:attrName>style.visibility</p:attrName>
                                        </p:attrNameLst>
                                      </p:cBhvr>
                                      <p:to>
                                        <p:strVal val="visible"/>
                                      </p:to>
                                    </p:set>
                                    <p:animEffect transition="in" filter="dissolve">
                                      <p:cBhvr>
                                        <p:cTn id="15" dur="500"/>
                                        <p:tgtEl>
                                          <p:spTgt spid="368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8000"/>
                                  </p:stCondLst>
                                  <p:childTnLst>
                                    <p:set>
                                      <p:cBhvr>
                                        <p:cTn id="18" dur="1" fill="hold">
                                          <p:stCondLst>
                                            <p:cond delay="0"/>
                                          </p:stCondLst>
                                        </p:cTn>
                                        <p:tgtEl>
                                          <p:spTgt spid="36870"/>
                                        </p:tgtEl>
                                        <p:attrNameLst>
                                          <p:attrName>style.visibility</p:attrName>
                                        </p:attrNameLst>
                                      </p:cBhvr>
                                      <p:to>
                                        <p:strVal val="visible"/>
                                      </p:to>
                                    </p:set>
                                    <p:animEffect transition="in" filter="dissolve">
                                      <p:cBhvr>
                                        <p:cTn id="19" dur="500"/>
                                        <p:tgtEl>
                                          <p:spTgt spid="36870"/>
                                        </p:tgtEl>
                                      </p:cBhvr>
                                    </p:animEffect>
                                  </p:childTnLst>
                                </p:cTn>
                              </p:par>
                            </p:childTnLst>
                          </p:cTn>
                        </p:par>
                        <p:par>
                          <p:cTn id="20" fill="hold" nodeType="afterGroup">
                            <p:stCondLst>
                              <p:cond delay="21000"/>
                            </p:stCondLst>
                            <p:childTnLst>
                              <p:par>
                                <p:cTn id="21" presetID="9" presetClass="entr" presetSubtype="0" fill="hold" grpId="0" nodeType="afterEffect">
                                  <p:stCondLst>
                                    <p:cond delay="8000"/>
                                  </p:stCondLst>
                                  <p:childTnLst>
                                    <p:set>
                                      <p:cBhvr>
                                        <p:cTn id="22" dur="1" fill="hold">
                                          <p:stCondLst>
                                            <p:cond delay="0"/>
                                          </p:stCondLst>
                                        </p:cTn>
                                        <p:tgtEl>
                                          <p:spTgt spid="36871"/>
                                        </p:tgtEl>
                                        <p:attrNameLst>
                                          <p:attrName>style.visibility</p:attrName>
                                        </p:attrNameLst>
                                      </p:cBhvr>
                                      <p:to>
                                        <p:strVal val="visible"/>
                                      </p:to>
                                    </p:set>
                                    <p:animEffect transition="in" filter="dissolve">
                                      <p:cBhvr>
                                        <p:cTn id="23" dur="500"/>
                                        <p:tgtEl>
                                          <p:spTgt spid="36871"/>
                                        </p:tgtEl>
                                      </p:cBhvr>
                                    </p:animEffect>
                                  </p:childTnLst>
                                </p:cTn>
                              </p:par>
                            </p:childTnLst>
                          </p:cTn>
                        </p:par>
                        <p:par>
                          <p:cTn id="24" fill="hold" nodeType="afterGroup">
                            <p:stCondLst>
                              <p:cond delay="29500"/>
                            </p:stCondLst>
                            <p:childTnLst>
                              <p:par>
                                <p:cTn id="25" presetID="9" presetClass="entr" presetSubtype="0" fill="hold" grpId="0" nodeType="afterEffect">
                                  <p:stCondLst>
                                    <p:cond delay="8000"/>
                                  </p:stCondLst>
                                  <p:childTnLst>
                                    <p:set>
                                      <p:cBhvr>
                                        <p:cTn id="26" dur="1" fill="hold">
                                          <p:stCondLst>
                                            <p:cond delay="0"/>
                                          </p:stCondLst>
                                        </p:cTn>
                                        <p:tgtEl>
                                          <p:spTgt spid="36872"/>
                                        </p:tgtEl>
                                        <p:attrNameLst>
                                          <p:attrName>style.visibility</p:attrName>
                                        </p:attrNameLst>
                                      </p:cBhvr>
                                      <p:to>
                                        <p:strVal val="visible"/>
                                      </p:to>
                                    </p:set>
                                    <p:animEffect transition="in" filter="dissolve">
                                      <p:cBhvr>
                                        <p:cTn id="27"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P spid="36868" grpId="0" autoUpdateAnimBg="0"/>
      <p:bldP spid="36869" grpId="0" autoUpdateAnimBg="0"/>
      <p:bldP spid="36870" grpId="0" autoUpdateAnimBg="0"/>
      <p:bldP spid="36871" grpId="0" autoUpdateAnimBg="0"/>
      <p:bldP spid="3687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8" descr="writ05e"/>
          <p:cNvPicPr>
            <a:picLocks noChangeAspect="1" noChangeArrowheads="1"/>
          </p:cNvPicPr>
          <p:nvPr/>
        </p:nvPicPr>
        <p:blipFill>
          <a:blip r:embed="rId3" cstate="screen">
            <a:lum bright="60000"/>
            <a:extLst>
              <a:ext uri="{28A0092B-C50C-407E-A947-70E740481C1C}">
                <a14:useLocalDpi xmlns:a14="http://schemas.microsoft.com/office/drawing/2010/main" val="0"/>
              </a:ext>
            </a:extLst>
          </a:blip>
          <a:srcRect r="2438"/>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Text Box 2"/>
          <p:cNvSpPr txBox="1">
            <a:spLocks noChangeArrowheads="1"/>
          </p:cNvSpPr>
          <p:nvPr/>
        </p:nvSpPr>
        <p:spPr bwMode="auto">
          <a:xfrm>
            <a:off x="304800" y="990600"/>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cs typeface="Times New Roman" pitchFamily="18" charset="0"/>
              </a:rPr>
              <a:t>تعلم موسى الهيروغليفية المصرية و الخط الكنعاني خلال تدريبه</a:t>
            </a:r>
            <a:r>
              <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Times New Roman" pitchFamily="18" charset="0"/>
              </a:rPr>
              <a:t> </a:t>
            </a:r>
          </a:p>
        </p:txBody>
      </p:sp>
      <p:sp>
        <p:nvSpPr>
          <p:cNvPr id="38915" name="Text Box 3"/>
          <p:cNvSpPr txBox="1">
            <a:spLocks noChangeArrowheads="1"/>
          </p:cNvSpPr>
          <p:nvPr/>
        </p:nvSpPr>
        <p:spPr bwMode="auto">
          <a:xfrm>
            <a:off x="304800" y="4975225"/>
            <a:ext cx="86106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كانت العائلات مسؤولة عن تسيير أمور التجارة و مهارات كسب العيش و تعليم الشرائع </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6" name="Text Box 4"/>
          <p:cNvSpPr txBox="1">
            <a:spLocks noChangeArrowheads="1"/>
          </p:cNvSpPr>
          <p:nvPr/>
        </p:nvSpPr>
        <p:spPr bwMode="auto">
          <a:xfrm>
            <a:off x="304800" y="2270125"/>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كان قادراً على تسجيل شرائع ووصايا الله لشعب إسرائيل</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38917" name="Text Box 5"/>
          <p:cNvSpPr txBox="1">
            <a:spLocks noChangeArrowheads="1"/>
          </p:cNvSpPr>
          <p:nvPr/>
        </p:nvSpPr>
        <p:spPr bwMode="auto">
          <a:xfrm>
            <a:off x="304800" y="3657600"/>
            <a:ext cx="8610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altLang="en-US" sz="2800" b="1" dirty="0">
                <a:solidFill>
                  <a:srgbClr val="000000"/>
                </a:solidFill>
                <a:latin typeface="Comic Sans MS" pitchFamily="66" charset="0"/>
              </a:rPr>
              <a:t>خلال فترة التيهان في البرية لم يكن هناك نظام تعليم رسمي</a:t>
            </a:r>
            <a:endParaRPr kumimoji="0" lang="en-US" altLang="en-US" sz="2800" b="1" i="0" u="none" strike="noStrike" kern="1200" cap="none" spc="0" normalizeH="0" baseline="0" noProof="0" dirty="0">
              <a:ln>
                <a:noFill/>
              </a:ln>
              <a:solidFill>
                <a:srgbClr val="000000"/>
              </a:solidFill>
              <a:effectLst/>
              <a:uLnTx/>
              <a:uFillTx/>
              <a:latin typeface="Comic Sans MS" pitchFamily="66" charset="0"/>
              <a:ea typeface="MS PGothic" pitchFamily="34" charset="-128"/>
              <a:cs typeface="+mn-cs"/>
            </a:endParaRPr>
          </a:p>
        </p:txBody>
      </p:sp>
      <p:sp>
        <p:nvSpPr>
          <p:cNvPr id="71686" name="Rectangle 7"/>
          <p:cNvSpPr>
            <a:spLocks noChangeArrowheads="1"/>
          </p:cNvSpPr>
          <p:nvPr/>
        </p:nvSpPr>
        <p:spPr bwMode="auto">
          <a:xfrm>
            <a:off x="304800" y="3429000"/>
            <a:ext cx="8534400" cy="228600"/>
          </a:xfrm>
          <a:prstGeom prst="rect">
            <a:avLst/>
          </a:prstGeom>
          <a:solidFill>
            <a:schemeClr val="bg2"/>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imes New Roman" pitchFamily="18" charset="0"/>
              <a:ea typeface="MS PGothic" pitchFamily="34" charset="-128"/>
              <a:cs typeface="+mn-cs"/>
            </a:endParaRPr>
          </a:p>
        </p:txBody>
      </p:sp>
      <p:sp>
        <p:nvSpPr>
          <p:cNvPr id="9" name="Title 8"/>
          <p:cNvSpPr>
            <a:spLocks noGrp="1"/>
          </p:cNvSpPr>
          <p:nvPr>
            <p:ph type="title" idx="4294967295"/>
          </p:nvPr>
        </p:nvSpPr>
        <p:spPr>
          <a:xfrm>
            <a:off x="258763" y="152400"/>
            <a:ext cx="8885237" cy="685800"/>
          </a:xfrm>
        </p:spPr>
        <p:txBody>
          <a:bodyPr/>
          <a:lstStyle/>
          <a:p>
            <a:r>
              <a:rPr lang="ar-JO" altLang="en-US" dirty="0">
                <a:solidFill>
                  <a:srgbClr val="000000"/>
                </a:solidFill>
                <a:effectLst>
                  <a:outerShdw blurRad="38100" dist="38100" dir="2700000" algn="tl">
                    <a:srgbClr val="FFFFFF"/>
                  </a:outerShdw>
                </a:effectLst>
              </a:rPr>
              <a:t>التعليم في زمن موسى</a:t>
            </a:r>
            <a:endParaRPr lang="en-US" altLang="en-US" dirty="0">
              <a:solidFill>
                <a:srgbClr val="000000"/>
              </a:solidFill>
              <a:effectLst>
                <a:outerShdw blurRad="38100" dist="38100" dir="2700000" algn="tl">
                  <a:srgbClr val="FFFFFF"/>
                </a:outerShdw>
              </a:effectLst>
            </a:endParaRPr>
          </a:p>
        </p:txBody>
      </p:sp>
      <p:sp>
        <p:nvSpPr>
          <p:cNvPr id="71688" name="Text Box 6"/>
          <p:cNvSpPr txBox="1">
            <a:spLocks noChangeArrowheads="1"/>
          </p:cNvSpPr>
          <p:nvPr/>
        </p:nvSpPr>
        <p:spPr bwMode="auto">
          <a:xfrm>
            <a:off x="8458200" y="60325"/>
            <a:ext cx="704039" cy="46166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rPr>
              <a:t>155</a:t>
            </a:r>
            <a:endParaRPr kumimoji="0" lang="en-US" altLang="en-US" sz="2400" b="1" u="none" strike="noStrike" kern="1200" cap="none" spc="0" normalizeH="0" baseline="0" noProof="0" dirty="0">
              <a:ln>
                <a:noFill/>
              </a:ln>
              <a:solidFill>
                <a:srgbClr val="FFFFCC"/>
              </a:solidFill>
              <a:effectLst/>
              <a:uLnTx/>
              <a:uFillTx/>
              <a:latin typeface="Arial" panose="020B0604020202020204" pitchFamily="34" charset="0"/>
              <a:ea typeface="MS PGothic"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38914"/>
                                        </p:tgtEl>
                                        <p:attrNameLst>
                                          <p:attrName>style.visibility</p:attrName>
                                        </p:attrNameLst>
                                      </p:cBhvr>
                                      <p:to>
                                        <p:strVal val="visible"/>
                                      </p:to>
                                    </p:set>
                                    <p:animEffect transition="in" filter="dissolve">
                                      <p:cBhvr>
                                        <p:cTn id="7" dur="500"/>
                                        <p:tgtEl>
                                          <p:spTgt spid="38914"/>
                                        </p:tgtEl>
                                      </p:cBhvr>
                                    </p:animEffect>
                                  </p:childTnLst>
                                </p:cTn>
                              </p:par>
                            </p:childTnLst>
                          </p:cTn>
                        </p:par>
                        <p:par>
                          <p:cTn id="8" fill="hold" nodeType="afterGroup">
                            <p:stCondLst>
                              <p:cond delay="1500"/>
                            </p:stCondLst>
                            <p:childTnLst>
                              <p:par>
                                <p:cTn id="9" presetID="9" presetClass="entr" presetSubtype="0" fill="hold" grpId="0" nodeType="afterEffect">
                                  <p:stCondLst>
                                    <p:cond delay="7000"/>
                                  </p:stCondLst>
                                  <p:childTnLst>
                                    <p:set>
                                      <p:cBhvr>
                                        <p:cTn id="10" dur="1" fill="hold">
                                          <p:stCondLst>
                                            <p:cond delay="0"/>
                                          </p:stCondLst>
                                        </p:cTn>
                                        <p:tgtEl>
                                          <p:spTgt spid="38916"/>
                                        </p:tgtEl>
                                        <p:attrNameLst>
                                          <p:attrName>style.visibility</p:attrName>
                                        </p:attrNameLst>
                                      </p:cBhvr>
                                      <p:to>
                                        <p:strVal val="visible"/>
                                      </p:to>
                                    </p:set>
                                    <p:animEffect transition="in" filter="dissolve">
                                      <p:cBhvr>
                                        <p:cTn id="11" dur="500"/>
                                        <p:tgtEl>
                                          <p:spTgt spid="38916"/>
                                        </p:tgtEl>
                                      </p:cBhvr>
                                    </p:animEffect>
                                  </p:childTnLst>
                                </p:cTn>
                              </p:par>
                            </p:childTnLst>
                          </p:cTn>
                        </p:par>
                        <p:par>
                          <p:cTn id="12" fill="hold" nodeType="afterGroup">
                            <p:stCondLst>
                              <p:cond delay="9000"/>
                            </p:stCondLst>
                            <p:childTnLst>
                              <p:par>
                                <p:cTn id="13" presetID="9" presetClass="entr" presetSubtype="0" fill="hold" grpId="0" nodeType="afterEffect">
                                  <p:stCondLst>
                                    <p:cond delay="7000"/>
                                  </p:stCondLst>
                                  <p:childTnLst>
                                    <p:set>
                                      <p:cBhvr>
                                        <p:cTn id="14" dur="1" fill="hold">
                                          <p:stCondLst>
                                            <p:cond delay="0"/>
                                          </p:stCondLst>
                                        </p:cTn>
                                        <p:tgtEl>
                                          <p:spTgt spid="38917"/>
                                        </p:tgtEl>
                                        <p:attrNameLst>
                                          <p:attrName>style.visibility</p:attrName>
                                        </p:attrNameLst>
                                      </p:cBhvr>
                                      <p:to>
                                        <p:strVal val="visible"/>
                                      </p:to>
                                    </p:set>
                                    <p:animEffect transition="in" filter="dissolve">
                                      <p:cBhvr>
                                        <p:cTn id="15" dur="500"/>
                                        <p:tgtEl>
                                          <p:spTgt spid="38917"/>
                                        </p:tgtEl>
                                      </p:cBhvr>
                                    </p:animEffect>
                                  </p:childTnLst>
                                </p:cTn>
                              </p:par>
                            </p:childTnLst>
                          </p:cTn>
                        </p:par>
                        <p:par>
                          <p:cTn id="16" fill="hold" nodeType="afterGroup">
                            <p:stCondLst>
                              <p:cond delay="16500"/>
                            </p:stCondLst>
                            <p:childTnLst>
                              <p:par>
                                <p:cTn id="17" presetID="9" presetClass="entr" presetSubtype="0" fill="hold" grpId="0" nodeType="afterEffect">
                                  <p:stCondLst>
                                    <p:cond delay="7000"/>
                                  </p:stCondLst>
                                  <p:childTnLst>
                                    <p:set>
                                      <p:cBhvr>
                                        <p:cTn id="18" dur="1" fill="hold">
                                          <p:stCondLst>
                                            <p:cond delay="0"/>
                                          </p:stCondLst>
                                        </p:cTn>
                                        <p:tgtEl>
                                          <p:spTgt spid="38915"/>
                                        </p:tgtEl>
                                        <p:attrNameLst>
                                          <p:attrName>style.visibility</p:attrName>
                                        </p:attrNameLst>
                                      </p:cBhvr>
                                      <p:to>
                                        <p:strVal val="visible"/>
                                      </p:to>
                                    </p:set>
                                    <p:animEffect transition="in" filter="dissolve">
                                      <p:cBhvr>
                                        <p:cTn id="19"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autoUpdateAnimBg="0"/>
      <p:bldP spid="38916" grpId="0" autoUpdateAnimBg="0"/>
      <p:bldP spid="3891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writ05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143000" y="1752600"/>
            <a:ext cx="6477000" cy="762000"/>
          </a:xfrm>
          <a:solidFill>
            <a:srgbClr val="000000"/>
          </a:solidFill>
        </p:spPr>
        <p:txBody>
          <a:bodyPr/>
          <a:lstStyle/>
          <a:p>
            <a:pPr algn="ctr">
              <a:defRPr/>
            </a:pPr>
            <a:r>
              <a:rPr lang="ar-JO" dirty="0">
                <a:ea typeface="ＭＳ Ｐゴシック" charset="0"/>
                <a:cs typeface="ＭＳ Ｐゴシック" charset="0"/>
              </a:rPr>
              <a:t>الهيروغليفية المصرية</a:t>
            </a:r>
            <a:endParaRPr lang="en-US" dirty="0">
              <a:ea typeface="ＭＳ Ｐゴシック" charset="0"/>
              <a:cs typeface="ＭＳ Ｐゴシック"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 Important Word From Moses | ThePreachersWord">
            <a:extLst>
              <a:ext uri="{FF2B5EF4-FFF2-40B4-BE49-F238E27FC236}">
                <a16:creationId xmlns:a16="http://schemas.microsoft.com/office/drawing/2014/main" id="{81626FDB-7977-7241-A51C-871F4EF6EE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a:stretch/>
        </p:blipFill>
        <p:spPr bwMode="auto">
          <a:xfrm>
            <a:off x="0" y="948303"/>
            <a:ext cx="9144000" cy="5909698"/>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127000">
                    <a:schemeClr val="tx1"/>
                  </a:glow>
                </a:effectLst>
                <a:ea typeface="ＭＳ Ｐゴシック" charset="0"/>
                <a:cs typeface="ＭＳ Ｐゴシック" charset="0"/>
              </a:rPr>
              <a:t>مؤهلات موسى</a:t>
            </a:r>
            <a:endParaRPr lang="en-US" sz="4800" dirty="0">
              <a:effectLst>
                <a:glow rad="228600">
                  <a:schemeClr val="accent4">
                    <a:satMod val="175000"/>
                    <a:alpha val="88000"/>
                  </a:schemeClr>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2844801" y="1136383"/>
            <a:ext cx="6008912" cy="51168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32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لدينا شاهد على التلميحات العرضية إلى الأحداث المعاصرة أو القضايا الجارية أو إلى الظروف الاجتماعية أو السياسية أو إلى مسائل المناخ أو الجغرافيا . وعندما يتم تقييم كل هذه العوامل بشكل عادل وسليم فإنها تؤدي إلى هذا الاستنتاج بأن مؤلف و قراء هذه الأسفار يجب أن يكونوا قد عاشوا في الأصل في مصر</a:t>
            </a: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7D3C18BB-DC47-BC48-A4D9-5F16D1D040CC}"/>
              </a:ext>
            </a:extLst>
          </p:cNvPr>
          <p:cNvSpPr txBox="1">
            <a:spLocks noChangeArrowheads="1"/>
          </p:cNvSpPr>
          <p:nvPr/>
        </p:nvSpPr>
        <p:spPr bwMode="auto">
          <a:xfrm>
            <a:off x="0" y="6368740"/>
            <a:ext cx="8897256" cy="4360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20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جليسون آرتشر، موسوعة صعوبات الكتاب المقدس، 46</a:t>
            </a:r>
            <a:endParaRPr lang="en-US" sz="20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4449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CB9673-737D-AA45-BDF8-67ADA1432A61}"/>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219137" name="Rectangle 2"/>
          <p:cNvSpPr>
            <a:spLocks noGrp="1" noChangeArrowheads="1"/>
          </p:cNvSpPr>
          <p:nvPr>
            <p:ph type="ctrTitle"/>
          </p:nvPr>
        </p:nvSpPr>
        <p:spPr>
          <a:xfrm>
            <a:off x="-107343" y="-734922"/>
            <a:ext cx="9144000" cy="541338"/>
          </a:xfrm>
        </p:spPr>
        <p:txBody>
          <a:bodyPr/>
          <a:lstStyle/>
          <a:p>
            <a:pPr eaLnBrk="1" hangingPunct="1"/>
            <a:r>
              <a:rPr kumimoji="1" lang="en-US" altLang="zh-CN" sz="4000" dirty="0">
                <a:solidFill>
                  <a:schemeClr val="bg1"/>
                </a:solidFill>
              </a:rPr>
              <a:t>The Choice</a:t>
            </a:r>
            <a:endParaRPr kumimoji="1" lang="en-US" altLang="zh-CN" sz="2800" dirty="0">
              <a:solidFill>
                <a:schemeClr val="bg1"/>
              </a:solidFill>
            </a:endParaRPr>
          </a:p>
        </p:txBody>
      </p:sp>
      <p:sp>
        <p:nvSpPr>
          <p:cNvPr id="7" name="Text Box 9"/>
          <p:cNvSpPr txBox="1">
            <a:spLocks noChangeArrowheads="1"/>
          </p:cNvSpPr>
          <p:nvPr/>
        </p:nvSpPr>
        <p:spPr bwMode="auto">
          <a:xfrm>
            <a:off x="2823057" y="4756629"/>
            <a:ext cx="1053494"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سدوم؟</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7" name="Right Arrow 16"/>
          <p:cNvSpPr/>
          <p:nvPr/>
        </p:nvSpPr>
        <p:spPr bwMode="auto">
          <a:xfrm rot="4728893">
            <a:off x="2647282" y="93111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6" name="Text Box 9"/>
          <p:cNvSpPr txBox="1">
            <a:spLocks noChangeArrowheads="1"/>
          </p:cNvSpPr>
          <p:nvPr/>
        </p:nvSpPr>
        <p:spPr bwMode="auto">
          <a:xfrm>
            <a:off x="775605" y="98961"/>
            <a:ext cx="2281394"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أبرام و لوط</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Right Arrow 9">
            <a:extLst>
              <a:ext uri="{FF2B5EF4-FFF2-40B4-BE49-F238E27FC236}">
                <a16:creationId xmlns:a16="http://schemas.microsoft.com/office/drawing/2014/main" id="{32083B07-D8BC-324D-8D26-CBE114148A75}"/>
              </a:ext>
            </a:extLst>
          </p:cNvPr>
          <p:cNvSpPr/>
          <p:nvPr/>
        </p:nvSpPr>
        <p:spPr bwMode="auto">
          <a:xfrm rot="4728893">
            <a:off x="765473" y="1010631"/>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11" name="Text Box 9">
            <a:extLst>
              <a:ext uri="{FF2B5EF4-FFF2-40B4-BE49-F238E27FC236}">
                <a16:creationId xmlns:a16="http://schemas.microsoft.com/office/drawing/2014/main" id="{5F14913D-4C2F-E844-A76A-7A77C3EFD35F}"/>
              </a:ext>
            </a:extLst>
          </p:cNvPr>
          <p:cNvSpPr txBox="1">
            <a:spLocks noChangeArrowheads="1"/>
          </p:cNvSpPr>
          <p:nvPr/>
        </p:nvSpPr>
        <p:spPr bwMode="auto">
          <a:xfrm>
            <a:off x="2513250" y="4186785"/>
            <a:ext cx="1226618"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عمورة؟</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2" name="Text Box 9">
            <a:extLst>
              <a:ext uri="{FF2B5EF4-FFF2-40B4-BE49-F238E27FC236}">
                <a16:creationId xmlns:a16="http://schemas.microsoft.com/office/drawing/2014/main" id="{BC47067A-F3C2-7744-B2F0-C833FA7BF847}"/>
              </a:ext>
            </a:extLst>
          </p:cNvPr>
          <p:cNvSpPr txBox="1">
            <a:spLocks noChangeArrowheads="1"/>
          </p:cNvSpPr>
          <p:nvPr/>
        </p:nvSpPr>
        <p:spPr bwMode="auto">
          <a:xfrm>
            <a:off x="2306222" y="5684282"/>
            <a:ext cx="1233030"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صوغر؟</a:t>
            </a:r>
            <a:endParaRPr lang="en-US" sz="32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78634F80-C5AF-534A-8AFD-A44C0637721C}"/>
              </a:ext>
            </a:extLst>
          </p:cNvPr>
          <p:cNvSpPr txBox="1">
            <a:spLocks noChangeArrowheads="1"/>
          </p:cNvSpPr>
          <p:nvPr/>
        </p:nvSpPr>
        <p:spPr bwMode="auto">
          <a:xfrm>
            <a:off x="5215486" y="8332"/>
            <a:ext cx="3928514" cy="6813381"/>
          </a:xfrm>
          <a:prstGeom prst="rect">
            <a:avLst/>
          </a:prstGeom>
          <a:solidFill>
            <a:srgbClr val="00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effectLst>
                  <a:glow rad="127000">
                    <a:srgbClr val="000000"/>
                  </a:glow>
                </a:effectLst>
                <a:uLnTx/>
                <a:uFillTx/>
                <a:latin typeface="Arial" panose="020B0604020202020204" pitchFamily="34" charset="0"/>
                <a:ea typeface="ＭＳ Ｐゴシック" charset="0"/>
                <a:cs typeface="ＭＳ Ｐゴシック" charset="0"/>
              </a:rPr>
              <a:t>فرفع لوط عينيه و رأى كل دائرة الأردن أن جميعها سقي قبلما أخرب الرب سدوم و عمورة كجنة الرب كأرض مصر حينما تجيء إلى صوغر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effectLst>
                  <a:glow rad="127000">
                    <a:srgbClr val="000000"/>
                  </a:glow>
                </a:effectLst>
                <a:latin typeface="Arial" panose="020B0604020202020204" pitchFamily="34" charset="0"/>
                <a:ea typeface="ＭＳ Ｐゴシック" charset="0"/>
                <a:cs typeface="ＭＳ Ｐゴシック" charset="0"/>
              </a:rPr>
              <a:t>(تك 13: 10)</a:t>
            </a:r>
            <a:endParaRPr kumimoji="0" lang="en-US" sz="2800" b="1" u="none" strike="noStrike" kern="0" cap="none" spc="0" normalizeH="0" baseline="0" noProof="0" dirty="0">
              <a:ln>
                <a:noFill/>
              </a:ln>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80173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0"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airness – Genesis 13:8-9 – Highway of Holiness">
            <a:extLst>
              <a:ext uri="{FF2B5EF4-FFF2-40B4-BE49-F238E27FC236}">
                <a16:creationId xmlns:a16="http://schemas.microsoft.com/office/drawing/2014/main" id="{ED60E3E7-F250-2745-9A5B-BA8DA8393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701141"/>
            <a:ext cx="9144000" cy="3120572"/>
          </a:xfrm>
          <a:solidFill>
            <a:schemeClr val="tx1"/>
          </a:solidFill>
          <a:effectLst>
            <a:outerShdw blurRad="63500" dist="35921" dir="2700000" algn="ctr" rotWithShape="0">
              <a:schemeClr val="tx2">
                <a:alpha val="74998"/>
              </a:schemeClr>
            </a:outerShdw>
          </a:effectLst>
        </p:spPr>
        <p:txBody>
          <a:bodyPr anchor="ctr"/>
          <a:lstStyle/>
          <a:p>
            <a:pPr lvl="0">
              <a:defRPr/>
            </a:pPr>
            <a:r>
              <a:rPr lang="ar-JO" sz="4000" dirty="0">
                <a:effectLst>
                  <a:glow rad="127000">
                    <a:srgbClr val="000000"/>
                  </a:glow>
                </a:effectLst>
                <a:ea typeface="ＭＳ Ｐゴシック" charset="0"/>
                <a:cs typeface="ＭＳ Ｐゴシック" charset="0"/>
              </a:rPr>
              <a:t>فرفع لوط عينيه و رأى كل دائرة الأردن أن جميعها سقي قبلما أخرب الرب سدوم و عمورة كجنة الرب </a:t>
            </a:r>
            <a:r>
              <a:rPr lang="ar-JO" sz="4000" dirty="0">
                <a:solidFill>
                  <a:srgbClr val="FFFF00"/>
                </a:solidFill>
                <a:effectLst>
                  <a:glow rad="127000">
                    <a:srgbClr val="000000"/>
                  </a:glow>
                </a:effectLst>
                <a:ea typeface="ＭＳ Ｐゴシック" charset="0"/>
                <a:cs typeface="ＭＳ Ｐゴシック" charset="0"/>
              </a:rPr>
              <a:t>كأرض مصر </a:t>
            </a:r>
            <a:r>
              <a:rPr lang="ar-JO" sz="4000" dirty="0">
                <a:effectLst>
                  <a:glow rad="127000">
                    <a:srgbClr val="000000"/>
                  </a:glow>
                </a:effectLst>
                <a:ea typeface="ＭＳ Ｐゴシック" charset="0"/>
                <a:cs typeface="ＭＳ Ｐゴシック" charset="0"/>
              </a:rPr>
              <a:t>حينما تجيء إلى صوغر</a:t>
            </a:r>
            <a:br>
              <a:rPr lang="ar-JO" sz="4000" dirty="0">
                <a:effectLst>
                  <a:glow rad="127000">
                    <a:srgbClr val="000000"/>
                  </a:glow>
                </a:effectLst>
                <a:ea typeface="ＭＳ Ｐゴシック" charset="0"/>
                <a:cs typeface="ＭＳ Ｐゴシック" charset="0"/>
              </a:rPr>
            </a:br>
            <a:r>
              <a:rPr lang="ar-JO" sz="4000" dirty="0">
                <a:effectLst>
                  <a:glow rad="127000">
                    <a:srgbClr val="000000"/>
                  </a:glow>
                </a:effectLst>
                <a:ea typeface="ＭＳ Ｐゴシック" charset="0"/>
                <a:cs typeface="ＭＳ Ｐゴシック" charset="0"/>
              </a:rPr>
              <a:t>(تك 13: 10)</a:t>
            </a:r>
            <a:endParaRPr lang="en-US" sz="4000" dirty="0">
              <a:effectLst>
                <a:glow rad="127000">
                  <a:srgbClr val="000000"/>
                </a:glow>
              </a:effectLst>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nvestigating Moses Old Testament Authorship Is Important">
            <a:extLst>
              <a:ext uri="{FF2B5EF4-FFF2-40B4-BE49-F238E27FC236}">
                <a16:creationId xmlns:a16="http://schemas.microsoft.com/office/drawing/2014/main" id="{AEEFCFAA-074C-2A41-B9F3-B77FA6B4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a:stretch/>
        </p:blipFill>
        <p:spPr bwMode="auto">
          <a:xfrm>
            <a:off x="-33901" y="0"/>
            <a:ext cx="9177901" cy="687649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3999" cy="1632857"/>
          </a:xfrm>
          <a:effectLst/>
        </p:spPr>
        <p:txBody>
          <a:bodyPr/>
          <a:lstStyle/>
          <a:p>
            <a:pPr>
              <a:defRPr/>
            </a:pPr>
            <a:r>
              <a:rPr lang="ar-JO" dirty="0">
                <a:solidFill>
                  <a:schemeClr val="tx2"/>
                </a:solidFill>
                <a:effectLst>
                  <a:glow rad="127000">
                    <a:schemeClr val="bg1"/>
                  </a:glow>
                </a:effectLst>
                <a:ea typeface="ＭＳ Ｐゴシック" charset="0"/>
                <a:cs typeface="ＭＳ Ｐゴシック" charset="0"/>
              </a:rPr>
              <a:t>هجوم الفرضية النقدية على التأليف الموسوي</a:t>
            </a:r>
            <a:r>
              <a:rPr lang="en-US" dirty="0">
                <a:solidFill>
                  <a:schemeClr val="tx2"/>
                </a:solidFill>
                <a:effectLst>
                  <a:glow rad="127000">
                    <a:schemeClr val="bg1"/>
                  </a:glow>
                </a:effectLst>
                <a:ea typeface="ＭＳ Ｐゴシック" charset="0"/>
                <a:cs typeface="ＭＳ Ｐゴシック" charset="0"/>
              </a:rPr>
              <a:t> </a:t>
            </a:r>
          </a:p>
        </p:txBody>
      </p:sp>
    </p:spTree>
    <p:extLst>
      <p:ext uri="{BB962C8B-B14F-4D97-AF65-F5344CB8AC3E}">
        <p14:creationId xmlns:p14="http://schemas.microsoft.com/office/powerpoint/2010/main" val="3532751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om Noah to Abraham to Moses: Evidence of Genealogical Gaps in Genesis,  Part 2 - Reasons to Believe">
            <a:extLst>
              <a:ext uri="{FF2B5EF4-FFF2-40B4-BE49-F238E27FC236}">
                <a16:creationId xmlns:a16="http://schemas.microsoft.com/office/drawing/2014/main" id="{DCB0B8F3-8CDE-EA44-B20F-8CEEAE65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1" y="925551"/>
            <a:ext cx="9144000" cy="611781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925551"/>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ＭＳ Ｐゴシック" charset="0"/>
              </a:rPr>
              <a:t>لماذا يهاجمون سفر التكوين؟</a:t>
            </a:r>
            <a:endParaRPr lang="en-US" sz="48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C130835A-F978-E447-BA47-1FAB8B65095D}"/>
              </a:ext>
            </a:extLst>
          </p:cNvPr>
          <p:cNvSpPr txBox="1">
            <a:spLocks noChangeArrowheads="1"/>
          </p:cNvSpPr>
          <p:nvPr/>
        </p:nvSpPr>
        <p:spPr bwMode="auto">
          <a:xfrm>
            <a:off x="535259" y="1728439"/>
            <a:ext cx="8597590" cy="31557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   الجواب :</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a:p>
            <a:pPr algn="l" defTabSz="914400">
              <a:defRPr/>
            </a:pP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a:p>
            <a:pPr algn="r" defTabSz="914400">
              <a:defRPr/>
            </a:pPr>
            <a:r>
              <a:rPr lang="ar-JO" sz="4800" b="1" kern="0" dirty="0">
                <a:effectLst>
                  <a:glow rad="127000">
                    <a:schemeClr val="tx1"/>
                  </a:glow>
                </a:effectLst>
                <a:latin typeface="Arial" panose="020B0604020202020204" pitchFamily="34" charset="0"/>
                <a:ea typeface="ＭＳ Ｐゴシック" charset="0"/>
                <a:cs typeface="ＭＳ Ｐゴシック" charset="0"/>
              </a:rPr>
              <a:t>   إنه يعلم حقائق مهمة للغاية</a:t>
            </a:r>
            <a:endParaRPr lang="en-US" sz="4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ar-JO" sz="5400" dirty="0">
                <a:solidFill>
                  <a:schemeClr val="bg1"/>
                </a:solidFill>
                <a:effectLst>
                  <a:outerShdw blurRad="38100" dist="38100" dir="2700000" algn="tl">
                    <a:srgbClr val="010199"/>
                  </a:outerShdw>
                </a:effectLst>
                <a:ea typeface="ＭＳ Ｐゴシック" charset="0"/>
                <a:cs typeface="ＭＳ Ｐゴシック" charset="0"/>
              </a:rPr>
              <a:t>مؤلف سفر التكوين</a:t>
            </a:r>
            <a:endParaRPr lang="en-US" sz="5400" dirty="0">
              <a:solidFill>
                <a:schemeClr val="bg1"/>
              </a:solidFill>
              <a:effectLst>
                <a:outerShdw blurRad="38100" dist="38100" dir="2700000" algn="tl">
                  <a:srgbClr val="010199"/>
                </a:outerShdw>
              </a:effectLst>
              <a:ea typeface="ＭＳ Ｐゴシック" charset="0"/>
              <a:cs typeface="ＭＳ Ｐゴシック" charset="0"/>
            </a:endParaRPr>
          </a:p>
        </p:txBody>
      </p:sp>
      <p:sp>
        <p:nvSpPr>
          <p:cNvPr id="243715"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57</a:t>
            </a: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C00000"/>
          </a:solidFill>
          <a:ln>
            <a:noFill/>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يهوه</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الرب</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850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المدرسة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الثانية</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550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إلوهيم</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الله</a:t>
            </a:r>
            <a:r>
              <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750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القانون</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الكهنوتي</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450 ق.م</a:t>
            </a:r>
            <a:endParaRPr kumimoji="0" lang="en-US" sz="18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النظرة التقليدية : موسى</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a:p>
            <a:pPr marL="0" marR="0" lvl="0" indent="0" algn="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ar-JO" sz="4400" b="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النظرة النقدية </a:t>
            </a:r>
            <a:r>
              <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 JEDP</a:t>
            </a:r>
          </a:p>
        </p:txBody>
      </p:sp>
      <p:sp>
        <p:nvSpPr>
          <p:cNvPr id="11"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57</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r>
              <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 </a:t>
            </a:r>
            <a:r>
              <a:rPr kumimoji="0" lang="ar-JO"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الفرضية الوثائقية</a:t>
            </a:r>
            <a:r>
              <a:rPr kumimoji="0" lang="ru-RU"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rPr>
              <a:t>"</a:t>
            </a:r>
            <a:endParaRPr kumimoji="0" lang="en-US" sz="4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257883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03667-EE3C-D041-A53A-EB20F2CB6A54}"/>
              </a:ext>
            </a:extLst>
          </p:cNvPr>
          <p:cNvPicPr>
            <a:picLocks noChangeAspect="1"/>
          </p:cNvPicPr>
          <p:nvPr/>
        </p:nvPicPr>
        <p:blipFill>
          <a:blip r:embed="rId3"/>
          <a:stretch>
            <a:fillRect/>
          </a:stretch>
        </p:blipFill>
        <p:spPr>
          <a:xfrm>
            <a:off x="-22649" y="333487"/>
            <a:ext cx="9165469" cy="6207162"/>
          </a:xfrm>
          <a:prstGeom prst="rect">
            <a:avLst/>
          </a:prstGeom>
        </p:spPr>
      </p:pic>
      <p:sp>
        <p:nvSpPr>
          <p:cNvPr id="900098" name="Rectangle 2"/>
          <p:cNvSpPr>
            <a:spLocks noGrp="1" noChangeArrowheads="1"/>
          </p:cNvSpPr>
          <p:nvPr>
            <p:ph type="ctrTitle"/>
          </p:nvPr>
        </p:nvSpPr>
        <p:spPr>
          <a:xfrm>
            <a:off x="-22650" y="0"/>
            <a:ext cx="9166649" cy="990599"/>
          </a:xfrm>
          <a:solidFill>
            <a:schemeClr val="tx1"/>
          </a:solidFill>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 </a:t>
            </a:r>
            <a:r>
              <a:rPr lang="ar-JO" sz="5400" dirty="0">
                <a:effectLst>
                  <a:glow rad="127000">
                    <a:schemeClr val="tx1"/>
                  </a:glow>
                </a:effectLst>
                <a:ea typeface="ＭＳ Ｐゴシック" charset="0"/>
                <a:cs typeface="ＭＳ Ｐゴシック" charset="0"/>
              </a:rPr>
              <a:t> موسى؟ أم أكثر من موسى؟</a:t>
            </a:r>
            <a:r>
              <a:rPr lang="en-US" sz="5400" dirty="0">
                <a:effectLst>
                  <a:glow rad="127000">
                    <a:schemeClr val="tx1"/>
                  </a:glow>
                </a:effectLst>
                <a:ea typeface="ＭＳ Ｐゴシック" charset="0"/>
                <a:cs typeface="ＭＳ Ｐゴシック" charset="0"/>
              </a:rPr>
              <a:t> </a:t>
            </a:r>
          </a:p>
        </p:txBody>
      </p:sp>
      <p:sp>
        <p:nvSpPr>
          <p:cNvPr id="4" name="Rectangle 2">
            <a:extLst>
              <a:ext uri="{FF2B5EF4-FFF2-40B4-BE49-F238E27FC236}">
                <a16:creationId xmlns:a16="http://schemas.microsoft.com/office/drawing/2014/main" id="{A45C68B6-40E9-BF4B-89AC-B837E252536B}"/>
              </a:ext>
            </a:extLst>
          </p:cNvPr>
          <p:cNvSpPr txBox="1">
            <a:spLocks noChangeArrowheads="1"/>
          </p:cNvSpPr>
          <p:nvPr/>
        </p:nvSpPr>
        <p:spPr bwMode="auto">
          <a:xfrm>
            <a:off x="-22650" y="5926569"/>
            <a:ext cx="9166649" cy="93143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حالة واحدة يكون في التناغم المكون من أربعة أجزاء غير عامل</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ctrTitle"/>
          </p:nvPr>
        </p:nvSpPr>
        <p:spPr>
          <a:xfrm>
            <a:off x="2590800" y="76200"/>
            <a:ext cx="3200400" cy="1066800"/>
          </a:xfrm>
          <a:effectLst>
            <a:outerShdw blurRad="63500" dist="29783" dir="1514402" algn="ctr" rotWithShape="0">
              <a:schemeClr val="bg1">
                <a:alpha val="74998"/>
              </a:schemeClr>
            </a:outerShdw>
          </a:effectLst>
        </p:spPr>
        <p:txBody>
          <a:bodyPr/>
          <a:lstStyle/>
          <a:p>
            <a:pPr eaLnBrk="1" hangingPunct="1">
              <a:defRPr/>
            </a:pPr>
            <a:r>
              <a:rPr lang="ar-JO" sz="4000" dirty="0">
                <a:solidFill>
                  <a:schemeClr val="tx1"/>
                </a:solidFill>
                <a:effectLst>
                  <a:outerShdw blurRad="38100" dist="38100" dir="2700000" algn="tl">
                    <a:srgbClr val="010199"/>
                  </a:outerShdw>
                </a:effectLst>
                <a:ea typeface="ＭＳ Ｐゴシック" charset="0"/>
                <a:cs typeface="Arial" panose="020B0604020202020204" pitchFamily="34" charset="0"/>
              </a:rPr>
              <a:t>صياغة    الفرضية النقدية</a:t>
            </a:r>
            <a:endParaRPr lang="en-US" sz="40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119814" name="AutoShape 6"/>
          <p:cNvSpPr>
            <a:spLocks noChangeArrowheads="1"/>
          </p:cNvSpPr>
          <p:nvPr/>
        </p:nvSpPr>
        <p:spPr bwMode="auto">
          <a:xfrm rot="1183446">
            <a:off x="2451100" y="2211388"/>
            <a:ext cx="990600" cy="298450"/>
          </a:xfrm>
          <a:prstGeom prst="rightArrow">
            <a:avLst>
              <a:gd name="adj1" fmla="val 50000"/>
              <a:gd name="adj2" fmla="val 82979"/>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15" name="Rectangle 7"/>
          <p:cNvSpPr>
            <a:spLocks noChangeArrowheads="1"/>
          </p:cNvSpPr>
          <p:nvPr/>
        </p:nvSpPr>
        <p:spPr bwMode="auto">
          <a:xfrm>
            <a:off x="9525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a:t>
            </a:r>
            <a:r>
              <a:rPr kumimoji="0" lang="ar-JO" sz="24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850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0" name="Rectangle 12"/>
          <p:cNvSpPr>
            <a:spLocks noChangeArrowheads="1"/>
          </p:cNvSpPr>
          <p:nvPr/>
        </p:nvSpPr>
        <p:spPr bwMode="auto">
          <a:xfrm>
            <a:off x="5753100" y="1524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lang="en-US" sz="24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E</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750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1" name="Rectangle 13"/>
          <p:cNvSpPr>
            <a:spLocks noChangeArrowheads="1"/>
          </p:cNvSpPr>
          <p:nvPr/>
        </p:nvSpPr>
        <p:spPr bwMode="auto">
          <a:xfrm>
            <a:off x="3238500" y="22098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650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2" name="Rectangle 14"/>
          <p:cNvSpPr>
            <a:spLocks noChangeArrowheads="1"/>
          </p:cNvSpPr>
          <p:nvPr/>
        </p:nvSpPr>
        <p:spPr bwMode="auto">
          <a:xfrm>
            <a:off x="3238500" y="41910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550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3" name="Rectangle 15"/>
          <p:cNvSpPr>
            <a:spLocks noChangeArrowheads="1"/>
          </p:cNvSpPr>
          <p:nvPr/>
        </p:nvSpPr>
        <p:spPr bwMode="auto">
          <a:xfrm>
            <a:off x="914400" y="3657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D</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621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4" name="Rectangle 16"/>
          <p:cNvSpPr>
            <a:spLocks noChangeArrowheads="1"/>
          </p:cNvSpPr>
          <p:nvPr/>
        </p:nvSpPr>
        <p:spPr bwMode="auto">
          <a:xfrm>
            <a:off x="3200400" y="59436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JEDP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400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5" name="Rectangle 17"/>
          <p:cNvSpPr>
            <a:spLocks noChangeArrowheads="1"/>
          </p:cNvSpPr>
          <p:nvPr/>
        </p:nvSpPr>
        <p:spPr bwMode="auto">
          <a:xfrm>
            <a:off x="5753100" y="54102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P</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450 ق.م</a:t>
            </a:r>
            <a:endParaRPr kumimoji="0" lang="en-US" sz="24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6" name="Rectangle 18"/>
          <p:cNvSpPr>
            <a:spLocks noChangeArrowheads="1"/>
          </p:cNvSpPr>
          <p:nvPr/>
        </p:nvSpPr>
        <p:spPr bwMode="auto">
          <a:xfrm>
            <a:off x="9906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التقاليد    الجنوبية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7" name="Rectangle 19"/>
          <p:cNvSpPr>
            <a:spLocks noChangeArrowheads="1"/>
          </p:cNvSpPr>
          <p:nvPr/>
        </p:nvSpPr>
        <p:spPr bwMode="auto">
          <a:xfrm>
            <a:off x="5791200" y="152400"/>
            <a:ext cx="1600200" cy="838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التقاليد    الشمالية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8" name="Rectangle 20"/>
          <p:cNvSpPr>
            <a:spLocks noChangeArrowheads="1"/>
          </p:cNvSpPr>
          <p:nvPr/>
        </p:nvSpPr>
        <p:spPr bwMode="auto">
          <a:xfrm>
            <a:off x="0" y="3200400"/>
            <a:ext cx="1253399"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سفر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إصلاحات </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يوشيا</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29" name="Rectangle 21"/>
          <p:cNvSpPr>
            <a:spLocks noChangeArrowheads="1"/>
          </p:cNvSpPr>
          <p:nvPr/>
        </p:nvSpPr>
        <p:spPr bwMode="auto">
          <a:xfrm>
            <a:off x="5715000" y="4419600"/>
            <a:ext cx="17526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المواد</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الكهنوتية</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المنفية</a:t>
            </a:r>
            <a:endParaRPr kumimoji="0" lang="en-US" sz="20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31" name="Rectangle 23"/>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مقابلة العهد القديم، 70</a:t>
            </a:r>
            <a:endParaRPr kumimoji="0" lang="en-US"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19832" name="AutoShape 24"/>
          <p:cNvSpPr>
            <a:spLocks noChangeArrowheads="1"/>
          </p:cNvSpPr>
          <p:nvPr/>
        </p:nvSpPr>
        <p:spPr bwMode="auto">
          <a:xfrm rot="1183446">
            <a:off x="2451100" y="4421188"/>
            <a:ext cx="990600" cy="298450"/>
          </a:xfrm>
          <a:prstGeom prst="rightArrow">
            <a:avLst>
              <a:gd name="adj1" fmla="val 50000"/>
              <a:gd name="adj2" fmla="val 82979"/>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3" name="AutoShape 25"/>
          <p:cNvSpPr>
            <a:spLocks noChangeArrowheads="1"/>
          </p:cNvSpPr>
          <p:nvPr/>
        </p:nvSpPr>
        <p:spPr bwMode="auto">
          <a:xfrm rot="9553744">
            <a:off x="4711700" y="2217738"/>
            <a:ext cx="990600" cy="312737"/>
          </a:xfrm>
          <a:prstGeom prst="rightArrow">
            <a:avLst>
              <a:gd name="adj1" fmla="val 50000"/>
              <a:gd name="adj2" fmla="val 79188"/>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4" name="AutoShape 26"/>
          <p:cNvSpPr>
            <a:spLocks noChangeArrowheads="1"/>
          </p:cNvSpPr>
          <p:nvPr/>
        </p:nvSpPr>
        <p:spPr bwMode="auto">
          <a:xfrm rot="9553744">
            <a:off x="4710113" y="6021388"/>
            <a:ext cx="990600" cy="304800"/>
          </a:xfrm>
          <a:prstGeom prst="rightArrow">
            <a:avLst>
              <a:gd name="adj1" fmla="val 50000"/>
              <a:gd name="adj2" fmla="val 8125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5" name="AutoShape 27"/>
          <p:cNvSpPr>
            <a:spLocks noChangeArrowheads="1"/>
          </p:cNvSpPr>
          <p:nvPr/>
        </p:nvSpPr>
        <p:spPr bwMode="auto">
          <a:xfrm rot="5426257">
            <a:off x="3609181" y="3401219"/>
            <a:ext cx="782638" cy="381000"/>
          </a:xfrm>
          <a:prstGeom prst="rightArrow">
            <a:avLst>
              <a:gd name="adj1" fmla="val 50000"/>
              <a:gd name="adj2" fmla="val 51354"/>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9836" name="AutoShape 28"/>
          <p:cNvSpPr>
            <a:spLocks noChangeArrowheads="1"/>
          </p:cNvSpPr>
          <p:nvPr/>
        </p:nvSpPr>
        <p:spPr bwMode="auto">
          <a:xfrm rot="5426257">
            <a:off x="3609181" y="5306219"/>
            <a:ext cx="782638" cy="381000"/>
          </a:xfrm>
          <a:prstGeom prst="rightArrow">
            <a:avLst>
              <a:gd name="adj1" fmla="val 50000"/>
              <a:gd name="adj2" fmla="val 51354"/>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35"/>
          <p:cNvGrpSpPr>
            <a:grpSpLocks/>
          </p:cNvGrpSpPr>
          <p:nvPr/>
        </p:nvGrpSpPr>
        <p:grpSpPr bwMode="auto">
          <a:xfrm>
            <a:off x="1447800" y="914400"/>
            <a:ext cx="762000" cy="723900"/>
            <a:chOff x="912" y="576"/>
            <a:chExt cx="480" cy="456"/>
          </a:xfrm>
        </p:grpSpPr>
        <p:sp>
          <p:nvSpPr>
            <p:cNvPr id="122907" name="AutoShape 29"/>
            <p:cNvSpPr>
              <a:spLocks noChangeArrowheads="1"/>
            </p:cNvSpPr>
            <p:nvPr/>
          </p:nvSpPr>
          <p:spPr bwMode="auto">
            <a:xfrm rot="3128544">
              <a:off x="744"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AutoShape 30"/>
            <p:cNvSpPr>
              <a:spLocks noChangeArrowheads="1"/>
            </p:cNvSpPr>
            <p:nvPr/>
          </p:nvSpPr>
          <p:spPr bwMode="auto">
            <a:xfrm rot="5318820">
              <a:off x="936" y="744"/>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9" name="AutoShape 31"/>
            <p:cNvSpPr>
              <a:spLocks noChangeArrowheads="1"/>
            </p:cNvSpPr>
            <p:nvPr/>
          </p:nvSpPr>
          <p:spPr bwMode="auto">
            <a:xfrm rot="7572632">
              <a:off x="1128"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6"/>
          <p:cNvGrpSpPr>
            <a:grpSpLocks/>
          </p:cNvGrpSpPr>
          <p:nvPr/>
        </p:nvGrpSpPr>
        <p:grpSpPr bwMode="auto">
          <a:xfrm>
            <a:off x="6172200" y="914400"/>
            <a:ext cx="762000" cy="723900"/>
            <a:chOff x="3888" y="576"/>
            <a:chExt cx="480" cy="456"/>
          </a:xfrm>
        </p:grpSpPr>
        <p:sp>
          <p:nvSpPr>
            <p:cNvPr id="122904" name="AutoShape 32"/>
            <p:cNvSpPr>
              <a:spLocks noChangeArrowheads="1"/>
            </p:cNvSpPr>
            <p:nvPr/>
          </p:nvSpPr>
          <p:spPr bwMode="auto">
            <a:xfrm rot="3128544">
              <a:off x="3720"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5" name="AutoShape 33"/>
            <p:cNvSpPr>
              <a:spLocks noChangeArrowheads="1"/>
            </p:cNvSpPr>
            <p:nvPr/>
          </p:nvSpPr>
          <p:spPr bwMode="auto">
            <a:xfrm rot="5318820">
              <a:off x="3912" y="744"/>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AutoShape 34"/>
            <p:cNvSpPr>
              <a:spLocks noChangeArrowheads="1"/>
            </p:cNvSpPr>
            <p:nvPr/>
          </p:nvSpPr>
          <p:spPr bwMode="auto">
            <a:xfrm rot="7572632">
              <a:off x="4104" y="768"/>
              <a:ext cx="432" cy="96"/>
            </a:xfrm>
            <a:prstGeom prst="rightArrow">
              <a:avLst>
                <a:gd name="adj1" fmla="val 50000"/>
                <a:gd name="adj2" fmla="val 112500"/>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22903" name="TextBox 32"/>
          <p:cNvSpPr txBox="1">
            <a:spLocks noChangeArrowheads="1"/>
          </p:cNvSpPr>
          <p:nvPr/>
        </p:nvSpPr>
        <p:spPr bwMode="auto">
          <a:xfrm>
            <a:off x="7924800" y="0"/>
            <a:ext cx="1279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57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التوراة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19815"/>
                                        </p:tgtEl>
                                        <p:attrNameLst>
                                          <p:attrName>style.visibility</p:attrName>
                                        </p:attrNameLst>
                                      </p:cBhvr>
                                      <p:to>
                                        <p:strVal val="visible"/>
                                      </p:to>
                                    </p:set>
                                    <p:animEffect transition="in" filter="circle(in)">
                                      <p:cBhvr>
                                        <p:cTn id="14" dur="2000"/>
                                        <p:tgtEl>
                                          <p:spTgt spid="1198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9820"/>
                                        </p:tgtEl>
                                        <p:attrNameLst>
                                          <p:attrName>style.visibility</p:attrName>
                                        </p:attrNameLst>
                                      </p:cBhvr>
                                      <p:to>
                                        <p:strVal val="visible"/>
                                      </p:to>
                                    </p:set>
                                    <p:animEffect transition="in" filter="circle(in)">
                                      <p:cBhvr>
                                        <p:cTn id="26" dur="2000"/>
                                        <p:tgtEl>
                                          <p:spTgt spid="119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9833"/>
                                        </p:tgtEl>
                                        <p:attrNameLst>
                                          <p:attrName>style.visibility</p:attrName>
                                        </p:attrNameLst>
                                      </p:cBhvr>
                                      <p:to>
                                        <p:strVal val="visible"/>
                                      </p:to>
                                    </p:set>
                                    <p:animEffect transition="in" filter="wipe(up)">
                                      <p:cBhvr>
                                        <p:cTn id="31" dur="500"/>
                                        <p:tgtEl>
                                          <p:spTgt spid="11983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9814"/>
                                        </p:tgtEl>
                                        <p:attrNameLst>
                                          <p:attrName>style.visibility</p:attrName>
                                        </p:attrNameLst>
                                      </p:cBhvr>
                                      <p:to>
                                        <p:strVal val="visible"/>
                                      </p:to>
                                    </p:set>
                                    <p:animEffect transition="in" filter="wipe(up)">
                                      <p:cBhvr>
                                        <p:cTn id="34" dur="500"/>
                                        <p:tgtEl>
                                          <p:spTgt spid="119814"/>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19821"/>
                                        </p:tgtEl>
                                        <p:attrNameLst>
                                          <p:attrName>style.visibility</p:attrName>
                                        </p:attrNameLst>
                                      </p:cBhvr>
                                      <p:to>
                                        <p:strVal val="visible"/>
                                      </p:to>
                                    </p:set>
                                    <p:animEffect transition="in" filter="wedge">
                                      <p:cBhvr>
                                        <p:cTn id="37" dur="2000"/>
                                        <p:tgtEl>
                                          <p:spTgt spid="1198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19828"/>
                                        </p:tgtEl>
                                        <p:attrNameLst>
                                          <p:attrName>style.visibility</p:attrName>
                                        </p:attrNameLst>
                                      </p:cBhvr>
                                      <p:to>
                                        <p:strVal val="visible"/>
                                      </p:to>
                                    </p:set>
                                    <p:animEffect transition="in" filter="checkerboard(across)">
                                      <p:cBhvr>
                                        <p:cTn id="42" dur="500"/>
                                        <p:tgtEl>
                                          <p:spTgt spid="1198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9823"/>
                                        </p:tgtEl>
                                        <p:attrNameLst>
                                          <p:attrName>style.visibility</p:attrName>
                                        </p:attrNameLst>
                                      </p:cBhvr>
                                      <p:to>
                                        <p:strVal val="visible"/>
                                      </p:to>
                                    </p:set>
                                    <p:animEffect transition="in" filter="plus(in)">
                                      <p:cBhvr>
                                        <p:cTn id="47" dur="2000"/>
                                        <p:tgtEl>
                                          <p:spTgt spid="11982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19832"/>
                                        </p:tgtEl>
                                        <p:attrNameLst>
                                          <p:attrName>style.visibility</p:attrName>
                                        </p:attrNameLst>
                                      </p:cBhvr>
                                      <p:to>
                                        <p:strVal val="visible"/>
                                      </p:to>
                                    </p:set>
                                    <p:animEffect transition="in" filter="wipe(up)">
                                      <p:cBhvr>
                                        <p:cTn id="52" dur="500"/>
                                        <p:tgtEl>
                                          <p:spTgt spid="119832"/>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19835"/>
                                        </p:tgtEl>
                                        <p:attrNameLst>
                                          <p:attrName>style.visibility</p:attrName>
                                        </p:attrNameLst>
                                      </p:cBhvr>
                                      <p:to>
                                        <p:strVal val="visible"/>
                                      </p:to>
                                    </p:set>
                                    <p:animEffect transition="in" filter="wipe(up)">
                                      <p:cBhvr>
                                        <p:cTn id="55" dur="500"/>
                                        <p:tgtEl>
                                          <p:spTgt spid="119835"/>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19822"/>
                                        </p:tgtEl>
                                        <p:attrNameLst>
                                          <p:attrName>style.visibility</p:attrName>
                                        </p:attrNameLst>
                                      </p:cBhvr>
                                      <p:to>
                                        <p:strVal val="visible"/>
                                      </p:to>
                                    </p:set>
                                    <p:animEffect transition="in" filter="strips(downLeft)">
                                      <p:cBhvr>
                                        <p:cTn id="58" dur="500"/>
                                        <p:tgtEl>
                                          <p:spTgt spid="11982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2" fill="hold" grpId="0" nodeType="clickEffect">
                                  <p:stCondLst>
                                    <p:cond delay="0"/>
                                  </p:stCondLst>
                                  <p:childTnLst>
                                    <p:set>
                                      <p:cBhvr>
                                        <p:cTn id="62" dur="1" fill="hold">
                                          <p:stCondLst>
                                            <p:cond delay="0"/>
                                          </p:stCondLst>
                                        </p:cTn>
                                        <p:tgtEl>
                                          <p:spTgt spid="119829"/>
                                        </p:tgtEl>
                                        <p:attrNameLst>
                                          <p:attrName>style.visibility</p:attrName>
                                        </p:attrNameLst>
                                      </p:cBhvr>
                                      <p:to>
                                        <p:strVal val="visible"/>
                                      </p:to>
                                    </p:set>
                                    <p:animEffect transition="in" filter="slide(fromRight)">
                                      <p:cBhvr>
                                        <p:cTn id="63" dur="500"/>
                                        <p:tgtEl>
                                          <p:spTgt spid="11982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119825"/>
                                        </p:tgtEl>
                                        <p:attrNameLst>
                                          <p:attrName>style.visibility</p:attrName>
                                        </p:attrNameLst>
                                      </p:cBhvr>
                                      <p:to>
                                        <p:strVal val="visible"/>
                                      </p:to>
                                    </p:set>
                                    <p:animEffect transition="in" filter="diamond(in)">
                                      <p:cBhvr>
                                        <p:cTn id="68" dur="2000"/>
                                        <p:tgtEl>
                                          <p:spTgt spid="1198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19834"/>
                                        </p:tgtEl>
                                        <p:attrNameLst>
                                          <p:attrName>style.visibility</p:attrName>
                                        </p:attrNameLst>
                                      </p:cBhvr>
                                      <p:to>
                                        <p:strVal val="visible"/>
                                      </p:to>
                                    </p:set>
                                    <p:animEffect transition="in" filter="wipe(up)">
                                      <p:cBhvr>
                                        <p:cTn id="73" dur="500"/>
                                        <p:tgtEl>
                                          <p:spTgt spid="11983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19836"/>
                                        </p:tgtEl>
                                        <p:attrNameLst>
                                          <p:attrName>style.visibility</p:attrName>
                                        </p:attrNameLst>
                                      </p:cBhvr>
                                      <p:to>
                                        <p:strVal val="visible"/>
                                      </p:to>
                                    </p:set>
                                    <p:animEffect transition="in" filter="wipe(up)">
                                      <p:cBhvr>
                                        <p:cTn id="78" dur="500"/>
                                        <p:tgtEl>
                                          <p:spTgt spid="119836"/>
                                        </p:tgtEl>
                                      </p:cBhvr>
                                    </p:animEffect>
                                  </p:childTnLst>
                                </p:cTn>
                              </p:par>
                            </p:childTnLst>
                          </p:cTn>
                        </p:par>
                        <p:par>
                          <p:cTn id="79" fill="hold" nodeType="afterGroup">
                            <p:stCondLst>
                              <p:cond delay="500"/>
                            </p:stCondLst>
                            <p:childTnLst>
                              <p:par>
                                <p:cTn id="80" presetID="25" presetClass="entr" presetSubtype="0" fill="hold" grpId="0" nodeType="afterEffect">
                                  <p:stCondLst>
                                    <p:cond delay="0"/>
                                  </p:stCondLst>
                                  <p:childTnLst>
                                    <p:set>
                                      <p:cBhvr>
                                        <p:cTn id="81" dur="1" fill="hold">
                                          <p:stCondLst>
                                            <p:cond delay="0"/>
                                          </p:stCondLst>
                                        </p:cTn>
                                        <p:tgtEl>
                                          <p:spTgt spid="119824"/>
                                        </p:tgtEl>
                                        <p:attrNameLst>
                                          <p:attrName>style.visibility</p:attrName>
                                        </p:attrNameLst>
                                      </p:cBhvr>
                                      <p:to>
                                        <p:strVal val="visible"/>
                                      </p:to>
                                    </p:set>
                                    <p:anim calcmode="lin" valueType="num">
                                      <p:cBhvr>
                                        <p:cTn id="82" dur="500" decel="50000" fill="hold">
                                          <p:stCondLst>
                                            <p:cond delay="0"/>
                                          </p:stCondLst>
                                        </p:cTn>
                                        <p:tgtEl>
                                          <p:spTgt spid="11982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11982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119824"/>
                                        </p:tgtEl>
                                        <p:attrNameLst>
                                          <p:attrName>ppt_w</p:attrName>
                                        </p:attrNameLst>
                                      </p:cBhvr>
                                      <p:tavLst>
                                        <p:tav tm="0">
                                          <p:val>
                                            <p:strVal val="#ppt_w*.05"/>
                                          </p:val>
                                        </p:tav>
                                        <p:tav tm="100000">
                                          <p:val>
                                            <p:strVal val="#ppt_w"/>
                                          </p:val>
                                        </p:tav>
                                      </p:tavLst>
                                    </p:anim>
                                    <p:anim calcmode="lin" valueType="num">
                                      <p:cBhvr>
                                        <p:cTn id="85" dur="1000" fill="hold"/>
                                        <p:tgtEl>
                                          <p:spTgt spid="11982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11982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11982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11982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p:bldP spid="119820" grpId="0"/>
      <p:bldP spid="119821" grpId="0"/>
      <p:bldP spid="119822" grpId="0"/>
      <p:bldP spid="119823" grpId="0"/>
      <p:bldP spid="119824" grpId="0"/>
      <p:bldP spid="119825" grpId="0"/>
      <p:bldP spid="119826" grpId="0"/>
      <p:bldP spid="119827" grpId="0"/>
      <p:bldP spid="119828" grpId="0"/>
      <p:bldP spid="119829" grpId="0"/>
      <p:bldP spid="119832" grpId="0" animBg="1"/>
      <p:bldP spid="119833" grpId="0" animBg="1"/>
      <p:bldP spid="119834" grpId="0" animBg="1"/>
      <p:bldP spid="119835" grpId="0" animBg="1"/>
      <p:bldP spid="11983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82575" y="2268892"/>
            <a:ext cx="8610600" cy="2862322"/>
          </a:xfrm>
          <a:prstGeom prst="rect">
            <a:avLst/>
          </a:prstGeom>
          <a:noFill/>
          <a:ln w="9525">
            <a:noFill/>
            <a:miter lim="800000"/>
            <a:headEnd/>
            <a:tailEnd/>
          </a:ln>
          <a:effectLst/>
        </p:spPr>
        <p:txBody>
          <a:bodyPr wrap="square" anchor="ct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النقد الأدنى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دراسات نصية بناءة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النقد الأعلى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مهاجمة الوحي و أصالة النص الكتابي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cs typeface="Arial Unicode MS" charset="0"/>
            </a:endParaRPr>
          </a:p>
          <a:p>
            <a:pPr marL="444500" marR="0" lvl="0" indent="-444500" algn="r" defTabSz="914400" rtl="1" eaLnBrk="1" fontAlgn="base" latinLnBrk="0" hangingPunct="1">
              <a:lnSpc>
                <a:spcPct val="100000"/>
              </a:lnSpc>
              <a:spcBef>
                <a:spcPct val="50000"/>
              </a:spcBef>
              <a:spcAft>
                <a:spcPct val="0"/>
              </a:spcAft>
              <a:buClrTx/>
              <a:buSzTx/>
              <a:buFontTx/>
              <a:buChar char="•"/>
              <a:tabLst/>
              <a:defRPr/>
            </a:pP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مشاكل تفسيرية </a:t>
            </a:r>
            <a:r>
              <a:rPr lang="ar-JO" sz="3600" b="1" dirty="0">
                <a:solidFill>
                  <a:srgbClr val="FFFFFF"/>
                </a:solidFill>
                <a:effectLst>
                  <a:glow rad="127000">
                    <a:srgbClr val="000000"/>
                  </a:glow>
                </a:effectLst>
                <a:latin typeface="Arial" panose="020B0604020202020204" pitchFamily="34" charset="0"/>
                <a:cs typeface="Arial" panose="020B0604020202020204" pitchFamily="34" charset="0"/>
              </a:rPr>
              <a:t>: اختلافات صادقة في الرأي تأتي كإجابات محتملة لمشاكل في تفسير النص الكتابي</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126979" name="Title 2"/>
          <p:cNvSpPr>
            <a:spLocks noGrp="1"/>
          </p:cNvSpPr>
          <p:nvPr>
            <p:ph type="title" idx="4294967295"/>
          </p:nvPr>
        </p:nvSpPr>
        <p:spPr>
          <a:xfrm>
            <a:off x="685800" y="228600"/>
            <a:ext cx="7772400" cy="762000"/>
          </a:xfrm>
          <a:solidFill>
            <a:schemeClr val="tx1"/>
          </a:solidFill>
          <a:ln>
            <a:solidFill>
              <a:schemeClr val="bg1"/>
            </a:solidFill>
            <a:miter lim="800000"/>
            <a:headEnd/>
            <a:tailEnd/>
          </a:ln>
        </p:spPr>
        <p:txBody>
          <a:bodyPr/>
          <a:lstStyle/>
          <a:p>
            <a:pPr>
              <a:defRPr/>
            </a:pPr>
            <a:r>
              <a:rPr lang="ar-JO"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بعض المصطلحات</a:t>
            </a:r>
            <a:endParaRPr lang="en-US"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194">
                                            <p:txEl>
                                              <p:pRg st="0" end="0"/>
                                            </p:txEl>
                                          </p:spTgt>
                                        </p:tgtEl>
                                        <p:attrNameLst>
                                          <p:attrName>style.visibility</p:attrName>
                                        </p:attrNameLst>
                                      </p:cBhvr>
                                      <p:to>
                                        <p:strVal val="visible"/>
                                      </p:to>
                                    </p:set>
                                    <p:animEffect transition="in" filter="dissolve">
                                      <p:cBhvr>
                                        <p:cTn id="7" dur="500"/>
                                        <p:tgtEl>
                                          <p:spTgt spid="392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2194">
                                            <p:txEl>
                                              <p:pRg st="1" end="1"/>
                                            </p:txEl>
                                          </p:spTgt>
                                        </p:tgtEl>
                                        <p:attrNameLst>
                                          <p:attrName>style.visibility</p:attrName>
                                        </p:attrNameLst>
                                      </p:cBhvr>
                                      <p:to>
                                        <p:strVal val="visible"/>
                                      </p:to>
                                    </p:set>
                                    <p:animEffect transition="in" filter="dissolve">
                                      <p:cBhvr>
                                        <p:cTn id="12" dur="500"/>
                                        <p:tgtEl>
                                          <p:spTgt spid="392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2194">
                                            <p:txEl>
                                              <p:pRg st="2" end="2"/>
                                            </p:txEl>
                                          </p:spTgt>
                                        </p:tgtEl>
                                        <p:attrNameLst>
                                          <p:attrName>style.visibility</p:attrName>
                                        </p:attrNameLst>
                                      </p:cBhvr>
                                      <p:to>
                                        <p:strVal val="visible"/>
                                      </p:to>
                                    </p:set>
                                    <p:animEffect transition="in" filter="dissolve">
                                      <p:cBhvr>
                                        <p:cTn id="17" dur="500"/>
                                        <p:tgtEl>
                                          <p:spTgt spid="392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3218" name="Text Box 2"/>
          <p:cNvSpPr txBox="1">
            <a:spLocks noChangeArrowheads="1"/>
          </p:cNvSpPr>
          <p:nvPr/>
        </p:nvSpPr>
        <p:spPr bwMode="auto">
          <a:xfrm>
            <a:off x="533400" y="3176588"/>
            <a:ext cx="7924800" cy="1785104"/>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400" b="1" noProof="0" dirty="0">
                <a:solidFill>
                  <a:srgbClr val="FFFFFF"/>
                </a:solidFill>
                <a:effectLst>
                  <a:glow rad="190500">
                    <a:srgbClr val="000000"/>
                  </a:glow>
                </a:effectLst>
                <a:latin typeface="Arial" panose="020B0604020202020204" pitchFamily="34" charset="0"/>
                <a:cs typeface="Arial" panose="020B0604020202020204" pitchFamily="34" charset="0"/>
              </a:rPr>
              <a:t>لا زال البعض يدعي أنها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النظرية</a:t>
            </a:r>
            <a:r>
              <a:rPr kumimoji="0" lang="ar-JO" sz="4400" b="1" u="none" strike="noStrike" kern="1200" cap="none" spc="0" normalizeH="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 الوثائقية</a:t>
            </a:r>
            <a:endParaRPr kumimoji="0" lang="en-US"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endParaRPr>
          </a:p>
        </p:txBody>
      </p:sp>
      <p:sp>
        <p:nvSpPr>
          <p:cNvPr id="129027" name="Title 2"/>
          <p:cNvSpPr>
            <a:spLocks noGrp="1"/>
          </p:cNvSpPr>
          <p:nvPr>
            <p:ph type="title" idx="4294967295"/>
          </p:nvPr>
        </p:nvSpPr>
        <p:spPr>
          <a:xfrm>
            <a:off x="685800" y="609600"/>
            <a:ext cx="7772400" cy="1828800"/>
          </a:xfrm>
        </p:spPr>
        <p:txBody>
          <a:bodyPr/>
          <a:lstStyle/>
          <a:p>
            <a:pPr eaLnBrk="1" hangingPunct="1">
              <a:defRPr/>
            </a:pPr>
            <a:r>
              <a:rPr lang="ar-JO" sz="5400"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من كتب التوراة؟</a:t>
            </a:r>
            <a:endParaRPr lang="en-US" b="1" dirty="0">
              <a:effectLst>
                <a:glow rad="1905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JO" dirty="0">
                <a:solidFill>
                  <a:schemeClr val="bg1"/>
                </a:solidFill>
                <a:effectLst>
                  <a:glow rad="228600">
                    <a:schemeClr val="tx1"/>
                  </a:glow>
                  <a:outerShdw blurRad="38100" dist="38100" dir="2700000" algn="tl">
                    <a:srgbClr val="808080"/>
                  </a:outerShdw>
                </a:effectLst>
                <a:ea typeface="Osaka" charset="0"/>
                <a:cs typeface="Osaka" charset="0"/>
              </a:rPr>
              <a:t>قصتا الخلق</a:t>
            </a:r>
            <a:endParaRPr lang="en-US" dirty="0">
              <a:solidFill>
                <a:schemeClr val="bg1"/>
              </a:solidFill>
              <a:effectLst>
                <a:glow rad="228600">
                  <a:schemeClr val="tx1"/>
                </a:glow>
                <a:outerShdw blurRad="38100" dist="38100" dir="2700000" algn="tl">
                  <a:srgbClr val="808080"/>
                </a:outerShdw>
              </a:effectLst>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(إلوهيم)</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 6 </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استخدام الله (يهوه)</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6 فقط</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 حواء</a:t>
            </a:r>
            <a:endParaRPr kumimoji="0" lang="en-US" altLang="ja-JP"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تم ذكر (توليدوت) أو اجيال 11 مرة</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73938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609599" y="1355725"/>
            <a:ext cx="1807029"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4243"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4245" name="Text Box 5"/>
          <p:cNvSpPr txBox="1">
            <a:spLocks noChangeArrowheads="1"/>
          </p:cNvSpPr>
          <p:nvPr/>
        </p:nvSpPr>
        <p:spPr bwMode="auto">
          <a:xfrm>
            <a:off x="3429000" y="1355725"/>
            <a:ext cx="316774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يهوه</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إلوهيم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نسخة مشتركة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النسخة الثانية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كهنوتي</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3505200" y="323850"/>
            <a:ext cx="26670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التعريف</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4242"/>
                                        </p:tgtEl>
                                        <p:attrNameLst>
                                          <p:attrName>style.visibility</p:attrName>
                                        </p:attrNameLst>
                                      </p:cBhvr>
                                      <p:to>
                                        <p:strVal val="visible"/>
                                      </p:to>
                                    </p:set>
                                    <p:animEffect transition="in" filter="dissolve">
                                      <p:cBhvr>
                                        <p:cTn id="7" dur="75"/>
                                        <p:tgtEl>
                                          <p:spTgt spid="394242"/>
                                        </p:tgtEl>
                                      </p:cBhvr>
                                    </p:animEffect>
                                  </p:childTnLst>
                                </p:cTn>
                              </p:par>
                            </p:childTnLst>
                          </p:cTn>
                        </p:par>
                        <p:par>
                          <p:cTn id="8" fill="hold" nodeType="afterGroup">
                            <p:stCondLst>
                              <p:cond delay="1525"/>
                            </p:stCondLst>
                            <p:childTnLst>
                              <p:par>
                                <p:cTn id="9" presetID="9" presetClass="entr" presetSubtype="0" fill="hold" nodeType="afterEffect">
                                  <p:stCondLst>
                                    <p:cond delay="6000"/>
                                  </p:stCondLst>
                                  <p:iterate type="lt">
                                    <p:tmPct val="100000"/>
                                  </p:iterate>
                                  <p:childTnLst>
                                    <p:set>
                                      <p:cBhvr>
                                        <p:cTn id="10" dur="1" fill="hold">
                                          <p:stCondLst>
                                            <p:cond delay="0"/>
                                          </p:stCondLst>
                                        </p:cTn>
                                        <p:tgtEl>
                                          <p:spTgt spid="394245"/>
                                        </p:tgtEl>
                                        <p:attrNameLst>
                                          <p:attrName>style.visibility</p:attrName>
                                        </p:attrNameLst>
                                      </p:cBhvr>
                                      <p:to>
                                        <p:strVal val="visible"/>
                                      </p:to>
                                    </p:set>
                                    <p:animEffect transition="in" filter="dissolve">
                                      <p:cBhvr>
                                        <p:cTn id="11" dur="75"/>
                                        <p:tgtEl>
                                          <p:spTgt spid="39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5266" name="Text Box 2"/>
          <p:cNvSpPr txBox="1">
            <a:spLocks noChangeArrowheads="1"/>
          </p:cNvSpPr>
          <p:nvPr/>
        </p:nvSpPr>
        <p:spPr bwMode="auto">
          <a:xfrm>
            <a:off x="609599" y="1355725"/>
            <a:ext cx="1780903"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5267"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5269" name="Text Box 5"/>
          <p:cNvSpPr txBox="1">
            <a:spLocks noChangeArrowheads="1"/>
          </p:cNvSpPr>
          <p:nvPr/>
        </p:nvSpPr>
        <p:spPr bwMode="auto">
          <a:xfrm>
            <a:off x="3429000" y="1355725"/>
            <a:ext cx="297180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 عدد</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تثنية - ملوك</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تكوين - عدد</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6" name="Title 5"/>
          <p:cNvSpPr>
            <a:spLocks noGrp="1"/>
          </p:cNvSpPr>
          <p:nvPr>
            <p:ph type="title" idx="4294967295"/>
          </p:nvPr>
        </p:nvSpPr>
        <p:spPr>
          <a:xfrm>
            <a:off x="3429000" y="293688"/>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المحتويات</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5269"/>
                                        </p:tgtEl>
                                        <p:attrNameLst>
                                          <p:attrName>style.visibility</p:attrName>
                                        </p:attrNameLst>
                                      </p:cBhvr>
                                      <p:to>
                                        <p:strVal val="visible"/>
                                      </p:to>
                                    </p:set>
                                    <p:animEffect transition="in" filter="dissolve">
                                      <p:cBhvr>
                                        <p:cTn id="7" dur="75"/>
                                        <p:tgtEl>
                                          <p:spTgt spid="39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6290" name="Text Box 2"/>
          <p:cNvSpPr txBox="1">
            <a:spLocks noChangeArrowheads="1"/>
          </p:cNvSpPr>
          <p:nvPr/>
        </p:nvSpPr>
        <p:spPr bwMode="auto">
          <a:xfrm>
            <a:off x="609599" y="1355725"/>
            <a:ext cx="212053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396291"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6293" name="Text Box 5"/>
          <p:cNvSpPr txBox="1">
            <a:spLocks noChangeArrowheads="1"/>
          </p:cNvSpPr>
          <p:nvPr/>
        </p:nvSpPr>
        <p:spPr bwMode="auto">
          <a:xfrm>
            <a:off x="3429000" y="1355725"/>
            <a:ext cx="2997926" cy="440120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750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650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621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570-445 ق.م</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6" name="Title 5"/>
          <p:cNvSpPr>
            <a:spLocks noGrp="1"/>
          </p:cNvSpPr>
          <p:nvPr>
            <p:ph type="title" idx="4294967295"/>
          </p:nvPr>
        </p:nvSpPr>
        <p:spPr>
          <a:xfrm>
            <a:off x="3429000" y="304800"/>
            <a:ext cx="2514600" cy="708025"/>
          </a:xfrm>
        </p:spPr>
        <p:txBody>
          <a:bodyPr>
            <a:spAutoFit/>
          </a:bodyPr>
          <a:lstStyle/>
          <a:p>
            <a:pPr eaLnBrk="1" hangingPunct="1">
              <a:spcBef>
                <a:spcPct val="50000"/>
              </a:spcBef>
              <a:defRPr/>
            </a:pPr>
            <a:r>
              <a:rPr lang="ar-JO"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rPr>
              <a:t>التواريخ</a:t>
            </a:r>
            <a:endParaRPr lang="en-US" sz="4000" b="1" u="sng" kern="1200" dirty="0">
              <a:solidFill>
                <a:schemeClr val="bg1"/>
              </a:solidFill>
              <a:effectLst>
                <a:glow rad="101600">
                  <a:schemeClr val="tx1"/>
                </a:glow>
              </a:effectLst>
              <a:latin typeface="Arial" panose="020B0604020202020204" pitchFamily="34" charset="0"/>
              <a:ea typeface="Arial Unicode MS" pitchFamily="-112"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6293"/>
                                        </p:tgtEl>
                                        <p:attrNameLst>
                                          <p:attrName>style.visibility</p:attrName>
                                        </p:attrNameLst>
                                      </p:cBhvr>
                                      <p:to>
                                        <p:strVal val="visible"/>
                                      </p:to>
                                    </p:set>
                                    <p:animEffect transition="in" filter="dissolve">
                                      <p:cBhvr>
                                        <p:cTn id="7" dur="75"/>
                                        <p:tgtEl>
                                          <p:spTgt spid="396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609599" y="1355725"/>
            <a:ext cx="2029097" cy="54895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J</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J-E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P</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397315" name="Text Box 3"/>
          <p:cNvSpPr txBox="1">
            <a:spLocks noChangeArrowheads="1"/>
          </p:cNvSpPr>
          <p:nvPr/>
        </p:nvSpPr>
        <p:spPr bwMode="auto">
          <a:xfrm>
            <a:off x="304800" y="304800"/>
            <a:ext cx="2667000" cy="7270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397317" name="Text Box 5"/>
          <p:cNvSpPr txBox="1">
            <a:spLocks noChangeArrowheads="1"/>
          </p:cNvSpPr>
          <p:nvPr/>
        </p:nvSpPr>
        <p:spPr bwMode="auto">
          <a:xfrm>
            <a:off x="3429000" y="1355725"/>
            <a:ext cx="3794760" cy="45370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المملكة الجنوبية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المملكة الشمالية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محرر غير معروف</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حلقيا رئيس الكهنة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rPr>
              <a:t>عزرا</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137221" name="Title 5"/>
          <p:cNvSpPr>
            <a:spLocks noGrp="1"/>
          </p:cNvSpPr>
          <p:nvPr>
            <p:ph type="title" idx="4294967295"/>
          </p:nvPr>
        </p:nvSpPr>
        <p:spPr>
          <a:xfrm>
            <a:off x="3429000" y="304800"/>
            <a:ext cx="3048000" cy="685800"/>
          </a:xfrm>
        </p:spPr>
        <p:txBody>
          <a:bodyPr/>
          <a:lstStyle/>
          <a:p>
            <a:pPr>
              <a:defRPr/>
            </a:pPr>
            <a:r>
              <a:rPr lang="ar-JO" sz="4000" b="1" u="sng" dirty="0">
                <a:solidFill>
                  <a:schemeClr val="bg1"/>
                </a:solidFill>
                <a:effectLst>
                  <a:glow rad="127000">
                    <a:schemeClr val="tx1"/>
                  </a:glow>
                </a:effectLst>
                <a:latin typeface="Arial Unicode MS" charset="0"/>
                <a:ea typeface="ＭＳ Ｐゴシック" charset="0"/>
                <a:cs typeface="Times New Roman" charset="0"/>
              </a:rPr>
              <a:t>الأصول</a:t>
            </a:r>
            <a:endParaRPr lang="en-US" dirty="0">
              <a:effectLst>
                <a:glow rad="127000">
                  <a:schemeClr val="tx1"/>
                </a:glow>
              </a:effectLst>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397317"/>
                                        </p:tgtEl>
                                        <p:attrNameLst>
                                          <p:attrName>style.visibility</p:attrName>
                                        </p:attrNameLst>
                                      </p:cBhvr>
                                      <p:to>
                                        <p:strVal val="visible"/>
                                      </p:to>
                                    </p:set>
                                    <p:animEffect transition="in" filter="dissolve">
                                      <p:cBhvr>
                                        <p:cTn id="7" dur="75"/>
                                        <p:tgtEl>
                                          <p:spTgt spid="397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ar-JO" altLang="ja-JP" sz="11700" b="1" i="1" dirty="0">
                <a:solidFill>
                  <a:srgbClr val="FFFF00"/>
                </a:solidFill>
                <a:effectLst>
                  <a:glow rad="101600">
                    <a:schemeClr val="tx1">
                      <a:alpha val="93000"/>
                    </a:schemeClr>
                  </a:glow>
                </a:effectLst>
                <a:latin typeface="Kosher-Normal" charset="0"/>
                <a:ea typeface="ＭＳ Ｐゴシック" charset="0"/>
              </a:rPr>
              <a:t>في </a:t>
            </a:r>
            <a:br>
              <a:rPr lang="ar-JO" altLang="ja-JP" sz="11700" b="1" i="1" dirty="0">
                <a:solidFill>
                  <a:srgbClr val="FFFF00"/>
                </a:solidFill>
                <a:effectLst>
                  <a:glow rad="101600">
                    <a:schemeClr val="tx1">
                      <a:alpha val="93000"/>
                    </a:schemeClr>
                  </a:glow>
                </a:effectLst>
                <a:latin typeface="Kosher-Normal" charset="0"/>
                <a:ea typeface="ＭＳ Ｐゴシック" charset="0"/>
              </a:rPr>
            </a:br>
            <a:r>
              <a:rPr lang="ar-JO" altLang="ja-JP" sz="11700" b="1" i="1" dirty="0">
                <a:solidFill>
                  <a:srgbClr val="FFFF00"/>
                </a:solidFill>
                <a:effectLst>
                  <a:glow rad="101600">
                    <a:schemeClr val="tx1">
                      <a:alpha val="93000"/>
                    </a:schemeClr>
                  </a:glow>
                </a:effectLst>
                <a:latin typeface="Kosher-Normal" charset="0"/>
                <a:ea typeface="ＭＳ Ｐゴシック" charset="0"/>
              </a:rPr>
              <a:t>البدء</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Tree>
    <p:extLst>
      <p:ext uri="{BB962C8B-B14F-4D97-AF65-F5344CB8AC3E}">
        <p14:creationId xmlns:p14="http://schemas.microsoft.com/office/powerpoint/2010/main" val="134285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8339"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398341" name="Text Box 5"/>
          <p:cNvSpPr txBox="1">
            <a:spLocks noChangeArrowheads="1"/>
          </p:cNvSpPr>
          <p:nvPr/>
        </p:nvSpPr>
        <p:spPr bwMode="auto">
          <a:xfrm>
            <a:off x="2895600" y="13557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السيرة الذاتية                     التحديد الحي للشخصية           تصور الله من منظور إنساني</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39269" name="Title 5"/>
          <p:cNvSpPr>
            <a:spLocks noGrp="1"/>
          </p:cNvSpPr>
          <p:nvPr>
            <p:ph type="title" idx="4294967295"/>
          </p:nvPr>
        </p:nvSpPr>
        <p:spPr>
          <a:xfrm>
            <a:off x="3124200" y="304800"/>
            <a:ext cx="26670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98341"/>
                                        </p:tgtEl>
                                        <p:attrNameLst>
                                          <p:attrName>style.visibility</p:attrName>
                                        </p:attrNameLst>
                                      </p:cBhvr>
                                      <p:to>
                                        <p:strVal val="visible"/>
                                      </p:to>
                                    </p:set>
                                    <p:animEffect transition="in" filter="dissolve">
                                      <p:cBhvr>
                                        <p:cTn id="7"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62"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399363"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399365" name="Text Box 5"/>
          <p:cNvSpPr txBox="1">
            <a:spLocks noChangeArrowheads="1"/>
          </p:cNvSpPr>
          <p:nvPr/>
        </p:nvSpPr>
        <p:spPr bwMode="auto">
          <a:xfrm>
            <a:off x="2895600" y="2193925"/>
            <a:ext cx="62484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الهدف                               يتعامل مع تفاصيل محددة مثل الطقوس والتضحية</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1317" name="Title 5"/>
          <p:cNvSpPr>
            <a:spLocks noGrp="1"/>
          </p:cNvSpPr>
          <p:nvPr>
            <p:ph type="title" idx="4294967295"/>
          </p:nvPr>
        </p:nvSpPr>
        <p:spPr>
          <a:xfrm>
            <a:off x="3200400" y="304800"/>
            <a:ext cx="2667000" cy="6858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399365"/>
                                        </p:tgtEl>
                                        <p:attrNameLst>
                                          <p:attrName>style.visibility</p:attrName>
                                        </p:attrNameLst>
                                      </p:cBhvr>
                                      <p:to>
                                        <p:strVal val="visible"/>
                                      </p:to>
                                    </p:set>
                                    <p:animEffect transition="in" filter="dissolve">
                                      <p:cBhvr>
                                        <p:cTn id="7" dur="500"/>
                                        <p:tgtEl>
                                          <p:spTgt spid="39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0387"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400389"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يعكس جهود يوشيا الإصلاحية لتركيز العبادة في الهيكل في أورشليم</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Times New Roman" pitchFamily="-112" charset="0"/>
              <a:cs typeface="Times New Roman" pitchFamily="-112" charset="0"/>
            </a:endParaRPr>
          </a:p>
        </p:txBody>
      </p:sp>
      <p:sp>
        <p:nvSpPr>
          <p:cNvPr id="143365" name="Title 5"/>
          <p:cNvSpPr>
            <a:spLocks noGrp="1"/>
          </p:cNvSpPr>
          <p:nvPr>
            <p:ph type="title" idx="4294967295"/>
          </p:nvPr>
        </p:nvSpPr>
        <p:spPr>
          <a:xfrm>
            <a:off x="3124200" y="228600"/>
            <a:ext cx="2895600" cy="8382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00389"/>
                                        </p:tgtEl>
                                        <p:attrNameLst>
                                          <p:attrName>style.visibility</p:attrName>
                                        </p:attrNameLst>
                                      </p:cBhvr>
                                      <p:to>
                                        <p:strVal val="visible"/>
                                      </p:to>
                                    </p:set>
                                    <p:animEffect transition="in" filter="dissolve">
                                      <p:cBhvr>
                                        <p:cTn id="7" dur="5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609600" y="1355725"/>
            <a:ext cx="1219200" cy="5489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E</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J-E</a:t>
            </a:r>
            <a:endPar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Unicode MS" charset="0"/>
                <a:ea typeface="ＭＳ Ｐゴシック" charset="0"/>
                <a:cs typeface="Arial Unicode MS" charset="0"/>
              </a:rPr>
              <a:t>D</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Unicode MS" charset="0"/>
                <a:ea typeface="ＭＳ Ｐゴシック" charset="0"/>
                <a:cs typeface="Arial Unicode MS" charset="0"/>
              </a:rPr>
              <a:t>P</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Berlin Sans FB Demi" charset="0"/>
              <a:ea typeface="ＭＳ Ｐゴシック" charset="0"/>
            </a:endParaRPr>
          </a:p>
        </p:txBody>
      </p:sp>
      <p:sp>
        <p:nvSpPr>
          <p:cNvPr id="401411" name="Text Box 3"/>
          <p:cNvSpPr txBox="1">
            <a:spLocks noChangeArrowheads="1"/>
          </p:cNvSpPr>
          <p:nvPr/>
        </p:nvSpPr>
        <p:spPr bwMode="auto">
          <a:xfrm>
            <a:off x="304800" y="304800"/>
            <a:ext cx="2667000" cy="727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rPr>
              <a:t>الوثيقة</a:t>
            </a:r>
            <a:endParaRPr kumimoji="0" lang="en-US" sz="4000" b="1" u="sng" strike="noStrike" kern="1200" cap="none" spc="0" normalizeH="0" baseline="0" noProof="0" dirty="0">
              <a:ln>
                <a:noFill/>
              </a:ln>
              <a:solidFill>
                <a:srgbClr val="FFFFFF"/>
              </a:solidFill>
              <a:effectLst/>
              <a:uLnTx/>
              <a:uFillTx/>
              <a:latin typeface="Arial" panose="020B0604020202020204" pitchFamily="34" charset="0"/>
              <a:ea typeface="Arial Unicode MS" pitchFamily="-112" charset="0"/>
              <a:cs typeface="Arial" panose="020B0604020202020204" pitchFamily="34" charset="0"/>
            </a:endParaRPr>
          </a:p>
        </p:txBody>
      </p:sp>
      <p:sp>
        <p:nvSpPr>
          <p:cNvPr id="401413" name="Text Box 5"/>
          <p:cNvSpPr txBox="1">
            <a:spLocks noChangeArrowheads="1"/>
          </p:cNvSpPr>
          <p:nvPr/>
        </p:nvSpPr>
        <p:spPr bwMode="auto">
          <a:xfrm>
            <a:off x="2895600" y="4098925"/>
            <a:ext cx="6248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914400" fontAlgn="base">
              <a:spcBef>
                <a:spcPct val="50000"/>
              </a:spcBef>
              <a:spcAft>
                <a:spcPct val="0"/>
              </a:spcAft>
              <a:defRPr/>
            </a:pPr>
            <a:r>
              <a:rPr lang="ar-JO" sz="4000" b="1" dirty="0">
                <a:solidFill>
                  <a:srgbClr val="FFFF00"/>
                </a:solidFill>
              </a:rPr>
              <a:t>أصول ومؤسسات الثيوقراطية والأنساب والطقوس والذبائح</a:t>
            </a:r>
            <a:endParaRPr kumimoji="0" lang="en-US" sz="4000" b="1" i="0" u="none" strike="noStrike" kern="1200" cap="none" spc="0" normalizeH="0" baseline="0" noProof="0" dirty="0">
              <a:ln>
                <a:noFill/>
              </a:ln>
              <a:solidFill>
                <a:srgbClr val="FFFF00"/>
              </a:solidFill>
              <a:effectLst/>
              <a:uLnTx/>
              <a:uFillTx/>
              <a:latin typeface="Arial Unicode MS" pitchFamily="-112" charset="0"/>
              <a:ea typeface="Arial Unicode MS" pitchFamily="-112" charset="0"/>
              <a:cs typeface="Arial Unicode MS" pitchFamily="-112" charset="0"/>
            </a:endParaRPr>
          </a:p>
        </p:txBody>
      </p:sp>
      <p:sp>
        <p:nvSpPr>
          <p:cNvPr id="145413" name="Title 5"/>
          <p:cNvSpPr>
            <a:spLocks noGrp="1"/>
          </p:cNvSpPr>
          <p:nvPr>
            <p:ph type="title" idx="4294967295"/>
          </p:nvPr>
        </p:nvSpPr>
        <p:spPr>
          <a:xfrm>
            <a:off x="3276600" y="304800"/>
            <a:ext cx="2895600" cy="762000"/>
          </a:xfrm>
        </p:spPr>
        <p:txBody>
          <a:bodyPr/>
          <a:lstStyle/>
          <a:p>
            <a:r>
              <a:rPr lang="ar-JO" sz="4000" b="1" u="sng" dirty="0">
                <a:solidFill>
                  <a:schemeClr val="bg1"/>
                </a:solidFill>
                <a:latin typeface="Arial Unicode MS" charset="0"/>
                <a:ea typeface="ＭＳ Ｐゴシック" charset="0"/>
                <a:cs typeface="Times New Roman" charset="0"/>
              </a:rPr>
              <a:t>المواضيع</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1413"/>
                                        </p:tgtEl>
                                        <p:attrNameLst>
                                          <p:attrName>style.visibility</p:attrName>
                                        </p:attrNameLst>
                                      </p:cBhvr>
                                      <p:to>
                                        <p:strVal val="visible"/>
                                      </p:to>
                                    </p:set>
                                    <p:animEffect transition="in" filter="dissolve">
                                      <p:cBhvr>
                                        <p:cTn id="7" dur="500"/>
                                        <p:tgtEl>
                                          <p:spTgt spid="40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2435" name="Text Box 3"/>
          <p:cNvSpPr txBox="1">
            <a:spLocks noChangeArrowheads="1"/>
          </p:cNvSpPr>
          <p:nvPr/>
        </p:nvSpPr>
        <p:spPr bwMode="auto">
          <a:xfrm>
            <a:off x="762000" y="1371600"/>
            <a:ext cx="1981200" cy="64420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6: 5-8</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6: 9-22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1-5</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6</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7-8</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9</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2436" name="Text Box 4"/>
          <p:cNvSpPr txBox="1">
            <a:spLocks noChangeArrowheads="1"/>
          </p:cNvSpPr>
          <p:nvPr/>
        </p:nvSpPr>
        <p:spPr bwMode="auto">
          <a:xfrm>
            <a:off x="3352800" y="1371600"/>
            <a:ext cx="1371600" cy="7394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2437" name="Text Box 5"/>
          <p:cNvSpPr txBox="1">
            <a:spLocks noChangeArrowheads="1"/>
          </p:cNvSpPr>
          <p:nvPr/>
        </p:nvSpPr>
        <p:spPr bwMode="auto">
          <a:xfrm>
            <a:off x="5029200" y="1371600"/>
            <a:ext cx="2438400" cy="929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10</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7: 11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13-16أ</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16ب-17</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7: 18-21</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2438" name="Text Box 6"/>
          <p:cNvSpPr txBox="1">
            <a:spLocks noChangeArrowheads="1"/>
          </p:cNvSpPr>
          <p:nvPr/>
        </p:nvSpPr>
        <p:spPr bwMode="auto">
          <a:xfrm>
            <a:off x="7620000" y="1371600"/>
            <a:ext cx="1371600" cy="54895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147462" name="Title 6"/>
          <p:cNvSpPr>
            <a:spLocks noGrp="1"/>
          </p:cNvSpPr>
          <p:nvPr>
            <p:ph type="title" idx="4294967295"/>
          </p:nvPr>
        </p:nvSpPr>
        <p:spPr>
          <a:xfrm>
            <a:off x="609600" y="304800"/>
            <a:ext cx="7772400" cy="838200"/>
          </a:xfrm>
          <a:solidFill>
            <a:srgbClr val="000000"/>
          </a:solidFill>
          <a:ln>
            <a:solidFill>
              <a:srgbClr val="FFFFFF"/>
            </a:solidFill>
            <a:miter lim="800000"/>
            <a:headEnd/>
            <a:tailEnd/>
          </a:ln>
        </p:spPr>
        <p:txBody>
          <a:bodyPr/>
          <a:lstStyle/>
          <a:p>
            <a:pPr eaLnBrk="1" hangingPunct="1">
              <a:defRPr/>
            </a:pPr>
            <a:r>
              <a:rPr lang="ar-JO" sz="4000" b="1"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مصادر تكوين 6-9</a:t>
            </a:r>
            <a:endParaRPr lang="en-US" b="1" dirty="0">
              <a:effectLst>
                <a:glow rad="1016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lt">
                                    <p:tmPct val="100000"/>
                                  </p:iterate>
                                  <p:childTnLst>
                                    <p:set>
                                      <p:cBhvr>
                                        <p:cTn id="6" dur="1" fill="hold">
                                          <p:stCondLst>
                                            <p:cond delay="0"/>
                                          </p:stCondLst>
                                        </p:cTn>
                                        <p:tgtEl>
                                          <p:spTgt spid="402435"/>
                                        </p:tgtEl>
                                        <p:attrNameLst>
                                          <p:attrName>style.visibility</p:attrName>
                                        </p:attrNameLst>
                                      </p:cBhvr>
                                      <p:to>
                                        <p:strVal val="visible"/>
                                      </p:to>
                                    </p:set>
                                    <p:animEffect transition="in" filter="dissolve">
                                      <p:cBhvr>
                                        <p:cTn id="7" dur="75"/>
                                        <p:tgtEl>
                                          <p:spTgt spid="402435"/>
                                        </p:tgtEl>
                                      </p:cBhvr>
                                    </p:animEffect>
                                  </p:childTnLst>
                                </p:cTn>
                              </p:par>
                            </p:childTnLst>
                          </p:cTn>
                        </p:par>
                        <p:par>
                          <p:cTn id="8" fill="hold" nodeType="afterGroup">
                            <p:stCondLst>
                              <p:cond delay="2025"/>
                            </p:stCondLst>
                            <p:childTnLst>
                              <p:par>
                                <p:cTn id="9" presetID="9" presetClass="entr" presetSubtype="0" fill="hold" nodeType="afterEffect">
                                  <p:stCondLst>
                                    <p:cond delay="0"/>
                                  </p:stCondLst>
                                  <p:iterate type="lt">
                                    <p:tmPct val="100000"/>
                                  </p:iterate>
                                  <p:childTnLst>
                                    <p:set>
                                      <p:cBhvr>
                                        <p:cTn id="10" dur="1" fill="hold">
                                          <p:stCondLst>
                                            <p:cond delay="0"/>
                                          </p:stCondLst>
                                        </p:cTn>
                                        <p:tgtEl>
                                          <p:spTgt spid="402437"/>
                                        </p:tgtEl>
                                        <p:attrNameLst>
                                          <p:attrName>style.visibility</p:attrName>
                                        </p:attrNameLst>
                                      </p:cBhvr>
                                      <p:to>
                                        <p:strVal val="visible"/>
                                      </p:to>
                                    </p:set>
                                    <p:animEffect transition="in" filter="dissolve">
                                      <p:cBhvr>
                                        <p:cTn id="11" dur="75"/>
                                        <p:tgtEl>
                                          <p:spTgt spid="402437"/>
                                        </p:tgtEl>
                                      </p:cBhvr>
                                    </p:animEffect>
                                  </p:childTnLst>
                                </p:cTn>
                              </p:par>
                            </p:childTnLst>
                          </p:cTn>
                        </p:par>
                        <p:par>
                          <p:cTn id="12" fill="hold" nodeType="afterGroup">
                            <p:stCondLst>
                              <p:cond delay="4650"/>
                            </p:stCondLst>
                            <p:childTnLst>
                              <p:par>
                                <p:cTn id="13" presetID="9" presetClass="entr" presetSubtype="0" fill="hold" nodeType="afterEffect">
                                  <p:stCondLst>
                                    <p:cond delay="0"/>
                                  </p:stCondLst>
                                  <p:iterate type="lt">
                                    <p:tmPct val="100000"/>
                                  </p:iterate>
                                  <p:childTnLst>
                                    <p:set>
                                      <p:cBhvr>
                                        <p:cTn id="14" dur="1" fill="hold">
                                          <p:stCondLst>
                                            <p:cond delay="0"/>
                                          </p:stCondLst>
                                        </p:cTn>
                                        <p:tgtEl>
                                          <p:spTgt spid="402436"/>
                                        </p:tgtEl>
                                        <p:attrNameLst>
                                          <p:attrName>style.visibility</p:attrName>
                                        </p:attrNameLst>
                                      </p:cBhvr>
                                      <p:to>
                                        <p:strVal val="visible"/>
                                      </p:to>
                                    </p:set>
                                    <p:animEffect transition="in" filter="dissolve">
                                      <p:cBhvr>
                                        <p:cTn id="15" dur="75"/>
                                        <p:tgtEl>
                                          <p:spTgt spid="402436"/>
                                        </p:tgtEl>
                                      </p:cBhvr>
                                    </p:animEffect>
                                  </p:childTnLst>
                                </p:cTn>
                              </p:par>
                            </p:childTnLst>
                          </p:cTn>
                        </p:par>
                        <p:par>
                          <p:cTn id="16" fill="hold" nodeType="afterGroup">
                            <p:stCondLst>
                              <p:cond delay="5100"/>
                            </p:stCondLst>
                            <p:childTnLst>
                              <p:par>
                                <p:cTn id="17" presetID="9" presetClass="entr" presetSubtype="0" fill="hold" nodeType="afterEffect">
                                  <p:stCondLst>
                                    <p:cond delay="0"/>
                                  </p:stCondLst>
                                  <p:iterate type="lt">
                                    <p:tmPct val="100000"/>
                                  </p:iterate>
                                  <p:childTnLst>
                                    <p:set>
                                      <p:cBhvr>
                                        <p:cTn id="18" dur="1" fill="hold">
                                          <p:stCondLst>
                                            <p:cond delay="0"/>
                                          </p:stCondLst>
                                        </p:cTn>
                                        <p:tgtEl>
                                          <p:spTgt spid="402438"/>
                                        </p:tgtEl>
                                        <p:attrNameLst>
                                          <p:attrName>style.visibility</p:attrName>
                                        </p:attrNameLst>
                                      </p:cBhvr>
                                      <p:to>
                                        <p:strVal val="visible"/>
                                      </p:to>
                                    </p:set>
                                    <p:animEffect transition="in" filter="dissolve">
                                      <p:cBhvr>
                                        <p:cTn id="19" dur="75"/>
                                        <p:tgtEl>
                                          <p:spTgt spid="402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3459" name="Text Box 3"/>
          <p:cNvSpPr txBox="1">
            <a:spLocks noChangeArrowheads="1"/>
          </p:cNvSpPr>
          <p:nvPr/>
        </p:nvSpPr>
        <p:spPr bwMode="auto">
          <a:xfrm>
            <a:off x="762000" y="1155700"/>
            <a:ext cx="2667000" cy="532453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7: 22-23</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40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7: 24-8: 2أ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2ب-3أ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rPr>
              <a:t>8: 3ب-5</a:t>
            </a:r>
            <a:r>
              <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6-12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8: 13أ</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endParaRPr>
          </a:p>
        </p:txBody>
      </p:sp>
      <p:sp>
        <p:nvSpPr>
          <p:cNvPr id="403460" name="Text Box 4"/>
          <p:cNvSpPr txBox="1">
            <a:spLocks noChangeArrowheads="1"/>
          </p:cNvSpPr>
          <p:nvPr/>
        </p:nvSpPr>
        <p:spPr bwMode="auto">
          <a:xfrm>
            <a:off x="3352800" y="1139825"/>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403461" name="Text Box 5"/>
          <p:cNvSpPr txBox="1">
            <a:spLocks noChangeArrowheads="1"/>
          </p:cNvSpPr>
          <p:nvPr/>
        </p:nvSpPr>
        <p:spPr bwMode="auto">
          <a:xfrm>
            <a:off x="5029200" y="1139825"/>
            <a:ext cx="2438400" cy="440055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13ب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14-19</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8: 20-22</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9: 1-17</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403462" name="Text Box 6"/>
          <p:cNvSpPr txBox="1">
            <a:spLocks noChangeArrowheads="1"/>
          </p:cNvSpPr>
          <p:nvPr/>
        </p:nvSpPr>
        <p:spPr bwMode="auto">
          <a:xfrm>
            <a:off x="7620000" y="1123950"/>
            <a:ext cx="1371600" cy="532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rPr>
              <a:t>P</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cs typeface="Arial Unicode MS"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glow rad="101600">
                  <a:srgbClr val="000000"/>
                </a:glow>
              </a:effectLst>
              <a:uLnTx/>
              <a:uFillTx/>
              <a:latin typeface="Berlin Sans FB Demi" charset="0"/>
              <a:ea typeface="ＭＳ Ｐゴシック" charset="0"/>
            </a:endParaRPr>
          </a:p>
        </p:txBody>
      </p:sp>
      <p:sp>
        <p:nvSpPr>
          <p:cNvPr id="7" name="Title 6"/>
          <p:cNvSpPr>
            <a:spLocks noGrp="1"/>
          </p:cNvSpPr>
          <p:nvPr>
            <p:ph type="title" idx="4294967295"/>
          </p:nvPr>
        </p:nvSpPr>
        <p:spPr>
          <a:xfrm>
            <a:off x="685800" y="152400"/>
            <a:ext cx="7772400" cy="838200"/>
          </a:xfrm>
          <a:solidFill>
            <a:srgbClr val="000000"/>
          </a:solidFill>
          <a:ln>
            <a:solidFill>
              <a:srgbClr val="FFFFFF"/>
            </a:solidFill>
          </a:ln>
        </p:spPr>
        <p:txBody>
          <a:bodyPr/>
          <a:lstStyle/>
          <a:p>
            <a:pPr eaLnBrk="1" hangingPunct="1">
              <a:defRPr/>
            </a:pPr>
            <a:r>
              <a:rPr lang="ar-JO" sz="4000" b="1" kern="1200" dirty="0">
                <a:solidFill>
                  <a:schemeClr val="bg1"/>
                </a:solidFill>
                <a:effectLst>
                  <a:glow rad="101600">
                    <a:schemeClr val="tx1"/>
                  </a:glow>
                </a:effectLst>
                <a:latin typeface="Arial" panose="020B0604020202020204" pitchFamily="34" charset="0"/>
                <a:ea typeface="Arial Unicode MS"/>
                <a:cs typeface="Arial" panose="020B0604020202020204" pitchFamily="34" charset="0"/>
              </a:rPr>
              <a:t>مصادر تكوين 6-9</a:t>
            </a:r>
            <a:endParaRPr lang="en-US" sz="4000" b="1" kern="1200" dirty="0">
              <a:solidFill>
                <a:schemeClr val="bg1"/>
              </a:solidFill>
              <a:effectLst>
                <a:glow rad="101600">
                  <a:schemeClr val="tx1"/>
                </a:glow>
              </a:effectLst>
              <a:latin typeface="Arial" panose="020B0604020202020204" pitchFamily="34" charset="0"/>
              <a:ea typeface="Arial Unicode MS"/>
              <a:cs typeface="Arial" panose="020B0604020202020204" pitchFamily="34" charset="0"/>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ea typeface="ＭＳ Ｐゴシック" charset="0"/>
            </a:endParaRPr>
          </a:p>
        </p:txBody>
      </p:sp>
      <p:sp>
        <p:nvSpPr>
          <p:cNvPr id="408579" name="Text Box 3"/>
          <p:cNvSpPr txBox="1">
            <a:spLocks noChangeArrowheads="1"/>
          </p:cNvSpPr>
          <p:nvPr/>
        </p:nvSpPr>
        <p:spPr bwMode="auto">
          <a:xfrm>
            <a:off x="3924300" y="152400"/>
            <a:ext cx="48387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تفسير التعليق القاسي</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pic>
        <p:nvPicPr>
          <p:cNvPr id="159747" name="Picture 4" descr="Lincol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370681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1" name="Text Box 5"/>
          <p:cNvSpPr txBox="1">
            <a:spLocks noChangeArrowheads="1"/>
          </p:cNvSpPr>
          <p:nvPr/>
        </p:nvSpPr>
        <p:spPr bwMode="auto">
          <a:xfrm>
            <a:off x="3962400" y="1609725"/>
            <a:ext cx="4838700" cy="286232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latin typeface="Arial" panose="020B0604020202020204" pitchFamily="34" charset="0"/>
              </a:rPr>
              <a:t>تطبيق رؤى النقد الأعلى على خطاب جيتيسبيرغ ، الذي ألقاه أبراهام لنكولن في 19 نوفمبر 1863 في حفل تكريس مقبرة ساحة المعركة.</a:t>
            </a:r>
            <a:endParaRPr kumimoji="0" lang="en-US" sz="3600" b="1" i="0" u="none" strike="noStrike" kern="1200" cap="none" spc="0" normalizeH="0" baseline="0" noProof="0" dirty="0">
              <a:ln>
                <a:noFill/>
              </a:ln>
              <a:solidFill>
                <a:schemeClr val="bg1"/>
              </a:solidFill>
              <a:effectLst>
                <a:glow rad="139700">
                  <a:srgbClr val="000000"/>
                </a:glow>
              </a:effectLst>
              <a:uLnTx/>
              <a:uFillTx/>
              <a:latin typeface="Arial Unicode MS" charset="0"/>
              <a:ea typeface="ＭＳ Ｐゴシック" charset="0"/>
            </a:endParaRPr>
          </a:p>
        </p:txBody>
      </p:sp>
      <p:sp>
        <p:nvSpPr>
          <p:cNvPr id="408582" name="Text Box 6"/>
          <p:cNvSpPr txBox="1">
            <a:spLocks noChangeArrowheads="1"/>
          </p:cNvSpPr>
          <p:nvPr/>
        </p:nvSpPr>
        <p:spPr bwMode="auto">
          <a:xfrm>
            <a:off x="152400" y="6324600"/>
            <a:ext cx="8991600" cy="461665"/>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139700">
                    <a:srgbClr val="000000"/>
                  </a:glow>
                </a:effectLst>
                <a:latin typeface="Times New Roman" pitchFamily="-112" charset="0"/>
                <a:ea typeface="ＭＳ Ｐゴシック" pitchFamily="-112" charset="-128"/>
                <a:cs typeface="ＭＳ Ｐゴシック" pitchFamily="-112" charset="-128"/>
              </a:rPr>
              <a:t>القس . ليروي كوبمان، المسيحية اليوم، 1965</a:t>
            </a:r>
            <a:endParaRPr kumimoji="0" lang="en-US" sz="2400" b="1" i="0" u="none" strike="noStrike" kern="1200" cap="none" spc="0" normalizeH="0" baseline="0" noProof="0" dirty="0">
              <a:ln>
                <a:noFill/>
              </a:ln>
              <a:solidFill>
                <a:srgbClr val="FFFFFF"/>
              </a:solidFill>
              <a:effectLst>
                <a:glow rad="139700">
                  <a:srgbClr val="000000"/>
                </a:glow>
              </a:effectLst>
              <a:uLnTx/>
              <a:uFillTx/>
              <a:latin typeface="Times New Roman" pitchFamily="-112" charset="0"/>
              <a:ea typeface="ＭＳ Ｐゴシック" pitchFamily="-112" charset="-128"/>
              <a:cs typeface="ＭＳ Ｐゴシック" pitchFamily="-112" charset="-128"/>
            </a:endParaRPr>
          </a:p>
        </p:txBody>
      </p:sp>
      <p:sp>
        <p:nvSpPr>
          <p:cNvPr id="159750" name="Title 6"/>
          <p:cNvSpPr>
            <a:spLocks noGrp="1"/>
          </p:cNvSpPr>
          <p:nvPr>
            <p:ph type="title" idx="4294967295"/>
          </p:nvPr>
        </p:nvSpPr>
        <p:spPr>
          <a:xfrm>
            <a:off x="2743200" y="6019800"/>
            <a:ext cx="6019800" cy="4572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the Gettysburg Address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8581"/>
                                        </p:tgtEl>
                                        <p:attrNameLst>
                                          <p:attrName>style.visibility</p:attrName>
                                        </p:attrNameLst>
                                      </p:cBhvr>
                                      <p:to>
                                        <p:strVal val="visible"/>
                                      </p:to>
                                    </p:set>
                                    <p:animEffect transition="in" filter="dissolve">
                                      <p:cBhvr>
                                        <p:cTn id="7" dur="500"/>
                                        <p:tgtEl>
                                          <p:spTgt spid="40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6"/>
          <p:cNvSpPr>
            <a:spLocks noGrp="1"/>
          </p:cNvSpPr>
          <p:nvPr>
            <p:ph type="title" idx="4294967295"/>
          </p:nvPr>
        </p:nvSpPr>
        <p:spPr>
          <a:xfrm>
            <a:off x="685800" y="0"/>
            <a:ext cx="7772400" cy="762000"/>
          </a:xfrm>
          <a:effectLst>
            <a:outerShdw blurRad="50800" dist="38100" dir="2700000">
              <a:srgbClr val="000000">
                <a:alpha val="43000"/>
              </a:srgbClr>
            </a:outerShdw>
          </a:effectLst>
        </p:spPr>
        <p:txBody>
          <a:bodyPr/>
          <a:lstStyle/>
          <a:p>
            <a:pPr>
              <a:defRPr/>
            </a:pPr>
            <a:r>
              <a:rPr lang="en-US" sz="2400">
                <a:effectLst>
                  <a:glow rad="127000">
                    <a:schemeClr val="tx1"/>
                  </a:glow>
                </a:effectLst>
                <a:latin typeface="Times New Roman" charset="0"/>
                <a:ea typeface="ＭＳ Ｐゴシック" charset="0"/>
                <a:cs typeface="ＭＳ Ｐゴシック" charset="0"/>
              </a:rPr>
              <a:t>The </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Documents</a:t>
            </a:r>
            <a:r>
              <a:rPr lang="en-US" altLang="ja-JP" sz="2400">
                <a:effectLst>
                  <a:glow rad="127000">
                    <a:schemeClr val="tx1"/>
                  </a:glow>
                </a:effectLst>
                <a:latin typeface="Times New Roman" charset="0"/>
                <a:ea typeface="ＭＳ Ｐゴシック" charset="0"/>
                <a:cs typeface="ＭＳ Ｐゴシック" charset="0"/>
              </a:rPr>
              <a:t>"</a:t>
            </a:r>
            <a:r>
              <a:rPr lang="en-US" sz="2400">
                <a:effectLst>
                  <a:glow rad="127000">
                    <a:schemeClr val="tx1"/>
                  </a:glow>
                </a:effectLst>
                <a:latin typeface="Times New Roman" charset="0"/>
                <a:ea typeface="ＭＳ Ｐゴシック" charset="0"/>
                <a:cs typeface="ＭＳ Ｐゴシック" charset="0"/>
              </a:rPr>
              <a:t> of Gettysburg 2 </a:t>
            </a:r>
            <a:endParaRPr lang="en-US">
              <a:effectLst>
                <a:glow rad="127000">
                  <a:schemeClr val="tx1"/>
                </a:glow>
              </a:effectLst>
              <a:latin typeface="Times New Roman" charset="0"/>
              <a:ea typeface="ＭＳ Ｐゴシック" charset="0"/>
              <a:cs typeface="ＭＳ Ｐゴシック" charset="0"/>
            </a:endParaRPr>
          </a:p>
        </p:txBody>
      </p:sp>
      <p:grpSp>
        <p:nvGrpSpPr>
          <p:cNvPr id="161794" name="Group 2"/>
          <p:cNvGrpSpPr>
            <a:grpSpLocks/>
          </p:cNvGrpSpPr>
          <p:nvPr/>
        </p:nvGrpSpPr>
        <p:grpSpPr bwMode="auto">
          <a:xfrm>
            <a:off x="0" y="0"/>
            <a:ext cx="9485313" cy="6858000"/>
            <a:chOff x="0" y="0"/>
            <a:chExt cx="5975" cy="4320"/>
          </a:xfrm>
          <a:effectLst>
            <a:outerShdw blurRad="50800" dist="38100" dir="2700000">
              <a:srgbClr val="000000">
                <a:alpha val="43000"/>
              </a:srgbClr>
            </a:outerShdw>
          </a:effectLst>
        </p:grpSpPr>
        <p:pic>
          <p:nvPicPr>
            <p:cNvPr id="161797"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8"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05" name="Text Box 5"/>
          <p:cNvSpPr txBox="1">
            <a:spLocks noChangeArrowheads="1"/>
          </p:cNvSpPr>
          <p:nvPr/>
        </p:nvSpPr>
        <p:spPr bwMode="auto">
          <a:xfrm>
            <a:off x="419100" y="609600"/>
            <a:ext cx="8153400" cy="641350"/>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27000">
                    <a:srgbClr val="000000"/>
                  </a:glow>
                </a:effectLst>
                <a:uLnTx/>
                <a:uFillTx/>
                <a:latin typeface="Times New Roman" charset="0"/>
                <a:ea typeface="ＭＳ Ｐゴシック" charset="0"/>
              </a:rPr>
              <a:t>أربع نقاط و قبل سبع </a:t>
            </a:r>
            <a:r>
              <a:rPr kumimoji="0" lang="ar-JO" sz="36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rPr>
              <a:t>سنوات</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Unicode MS" charset="0"/>
              <a:ea typeface="ＭＳ Ｐゴシック" charset="0"/>
            </a:endParaRPr>
          </a:p>
        </p:txBody>
      </p:sp>
      <p:sp>
        <p:nvSpPr>
          <p:cNvPr id="409606" name="Text Box 6"/>
          <p:cNvSpPr txBox="1">
            <a:spLocks noChangeArrowheads="1"/>
          </p:cNvSpPr>
          <p:nvPr/>
        </p:nvSpPr>
        <p:spPr bwMode="auto">
          <a:xfrm>
            <a:off x="571500" y="1427163"/>
            <a:ext cx="8153400" cy="3139321"/>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chemeClr val="bg1"/>
                </a:solidFill>
                <a:effectLst>
                  <a:glow rad="228600">
                    <a:schemeClr val="accent4">
                      <a:satMod val="175000"/>
                    </a:schemeClr>
                  </a:glow>
                </a:effectLst>
                <a:latin typeface="Arial" panose="020B0604020202020204" pitchFamily="34" charset="0"/>
              </a:rPr>
              <a:t>هذه العبارة من عمل إي، أستاذ اللغة الإنجليزية وصديق لينكولن الذي كان لديه ميل لاستخدام اللغة المزخرفة. </a:t>
            </a:r>
          </a:p>
          <a:p>
            <a:pPr lvl="0" algn="ctr" defTabSz="914400" fontAlgn="base">
              <a:spcBef>
                <a:spcPct val="50000"/>
              </a:spcBef>
              <a:spcAft>
                <a:spcPct val="0"/>
              </a:spcAft>
              <a:defRPr/>
            </a:pPr>
            <a:r>
              <a:rPr lang="ar-JO" sz="3600" b="1" dirty="0">
                <a:solidFill>
                  <a:schemeClr val="bg1"/>
                </a:solidFill>
                <a:effectLst>
                  <a:glow rad="228600">
                    <a:schemeClr val="accent4">
                      <a:satMod val="175000"/>
                    </a:schemeClr>
                  </a:glow>
                </a:effectLst>
                <a:latin typeface="Arial" panose="020B0604020202020204" pitchFamily="34" charset="0"/>
              </a:rPr>
              <a:t>لنكولن الرجل البسيط وغير المتعلم الذي كان عليه ، كان سيقول </a:t>
            </a:r>
            <a:r>
              <a:rPr lang="ar-JO" sz="3600" b="1" dirty="0">
                <a:solidFill>
                  <a:srgbClr val="FFFF00"/>
                </a:solidFill>
                <a:effectLst>
                  <a:glow rad="228600">
                    <a:schemeClr val="accent4">
                      <a:satMod val="175000"/>
                    </a:schemeClr>
                  </a:glow>
                </a:effectLst>
                <a:latin typeface="Arial" panose="020B0604020202020204" pitchFamily="34" charset="0"/>
              </a:rPr>
              <a:t>سبعة وثمانين</a:t>
            </a:r>
            <a:r>
              <a:rPr lang="ar-JO" sz="3600" b="1" dirty="0">
                <a:solidFill>
                  <a:schemeClr val="bg1"/>
                </a:solidFill>
                <a:effectLst>
                  <a:glow rad="228600">
                    <a:schemeClr val="accent4">
                      <a:satMod val="175000"/>
                    </a:schemeClr>
                  </a:glow>
                </a:effectLst>
                <a:latin typeface="Arial" panose="020B0604020202020204" pitchFamily="34" charset="0"/>
              </a:rPr>
              <a:t>.</a:t>
            </a:r>
            <a:r>
              <a:rPr kumimoji="0" lang="en-US" sz="3600" b="1" i="1" u="none" strike="noStrike" kern="1200" cap="none" spc="0" normalizeH="0" baseline="0" noProof="0" dirty="0">
                <a:ln>
                  <a:noFill/>
                </a:ln>
                <a:solidFill>
                  <a:schemeClr val="bg1"/>
                </a:solidFill>
                <a:effectLst>
                  <a:glow rad="228600">
                    <a:schemeClr val="accent4">
                      <a:satMod val="175000"/>
                    </a:schemeClr>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chemeClr val="bg1"/>
              </a:solidFill>
              <a:effectLst>
                <a:glow rad="228600">
                  <a:schemeClr val="accent4">
                    <a:satMod val="175000"/>
                  </a:schemeClr>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09606"/>
                                        </p:tgtEl>
                                        <p:attrNameLst>
                                          <p:attrName>style.visibility</p:attrName>
                                        </p:attrNameLst>
                                      </p:cBhvr>
                                      <p:to>
                                        <p:strVal val="visible"/>
                                      </p:to>
                                    </p:set>
                                    <p:animEffect transition="in" filter="dissolve">
                                      <p:cBhvr>
                                        <p:cTn id="7" dur="500"/>
                                        <p:tgtEl>
                                          <p:spTgt spid="409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6"/>
          <p:cNvSpPr>
            <a:spLocks noGrp="1"/>
          </p:cNvSpPr>
          <p:nvPr>
            <p:ph type="title" idx="4294967295"/>
          </p:nvPr>
        </p:nvSpPr>
        <p:spPr>
          <a:xfrm>
            <a:off x="685800" y="-304800"/>
            <a:ext cx="7772400" cy="1143000"/>
          </a:xfrm>
        </p:spPr>
        <p:txBody>
          <a:bodyPr/>
          <a:lstStyle/>
          <a:p>
            <a:pPr>
              <a:defRPr/>
            </a:pPr>
            <a:r>
              <a:rPr lang="en-US" sz="2400">
                <a:effectLst>
                  <a:glow rad="1524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 of Gettysburg 3</a:t>
            </a:r>
            <a:endParaRPr lang="en-US">
              <a:effectLst>
                <a:glow rad="152400">
                  <a:schemeClr val="tx1"/>
                </a:glow>
              </a:effectLst>
              <a:latin typeface="Arial" panose="020B0604020202020204" pitchFamily="34" charset="0"/>
              <a:ea typeface="ＭＳ Ｐゴシック" charset="0"/>
              <a:cs typeface="Arial" panose="020B0604020202020204" pitchFamily="34" charset="0"/>
            </a:endParaRPr>
          </a:p>
        </p:txBody>
      </p:sp>
      <p:grpSp>
        <p:nvGrpSpPr>
          <p:cNvPr id="163842" name="Group 2"/>
          <p:cNvGrpSpPr>
            <a:grpSpLocks/>
          </p:cNvGrpSpPr>
          <p:nvPr/>
        </p:nvGrpSpPr>
        <p:grpSpPr bwMode="auto">
          <a:xfrm>
            <a:off x="0" y="0"/>
            <a:ext cx="9485313" cy="6858000"/>
            <a:chOff x="0" y="0"/>
            <a:chExt cx="5975" cy="4320"/>
          </a:xfrm>
        </p:grpSpPr>
        <p:pic>
          <p:nvPicPr>
            <p:cNvPr id="163845"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6"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0629" name="Text Box 5"/>
          <p:cNvSpPr txBox="1">
            <a:spLocks noChangeArrowheads="1"/>
          </p:cNvSpPr>
          <p:nvPr/>
        </p:nvSpPr>
        <p:spPr bwMode="auto">
          <a:xfrm>
            <a:off x="419100" y="609600"/>
            <a:ext cx="8724900" cy="64633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لقد ولد</a:t>
            </a:r>
            <a:r>
              <a:rPr kumimoji="0" lang="ar-JO" sz="3600" b="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 آباؤنا</a:t>
            </a:r>
            <a:r>
              <a:rPr kumimoji="0" lang="ar-JO" sz="3600" b="1"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 </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في هذه القارة أمة جديدة, </a:t>
            </a:r>
            <a:r>
              <a:rPr kumimoji="0" lang="ar-JO" sz="3600" b="1"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ولدت</a:t>
            </a:r>
            <a:r>
              <a:rPr kumimoji="0" lang="ar-JO" sz="3600" b="1" u="none" strike="noStrike" kern="1200" cap="none" spc="0" normalizeH="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rPr>
              <a:t> في الحرية</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cs typeface="Arial" panose="020B0604020202020204" pitchFamily="34" charset="0"/>
            </a:endParaRPr>
          </a:p>
        </p:txBody>
      </p:sp>
      <p:sp>
        <p:nvSpPr>
          <p:cNvPr id="410630" name="Text Box 6"/>
          <p:cNvSpPr txBox="1">
            <a:spLocks noChangeArrowheads="1"/>
          </p:cNvSpPr>
          <p:nvPr/>
        </p:nvSpPr>
        <p:spPr bwMode="auto">
          <a:xfrm>
            <a:off x="502920" y="2163653"/>
            <a:ext cx="8153400" cy="2308324"/>
          </a:xfrm>
          <a:prstGeom prst="rect">
            <a:avLst/>
          </a:prstGeom>
          <a:noFill/>
          <a:ln w="9525">
            <a:noFill/>
            <a:miter lim="800000"/>
            <a:headEnd/>
            <a:tailEnd/>
          </a:ln>
          <a:effectLst/>
        </p:spPr>
        <p:txBody>
          <a:bodyPr anchor="ctr">
            <a:spAutoFit/>
          </a:bodyPr>
          <a:lstStyle/>
          <a:p>
            <a:pPr lvl="0" algn="ctr" defTabSz="914400" fontAlgn="base">
              <a:spcBef>
                <a:spcPct val="50000"/>
              </a:spcBef>
              <a:spcAft>
                <a:spcPct val="0"/>
              </a:spcAft>
              <a:defRPr/>
            </a:pPr>
            <a:r>
              <a:rPr kumimoji="0" lang="ar-JO" sz="3600" b="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الآباء</a:t>
            </a:r>
            <a:r>
              <a:rPr kumimoji="0" lang="ar-JO" sz="3600" b="1" u="none" strike="noStrike" kern="1200" cap="none" spc="0" normalizeH="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 هي ترجمة خاطئة للأجداد الأصليين، حيث يشير استخدام </a:t>
            </a:r>
            <a:r>
              <a:rPr kumimoji="0" lang="ar-JO" sz="3600" b="1" u="none" strike="noStrike" kern="1200" cap="none" spc="0" normalizeH="0" noProof="0" dirty="0">
                <a:ln>
                  <a:noFill/>
                </a:ln>
                <a:solidFill>
                  <a:srgbClr val="FFFF00"/>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المفهوم</a:t>
            </a:r>
            <a:r>
              <a:rPr kumimoji="0" lang="ar-JO" sz="3600" b="1" u="none" strike="noStrike" kern="1200" cap="none" spc="0" normalizeH="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rPr>
              <a:t> إلى المحرر إم، الذي يفترض أنها ماري تود لينكولن، التي قامت بمراجعة خطابه و إضافة تحيزها الأنثوي</a:t>
            </a:r>
            <a:endParaRPr kumimoji="0" lang="en-US" sz="3600" b="1"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6000"/>
                                  </p:stCondLst>
                                  <p:childTnLst>
                                    <p:set>
                                      <p:cBhvr>
                                        <p:cTn id="6" dur="1" fill="hold">
                                          <p:stCondLst>
                                            <p:cond delay="0"/>
                                          </p:stCondLst>
                                        </p:cTn>
                                        <p:tgtEl>
                                          <p:spTgt spid="410630"/>
                                        </p:tgtEl>
                                        <p:attrNameLst>
                                          <p:attrName>style.visibility</p:attrName>
                                        </p:attrNameLst>
                                      </p:cBhvr>
                                      <p:to>
                                        <p:strVal val="visible"/>
                                      </p:to>
                                    </p:set>
                                    <p:animEffect transition="in" filter="dissolve">
                                      <p:cBhvr>
                                        <p:cTn id="7" dur="500"/>
                                        <p:tgtEl>
                                          <p:spTgt spid="41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6"/>
          <p:cNvSpPr>
            <a:spLocks noGrp="1"/>
          </p:cNvSpPr>
          <p:nvPr>
            <p:ph type="title" idx="4294967295"/>
          </p:nvPr>
        </p:nvSpPr>
        <p:spPr>
          <a:xfrm>
            <a:off x="762000" y="0"/>
            <a:ext cx="7772400" cy="1143000"/>
          </a:xfrm>
        </p:spPr>
        <p:txBody>
          <a:bodyPr/>
          <a:lstStyle/>
          <a:p>
            <a:pPr>
              <a:defRPr/>
            </a:pPr>
            <a:r>
              <a:rPr lang="en-US" sz="2400">
                <a:effectLst>
                  <a:glow rad="1524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52400">
                    <a:schemeClr val="tx1"/>
                  </a:glow>
                </a:effectLst>
                <a:latin typeface="Arial" panose="020B0604020202020204" pitchFamily="34" charset="0"/>
                <a:ea typeface="ＭＳ Ｐゴシック" charset="0"/>
                <a:cs typeface="Arial" panose="020B0604020202020204" pitchFamily="34" charset="0"/>
              </a:rPr>
              <a:t>"</a:t>
            </a:r>
            <a:r>
              <a:rPr lang="en-US" sz="2400">
                <a:effectLst>
                  <a:glow rad="152400">
                    <a:schemeClr val="tx1"/>
                  </a:glow>
                </a:effectLst>
                <a:latin typeface="Arial" panose="020B0604020202020204" pitchFamily="34" charset="0"/>
                <a:ea typeface="ＭＳ Ｐゴシック" charset="0"/>
                <a:cs typeface="Arial" panose="020B0604020202020204" pitchFamily="34" charset="0"/>
              </a:rPr>
              <a:t> of Gettysburg 4</a:t>
            </a:r>
            <a:endParaRPr lang="en-US">
              <a:effectLst>
                <a:glow rad="152400">
                  <a:schemeClr val="tx1"/>
                </a:glow>
              </a:effectLst>
              <a:latin typeface="Arial" panose="020B0604020202020204" pitchFamily="34" charset="0"/>
              <a:ea typeface="ＭＳ Ｐゴシック" charset="0"/>
              <a:cs typeface="Arial" panose="020B0604020202020204" pitchFamily="34" charset="0"/>
            </a:endParaRPr>
          </a:p>
        </p:txBody>
      </p:sp>
      <p:grpSp>
        <p:nvGrpSpPr>
          <p:cNvPr id="165890" name="Group 2"/>
          <p:cNvGrpSpPr>
            <a:grpSpLocks/>
          </p:cNvGrpSpPr>
          <p:nvPr/>
        </p:nvGrpSpPr>
        <p:grpSpPr bwMode="auto">
          <a:xfrm>
            <a:off x="0" y="0"/>
            <a:ext cx="9485313" cy="6858000"/>
            <a:chOff x="0" y="0"/>
            <a:chExt cx="5975" cy="4320"/>
          </a:xfrm>
        </p:grpSpPr>
        <p:pic>
          <p:nvPicPr>
            <p:cNvPr id="165893"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4"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1653" name="Text Box 5"/>
          <p:cNvSpPr txBox="1">
            <a:spLocks noChangeArrowheads="1"/>
          </p:cNvSpPr>
          <p:nvPr/>
        </p:nvSpPr>
        <p:spPr bwMode="auto">
          <a:xfrm>
            <a:off x="419100" y="609600"/>
            <a:ext cx="81534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و مكرساً </a:t>
            </a:r>
            <a:r>
              <a:rPr kumimoji="0" lang="ar-JO" sz="3600" b="1" u="none" strike="noStrike" kern="1200" cap="none" spc="0" normalizeH="0" baseline="0" noProof="0" dirty="0">
                <a:ln>
                  <a:noFill/>
                </a:ln>
                <a:solidFill>
                  <a:srgbClr val="FFFF00"/>
                </a:solidFill>
                <a:effectLst>
                  <a:glow rad="152400">
                    <a:srgbClr val="000000"/>
                  </a:glow>
                </a:effectLst>
                <a:uLnTx/>
                <a:uFillTx/>
                <a:latin typeface="Arial" panose="020B0604020202020204" pitchFamily="34" charset="0"/>
                <a:cs typeface="Arial" panose="020B0604020202020204" pitchFamily="34" charset="0"/>
              </a:rPr>
              <a:t>لاقتراح</a:t>
            </a:r>
            <a:r>
              <a:rPr kumimoji="0" lang="ar-JO" sz="3600" b="1" u="none" strike="noStrike" kern="1200" cap="none" spc="0" normalizeH="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 أن جميع الرجال خلقوا متساوين</a:t>
            </a:r>
            <a:r>
              <a:rPr kumimoji="0" lang="en-US" sz="3600" b="1" u="none" strike="noStrike" kern="1200" cap="none" spc="0" normalizeH="0" baseline="0" noProof="0" dirty="0">
                <a:ln>
                  <a:noFill/>
                </a:ln>
                <a:solidFill>
                  <a:schemeClr val="bg1"/>
                </a:solidFill>
                <a:effectLst>
                  <a:glow rad="152400">
                    <a:srgbClr val="000000"/>
                  </a:glow>
                </a:effectLst>
                <a:uLnTx/>
                <a:uFillTx/>
                <a:latin typeface="Arial" panose="020B0604020202020204" pitchFamily="34" charset="0"/>
                <a:cs typeface="Arial" panose="020B0604020202020204" pitchFamily="34" charset="0"/>
              </a:rPr>
              <a:t> </a:t>
            </a:r>
          </a:p>
        </p:txBody>
      </p:sp>
      <p:sp>
        <p:nvSpPr>
          <p:cNvPr id="411654" name="Text Box 6"/>
          <p:cNvSpPr txBox="1">
            <a:spLocks noChangeArrowheads="1"/>
          </p:cNvSpPr>
          <p:nvPr/>
        </p:nvSpPr>
        <p:spPr bwMode="auto">
          <a:xfrm>
            <a:off x="457200" y="1990725"/>
            <a:ext cx="8153400" cy="3416320"/>
          </a:xfrm>
          <a:prstGeom prst="rect">
            <a:avLst/>
          </a:prstGeom>
          <a:noFill/>
          <a:ln w="9525">
            <a:noFill/>
            <a:miter lim="800000"/>
            <a:headEnd/>
            <a:tailEnd/>
          </a:ln>
          <a:effectLst/>
        </p:spPr>
        <p:txBody>
          <a:bodyPr>
            <a:spAutoFit/>
          </a:bodyPr>
          <a:lstStyle/>
          <a:p>
            <a:pPr lvl="0" algn="ctr" defTabSz="914400" fontAlgn="base">
              <a:spcBef>
                <a:spcPct val="50000"/>
              </a:spcBef>
              <a:spcAft>
                <a:spcPct val="0"/>
              </a:spcAft>
              <a:defRPr/>
            </a:pPr>
            <a:r>
              <a:rPr lang="ar-JO" sz="3600" b="1" dirty="0">
                <a:solidFill>
                  <a:srgbClr val="FFFF00"/>
                </a:solidFill>
                <a:effectLst>
                  <a:glow rad="228600">
                    <a:schemeClr val="accent4">
                      <a:satMod val="175000"/>
                      <a:alpha val="79000"/>
                    </a:schemeClr>
                  </a:glow>
                </a:effectLst>
                <a:latin typeface="Arial" panose="020B0604020202020204" pitchFamily="34" charset="0"/>
                <a:cs typeface="Arial" panose="020B0604020202020204" pitchFamily="34" charset="0"/>
              </a:rPr>
              <a:t>اقتراح</a:t>
            </a:r>
            <a:r>
              <a:rPr lang="ar-JO" sz="3600" b="1" dirty="0">
                <a:solidFill>
                  <a:schemeClr val="bg1"/>
                </a:solidFill>
                <a:effectLst>
                  <a:glow rad="228600">
                    <a:schemeClr val="accent4">
                      <a:satMod val="175000"/>
                      <a:alpha val="79000"/>
                    </a:schemeClr>
                  </a:glow>
                </a:effectLst>
                <a:latin typeface="Arial" panose="020B0604020202020204" pitchFamily="34" charset="0"/>
                <a:cs typeface="Arial" panose="020B0604020202020204" pitchFamily="34" charset="0"/>
              </a:rPr>
              <a:t> : بواسطة إم يشير استخدام تم إنشاؤه إلى المؤلف الثالث بي1 و هو كاهن يرافق لينكولن في القطار إلى جيتيسبرغ نظراً لأن لينكولين كان مجرد شخص عادي و قد كان من الطبيعي أن يطلب المساعدة الكتابية في إضافة المصطلحات اللاهوتية و قد أضاف الكاهن الثاني بي2 أيضاً بعض اللمسات</a:t>
            </a:r>
            <a:endParaRPr kumimoji="0" lang="en-US" sz="3600" b="1" u="none" strike="noStrike" kern="1200" cap="none" spc="0" normalizeH="0" baseline="0" noProof="0" dirty="0">
              <a:ln>
                <a:noFill/>
              </a:ln>
              <a:solidFill>
                <a:schemeClr val="bg1"/>
              </a:solidFill>
              <a:effectLst>
                <a:glow rad="228600">
                  <a:schemeClr val="accent4">
                    <a:satMod val="175000"/>
                    <a:alpha val="79000"/>
                  </a:schemeClr>
                </a:glow>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1654"/>
                                        </p:tgtEl>
                                        <p:attrNameLst>
                                          <p:attrName>style.visibility</p:attrName>
                                        </p:attrNameLst>
                                      </p:cBhvr>
                                      <p:to>
                                        <p:strVal val="visible"/>
                                      </p:to>
                                    </p:set>
                                    <p:animEffect transition="in" filter="dissolve">
                                      <p:cBhvr>
                                        <p:cTn id="7" dur="500"/>
                                        <p:tgtEl>
                                          <p:spTgt spid="411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0606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6"/>
          <p:cNvSpPr>
            <a:spLocks noGrp="1"/>
          </p:cNvSpPr>
          <p:nvPr>
            <p:ph type="title" idx="4294967295"/>
          </p:nvPr>
        </p:nvSpPr>
        <p:spPr>
          <a:xfrm>
            <a:off x="685800" y="-76200"/>
            <a:ext cx="7772400" cy="1143000"/>
          </a:xfrm>
        </p:spPr>
        <p:txBody>
          <a:bodyPr/>
          <a:lstStyle/>
          <a:p>
            <a:pPr>
              <a:defRPr/>
            </a:pPr>
            <a:r>
              <a:rPr lang="en-US" sz="2400">
                <a:effectLst>
                  <a:glow rad="127000">
                    <a:schemeClr val="tx1"/>
                  </a:glow>
                </a:effectLst>
                <a:latin typeface="Arial" panose="020B0604020202020204" pitchFamily="34" charset="0"/>
                <a:ea typeface="ＭＳ Ｐゴシック" charset="0"/>
                <a:cs typeface="Arial" panose="020B0604020202020204" pitchFamily="34" charset="0"/>
              </a:rPr>
              <a:t>The </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Documents</a:t>
            </a:r>
            <a:r>
              <a:rPr lang="en-US" altLang="ja-JP" sz="2400">
                <a:effectLst>
                  <a:glow rad="127000">
                    <a:schemeClr val="tx1"/>
                  </a:glow>
                </a:effectLst>
                <a:latin typeface="Arial" panose="020B0604020202020204" pitchFamily="34" charset="0"/>
                <a:ea typeface="ＭＳ Ｐゴシック" charset="0"/>
                <a:cs typeface="Arial" panose="020B0604020202020204" pitchFamily="34" charset="0"/>
              </a:rPr>
              <a:t>"</a:t>
            </a:r>
            <a:r>
              <a:rPr lang="en-US" sz="2400">
                <a:effectLst>
                  <a:glow rad="127000">
                    <a:schemeClr val="tx1"/>
                  </a:glow>
                </a:effectLst>
                <a:latin typeface="Arial" panose="020B0604020202020204" pitchFamily="34" charset="0"/>
                <a:ea typeface="ＭＳ Ｐゴシック" charset="0"/>
                <a:cs typeface="Arial" panose="020B0604020202020204" pitchFamily="34" charset="0"/>
              </a:rPr>
              <a:t> of Gettysburg 5</a:t>
            </a:r>
            <a:endParaRPr lang="en-US">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167938" name="Group 2"/>
          <p:cNvGrpSpPr>
            <a:grpSpLocks/>
          </p:cNvGrpSpPr>
          <p:nvPr/>
        </p:nvGrpSpPr>
        <p:grpSpPr bwMode="auto">
          <a:xfrm>
            <a:off x="0" y="0"/>
            <a:ext cx="9485313" cy="6858000"/>
            <a:chOff x="0" y="0"/>
            <a:chExt cx="5975" cy="4320"/>
          </a:xfrm>
        </p:grpSpPr>
        <p:pic>
          <p:nvPicPr>
            <p:cNvPr id="167941" name="Picture 3"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2" name="Picture 4"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2677" name="Text Box 5"/>
          <p:cNvSpPr txBox="1">
            <a:spLocks noChangeArrowheads="1"/>
          </p:cNvSpPr>
          <p:nvPr/>
        </p:nvSpPr>
        <p:spPr bwMode="auto">
          <a:xfrm>
            <a:off x="419100" y="609600"/>
            <a:ext cx="8153400" cy="1200329"/>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dirty="0">
                <a:solidFill>
                  <a:schemeClr val="bg1"/>
                </a:solidFill>
                <a:effectLst>
                  <a:glow rad="127000">
                    <a:srgbClr val="000000"/>
                  </a:glow>
                </a:effectLst>
                <a:latin typeface="Arial" panose="020B0604020202020204" pitchFamily="34" charset="0"/>
                <a:cs typeface="Arial" panose="020B0604020202020204" pitchFamily="34" charset="0"/>
              </a:rPr>
              <a:t>الآن نحن منخرطون في حرب أهلية كبيرة نختبر ما إذا كانت </a:t>
            </a:r>
            <a:r>
              <a:rPr lang="ar-JO" sz="3600" b="1" dirty="0">
                <a:solidFill>
                  <a:srgbClr val="FFFF00"/>
                </a:solidFill>
                <a:effectLst>
                  <a:glow rad="127000">
                    <a:srgbClr val="000000"/>
                  </a:glow>
                </a:effectLst>
                <a:latin typeface="Arial" panose="020B0604020202020204" pitchFamily="34" charset="0"/>
                <a:cs typeface="Arial" panose="020B0604020202020204" pitchFamily="34" charset="0"/>
              </a:rPr>
              <a:t>تلك الأمة</a:t>
            </a:r>
            <a:endParaRPr kumimoji="0" lang="en-US" sz="36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457200" y="1978025"/>
            <a:ext cx="8507288"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fontAlgn="base">
              <a:spcBef>
                <a:spcPct val="50000"/>
              </a:spcBef>
              <a:spcAft>
                <a:spcPct val="0"/>
              </a:spcAft>
              <a:defRPr/>
            </a:pPr>
            <a:r>
              <a:rPr lang="ar-JO" sz="3600" b="1" dirty="0">
                <a:solidFill>
                  <a:srgbClr val="FFFF00"/>
                </a:solidFill>
                <a:effectLst>
                  <a:glow rad="228600">
                    <a:schemeClr val="accent4">
                      <a:satMod val="175000"/>
                      <a:alpha val="80000"/>
                    </a:schemeClr>
                  </a:glow>
                </a:effectLst>
                <a:latin typeface="Arial" panose="020B0604020202020204" pitchFamily="34" charset="0"/>
                <a:cs typeface="Arial" panose="020B0604020202020204" pitchFamily="34" charset="0"/>
              </a:rPr>
              <a:t>تلك الأمة </a:t>
            </a:r>
            <a:r>
              <a:rPr lang="ar-JO" sz="3600" b="1" dirty="0">
                <a:solidFill>
                  <a:schemeClr val="bg1"/>
                </a:solidFill>
                <a:effectLst>
                  <a:glow rad="228600">
                    <a:schemeClr val="accent4">
                      <a:satMod val="175000"/>
                      <a:alpha val="80000"/>
                    </a:schemeClr>
                  </a:glow>
                </a:effectLst>
                <a:latin typeface="Arial" panose="020B0604020202020204" pitchFamily="34" charset="0"/>
                <a:cs typeface="Arial" panose="020B0604020202020204" pitchFamily="34" charset="0"/>
              </a:rPr>
              <a:t>- يرى بعض العلماء هنا عمل شخص مولود في الخارج (سي؟) ، وكان يمكن لأمريكي أن يقول هذه الأمة .</a:t>
            </a:r>
            <a:endParaRPr kumimoji="0" lang="en-US" sz="3600" b="1" u="none" strike="noStrike" kern="1200" cap="none" spc="0" normalizeH="0" baseline="0" noProof="0" dirty="0">
              <a:ln>
                <a:noFill/>
              </a:ln>
              <a:solidFill>
                <a:schemeClr val="bg1"/>
              </a:solidFill>
              <a:effectLst>
                <a:glow rad="228600">
                  <a:schemeClr val="accent4">
                    <a:satMod val="175000"/>
                    <a:alpha val="80000"/>
                  </a:schemeClr>
                </a:glow>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412678"/>
                                        </p:tgtEl>
                                        <p:attrNameLst>
                                          <p:attrName>style.visibility</p:attrName>
                                        </p:attrNameLst>
                                      </p:cBhvr>
                                      <p:to>
                                        <p:strVal val="visible"/>
                                      </p:to>
                                    </p:set>
                                    <p:animEffect transition="in" filter="dissolve">
                                      <p:cBhvr>
                                        <p:cTn id="7" dur="500"/>
                                        <p:tgtEl>
                                          <p:spTgt spid="412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Title 7"/>
          <p:cNvSpPr>
            <a:spLocks noGrp="1"/>
          </p:cNvSpPr>
          <p:nvPr>
            <p:ph type="title" idx="4294967295"/>
          </p:nvPr>
        </p:nvSpPr>
        <p:spPr>
          <a:xfrm>
            <a:off x="685800" y="-152400"/>
            <a:ext cx="7772400" cy="1143000"/>
          </a:xfrm>
        </p:spPr>
        <p:txBody>
          <a:bodyPr/>
          <a:lstStyle/>
          <a:p>
            <a:pPr>
              <a:defRPr/>
            </a:pPr>
            <a:r>
              <a:rPr lang="en-US" sz="2400">
                <a:effectLst>
                  <a:glow rad="139700">
                    <a:schemeClr val="tx1"/>
                  </a:glow>
                </a:effectLst>
                <a:latin typeface="Times New Roman" charset="0"/>
                <a:ea typeface="ＭＳ Ｐゴシック" charset="0"/>
                <a:cs typeface="ＭＳ Ｐゴシック" charset="0"/>
              </a:rPr>
              <a:t>The </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Documents</a:t>
            </a:r>
            <a:r>
              <a:rPr lang="en-US" altLang="ja-JP" sz="2400">
                <a:effectLst>
                  <a:glow rad="139700">
                    <a:schemeClr val="tx1"/>
                  </a:glow>
                </a:effectLst>
                <a:latin typeface="Times New Roman" charset="0"/>
                <a:ea typeface="ＭＳ Ｐゴシック" charset="0"/>
                <a:cs typeface="ＭＳ Ｐゴシック" charset="0"/>
              </a:rPr>
              <a:t>"</a:t>
            </a:r>
            <a:r>
              <a:rPr lang="en-US" sz="2400">
                <a:effectLst>
                  <a:glow rad="139700">
                    <a:schemeClr val="tx1"/>
                  </a:glow>
                </a:effectLst>
                <a:latin typeface="Times New Roman" charset="0"/>
                <a:ea typeface="ＭＳ Ｐゴシック" charset="0"/>
                <a:cs typeface="ＭＳ Ｐゴシック" charset="0"/>
              </a:rPr>
              <a:t> of Gettysburg 6</a:t>
            </a:r>
            <a:endParaRPr lang="en-US">
              <a:effectLst>
                <a:glow rad="139700">
                  <a:schemeClr val="tx1"/>
                </a:glow>
              </a:effectLst>
              <a:latin typeface="Times New Roman" charset="0"/>
              <a:ea typeface="ＭＳ Ｐゴシック" charset="0"/>
              <a:cs typeface="ＭＳ Ｐゴシック" charset="0"/>
            </a:endParaRPr>
          </a:p>
        </p:txBody>
      </p:sp>
      <p:grpSp>
        <p:nvGrpSpPr>
          <p:cNvPr id="169987" name="Group 5"/>
          <p:cNvGrpSpPr>
            <a:grpSpLocks/>
          </p:cNvGrpSpPr>
          <p:nvPr/>
        </p:nvGrpSpPr>
        <p:grpSpPr bwMode="auto">
          <a:xfrm>
            <a:off x="0" y="0"/>
            <a:ext cx="9144000" cy="6858000"/>
            <a:chOff x="0" y="0"/>
            <a:chExt cx="5975" cy="4320"/>
          </a:xfrm>
        </p:grpSpPr>
        <p:pic>
          <p:nvPicPr>
            <p:cNvPr id="169991" name="Picture 6" descr="1st draft of Lincoln's GA"/>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338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2" name="Picture 7" descr="2nd page of 1st draf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3360" y="0"/>
              <a:ext cx="261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9988" name="Picture 2" descr="Lincoln at Gettysbur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6254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699" name="Text Box 3"/>
          <p:cNvSpPr txBox="1">
            <a:spLocks noChangeArrowheads="1"/>
          </p:cNvSpPr>
          <p:nvPr/>
        </p:nvSpPr>
        <p:spPr bwMode="auto">
          <a:xfrm>
            <a:off x="6172200" y="2514600"/>
            <a:ext cx="2819400" cy="175432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600" b="1" noProof="0" dirty="0">
                <a:solidFill>
                  <a:srgbClr val="FFFF00"/>
                </a:solidFill>
                <a:effectLst>
                  <a:glow rad="139700">
                    <a:srgbClr val="000000"/>
                  </a:glow>
                  <a:outerShdw blurRad="38100" dist="38100" dir="2700000" algn="tl">
                    <a:srgbClr val="DDDDDD"/>
                  </a:outerShdw>
                </a:effectLst>
                <a:latin typeface="Times New Roman" charset="0"/>
              </a:rPr>
              <a:t>حبلت</a:t>
            </a:r>
            <a:r>
              <a:rPr lang="ar-JO" sz="3600" b="1" noProof="0" dirty="0">
                <a:solidFill>
                  <a:srgbClr val="FFFFFF"/>
                </a:solidFill>
                <a:effectLst>
                  <a:glow rad="139700">
                    <a:srgbClr val="000000"/>
                  </a:glow>
                  <a:outerShdw blurRad="38100" dist="38100" dir="2700000" algn="tl">
                    <a:srgbClr val="DDDDDD"/>
                  </a:outerShdw>
                </a:effectLst>
                <a:latin typeface="Times New Roman" charset="0"/>
              </a:rPr>
              <a:t> : المداخلة المفضلة ل إم</a:t>
            </a:r>
            <a:endParaRPr kumimoji="0" lang="en-US" sz="36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Arial Unicode MS" charset="0"/>
              <a:ea typeface="ＭＳ Ｐゴシック"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39700">
                  <a:srgbClr val="000000"/>
                </a:glow>
                <a:outerShdw blurRad="38100" dist="38100" dir="2700000" algn="tl">
                  <a:srgbClr val="DDDDDD"/>
                </a:outerShdw>
              </a:effectLst>
              <a:uLnTx/>
              <a:uFillTx/>
              <a:latin typeface="Times New Roman" charset="0"/>
              <a:ea typeface="ＭＳ Ｐゴシック" charset="0"/>
            </a:endParaRPr>
          </a:p>
        </p:txBody>
      </p:sp>
      <p:sp>
        <p:nvSpPr>
          <p:cNvPr id="413700" name="Text Box 4"/>
          <p:cNvSpPr txBox="1">
            <a:spLocks noChangeArrowheads="1"/>
          </p:cNvSpPr>
          <p:nvPr/>
        </p:nvSpPr>
        <p:spPr bwMode="auto">
          <a:xfrm>
            <a:off x="1371600" y="609601"/>
            <a:ext cx="7620000" cy="1200329"/>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fontAlgn="base">
              <a:spcBef>
                <a:spcPct val="50000"/>
              </a:spcBef>
              <a:spcAft>
                <a:spcPct val="0"/>
              </a:spcAft>
              <a:defRPr/>
            </a:pP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أو أي أمة </a:t>
            </a:r>
            <a:r>
              <a:rPr kumimoji="0" lang="ar-JO" sz="3600" b="1" i="0" u="none" strike="noStrike" kern="1200" cap="none" spc="0" normalizeH="0" baseline="0" noProof="0" dirty="0">
                <a:ln>
                  <a:noFill/>
                </a:ln>
                <a:solidFill>
                  <a:srgbClr val="FFFF00"/>
                </a:solidFill>
                <a:effectLst>
                  <a:glow rad="139700">
                    <a:srgbClr val="000000"/>
                  </a:glow>
                </a:effectLst>
                <a:uLnTx/>
                <a:uFillTx/>
                <a:latin typeface="Times New Roman" charset="0"/>
                <a:ea typeface="ＭＳ Ｐゴシック" charset="0"/>
              </a:rPr>
              <a:t>حبلت</a:t>
            </a:r>
            <a:r>
              <a:rPr kumimoji="0" lang="ar-JO" sz="3600" b="1" i="0" u="none" strike="noStrike" kern="1200" cap="none" spc="0" normalizeH="0" baseline="0" noProof="0" dirty="0">
                <a:ln>
                  <a:noFill/>
                </a:ln>
                <a:solidFill>
                  <a:schemeClr val="bg1"/>
                </a:solidFill>
                <a:effectLst>
                  <a:glow rad="139700">
                    <a:srgbClr val="000000"/>
                  </a:glow>
                </a:effectLst>
                <a:uLnTx/>
                <a:uFillTx/>
                <a:latin typeface="Times New Roman" charset="0"/>
                <a:ea typeface="ＭＳ Ｐゴシック" charset="0"/>
              </a:rPr>
              <a:t> و متفانية على هذا النحو</a:t>
            </a:r>
            <a:r>
              <a:rPr kumimoji="0" lang="ar-JO" sz="3600" b="1" i="0" u="none" strike="noStrike" kern="1200" cap="none" spc="0" normalizeH="0" noProof="0" dirty="0">
                <a:ln>
                  <a:noFill/>
                </a:ln>
                <a:solidFill>
                  <a:schemeClr val="bg1"/>
                </a:solidFill>
                <a:effectLst>
                  <a:glow rad="139700">
                    <a:srgbClr val="000000"/>
                  </a:glow>
                </a:effectLst>
                <a:uLnTx/>
                <a:uFillTx/>
                <a:latin typeface="Times New Roman" charset="0"/>
                <a:ea typeface="ＭＳ Ｐゴシック" charset="0"/>
              </a:rPr>
              <a:t> يمكنها أن تدوم طويلاً</a:t>
            </a:r>
            <a:r>
              <a:rPr kumimoji="0" lang="en-US" sz="3600" b="1" i="0" u="none" strike="noStrike" kern="1200" cap="none" spc="0" normalizeH="0" baseline="0" noProof="0" dirty="0">
                <a:ln>
                  <a:noFill/>
                </a:ln>
                <a:solidFill>
                  <a:srgbClr val="FFFFFF"/>
                </a:solidFill>
                <a:effectLst>
                  <a:glow rad="139700">
                    <a:srgbClr val="000000"/>
                  </a:glow>
                </a:effectLst>
                <a:uLnTx/>
                <a:uFillTx/>
                <a:latin typeface="Times New Roman" charset="0"/>
                <a:ea typeface="ＭＳ Ｐゴシック" charset="0"/>
              </a:rPr>
              <a:t> </a:t>
            </a:r>
            <a:endParaRPr kumimoji="0" lang="en-US" sz="3600" b="1" i="0" u="none" strike="noStrike" kern="1200" cap="none" spc="0" normalizeH="0" baseline="0" noProof="0" dirty="0">
              <a:ln>
                <a:noFill/>
              </a:ln>
              <a:solidFill>
                <a:srgbClr val="FFFFFF"/>
              </a:solidFill>
              <a:effectLst>
                <a:glow rad="139700">
                  <a:srgbClr val="000000"/>
                </a:glow>
              </a:effectLst>
              <a:uLnTx/>
              <a:uFillTx/>
              <a:latin typeface="Arial Unicode MS"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13699"/>
                                        </p:tgtEl>
                                        <p:attrNameLst>
                                          <p:attrName>style.visibility</p:attrName>
                                        </p:attrNameLst>
                                      </p:cBhvr>
                                      <p:to>
                                        <p:strVal val="visible"/>
                                      </p:to>
                                    </p:set>
                                    <p:animEffect transition="in" filter="dissolve">
                                      <p:cBhvr>
                                        <p:cTn id="7" dur="500"/>
                                        <p:tgtEl>
                                          <p:spTgt spid="413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73" name="Rectangle 17"/>
          <p:cNvSpPr>
            <a:spLocks noChangeArrowheads="1"/>
          </p:cNvSpPr>
          <p:nvPr/>
        </p:nvSpPr>
        <p:spPr bwMode="auto">
          <a:xfrm>
            <a:off x="6400800" y="6553200"/>
            <a:ext cx="2743200" cy="304800"/>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المقابلة مع العهد القديم،</a:t>
            </a:r>
            <a:r>
              <a:rPr kumimoji="0" lang="ar-JO" sz="16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 70</a:t>
            </a:r>
            <a:endParaRPr kumimoji="0" lang="en-US" sz="16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
        <p:nvSpPr>
          <p:cNvPr id="121888" name="Rectangle 32"/>
          <p:cNvSpPr>
            <a:spLocks noGrp="1" noChangeArrowheads="1"/>
          </p:cNvSpPr>
          <p:nvPr>
            <p:ph type="title"/>
          </p:nvPr>
        </p:nvSpPr>
        <p:spPr>
          <a:xfrm>
            <a:off x="2209800" y="76200"/>
            <a:ext cx="4724400" cy="762000"/>
          </a:xfrm>
          <a:effectLst>
            <a:outerShdw blurRad="63500" dist="29783" dir="1514402" algn="ctr" rotWithShape="0">
              <a:schemeClr val="bg1">
                <a:alpha val="74998"/>
              </a:schemeClr>
            </a:outerShdw>
          </a:effectLst>
        </p:spPr>
        <p:txBody>
          <a:bodyPr/>
          <a:lstStyle/>
          <a:p>
            <a:pPr eaLnBrk="1" hangingPunct="1">
              <a:defRPr/>
            </a:pPr>
            <a:r>
              <a:rPr lang="ar-JO" dirty="0">
                <a:solidFill>
                  <a:schemeClr val="tx1"/>
                </a:solidFill>
                <a:effectLst>
                  <a:outerShdw blurRad="38100" dist="38100" dir="2700000" algn="tl">
                    <a:srgbClr val="010199"/>
                  </a:outerShdw>
                </a:effectLst>
                <a:ea typeface="ＭＳ Ｐゴシック" charset="0"/>
                <a:cs typeface="Arial" panose="020B0604020202020204" pitchFamily="34" charset="0"/>
              </a:rPr>
              <a:t>مشاكل النظرية النقدية</a:t>
            </a:r>
            <a:endParaRPr lang="en-US"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124932" name="TextBox 9"/>
          <p:cNvSpPr txBox="1">
            <a:spLocks noChangeArrowheads="1"/>
          </p:cNvSpPr>
          <p:nvPr/>
        </p:nvSpPr>
        <p:spPr bwMode="auto">
          <a:xfrm>
            <a:off x="7924800" y="0"/>
            <a:ext cx="1279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57</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توراة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3"/>
          <p:cNvSpPr txBox="1">
            <a:spLocks noChangeArrowheads="1"/>
          </p:cNvSpPr>
          <p:nvPr/>
        </p:nvSpPr>
        <p:spPr bwMode="auto">
          <a:xfrm>
            <a:off x="107950" y="1110344"/>
            <a:ext cx="8792210" cy="5366656"/>
          </a:xfrm>
          <a:prstGeom prst="rect">
            <a:avLst/>
          </a:prstGeom>
          <a:noFill/>
          <a:ln w="9525">
            <a:noFill/>
            <a:miter lim="800000"/>
            <a:headEnd/>
            <a:tailEnd/>
          </a:ln>
          <a:effectLst/>
        </p:spPr>
        <p:txBody>
          <a:bodyPr anchor="ct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lvl="0" indent="-514350" algn="r" defTabSz="914400" fontAlgn="base">
              <a:spcBef>
                <a:spcPct val="20000"/>
              </a:spcBef>
              <a:spcAft>
                <a:spcPct val="0"/>
              </a:spcAft>
              <a:buClr>
                <a:srgbClr val="FFFFCC"/>
              </a:buClr>
              <a:buSzPct val="75000"/>
              <a:defRPr/>
            </a:pPr>
            <a:r>
              <a:rPr lang="ar-JO" sz="3200" b="1" dirty="0">
                <a:latin typeface="Arial" panose="020B0604020202020204" pitchFamily="34" charset="0"/>
              </a:rPr>
              <a:t>أ. ينتهك الادعاءات الذاتية الداخلية لأسفار موسى الخمسة</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ب. مقاومة متحيزة لما هو خارق للطبيعة</a:t>
            </a:r>
            <a:r>
              <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ت. تعتمد على تطور غير دقيق في القرن التاسع عشر</a:t>
            </a:r>
            <a:endParaRPr kumimoji="0" lang="en-US" sz="3200" b="1" u="none" strike="noStrike" kern="1200" cap="none" spc="0" normalizeH="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ث. عدم إجماع العلماء</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ج. ذاتي مع تفكير دوراني</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lvl="0" indent="-514350" algn="r" defTabSz="914400" fontAlgn="base">
              <a:spcBef>
                <a:spcPct val="20000"/>
              </a:spcBef>
              <a:spcAft>
                <a:spcPct val="0"/>
              </a:spcAft>
              <a:buClr>
                <a:srgbClr val="FFFFCC"/>
              </a:buClr>
              <a:buSzPct val="75000"/>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ح. لا دليل من المخطوطات</a:t>
            </a:r>
            <a:endParaRPr lang="en-US"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endParaRPr>
          </a:p>
          <a:p>
            <a:pPr marL="514350" lvl="0" indent="-514350" algn="r" defTabSz="914400" fontAlgn="base">
              <a:spcBef>
                <a:spcPct val="20000"/>
              </a:spcBef>
              <a:spcAft>
                <a:spcPct val="0"/>
              </a:spcAft>
              <a:buClr>
                <a:srgbClr val="FFFFCC"/>
              </a:buClr>
              <a:buSzPct val="75000"/>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خ. ترفض الدليل الأثري في الشرق الأدنى القديم</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514350" marR="0" lvl="0" indent="-514350" algn="r" defTabSz="914400" rtl="0" eaLnBrk="1" fontAlgn="base" latinLnBrk="0" hangingPunct="1">
              <a:lnSpc>
                <a:spcPct val="100000"/>
              </a:lnSpc>
              <a:spcBef>
                <a:spcPct val="20000"/>
              </a:spcBef>
              <a:spcAft>
                <a:spcPct val="0"/>
              </a:spcAft>
              <a:buClr>
                <a:srgbClr val="FFFFCC"/>
              </a:buClr>
              <a:buSzPct val="75000"/>
              <a:tabLst/>
              <a:defRPr/>
            </a:pPr>
            <a:r>
              <a:rPr lang="ar-JO" sz="3200" b="1" dirty="0">
                <a:solidFill>
                  <a:srgbClr val="FFFFFF"/>
                </a:solidFill>
                <a:effectLst>
                  <a:outerShdw blurRad="38100" dist="38100" dir="2700000" algn="tl">
                    <a:srgbClr val="010199"/>
                  </a:outerShdw>
                </a:effectLst>
                <a:latin typeface="Arial" panose="020B0604020202020204" pitchFamily="34" charset="0"/>
                <a:cs typeface="Arial" panose="020B0604020202020204" pitchFamily="34" charset="0"/>
              </a:rPr>
              <a:t>د. ترفض دليل العهد الجديد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500" decel="50000" fill="hold">
                                          <p:stCondLst>
                                            <p:cond delay="0"/>
                                          </p:stCondLst>
                                        </p:cTn>
                                        <p:tgtEl>
                                          <p:spTgt spid="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p:cTn id="31" dur="500" decel="50000" fill="hold">
                                          <p:stCondLst>
                                            <p:cond delay="0"/>
                                          </p:stCondLst>
                                        </p:cTn>
                                        <p:tgtEl>
                                          <p:spTgt spid="7">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7">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7">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7">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7">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7">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p:cTn id="43" dur="500" decel="50000" fill="hold">
                                          <p:stCondLst>
                                            <p:cond delay="0"/>
                                          </p:stCondLst>
                                        </p:cTn>
                                        <p:tgtEl>
                                          <p:spTgt spid="7">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7">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7">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7">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7">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7">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7">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7">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anim calcmode="lin" valueType="num">
                                      <p:cBhvr>
                                        <p:cTn id="5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anim calcmode="lin" valueType="num">
                                      <p:cBhvr>
                                        <p:cTn id="67"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7">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7">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grpId="0" nodeType="clickEffect">
                                  <p:stCondLst>
                                    <p:cond delay="0"/>
                                  </p:stCondLst>
                                  <p:childTnLst>
                                    <p:set>
                                      <p:cBhvr>
                                        <p:cTn id="90" dur="1" fill="hold">
                                          <p:stCondLst>
                                            <p:cond delay="0"/>
                                          </p:stCondLst>
                                        </p:cTn>
                                        <p:tgtEl>
                                          <p:spTgt spid="7">
                                            <p:txEl>
                                              <p:pRg st="7" end="7"/>
                                            </p:txEl>
                                          </p:spTgt>
                                        </p:tgtEl>
                                        <p:attrNameLst>
                                          <p:attrName>style.visibility</p:attrName>
                                        </p:attrNameLst>
                                      </p:cBhvr>
                                      <p:to>
                                        <p:strVal val="visible"/>
                                      </p:to>
                                    </p:set>
                                    <p:anim calcmode="lin" valueType="num">
                                      <p:cBhvr>
                                        <p:cTn id="91"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id Moses Write the Torah? A Brief Positive Case for Mosaic Authorship,  Part 1 - Reasons to Believe">
            <a:extLst>
              <a:ext uri="{FF2B5EF4-FFF2-40B4-BE49-F238E27FC236}">
                <a16:creationId xmlns:a16="http://schemas.microsoft.com/office/drawing/2014/main" id="{0F13FB24-D288-FA4E-8BE1-782BF852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597821"/>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cs typeface="ＭＳ Ｐゴシック" charset="0"/>
              </a:rPr>
              <a:t>نشاط تحريري</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Old Torah Scroll - Download Free 3D model by Santiago Shang  (@santiagoshang) [89f8a65]">
            <a:extLst>
              <a:ext uri="{FF2B5EF4-FFF2-40B4-BE49-F238E27FC236}">
                <a16:creationId xmlns:a16="http://schemas.microsoft.com/office/drawing/2014/main" id="{EDD896AD-7A69-DB47-837F-D38D14A1D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195" y="3237300"/>
            <a:ext cx="4097613" cy="23049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الإتساق العبري</a:t>
            </a:r>
            <a:endParaRPr lang="en-US" sz="5400" dirty="0">
              <a:effectLst>
                <a:glow rad="127000">
                  <a:schemeClr val="tx1"/>
                </a:glow>
              </a:effectLst>
              <a:ea typeface="ＭＳ Ｐゴシック" charset="0"/>
              <a:cs typeface="ＭＳ Ｐゴシック" charset="0"/>
            </a:endParaRPr>
          </a:p>
        </p:txBody>
      </p:sp>
      <p:pic>
        <p:nvPicPr>
          <p:cNvPr id="16386" name="Picture 2" descr="hebrew-scroll-torah - Breaking Matzo">
            <a:extLst>
              <a:ext uri="{FF2B5EF4-FFF2-40B4-BE49-F238E27FC236}">
                <a16:creationId xmlns:a16="http://schemas.microsoft.com/office/drawing/2014/main" id="{63C7F6BB-3D9C-EC48-92A6-E5546EA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40190"/>
            <a:ext cx="2873332" cy="209912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andwritten 18th C. Hebrew Torah Scroll - from Morocco for sale at auction  on 11th October | Bidsquare">
            <a:extLst>
              <a:ext uri="{FF2B5EF4-FFF2-40B4-BE49-F238E27FC236}">
                <a16:creationId xmlns:a16="http://schemas.microsoft.com/office/drawing/2014/main" id="{5AAE0E2C-AF11-3641-BB25-3CBED199F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806" y="2992372"/>
            <a:ext cx="2554134" cy="3374269"/>
          </a:xfrm>
          <a:prstGeom prst="rect">
            <a:avLst/>
          </a:prstGeom>
          <a:noFill/>
          <a:extLst>
            <a:ext uri="{909E8E84-426E-40DD-AFC4-6F175D3DCCD1}">
              <a14:hiddenFill xmlns:a14="http://schemas.microsoft.com/office/drawing/2010/main">
                <a:solidFill>
                  <a:srgbClr val="FFFFFF"/>
                </a:solidFill>
              </a14:hiddenFill>
            </a:ext>
          </a:extLst>
        </p:spPr>
      </p:pic>
      <p:sp>
        <p:nvSpPr>
          <p:cNvPr id="2" name="Striped Right Arrow 1">
            <a:extLst>
              <a:ext uri="{FF2B5EF4-FFF2-40B4-BE49-F238E27FC236}">
                <a16:creationId xmlns:a16="http://schemas.microsoft.com/office/drawing/2014/main" id="{270012E5-56EE-194A-A116-D6784132B550}"/>
              </a:ext>
            </a:extLst>
          </p:cNvPr>
          <p:cNvSpPr/>
          <p:nvPr/>
        </p:nvSpPr>
        <p:spPr bwMode="auto">
          <a:xfrm>
            <a:off x="1313645" y="3429000"/>
            <a:ext cx="6928834" cy="1746252"/>
          </a:xfrm>
          <a:prstGeom prst="stripedRightArrow">
            <a:avLst>
              <a:gd name="adj1" fmla="val 65944"/>
              <a:gd name="adj2" fmla="val 50000"/>
            </a:avLst>
          </a:prstGeom>
          <a:noFill/>
          <a:ln w="28575" cap="flat" cmpd="sng" algn="ctr">
            <a:solidFill>
              <a:schemeClr val="bg1"/>
            </a:solidFill>
            <a:prstDash val="solid"/>
            <a:round/>
            <a:headEnd type="none" w="med" len="med"/>
            <a:tailEnd type="stealth" w="lg" len="lg"/>
          </a:ln>
          <a:effectLst>
            <a:glow rad="228600">
              <a:schemeClr val="accent4">
                <a:satMod val="175000"/>
                <a:alpha val="40000"/>
              </a:schemeClr>
            </a:glow>
            <a:outerShdw blurRad="50800" dist="38100" algn="l" rotWithShape="0">
              <a:prstClr val="black">
                <a:alpha val="40000"/>
              </a:prstClr>
            </a:outerShd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2">
            <a:extLst>
              <a:ext uri="{FF2B5EF4-FFF2-40B4-BE49-F238E27FC236}">
                <a16:creationId xmlns:a16="http://schemas.microsoft.com/office/drawing/2014/main" id="{79E5C477-4722-2049-926F-F5F0649A2E57}"/>
              </a:ext>
            </a:extLst>
          </p:cNvPr>
          <p:cNvSpPr txBox="1">
            <a:spLocks noChangeArrowheads="1"/>
          </p:cNvSpPr>
          <p:nvPr/>
        </p:nvSpPr>
        <p:spPr bwMode="auto">
          <a:xfrm>
            <a:off x="44605" y="1347130"/>
            <a:ext cx="8906212" cy="18901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dirty="0">
                <a:latin typeface="Arial" panose="020B0604020202020204" pitchFamily="34" charset="0"/>
                <a:cs typeface="Arial" panose="020B0604020202020204" pitchFamily="34" charset="0"/>
              </a:rPr>
              <a:t>لماذا يُظهر العهد القديم بأكمله استخدامًا ثابتًا للغة العبرية بحيث لا يبدو أن أسفار موسى الخمسة قد كُتب قبل 1000 عام من ملاخي؟</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2A122F41-48EA-CA42-AEE1-830D73010ACF}"/>
              </a:ext>
            </a:extLst>
          </p:cNvPr>
          <p:cNvSpPr txBox="1">
            <a:spLocks noChangeArrowheads="1"/>
          </p:cNvSpPr>
          <p:nvPr/>
        </p:nvSpPr>
        <p:spPr bwMode="auto">
          <a:xfrm>
            <a:off x="261765"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التوراة</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1400 ق.م</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FFF2E778-A00E-444B-91FC-B9965404B768}"/>
              </a:ext>
            </a:extLst>
          </p:cNvPr>
          <p:cNvSpPr txBox="1">
            <a:spLocks noChangeArrowheads="1"/>
          </p:cNvSpPr>
          <p:nvPr/>
        </p:nvSpPr>
        <p:spPr bwMode="auto">
          <a:xfrm>
            <a:off x="3449287"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الأسفار الشعرية</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1000 ق.م</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7D6E2871-2A59-6044-BA37-957CEF615A95}"/>
              </a:ext>
            </a:extLst>
          </p:cNvPr>
          <p:cNvSpPr txBox="1">
            <a:spLocks noChangeArrowheads="1"/>
          </p:cNvSpPr>
          <p:nvPr/>
        </p:nvSpPr>
        <p:spPr bwMode="auto">
          <a:xfrm>
            <a:off x="6636808" y="5270840"/>
            <a:ext cx="2349801" cy="8289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ملاخي</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a:p>
            <a:pPr defTabSz="914400">
              <a:defRPr/>
            </a:pPr>
            <a:r>
              <a:rPr lang="ar-JO" sz="2400" b="1" kern="0" dirty="0">
                <a:effectLst>
                  <a:glow rad="127000">
                    <a:schemeClr val="tx1"/>
                  </a:glow>
                </a:effectLst>
                <a:latin typeface="Arial" panose="020B0604020202020204" pitchFamily="34" charset="0"/>
                <a:ea typeface="ＭＳ Ｐゴシック" charset="0"/>
                <a:cs typeface="ＭＳ Ｐゴシック" charset="0"/>
              </a:rPr>
              <a:t>400 ق.م</a:t>
            </a:r>
            <a:endParaRPr lang="en-US" sz="24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74265792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1443985"/>
          </a:xfrm>
          <a:prstGeom prst="rect">
            <a:avLst/>
          </a:prstGeom>
          <a:solidFill>
            <a:schemeClr val="tx1"/>
          </a:solidFill>
          <a:ln>
            <a:noFill/>
          </a:ln>
          <a:effec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أرض كنعان</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lang="ar-JO" sz="4400" b="1" dirty="0">
                <a:solidFill>
                  <a:srgbClr val="FFFFFF"/>
                </a:solidFill>
                <a:latin typeface="Arial" panose="020B0604020202020204" pitchFamily="34" charset="0"/>
                <a:cs typeface="Arial" panose="020B0604020202020204" pitchFamily="34" charset="0"/>
              </a:rPr>
              <a:t>2000 ق.م</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p:cNvSpPr txBox="1"/>
          <p:nvPr/>
        </p:nvSpPr>
        <p:spPr>
          <a:xfrm>
            <a:off x="1993046" y="3788087"/>
            <a:ext cx="59182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سدوم</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026115" y="3438195"/>
            <a:ext cx="5261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ممرا</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0" y="4782457"/>
            <a:ext cx="5966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قادش</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917767" y="-1"/>
            <a:ext cx="4379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دان</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1534563" y="6469576"/>
            <a:ext cx="864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إيل فاران</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4874578" y="2453978"/>
            <a:ext cx="174105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5 ملوك</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4874579" y="2898240"/>
            <a:ext cx="174105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mn-ea"/>
                <a:cs typeface="Arial" panose="020B0604020202020204" pitchFamily="34" charset="0"/>
              </a:rPr>
              <a:t>إبراهيم</a:t>
            </a:r>
            <a:endParaRPr kumimoji="0" lang="en-US" sz="28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28" name="Down Arrow 27"/>
          <p:cNvSpPr/>
          <p:nvPr/>
        </p:nvSpPr>
        <p:spPr bwMode="auto">
          <a:xfrm rot="16200000">
            <a:off x="7264634" y="200604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Down Arrow 28"/>
          <p:cNvSpPr/>
          <p:nvPr/>
        </p:nvSpPr>
        <p:spPr bwMode="auto">
          <a:xfrm rot="16200000">
            <a:off x="7264634" y="2450306"/>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TextBox 34"/>
          <p:cNvSpPr txBox="1"/>
          <p:nvPr/>
        </p:nvSpPr>
        <p:spPr>
          <a:xfrm>
            <a:off x="1532764" y="292895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rPr>
              <a:t>ساليم</a:t>
            </a:r>
            <a:endParaRPr kumimoji="0" lang="en-US" sz="1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n-ea"/>
              <a:cs typeface="Arial" panose="020B0604020202020204" pitchFamily="34" charset="0"/>
            </a:endParaRPr>
          </a:p>
        </p:txBody>
      </p:sp>
      <p:sp>
        <p:nvSpPr>
          <p:cNvPr id="30" name="Rectangle 6">
            <a:extLst>
              <a:ext uri="{FF2B5EF4-FFF2-40B4-BE49-F238E27FC236}">
                <a16:creationId xmlns:a16="http://schemas.microsoft.com/office/drawing/2014/main" id="{DF7AB785-FF09-1C4A-A56B-FCD9B92DF2A9}"/>
              </a:ext>
            </a:extLst>
          </p:cNvPr>
          <p:cNvSpPr>
            <a:spLocks noChangeArrowheads="1"/>
          </p:cNvSpPr>
          <p:nvPr/>
        </p:nvSpPr>
        <p:spPr bwMode="auto">
          <a:xfrm>
            <a:off x="4239153" y="3752022"/>
            <a:ext cx="4829709" cy="1813317"/>
          </a:xfrm>
          <a:prstGeom prst="rect">
            <a:avLst/>
          </a:prstGeom>
          <a:solidFill>
            <a:schemeClr val="tx1"/>
          </a:solidFill>
          <a:ln>
            <a:noFill/>
          </a:ln>
          <a:effectLst/>
        </p:spPr>
        <p:txBody>
          <a:bodyPr wrap="square" lIns="90488" tIns="44450" rIns="90488" bIns="44450">
            <a:spAutoFit/>
          </a:bodyPr>
          <a:lstStyle/>
          <a:p>
            <a:pPr lvl="0" algn="ctr"/>
            <a:r>
              <a:rPr lang="ar-JO" sz="2800" b="1" dirty="0">
                <a:solidFill>
                  <a:schemeClr val="bg1"/>
                </a:solidFill>
                <a:latin typeface="Arial" panose="020B0604020202020204" pitchFamily="34" charset="0"/>
                <a:cs typeface="Arial" panose="020B0604020202020204" pitchFamily="34" charset="0"/>
              </a:rPr>
              <a:t>فلما سمع أبرام أن أخاه سبي جر غلمانه المتمرنين ولدان بيته ثلاث مئة و ثمانية عشر و تبعهم إلى دان</a:t>
            </a:r>
          </a:p>
          <a:p>
            <a:pPr lvl="0" algn="ctr"/>
            <a:r>
              <a:rPr kumimoji="0" lang="ar-JO"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(تك</a:t>
            </a:r>
            <a:r>
              <a:rPr kumimoji="0" lang="ar-JO" sz="28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14: 14)</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0156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500"/>
                            </p:stCondLst>
                            <p:childTnLst>
                              <p:par>
                                <p:cTn id="50" presetID="23" presetClass="entr" presetSubtype="16"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rPr>
              <a:t>مدينة</a:t>
            </a:r>
            <a:br>
              <a:rPr lang="ar-JO" dirty="0">
                <a:solidFill>
                  <a:schemeClr val="bg1"/>
                </a:solidFill>
                <a:effectLst>
                  <a:glow rad="355600">
                    <a:schemeClr val="tx1"/>
                  </a:glow>
                </a:effectLst>
              </a:rPr>
            </a:br>
            <a:r>
              <a:rPr lang="ar-JO" dirty="0">
                <a:solidFill>
                  <a:schemeClr val="bg1"/>
                </a:solidFill>
                <a:effectLst>
                  <a:glow rad="355600">
                    <a:schemeClr val="tx1"/>
                  </a:glow>
                </a:effectLst>
              </a:rPr>
              <a:t>أفاريس</a:t>
            </a:r>
            <a:endParaRPr lang="en-US" dirty="0">
              <a:solidFill>
                <a:schemeClr val="bg1"/>
              </a:solidFill>
              <a:effectLst>
                <a:glow rad="355600">
                  <a:schemeClr val="tx1"/>
                </a:glow>
              </a:effectLst>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5" name="Title 1">
            <a:extLst>
              <a:ext uri="{FF2B5EF4-FFF2-40B4-BE49-F238E27FC236}">
                <a16:creationId xmlns:a16="http://schemas.microsoft.com/office/drawing/2014/main" id="{4366C56D-33E6-0248-BC61-0CABD8B59AF1}"/>
              </a:ext>
            </a:extLst>
          </p:cNvPr>
          <p:cNvSpPr txBox="1">
            <a:spLocks/>
          </p:cNvSpPr>
          <p:nvPr/>
        </p:nvSpPr>
        <p:spPr bwMode="auto">
          <a:xfrm>
            <a:off x="6728908" y="3313232"/>
            <a:ext cx="2415092" cy="354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فجعلوا عليهم رؤساء تسخير لكي يذلوهم بأثقالهم فبنوا لفرعون مدينتي مخازن فيثوم و رعمسيس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400" b="1" dirty="0">
                <a:solidFill>
                  <a:srgbClr val="FFFFFF"/>
                </a:solidFill>
                <a:latin typeface="Arial" panose="020B0604020202020204" pitchFamily="34" charset="0"/>
              </a:rPr>
              <a:t>(خر 1: 11)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0204746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148161"/>
            <a:ext cx="2627784" cy="2232248"/>
          </a:xfrm>
        </p:spPr>
        <p:txBody>
          <a:bodyPr/>
          <a:lstStyle/>
          <a:p>
            <a:r>
              <a:rPr lang="ar-JO" dirty="0">
                <a:solidFill>
                  <a:schemeClr val="bg1"/>
                </a:solidFill>
                <a:effectLst>
                  <a:glow rad="355600">
                    <a:schemeClr val="tx1"/>
                  </a:glow>
                </a:effectLst>
              </a:rPr>
              <a:t>مدينة أفاريس</a:t>
            </a:r>
            <a:endParaRPr lang="en-US" dirty="0">
              <a:solidFill>
                <a:schemeClr val="bg1"/>
              </a:solidFill>
              <a:effectLst>
                <a:glow rad="355600">
                  <a:schemeClr val="tx1"/>
                </a:glow>
              </a:effectLst>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916705" y="-125909"/>
            <a:ext cx="2964945"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rPr>
              <a:t>رعمسيس</a:t>
            </a:r>
            <a:endParaRPr kumimoji="0" lang="en-US"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a:ea typeface="+mn-ea"/>
                <a:cs typeface="+mn-cs"/>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95270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30811F-5E2B-1E4A-963D-AFA74393FA89}"/>
              </a:ext>
            </a:extLst>
          </p:cNvPr>
          <p:cNvGrpSpPr/>
          <p:nvPr/>
        </p:nvGrpSpPr>
        <p:grpSpPr>
          <a:xfrm>
            <a:off x="1452283" y="64955"/>
            <a:ext cx="6551407" cy="6829009"/>
            <a:chOff x="1452283" y="64955"/>
            <a:chExt cx="6551407" cy="6829009"/>
          </a:xfrm>
        </p:grpSpPr>
        <p:pic>
          <p:nvPicPr>
            <p:cNvPr id="3074" name="Picture 2" descr="Moses was a humble man - BP">
              <a:extLst>
                <a:ext uri="{FF2B5EF4-FFF2-40B4-BE49-F238E27FC236}">
                  <a16:creationId xmlns:a16="http://schemas.microsoft.com/office/drawing/2014/main" id="{1A9766DE-7523-C644-841B-34B18DC79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3" y="64955"/>
              <a:ext cx="6551407" cy="6829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1FC6A6-3F4D-DA40-BF54-834296C9A903}"/>
                </a:ext>
              </a:extLst>
            </p:cNvPr>
            <p:cNvSpPr/>
            <p:nvPr/>
          </p:nvSpPr>
          <p:spPr bwMode="auto">
            <a:xfrm>
              <a:off x="5354320" y="467360"/>
              <a:ext cx="2509520" cy="91440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7">
              <a:extLst>
                <a:ext uri="{FF2B5EF4-FFF2-40B4-BE49-F238E27FC236}">
                  <a16:creationId xmlns:a16="http://schemas.microsoft.com/office/drawing/2014/main" id="{F27BB10F-2198-A54B-A280-452CCC413AD8}"/>
                </a:ext>
              </a:extLst>
            </p:cNvPr>
            <p:cNvSpPr/>
            <p:nvPr/>
          </p:nvSpPr>
          <p:spPr bwMode="auto">
            <a:xfrm>
              <a:off x="1463040" y="314960"/>
              <a:ext cx="2690010" cy="1137920"/>
            </a:xfrm>
            <a:prstGeom prst="rect">
              <a:avLst/>
            </a:prstGeom>
            <a:solidFill>
              <a:srgbClr val="FDFDF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Rectangle 8">
              <a:extLst>
                <a:ext uri="{FF2B5EF4-FFF2-40B4-BE49-F238E27FC236}">
                  <a16:creationId xmlns:a16="http://schemas.microsoft.com/office/drawing/2014/main" id="{C2FDB941-8766-5A42-991A-E4271A50D8F2}"/>
                </a:ext>
              </a:extLst>
            </p:cNvPr>
            <p:cNvSpPr/>
            <p:nvPr/>
          </p:nvSpPr>
          <p:spPr bwMode="auto">
            <a:xfrm>
              <a:off x="1473200" y="1452879"/>
              <a:ext cx="2062480" cy="1828800"/>
            </a:xfrm>
            <a:prstGeom prst="rect">
              <a:avLst/>
            </a:prstGeom>
            <a:solidFill>
              <a:srgbClr val="ECECE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473200" y="133779"/>
            <a:ext cx="2375049" cy="3371421"/>
          </a:xfrm>
          <a:solidFill>
            <a:srgbClr val="ECECEA"/>
          </a:solidFill>
          <a:ln>
            <a:solidFill>
              <a:schemeClr val="tx1"/>
            </a:solidFill>
          </a:ln>
          <a:effectLst/>
        </p:spPr>
        <p:txBody>
          <a:bodyPr vert="horz" wrap="square" lIns="91440" tIns="45720" rIns="91440" bIns="45720" numCol="1" anchor="ctr" anchorCtr="0" compatLnSpc="1">
            <a:prstTxWarp prst="textNoShape">
              <a:avLst/>
            </a:prstTxWarp>
          </a:bodyPr>
          <a:lstStyle/>
          <a:p>
            <a:pPr defTabSz="914400">
              <a:defRPr/>
            </a:pPr>
            <a:r>
              <a:rPr lang="ar-JO" sz="2800" dirty="0">
                <a:solidFill>
                  <a:schemeClr val="tx1"/>
                </a:solidFill>
                <a:ea typeface="ＭＳ Ｐゴシック" charset="0"/>
                <a:cs typeface="ＭＳ Ｐゴシック" charset="0"/>
              </a:rPr>
              <a:t>و أما الرجل موسى فكان حليماً جداً أكثر من جميع الناس الذين على وجه الأرض</a:t>
            </a:r>
            <a:br>
              <a:rPr lang="ar-JO" sz="2800" dirty="0">
                <a:solidFill>
                  <a:schemeClr val="tx1"/>
                </a:solidFill>
                <a:ea typeface="ＭＳ Ｐゴシック" charset="0"/>
                <a:cs typeface="ＭＳ Ｐゴシック" charset="0"/>
              </a:rPr>
            </a:br>
            <a:br>
              <a:rPr lang="ar-JO" sz="2800" dirty="0">
                <a:solidFill>
                  <a:schemeClr val="tx1"/>
                </a:solidFill>
                <a:ea typeface="ＭＳ Ｐゴシック" charset="0"/>
                <a:cs typeface="ＭＳ Ｐゴシック" charset="0"/>
              </a:rPr>
            </a:br>
            <a:r>
              <a:rPr lang="ar-JO" sz="2800" dirty="0">
                <a:solidFill>
                  <a:schemeClr val="tx1"/>
                </a:solidFill>
                <a:ea typeface="ＭＳ Ｐゴシック" charset="0"/>
                <a:cs typeface="ＭＳ Ｐゴシック" charset="0"/>
              </a:rPr>
              <a:t>عدد 12: 3</a:t>
            </a:r>
            <a:endParaRPr lang="en-US" sz="2800" dirty="0">
              <a:effectLst>
                <a:glow rad="127000">
                  <a:schemeClr val="tx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10BC38E0-3DDD-6544-8376-5934131CB3A9}"/>
              </a:ext>
            </a:extLst>
          </p:cNvPr>
          <p:cNvSpPr txBox="1">
            <a:spLocks noChangeArrowheads="1"/>
          </p:cNvSpPr>
          <p:nvPr/>
        </p:nvSpPr>
        <p:spPr bwMode="auto">
          <a:xfrm>
            <a:off x="4990951" y="73257"/>
            <a:ext cx="3012739"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نعم ... لقد أحببتها</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56CE18C8-3B77-BB42-9F48-1285C40FA77C}"/>
              </a:ext>
            </a:extLst>
          </p:cNvPr>
          <p:cNvSpPr txBox="1">
            <a:spLocks noChangeArrowheads="1"/>
          </p:cNvSpPr>
          <p:nvPr/>
        </p:nvSpPr>
        <p:spPr bwMode="auto">
          <a:xfrm>
            <a:off x="0" y="5761217"/>
            <a:ext cx="9144000" cy="1148300"/>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dirty="0">
                <a:latin typeface="Arial" panose="020B0604020202020204" pitchFamily="34" charset="0"/>
                <a:cs typeface="Arial" panose="020B0604020202020204" pitchFamily="34" charset="0"/>
              </a:rPr>
              <a:t>بعد كتابة سفر التكوين ، الخروج ، واللاويين الأكثر مبيعًا ، كانت ثقة موسى واضحة عندما كتب سفر العدد.</a:t>
            </a:r>
            <a:endParaRPr kumimoji="0" lang="en-US" sz="2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72019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09743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ＭＳ Ｐゴシック" charset="0"/>
              </a:rPr>
              <a:t>عبارات غير مستحبة</a:t>
            </a:r>
            <a:endParaRPr lang="en-US" sz="3600" dirty="0">
              <a:effectLst>
                <a:glow rad="127000">
                  <a:schemeClr val="tx1"/>
                </a:glow>
              </a:effectLst>
              <a:ea typeface="ＭＳ Ｐゴシック" charset="0"/>
              <a:cs typeface="ＭＳ Ｐゴシック" charset="0"/>
            </a:endParaRPr>
          </a:p>
        </p:txBody>
      </p:sp>
      <p:grpSp>
        <p:nvGrpSpPr>
          <p:cNvPr id="4" name="Group 3">
            <a:extLst>
              <a:ext uri="{FF2B5EF4-FFF2-40B4-BE49-F238E27FC236}">
                <a16:creationId xmlns:a16="http://schemas.microsoft.com/office/drawing/2014/main" id="{660503FA-FD0B-6B4A-A181-1E893388E11A}"/>
              </a:ext>
            </a:extLst>
          </p:cNvPr>
          <p:cNvGrpSpPr/>
          <p:nvPr/>
        </p:nvGrpSpPr>
        <p:grpSpPr>
          <a:xfrm>
            <a:off x="-25757" y="2290360"/>
            <a:ext cx="9144000" cy="1506828"/>
            <a:chOff x="-25755" y="2290360"/>
            <a:chExt cx="9144000" cy="1506828"/>
          </a:xfrm>
        </p:grpSpPr>
        <p:sp>
          <p:nvSpPr>
            <p:cNvPr id="3" name="Terminator 2">
              <a:extLst>
                <a:ext uri="{FF2B5EF4-FFF2-40B4-BE49-F238E27FC236}">
                  <a16:creationId xmlns:a16="http://schemas.microsoft.com/office/drawing/2014/main" id="{E8965652-E35F-4F43-9D1D-6CCA1FFCCF7C}"/>
                </a:ext>
              </a:extLst>
            </p:cNvPr>
            <p:cNvSpPr/>
            <p:nvPr/>
          </p:nvSpPr>
          <p:spPr bwMode="auto">
            <a:xfrm>
              <a:off x="38636" y="2290360"/>
              <a:ext cx="9066728" cy="1506828"/>
            </a:xfrm>
            <a:prstGeom prst="flowChartTerminator">
              <a:avLst/>
            </a:prstGeom>
            <a:solidFill>
              <a:srgbClr val="FFC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a:extLst>
                <a:ext uri="{FF2B5EF4-FFF2-40B4-BE49-F238E27FC236}">
                  <a16:creationId xmlns:a16="http://schemas.microsoft.com/office/drawing/2014/main" id="{7A24C6E3-DD43-5247-B0A4-DD1162D54073}"/>
                </a:ext>
              </a:extLst>
            </p:cNvPr>
            <p:cNvSpPr txBox="1">
              <a:spLocks noChangeArrowheads="1"/>
            </p:cNvSpPr>
            <p:nvPr/>
          </p:nvSpPr>
          <p:spPr bwMode="auto">
            <a:xfrm>
              <a:off x="-25755" y="2511381"/>
              <a:ext cx="9144000" cy="10340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1"/>
                  </a:solidFill>
                  <a:effectLst/>
                  <a:latin typeface="Arial" panose="020B0604020202020204" pitchFamily="34" charset="0"/>
                  <a:ea typeface="ＭＳ Ｐゴシック" charset="0"/>
                  <a:cs typeface="ＭＳ Ｐゴシック" charset="0"/>
                </a:rPr>
                <a:t>و أما الرجل موسى فكان حليماً جداً أكثر من جميع الناس الذين على وجه الأرض</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grpSp>
      <p:sp>
        <p:nvSpPr>
          <p:cNvPr id="8" name="Rectangle 2">
            <a:extLst>
              <a:ext uri="{FF2B5EF4-FFF2-40B4-BE49-F238E27FC236}">
                <a16:creationId xmlns:a16="http://schemas.microsoft.com/office/drawing/2014/main" id="{40BF0B43-E2E4-8D4D-8CFF-A9C8692BA032}"/>
              </a:ext>
            </a:extLst>
          </p:cNvPr>
          <p:cNvSpPr txBox="1">
            <a:spLocks noChangeArrowheads="1"/>
          </p:cNvSpPr>
          <p:nvPr/>
        </p:nvSpPr>
        <p:spPr bwMode="auto">
          <a:xfrm>
            <a:off x="-6439" y="1361806"/>
            <a:ext cx="9105364" cy="6936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يحتوي عدد 12: 3 على جملة معترضة مثيرة للإهتمام</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FF912F17-2559-0248-9FF8-EA1592F011A7}"/>
              </a:ext>
            </a:extLst>
          </p:cNvPr>
          <p:cNvSpPr txBox="1">
            <a:spLocks noChangeArrowheads="1"/>
          </p:cNvSpPr>
          <p:nvPr/>
        </p:nvSpPr>
        <p:spPr bwMode="auto">
          <a:xfrm>
            <a:off x="-25757" y="5561593"/>
            <a:ext cx="9144000" cy="114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يبدو هذا القول عبارة عن إضافة لأن قول مثل هذا الكلام من قبل موسى يبدو تناقضاً </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643CBBE0-0C8E-EE48-BB1D-489B1E18C83A}"/>
              </a:ext>
            </a:extLst>
          </p:cNvPr>
          <p:cNvSpPr txBox="1">
            <a:spLocks noChangeArrowheads="1"/>
          </p:cNvSpPr>
          <p:nvPr/>
        </p:nvSpPr>
        <p:spPr bwMode="auto">
          <a:xfrm>
            <a:off x="-25757" y="4437195"/>
            <a:ext cx="9144000" cy="774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panose="020B0604020202020204" pitchFamily="34" charset="0"/>
                <a:ea typeface="ＭＳ Ｐゴシック" charset="0"/>
                <a:cs typeface="ＭＳ Ｐゴシック" charset="0"/>
              </a:rPr>
              <a:t>كيف تفسر كتابة ذلك من قبل موسى؟</a:t>
            </a:r>
            <a:endParaRPr lang="en-US" sz="2800" b="1" kern="0" dirty="0">
              <a:effectLst>
                <a:glow rad="127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C427D-8D92-F238-82F2-0C10DB898CBF}"/>
            </a:ext>
          </a:extLst>
        </p:cNvPr>
        <p:cNvGrpSpPr/>
        <p:nvPr/>
      </p:nvGrpSpPr>
      <p:grpSpPr>
        <a:xfrm>
          <a:off x="0" y="0"/>
          <a:ext cx="0" cy="0"/>
          <a:chOff x="0" y="0"/>
          <a:chExt cx="0" cy="0"/>
        </a:xfrm>
      </p:grpSpPr>
      <p:pic>
        <p:nvPicPr>
          <p:cNvPr id="362497" name="Picture 1">
            <a:extLst>
              <a:ext uri="{FF2B5EF4-FFF2-40B4-BE49-F238E27FC236}">
                <a16:creationId xmlns:a16="http://schemas.microsoft.com/office/drawing/2014/main" id="{5D49ED39-35EC-5624-6B36-92368A088C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0" name="Rectangle 2">
            <a:extLst>
              <a:ext uri="{FF2B5EF4-FFF2-40B4-BE49-F238E27FC236}">
                <a16:creationId xmlns:a16="http://schemas.microsoft.com/office/drawing/2014/main" id="{7E9AED29-D5B2-9093-B9C1-F55FCE027230}"/>
              </a:ext>
            </a:extLst>
          </p:cNvPr>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ar-JO" sz="4000" dirty="0">
                <a:solidFill>
                  <a:schemeClr val="bg1"/>
                </a:solidFill>
              </a:rPr>
              <a:t>صورة الأطفال آدم و حواء</a:t>
            </a:r>
            <a:endParaRPr lang="en-US" sz="4000" dirty="0">
              <a:solidFill>
                <a:schemeClr val="bg1"/>
              </a:solidFill>
            </a:endParaRPr>
          </a:p>
        </p:txBody>
      </p:sp>
      <p:pic>
        <p:nvPicPr>
          <p:cNvPr id="2" name="Picture 1">
            <a:extLst>
              <a:ext uri="{FF2B5EF4-FFF2-40B4-BE49-F238E27FC236}">
                <a16:creationId xmlns:a16="http://schemas.microsoft.com/office/drawing/2014/main" id="{6560DC32-E873-1877-67BC-0CC9899B1D0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1644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Moses on Mount Nebo - Gospelimages">
            <a:extLst>
              <a:ext uri="{FF2B5EF4-FFF2-40B4-BE49-F238E27FC236}">
                <a16:creationId xmlns:a16="http://schemas.microsoft.com/office/drawing/2014/main" id="{44B2BD2D-4C9B-3443-AA43-8EBC1E036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6024"/>
            <a:ext cx="9144000" cy="748720"/>
          </a:xfrm>
          <a:effectLst>
            <a:outerShdw blurRad="63500" dist="35921" dir="2700000" algn="ctr" rotWithShape="0">
              <a:schemeClr val="tx2">
                <a:alpha val="74998"/>
              </a:schemeClr>
            </a:outerShdw>
          </a:effectLst>
        </p:spPr>
        <p:txBody>
          <a:bodyPr/>
          <a:lstStyle/>
          <a:p>
            <a:pPr>
              <a:defRPr/>
            </a:pPr>
            <a:r>
              <a:rPr lang="ar-JO" sz="3200" dirty="0">
                <a:effectLst>
                  <a:glow rad="127000">
                    <a:schemeClr val="tx1"/>
                  </a:glow>
                </a:effectLst>
                <a:ea typeface="ＭＳ Ｐゴシック" charset="0"/>
                <a:cs typeface="ＭＳ Ｐゴシック" charset="0"/>
              </a:rPr>
              <a:t>موت موسى (تث 34: 1، 5)</a:t>
            </a:r>
            <a:endParaRPr lang="en-US" sz="3200"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F56B4339-F6DB-4E4B-BA8B-4FC3414FE23E}"/>
              </a:ext>
            </a:extLst>
          </p:cNvPr>
          <p:cNvSpPr txBox="1">
            <a:spLocks noChangeArrowheads="1"/>
          </p:cNvSpPr>
          <p:nvPr/>
        </p:nvSpPr>
        <p:spPr bwMode="auto">
          <a:xfrm>
            <a:off x="3563888" y="836712"/>
            <a:ext cx="554304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و صعد موسى من عربات مؤاب إلى جبل نبو إلى رأس الفسجة الذي قبالة أريحا فأراه الرب جميع الأرض من جلعاد إلى دان ... فمات هناك موسى عبد الرب في أرض مؤاب حسب قول الرب</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217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What We Learn From Moses">
            <a:extLst>
              <a:ext uri="{FF2B5EF4-FFF2-40B4-BE49-F238E27FC236}">
                <a16:creationId xmlns:a16="http://schemas.microsoft.com/office/drawing/2014/main" id="{A1AF1987-30BA-C543-83A4-9E9E6664F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000"/>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p:spPr>
        <p:txBody>
          <a:bodyPr anchor="t"/>
          <a:lstStyle/>
          <a:p>
            <a:pPr>
              <a:defRPr/>
            </a:pPr>
            <a:r>
              <a:rPr lang="ar-JO" sz="4800" dirty="0">
                <a:effectLst>
                  <a:glow rad="127000">
                    <a:schemeClr val="tx1"/>
                  </a:glow>
                </a:effectLst>
                <a:ea typeface="ＭＳ Ｐゴシック" charset="0"/>
                <a:cs typeface="ＭＳ Ｐゴシック" charset="0"/>
              </a:rPr>
              <a:t>خلاصة</a:t>
            </a:r>
            <a:endParaRPr lang="en-US" sz="4800" dirty="0">
              <a:effectLst>
                <a:glow rad="228600">
                  <a:schemeClr val="accent4">
                    <a:satMod val="175000"/>
                    <a:alpha val="88000"/>
                  </a:schemeClr>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3AA8DBF8-8AEB-1E43-A6FF-F9247E3C5A5A}"/>
              </a:ext>
            </a:extLst>
          </p:cNvPr>
          <p:cNvSpPr txBox="1">
            <a:spLocks noChangeArrowheads="1"/>
          </p:cNvSpPr>
          <p:nvPr/>
        </p:nvSpPr>
        <p:spPr bwMode="auto">
          <a:xfrm>
            <a:off x="125211" y="1205483"/>
            <a:ext cx="5412704" cy="55805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a:p>
            <a:pPr defTabSz="914400">
              <a:defRPr/>
            </a:pPr>
            <a:r>
              <a:rPr lang="ar-JO" sz="32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rPr>
              <a:t>في حين أن البعض الآخر قد يكون قد قام ببعض الأعمال التحريرية بوحي من الروح القدس، لو يوجد دليل جوهري على أن موسى لم يؤلف أسفار موسى الخمسة . إن التفكير بخلاف ذلك هو تناقض مع الشهادة الواضحة لكل من التقليد و الكتاب المقدس .</a:t>
            </a:r>
            <a:endParaRPr lang="en-US" sz="3200" b="1" kern="0" dirty="0">
              <a:effectLst>
                <a:glow rad="228600">
                  <a:schemeClr val="accent4">
                    <a:satMod val="175000"/>
                    <a:alpha val="88000"/>
                  </a:schemeClr>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961814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57" y="2483891"/>
            <a:ext cx="9144000" cy="1086599"/>
          </a:xfrm>
          <a:effectLst>
            <a:outerShdw blurRad="63500" dist="35921" dir="2700000" algn="ctr" rotWithShape="0">
              <a:schemeClr val="tx2">
                <a:alpha val="74998"/>
              </a:schemeClr>
            </a:outerShdw>
          </a:effectLst>
        </p:spPr>
        <p:txBody>
          <a:bodyPr anchor="t"/>
          <a:lstStyle/>
          <a:p>
            <a:pPr>
              <a:defRPr/>
            </a:pPr>
            <a:r>
              <a:rPr lang="ar-JO" sz="6600" dirty="0">
                <a:effectLst>
                  <a:glow rad="127000">
                    <a:schemeClr val="tx1"/>
                  </a:glow>
                </a:effectLst>
                <a:ea typeface="ＭＳ Ｐゴシック" charset="0"/>
                <a:cs typeface="ＭＳ Ｐゴシック" charset="0"/>
              </a:rPr>
              <a:t>الملاحق</a:t>
            </a:r>
            <a:endParaRPr lang="en-US" sz="66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80001522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480882"/>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فيلم حديث يدعم تأليف موسى</a:t>
            </a:r>
            <a:endParaRPr lang="en-US" sz="4800" dirty="0">
              <a:effectLst>
                <a:glow rad="127000">
                  <a:schemeClr val="tx1"/>
                </a:glow>
              </a:effectLst>
              <a:ea typeface="ＭＳ Ｐゴシック" charset="0"/>
              <a:cs typeface="ＭＳ Ｐゴシック" charset="0"/>
            </a:endParaRPr>
          </a:p>
        </p:txBody>
      </p:sp>
      <p:pic>
        <p:nvPicPr>
          <p:cNvPr id="5122" name="Picture 2" descr="The Moses Controversy | Order on DVD Today">
            <a:extLst>
              <a:ext uri="{FF2B5EF4-FFF2-40B4-BE49-F238E27FC236}">
                <a16:creationId xmlns:a16="http://schemas.microsoft.com/office/drawing/2014/main" id="{152EFD62-02B6-4E48-AE00-51779C803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890"/>
            <a:ext cx="9137490" cy="514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87847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876800" y="232007"/>
            <a:ext cx="4267200" cy="4194849"/>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cs typeface="ＭＳ Ｐゴシック" charset="0"/>
              </a:rPr>
              <a:t>أفلام          حديثة           تدعم         موسى</a:t>
            </a:r>
            <a:endParaRPr lang="en-US" sz="5400" dirty="0">
              <a:effectLst>
                <a:glow rad="127000">
                  <a:schemeClr val="tx1"/>
                </a:glow>
              </a:effectLst>
              <a:ea typeface="ＭＳ Ｐゴシック" charset="0"/>
              <a:cs typeface="ＭＳ Ｐゴシック" charset="0"/>
            </a:endParaRPr>
          </a:p>
        </p:txBody>
      </p:sp>
      <p:pic>
        <p:nvPicPr>
          <p:cNvPr id="6146" name="Picture 2" descr="Patterns of Evidence - Set of 4 DVD | Vision Video | Christian Videos,  Movies, and DVDs">
            <a:extLst>
              <a:ext uri="{FF2B5EF4-FFF2-40B4-BE49-F238E27FC236}">
                <a16:creationId xmlns:a16="http://schemas.microsoft.com/office/drawing/2014/main" id="{8BBEA315-88D3-714A-9964-8DBCB62B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678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endParaRPr>
          </a:p>
        </p:txBody>
      </p:sp>
      <p:sp>
        <p:nvSpPr>
          <p:cNvPr id="404483" name="Text Box 3"/>
          <p:cNvSpPr txBox="1">
            <a:spLocks noChangeArrowheads="1"/>
          </p:cNvSpPr>
          <p:nvPr/>
        </p:nvSpPr>
        <p:spPr bwMode="auto">
          <a:xfrm>
            <a:off x="685800" y="1668463"/>
            <a:ext cx="8153400" cy="3785652"/>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anose="020B0604020202020204" pitchFamily="34" charset="0"/>
                <a:cs typeface="Arial" panose="020B0604020202020204" pitchFamily="34" charset="0"/>
              </a:rPr>
              <a:t>1. التحيز ضد كل ما هو خارق للطبيعة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endParaRPr>
          </a:p>
          <a:p>
            <a:pPr marL="865188" marR="0" lvl="0" indent="-865188" algn="r" defTabSz="914400" rtl="0" eaLnBrk="1" fontAlgn="base" latinLnBrk="0" hangingPunct="1">
              <a:lnSpc>
                <a:spcPct val="100000"/>
              </a:lnSpc>
              <a:spcBef>
                <a:spcPct val="50000"/>
              </a:spcBef>
              <a:spcAft>
                <a:spcPct val="0"/>
              </a:spcAft>
              <a:buClrTx/>
              <a:buSzTx/>
              <a:buFontTx/>
              <a:buNone/>
              <a:tabLst/>
              <a:defRPr/>
            </a:pPr>
            <a:r>
              <a:rPr lang="ar-JO" sz="4000" b="1" dirty="0">
                <a:solidFill>
                  <a:schemeClr val="bg1"/>
                </a:solidFill>
                <a:effectLst>
                  <a:glow rad="101600">
                    <a:srgbClr val="000000"/>
                  </a:glow>
                </a:effectLst>
                <a:latin typeface="Arial" panose="020B0604020202020204" pitchFamily="34" charset="0"/>
                <a:cs typeface="Arial" panose="020B0604020202020204" pitchFamily="34" charset="0"/>
              </a:rPr>
              <a:t>2. الإستدلال الدائري : يطرح استنتاجه</a:t>
            </a:r>
            <a:endParaRPr lang="ar-JO" sz="4000" b="1" dirty="0">
              <a:solidFill>
                <a:schemeClr val="bg1"/>
              </a:solidFill>
              <a:latin typeface="Arial" panose="020B0604020202020204" pitchFamily="34" charset="0"/>
              <a:cs typeface="Arial" panose="020B0604020202020204" pitchFamily="34" charset="0"/>
            </a:endParaRPr>
          </a:p>
          <a:p>
            <a:pPr lvl="0" algn="r" defTabSz="914400" fontAlgn="base">
              <a:spcBef>
                <a:spcPct val="50000"/>
              </a:spcBef>
              <a:spcAft>
                <a:spcPct val="0"/>
              </a:spcAft>
              <a:defRPr/>
            </a:pPr>
            <a:r>
              <a:rPr kumimoji="0" lang="ar-JO"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rPr>
              <a:t>لا يمكن أن يكون هناك شيء مثل الوحي الفائق للطبيعة لذلك فالكتالب المقدس ليس وحياً فوق</a:t>
            </a:r>
            <a:r>
              <a:rPr kumimoji="0" lang="ar-JO" sz="4000" b="1" u="none" strike="noStrike" kern="1200" cap="none" spc="0" normalizeH="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rPr>
              <a:t> الطبيعة</a:t>
            </a:r>
            <a:endParaRPr kumimoji="0" lang="en-US" sz="4000" b="1" u="none" strike="noStrike" kern="1200" cap="none" spc="0" normalizeH="0" baseline="0" noProof="0" dirty="0">
              <a:ln>
                <a:noFill/>
              </a:ln>
              <a:solidFill>
                <a:schemeClr val="bg1"/>
              </a:solidFill>
              <a:effectLst>
                <a:glow rad="101600">
                  <a:srgbClr val="000000"/>
                </a:glow>
              </a:effectLst>
              <a:uLnTx/>
              <a:uFillTx/>
              <a:latin typeface="Arial" panose="020B0604020202020204" pitchFamily="34" charset="0"/>
              <a:cs typeface="Arial" panose="020B0604020202020204" pitchFamily="34" charset="0"/>
            </a:endParaRPr>
          </a:p>
        </p:txBody>
      </p:sp>
      <p:sp>
        <p:nvSpPr>
          <p:cNvPr id="151555"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
        <p:nvSpPr>
          <p:cNvPr id="6" name="Title 5"/>
          <p:cNvSpPr>
            <a:spLocks noGrp="1"/>
          </p:cNvSpPr>
          <p:nvPr>
            <p:ph type="title" idx="4294967295"/>
          </p:nvPr>
        </p:nvSpPr>
        <p:spPr>
          <a:xfrm>
            <a:off x="1219200" y="76200"/>
            <a:ext cx="7162800" cy="11430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مشاكل النظرية الوثائقية</a:t>
            </a:r>
            <a:endParaRPr lang="en-US" b="1" dirty="0">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3">
                                            <p:txEl>
                                              <p:pRg st="0" end="0"/>
                                            </p:txEl>
                                          </p:spTgt>
                                        </p:tgtEl>
                                        <p:attrNameLst>
                                          <p:attrName>style.visibility</p:attrName>
                                        </p:attrNameLst>
                                      </p:cBhvr>
                                      <p:to>
                                        <p:strVal val="visible"/>
                                      </p:to>
                                    </p:set>
                                    <p:animEffect transition="in" filter="dissolve">
                                      <p:cBhvr>
                                        <p:cTn id="7" dur="500"/>
                                        <p:tgtEl>
                                          <p:spTgt spid="404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4483">
                                            <p:txEl>
                                              <p:pRg st="1" end="1"/>
                                            </p:txEl>
                                          </p:spTgt>
                                        </p:tgtEl>
                                        <p:attrNameLst>
                                          <p:attrName>style.visibility</p:attrName>
                                        </p:attrNameLst>
                                      </p:cBhvr>
                                      <p:to>
                                        <p:strVal val="visible"/>
                                      </p:to>
                                    </p:set>
                                    <p:animEffect transition="in" filter="dissolve">
                                      <p:cBhvr>
                                        <p:cTn id="12" dur="500"/>
                                        <p:tgtEl>
                                          <p:spTgt spid="404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4483">
                                            <p:txEl>
                                              <p:pRg st="2" end="2"/>
                                            </p:txEl>
                                          </p:spTgt>
                                        </p:tgtEl>
                                        <p:attrNameLst>
                                          <p:attrName>style.visibility</p:attrName>
                                        </p:attrNameLst>
                                      </p:cBhvr>
                                      <p:to>
                                        <p:strVal val="visible"/>
                                      </p:to>
                                    </p:set>
                                    <p:animEffect transition="in" filter="dissolve">
                                      <p:cBhvr>
                                        <p:cTn id="17" dur="500"/>
                                        <p:tgtEl>
                                          <p:spTgt spid="404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ChangeArrowheads="1"/>
          </p:cNvSpPr>
          <p:nvPr/>
        </p:nvSpPr>
        <p:spPr bwMode="auto">
          <a:xfrm>
            <a:off x="0" y="0"/>
            <a:ext cx="9144000" cy="6858000"/>
          </a:xfrm>
          <a:prstGeom prst="rect">
            <a:avLst/>
          </a:prstGeom>
          <a:gradFill rotWithShape="0">
            <a:gsLst>
              <a:gs pos="0">
                <a:srgbClr val="000000"/>
              </a:gs>
              <a:gs pos="39999">
                <a:srgbClr val="0A128C"/>
              </a:gs>
              <a:gs pos="70000">
                <a:srgbClr val="181CC7"/>
              </a:gs>
              <a:gs pos="88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endParaRPr>
          </a:p>
        </p:txBody>
      </p:sp>
      <p:sp>
        <p:nvSpPr>
          <p:cNvPr id="405507" name="Text Box 3"/>
          <p:cNvSpPr txBox="1">
            <a:spLocks noChangeArrowheads="1"/>
          </p:cNvSpPr>
          <p:nvPr/>
        </p:nvSpPr>
        <p:spPr bwMode="auto">
          <a:xfrm>
            <a:off x="685800" y="1697038"/>
            <a:ext cx="7391400" cy="317009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3. ينتج عن الذاتية في تطبيق النظرية تفسيرات متضاربة</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r>
              <a:rPr lang="ar-JO" sz="4000" b="1" dirty="0">
                <a:solidFill>
                  <a:srgbClr val="FFFFFF"/>
                </a:solidFill>
                <a:effectLst>
                  <a:glow rad="101600">
                    <a:srgbClr val="000000"/>
                  </a:glow>
                </a:effectLst>
                <a:latin typeface="Arial" panose="020B0604020202020204" pitchFamily="34" charset="0"/>
                <a:cs typeface="Arial" panose="020B0604020202020204" pitchFamily="34" charset="0"/>
              </a:rPr>
              <a:t>4. يتجاهل الإختلاف الأسلوبي لدى المؤلف</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a:p>
            <a:pPr marL="579438" marR="0" lvl="0" indent="-579438" algn="r" defTabSz="914400" rtl="1" eaLnBrk="1" fontAlgn="base" latinLnBrk="0" hangingPunct="1">
              <a:lnSpc>
                <a:spcPct val="100000"/>
              </a:lnSpc>
              <a:spcBef>
                <a:spcPct val="50000"/>
              </a:spcBef>
              <a:spcAft>
                <a:spcPct val="0"/>
              </a:spcAft>
              <a:buClrTx/>
              <a:buSzTx/>
              <a:buFontTx/>
              <a:buNone/>
              <a:defRPr/>
            </a:pP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153603" name="TextBox 4"/>
          <p:cNvSpPr txBox="1">
            <a:spLocks noChangeArrowheads="1"/>
          </p:cNvSpPr>
          <p:nvPr/>
        </p:nvSpPr>
        <p:spPr bwMode="auto">
          <a:xfrm>
            <a:off x="8540750" y="71438"/>
            <a:ext cx="508473"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endParaRPr>
          </a:p>
        </p:txBody>
      </p:sp>
      <p:sp>
        <p:nvSpPr>
          <p:cNvPr id="7" name="Title 6"/>
          <p:cNvSpPr>
            <a:spLocks noGrp="1"/>
          </p:cNvSpPr>
          <p:nvPr>
            <p:ph type="title" idx="4294967295"/>
          </p:nvPr>
        </p:nvSpPr>
        <p:spPr>
          <a:xfrm>
            <a:off x="1143000" y="76200"/>
            <a:ext cx="7315200" cy="1143000"/>
          </a:xfrm>
        </p:spPr>
        <p:txBody>
          <a:bodyPr/>
          <a:lstStyle/>
          <a:p>
            <a:pPr>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مشاكل النظرية الوثائقية</a:t>
            </a:r>
            <a:endParaRPr lang="en-US" b="1" dirty="0">
              <a:effectLst>
                <a:glow rad="101600">
                  <a:schemeClr val="tx1"/>
                </a:glow>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5507">
                                            <p:txEl>
                                              <p:pRg st="0" end="0"/>
                                            </p:txEl>
                                          </p:spTgt>
                                        </p:tgtEl>
                                        <p:attrNameLst>
                                          <p:attrName>style.visibility</p:attrName>
                                        </p:attrNameLst>
                                      </p:cBhvr>
                                      <p:to>
                                        <p:strVal val="visible"/>
                                      </p:to>
                                    </p:set>
                                    <p:animEffect transition="in" filter="dissolve">
                                      <p:cBhvr>
                                        <p:cTn id="7" dur="500"/>
                                        <p:tgtEl>
                                          <p:spTgt spid="405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5507">
                                            <p:txEl>
                                              <p:pRg st="1" end="1"/>
                                            </p:txEl>
                                          </p:spTgt>
                                        </p:tgtEl>
                                        <p:attrNameLst>
                                          <p:attrName>style.visibility</p:attrName>
                                        </p:attrNameLst>
                                      </p:cBhvr>
                                      <p:to>
                                        <p:strVal val="visible"/>
                                      </p:to>
                                    </p:set>
                                    <p:animEffect transition="in" filter="dissolve">
                                      <p:cBhvr>
                                        <p:cTn id="12" dur="500"/>
                                        <p:tgtEl>
                                          <p:spTgt spid="405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7"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6531" name="Text Box 3"/>
          <p:cNvSpPr txBox="1">
            <a:spLocks noChangeArrowheads="1"/>
          </p:cNvSpPr>
          <p:nvPr/>
        </p:nvSpPr>
        <p:spPr bwMode="auto">
          <a:xfrm>
            <a:off x="228600" y="1312863"/>
            <a:ext cx="8839200" cy="3139321"/>
          </a:xfrm>
          <a:prstGeom prst="rect">
            <a:avLst/>
          </a:prstGeom>
          <a:noFill/>
          <a:ln w="9525">
            <a:noFill/>
            <a:miter lim="800000"/>
            <a:headEnd/>
            <a:tailEnd/>
          </a:ln>
          <a:effectLst/>
        </p:spPr>
        <p:txBody>
          <a:bodyPr>
            <a:spAutoFit/>
          </a:body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1. يظهر مؤلف سفري التكوين و الخروج معرفة دقيقة بمصر</a:t>
            </a:r>
            <a:endPar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2. تفاصيل من شاهد العيان متضمنة في قصة الخروج</a:t>
            </a:r>
            <a:r>
              <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Times New Roman" pitchFamily="-112"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glow>
                </a:effectLst>
                <a:latin typeface="Arial" panose="020B0604020202020204" pitchFamily="34" charset="0"/>
                <a:ea typeface="Arial Unicode MS" pitchFamily="-112" charset="0"/>
                <a:cs typeface="Arial" panose="020B0604020202020204" pitchFamily="34" charset="0"/>
              </a:rPr>
              <a:t>3. هناك وحدة ترتيبية كامنة في أسفار موسى الخمسة بأكملها .</a:t>
            </a:r>
            <a:r>
              <a:rPr kumimoji="0" lang="en-US"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Arial Unicode MS" pitchFamily="-112" charset="0"/>
                <a:cs typeface="Arial" panose="020B0604020202020204" pitchFamily="34" charset="0"/>
              </a:rPr>
              <a:t> </a:t>
            </a:r>
          </a:p>
        </p:txBody>
      </p:sp>
      <p:sp>
        <p:nvSpPr>
          <p:cNvPr id="406533" name="Text Box 5"/>
          <p:cNvSpPr txBox="1">
            <a:spLocks noChangeArrowheads="1"/>
          </p:cNvSpPr>
          <p:nvPr/>
        </p:nvSpPr>
        <p:spPr bwMode="auto">
          <a:xfrm>
            <a:off x="-228600" y="6248400"/>
            <a:ext cx="9296400" cy="46166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2400" b="1"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جليسون آرتشر، مقدمة مسح العهد القديم</a:t>
            </a:r>
            <a:r>
              <a:rPr kumimoji="0" lang="en-US" sz="2400" b="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pitchFamily="-112" charset="-128"/>
                <a:cs typeface="Arial" panose="020B0604020202020204" pitchFamily="34" charset="0"/>
              </a:rPr>
              <a:t> </a:t>
            </a:r>
          </a:p>
        </p:txBody>
      </p:sp>
      <p:sp>
        <p:nvSpPr>
          <p:cNvPr id="155652" name="TextBox 5"/>
          <p:cNvSpPr txBox="1">
            <a:spLocks noChangeArrowheads="1"/>
          </p:cNvSpPr>
          <p:nvPr/>
        </p:nvSpPr>
        <p:spPr bwMode="auto">
          <a:xfrm>
            <a:off x="8540750" y="71438"/>
            <a:ext cx="527709"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228600"/>
            <a:ext cx="9144000" cy="685800"/>
          </a:xfrm>
        </p:spPr>
        <p:txBody>
          <a:bodyPr/>
          <a:lstStyle/>
          <a:p>
            <a:pPr eaLnBrk="1" hangingPunct="1">
              <a:defRPr/>
            </a:pPr>
            <a:r>
              <a:rPr lang="ar-JO" sz="4000" b="1" u="sng" dirty="0">
                <a:solidFill>
                  <a:schemeClr val="bg1"/>
                </a:solidFill>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دليل التأليف الموسوي</a:t>
            </a:r>
            <a:endParaRPr lang="en-US" dirty="0">
              <a:effectLst>
                <a:glow rad="101600">
                  <a:schemeClr val="tx1"/>
                </a:glow>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Effect transition="in" filter="dissolve">
                                      <p:cBhvr>
                                        <p:cTn id="7" dur="500"/>
                                        <p:tgtEl>
                                          <p:spTgt spid="406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6531">
                                            <p:txEl>
                                              <p:pRg st="1" end="1"/>
                                            </p:txEl>
                                          </p:spTgt>
                                        </p:tgtEl>
                                        <p:attrNameLst>
                                          <p:attrName>style.visibility</p:attrName>
                                        </p:attrNameLst>
                                      </p:cBhvr>
                                      <p:to>
                                        <p:strVal val="visible"/>
                                      </p:to>
                                    </p:set>
                                    <p:animEffect transition="in" filter="dissolve">
                                      <p:cBhvr>
                                        <p:cTn id="12" dur="500"/>
                                        <p:tgtEl>
                                          <p:spTgt spid="406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6531">
                                            <p:txEl>
                                              <p:pRg st="2" end="2"/>
                                            </p:txEl>
                                          </p:spTgt>
                                        </p:tgtEl>
                                        <p:attrNameLst>
                                          <p:attrName>style.visibility</p:attrName>
                                        </p:attrNameLst>
                                      </p:cBhvr>
                                      <p:to>
                                        <p:strVal val="visible"/>
                                      </p:to>
                                    </p:set>
                                    <p:animEffect transition="in" filter="dissolve">
                                      <p:cBhvr>
                                        <p:cTn id="17" dur="500"/>
                                        <p:tgtEl>
                                          <p:spTgt spid="406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ChangeArrowheads="1"/>
          </p:cNvSpPr>
          <p:nvPr/>
        </p:nvSpPr>
        <p:spPr bwMode="auto">
          <a:xfrm>
            <a:off x="0" y="0"/>
            <a:ext cx="9144000" cy="6858000"/>
          </a:xfrm>
          <a:prstGeom prst="rect">
            <a:avLst/>
          </a:prstGeom>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07555" name="Text Box 3"/>
          <p:cNvSpPr txBox="1">
            <a:spLocks noChangeArrowheads="1"/>
          </p:cNvSpPr>
          <p:nvPr/>
        </p:nvSpPr>
        <p:spPr bwMode="auto">
          <a:xfrm>
            <a:off x="228600" y="1506538"/>
            <a:ext cx="8686800" cy="3748719"/>
          </a:xfrm>
          <a:prstGeom prst="rect">
            <a:avLst/>
          </a:prstGeom>
          <a:noFill/>
          <a:ln w="9525">
            <a:noFill/>
            <a:miter lim="800000"/>
            <a:headEnd/>
            <a:tailEnd/>
          </a:ln>
          <a:effectLst/>
        </p:spPr>
        <p:txBody>
          <a:bodyPr>
            <a:spAutoFit/>
          </a:bodyPr>
          <a:lstStyle>
            <a:lvl1pPr marL="865188" indent="-865188">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4. تشهد أسفار موسى الخمسة نفسها عن موسى كونه الكاتب (خر 17: 14، 24: 4، تث 31: 9)</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865188" marR="0" lvl="0" indent="-865188" algn="r" defTabSz="914400" rtl="1" eaLnBrk="1" fontAlgn="base" latinLnBrk="0" hangingPunct="1">
              <a:lnSpc>
                <a:spcPct val="9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5. أسفار العهد القديم الأخرى ترجع التأليف لموسى    (يش 1: 7-8)</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865188" marR="0" lvl="0" indent="-865188" algn="r" defTabSz="914400" rtl="1" eaLnBrk="1" fontAlgn="base" latinLnBrk="0" hangingPunct="1">
              <a:lnSpc>
                <a:spcPct val="100000"/>
              </a:lnSpc>
              <a:spcBef>
                <a:spcPct val="50000"/>
              </a:spcBef>
              <a:spcAft>
                <a:spcPct val="0"/>
              </a:spcAft>
              <a:buClrTx/>
              <a:buSzTx/>
              <a:tabLst/>
              <a:defRPr/>
            </a:pPr>
            <a:r>
              <a:rPr lang="ar-JO" sz="36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6. يضع العهد الجديد موسى كونه المؤلف                (يو 5: 46-47، رو 10: 5)</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07556" name="Text Box 4"/>
          <p:cNvSpPr txBox="1">
            <a:spLocks noChangeArrowheads="1"/>
          </p:cNvSpPr>
          <p:nvPr/>
        </p:nvSpPr>
        <p:spPr bwMode="auto">
          <a:xfrm>
            <a:off x="-228600" y="6248400"/>
            <a:ext cx="9296400" cy="473075"/>
          </a:xfrm>
          <a:prstGeom prst="rect">
            <a:avLst/>
          </a:prstGeom>
          <a:noFill/>
          <a:ln w="9525">
            <a:noFill/>
            <a:miter lim="800000"/>
            <a:headEnd/>
            <a:tailEnd/>
          </a:ln>
          <a:effectLst/>
        </p:spPr>
        <p:txBody>
          <a:bodyPr>
            <a:spAutoFit/>
          </a:bodyPr>
          <a:lstStyle/>
          <a:p>
            <a:pPr lvl="0" algn="r" defTabSz="914400" fontAlgn="base">
              <a:spcBef>
                <a:spcPct val="50000"/>
              </a:spcBef>
              <a:spcAft>
                <a:spcPct val="0"/>
              </a:spcAft>
              <a:defRPr/>
            </a:pPr>
            <a:r>
              <a:rPr lang="ar-JO" sz="2400" b="1"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جليسون آرتشر، مقدمة مسح العهد القديم</a:t>
            </a:r>
            <a:r>
              <a:rPr lang="en-US" sz="2400" dirty="0">
                <a:solidFill>
                  <a:srgbClr val="FFFFFF"/>
                </a:solidFill>
                <a:effectLst>
                  <a:glow rad="101600">
                    <a:srgbClr val="000000"/>
                  </a:glow>
                </a:effectLst>
                <a:latin typeface="Arial" panose="020B0604020202020204" pitchFamily="34" charset="0"/>
                <a:ea typeface="ＭＳ Ｐゴシック" pitchFamily="-112" charset="-128"/>
                <a:cs typeface="Arial" panose="020B0604020202020204" pitchFamily="34" charset="0"/>
              </a:rPr>
              <a:t> </a:t>
            </a:r>
          </a:p>
        </p:txBody>
      </p:sp>
      <p:sp>
        <p:nvSpPr>
          <p:cNvPr id="157700" name="TextBox 5"/>
          <p:cNvSpPr txBox="1">
            <a:spLocks noChangeArrowheads="1"/>
          </p:cNvSpPr>
          <p:nvPr/>
        </p:nvSpPr>
        <p:spPr bwMode="auto">
          <a:xfrm>
            <a:off x="8540750" y="71438"/>
            <a:ext cx="527709"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57</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 y="152400"/>
            <a:ext cx="9049223" cy="914400"/>
          </a:xfrm>
        </p:spPr>
        <p:txBody>
          <a:bodyPr/>
          <a:lstStyle/>
          <a:p>
            <a:pPr>
              <a:defRPr/>
            </a:pPr>
            <a:r>
              <a:rPr lang="ar-JO" sz="4000" b="1" u="sng" kern="1200" dirty="0">
                <a:solidFill>
                  <a:schemeClr val="bg1"/>
                </a:solidFill>
                <a:effectLst>
                  <a:glow rad="101600">
                    <a:schemeClr val="tx1">
                      <a:alpha val="75000"/>
                    </a:schemeClr>
                  </a:glow>
                  <a:outerShdw blurRad="50800" dist="38100" algn="tr" rotWithShape="0">
                    <a:prstClr val="black">
                      <a:alpha val="40000"/>
                    </a:prstClr>
                  </a:outerShdw>
                </a:effectLst>
                <a:latin typeface="Arial" panose="020B0604020202020204" pitchFamily="34" charset="0"/>
                <a:ea typeface="Times New Roman"/>
                <a:cs typeface="Arial" panose="020B0604020202020204" pitchFamily="34" charset="0"/>
              </a:rPr>
              <a:t>دليل التأليف الموسوي</a:t>
            </a:r>
            <a:endParaRPr lang="en-US" dirty="0">
              <a:effectLst>
                <a:glow rad="101600">
                  <a:schemeClr val="tx1">
                    <a:alpha val="75000"/>
                  </a:schemeClr>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Effect transition="in" filter="dissolve">
                                      <p:cBhvr>
                                        <p:cTn id="7" dur="500"/>
                                        <p:tgtEl>
                                          <p:spTgt spid="407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7555">
                                            <p:txEl>
                                              <p:pRg st="1" end="1"/>
                                            </p:txEl>
                                          </p:spTgt>
                                        </p:tgtEl>
                                        <p:attrNameLst>
                                          <p:attrName>style.visibility</p:attrName>
                                        </p:attrNameLst>
                                      </p:cBhvr>
                                      <p:to>
                                        <p:strVal val="visible"/>
                                      </p:to>
                                    </p:set>
                                    <p:animEffect transition="in" filter="dissolve">
                                      <p:cBhvr>
                                        <p:cTn id="12" dur="500"/>
                                        <p:tgtEl>
                                          <p:spTgt spid="407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7555">
                                            <p:txEl>
                                              <p:pRg st="2" end="2"/>
                                            </p:txEl>
                                          </p:spTgt>
                                        </p:tgtEl>
                                        <p:attrNameLst>
                                          <p:attrName>style.visibility</p:attrName>
                                        </p:attrNameLst>
                                      </p:cBhvr>
                                      <p:to>
                                        <p:strVal val="visible"/>
                                      </p:to>
                                    </p:set>
                                    <p:animEffect transition="in" filter="dissolve">
                                      <p:cBhvr>
                                        <p:cTn id="17" dur="500"/>
                                        <p:tgtEl>
                                          <p:spTgt spid="407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ar-JO" sz="4800" b="1" dirty="0">
                <a:solidFill>
                  <a:schemeClr val="bg1"/>
                </a:solidFill>
                <a:effectLst>
                  <a:glow rad="342900">
                    <a:schemeClr val="tx1">
                      <a:alpha val="75000"/>
                    </a:schemeClr>
                  </a:glow>
                </a:effectLst>
                <a:cs typeface="+mj-cs"/>
              </a:rPr>
              <a:t>آدم و حواء مع الحية</a:t>
            </a:r>
            <a:endParaRPr lang="en-US" sz="4800" b="1" dirty="0">
              <a:solidFill>
                <a:schemeClr val="bg1"/>
              </a:solidFill>
              <a:effectLst>
                <a:glow rad="342900">
                  <a:schemeClr val="tx1">
                    <a:alpha val="75000"/>
                  </a:schemeClr>
                </a:glow>
              </a:effectLst>
              <a:cs typeface="+mj-cs"/>
            </a:endParaRPr>
          </a:p>
        </p:txBody>
      </p:sp>
    </p:spTree>
    <p:extLst>
      <p:ext uri="{BB962C8B-B14F-4D97-AF65-F5344CB8AC3E}">
        <p14:creationId xmlns:p14="http://schemas.microsoft.com/office/powerpoint/2010/main" val="37650869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JO" sz="2400" dirty="0">
                <a:solidFill>
                  <a:srgbClr val="FFFFFF"/>
                </a:solidFill>
                <a:ea typeface="ＭＳ Ｐゴシック" charset="0"/>
              </a:rPr>
              <a:t> دراسة ن</a:t>
            </a:r>
            <a:r>
              <a:rPr lang="ar-SA" sz="2400" dirty="0">
                <a:solidFill>
                  <a:srgbClr val="FFFFFF"/>
                </a:solidFill>
                <a:ea typeface="ＭＳ Ｐゴシック" charset="0"/>
              </a:rPr>
              <a:t>قدية في العهد القديم </a:t>
            </a:r>
            <a:r>
              <a:rPr lang="ar-JO" sz="2400" dirty="0">
                <a:solidFill>
                  <a:srgbClr val="FFFFFF"/>
                </a:solidFill>
                <a:ea typeface="ＭＳ Ｐゴシック" charset="0"/>
              </a:rPr>
              <a:t> </a:t>
            </a:r>
            <a:r>
              <a:rPr lang="en-US" sz="2400" dirty="0">
                <a:solidFill>
                  <a:srgbClr val="FFFFFF"/>
                </a:solidFill>
                <a:ea typeface="ＭＳ Ｐゴシック" charset="0"/>
              </a:rPr>
              <a:t>•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rtl="1" eaLnBrk="1" hangingPunct="1">
              <a:defRPr/>
            </a:pPr>
            <a:r>
              <a:rPr lang="ar-JO" sz="4800" dirty="0">
                <a:effectLst>
                  <a:glow rad="101600">
                    <a:schemeClr val="tx1">
                      <a:alpha val="75000"/>
                    </a:schemeClr>
                  </a:glow>
                </a:effectLst>
                <a:ea typeface="ＭＳ Ｐゴシック" charset="0"/>
                <a:cs typeface="Arial" panose="020B0604020202020204" pitchFamily="34" charset="0"/>
              </a:rPr>
              <a:t>هل تكوين ١-١١ حقيقية تاريخية؟</a:t>
            </a:r>
            <a:endParaRPr lang="en-US" sz="4800" dirty="0">
              <a:effectLst>
                <a:glow rad="101600">
                  <a:schemeClr val="tx1">
                    <a:alpha val="75000"/>
                  </a:schemeClr>
                </a:glow>
              </a:effectLst>
              <a:ea typeface="ＭＳ Ｐゴシック" charset="0"/>
              <a:cs typeface="Arial" panose="020B0604020202020204" pitchFamily="34" charset="0"/>
            </a:endParaRPr>
          </a:p>
        </p:txBody>
      </p:sp>
      <p:sp>
        <p:nvSpPr>
          <p:cNvPr id="453636" name="Text Box 4"/>
          <p:cNvSpPr txBox="1">
            <a:spLocks noChangeArrowheads="1"/>
          </p:cNvSpPr>
          <p:nvPr/>
        </p:nvSpPr>
        <p:spPr bwMode="auto">
          <a:xfrm>
            <a:off x="85788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97125" name="Text Box 5" descr="Brown marble"/>
          <p:cNvSpPr txBox="1">
            <a:spLocks noChangeArrowheads="1"/>
          </p:cNvSpPr>
          <p:nvPr/>
        </p:nvSpPr>
        <p:spPr bwMode="auto">
          <a:xfrm>
            <a:off x="0" y="1752600"/>
            <a:ext cx="9144000" cy="3785652"/>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1. </a:t>
            </a:r>
            <a:r>
              <a:rPr kumimoji="0" lang="ar-JO" altLang="ja-JP"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الأساطير لا تعلم حقائق عميقة أفضل </a:t>
            </a: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 التاريخ </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 المنهج غير التاريخي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موضوعي</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جداً</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 يمتلكون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معلومات مهمة للغاية </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 مع ذلك غير معروفة</a:t>
            </a:r>
            <a:endParaRPr kumimoji="0" lang="en-US"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إنها تنسجم مع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حجة</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الكتاب التي تؤكد على الانتخاب</a:t>
            </a: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 يتم تقديم الأحداث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تاريخيا</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 يؤكد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العلم</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أن تكوين 1 – 11 سجل تاريخي</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 يؤكد </a:t>
            </a: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المسيح</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على تاريخيتها</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511675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uiExpand="1"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3641</TotalTime>
  <Words>3415</Words>
  <Application>Microsoft Macintosh PowerPoint</Application>
  <PresentationFormat>On-screen Show (4:3)</PresentationFormat>
  <Paragraphs>542</Paragraphs>
  <Slides>70</Slides>
  <Notes>69</Notes>
  <HiddenSlides>0</HiddenSlides>
  <MMClips>0</MMClips>
  <ScaleCrop>false</ScaleCrop>
  <HeadingPairs>
    <vt:vector size="6" baseType="variant">
      <vt:variant>
        <vt:lpstr>Fonts Used</vt:lpstr>
      </vt:variant>
      <vt:variant>
        <vt:i4>15</vt:i4>
      </vt:variant>
      <vt:variant>
        <vt:lpstr>Theme</vt:lpstr>
      </vt:variant>
      <vt:variant>
        <vt:i4>18</vt:i4>
      </vt:variant>
      <vt:variant>
        <vt:lpstr>Slide Titles</vt:lpstr>
      </vt:variant>
      <vt:variant>
        <vt:i4>70</vt:i4>
      </vt:variant>
    </vt:vector>
  </HeadingPairs>
  <TitlesOfParts>
    <vt:vector size="103" baseType="lpstr">
      <vt:lpstr>Arial Unicode MS</vt:lpstr>
      <vt:lpstr>BONES</vt:lpstr>
      <vt:lpstr>Kosher-Normal</vt:lpstr>
      <vt:lpstr>ＭＳ Ｐゴシック</vt:lpstr>
      <vt:lpstr>Osaka</vt:lpstr>
      <vt:lpstr>Arial</vt:lpstr>
      <vt:lpstr>Arial Narrow</vt:lpstr>
      <vt:lpstr>Berlin Sans FB Demi</vt:lpstr>
      <vt:lpstr>Calibri</vt:lpstr>
      <vt:lpstr>Candara</vt:lpstr>
      <vt:lpstr>Comic Sans MS</vt:lpstr>
      <vt:lpstr>Impact</vt:lpstr>
      <vt:lpstr>Monotype Sorts</vt:lpstr>
      <vt:lpstr>Times New Roman</vt:lpstr>
      <vt:lpstr>Wingdings</vt:lpstr>
      <vt:lpstr>49_Blank Presentation</vt:lpstr>
      <vt:lpstr>25_Default Design</vt:lpstr>
      <vt:lpstr>2_Office Theme</vt:lpstr>
      <vt:lpstr>3_Office Theme</vt:lpstr>
      <vt:lpstr>16_Default Design</vt:lpstr>
      <vt:lpstr>azures</vt:lpstr>
      <vt:lpstr>11_Custom Design</vt:lpstr>
      <vt:lpstr>46_Blank Presentation</vt:lpstr>
      <vt:lpstr>Mountain</vt:lpstr>
      <vt:lpstr>Frame</vt:lpstr>
      <vt:lpstr>Orbit</vt:lpstr>
      <vt:lpstr>1_Default Design</vt:lpstr>
      <vt:lpstr>Blank Presentation</vt:lpstr>
      <vt:lpstr>18_Default Design</vt:lpstr>
      <vt:lpstr>50_Blank Presentation</vt:lpstr>
      <vt:lpstr>13_Default Design</vt:lpstr>
      <vt:lpstr>14_Default Design</vt:lpstr>
      <vt:lpstr>Default Design</vt:lpstr>
      <vt:lpstr>تأليف سفر التكوين</vt:lpstr>
      <vt:lpstr>هل كتب موسى سفر التكوين ... و بقية التوراة؟</vt:lpstr>
      <vt:lpstr>لماذا يهاجمون سفر التكوين؟</vt:lpstr>
      <vt:lpstr>في  البدء</vt:lpstr>
      <vt:lpstr>PowerPoint Presentation</vt:lpstr>
      <vt:lpstr>صورة الأطفال آدم و حواء</vt:lpstr>
      <vt:lpstr>آدم و حواء مع الحية</vt:lpstr>
      <vt:lpstr>هل تكوين ١-١١ حقيقية تاريخية؟</vt:lpstr>
      <vt:lpstr>The Ark</vt:lpstr>
      <vt:lpstr>4-07 Tower of Babel Map 02277</vt:lpstr>
      <vt:lpstr>Hello</vt:lpstr>
      <vt:lpstr>بركة يعقوب لأولاده الإثني عشر       كانت نبوية (تك 49)</vt:lpstr>
      <vt:lpstr>متى : المسيح كملك</vt:lpstr>
      <vt:lpstr> وعد الله المؤمنين مثلنا ببركات العهد الإبراهيمي </vt:lpstr>
      <vt:lpstr>تناغم الكتاب المقدس</vt:lpstr>
      <vt:lpstr>دعم التأليف الموسوي</vt:lpstr>
      <vt:lpstr>دعم التأليف الموسوي</vt:lpstr>
      <vt:lpstr>فقال الرب لموسى أكتب هذا تذكاراً في الكتاب و ضعه في مسامع يشوع فإني سوف أمحو ذكر عماليق من تحت السماء (خر 17: 14)</vt:lpstr>
      <vt:lpstr>التقليد يدعم موسى </vt:lpstr>
      <vt:lpstr>دعم التأليف الموسوي</vt:lpstr>
      <vt:lpstr>مؤهلات موسى</vt:lpstr>
      <vt:lpstr>فتهذب موسى بكل حكمة المصريين  (أع 7: 22)</vt:lpstr>
      <vt:lpstr>2. موسى حتى ما قبل المملكة ( المصريين</vt:lpstr>
      <vt:lpstr>التعليم في زمن موسى</vt:lpstr>
      <vt:lpstr>الهيروغليفية المصرية</vt:lpstr>
      <vt:lpstr>مؤهلات موسى</vt:lpstr>
      <vt:lpstr>The Choice</vt:lpstr>
      <vt:lpstr>فرفع لوط عينيه و رأى كل دائرة الأردن أن جميعها سقي قبلما أخرب الرب سدوم و عمورة كجنة الرب كأرض مصر حينما تجيء إلى صوغر (تك 13: 10)</vt:lpstr>
      <vt:lpstr>هجوم الفرضية النقدية على التأليف الموسوي </vt:lpstr>
      <vt:lpstr>مؤلف سفر التكوين</vt:lpstr>
      <vt:lpstr>  موسى؟ أم أكثر من موسى؟ </vt:lpstr>
      <vt:lpstr>صياغة    الفرضية النقدية</vt:lpstr>
      <vt:lpstr>بعض المصطلحات</vt:lpstr>
      <vt:lpstr>من كتب التوراة؟</vt:lpstr>
      <vt:lpstr>قصتا الخلق</vt:lpstr>
      <vt:lpstr>التعريف</vt:lpstr>
      <vt:lpstr>المحتويات</vt:lpstr>
      <vt:lpstr>التواريخ</vt:lpstr>
      <vt:lpstr>الأصول</vt:lpstr>
      <vt:lpstr>المواضيع</vt:lpstr>
      <vt:lpstr>المواضيع</vt:lpstr>
      <vt:lpstr>المواضيع</vt:lpstr>
      <vt:lpstr>المواضيع</vt:lpstr>
      <vt:lpstr>مصادر تكوين 6-9</vt:lpstr>
      <vt:lpstr>مصادر تكوين 6-9</vt:lpstr>
      <vt:lpstr>The "Documents" of the Gettysburg Address </vt:lpstr>
      <vt:lpstr>The "Documents" of Gettysburg 2 </vt:lpstr>
      <vt:lpstr>The "Documents" of Gettysburg 3</vt:lpstr>
      <vt:lpstr>The "Documents" of Gettysburg 4</vt:lpstr>
      <vt:lpstr>The "Documents" of Gettysburg 5</vt:lpstr>
      <vt:lpstr>The "Documents" of Gettysburg 6</vt:lpstr>
      <vt:lpstr>مشاكل النظرية النقدية</vt:lpstr>
      <vt:lpstr>نشاط تحريري</vt:lpstr>
      <vt:lpstr>الإتساق العبري</vt:lpstr>
      <vt:lpstr>PowerPoint Presentation</vt:lpstr>
      <vt:lpstr>مدينة أفاريس</vt:lpstr>
      <vt:lpstr>مدينة أفاريس</vt:lpstr>
      <vt:lpstr>و أما الرجل موسى فكان حليماً جداً أكثر من جميع الناس الذين على وجه الأرض  عدد 12: 3</vt:lpstr>
      <vt:lpstr>عبارات غير مستحبة</vt:lpstr>
      <vt:lpstr>موت موسى (تث 34: 1، 5)</vt:lpstr>
      <vt:lpstr>خلاصة</vt:lpstr>
      <vt:lpstr>الملاحق</vt:lpstr>
      <vt:lpstr>فيلم حديث يدعم تأليف موسى</vt:lpstr>
      <vt:lpstr>أفلام          حديثة           تدعم         موسى</vt:lpstr>
      <vt:lpstr>مشاكل النظرية الوثائقية</vt:lpstr>
      <vt:lpstr>مشاكل النظرية الوثائقية</vt:lpstr>
      <vt:lpstr>دليل التأليف الموسوي</vt:lpstr>
      <vt:lpstr>دليل التأليف الموسوي</vt:lpstr>
      <vt:lpstr>Black</vt:lpstr>
      <vt:lpstr> دراسة نقدية في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155</cp:revision>
  <cp:lastPrinted>2026-06-09T18:48:27Z</cp:lastPrinted>
  <dcterms:created xsi:type="dcterms:W3CDTF">2014-08-02T06:39:19Z</dcterms:created>
  <dcterms:modified xsi:type="dcterms:W3CDTF">2026-06-09T18:48:54Z</dcterms:modified>
</cp:coreProperties>
</file>