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51" r:id="rId2"/>
    <p:sldMasterId id="2147484549" r:id="rId3"/>
    <p:sldMasterId id="2147484562" r:id="rId4"/>
  </p:sldMasterIdLst>
  <p:notesMasterIdLst>
    <p:notesMasterId r:id="rId30"/>
  </p:notesMasterIdLst>
  <p:sldIdLst>
    <p:sldId id="4036" r:id="rId5"/>
    <p:sldId id="694" r:id="rId6"/>
    <p:sldId id="695" r:id="rId7"/>
    <p:sldId id="696" r:id="rId8"/>
    <p:sldId id="697" r:id="rId9"/>
    <p:sldId id="698" r:id="rId10"/>
    <p:sldId id="699" r:id="rId11"/>
    <p:sldId id="700" r:id="rId12"/>
    <p:sldId id="1053" r:id="rId13"/>
    <p:sldId id="1054" r:id="rId14"/>
    <p:sldId id="4028" r:id="rId15"/>
    <p:sldId id="4027" r:id="rId16"/>
    <p:sldId id="703" r:id="rId17"/>
    <p:sldId id="4030" r:id="rId18"/>
    <p:sldId id="4031" r:id="rId19"/>
    <p:sldId id="704" r:id="rId20"/>
    <p:sldId id="4029" r:id="rId21"/>
    <p:sldId id="4026" r:id="rId22"/>
    <p:sldId id="4025" r:id="rId23"/>
    <p:sldId id="4032" r:id="rId24"/>
    <p:sldId id="705" r:id="rId25"/>
    <p:sldId id="706" r:id="rId26"/>
    <p:sldId id="707" r:id="rId27"/>
    <p:sldId id="320" r:id="rId28"/>
    <p:sldId id="345"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2"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FAEAF"/>
    <a:srgbClr val="FFFFFF"/>
    <a:srgbClr val="000000"/>
    <a:srgbClr val="983225"/>
    <a:srgbClr val="B0AFB0"/>
    <a:srgbClr val="AEAEAE"/>
    <a:srgbClr val="A8A9AA"/>
    <a:srgbClr val="939395"/>
    <a:srgbClr val="C33B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04" autoAdjust="0"/>
    <p:restoredTop sz="83692" autoAdjust="0"/>
  </p:normalViewPr>
  <p:slideViewPr>
    <p:cSldViewPr snapToGrid="0" snapToObjects="1">
      <p:cViewPr varScale="1">
        <p:scale>
          <a:sx n="144" d="100"/>
          <a:sy n="144" d="100"/>
        </p:scale>
        <p:origin x="1016" y="200"/>
      </p:cViewPr>
      <p:guideLst>
        <p:guide orient="horz" pos="2160"/>
        <p:guide pos="2880"/>
      </p:guideLst>
    </p:cSldViewPr>
  </p:slideViewPr>
  <p:outlineViewPr>
    <p:cViewPr>
      <p:scale>
        <a:sx n="33" d="100"/>
        <a:sy n="33" d="100"/>
      </p:scale>
      <p:origin x="0" y="5984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10/20/21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wiki.phtml?title=E.J._Bickerman&amp;action=edit" TargetMode="External"/><Relationship Id="rId7" Type="http://schemas.openxmlformats.org/officeDocument/2006/relationships/hyperlink" Target="http://en.wikipedia.org/wiki/Egyptology"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en.wikipedia.org/wiki/Ramses_II" TargetMode="External"/><Relationship Id="rId5" Type="http://schemas.openxmlformats.org/officeDocument/2006/relationships/hyperlink" Target="http://en.wikipedia.org/wiki/Hittite" TargetMode="External"/><Relationship Id="rId4" Type="http://schemas.openxmlformats.org/officeDocument/2006/relationships/hyperlink" Target="http://en.wikipedia.org/wiki/Pharaoh"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4836AB-203B-7B4A-9177-7466BF588176}"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zh-CN">
                <a:latin typeface="Times New Roman" charset="0"/>
              </a:rPr>
              <a:t>Adapted: 6, 43, 57, 82, 131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Advocates of the Early Exodus also see it occurring</a:t>
            </a:r>
            <a:r>
              <a:rPr lang="en-US" baseline="0" dirty="0"/>
              <a:t> in the New Kingdom, but in the 18</a:t>
            </a:r>
            <a:r>
              <a:rPr lang="en-US" baseline="30000" dirty="0"/>
              <a:t>th</a:t>
            </a:r>
            <a:r>
              <a:rPr lang="en-US" baseline="0" dirty="0"/>
              <a:t> rather than the 19</a:t>
            </a:r>
            <a:r>
              <a:rPr lang="en-US" baseline="30000" dirty="0"/>
              <a:t>th</a:t>
            </a:r>
            <a:r>
              <a:rPr lang="en-US" baseline="0" dirty="0"/>
              <a:t> dynasty.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43EC86-CBD6-514E-BEFA-B4E26C33A4F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89766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01-Genesis </a:t>
            </a:r>
          </a:p>
          <a:p>
            <a:r>
              <a:rPr lang="en-US" dirty="0"/>
              <a:t>02-Exodus-137 on Exodus 12</a:t>
            </a:r>
          </a:p>
        </p:txBody>
      </p:sp>
      <p:sp>
        <p:nvSpPr>
          <p:cNvPr id="4" name="Slide Number Placeholder 3"/>
          <p:cNvSpPr>
            <a:spLocks noGrp="1"/>
          </p:cNvSpPr>
          <p:nvPr>
            <p:ph type="sldNum" sz="quarter" idx="5"/>
          </p:nvPr>
        </p:nvSpPr>
        <p:spPr/>
        <p:txBody>
          <a:bodyPr/>
          <a:lstStyle/>
          <a:p>
            <a:fld id="{A079FDE9-4B2D-884B-BE4B-021913485B06}" type="slidenum">
              <a:rPr lang="en-US" smtClean="0"/>
              <a:pPr/>
              <a:t>11</a:t>
            </a:fld>
            <a:endParaRPr lang="en-US"/>
          </a:p>
        </p:txBody>
      </p:sp>
    </p:spTree>
    <p:extLst>
      <p:ext uri="{BB962C8B-B14F-4D97-AF65-F5344CB8AC3E}">
        <p14:creationId xmlns:p14="http://schemas.microsoft.com/office/powerpoint/2010/main" val="2909492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12</a:t>
            </a:fld>
            <a:endParaRPr lang="en-US"/>
          </a:p>
        </p:txBody>
      </p:sp>
    </p:spTree>
    <p:extLst>
      <p:ext uri="{BB962C8B-B14F-4D97-AF65-F5344CB8AC3E}">
        <p14:creationId xmlns:p14="http://schemas.microsoft.com/office/powerpoint/2010/main" val="3544951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Translate the text on the right and then drag it over the English above.</a:t>
            </a:r>
          </a:p>
        </p:txBody>
      </p:sp>
      <p:sp>
        <p:nvSpPr>
          <p:cNvPr id="4" name="Slide Number Placeholder 3"/>
          <p:cNvSpPr>
            <a:spLocks noGrp="1"/>
          </p:cNvSpPr>
          <p:nvPr>
            <p:ph type="sldNum" sz="quarter" idx="5"/>
          </p:nvPr>
        </p:nvSpPr>
        <p:spPr/>
        <p:txBody>
          <a:bodyPr/>
          <a:lstStyle/>
          <a:p>
            <a:fld id="{A079FDE9-4B2D-884B-BE4B-021913485B06}" type="slidenum">
              <a:rPr lang="en-US" smtClean="0"/>
              <a:pPr/>
              <a:t>13</a:t>
            </a:fld>
            <a:endParaRPr lang="en-US"/>
          </a:p>
        </p:txBody>
      </p:sp>
    </p:spTree>
    <p:extLst>
      <p:ext uri="{BB962C8B-B14F-4D97-AF65-F5344CB8AC3E}">
        <p14:creationId xmlns:p14="http://schemas.microsoft.com/office/powerpoint/2010/main" val="1130397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12 pillars in front of the heart of the palace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palace had other interesting aspects; it initially contained 12 pillars at its entrance and had 12 primary tombs behind it. These fit the 12 sons of Jacob (who was also named Israel) who were the heads of the 12 tribes of Israel. The primary tomb of the Semitic official was in the shape of pyramid, something unique at this time for a foreigner – again fitting the great rewards and honor given by Pharaoh to Joseph.”</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14</a:t>
            </a:fld>
            <a:endParaRPr lang="en-US"/>
          </a:p>
        </p:txBody>
      </p:sp>
    </p:spTree>
    <p:extLst>
      <p:ext uri="{BB962C8B-B14F-4D97-AF65-F5344CB8AC3E}">
        <p14:creationId xmlns:p14="http://schemas.microsoft.com/office/powerpoint/2010/main" val="1480711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12 pillars in front of the heart of the palace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palace had other interesting aspects; it initially contained 12 pillars at its entrance and had 12 primary tombs behind it. These fit the 12 sons of Jacob (who was also named Israel) who were the heads of the 12 tribes of Israel. The primary tomb of the Semitic official was in the shape of pyramid, something unique at this time for a foreigner – again fitting the great rewards and honor given by Pharaoh to Joseph.”</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15</a:t>
            </a:fld>
            <a:endParaRPr lang="en-US"/>
          </a:p>
        </p:txBody>
      </p:sp>
    </p:spTree>
    <p:extLst>
      <p:ext uri="{BB962C8B-B14F-4D97-AF65-F5344CB8AC3E}">
        <p14:creationId xmlns:p14="http://schemas.microsoft.com/office/powerpoint/2010/main" val="2041115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Translate the text on the right and then drag it over the English above.</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16</a:t>
            </a:fld>
            <a:endParaRPr lang="en-US"/>
          </a:p>
        </p:txBody>
      </p:sp>
    </p:spTree>
    <p:extLst>
      <p:ext uri="{BB962C8B-B14F-4D97-AF65-F5344CB8AC3E}">
        <p14:creationId xmlns:p14="http://schemas.microsoft.com/office/powerpoint/2010/main" val="686351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Statue of the high Semitic official found in the shrine of the pyramid tomb and a digital reconstruction.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a shrine in front of the pyramid tomb, the remains of a colossal statue of the Semitic ruler were found – and he was depicted as wearing a multi-color coat. The bones of the person buried here were found to be missing. This again fits the promise made by Joseph’s family that they would take his bones with them when the left Egypt to return to the Promised Land..”</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20</a:t>
            </a:fld>
            <a:endParaRPr lang="en-US"/>
          </a:p>
        </p:txBody>
      </p:sp>
    </p:spTree>
    <p:extLst>
      <p:ext uri="{BB962C8B-B14F-4D97-AF65-F5344CB8AC3E}">
        <p14:creationId xmlns:p14="http://schemas.microsoft.com/office/powerpoint/2010/main" val="465154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a:solidFill>
                  <a:srgbClr val="000000"/>
                </a:solidFill>
                <a:latin typeface="Arial" charset="0"/>
              </a:rPr>
              <a:pPr eaLnBrk="1" hangingPunct="1"/>
              <a:t>23</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zh-CN" sz="1600" b="0" dirty="0">
                <a:latin typeface="Arial" charset="0"/>
              </a:rPr>
              <a:t>So</a:t>
            </a:r>
            <a:r>
              <a:rPr lang="en-US" altLang="zh-CN" sz="1600" b="0" baseline="0" dirty="0">
                <a:latin typeface="Arial" charset="0"/>
              </a:rPr>
              <a:t> w</a:t>
            </a:r>
            <a:r>
              <a:rPr lang="en-US" altLang="zh-CN" sz="1600" b="0" dirty="0">
                <a:latin typeface="Arial" charset="0"/>
              </a:rPr>
              <a:t>e really have two major views on the chronology</a:t>
            </a:r>
            <a:r>
              <a:rPr lang="en-US" altLang="zh-CN" sz="1600" b="0" baseline="0" dirty="0">
                <a:latin typeface="Arial" charset="0"/>
              </a:rPr>
              <a:t> of Egypt.  The traditional view puts the pyramids before Abraham and goes all the way back three millennia.</a:t>
            </a:r>
          </a:p>
          <a:p>
            <a:pPr eaLnBrk="1" hangingPunct="1"/>
            <a:r>
              <a:rPr lang="en-US" altLang="zh-CN" sz="1600" b="0" baseline="0" dirty="0">
                <a:latin typeface="Arial" charset="0"/>
              </a:rPr>
              <a:t>• However, there is another view which I believe is more biblical in the column on the right. This takes the years of Genesis 5 and 11 in their normal sense, going all the way back to the creation of Adam and Eve (see the Genesis PPT).  </a:t>
            </a:r>
            <a:r>
              <a:rPr lang="en-US" altLang="zh-CN" sz="1600" b="0" dirty="0">
                <a:latin typeface="Arial" charset="0"/>
              </a:rPr>
              <a:t>Note the shift of 700 years in using</a:t>
            </a:r>
            <a:r>
              <a:rPr lang="en-US" altLang="zh-CN" sz="1600" b="0" baseline="0" dirty="0">
                <a:latin typeface="Arial" charset="0"/>
              </a:rPr>
              <a:t> this biblical chronology (see support also in OT Survey notes, 85-90).</a:t>
            </a:r>
            <a:endParaRPr lang="en-US" altLang="zh-CN" sz="1600" b="0" dirty="0">
              <a:latin typeface="Arial" charset="0"/>
            </a:endParaRPr>
          </a:p>
          <a:p>
            <a:pPr eaLnBrk="1" hangingPunct="1"/>
            <a:endParaRPr lang="en-US" altLang="zh-CN" sz="1600" b="0" dirty="0">
              <a:latin typeface="Arial" charset="0"/>
            </a:endParaRPr>
          </a:p>
          <a:p>
            <a:pPr eaLnBrk="1" hangingPunct="1"/>
            <a:r>
              <a:rPr lang="en-US" altLang="zh-CN" sz="1600" b="0" dirty="0">
                <a:latin typeface="Arial" charset="0"/>
              </a:rPr>
              <a:t>https://</a:t>
            </a:r>
            <a:r>
              <a:rPr lang="en-US" altLang="zh-CN" sz="1600" b="0" dirty="0" err="1">
                <a:latin typeface="Arial" charset="0"/>
              </a:rPr>
              <a:t>portal.tiu.edu</a:t>
            </a:r>
            <a:r>
              <a:rPr lang="en-US" altLang="zh-CN" sz="1600" b="0" dirty="0">
                <a:latin typeface="Arial" charset="0"/>
              </a:rPr>
              <a:t>/</a:t>
            </a:r>
            <a:r>
              <a:rPr lang="en-US" altLang="zh-CN" sz="1600" b="0" dirty="0" err="1">
                <a:latin typeface="Arial" charset="0"/>
              </a:rPr>
              <a:t>uportal</a:t>
            </a:r>
            <a:r>
              <a:rPr lang="en-US" altLang="zh-CN" sz="1600" b="0" dirty="0">
                <a:latin typeface="Arial" charset="0"/>
              </a:rPr>
              <a:t>/teds/</a:t>
            </a:r>
            <a:r>
              <a:rPr lang="en-US" altLang="zh-CN" sz="1600" b="0" dirty="0" err="1">
                <a:latin typeface="Arial" charset="0"/>
              </a:rPr>
              <a:t>otdept</a:t>
            </a:r>
            <a:r>
              <a:rPr lang="en-US" altLang="zh-CN" sz="1600" b="0" dirty="0">
                <a:latin typeface="Arial" charset="0"/>
              </a:rPr>
              <a:t>/</a:t>
            </a:r>
            <a:r>
              <a:rPr lang="en-US" altLang="zh-CN" sz="1600" b="0" dirty="0" err="1">
                <a:latin typeface="Arial" charset="0"/>
              </a:rPr>
              <a:t>jhoffmeier</a:t>
            </a:r>
            <a:r>
              <a:rPr lang="en-US" altLang="zh-CN" sz="1600" b="0" dirty="0">
                <a:latin typeface="Arial" charset="0"/>
              </a:rPr>
              <a:t> for first column</a:t>
            </a:r>
          </a:p>
          <a:p>
            <a:r>
              <a:rPr lang="en-US" altLang="zh-CN" b="0" dirty="0">
                <a:latin typeface="Arial" charset="0"/>
              </a:rPr>
              <a:t>https://</a:t>
            </a:r>
            <a:r>
              <a:rPr lang="en-US" altLang="zh-CN" b="0" dirty="0" err="1">
                <a:latin typeface="Arial" charset="0"/>
              </a:rPr>
              <a:t>answersingenesis.org</a:t>
            </a:r>
            <a:r>
              <a:rPr lang="en-US" altLang="zh-CN" b="0" dirty="0">
                <a:latin typeface="Arial" charset="0"/>
              </a:rPr>
              <a:t>/archaeology/ancient-</a:t>
            </a:r>
            <a:r>
              <a:rPr lang="en-US" altLang="zh-CN" b="0" dirty="0" err="1">
                <a:latin typeface="Arial" charset="0"/>
              </a:rPr>
              <a:t>egypt</a:t>
            </a:r>
            <a:r>
              <a:rPr lang="en-US" altLang="zh-CN" b="0" dirty="0">
                <a:latin typeface="Arial" charset="0"/>
              </a:rPr>
              <a:t>/</a:t>
            </a:r>
            <a:r>
              <a:rPr lang="en-US" altLang="zh-CN" b="0" dirty="0" err="1">
                <a:latin typeface="Arial" charset="0"/>
              </a:rPr>
              <a:t>doesnt</a:t>
            </a:r>
            <a:r>
              <a:rPr lang="en-US" altLang="zh-CN" b="0" dirty="0">
                <a:latin typeface="Arial" charset="0"/>
              </a:rPr>
              <a:t>-</a:t>
            </a:r>
            <a:r>
              <a:rPr lang="en-US" altLang="zh-CN" b="0" dirty="0" err="1">
                <a:latin typeface="Arial" charset="0"/>
              </a:rPr>
              <a:t>egyptian</a:t>
            </a:r>
            <a:r>
              <a:rPr lang="en-US" altLang="zh-CN" b="0" dirty="0">
                <a:latin typeface="Arial" charset="0"/>
              </a:rPr>
              <a:t>-chronology-prove-bible-unreliable/ for second column in </a:t>
            </a:r>
            <a:r>
              <a:rPr lang="en-US" altLang="zh-CN" b="0" i="1" dirty="0">
                <a:latin typeface="Arial" charset="0"/>
              </a:rPr>
              <a:t>The New Answers Book 2</a:t>
            </a:r>
            <a:r>
              <a:rPr lang="en-US" altLang="zh-CN" b="0" dirty="0">
                <a:latin typeface="Arial" charset="0"/>
              </a:rPr>
              <a:t>, </a:t>
            </a:r>
            <a:r>
              <a:rPr lang="en-US" b="0" dirty="0"/>
              <a:t>Chapter 24</a:t>
            </a:r>
          </a:p>
          <a:p>
            <a:r>
              <a:rPr lang="mr-IN" b="0" dirty="0"/>
              <a:t>"</a:t>
            </a:r>
            <a:r>
              <a:rPr lang="en-US" b="0" dirty="0" err="1"/>
              <a:t>Doesn</a:t>
            </a:r>
            <a:r>
              <a:rPr lang="fr-FR" b="0" dirty="0"/>
              <a:t>'</a:t>
            </a:r>
            <a:r>
              <a:rPr lang="en-US" b="0" dirty="0"/>
              <a:t>t Egyptian Chronology Prove That the Bible Is Unreliable?</a:t>
            </a:r>
            <a:r>
              <a:rPr lang="mr-IN" b="0" dirty="0"/>
              <a:t>"</a:t>
            </a:r>
            <a:r>
              <a:rPr lang="en-US" b="0" dirty="0"/>
              <a:t> by Dr. Elizabeth Mitchell on July 22, 2010</a:t>
            </a:r>
            <a:endParaRPr lang="en-US" altLang="zh-CN" b="0" dirty="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a:solidFill>
                  <a:srgbClr val="000000"/>
                </a:solidFill>
                <a:latin typeface="Arial" charset="0"/>
              </a:rPr>
              <a:pPr eaLnBrk="1" hangingPunct="1"/>
              <a:t>2</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zh-CN" sz="1600" b="0" dirty="0">
              <a:latin typeface="Arial" charset="0"/>
            </a:endParaRPr>
          </a:p>
          <a:p>
            <a:pPr eaLnBrk="1" hangingPunct="1"/>
            <a:r>
              <a:rPr lang="en-US" altLang="zh-CN" sz="1600" b="0" dirty="0">
                <a:latin typeface="Arial" charset="0"/>
              </a:rPr>
              <a:t>The majority view on Egypt’s chronology puts the rulers back to 3100 BC, which is long before the Genesis</a:t>
            </a:r>
            <a:r>
              <a:rPr lang="en-US" altLang="zh-CN" sz="1600" b="0" baseline="0" dirty="0">
                <a:latin typeface="Arial" charset="0"/>
              </a:rPr>
              <a:t> date of the Flood at 2487 (see OT Survey notes, p. 86). Obviously the Bible and the Egyptologists cannot both be correct. This traditional view also puts the pyramids prior to Abraham, though the Bible never mentions the pyramids.  Moses is typically seen as living around 1250 BC.</a:t>
            </a:r>
            <a:endParaRPr lang="en-US" altLang="zh-CN" sz="1600" b="0" dirty="0">
              <a:latin typeface="Arial" charset="0"/>
            </a:endParaRPr>
          </a:p>
          <a:p>
            <a:pPr eaLnBrk="1" hangingPunct="1"/>
            <a:endParaRPr lang="en-US" altLang="zh-CN" sz="1600" b="0" dirty="0">
              <a:latin typeface="Arial" charset="0"/>
            </a:endParaRPr>
          </a:p>
          <a:p>
            <a:pPr eaLnBrk="1" hangingPunct="1"/>
            <a:r>
              <a:rPr lang="en-US" altLang="zh-CN" sz="1600" b="0" dirty="0">
                <a:latin typeface="Arial" charset="0"/>
              </a:rPr>
              <a:t>https://</a:t>
            </a:r>
            <a:r>
              <a:rPr lang="en-US" altLang="zh-CN" sz="1600" b="0" dirty="0" err="1">
                <a:latin typeface="Arial" charset="0"/>
              </a:rPr>
              <a:t>portal.tiu.edu</a:t>
            </a:r>
            <a:r>
              <a:rPr lang="en-US" altLang="zh-CN" sz="1600" b="0" dirty="0">
                <a:latin typeface="Arial" charset="0"/>
              </a:rPr>
              <a:t>/</a:t>
            </a:r>
            <a:r>
              <a:rPr lang="en-US" altLang="zh-CN" sz="1600" b="0" dirty="0" err="1">
                <a:latin typeface="Arial" charset="0"/>
              </a:rPr>
              <a:t>uportal</a:t>
            </a:r>
            <a:r>
              <a:rPr lang="en-US" altLang="zh-CN" sz="1600" b="0" dirty="0">
                <a:latin typeface="Arial" charset="0"/>
              </a:rPr>
              <a:t>/teds/</a:t>
            </a:r>
            <a:r>
              <a:rPr lang="en-US" altLang="zh-CN" sz="1600" b="0" dirty="0" err="1">
                <a:latin typeface="Arial" charset="0"/>
              </a:rPr>
              <a:t>otdept</a:t>
            </a:r>
            <a:r>
              <a:rPr lang="en-US" altLang="zh-CN" sz="1600" b="0" dirty="0">
                <a:latin typeface="Arial" charset="0"/>
              </a:rPr>
              <a:t>/</a:t>
            </a:r>
            <a:r>
              <a:rPr lang="en-US" altLang="zh-CN" sz="1600" b="0" dirty="0" err="1">
                <a:latin typeface="Arial" charset="0"/>
              </a:rPr>
              <a:t>jhoffmeier</a:t>
            </a:r>
            <a:endParaRPr lang="en-US" altLang="zh-CN" b="0" dirty="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9AFBAC8-A69C-7143-B1A7-5536ABBBE554}" type="slidenum">
              <a:rPr lang="zh-CN" altLang="en-US" sz="1200">
                <a:solidFill>
                  <a:prstClr val="black"/>
                </a:solidFill>
              </a:rPr>
              <a:pPr/>
              <a:t>3</a:t>
            </a:fld>
            <a:endParaRPr lang="en-US" altLang="zh-CN" sz="1200">
              <a:solidFill>
                <a:prstClr val="black"/>
              </a:solidFill>
            </a:endParaRPr>
          </a:p>
        </p:txBody>
      </p:sp>
      <p:sp>
        <p:nvSpPr>
          <p:cNvPr id="382978" name="Rectangle 2"/>
          <p:cNvSpPr>
            <a:spLocks noGrp="1" noRot="1" noChangeAspect="1" noChangeArrowheads="1"/>
          </p:cNvSpPr>
          <p:nvPr>
            <p:ph type="sldImg"/>
          </p:nvPr>
        </p:nvSpPr>
        <p:spPr>
          <a:solidFill>
            <a:srgbClr val="FFFFFF"/>
          </a:solidFill>
          <a:ln/>
        </p:spPr>
      </p:sp>
      <p:sp>
        <p:nvSpPr>
          <p:cNvPr id="382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rPr>
              <a:t>The Pharaoh</a:t>
            </a:r>
            <a:r>
              <a:rPr lang="en-US" altLang="zh-CN" baseline="0" dirty="0">
                <a:latin typeface="Times New Roman" charset="0"/>
              </a:rPr>
              <a:t> of the Exodus had to be one of the few rulers whose son did not succeed him, as the son died in the tenth plague. </a:t>
            </a:r>
            <a:r>
              <a:rPr lang="en-US" altLang="zh-CN" dirty="0">
                <a:latin typeface="Times New Roman" charset="0"/>
              </a:rPr>
              <a:t>Conservatives place the Exodus within</a:t>
            </a:r>
            <a:r>
              <a:rPr lang="en-US" altLang="zh-CN" baseline="0" dirty="0">
                <a:latin typeface="Times New Roman" charset="0"/>
              </a:rPr>
              <a:t> the 18</a:t>
            </a:r>
            <a:r>
              <a:rPr lang="en-US" altLang="zh-CN" baseline="30000" dirty="0">
                <a:latin typeface="Times New Roman" charset="0"/>
              </a:rPr>
              <a:t>th</a:t>
            </a:r>
            <a:r>
              <a:rPr lang="en-US" altLang="zh-CN" baseline="0" dirty="0">
                <a:latin typeface="Times New Roman" charset="0"/>
              </a:rPr>
              <a:t> Egyptian dynasty at about 1446 BC. This means that Amenhotep II (also known as Amenophis II) ruled Egypt as Pharaoh.</a:t>
            </a:r>
            <a:endParaRPr lang="zh-CN" altLang="en-US" dirty="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0643CE6-D4C3-5A45-AD8C-73DD5BBA43A9}" type="slidenum">
              <a:rPr lang="zh-CN" altLang="en-US" sz="1200">
                <a:solidFill>
                  <a:prstClr val="black"/>
                </a:solidFill>
              </a:rPr>
              <a:pPr/>
              <a:t>4</a:t>
            </a:fld>
            <a:endParaRPr lang="en-US" altLang="zh-CN" sz="1200">
              <a:solidFill>
                <a:prstClr val="black"/>
              </a:solidFill>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C8F927-6CC2-5D4B-A108-7D792D79E08F}" type="slidenum">
              <a:rPr lang="zh-CN" altLang="en-US" sz="1200">
                <a:solidFill>
                  <a:prstClr val="black"/>
                </a:solidFill>
              </a:rPr>
              <a:pPr/>
              <a:t>5</a:t>
            </a:fld>
            <a:endParaRPr lang="en-US" altLang="zh-CN" sz="1200">
              <a:solidFill>
                <a:prstClr val="black"/>
              </a:solidFill>
            </a:endParaRPr>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mr-IN" altLang="ja-JP" sz="2400" dirty="0">
                <a:solidFill>
                  <a:schemeClr val="bg1"/>
                </a:solidFill>
                <a:latin typeface="Helvetica" charset="0"/>
              </a:rPr>
              <a:t>"</a:t>
            </a:r>
            <a:r>
              <a:rPr lang="en-US" altLang="ja-JP" sz="2400" dirty="0">
                <a:solidFill>
                  <a:schemeClr val="bg1"/>
                </a:solidFill>
                <a:latin typeface="Helvetica" charset="0"/>
              </a:rPr>
              <a:t>Egyptian chronology is in a constant state of transition, with much of the terminology and dating in dispute. </a:t>
            </a:r>
            <a:r>
              <a:rPr lang="en-US" altLang="ja-JP" sz="2400" dirty="0">
                <a:latin typeface="Helvetica" charset="0"/>
              </a:rPr>
              <a:t>Professor </a:t>
            </a:r>
            <a:r>
              <a:rPr lang="en-US" altLang="ja-JP" sz="2400" dirty="0">
                <a:latin typeface="Helvetica" charset="0"/>
                <a:hlinkClick r:id="rId3"/>
              </a:rPr>
              <a:t>E.J. Bickerman</a:t>
            </a:r>
            <a:r>
              <a:rPr lang="en-US" altLang="ja-JP" sz="2400" dirty="0">
                <a:latin typeface="Helvetica" charset="0"/>
              </a:rPr>
              <a:t>, </a:t>
            </a:r>
            <a:r>
              <a:rPr lang="en-US" altLang="ja-JP" sz="2400" i="1" dirty="0">
                <a:latin typeface="Arial" charset="0"/>
              </a:rPr>
              <a:t>Chronology of the ancient world</a:t>
            </a:r>
            <a:r>
              <a:rPr lang="en-US" altLang="ja-JP" sz="2400" dirty="0">
                <a:latin typeface="Helvetica" charset="0"/>
              </a:rPr>
              <a:t> (1980: 83-84 and 106), has properly called it ‘the rather fluid chronology of the </a:t>
            </a:r>
            <a:r>
              <a:rPr lang="en-US" altLang="ja-JP" sz="2400" dirty="0">
                <a:latin typeface="Helvetica" charset="0"/>
                <a:hlinkClick r:id="rId4"/>
              </a:rPr>
              <a:t>Pharaohs</a:t>
            </a:r>
            <a:r>
              <a:rPr lang="en-US" altLang="ja-JP" sz="2400" dirty="0">
                <a:latin typeface="Helvetica" charset="0"/>
              </a:rPr>
              <a:t> and the </a:t>
            </a:r>
            <a:r>
              <a:rPr lang="en-US" altLang="ja-JP" sz="2400" dirty="0">
                <a:latin typeface="Helvetica" charset="0"/>
                <a:hlinkClick r:id="rId5"/>
              </a:rPr>
              <a:t>Hittites</a:t>
            </a:r>
            <a:r>
              <a:rPr lang="en-US" altLang="ja-JP" sz="2400" dirty="0">
                <a:latin typeface="Helvetica" charset="0"/>
              </a:rPr>
              <a:t>,’ adding that </a:t>
            </a:r>
            <a:r>
              <a:rPr lang="en-US" altLang="ja-JP" sz="2400" dirty="0">
                <a:latin typeface="Helvetica" charset="0"/>
                <a:hlinkClick r:id="rId6"/>
              </a:rPr>
              <a:t>Ramses II</a:t>
            </a:r>
            <a:r>
              <a:rPr lang="fr-FR" altLang="ja-JP" sz="2400" dirty="0">
                <a:latin typeface="Helvetica" charset="0"/>
              </a:rPr>
              <a:t>'</a:t>
            </a:r>
            <a:r>
              <a:rPr lang="en-US" altLang="ja-JP" sz="2400" dirty="0">
                <a:latin typeface="Helvetica" charset="0"/>
              </a:rPr>
              <a:t>s accession</a:t>
            </a:r>
            <a:r>
              <a:rPr lang="en-US" altLang="ja-JP" sz="2400" dirty="0">
                <a:solidFill>
                  <a:schemeClr val="bg1"/>
                </a:solidFill>
                <a:latin typeface="Helvetica" charset="0"/>
              </a:rPr>
              <a:t> is dated by various </a:t>
            </a:r>
            <a:r>
              <a:rPr lang="en-US" altLang="ja-JP" sz="2400" dirty="0">
                <a:solidFill>
                  <a:schemeClr val="bg1"/>
                </a:solidFill>
                <a:latin typeface="Helvetica" charset="0"/>
                <a:hlinkClick r:id="rId7"/>
              </a:rPr>
              <a:t>Egyptologists</a:t>
            </a:r>
            <a:r>
              <a:rPr lang="en-US" altLang="ja-JP" sz="2400" dirty="0">
                <a:solidFill>
                  <a:schemeClr val="bg1"/>
                </a:solidFill>
                <a:latin typeface="Helvetica" charset="0"/>
              </a:rPr>
              <a:t> to 1304, 1290-92, or 1279 BCE. Reliable absolute dates, astronomical or other, are lacking, as Professor Heinrich </a:t>
            </a:r>
            <a:r>
              <a:rPr lang="en-US" altLang="ja-JP" sz="2400" dirty="0" err="1">
                <a:solidFill>
                  <a:schemeClr val="bg1"/>
                </a:solidFill>
                <a:latin typeface="Helvetica" charset="0"/>
              </a:rPr>
              <a:t>Otten</a:t>
            </a:r>
            <a:r>
              <a:rPr lang="en-US" altLang="ja-JP" sz="2400" dirty="0">
                <a:solidFill>
                  <a:schemeClr val="bg1"/>
                </a:solidFill>
                <a:latin typeface="Helvetica" charset="0"/>
              </a:rPr>
              <a:t> had noted. It is a ‘rubber chronology’ that you can stretch or shrink anywhere, by arbitrarily established lengths of co-regencies between rulers and even overlapping dynasties. The possibility of a calendar reform called </a:t>
            </a:r>
            <a:r>
              <a:rPr lang="en-US" altLang="ja-JP" sz="2400" i="1" dirty="0" err="1">
                <a:solidFill>
                  <a:schemeClr val="bg1"/>
                </a:solidFill>
                <a:latin typeface="Arial" charset="0"/>
              </a:rPr>
              <a:t>Menophres</a:t>
            </a:r>
            <a:r>
              <a:rPr lang="en-US" altLang="ja-JP" sz="2400" i="1" dirty="0">
                <a:solidFill>
                  <a:schemeClr val="bg1"/>
                </a:solidFill>
                <a:latin typeface="Arial" charset="0"/>
              </a:rPr>
              <a:t> Era</a:t>
            </a:r>
            <a:r>
              <a:rPr lang="en-US" altLang="ja-JP" sz="2400" dirty="0">
                <a:solidFill>
                  <a:schemeClr val="bg1"/>
                </a:solidFill>
                <a:latin typeface="Helvetica" charset="0"/>
              </a:rPr>
              <a:t> may radically modify the prevailing modern Egyptian chronology, so the previous ‘firm’ dates cannot be supported astronomically.</a:t>
            </a:r>
            <a:r>
              <a:rPr lang="mr-IN" altLang="ja-JP" sz="2400" dirty="0">
                <a:solidFill>
                  <a:schemeClr val="bg1"/>
                </a:solidFill>
                <a:latin typeface="Helvetica" charset="0"/>
              </a:rPr>
              <a:t>"</a:t>
            </a:r>
            <a:endParaRPr lang="en-US" altLang="ja-JP" sz="2400" dirty="0">
              <a:solidFill>
                <a:schemeClr val="bg1"/>
              </a:solidFill>
              <a:latin typeface="Helvetica" charset="0"/>
            </a:endParaRPr>
          </a:p>
          <a:p>
            <a:pPr eaLnBrk="1" hangingPunct="1"/>
            <a:r>
              <a:rPr lang="en-US" altLang="zh-CN" dirty="0">
                <a:latin typeface="Times New Roman" charset="0"/>
              </a:rPr>
              <a:t>http://</a:t>
            </a:r>
            <a:r>
              <a:rPr lang="en-US" altLang="zh-CN" dirty="0" err="1">
                <a:latin typeface="Times New Roman" charset="0"/>
              </a:rPr>
              <a:t>en.wikipedia.org</a:t>
            </a:r>
            <a:r>
              <a:rPr lang="en-US" altLang="zh-CN" dirty="0">
                <a:latin typeface="Times New Roman" charset="0"/>
              </a:rPr>
              <a:t>/wiki/</a:t>
            </a:r>
            <a:r>
              <a:rPr lang="en-US" altLang="zh-CN" dirty="0" err="1">
                <a:latin typeface="Times New Roman" charset="0"/>
              </a:rPr>
              <a:t>Egyptian_chronology</a:t>
            </a:r>
            <a:r>
              <a:rPr lang="en-US" altLang="zh-CN" dirty="0">
                <a:latin typeface="Times New Roman" charset="0"/>
              </a:rPr>
              <a:t> accessed February 2015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a:solidFill>
                  <a:srgbClr val="000000"/>
                </a:solidFill>
                <a:latin typeface="Arial" charset="0"/>
              </a:rPr>
              <a:pPr eaLnBrk="1" hangingPunct="1"/>
              <a:t>6</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tLang="zh-CN" b="0" dirty="0">
                <a:latin typeface="Arial" charset="0"/>
              </a:rPr>
              <a:t>The Traditional Chronology places the</a:t>
            </a:r>
            <a:r>
              <a:rPr lang="en-US" altLang="zh-CN" b="0" baseline="0" dirty="0">
                <a:latin typeface="Arial" charset="0"/>
              </a:rPr>
              <a:t> dynasties in sequence from 1 to 30, but why? This is due to the Greek ruler over Egypt called Ptolemy around </a:t>
            </a:r>
          </a:p>
          <a:p>
            <a:endParaRPr lang="en-US" altLang="zh-CN" b="0" baseline="0" dirty="0">
              <a:latin typeface="Arial" charset="0"/>
            </a:endParaRPr>
          </a:p>
          <a:p>
            <a:r>
              <a:rPr lang="en-US" altLang="zh-CN" b="0" dirty="0">
                <a:latin typeface="Arial" charset="0"/>
              </a:rPr>
              <a:t>Obviously, the Flood around 2400 BC could not occur 700</a:t>
            </a:r>
            <a:r>
              <a:rPr lang="en-US" altLang="zh-CN" b="0" baseline="0" dirty="0">
                <a:latin typeface="Arial" charset="0"/>
              </a:rPr>
              <a:t> years after the first dynasty began.</a:t>
            </a:r>
            <a:endParaRPr lang="en-US" altLang="zh-CN" b="0" dirty="0">
              <a:latin typeface="Arial" charset="0"/>
            </a:endParaRPr>
          </a:p>
          <a:p>
            <a:endParaRPr lang="en-US" altLang="zh-CN" b="0" dirty="0">
              <a:latin typeface="Arial" charset="0"/>
            </a:endParaRPr>
          </a:p>
          <a:p>
            <a:r>
              <a:rPr lang="en-US" altLang="zh-CN" b="0" dirty="0">
                <a:latin typeface="Arial" charset="0"/>
              </a:rPr>
              <a:t>See also </a:t>
            </a:r>
            <a:r>
              <a:rPr lang="en-US" b="0" dirty="0"/>
              <a:t>John F. Ashton and David Down, </a:t>
            </a:r>
            <a:r>
              <a:rPr lang="en-US" b="0" i="1" dirty="0"/>
              <a:t>Unwrapping the Pharaohs: How Egyptian Archaeology Confirms the Biblical Timeline</a:t>
            </a:r>
            <a:r>
              <a:rPr lang="en-US" b="0" i="0" baseline="0" dirty="0"/>
              <a:t> (</a:t>
            </a:r>
            <a:r>
              <a:rPr lang="en-US" b="0" dirty="0"/>
              <a:t>Green Forest, AR: Master Books, 2006). ISBN 0890514682</a:t>
            </a:r>
          </a:p>
          <a:p>
            <a:endParaRPr lang="en-US" b="0" dirty="0"/>
          </a:p>
          <a:p>
            <a:r>
              <a:rPr lang="en-US" b="0" dirty="0"/>
              <a:t>See also </a:t>
            </a:r>
            <a:r>
              <a:rPr lang="mr-IN" b="0" dirty="0"/>
              <a:t>"</a:t>
            </a:r>
            <a:r>
              <a:rPr lang="en-US" b="0" dirty="0"/>
              <a:t>Egyptian</a:t>
            </a:r>
            <a:r>
              <a:rPr lang="en-US" b="0" baseline="0" dirty="0"/>
              <a:t> Chronology,</a:t>
            </a:r>
            <a:r>
              <a:rPr lang="mr-IN" b="0" baseline="0" dirty="0"/>
              <a:t>"</a:t>
            </a:r>
            <a:r>
              <a:rPr lang="en-US" b="0" baseline="0" dirty="0"/>
              <a:t> at </a:t>
            </a:r>
            <a:r>
              <a:rPr lang="en-US" b="0" dirty="0"/>
              <a:t>http://</a:t>
            </a:r>
            <a:r>
              <a:rPr lang="en-US" b="0" dirty="0" err="1"/>
              <a:t>creationwiki.org</a:t>
            </a:r>
            <a:r>
              <a:rPr lang="en-US" b="0" dirty="0"/>
              <a:t>/Egyptian_chronology#cite_note-Jaroncyk-1 (accessed 6 August 2015)</a:t>
            </a:r>
          </a:p>
          <a:p>
            <a:endParaRPr lang="en-US" altLang="zh-CN" b="0" dirty="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a:solidFill>
                  <a:srgbClr val="000000"/>
                </a:solidFill>
                <a:latin typeface="Arial" charset="0"/>
              </a:rPr>
              <a:pPr eaLnBrk="1" hangingPunct="1"/>
              <a:t>7</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endParaRPr lang="en-US" altLang="zh-CN" b="0" dirty="0">
              <a:latin typeface="Arial" charset="0"/>
            </a:endParaRPr>
          </a:p>
          <a:p>
            <a:r>
              <a:rPr lang="en-US" altLang="zh-CN" b="0" dirty="0">
                <a:latin typeface="Arial" charset="0"/>
              </a:rPr>
              <a:t>See</a:t>
            </a:r>
            <a:r>
              <a:rPr lang="en-US" altLang="zh-CN" b="0" baseline="0" dirty="0">
                <a:latin typeface="Arial" charset="0"/>
              </a:rPr>
              <a:t> the film review by Dr. Elizabeth Mitchell at https://</a:t>
            </a:r>
            <a:r>
              <a:rPr lang="en-US" altLang="zh-CN" b="0" baseline="0" dirty="0" err="1">
                <a:latin typeface="Arial" charset="0"/>
              </a:rPr>
              <a:t>answersingenesis.org</a:t>
            </a:r>
            <a:r>
              <a:rPr lang="en-US" altLang="zh-CN" b="0" baseline="0" dirty="0">
                <a:latin typeface="Arial" charset="0"/>
              </a:rPr>
              <a:t>/reviews/movies/movie-review-patterns-of-evidence-exodus/</a:t>
            </a:r>
            <a:endParaRPr lang="en-US" altLang="zh-CN" b="0" dirty="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2015 film</a:t>
            </a:r>
            <a:r>
              <a:rPr lang="en-US" baseline="0" dirty="0"/>
              <a:t> </a:t>
            </a:r>
            <a:r>
              <a:rPr lang="mr-IN" baseline="0" dirty="0"/>
              <a:t>"</a:t>
            </a:r>
            <a:r>
              <a:rPr lang="en-US" baseline="0" dirty="0"/>
              <a:t>Patterns of Evidence</a:t>
            </a:r>
            <a:r>
              <a:rPr lang="mr-IN" baseline="0" dirty="0"/>
              <a:t>"</a:t>
            </a:r>
            <a:r>
              <a:rPr lang="en-US" baseline="0" dirty="0"/>
              <a:t> envisions Egyptian chronology as a wall with the timeline on it from 1000 BC on the right tower back to 2000 BC on the left tower. The various eras are indicated in different colors.</a:t>
            </a:r>
            <a:endParaRPr lang="en-US" dirty="0"/>
          </a:p>
        </p:txBody>
      </p:sp>
      <p:sp>
        <p:nvSpPr>
          <p:cNvPr id="4" name="Slide Number Placeholder 3"/>
          <p:cNvSpPr>
            <a:spLocks noGrp="1"/>
          </p:cNvSpPr>
          <p:nvPr>
            <p:ph type="sldNum" sz="quarter" idx="10"/>
          </p:nvPr>
        </p:nvSpPr>
        <p:spPr/>
        <p:txBody>
          <a:bodyPr/>
          <a:lstStyle/>
          <a:p>
            <a:pPr>
              <a:defRPr/>
            </a:pPr>
            <a:fld id="{B743EC86-CBD6-514E-BEFA-B4E26C33A4FA}" type="slidenum">
              <a:rPr lang="zh-CN" altLang="en-US" smtClean="0">
                <a:solidFill>
                  <a:prstClr val="black"/>
                </a:solidFill>
              </a:rPr>
              <a:pPr>
                <a:defRPr/>
              </a:pPr>
              <a:t>8</a:t>
            </a:fld>
            <a:endParaRPr lang="en-US" altLang="zh-CN">
              <a:solidFill>
                <a:prstClr val="black"/>
              </a:solidFill>
            </a:endParaRPr>
          </a:p>
        </p:txBody>
      </p:sp>
    </p:spTree>
    <p:extLst>
      <p:ext uri="{BB962C8B-B14F-4D97-AF65-F5344CB8AC3E}">
        <p14:creationId xmlns:p14="http://schemas.microsoft.com/office/powerpoint/2010/main" val="1136394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colored eras followed one another, and the date of the Exodus fits</a:t>
            </a:r>
            <a:r>
              <a:rPr lang="en-US" baseline="0" dirty="0"/>
              <a:t> in somewhere. The question is, where?  In this depiction held by most liberal scholars, it is in the middle of the 13</a:t>
            </a:r>
            <a:r>
              <a:rPr lang="en-US" baseline="30000" dirty="0"/>
              <a:t>th</a:t>
            </a:r>
            <a:r>
              <a:rPr lang="en-US" baseline="0" dirty="0"/>
              <a:t> century around 1250 BC. This would be in the 19</a:t>
            </a:r>
            <a:r>
              <a:rPr lang="en-US" baseline="30000" dirty="0"/>
              <a:t>th</a:t>
            </a:r>
            <a:r>
              <a:rPr lang="en-US" baseline="0" dirty="0"/>
              <a:t> dynasty according to the traditional dating of the dynasties.  Such scholars interpret archaeology and the Bible as supporting this late date. But is 1250 BC the best attested date in both archaeology and the Bible? Some do not think so, so they follow an earlier date as depicted in the arrow pointing to the left.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43EC86-CBD6-514E-BEFA-B4E26C33A4F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96436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81856859"/>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54752003"/>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15604600"/>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25637031"/>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49315876"/>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52257692"/>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97724636"/>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46116496"/>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0503963"/>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47024077"/>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43692278"/>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8008951"/>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85400758"/>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30164609"/>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88227306"/>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31417896"/>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56548357"/>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12106424"/>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34153314"/>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5937832"/>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69405795"/>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35814969"/>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37653389"/>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60567368"/>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8000"/>
            <a:chOff x="0" y="0"/>
            <a:chExt cx="5760" cy="4320"/>
          </a:xfrm>
        </p:grpSpPr>
        <p:sp>
          <p:nvSpPr>
            <p:cNvPr id="5" name="Rectangle 1027"/>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6" name="Rectangle 1028"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7" name="Line 1029"/>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1030"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9" name="Line 1031"/>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1032"/>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grpSp>
      <p:sp>
        <p:nvSpPr>
          <p:cNvPr id="190473" name="Rectangle 103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0474" name="Rectangle 1034"/>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035"/>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036"/>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037"/>
          <p:cNvSpPr>
            <a:spLocks noGrp="1" noChangeArrowheads="1"/>
          </p:cNvSpPr>
          <p:nvPr>
            <p:ph type="sldNum" sz="quarter" idx="12"/>
          </p:nvPr>
        </p:nvSpPr>
        <p:spPr>
          <a:xfrm>
            <a:off x="6553200" y="6248400"/>
            <a:ext cx="1905000" cy="457200"/>
          </a:xfrm>
        </p:spPr>
        <p:txBody>
          <a:bodyPr/>
          <a:lstStyle>
            <a:lvl1pPr>
              <a:defRPr/>
            </a:lvl1pPr>
          </a:lstStyle>
          <a:p>
            <a:pPr>
              <a:defRPr/>
            </a:pPr>
            <a:fld id="{E7C9225D-831D-9B41-8B7A-E4ABB7F49018}" type="slidenum">
              <a:rPr lang="zh-CN" altLang="en-US"/>
              <a:pPr>
                <a:defRPr/>
              </a:pPr>
              <a:t>‹#›</a:t>
            </a:fld>
            <a:endParaRPr lang="en-US" altLang="zh-CN"/>
          </a:p>
        </p:txBody>
      </p:sp>
    </p:spTree>
    <p:extLst>
      <p:ext uri="{BB962C8B-B14F-4D97-AF65-F5344CB8AC3E}">
        <p14:creationId xmlns:p14="http://schemas.microsoft.com/office/powerpoint/2010/main" val="1859132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323AE79-7844-7144-9DDB-D267F812FDFD}" type="slidenum">
              <a:rPr lang="zh-CN" altLang="en-US"/>
              <a:pPr>
                <a:defRPr/>
              </a:pPr>
              <a:t>‹#›</a:t>
            </a:fld>
            <a:endParaRPr lang="en-US" altLang="zh-CN"/>
          </a:p>
        </p:txBody>
      </p:sp>
    </p:spTree>
    <p:extLst>
      <p:ext uri="{BB962C8B-B14F-4D97-AF65-F5344CB8AC3E}">
        <p14:creationId xmlns:p14="http://schemas.microsoft.com/office/powerpoint/2010/main" val="498997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7B506F7-B781-1E4A-8AD8-8A017902AE4E}" type="slidenum">
              <a:rPr lang="zh-CN" altLang="en-US"/>
              <a:pPr>
                <a:defRPr/>
              </a:pPr>
              <a:t>‹#›</a:t>
            </a:fld>
            <a:endParaRPr lang="en-US" altLang="zh-CN"/>
          </a:p>
        </p:txBody>
      </p:sp>
    </p:spTree>
    <p:extLst>
      <p:ext uri="{BB962C8B-B14F-4D97-AF65-F5344CB8AC3E}">
        <p14:creationId xmlns:p14="http://schemas.microsoft.com/office/powerpoint/2010/main" val="12802638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25D723-73CF-5341-83CB-878D46AE7A73}" type="slidenum">
              <a:rPr lang="zh-CN" altLang="en-US"/>
              <a:pPr>
                <a:defRPr/>
              </a:pPr>
              <a:t>‹#›</a:t>
            </a:fld>
            <a:endParaRPr lang="en-US" altLang="zh-CN"/>
          </a:p>
        </p:txBody>
      </p:sp>
    </p:spTree>
    <p:extLst>
      <p:ext uri="{BB962C8B-B14F-4D97-AF65-F5344CB8AC3E}">
        <p14:creationId xmlns:p14="http://schemas.microsoft.com/office/powerpoint/2010/main" val="3893038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348831BB-3A77-6D43-828A-03BA8613C4D6}" type="slidenum">
              <a:rPr lang="zh-CN" altLang="en-US"/>
              <a:pPr>
                <a:defRPr/>
              </a:pPr>
              <a:t>‹#›</a:t>
            </a:fld>
            <a:endParaRPr lang="en-US" altLang="zh-CN"/>
          </a:p>
        </p:txBody>
      </p:sp>
    </p:spTree>
    <p:extLst>
      <p:ext uri="{BB962C8B-B14F-4D97-AF65-F5344CB8AC3E}">
        <p14:creationId xmlns:p14="http://schemas.microsoft.com/office/powerpoint/2010/main" val="1995434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9B562D6A-5D79-004F-A2FB-FD1B78746CC0}" type="slidenum">
              <a:rPr lang="zh-CN" altLang="en-US"/>
              <a:pPr>
                <a:defRPr/>
              </a:pPr>
              <a:t>‹#›</a:t>
            </a:fld>
            <a:endParaRPr lang="en-US" altLang="zh-CN"/>
          </a:p>
        </p:txBody>
      </p:sp>
    </p:spTree>
    <p:extLst>
      <p:ext uri="{BB962C8B-B14F-4D97-AF65-F5344CB8AC3E}">
        <p14:creationId xmlns:p14="http://schemas.microsoft.com/office/powerpoint/2010/main" val="4206450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C040A028-C03B-4B41-8C19-F253CAEC5101}" type="slidenum">
              <a:rPr lang="zh-CN" altLang="en-US"/>
              <a:pPr>
                <a:defRPr/>
              </a:pPr>
              <a:t>‹#›</a:t>
            </a:fld>
            <a:endParaRPr lang="en-US" altLang="zh-CN"/>
          </a:p>
        </p:txBody>
      </p:sp>
    </p:spTree>
    <p:extLst>
      <p:ext uri="{BB962C8B-B14F-4D97-AF65-F5344CB8AC3E}">
        <p14:creationId xmlns:p14="http://schemas.microsoft.com/office/powerpoint/2010/main" val="4022222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B792E5-F7B2-1148-BDE4-0D22E8A082E3}" type="slidenum">
              <a:rPr lang="zh-CN" altLang="en-US"/>
              <a:pPr>
                <a:defRPr/>
              </a:pPr>
              <a:t>‹#›</a:t>
            </a:fld>
            <a:endParaRPr lang="en-US" altLang="zh-CN"/>
          </a:p>
        </p:txBody>
      </p:sp>
    </p:spTree>
    <p:extLst>
      <p:ext uri="{BB962C8B-B14F-4D97-AF65-F5344CB8AC3E}">
        <p14:creationId xmlns:p14="http://schemas.microsoft.com/office/powerpoint/2010/main" val="2434851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0A94710-447C-DA46-A3C2-76689657B21D}" type="slidenum">
              <a:rPr lang="zh-CN" altLang="en-US"/>
              <a:pPr>
                <a:defRPr/>
              </a:pPr>
              <a:t>‹#›</a:t>
            </a:fld>
            <a:endParaRPr lang="en-US" altLang="zh-CN"/>
          </a:p>
        </p:txBody>
      </p:sp>
    </p:spTree>
    <p:extLst>
      <p:ext uri="{BB962C8B-B14F-4D97-AF65-F5344CB8AC3E}">
        <p14:creationId xmlns:p14="http://schemas.microsoft.com/office/powerpoint/2010/main" val="32542079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05F9453-04DF-F948-9FF8-BEEF59DFE2D9}" type="slidenum">
              <a:rPr lang="zh-CN" altLang="en-US"/>
              <a:pPr>
                <a:defRPr/>
              </a:pPr>
              <a:t>‹#›</a:t>
            </a:fld>
            <a:endParaRPr lang="en-US" altLang="zh-CN"/>
          </a:p>
        </p:txBody>
      </p:sp>
    </p:spTree>
    <p:extLst>
      <p:ext uri="{BB962C8B-B14F-4D97-AF65-F5344CB8AC3E}">
        <p14:creationId xmlns:p14="http://schemas.microsoft.com/office/powerpoint/2010/main" val="25689425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8DB0C67-0FA9-3749-ACEB-01724525FB80}" type="slidenum">
              <a:rPr lang="zh-CN" altLang="en-US"/>
              <a:pPr>
                <a:defRPr/>
              </a:pPr>
              <a:t>‹#›</a:t>
            </a:fld>
            <a:endParaRPr lang="en-US" altLang="zh-CN"/>
          </a:p>
        </p:txBody>
      </p:sp>
    </p:spTree>
    <p:extLst>
      <p:ext uri="{BB962C8B-B14F-4D97-AF65-F5344CB8AC3E}">
        <p14:creationId xmlns:p14="http://schemas.microsoft.com/office/powerpoint/2010/main" val="110976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228770933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3434072589"/>
      </p:ext>
    </p:extLst>
  </p:cSld>
  <p:clrMap bg1="lt1" tx1="dk1" bg2="lt2" tx2="dk2" accent1="accent1" accent2="accent2" accent3="accent3" accent4="accent4" accent5="accent5" accent6="accent6" hlink="hlink" folHlink="folHlink"/>
  <p:sldLayoutIdLst>
    <p:sldLayoutId id="2147484550" r:id="rId1"/>
    <p:sldLayoutId id="2147484551" r:id="rId2"/>
    <p:sldLayoutId id="2147484552" r:id="rId3"/>
    <p:sldLayoutId id="2147484553" r:id="rId4"/>
    <p:sldLayoutId id="2147484554" r:id="rId5"/>
    <p:sldLayoutId id="2147484555" r:id="rId6"/>
    <p:sldLayoutId id="2147484556" r:id="rId7"/>
    <p:sldLayoutId id="2147484557" r:id="rId8"/>
    <p:sldLayoutId id="2147484558" r:id="rId9"/>
    <p:sldLayoutId id="2147484559" r:id="rId10"/>
    <p:sldLayoutId id="2147484560" r:id="rId11"/>
    <p:sldLayoutId id="214748456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53602"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5360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153604"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153605"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153606"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53607"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zh-CN" altLang="en-US">
              <a:solidFill>
                <a:srgbClr val="003300"/>
              </a:solidFill>
              <a:latin typeface="Arial" charset="0"/>
              <a:ea typeface="ＭＳ Ｐゴシック" charset="0"/>
              <a:cs typeface="ＭＳ Ｐゴシック" charset="0"/>
            </a:endParaRPr>
          </a:p>
        </p:txBody>
      </p:sp>
      <p:sp>
        <p:nvSpPr>
          <p:cNvPr id="18944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09"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8945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a:ea typeface="+mn-ea"/>
                <a:cs typeface="+mn-cs"/>
              </a:defRPr>
            </a:lvl1pPr>
          </a:lstStyle>
          <a:p>
            <a:pPr defTabSz="914400" fontAlgn="base">
              <a:spcAft>
                <a:spcPct val="0"/>
              </a:spcAft>
              <a:defRPr/>
            </a:pPr>
            <a:endParaRPr lang="en-US"/>
          </a:p>
        </p:txBody>
      </p:sp>
      <p:sp>
        <p:nvSpPr>
          <p:cNvPr id="18945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a:ea typeface="+mn-ea"/>
                <a:cs typeface="+mn-cs"/>
              </a:defRPr>
            </a:lvl1pPr>
          </a:lstStyle>
          <a:p>
            <a:pPr defTabSz="914400" fontAlgn="base">
              <a:spcAft>
                <a:spcPct val="0"/>
              </a:spcAft>
              <a:defRPr/>
            </a:pPr>
            <a:endParaRPr lang="en-US"/>
          </a:p>
        </p:txBody>
      </p:sp>
      <p:sp>
        <p:nvSpPr>
          <p:cNvPr id="18945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ea typeface="MS PGothic" charset="0"/>
                <a:cs typeface="MS PGothic" charset="0"/>
              </a:defRPr>
            </a:lvl1pPr>
          </a:lstStyle>
          <a:p>
            <a:pPr defTabSz="914400" eaLnBrk="0" fontAlgn="base" hangingPunct="0">
              <a:spcAft>
                <a:spcPct val="0"/>
              </a:spcAft>
              <a:defRPr/>
            </a:pPr>
            <a:fld id="{88560274-3078-FB45-A498-77F92B40A734}" type="slidenum">
              <a:rPr lang="zh-CN" altLang="en-US">
                <a:latin typeface="Times New Roman" charset="0"/>
              </a:rPr>
              <a:pPr defTabSz="914400" eaLnBrk="0" fontAlgn="base" hangingPunct="0">
                <a:spcAft>
                  <a:spcPct val="0"/>
                </a:spcAft>
                <a:defRPr/>
              </a:pPr>
              <a:t>‹#›</a:t>
            </a:fld>
            <a:endParaRPr lang="en-US" altLang="zh-CN">
              <a:latin typeface="Times New Roman" charset="0"/>
            </a:endParaRPr>
          </a:p>
        </p:txBody>
      </p:sp>
    </p:spTree>
    <p:extLst>
      <p:ext uri="{BB962C8B-B14F-4D97-AF65-F5344CB8AC3E}">
        <p14:creationId xmlns:p14="http://schemas.microsoft.com/office/powerpoint/2010/main" val="2624536378"/>
      </p:ext>
    </p:extLst>
  </p:cSld>
  <p:clrMap bg1="lt1" tx1="dk1" bg2="lt2" tx2="dk2" accent1="accent1" accent2="accent2" accent3="accent3" accent4="accent4" accent5="accent5" accent6="accent6" hlink="hlink" folHlink="folHlink"/>
  <p:sldLayoutIdLst>
    <p:sldLayoutId id="2147484563" r:id="rId1"/>
    <p:sldLayoutId id="2147484564" r:id="rId2"/>
    <p:sldLayoutId id="2147484565" r:id="rId3"/>
    <p:sldLayoutId id="2147484566" r:id="rId4"/>
    <p:sldLayoutId id="2147484567" r:id="rId5"/>
    <p:sldLayoutId id="2147484568" r:id="rId6"/>
    <p:sldLayoutId id="2147484569" r:id="rId7"/>
    <p:sldLayoutId id="2147484570" r:id="rId8"/>
    <p:sldLayoutId id="2147484571" r:id="rId9"/>
    <p:sldLayoutId id="2147484572" r:id="rId10"/>
    <p:sldLayoutId id="2147484573"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charset="0"/>
          <a:cs typeface="Geneva" charset="0"/>
        </a:defRPr>
      </a:lvl2pPr>
      <a:lvl3pPr marL="1143000" indent="-228600" algn="l" rtl="0" eaLnBrk="0" fontAlgn="base" hangingPunct="0">
        <a:spcBef>
          <a:spcPct val="20000"/>
        </a:spcBef>
        <a:spcAft>
          <a:spcPct val="0"/>
        </a:spcAft>
        <a:buChar char="•"/>
        <a:defRPr kumimoji="1" sz="2400">
          <a:solidFill>
            <a:schemeClr val="tx1"/>
          </a:solidFill>
          <a:latin typeface="Arial"/>
          <a:ea typeface="Geneva" pitchFamily="-108" charset="-128"/>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Arial"/>
          <a:ea typeface="Geneva" pitchFamily="-108"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Arial"/>
          <a:ea typeface="Geneva" pitchFamily="-108" charset="-128"/>
          <a:cs typeface="Geneva"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4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emf"/><Relationship Id="rId2" Type="http://schemas.openxmlformats.org/officeDocument/2006/relationships/slideLayout" Target="../slideLayouts/slideLayout3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4.emf"/><Relationship Id="rId2" Type="http://schemas.openxmlformats.org/officeDocument/2006/relationships/slideLayout" Target="../slideLayouts/slideLayout3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5.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E65EF485-203A-6F45-8F6F-8F8E3F64DE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0"/>
            <a:ext cx="7921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25641" name="Rectangle 9"/>
          <p:cNvSpPr>
            <a:spLocks noGrp="1" noChangeArrowheads="1"/>
          </p:cNvSpPr>
          <p:nvPr>
            <p:ph type="title" idx="4294967295"/>
          </p:nvPr>
        </p:nvSpPr>
        <p:spPr>
          <a:xfrm>
            <a:off x="0" y="2052638"/>
            <a:ext cx="9144000" cy="2216150"/>
          </a:xfrm>
          <a:noFill/>
          <a:ln w="9525">
            <a:noFill/>
            <a:miter lim="800000"/>
            <a:headEnd/>
            <a:tailEnd/>
          </a:ln>
          <a:effectLst/>
        </p:spPr>
        <p:txBody>
          <a:bodyPr vert="horz" wrap="square" lIns="91440" tIns="45720" rIns="91440" bIns="45720" numCol="1" anchor="ctr" anchorCtr="1" compatLnSpc="1">
            <a:prstTxWarp prst="textNoShape">
              <a:avLst/>
            </a:prstTxWarp>
          </a:bodyPr>
          <a:lstStyle/>
          <a:p>
            <a:r>
              <a:rPr kumimoji="0" lang="ar-JO" sz="8000" b="1" dirty="0">
                <a:solidFill>
                  <a:srgbClr val="FFFFFF"/>
                </a:solidFill>
                <a:effectLst>
                  <a:glow rad="177800">
                    <a:srgbClr val="000000"/>
                  </a:glow>
                </a:effectLst>
                <a:ea typeface="ＭＳ Ｐゴシック" pitchFamily="-111" charset="-128"/>
                <a:cs typeface="ＭＳ Ｐゴシック" pitchFamily="-111" charset="-128"/>
              </a:rPr>
              <a:t>التسلسل الزمني</a:t>
            </a:r>
            <a:br>
              <a:rPr kumimoji="0" lang="ar-JO" sz="8000" b="1" dirty="0">
                <a:solidFill>
                  <a:srgbClr val="FFFFFF"/>
                </a:solidFill>
                <a:effectLst>
                  <a:glow rad="177800">
                    <a:srgbClr val="000000"/>
                  </a:glow>
                </a:effectLst>
                <a:ea typeface="ＭＳ Ｐゴシック" pitchFamily="-111" charset="-128"/>
                <a:cs typeface="ＭＳ Ｐゴシック" pitchFamily="-111" charset="-128"/>
              </a:rPr>
            </a:br>
            <a:r>
              <a:rPr lang="ar-JO" sz="8000" b="1" dirty="0">
                <a:solidFill>
                  <a:srgbClr val="FFFFFF"/>
                </a:solidFill>
                <a:effectLst>
                  <a:glow rad="177800">
                    <a:srgbClr val="000000"/>
                  </a:glow>
                </a:effectLst>
                <a:ea typeface="ＭＳ Ｐゴシック" pitchFamily="-111" charset="-128"/>
                <a:cs typeface="ＭＳ Ｐゴシック" pitchFamily="-111" charset="-128"/>
              </a:rPr>
              <a:t>المصري</a:t>
            </a:r>
            <a:endParaRPr kumimoji="0" lang="en-US" sz="8000" b="1" dirty="0">
              <a:solidFill>
                <a:srgbClr val="FFFFFF"/>
              </a:solidFill>
              <a:effectLst>
                <a:glow rad="177800">
                  <a:srgbClr val="000000"/>
                </a:glow>
              </a:effectLst>
              <a:ea typeface="ＭＳ Ｐゴシック" pitchFamily="-111" charset="-128"/>
              <a:cs typeface="ＭＳ Ｐゴシック" pitchFamily="-111" charset="-128"/>
            </a:endParaRPr>
          </a:p>
        </p:txBody>
      </p:sp>
      <p:sp>
        <p:nvSpPr>
          <p:cNvPr id="10" name="Rectangle 2">
            <a:extLst>
              <a:ext uri="{FF2B5EF4-FFF2-40B4-BE49-F238E27FC236}">
                <a16:creationId xmlns:a16="http://schemas.microsoft.com/office/drawing/2014/main" id="{3AA65712-8CA7-664F-9C97-DA443B33C084}"/>
              </a:ext>
            </a:extLst>
          </p:cNvPr>
          <p:cNvSpPr txBox="1">
            <a:spLocks noChangeArrowheads="1"/>
          </p:cNvSpPr>
          <p:nvPr/>
        </p:nvSpPr>
        <p:spPr bwMode="auto">
          <a:xfrm>
            <a:off x="7055" y="4500004"/>
            <a:ext cx="92230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نظرة جديدة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1" name="Rectangle 10">
            <a:extLst>
              <a:ext uri="{FF2B5EF4-FFF2-40B4-BE49-F238E27FC236}">
                <a16:creationId xmlns:a16="http://schemas.microsoft.com/office/drawing/2014/main" id="{7D904490-06CB-3E41-B41F-DCD54477602F}"/>
              </a:ext>
            </a:extLst>
          </p:cNvPr>
          <p:cNvSpPr>
            <a:spLocks noChangeArrowheads="1"/>
          </p:cNvSpPr>
          <p:nvPr/>
        </p:nvSpPr>
        <p:spPr bwMode="auto">
          <a:xfrm>
            <a:off x="0" y="6217921"/>
            <a:ext cx="9144000"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ar-JO" sz="1600" b="1" kern="0" dirty="0">
                <a:solidFill>
                  <a:srgbClr val="FFFFFF"/>
                </a:solidFill>
                <a:effectLst>
                  <a:outerShdw blurRad="38100" dist="38100" dir="2700000" algn="tl">
                    <a:srgbClr val="000000"/>
                  </a:outerShdw>
                </a:effectLst>
                <a:latin typeface="Arial"/>
                <a:cs typeface="Arial"/>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a:t>
            </a:r>
            <a:r>
              <a:rPr lang="ar-JO" sz="16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912763405"/>
      </p:ext>
    </p:extLst>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6021288"/>
            <a:ext cx="8964488" cy="836712"/>
          </a:xfrm>
        </p:spPr>
        <p:txBody>
          <a:bodyPr/>
          <a:lstStyle/>
          <a:p>
            <a:r>
              <a:rPr lang="ar-JO" b="1" dirty="0">
                <a:solidFill>
                  <a:schemeClr val="bg1"/>
                </a:solidFill>
                <a:effectLst>
                  <a:glow rad="355600">
                    <a:schemeClr val="tx1"/>
                  </a:glow>
                </a:effectLst>
              </a:rPr>
              <a:t>الخروج المبكر (حوالي 1450 ق.م)</a:t>
            </a:r>
            <a:endParaRPr lang="en-US" b="1" dirty="0">
              <a:solidFill>
                <a:schemeClr val="bg1"/>
              </a:solidFill>
              <a:effectLst>
                <a:glow rad="355600">
                  <a:schemeClr val="tx1"/>
                </a:glow>
              </a:effectLst>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9392"/>
            <a:ext cx="9132221" cy="6087275"/>
          </a:xfrm>
          <a:prstGeom prst="rect">
            <a:avLst/>
          </a:prstGeom>
        </p:spPr>
      </p:pic>
      <p:sp>
        <p:nvSpPr>
          <p:cNvPr id="4" name="Title 1"/>
          <p:cNvSpPr txBox="1">
            <a:spLocks/>
          </p:cNvSpPr>
          <p:nvPr/>
        </p:nvSpPr>
        <p:spPr bwMode="auto">
          <a:xfrm>
            <a:off x="5260725" y="2088232"/>
            <a:ext cx="2623643" cy="83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الخروج المبكر</a:t>
            </a:r>
          </a:p>
          <a:p>
            <a:pPr marL="0" marR="0" lvl="0" indent="0" defTabSz="914400" rtl="0" eaLnBrk="0" fontAlgn="base" latinLnBrk="0" hangingPunct="0">
              <a:lnSpc>
                <a:spcPct val="100000"/>
              </a:lnSpc>
              <a:spcBef>
                <a:spcPct val="0"/>
              </a:spcBef>
              <a:spcAft>
                <a:spcPct val="0"/>
              </a:spcAft>
              <a:buClrTx/>
              <a:buSzTx/>
              <a:buFontTx/>
              <a:buNone/>
              <a:tabLst/>
              <a:defRPr/>
            </a:pPr>
            <a:r>
              <a:rPr lang="ar-JO" sz="2400" b="1" dirty="0">
                <a:solidFill>
                  <a:srgbClr val="FFFFFF"/>
                </a:solidFill>
                <a:effectLst>
                  <a:glow rad="355600">
                    <a:srgbClr val="000000"/>
                  </a:glow>
                </a:effectLst>
              </a:rPr>
              <a:t>(1450 ق.م)</a:t>
            </a:r>
            <a:endPar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5" name="Down Arrow 4"/>
          <p:cNvSpPr/>
          <p:nvPr/>
        </p:nvSpPr>
        <p:spPr bwMode="auto">
          <a:xfrm>
            <a:off x="5076056" y="2564904"/>
            <a:ext cx="288032" cy="792088"/>
          </a:xfrm>
          <a:prstGeom prst="downArrow">
            <a:avLst/>
          </a:prstGeom>
          <a:solidFill>
            <a:schemeClr val="bg1"/>
          </a:solid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ＭＳ Ｐゴシック" charset="0"/>
            </a:endParaRPr>
          </a:p>
        </p:txBody>
      </p:sp>
      <p:sp>
        <p:nvSpPr>
          <p:cNvPr id="6" name="Title 1"/>
          <p:cNvSpPr txBox="1">
            <a:spLocks/>
          </p:cNvSpPr>
          <p:nvPr/>
        </p:nvSpPr>
        <p:spPr bwMode="auto">
          <a:xfrm>
            <a:off x="4572000" y="3645024"/>
            <a:ext cx="2952328" cy="548680"/>
          </a:xfrm>
          <a:prstGeom prst="rect">
            <a:avLst/>
          </a:prstGeom>
          <a:noFill/>
          <a:ln w="38100" cmpd="sng">
            <a:solidFill>
              <a:srgbClr val="FFFFFF"/>
            </a:solidFill>
            <a:prstDash val="sysDash"/>
            <a:miter lim="800000"/>
            <a:headEnd/>
            <a:tailEnd/>
          </a:ln>
          <a:effectLst>
            <a:glow rad="101600">
              <a:schemeClr val="tx1">
                <a:alpha val="75000"/>
              </a:schemeClr>
            </a:glow>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المملكة الحديثة</a:t>
            </a:r>
            <a:endParaRPr kumimoji="0" lang="en-US"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8" name="Title 1"/>
          <p:cNvSpPr txBox="1">
            <a:spLocks/>
          </p:cNvSpPr>
          <p:nvPr/>
        </p:nvSpPr>
        <p:spPr bwMode="auto">
          <a:xfrm>
            <a:off x="1547665" y="3645024"/>
            <a:ext cx="2448272" cy="548680"/>
          </a:xfrm>
          <a:prstGeom prst="rect">
            <a:avLst/>
          </a:prstGeom>
          <a:noFill/>
          <a:ln w="38100" cmpd="sng">
            <a:solidFill>
              <a:srgbClr val="FFFFFF"/>
            </a:solidFill>
            <a:prstDash val="sysDash"/>
            <a:miter lim="800000"/>
            <a:headEnd/>
            <a:tailEnd/>
          </a:ln>
          <a:effectLst>
            <a:glow rad="101600">
              <a:schemeClr val="tx1">
                <a:alpha val="75000"/>
              </a:schemeClr>
            </a:glow>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المملكة الوسطى</a:t>
            </a:r>
            <a:endParaRPr kumimoji="0" lang="en-US"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9" name="Title 1"/>
          <p:cNvSpPr txBox="1">
            <a:spLocks/>
          </p:cNvSpPr>
          <p:nvPr/>
        </p:nvSpPr>
        <p:spPr bwMode="auto">
          <a:xfrm>
            <a:off x="7060925" y="4005064"/>
            <a:ext cx="2047579"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1000</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srgbClr val="FFFFFF"/>
                </a:solidFill>
                <a:effectLst>
                  <a:glow rad="355600">
                    <a:srgbClr val="000000"/>
                  </a:glow>
                </a:effectLst>
              </a:rPr>
              <a:t>ق.م</a:t>
            </a:r>
            <a:endPar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10" name="Title 1"/>
          <p:cNvSpPr txBox="1">
            <a:spLocks/>
          </p:cNvSpPr>
          <p:nvPr/>
        </p:nvSpPr>
        <p:spPr bwMode="auto">
          <a:xfrm>
            <a:off x="0" y="4005064"/>
            <a:ext cx="2047579"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2000</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srgbClr val="FFFFFF"/>
                </a:solidFill>
                <a:effectLst>
                  <a:glow rad="355600">
                    <a:srgbClr val="000000"/>
                  </a:glow>
                </a:effectLst>
              </a:rPr>
              <a:t>ق.م</a:t>
            </a:r>
            <a:endPar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Tree>
    <p:extLst>
      <p:ext uri="{BB962C8B-B14F-4D97-AF65-F5344CB8AC3E}">
        <p14:creationId xmlns:p14="http://schemas.microsoft.com/office/powerpoint/2010/main" val="821516620"/>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varis - Wikipedia">
            <a:extLst>
              <a:ext uri="{FF2B5EF4-FFF2-40B4-BE49-F238E27FC236}">
                <a16:creationId xmlns:a16="http://schemas.microsoft.com/office/drawing/2014/main" id="{25D583B8-BBB5-654A-8AE0-53E63B2ECA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092"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72200" y="692696"/>
            <a:ext cx="2627784" cy="2232248"/>
          </a:xfrm>
        </p:spPr>
        <p:txBody>
          <a:bodyPr/>
          <a:lstStyle/>
          <a:p>
            <a:r>
              <a:rPr lang="ar-JO" b="1" dirty="0">
                <a:solidFill>
                  <a:schemeClr val="bg1"/>
                </a:solidFill>
                <a:effectLst>
                  <a:glow rad="355600">
                    <a:schemeClr val="tx1"/>
                  </a:glow>
                </a:effectLst>
              </a:rPr>
              <a:t>مدينة</a:t>
            </a:r>
            <a:br>
              <a:rPr lang="ar-JO" b="1" dirty="0">
                <a:solidFill>
                  <a:schemeClr val="bg1"/>
                </a:solidFill>
                <a:effectLst>
                  <a:glow rad="355600">
                    <a:schemeClr val="tx1"/>
                  </a:glow>
                </a:effectLst>
              </a:rPr>
            </a:br>
            <a:r>
              <a:rPr lang="ar-JO" b="1" dirty="0">
                <a:solidFill>
                  <a:schemeClr val="bg1"/>
                </a:solidFill>
                <a:effectLst>
                  <a:glow rad="355600">
                    <a:schemeClr val="tx1"/>
                  </a:glow>
                </a:effectLst>
              </a:rPr>
              <a:t>أفاريس</a:t>
            </a:r>
            <a:endParaRPr lang="en-US" b="1" dirty="0">
              <a:solidFill>
                <a:schemeClr val="bg1"/>
              </a:solidFill>
              <a:effectLst>
                <a:glow rad="355600">
                  <a:schemeClr val="tx1"/>
                </a:glow>
              </a:effectLst>
            </a:endParaRPr>
          </a:p>
        </p:txBody>
      </p:sp>
      <p:sp>
        <p:nvSpPr>
          <p:cNvPr id="3" name="Curved Left Arrow 2">
            <a:extLst>
              <a:ext uri="{FF2B5EF4-FFF2-40B4-BE49-F238E27FC236}">
                <a16:creationId xmlns:a16="http://schemas.microsoft.com/office/drawing/2014/main" id="{F91D4077-8DEE-414C-9EC7-8D9A0303E032}"/>
              </a:ext>
            </a:extLst>
          </p:cNvPr>
          <p:cNvSpPr/>
          <p:nvPr/>
        </p:nvSpPr>
        <p:spPr bwMode="auto">
          <a:xfrm rot="4424694">
            <a:off x="5979756" y="1735699"/>
            <a:ext cx="874069" cy="2957157"/>
          </a:xfrm>
          <a:prstGeom prst="curvedLef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8" charset="0"/>
            </a:endParaRPr>
          </a:p>
        </p:txBody>
      </p:sp>
    </p:spTree>
    <p:extLst>
      <p:ext uri="{BB962C8B-B14F-4D97-AF65-F5344CB8AC3E}">
        <p14:creationId xmlns:p14="http://schemas.microsoft.com/office/powerpoint/2010/main" val="4293159143"/>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12 Tribes of Israel on a Seal From Egypt? - Patterns of Evidence: The Moses  Controversy">
            <a:extLst>
              <a:ext uri="{FF2B5EF4-FFF2-40B4-BE49-F238E27FC236}">
                <a16:creationId xmlns:a16="http://schemas.microsoft.com/office/drawing/2014/main" id="{BF3AF915-EFDF-4B4A-A69F-8AA1834A70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66" y="0"/>
            <a:ext cx="9144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2313" y="2148161"/>
            <a:ext cx="2627784" cy="2232248"/>
          </a:xfrm>
        </p:spPr>
        <p:txBody>
          <a:bodyPr/>
          <a:lstStyle/>
          <a:p>
            <a:r>
              <a:rPr lang="ar-JO" b="1" dirty="0">
                <a:solidFill>
                  <a:schemeClr val="bg1"/>
                </a:solidFill>
                <a:effectLst>
                  <a:glow rad="355600">
                    <a:schemeClr val="tx1"/>
                  </a:glow>
                </a:effectLst>
              </a:rPr>
              <a:t>مدينة أفاريس</a:t>
            </a:r>
            <a:endParaRPr lang="en-US" b="1" dirty="0">
              <a:solidFill>
                <a:schemeClr val="bg1"/>
              </a:solidFill>
              <a:effectLst>
                <a:glow rad="355600">
                  <a:schemeClr val="tx1"/>
                </a:glow>
              </a:effectLst>
            </a:endParaRPr>
          </a:p>
        </p:txBody>
      </p:sp>
      <p:sp>
        <p:nvSpPr>
          <p:cNvPr id="8" name="Title 1">
            <a:extLst>
              <a:ext uri="{FF2B5EF4-FFF2-40B4-BE49-F238E27FC236}">
                <a16:creationId xmlns:a16="http://schemas.microsoft.com/office/drawing/2014/main" id="{D73EE90A-6416-B444-B9EC-1429F3E94996}"/>
              </a:ext>
            </a:extLst>
          </p:cNvPr>
          <p:cNvSpPr txBox="1">
            <a:spLocks/>
          </p:cNvSpPr>
          <p:nvPr/>
        </p:nvSpPr>
        <p:spPr bwMode="auto">
          <a:xfrm>
            <a:off x="5916705" y="-125909"/>
            <a:ext cx="2964945" cy="2232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r>
              <a:rPr lang="ar-JO" b="1" kern="0" dirty="0">
                <a:solidFill>
                  <a:schemeClr val="bg1"/>
                </a:solidFill>
                <a:effectLst>
                  <a:glow rad="355600">
                    <a:schemeClr val="tx1"/>
                  </a:glow>
                </a:effectLst>
              </a:rPr>
              <a:t>ما دون</a:t>
            </a:r>
          </a:p>
          <a:p>
            <a:pPr defTabSz="914400"/>
            <a:r>
              <a:rPr lang="ar-JO" b="1" kern="0" dirty="0">
                <a:solidFill>
                  <a:schemeClr val="bg1"/>
                </a:solidFill>
                <a:effectLst>
                  <a:glow rad="355600">
                    <a:schemeClr val="tx1"/>
                  </a:glow>
                </a:effectLst>
              </a:rPr>
              <a:t>رعمسيس</a:t>
            </a:r>
            <a:endParaRPr lang="en-US" b="1" kern="0" dirty="0">
              <a:solidFill>
                <a:schemeClr val="bg1"/>
              </a:solidFill>
              <a:effectLst>
                <a:glow rad="355600">
                  <a:schemeClr val="tx1"/>
                </a:glow>
              </a:effectLst>
            </a:endParaRPr>
          </a:p>
        </p:txBody>
      </p:sp>
      <p:sp>
        <p:nvSpPr>
          <p:cNvPr id="11" name="TextBox 10">
            <a:extLst>
              <a:ext uri="{FF2B5EF4-FFF2-40B4-BE49-F238E27FC236}">
                <a16:creationId xmlns:a16="http://schemas.microsoft.com/office/drawing/2014/main" id="{11A71D22-66B5-CC4A-9459-A1C72B7466D4}"/>
              </a:ext>
            </a:extLst>
          </p:cNvPr>
          <p:cNvSpPr txBox="1"/>
          <p:nvPr/>
        </p:nvSpPr>
        <p:spPr>
          <a:xfrm>
            <a:off x="107504" y="5797713"/>
            <a:ext cx="8964488" cy="707886"/>
          </a:xfrm>
          <a:prstGeom prst="rect">
            <a:avLst/>
          </a:prstGeom>
          <a:solidFill>
            <a:srgbClr val="000090"/>
          </a:solidFill>
        </p:spPr>
        <p:txBody>
          <a:bodyPr wrap="square" rtlCol="0">
            <a:spAutoFit/>
          </a:bodyPr>
          <a:lstStyle/>
          <a:p>
            <a:pPr algn="ctr" defTabSz="914400" eaLnBrk="0" fontAlgn="base" hangingPunct="0">
              <a:spcBef>
                <a:spcPct val="0"/>
              </a:spcBef>
              <a:spcAft>
                <a:spcPct val="0"/>
              </a:spcAft>
            </a:pPr>
            <a:r>
              <a:rPr lang="ar-JO" sz="2000" b="1" dirty="0">
                <a:solidFill>
                  <a:schemeClr val="bg1"/>
                </a:solidFill>
              </a:rPr>
              <a:t>"أنماط الأدلة" فيلم تيموثي ماهوني (أفلام الرجل المفكر، 2015) يقدم أدلة أثرية مذهلة على النزوح المبكر الذي اكتشفه الدكتور ديفيد روهل ، عالم المصريات اللاأدري.</a:t>
            </a:r>
            <a:endParaRPr lang="en-US" altLang="zh-CN" sz="2000" b="1" dirty="0">
              <a:solidFill>
                <a:schemeClr val="bg1"/>
              </a:solidFill>
              <a:effectLst>
                <a:glow rad="127000">
                  <a:srgbClr val="000000"/>
                </a:glow>
              </a:effectLst>
              <a:latin typeface="Arial"/>
              <a:ea typeface="ＭＳ Ｐゴシック" charset="0"/>
              <a:cs typeface="Arial"/>
            </a:endParaRPr>
          </a:p>
        </p:txBody>
      </p:sp>
    </p:spTree>
    <p:extLst>
      <p:ext uri="{BB962C8B-B14F-4D97-AF65-F5344CB8AC3E}">
        <p14:creationId xmlns:p14="http://schemas.microsoft.com/office/powerpoint/2010/main" val="4223545401"/>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400" y="0"/>
            <a:ext cx="9068430" cy="6858000"/>
          </a:xfrm>
          <a:prstGeom prst="rect">
            <a:avLst/>
          </a:prstGeom>
        </p:spPr>
      </p:pic>
      <p:sp>
        <p:nvSpPr>
          <p:cNvPr id="2" name="Title 1"/>
          <p:cNvSpPr>
            <a:spLocks noGrp="1"/>
          </p:cNvSpPr>
          <p:nvPr>
            <p:ph type="title"/>
          </p:nvPr>
        </p:nvSpPr>
        <p:spPr>
          <a:xfrm>
            <a:off x="6372200" y="692696"/>
            <a:ext cx="2627784" cy="2232248"/>
          </a:xfrm>
        </p:spPr>
        <p:txBody>
          <a:bodyPr/>
          <a:lstStyle/>
          <a:p>
            <a:r>
              <a:rPr lang="ar-JO" b="1" dirty="0">
                <a:solidFill>
                  <a:schemeClr val="bg1"/>
                </a:solidFill>
                <a:effectLst>
                  <a:glow rad="355600">
                    <a:schemeClr val="tx1"/>
                  </a:glow>
                </a:effectLst>
              </a:rPr>
              <a:t>مدينة أفاريس</a:t>
            </a:r>
            <a:endParaRPr lang="en-US" b="1" dirty="0">
              <a:solidFill>
                <a:schemeClr val="bg1"/>
              </a:solidFill>
              <a:effectLst>
                <a:glow rad="355600">
                  <a:schemeClr val="tx1"/>
                </a:glow>
              </a:effectLst>
            </a:endParaRPr>
          </a:p>
        </p:txBody>
      </p:sp>
      <p:sp>
        <p:nvSpPr>
          <p:cNvPr id="6" name="Title 1"/>
          <p:cNvSpPr txBox="1">
            <a:spLocks/>
          </p:cNvSpPr>
          <p:nvPr/>
        </p:nvSpPr>
        <p:spPr bwMode="auto">
          <a:xfrm>
            <a:off x="19410" y="4176464"/>
            <a:ext cx="3756217" cy="259228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r" defTabSz="914400"/>
            <a:r>
              <a:rPr lang="ar-JO" sz="3600" b="1" dirty="0">
                <a:solidFill>
                  <a:schemeClr val="bg1"/>
                </a:solidFill>
              </a:rPr>
              <a:t>صدفة ؟</a:t>
            </a:r>
            <a:endParaRPr lang="en-US" sz="3600" b="1" dirty="0">
              <a:solidFill>
                <a:schemeClr val="bg1"/>
              </a:solidFill>
              <a:effectLst>
                <a:glow rad="355600">
                  <a:srgbClr val="000000"/>
                </a:glow>
              </a:effectLst>
            </a:endParaRPr>
          </a:p>
        </p:txBody>
      </p:sp>
      <p:sp>
        <p:nvSpPr>
          <p:cNvPr id="5" name="Title 1"/>
          <p:cNvSpPr txBox="1">
            <a:spLocks/>
          </p:cNvSpPr>
          <p:nvPr/>
        </p:nvSpPr>
        <p:spPr bwMode="auto">
          <a:xfrm>
            <a:off x="19410" y="0"/>
            <a:ext cx="5688632" cy="4464496"/>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lgn="r" defTabSz="914400"/>
            <a:r>
              <a:rPr lang="ar-JO" sz="2800" b="1" dirty="0">
                <a:solidFill>
                  <a:schemeClr val="bg1"/>
                </a:solidFill>
              </a:rPr>
              <a:t>لقد قيل إن النزوح ليس حدثًا تاريخيًا، وأن العبرانيين لم يكونوا هناك أبدًا في العدد الموصوف، ومع ذلك نمت مدينة أفاريس في الدلتا المصرية بسرعة كبيرة لتصبح واحدة من أكبر المدن في العالم القديم، مع عدد كبير من السكان الناطقون بالسامية، في وقت قريب من وضع الكتاب المقدس لإسرائيل في مصر .</a:t>
            </a:r>
            <a:endParaRPr lang="en-US" sz="2800" b="1" dirty="0">
              <a:solidFill>
                <a:schemeClr val="bg1"/>
              </a:solidFill>
              <a:effectLst>
                <a:glow rad="355600">
                  <a:srgbClr val="000000"/>
                </a:glow>
              </a:effectLst>
            </a:endParaRPr>
          </a:p>
        </p:txBody>
      </p:sp>
    </p:spTree>
    <p:extLst>
      <p:ext uri="{BB962C8B-B14F-4D97-AF65-F5344CB8AC3E}">
        <p14:creationId xmlns:p14="http://schemas.microsoft.com/office/powerpoint/2010/main" val="618959244"/>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6" y="5335792"/>
            <a:ext cx="8964488" cy="1237129"/>
          </a:xfrm>
          <a:solidFill>
            <a:srgbClr val="000000"/>
          </a:solidFill>
        </p:spPr>
        <p:txBody>
          <a:bodyPr/>
          <a:lstStyle/>
          <a:p>
            <a:r>
              <a:rPr lang="ar-JO" sz="3600" b="1" dirty="0">
                <a:solidFill>
                  <a:schemeClr val="bg1"/>
                </a:solidFill>
              </a:rPr>
              <a:t>يقع هذا القصر المكون من 12 عمودًا </a:t>
            </a:r>
            <a:br>
              <a:rPr lang="ar-JO" sz="3600" b="1" dirty="0">
                <a:solidFill>
                  <a:schemeClr val="bg1"/>
                </a:solidFill>
              </a:rPr>
            </a:br>
            <a:r>
              <a:rPr lang="ar-JO" sz="3600" b="1" dirty="0">
                <a:solidFill>
                  <a:schemeClr val="bg1"/>
                </a:solidFill>
              </a:rPr>
              <a:t>أمام 12 قبرًا خلفه مباشرةً</a:t>
            </a:r>
            <a:endParaRPr lang="en-US" sz="3600" b="1" dirty="0">
              <a:solidFill>
                <a:schemeClr val="bg1"/>
              </a:solidFill>
              <a:effectLst>
                <a:glow rad="355600">
                  <a:schemeClr val="tx1"/>
                </a:glow>
              </a:effectLst>
            </a:endParaRPr>
          </a:p>
        </p:txBody>
      </p:sp>
      <p:pic>
        <p:nvPicPr>
          <p:cNvPr id="21506" name="Picture 2" descr="12 Tribes of Israel on a Seal From Egypt? - Patterns of Evidence: The Moses  Controversy">
            <a:extLst>
              <a:ext uri="{FF2B5EF4-FFF2-40B4-BE49-F238E27FC236}">
                <a16:creationId xmlns:a16="http://schemas.microsoft.com/office/drawing/2014/main" id="{1F25FC0B-8748-7049-8CD3-8DD006AFB1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2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717168"/>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6" y="5335792"/>
            <a:ext cx="8964488" cy="1237129"/>
          </a:xfrm>
          <a:solidFill>
            <a:srgbClr val="000000"/>
          </a:solidFill>
        </p:spPr>
        <p:txBody>
          <a:bodyPr/>
          <a:lstStyle/>
          <a:p>
            <a:r>
              <a:rPr lang="ar-JO" sz="3600" b="1" dirty="0">
                <a:solidFill>
                  <a:schemeClr val="bg1"/>
                </a:solidFill>
              </a:rPr>
              <a:t>12 سبط من إسرائيل على ختم من أفاريس مصر؟</a:t>
            </a:r>
            <a:endParaRPr lang="en-US" sz="3600" b="1" dirty="0">
              <a:solidFill>
                <a:schemeClr val="bg1"/>
              </a:solidFill>
              <a:effectLst>
                <a:glow rad="355600">
                  <a:schemeClr val="tx1"/>
                </a:glow>
              </a:effectLst>
            </a:endParaRPr>
          </a:p>
        </p:txBody>
      </p:sp>
      <p:pic>
        <p:nvPicPr>
          <p:cNvPr id="22530" name="Picture 2" descr="12 Tribes of Israel on a Seal From Egypt?">
            <a:extLst>
              <a:ext uri="{FF2B5EF4-FFF2-40B4-BE49-F238E27FC236}">
                <a16:creationId xmlns:a16="http://schemas.microsoft.com/office/drawing/2014/main" id="{81024B62-3AB4-B043-BFF1-7D6037BE77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93314"/>
            <a:ext cx="9144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260705"/>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5400"/>
            <a:ext cx="9144000" cy="6795958"/>
          </a:xfrm>
          <a:prstGeom prst="rect">
            <a:avLst/>
          </a:prstGeom>
        </p:spPr>
      </p:pic>
      <p:sp>
        <p:nvSpPr>
          <p:cNvPr id="2" name="Title 1"/>
          <p:cNvSpPr>
            <a:spLocks noGrp="1"/>
          </p:cNvSpPr>
          <p:nvPr>
            <p:ph type="title"/>
          </p:nvPr>
        </p:nvSpPr>
        <p:spPr>
          <a:xfrm>
            <a:off x="17384" y="2470826"/>
            <a:ext cx="9109230" cy="831711"/>
          </a:xfrm>
          <a:solidFill>
            <a:srgbClr val="000000"/>
          </a:solidFill>
        </p:spPr>
        <p:txBody>
          <a:bodyPr/>
          <a:lstStyle/>
          <a:p>
            <a:r>
              <a:rPr lang="ar-JO" b="1" dirty="0">
                <a:solidFill>
                  <a:srgbClr val="FFFF00"/>
                </a:solidFill>
                <a:effectLst>
                  <a:glow rad="355600">
                    <a:schemeClr val="tx1"/>
                  </a:glow>
                </a:effectLst>
              </a:rPr>
              <a:t>هل كان هذا قصر يوسف ؟</a:t>
            </a:r>
            <a:endParaRPr lang="en-US" b="1" dirty="0">
              <a:solidFill>
                <a:srgbClr val="FFFF00"/>
              </a:solidFill>
              <a:effectLst>
                <a:glow rad="355600">
                  <a:schemeClr val="tx1"/>
                </a:glow>
              </a:effectLst>
            </a:endParaRPr>
          </a:p>
        </p:txBody>
      </p:sp>
      <p:sp>
        <p:nvSpPr>
          <p:cNvPr id="5" name="Title 1"/>
          <p:cNvSpPr txBox="1">
            <a:spLocks/>
          </p:cNvSpPr>
          <p:nvPr/>
        </p:nvSpPr>
        <p:spPr bwMode="auto">
          <a:xfrm>
            <a:off x="17384" y="19352"/>
            <a:ext cx="9109231" cy="259228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r>
              <a:rPr lang="ar-JO" sz="2800" b="1" dirty="0">
                <a:solidFill>
                  <a:schemeClr val="bg1"/>
                </a:solidFill>
              </a:rPr>
              <a:t>تم الكشف عن قصر مصري في أفاريس، لكن ساكنه لم يكن مصريًا . </a:t>
            </a:r>
          </a:p>
          <a:p>
            <a:pPr defTabSz="914400"/>
            <a:r>
              <a:rPr lang="ar-JO" sz="2800" b="1" dirty="0">
                <a:solidFill>
                  <a:schemeClr val="bg1"/>
                </a:solidFill>
              </a:rPr>
              <a:t>من الواضح أنها تخص مسؤولاً رفيع المستوى كان مهماً للغاية . </a:t>
            </a:r>
          </a:p>
          <a:p>
            <a:pPr defTabSz="914400"/>
            <a:r>
              <a:rPr lang="ar-JO" sz="2800" b="1" dirty="0">
                <a:solidFill>
                  <a:schemeClr val="bg1"/>
                </a:solidFill>
              </a:rPr>
              <a:t>عندما يمنح شخص ما قصرًا مثل هذا، فهذا يعني أنه تم تكريمه لما فعله من أجل الدولة .</a:t>
            </a:r>
            <a:endParaRPr lang="en-US" sz="2800" b="1" dirty="0">
              <a:solidFill>
                <a:schemeClr val="bg1"/>
              </a:solidFill>
              <a:effectLst>
                <a:glow rad="355600">
                  <a:srgbClr val="000000"/>
                </a:glow>
              </a:effectLst>
            </a:endParaRPr>
          </a:p>
        </p:txBody>
      </p:sp>
    </p:spTree>
    <p:extLst>
      <p:ext uri="{BB962C8B-B14F-4D97-AF65-F5344CB8AC3E}">
        <p14:creationId xmlns:p14="http://schemas.microsoft.com/office/powerpoint/2010/main" val="2010021481"/>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7272"/>
            <a:ext cx="8964488" cy="576064"/>
          </a:xfrm>
        </p:spPr>
        <p:txBody>
          <a:bodyPr/>
          <a:lstStyle/>
          <a:p>
            <a:r>
              <a:rPr lang="ar-JO" b="1" dirty="0">
                <a:solidFill>
                  <a:schemeClr val="bg1"/>
                </a:solidFill>
                <a:effectLst>
                  <a:glow rad="355600">
                    <a:schemeClr val="tx1"/>
                  </a:glow>
                </a:effectLst>
              </a:rPr>
              <a:t>تم اكتشاف 12 قبر معاً</a:t>
            </a:r>
            <a:endParaRPr lang="en-US" b="1" dirty="0">
              <a:solidFill>
                <a:schemeClr val="bg1"/>
              </a:solidFill>
              <a:effectLst>
                <a:glow rad="355600">
                  <a:schemeClr val="tx1"/>
                </a:glow>
              </a:effectLst>
            </a:endParaRPr>
          </a:p>
        </p:txBody>
      </p:sp>
      <p:pic>
        <p:nvPicPr>
          <p:cNvPr id="20482" name="Picture 2" descr="12 Tribes of Israel on a Seal From Egypt? - Patterns of Evidence: The Moses  Controversy">
            <a:extLst>
              <a:ext uri="{FF2B5EF4-FFF2-40B4-BE49-F238E27FC236}">
                <a16:creationId xmlns:a16="http://schemas.microsoft.com/office/drawing/2014/main" id="{D5418006-F213-394B-8BED-F83CEBD0188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10354"/>
            <a:ext cx="9144000" cy="542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221665"/>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ore Evidence for Joseph from Egypt | Truth Watchers">
            <a:extLst>
              <a:ext uri="{FF2B5EF4-FFF2-40B4-BE49-F238E27FC236}">
                <a16:creationId xmlns:a16="http://schemas.microsoft.com/office/drawing/2014/main" id="{C1900C10-57AC-FA4F-8BC2-865AE72F99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60734" cy="51529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877272"/>
            <a:ext cx="9144000" cy="576064"/>
          </a:xfrm>
        </p:spPr>
        <p:txBody>
          <a:bodyPr/>
          <a:lstStyle/>
          <a:p>
            <a:r>
              <a:rPr lang="ar-JO" b="1" dirty="0">
                <a:solidFill>
                  <a:schemeClr val="bg1"/>
                </a:solidFill>
                <a:effectLst>
                  <a:glow rad="355600">
                    <a:schemeClr val="tx1"/>
                  </a:glow>
                </a:effectLst>
              </a:rPr>
              <a:t>هل كان هرم قبر يوسف ؟</a:t>
            </a:r>
            <a:endParaRPr lang="en-US" b="1" dirty="0">
              <a:solidFill>
                <a:schemeClr val="bg1"/>
              </a:solidFill>
              <a:effectLst>
                <a:glow rad="355600">
                  <a:schemeClr val="tx1"/>
                </a:glow>
              </a:effectLst>
            </a:endParaRPr>
          </a:p>
        </p:txBody>
      </p:sp>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indent="-269875" algn="r" defTabSz="914400" rtl="1">
              <a:buFont typeface="Arial"/>
              <a:buChar char="•"/>
            </a:pPr>
            <a:r>
              <a:rPr lang="ar-JO" sz="3200" b="1" dirty="0">
                <a:solidFill>
                  <a:srgbClr val="FFFFFF"/>
                </a:solidFill>
                <a:effectLst>
                  <a:glow rad="355600">
                    <a:srgbClr val="000000"/>
                  </a:glow>
                </a:effectLst>
              </a:rPr>
              <a:t>تحت مدينة رعمسيس</a:t>
            </a:r>
          </a:p>
          <a:p>
            <a:pPr marL="269875" indent="-269875" algn="r" defTabSz="914400" rtl="1"/>
            <a:r>
              <a:rPr lang="ar-JO" sz="3200" b="1" dirty="0">
                <a:solidFill>
                  <a:srgbClr val="FFFFFF"/>
                </a:solidFill>
                <a:effectLst>
                  <a:glow rad="355600">
                    <a:srgbClr val="000000"/>
                  </a:glow>
                </a:effectLst>
              </a:rPr>
              <a:t> (خر 1: 11) كان هناك ساكن القبر مع معطف متعدد الألوان</a:t>
            </a:r>
            <a:r>
              <a:rPr lang="en-US" sz="3200" b="1" dirty="0">
                <a:solidFill>
                  <a:srgbClr val="FFFFFF"/>
                </a:solidFill>
                <a:effectLst>
                  <a:glow rad="355600">
                    <a:srgbClr val="000000"/>
                  </a:glow>
                </a:effectLst>
              </a:rPr>
              <a:t> </a:t>
            </a:r>
          </a:p>
          <a:p>
            <a:pPr marL="269875" indent="-269875" algn="r" defTabSz="914400" rtl="1">
              <a:buFont typeface="Arial"/>
              <a:buChar char="•"/>
            </a:pPr>
            <a:r>
              <a:rPr lang="ar-JO" sz="3200" b="1" dirty="0">
                <a:solidFill>
                  <a:srgbClr val="FFFFFF"/>
                </a:solidFill>
                <a:effectLst>
                  <a:glow rad="355600">
                    <a:srgbClr val="000000"/>
                  </a:glow>
                </a:effectLst>
              </a:rPr>
              <a:t>كان عبارة عن هرم يحتوي 11 قبراً آخر</a:t>
            </a:r>
            <a:endParaRPr lang="en-US" sz="3200" b="1" dirty="0">
              <a:solidFill>
                <a:srgbClr val="FFFFFF"/>
              </a:solidFill>
              <a:effectLst>
                <a:glow rad="355600">
                  <a:srgbClr val="000000"/>
                </a:glow>
              </a:effectLst>
            </a:endParaRPr>
          </a:p>
          <a:p>
            <a:pPr marL="269875" indent="-269875" algn="r" defTabSz="914400" rtl="1">
              <a:buFont typeface="Arial"/>
              <a:buChar char="•"/>
            </a:pPr>
            <a:r>
              <a:rPr lang="ar-JO" sz="3200" b="1" dirty="0">
                <a:solidFill>
                  <a:srgbClr val="FFFFFF"/>
                </a:solidFill>
                <a:effectLst>
                  <a:glow rad="355600">
                    <a:srgbClr val="000000"/>
                  </a:glow>
                </a:effectLst>
              </a:rPr>
              <a:t>لا يوجد فيه عظام</a:t>
            </a:r>
            <a:endParaRPr lang="en-US" sz="3200" b="1" dirty="0">
              <a:solidFill>
                <a:srgbClr val="FFFFFF"/>
              </a:solidFill>
              <a:effectLst>
                <a:glow rad="355600">
                  <a:srgbClr val="000000"/>
                </a:glow>
              </a:effectLst>
            </a:endParaRPr>
          </a:p>
        </p:txBody>
      </p:sp>
    </p:spTree>
    <p:extLst>
      <p:ext uri="{BB962C8B-B14F-4D97-AF65-F5344CB8AC3E}">
        <p14:creationId xmlns:p14="http://schemas.microsoft.com/office/powerpoint/2010/main" val="67086300"/>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 Aleph-Tav Project: Torah Portion- Va-Y'khi">
            <a:extLst>
              <a:ext uri="{FF2B5EF4-FFF2-40B4-BE49-F238E27FC236}">
                <a16:creationId xmlns:a16="http://schemas.microsoft.com/office/drawing/2014/main" id="{DFA16EFF-D753-B748-A2FC-A7B3D23F7D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6434" y="0"/>
            <a:ext cx="10000434" cy="56252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877272"/>
            <a:ext cx="9144000" cy="576064"/>
          </a:xfrm>
        </p:spPr>
        <p:txBody>
          <a:bodyPr/>
          <a:lstStyle/>
          <a:p>
            <a:r>
              <a:rPr lang="ar-JO" b="1" dirty="0">
                <a:solidFill>
                  <a:schemeClr val="bg1"/>
                </a:solidFill>
                <a:effectLst>
                  <a:glow rad="355600">
                    <a:schemeClr val="tx1"/>
                  </a:glow>
                </a:effectLst>
              </a:rPr>
              <a:t>هل كان هرم قبر يوسف ؟</a:t>
            </a:r>
            <a:endParaRPr lang="en-US" b="1" dirty="0">
              <a:solidFill>
                <a:schemeClr val="bg1"/>
              </a:solidFill>
              <a:effectLst>
                <a:glow rad="355600">
                  <a:schemeClr val="tx1"/>
                </a:glow>
              </a:effectLst>
            </a:endParaRPr>
          </a:p>
        </p:txBody>
      </p:sp>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indent="-269875" algn="r" defTabSz="914400" rtl="1">
              <a:buFont typeface="Arial"/>
              <a:buChar char="•"/>
            </a:pPr>
            <a:r>
              <a:rPr lang="ar-JO" sz="3200" b="1" dirty="0">
                <a:solidFill>
                  <a:srgbClr val="FFFFFF"/>
                </a:solidFill>
                <a:effectLst>
                  <a:glow rad="355600">
                    <a:srgbClr val="000000"/>
                  </a:glow>
                </a:effectLst>
              </a:rPr>
              <a:t>تحت مدينة رعمسيس</a:t>
            </a:r>
          </a:p>
          <a:p>
            <a:pPr marL="269875" indent="-269875" algn="r" defTabSz="914400" rtl="1"/>
            <a:r>
              <a:rPr lang="ar-JO" sz="3200" b="1" dirty="0">
                <a:solidFill>
                  <a:srgbClr val="FFFFFF"/>
                </a:solidFill>
                <a:effectLst>
                  <a:glow rad="355600">
                    <a:srgbClr val="000000"/>
                  </a:glow>
                </a:effectLst>
              </a:rPr>
              <a:t> (خر 1: 11) كان هناك ساكن القبر مع معطف متعدد الألوان</a:t>
            </a:r>
            <a:r>
              <a:rPr lang="en-US" sz="3200" b="1" dirty="0">
                <a:solidFill>
                  <a:srgbClr val="FFFFFF"/>
                </a:solidFill>
                <a:effectLst>
                  <a:glow rad="355600">
                    <a:srgbClr val="000000"/>
                  </a:glow>
                </a:effectLst>
              </a:rPr>
              <a:t> </a:t>
            </a:r>
          </a:p>
          <a:p>
            <a:pPr marL="269875" indent="-269875" algn="r" defTabSz="914400" rtl="1">
              <a:buFont typeface="Arial"/>
              <a:buChar char="•"/>
            </a:pPr>
            <a:r>
              <a:rPr lang="ar-JO" sz="3200" b="1" dirty="0">
                <a:solidFill>
                  <a:srgbClr val="FFFFFF"/>
                </a:solidFill>
                <a:effectLst>
                  <a:glow rad="355600">
                    <a:srgbClr val="000000"/>
                  </a:glow>
                </a:effectLst>
              </a:rPr>
              <a:t>كان عبارة عن هرم يحتوي 11 قبراً آخر</a:t>
            </a:r>
            <a:endParaRPr lang="en-US" sz="3200" b="1" dirty="0">
              <a:solidFill>
                <a:srgbClr val="FFFFFF"/>
              </a:solidFill>
              <a:effectLst>
                <a:glow rad="355600">
                  <a:srgbClr val="000000"/>
                </a:glow>
              </a:effectLst>
            </a:endParaRPr>
          </a:p>
          <a:p>
            <a:pPr marL="269875" indent="-269875" algn="r" defTabSz="914400" rtl="1">
              <a:buFont typeface="Arial"/>
              <a:buChar char="•"/>
            </a:pPr>
            <a:r>
              <a:rPr lang="ar-JO" sz="3200" b="1" dirty="0">
                <a:solidFill>
                  <a:srgbClr val="FFFFFF"/>
                </a:solidFill>
                <a:effectLst>
                  <a:glow rad="355600">
                    <a:srgbClr val="000000"/>
                  </a:glow>
                </a:effectLst>
              </a:rPr>
              <a:t>لا يوجد فيه عظام</a:t>
            </a:r>
            <a:endParaRPr lang="en-US" sz="3200" b="1" dirty="0">
              <a:solidFill>
                <a:srgbClr val="FFFFFF"/>
              </a:solidFill>
              <a:effectLst>
                <a:glow rad="355600">
                  <a:srgbClr val="000000"/>
                </a:glow>
              </a:effectLst>
            </a:endParaRPr>
          </a:p>
        </p:txBody>
      </p:sp>
    </p:spTree>
    <p:extLst>
      <p:ext uri="{BB962C8B-B14F-4D97-AF65-F5344CB8AC3E}">
        <p14:creationId xmlns:p14="http://schemas.microsoft.com/office/powerpoint/2010/main" val="328154474"/>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60" name="Text Box 8"/>
          <p:cNvSpPr txBox="1">
            <a:spLocks noChangeArrowheads="1"/>
          </p:cNvSpPr>
          <p:nvPr/>
        </p:nvSpPr>
        <p:spPr bwMode="auto">
          <a:xfrm>
            <a:off x="1680050" y="1262063"/>
            <a:ext cx="7401280" cy="4031873"/>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r" defTabSz="914400" rtl="1" fontAlgn="base">
              <a:spcBef>
                <a:spcPct val="0"/>
              </a:spcBef>
              <a:spcAft>
                <a:spcPct val="0"/>
              </a:spcAft>
              <a:tabLst>
                <a:tab pos="2738438" algn="r"/>
              </a:tabLst>
              <a:defRPr/>
            </a:pP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سلالة بروتو الأولى</a:t>
            </a:r>
            <a:r>
              <a:rPr lang="en-US" sz="3200" b="1" dirty="0">
                <a:solidFill>
                  <a:srgbClr val="FFFFFF"/>
                </a:solidFill>
                <a:effectLst>
                  <a:glow rad="127000">
                    <a:srgbClr val="000000"/>
                  </a:glow>
                </a:effectLst>
                <a:latin typeface="Arial" pitchFamily="-128" charset="0"/>
                <a:ea typeface="ＭＳ Ｐゴシック" charset="0"/>
                <a:cs typeface="ＭＳ Ｐゴシック" charset="0"/>
              </a:rPr>
              <a:t>			</a:t>
            </a: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3100-2686</a:t>
            </a:r>
            <a:endParaRPr lang="en-US" sz="3200" b="1" dirty="0">
              <a:solidFill>
                <a:srgbClr val="FFFFFF"/>
              </a:solidFill>
              <a:effectLst>
                <a:glow rad="127000">
                  <a:srgbClr val="000000"/>
                </a:glow>
              </a:effectLst>
              <a:latin typeface="Arial" pitchFamily="-128" charset="0"/>
              <a:ea typeface="ＭＳ Ｐゴシック" charset="0"/>
              <a:cs typeface="ＭＳ Ｐゴシック" charset="0"/>
            </a:endParaRPr>
          </a:p>
          <a:p>
            <a:pPr algn="r" defTabSz="914400" rtl="1" fontAlgn="base">
              <a:spcBef>
                <a:spcPct val="0"/>
              </a:spcBef>
              <a:spcAft>
                <a:spcPct val="0"/>
              </a:spcAft>
              <a:tabLst>
                <a:tab pos="2738438" algn="r"/>
              </a:tabLst>
              <a:defRPr/>
            </a:pP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المملكة القديمة</a:t>
            </a:r>
            <a:r>
              <a:rPr lang="en-US" sz="3200" b="1" dirty="0">
                <a:solidFill>
                  <a:srgbClr val="FFFFFF"/>
                </a:solidFill>
                <a:effectLst>
                  <a:glow rad="127000">
                    <a:srgbClr val="000000"/>
                  </a:glow>
                </a:effectLst>
                <a:latin typeface="Arial" pitchFamily="-128" charset="0"/>
                <a:ea typeface="ＭＳ Ｐゴシック" charset="0"/>
                <a:cs typeface="ＭＳ Ｐゴシック" charset="0"/>
              </a:rPr>
              <a:t>			</a:t>
            </a: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2686-2181</a:t>
            </a:r>
            <a:endParaRPr lang="en-US" sz="3200" b="1" dirty="0">
              <a:solidFill>
                <a:srgbClr val="FFFFFF"/>
              </a:solidFill>
              <a:effectLst>
                <a:glow rad="127000">
                  <a:srgbClr val="000000"/>
                </a:glow>
              </a:effectLst>
              <a:latin typeface="Arial" pitchFamily="-128" charset="0"/>
              <a:ea typeface="ＭＳ Ｐゴシック" charset="0"/>
              <a:cs typeface="ＭＳ Ｐゴシック" charset="0"/>
            </a:endParaRPr>
          </a:p>
          <a:p>
            <a:pPr algn="r" defTabSz="914400" rtl="1" fontAlgn="base">
              <a:spcBef>
                <a:spcPct val="0"/>
              </a:spcBef>
              <a:spcAft>
                <a:spcPct val="0"/>
              </a:spcAft>
              <a:tabLst>
                <a:tab pos="2738438" algn="r"/>
              </a:tabLst>
              <a:defRPr/>
            </a:pP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المتوسطة الأولى </a:t>
            </a:r>
            <a:r>
              <a:rPr lang="en-US" sz="3200" b="1" dirty="0">
                <a:solidFill>
                  <a:srgbClr val="FFFFFF"/>
                </a:solidFill>
                <a:effectLst>
                  <a:glow rad="127000">
                    <a:srgbClr val="000000"/>
                  </a:glow>
                </a:effectLst>
                <a:latin typeface="Arial" pitchFamily="-128" charset="0"/>
                <a:ea typeface="ＭＳ Ｐゴシック" charset="0"/>
                <a:cs typeface="ＭＳ Ｐゴシック" charset="0"/>
              </a:rPr>
              <a:t>			</a:t>
            </a: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2181-1991</a:t>
            </a:r>
            <a:endParaRPr lang="en-US" sz="3200" b="1" dirty="0">
              <a:solidFill>
                <a:srgbClr val="FFFFFF"/>
              </a:solidFill>
              <a:effectLst>
                <a:glow rad="127000">
                  <a:srgbClr val="000000"/>
                </a:glow>
              </a:effectLst>
              <a:latin typeface="Arial" pitchFamily="-128" charset="0"/>
              <a:ea typeface="ＭＳ Ｐゴシック" charset="0"/>
              <a:cs typeface="ＭＳ Ｐゴシック" charset="0"/>
            </a:endParaRPr>
          </a:p>
          <a:p>
            <a:pPr algn="r" defTabSz="914400" rtl="1" fontAlgn="base">
              <a:spcBef>
                <a:spcPct val="0"/>
              </a:spcBef>
              <a:spcAft>
                <a:spcPct val="0"/>
              </a:spcAft>
              <a:tabLst>
                <a:tab pos="2738438" algn="r"/>
              </a:tabLst>
              <a:defRPr/>
            </a:pP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المملكة الوسطى </a:t>
            </a:r>
            <a:r>
              <a:rPr lang="en-US" sz="3200" b="1" dirty="0">
                <a:solidFill>
                  <a:srgbClr val="FFFFFF"/>
                </a:solidFill>
                <a:effectLst>
                  <a:glow rad="127000">
                    <a:srgbClr val="000000"/>
                  </a:glow>
                </a:effectLst>
                <a:latin typeface="Arial" pitchFamily="-128" charset="0"/>
                <a:ea typeface="ＭＳ Ｐゴシック" charset="0"/>
                <a:cs typeface="ＭＳ Ｐゴシック" charset="0"/>
              </a:rPr>
              <a:t>			</a:t>
            </a: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1991-1786</a:t>
            </a:r>
            <a:endParaRPr lang="en-US" sz="3200" b="1" dirty="0">
              <a:solidFill>
                <a:srgbClr val="FFFFFF"/>
              </a:solidFill>
              <a:effectLst>
                <a:glow rad="127000">
                  <a:srgbClr val="000000"/>
                </a:glow>
              </a:effectLst>
              <a:latin typeface="Arial" pitchFamily="-128" charset="0"/>
              <a:ea typeface="ＭＳ Ｐゴシック" charset="0"/>
              <a:cs typeface="ＭＳ Ｐゴシック" charset="0"/>
            </a:endParaRPr>
          </a:p>
          <a:p>
            <a:pPr algn="r" defTabSz="914400" rtl="1" fontAlgn="base">
              <a:spcBef>
                <a:spcPct val="0"/>
              </a:spcBef>
              <a:spcAft>
                <a:spcPct val="0"/>
              </a:spcAft>
              <a:tabLst>
                <a:tab pos="2738438" algn="r"/>
              </a:tabLst>
              <a:defRPr/>
            </a:pP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المتوسطة الثانية</a:t>
            </a:r>
            <a:r>
              <a:rPr lang="en-US" sz="3200" b="1" dirty="0">
                <a:solidFill>
                  <a:srgbClr val="FFFFFF"/>
                </a:solidFill>
                <a:effectLst>
                  <a:glow rad="127000">
                    <a:srgbClr val="000000"/>
                  </a:glow>
                </a:effectLst>
                <a:latin typeface="Arial" pitchFamily="-128" charset="0"/>
                <a:ea typeface="ＭＳ Ｐゴシック" charset="0"/>
                <a:cs typeface="ＭＳ Ｐゴシック" charset="0"/>
              </a:rPr>
              <a:t>			</a:t>
            </a: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1786-1558</a:t>
            </a:r>
            <a:endParaRPr lang="en-US" sz="3200" b="1" dirty="0">
              <a:solidFill>
                <a:srgbClr val="FFFFFF"/>
              </a:solidFill>
              <a:effectLst>
                <a:glow rad="127000">
                  <a:srgbClr val="000000"/>
                </a:glow>
              </a:effectLst>
              <a:latin typeface="Arial" pitchFamily="-128" charset="0"/>
              <a:ea typeface="ＭＳ Ｐゴシック" charset="0"/>
              <a:cs typeface="ＭＳ Ｐゴシック" charset="0"/>
            </a:endParaRPr>
          </a:p>
          <a:p>
            <a:pPr algn="r" defTabSz="914400" rtl="1" fontAlgn="base">
              <a:spcBef>
                <a:spcPct val="0"/>
              </a:spcBef>
              <a:spcAft>
                <a:spcPct val="0"/>
              </a:spcAft>
              <a:tabLst>
                <a:tab pos="2738438" algn="r"/>
              </a:tabLst>
              <a:defRPr/>
            </a:pP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المملكة الحديثة</a:t>
            </a:r>
            <a:r>
              <a:rPr lang="en-US" sz="3200" b="1" dirty="0">
                <a:solidFill>
                  <a:srgbClr val="FFFFFF"/>
                </a:solidFill>
                <a:effectLst>
                  <a:glow rad="127000">
                    <a:srgbClr val="000000"/>
                  </a:glow>
                </a:effectLst>
                <a:latin typeface="Arial" pitchFamily="-128" charset="0"/>
                <a:ea typeface="ＭＳ Ｐゴシック" charset="0"/>
                <a:cs typeface="ＭＳ Ｐゴシック" charset="0"/>
              </a:rPr>
              <a:t>			</a:t>
            </a: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1558-1085</a:t>
            </a:r>
            <a:endParaRPr lang="en-US" sz="3200" b="1" dirty="0">
              <a:solidFill>
                <a:srgbClr val="FFFFFF"/>
              </a:solidFill>
              <a:effectLst>
                <a:glow rad="127000">
                  <a:srgbClr val="000000"/>
                </a:glow>
              </a:effectLst>
              <a:latin typeface="Arial" pitchFamily="-128" charset="0"/>
              <a:ea typeface="ＭＳ Ｐゴシック" charset="0"/>
              <a:cs typeface="ＭＳ Ｐゴシック" charset="0"/>
            </a:endParaRPr>
          </a:p>
          <a:p>
            <a:pPr algn="r" defTabSz="914400" rtl="1" fontAlgn="base">
              <a:spcBef>
                <a:spcPct val="0"/>
              </a:spcBef>
              <a:spcAft>
                <a:spcPct val="0"/>
              </a:spcAft>
              <a:tabLst>
                <a:tab pos="2738438" algn="r"/>
              </a:tabLst>
              <a:defRPr/>
            </a:pP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السلالة المتأخرة</a:t>
            </a:r>
            <a:r>
              <a:rPr lang="en-US" sz="3200" b="1" dirty="0">
                <a:solidFill>
                  <a:srgbClr val="FFFFFF"/>
                </a:solidFill>
                <a:effectLst>
                  <a:glow rad="127000">
                    <a:srgbClr val="000000"/>
                  </a:glow>
                </a:effectLst>
                <a:latin typeface="Arial" pitchFamily="-128" charset="0"/>
                <a:ea typeface="ＭＳ Ｐゴシック" charset="0"/>
                <a:cs typeface="ＭＳ Ｐゴシック" charset="0"/>
              </a:rPr>
              <a:t>			</a:t>
            </a: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1098-332</a:t>
            </a:r>
            <a:endParaRPr lang="en-US" sz="3200" b="1" dirty="0">
              <a:solidFill>
                <a:srgbClr val="FFFFFF"/>
              </a:solidFill>
              <a:effectLst>
                <a:glow rad="127000">
                  <a:srgbClr val="000000"/>
                </a:glow>
              </a:effectLst>
              <a:latin typeface="Arial" pitchFamily="-128" charset="0"/>
              <a:ea typeface="ＭＳ Ｐゴシック" charset="0"/>
              <a:cs typeface="ＭＳ Ｐゴシック" charset="0"/>
            </a:endParaRPr>
          </a:p>
          <a:p>
            <a:pPr algn="r" defTabSz="914400" rtl="1" fontAlgn="base">
              <a:spcBef>
                <a:spcPct val="0"/>
              </a:spcBef>
              <a:spcAft>
                <a:spcPct val="0"/>
              </a:spcAft>
              <a:tabLst>
                <a:tab pos="2738438" algn="r"/>
              </a:tabLst>
              <a:defRPr/>
            </a:pP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الإسكندر الأكبر</a:t>
            </a:r>
            <a:r>
              <a:rPr lang="en-US" sz="3200" b="1" dirty="0">
                <a:solidFill>
                  <a:srgbClr val="FFFFFF"/>
                </a:solidFill>
                <a:effectLst>
                  <a:glow rad="127000">
                    <a:srgbClr val="000000"/>
                  </a:glow>
                </a:effectLst>
                <a:latin typeface="Arial" pitchFamily="-128" charset="0"/>
                <a:ea typeface="ＭＳ Ｐゴシック" charset="0"/>
                <a:cs typeface="ＭＳ Ｐゴシック" charset="0"/>
              </a:rPr>
              <a:t>			</a:t>
            </a:r>
            <a:r>
              <a:rPr lang="ar-JO" sz="3200" b="1" dirty="0">
                <a:solidFill>
                  <a:srgbClr val="FFFFFF"/>
                </a:solidFill>
                <a:effectLst>
                  <a:glow rad="127000">
                    <a:srgbClr val="000000"/>
                  </a:glow>
                </a:effectLst>
                <a:latin typeface="Arial" pitchFamily="-128" charset="0"/>
                <a:ea typeface="ＭＳ Ｐゴシック" charset="0"/>
                <a:cs typeface="ＭＳ Ｐゴシック" charset="0"/>
              </a:rPr>
              <a:t> -332</a:t>
            </a:r>
            <a:endParaRPr lang="en-US" sz="3200" b="1" dirty="0">
              <a:solidFill>
                <a:srgbClr val="FFFFFF"/>
              </a:solidFill>
              <a:effectLst>
                <a:glow rad="127000">
                  <a:srgbClr val="000000"/>
                </a:glow>
              </a:effectLst>
              <a:latin typeface="Arial" pitchFamily="-128" charset="0"/>
              <a:ea typeface="ＭＳ Ｐゴシック" charset="0"/>
              <a:cs typeface="ＭＳ Ｐゴシック" charset="0"/>
            </a:endParaRPr>
          </a:p>
        </p:txBody>
      </p:sp>
      <p:sp>
        <p:nvSpPr>
          <p:cNvPr id="202762" name="WordArt 10"/>
          <p:cNvSpPr>
            <a:spLocks noChangeArrowheads="1" noChangeShapeType="1" noTextEdit="1"/>
          </p:cNvSpPr>
          <p:nvPr/>
        </p:nvSpPr>
        <p:spPr bwMode="auto">
          <a:xfrm>
            <a:off x="152400" y="2286000"/>
            <a:ext cx="1676400" cy="558800"/>
          </a:xfrm>
          <a:prstGeom prst="rect">
            <a:avLst/>
          </a:prstGeom>
        </p:spPr>
        <p:txBody>
          <a:bodyPr wrap="none" numCol="1"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إبراهيم</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3" name="WordArt 11"/>
          <p:cNvSpPr>
            <a:spLocks noChangeArrowheads="1" noChangeShapeType="1" noTextEdit="1"/>
          </p:cNvSpPr>
          <p:nvPr/>
        </p:nvSpPr>
        <p:spPr bwMode="auto">
          <a:xfrm>
            <a:off x="152400" y="2946400"/>
            <a:ext cx="1676400" cy="5588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يوسف</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4" name="WordArt 12"/>
          <p:cNvSpPr>
            <a:spLocks noChangeArrowheads="1" noChangeShapeType="1" noTextEdit="1"/>
          </p:cNvSpPr>
          <p:nvPr/>
        </p:nvSpPr>
        <p:spPr bwMode="auto">
          <a:xfrm>
            <a:off x="152400" y="3937000"/>
            <a:ext cx="1676400" cy="5588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موسى</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5" name="Rectangle 13"/>
          <p:cNvSpPr>
            <a:spLocks noGrp="1" noChangeArrowheads="1"/>
          </p:cNvSpPr>
          <p:nvPr>
            <p:ph type="title" idx="4294967295"/>
          </p:nvPr>
        </p:nvSpPr>
        <p:spPr>
          <a:xfrm>
            <a:off x="0" y="283295"/>
            <a:ext cx="8305800" cy="76944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ar-JO" b="1" i="0" dirty="0">
                <a:solidFill>
                  <a:schemeClr val="bg1"/>
                </a:solidFill>
                <a:effectLst/>
                <a:ea typeface="+mj-ea"/>
                <a:cs typeface="+mj-cs"/>
              </a:rPr>
              <a:t>تاريخ مصر التقليدي</a:t>
            </a:r>
            <a:endParaRPr kumimoji="0" lang="en-US" b="1" i="0" dirty="0">
              <a:solidFill>
                <a:schemeClr val="bg1"/>
              </a:solidFill>
              <a:effectLst/>
              <a:ea typeface="+mj-ea"/>
              <a:cs typeface="+mj-cs"/>
            </a:endParaRPr>
          </a:p>
        </p:txBody>
      </p:sp>
      <p:sp>
        <p:nvSpPr>
          <p:cNvPr id="379915" name="Text Box 9"/>
          <p:cNvSpPr txBox="1">
            <a:spLocks noChangeArrowheads="1"/>
          </p:cNvSpPr>
          <p:nvPr/>
        </p:nvSpPr>
        <p:spPr bwMode="auto">
          <a:xfrm>
            <a:off x="7885113" y="0"/>
            <a:ext cx="131959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altLang="zh-CN" b="1" dirty="0">
                <a:solidFill>
                  <a:srgbClr val="F1F7E9"/>
                </a:solidFill>
                <a:latin typeface="Arial" charset="0"/>
              </a:rPr>
              <a:t>خ ع ق 73</a:t>
            </a:r>
            <a:endParaRPr lang="en-US" altLang="zh-CN" b="1" dirty="0">
              <a:solidFill>
                <a:srgbClr val="F1F7E9"/>
              </a:solidFill>
              <a:latin typeface="Arial" charset="0"/>
            </a:endParaRPr>
          </a:p>
        </p:txBody>
      </p:sp>
      <p:sp>
        <p:nvSpPr>
          <p:cNvPr id="13" name="WordArt 10"/>
          <p:cNvSpPr>
            <a:spLocks noChangeArrowheads="1" noChangeShapeType="1" noTextEdit="1"/>
          </p:cNvSpPr>
          <p:nvPr/>
        </p:nvSpPr>
        <p:spPr bwMode="auto">
          <a:xfrm>
            <a:off x="179512" y="1484784"/>
            <a:ext cx="1656184" cy="609029"/>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الأهرامات</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Tree>
    <p:extLst>
      <p:ext uri="{BB962C8B-B14F-4D97-AF65-F5344CB8AC3E}">
        <p14:creationId xmlns:p14="http://schemas.microsoft.com/office/powerpoint/2010/main" val="3859948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2"/>
                                        </p:tgtEl>
                                        <p:attrNameLst>
                                          <p:attrName>style.visibility</p:attrName>
                                        </p:attrNameLst>
                                      </p:cBhvr>
                                      <p:to>
                                        <p:strVal val="visible"/>
                                      </p:to>
                                    </p:set>
                                    <p:animEffect transition="in" filter="fade">
                                      <p:cBhvr>
                                        <p:cTn id="12" dur="500"/>
                                        <p:tgtEl>
                                          <p:spTgt spid="2027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3"/>
                                        </p:tgtEl>
                                        <p:attrNameLst>
                                          <p:attrName>style.visibility</p:attrName>
                                        </p:attrNameLst>
                                      </p:cBhvr>
                                      <p:to>
                                        <p:strVal val="visible"/>
                                      </p:to>
                                    </p:set>
                                    <p:animEffect transition="in" filter="fade">
                                      <p:cBhvr>
                                        <p:cTn id="17" dur="500"/>
                                        <p:tgtEl>
                                          <p:spTgt spid="2027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64"/>
                                        </p:tgtEl>
                                        <p:attrNameLst>
                                          <p:attrName>style.visibility</p:attrName>
                                        </p:attrNameLst>
                                      </p:cBhvr>
                                      <p:to>
                                        <p:strVal val="visible"/>
                                      </p:to>
                                    </p:set>
                                    <p:animEffect transition="in" filter="fade">
                                      <p:cBhvr>
                                        <p:cTn id="22" dur="500"/>
                                        <p:tgtEl>
                                          <p:spTgt spid="202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53435DC4-1622-524A-AD45-E2750721A2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39849"/>
            <a:ext cx="9147419" cy="69978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216534"/>
            <a:ext cx="9144000" cy="645460"/>
          </a:xfrm>
          <a:solidFill>
            <a:srgbClr val="000000"/>
          </a:solidFill>
        </p:spPr>
        <p:txBody>
          <a:bodyPr/>
          <a:lstStyle/>
          <a:p>
            <a:r>
              <a:rPr lang="ar-JO" sz="3600" b="1" dirty="0">
                <a:solidFill>
                  <a:schemeClr val="bg1"/>
                </a:solidFill>
                <a:effectLst>
                  <a:glow rad="355600">
                    <a:schemeClr val="tx1"/>
                  </a:glow>
                </a:effectLst>
              </a:rPr>
              <a:t>تمثال يوسف ؟</a:t>
            </a:r>
            <a:endParaRPr lang="en-US" sz="3600" b="1" dirty="0">
              <a:solidFill>
                <a:schemeClr val="bg1"/>
              </a:solidFill>
              <a:effectLst>
                <a:glow rad="355600">
                  <a:schemeClr val="tx1"/>
                </a:glow>
              </a:effectLst>
            </a:endParaRPr>
          </a:p>
        </p:txBody>
      </p:sp>
      <p:sp>
        <p:nvSpPr>
          <p:cNvPr id="4" name="Title 1">
            <a:extLst>
              <a:ext uri="{FF2B5EF4-FFF2-40B4-BE49-F238E27FC236}">
                <a16:creationId xmlns:a16="http://schemas.microsoft.com/office/drawing/2014/main" id="{C92614AF-7E83-FA49-8D67-7E445B9699EF}"/>
              </a:ext>
            </a:extLst>
          </p:cNvPr>
          <p:cNvSpPr txBox="1">
            <a:spLocks/>
          </p:cNvSpPr>
          <p:nvPr/>
        </p:nvSpPr>
        <p:spPr bwMode="auto">
          <a:xfrm>
            <a:off x="0" y="2587208"/>
            <a:ext cx="4660900" cy="645460"/>
          </a:xfrm>
          <a:prstGeom prst="rect">
            <a:avLst/>
          </a:prstGeom>
          <a:solidFill>
            <a:srgbClr val="C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r>
              <a:rPr lang="en-US" sz="2400" b="1" kern="0" dirty="0">
                <a:solidFill>
                  <a:schemeClr val="bg1"/>
                </a:solidFill>
                <a:effectLst/>
              </a:rPr>
              <a:t>Statue with face broken off</a:t>
            </a:r>
          </a:p>
        </p:txBody>
      </p:sp>
      <p:sp>
        <p:nvSpPr>
          <p:cNvPr id="5" name="Title 1">
            <a:extLst>
              <a:ext uri="{FF2B5EF4-FFF2-40B4-BE49-F238E27FC236}">
                <a16:creationId xmlns:a16="http://schemas.microsoft.com/office/drawing/2014/main" id="{C49457F4-3037-9345-9DF5-B3888E29F2EC}"/>
              </a:ext>
            </a:extLst>
          </p:cNvPr>
          <p:cNvSpPr txBox="1">
            <a:spLocks/>
          </p:cNvSpPr>
          <p:nvPr/>
        </p:nvSpPr>
        <p:spPr bwMode="auto">
          <a:xfrm>
            <a:off x="4495800" y="2587208"/>
            <a:ext cx="4660900" cy="645460"/>
          </a:xfrm>
          <a:prstGeom prst="rect">
            <a:avLst/>
          </a:prstGeom>
          <a:solidFill>
            <a:srgbClr val="C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r>
              <a:rPr lang="en-US" sz="2400" b="1" kern="0" dirty="0">
                <a:solidFill>
                  <a:schemeClr val="bg1"/>
                </a:solidFill>
                <a:effectLst/>
              </a:rPr>
              <a:t>3D rendering of full statue</a:t>
            </a:r>
          </a:p>
        </p:txBody>
      </p:sp>
      <p:sp>
        <p:nvSpPr>
          <p:cNvPr id="6" name="Title 1">
            <a:extLst>
              <a:ext uri="{FF2B5EF4-FFF2-40B4-BE49-F238E27FC236}">
                <a16:creationId xmlns:a16="http://schemas.microsoft.com/office/drawing/2014/main" id="{B93F96E0-6B97-624A-BD90-C36FB0B72AEF}"/>
              </a:ext>
            </a:extLst>
          </p:cNvPr>
          <p:cNvSpPr txBox="1">
            <a:spLocks/>
          </p:cNvSpPr>
          <p:nvPr/>
        </p:nvSpPr>
        <p:spPr bwMode="auto">
          <a:xfrm>
            <a:off x="0" y="6089132"/>
            <a:ext cx="4660900" cy="768868"/>
          </a:xfrm>
          <a:prstGeom prst="rect">
            <a:avLst/>
          </a:prstGeom>
          <a:solidFill>
            <a:srgbClr val="88680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r>
              <a:rPr lang="en-US" sz="2400" b="1" kern="0" dirty="0">
                <a:solidFill>
                  <a:schemeClr val="bg1"/>
                </a:solidFill>
                <a:effectLst/>
              </a:rPr>
              <a:t>Statue’s shoulder showing paint fragments</a:t>
            </a:r>
          </a:p>
        </p:txBody>
      </p:sp>
      <p:sp>
        <p:nvSpPr>
          <p:cNvPr id="7" name="Title 1">
            <a:extLst>
              <a:ext uri="{FF2B5EF4-FFF2-40B4-BE49-F238E27FC236}">
                <a16:creationId xmlns:a16="http://schemas.microsoft.com/office/drawing/2014/main" id="{9B2AD1B1-B7BB-C24B-8093-0FFEBCA44DD7}"/>
              </a:ext>
            </a:extLst>
          </p:cNvPr>
          <p:cNvSpPr txBox="1">
            <a:spLocks/>
          </p:cNvSpPr>
          <p:nvPr/>
        </p:nvSpPr>
        <p:spPr bwMode="auto">
          <a:xfrm>
            <a:off x="4495800" y="6089132"/>
            <a:ext cx="4660900" cy="768868"/>
          </a:xfrm>
          <a:prstGeom prst="rect">
            <a:avLst/>
          </a:prstGeom>
          <a:solidFill>
            <a:srgbClr val="88680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a:r>
              <a:rPr lang="en-US" sz="2400" b="1" kern="0" dirty="0">
                <a:solidFill>
                  <a:schemeClr val="bg1"/>
                </a:solidFill>
                <a:effectLst/>
              </a:rPr>
              <a:t>Highlights show the pattern of paint fragments</a:t>
            </a:r>
          </a:p>
        </p:txBody>
      </p:sp>
    </p:spTree>
    <p:extLst>
      <p:ext uri="{BB962C8B-B14F-4D97-AF65-F5344CB8AC3E}">
        <p14:creationId xmlns:p14="http://schemas.microsoft.com/office/powerpoint/2010/main" val="757124969"/>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7272"/>
            <a:ext cx="8964488" cy="576064"/>
          </a:xfrm>
        </p:spPr>
        <p:txBody>
          <a:bodyPr/>
          <a:lstStyle/>
          <a:p>
            <a:r>
              <a:rPr lang="ar-JO" b="1" dirty="0">
                <a:solidFill>
                  <a:schemeClr val="bg1"/>
                </a:solidFill>
                <a:effectLst>
                  <a:glow rad="355600">
                    <a:schemeClr val="tx1"/>
                  </a:glow>
                </a:effectLst>
              </a:rPr>
              <a:t>هل هذا تمثال يوسف ؟</a:t>
            </a:r>
            <a:endParaRPr lang="en-US" b="1" dirty="0">
              <a:solidFill>
                <a:schemeClr val="bg1"/>
              </a:solidFill>
              <a:effectLst>
                <a:glow rad="355600">
                  <a:schemeClr val="tx1"/>
                </a:glow>
              </a:effectLst>
            </a:endParaRPr>
          </a:p>
        </p:txBody>
      </p:sp>
      <p:pic>
        <p:nvPicPr>
          <p:cNvPr id="3" name="Picture 2"/>
          <p:cNvPicPr>
            <a:picLocks noChangeAspect="1"/>
          </p:cNvPicPr>
          <p:nvPr/>
        </p:nvPicPr>
        <p:blipFill>
          <a:blip r:embed="rId2"/>
          <a:stretch>
            <a:fillRect/>
          </a:stretch>
        </p:blipFill>
        <p:spPr>
          <a:xfrm>
            <a:off x="251520" y="332656"/>
            <a:ext cx="4176464" cy="4880730"/>
          </a:xfrm>
          <a:prstGeom prst="rect">
            <a:avLst/>
          </a:prstGeom>
        </p:spPr>
      </p:pic>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indent="-269875" algn="r" defTabSz="914400" rtl="1">
              <a:buFont typeface="Arial"/>
              <a:buChar char="•"/>
            </a:pPr>
            <a:r>
              <a:rPr lang="ar-JO" sz="3200" b="1" dirty="0">
                <a:solidFill>
                  <a:srgbClr val="FFFFFF"/>
                </a:solidFill>
                <a:effectLst>
                  <a:glow rad="355600">
                    <a:srgbClr val="000000"/>
                  </a:glow>
                </a:effectLst>
              </a:rPr>
              <a:t>تحت مدينة رعمسيس</a:t>
            </a:r>
          </a:p>
          <a:p>
            <a:pPr marL="269875" indent="-269875" algn="r" defTabSz="914400" rtl="1"/>
            <a:r>
              <a:rPr lang="ar-JO" sz="3200" b="1" dirty="0">
                <a:solidFill>
                  <a:srgbClr val="FFFFFF"/>
                </a:solidFill>
                <a:effectLst>
                  <a:glow rad="355600">
                    <a:srgbClr val="000000"/>
                  </a:glow>
                </a:effectLst>
              </a:rPr>
              <a:t> (خر 1: 11) كان هناك ساكن القبر مع معطف متعدد الألوان</a:t>
            </a:r>
            <a:r>
              <a:rPr lang="en-US" sz="3200" b="1" dirty="0">
                <a:solidFill>
                  <a:srgbClr val="FFFFFF"/>
                </a:solidFill>
                <a:effectLst>
                  <a:glow rad="355600">
                    <a:srgbClr val="000000"/>
                  </a:glow>
                </a:effectLst>
              </a:rPr>
              <a:t> </a:t>
            </a:r>
          </a:p>
          <a:p>
            <a:pPr marL="269875" indent="-269875" algn="r" defTabSz="914400" rtl="1">
              <a:buFont typeface="Arial"/>
              <a:buChar char="•"/>
            </a:pPr>
            <a:r>
              <a:rPr lang="ar-JO" sz="3200" b="1" dirty="0">
                <a:solidFill>
                  <a:srgbClr val="FFFFFF"/>
                </a:solidFill>
                <a:effectLst>
                  <a:glow rad="355600">
                    <a:srgbClr val="000000"/>
                  </a:glow>
                </a:effectLst>
              </a:rPr>
              <a:t>كان عبارة عن هرم يحتوي 11 قبراً آخر</a:t>
            </a:r>
            <a:endParaRPr lang="en-US" sz="3200" b="1" dirty="0">
              <a:solidFill>
                <a:srgbClr val="FFFFFF"/>
              </a:solidFill>
              <a:effectLst>
                <a:glow rad="355600">
                  <a:srgbClr val="000000"/>
                </a:glow>
              </a:effectLst>
            </a:endParaRPr>
          </a:p>
          <a:p>
            <a:pPr marL="269875" indent="-269875" algn="r" defTabSz="914400" rtl="1">
              <a:buFont typeface="Arial"/>
              <a:buChar char="•"/>
            </a:pPr>
            <a:r>
              <a:rPr lang="ar-JO" sz="3200" b="1" dirty="0">
                <a:solidFill>
                  <a:srgbClr val="FFFFFF"/>
                </a:solidFill>
                <a:effectLst>
                  <a:glow rad="355600">
                    <a:srgbClr val="000000"/>
                  </a:glow>
                </a:effectLst>
              </a:rPr>
              <a:t>لا يوجد فيه عظام</a:t>
            </a:r>
            <a:endParaRPr lang="en-US" sz="3200" b="1" dirty="0">
              <a:solidFill>
                <a:srgbClr val="FFFFFF"/>
              </a:solidFill>
              <a:effectLst>
                <a:glow rad="355600">
                  <a:srgbClr val="000000"/>
                </a:glow>
              </a:effectLst>
            </a:endParaRPr>
          </a:p>
        </p:txBody>
      </p:sp>
    </p:spTree>
    <p:extLst>
      <p:ext uri="{BB962C8B-B14F-4D97-AF65-F5344CB8AC3E}">
        <p14:creationId xmlns:p14="http://schemas.microsoft.com/office/powerpoint/2010/main" val="634973885"/>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400"/>
            <a:ext cx="9144000" cy="6799385"/>
          </a:xfrm>
          <a:prstGeom prst="rect">
            <a:avLst/>
          </a:prstGeom>
        </p:spPr>
      </p:pic>
      <p:sp>
        <p:nvSpPr>
          <p:cNvPr id="2" name="Title 1"/>
          <p:cNvSpPr>
            <a:spLocks noGrp="1"/>
          </p:cNvSpPr>
          <p:nvPr>
            <p:ph type="title"/>
          </p:nvPr>
        </p:nvSpPr>
        <p:spPr>
          <a:xfrm>
            <a:off x="107504" y="4077072"/>
            <a:ext cx="8964488" cy="2520280"/>
          </a:xfrm>
          <a:noFill/>
          <a:ln>
            <a:noFill/>
          </a:ln>
        </p:spPr>
        <p:txBody>
          <a:bodyPr vert="horz" wrap="square" lIns="91440" tIns="45720" rIns="91440" bIns="45720" numCol="1" anchor="ctr" anchorCtr="0" compatLnSpc="1">
            <a:prstTxWarp prst="textNoShape">
              <a:avLst/>
            </a:prstTxWarp>
          </a:bodyPr>
          <a:lstStyle/>
          <a:p>
            <a:r>
              <a:rPr lang="ar-JO" sz="3600" b="1" dirty="0">
                <a:solidFill>
                  <a:schemeClr val="bg1"/>
                </a:solidFill>
                <a:effectLst>
                  <a:glow rad="355600">
                    <a:schemeClr val="tx1"/>
                  </a:glow>
                </a:effectLst>
              </a:rPr>
              <a:t>لماذا تم التخلي عن أفاريس بين عشية وضحاها؟ كيف نما عدد سكانها في وقت سابق من 30000 إلى واحدة من أكبر المدن في العالم القديم في جيلين؟</a:t>
            </a:r>
            <a:endParaRPr lang="en-US" sz="3600" b="1" dirty="0">
              <a:solidFill>
                <a:schemeClr val="bg1"/>
              </a:solidFill>
              <a:effectLst>
                <a:glow rad="355600">
                  <a:schemeClr val="tx1"/>
                </a:glow>
              </a:effectLst>
            </a:endParaRPr>
          </a:p>
        </p:txBody>
      </p:sp>
      <p:sp>
        <p:nvSpPr>
          <p:cNvPr id="5" name="Title 1"/>
          <p:cNvSpPr txBox="1">
            <a:spLocks/>
          </p:cNvSpPr>
          <p:nvPr/>
        </p:nvSpPr>
        <p:spPr bwMode="auto">
          <a:xfrm>
            <a:off x="-36512" y="44624"/>
            <a:ext cx="9109231" cy="3888432"/>
          </a:xfrm>
          <a:prstGeom prst="rect">
            <a:avLst/>
          </a:prstGeom>
          <a:solidFill>
            <a:schemeClr val="accent5">
              <a:lumMod val="20000"/>
              <a:lumOff val="80000"/>
            </a:schemeClr>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357188" defTabSz="914400"/>
            <a:r>
              <a:rPr lang="ar-JO" b="1" dirty="0">
                <a:solidFill>
                  <a:srgbClr val="FF0000"/>
                </a:solidFill>
              </a:rPr>
              <a:t>إذا لم يحدث الخروج مطلقاً </a:t>
            </a:r>
          </a:p>
          <a:p>
            <a:pPr marL="357188" defTabSz="914400"/>
            <a:r>
              <a:rPr lang="ar-JO" sz="3600" b="1" dirty="0"/>
              <a:t>فلماذا هجرت مدينتان ساميتان في مصر بين عشية وضحاها؟ وأين ذهب هؤلاء الفقراء والعبيد؟</a:t>
            </a:r>
            <a:endParaRPr lang="en-US" sz="3600" b="1" dirty="0">
              <a:solidFill>
                <a:srgbClr val="000000"/>
              </a:solidFill>
            </a:endParaRPr>
          </a:p>
        </p:txBody>
      </p:sp>
    </p:spTree>
    <p:extLst>
      <p:ext uri="{BB962C8B-B14F-4D97-AF65-F5344CB8AC3E}">
        <p14:creationId xmlns:p14="http://schemas.microsoft.com/office/powerpoint/2010/main" val="3250193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60" name="Text Box 8"/>
          <p:cNvSpPr txBox="1">
            <a:spLocks noChangeArrowheads="1"/>
          </p:cNvSpPr>
          <p:nvPr/>
        </p:nvSpPr>
        <p:spPr bwMode="auto">
          <a:xfrm>
            <a:off x="-3797" y="2111077"/>
            <a:ext cx="7446269"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سلالة بروتو الأولى        3100-2686</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المملكة القديمة                     2686-2181</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المتوسطة الأولى                   2181-1991</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المملكة الوسطى                    1991-1786</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المتوسطة الثانية                   1786-1558</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المملكة الحديثة                     1558-1085</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السلالة المتأخرة                    1098-332</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27000">
                    <a:srgbClr val="000000"/>
                  </a:glow>
                </a:effectLst>
                <a:latin typeface="Arial" pitchFamily="-128" charset="0"/>
                <a:ea typeface="ＭＳ Ｐゴシック" charset="0"/>
                <a:cs typeface="ＭＳ Ｐゴシック" charset="0"/>
              </a:rPr>
              <a:t>الإسكندر الأكبر                      -332</a:t>
            </a:r>
            <a:endParaRPr lang="en-US" sz="3600" b="1" dirty="0">
              <a:solidFill>
                <a:srgbClr val="FFFFFF"/>
              </a:solidFill>
              <a:effectLst>
                <a:glow rad="127000">
                  <a:srgbClr val="000000"/>
                </a:glow>
              </a:effectLst>
              <a:latin typeface="Arial" pitchFamily="-128" charset="0"/>
              <a:ea typeface="ＭＳ Ｐゴシック" charset="0"/>
              <a:cs typeface="ＭＳ Ｐゴシック" charset="0"/>
            </a:endParaRPr>
          </a:p>
        </p:txBody>
      </p:sp>
      <p:sp>
        <p:nvSpPr>
          <p:cNvPr id="202762" name="WordArt 10"/>
          <p:cNvSpPr>
            <a:spLocks noChangeArrowheads="1" noChangeShapeType="1" noTextEdit="1"/>
          </p:cNvSpPr>
          <p:nvPr/>
        </p:nvSpPr>
        <p:spPr bwMode="auto">
          <a:xfrm>
            <a:off x="2514600" y="3356992"/>
            <a:ext cx="2312894"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إبراهيم</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3" name="WordArt 11"/>
          <p:cNvSpPr>
            <a:spLocks noChangeArrowheads="1" noChangeShapeType="1" noTextEdit="1"/>
          </p:cNvSpPr>
          <p:nvPr/>
        </p:nvSpPr>
        <p:spPr bwMode="auto">
          <a:xfrm>
            <a:off x="2514600" y="4017392"/>
            <a:ext cx="2312894"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يوسف</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4" name="WordArt 12"/>
          <p:cNvSpPr>
            <a:spLocks noChangeArrowheads="1" noChangeShapeType="1" noTextEdit="1"/>
          </p:cNvSpPr>
          <p:nvPr/>
        </p:nvSpPr>
        <p:spPr bwMode="auto">
          <a:xfrm>
            <a:off x="2514600" y="5007992"/>
            <a:ext cx="2312894"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موسى</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5" name="Rectangle 13"/>
          <p:cNvSpPr>
            <a:spLocks noGrp="1" noChangeArrowheads="1"/>
          </p:cNvSpPr>
          <p:nvPr>
            <p:ph type="title" idx="4294967295"/>
          </p:nvPr>
        </p:nvSpPr>
        <p:spPr>
          <a:xfrm>
            <a:off x="0" y="152400"/>
            <a:ext cx="8305800" cy="76944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ar-JO" b="1" i="0" dirty="0">
                <a:solidFill>
                  <a:schemeClr val="bg1"/>
                </a:solidFill>
                <a:effectLst/>
                <a:ea typeface="+mj-ea"/>
                <a:cs typeface="+mj-cs"/>
              </a:rPr>
              <a:t>تاريخَي مصر</a:t>
            </a:r>
            <a:endParaRPr kumimoji="0" lang="en-US" b="1" i="0" dirty="0">
              <a:solidFill>
                <a:schemeClr val="bg1"/>
              </a:solidFill>
              <a:effectLst/>
              <a:ea typeface="+mj-ea"/>
              <a:cs typeface="+mj-cs"/>
            </a:endParaRPr>
          </a:p>
        </p:txBody>
      </p:sp>
      <p:sp>
        <p:nvSpPr>
          <p:cNvPr id="379915" name="Text Box 9"/>
          <p:cNvSpPr txBox="1">
            <a:spLocks noChangeArrowheads="1"/>
          </p:cNvSpPr>
          <p:nvPr/>
        </p:nvSpPr>
        <p:spPr bwMode="auto">
          <a:xfrm>
            <a:off x="7885113" y="0"/>
            <a:ext cx="131959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altLang="zh-CN" b="1" dirty="0">
                <a:solidFill>
                  <a:srgbClr val="F1F7E9"/>
                </a:solidFill>
                <a:latin typeface="Arial" charset="0"/>
              </a:rPr>
              <a:t>خ ع ق 73</a:t>
            </a:r>
            <a:endParaRPr lang="en-US" altLang="zh-CN" b="1" dirty="0">
              <a:solidFill>
                <a:srgbClr val="F1F7E9"/>
              </a:solidFill>
              <a:latin typeface="Arial" charset="0"/>
            </a:endParaRPr>
          </a:p>
        </p:txBody>
      </p:sp>
      <p:sp>
        <p:nvSpPr>
          <p:cNvPr id="13" name="Rectangle 13"/>
          <p:cNvSpPr txBox="1">
            <a:spLocks noChangeArrowheads="1"/>
          </p:cNvSpPr>
          <p:nvPr/>
        </p:nvSpPr>
        <p:spPr bwMode="auto">
          <a:xfrm>
            <a:off x="29975" y="1268760"/>
            <a:ext cx="4614033" cy="76944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algn="ctr" defTabSz="914400" eaLnBrk="1" hangingPunct="1">
              <a:spcBef>
                <a:spcPct val="50000"/>
              </a:spcBef>
              <a:defRPr/>
            </a:pPr>
            <a:r>
              <a:rPr kumimoji="0" lang="ar-JO" b="1" i="0" dirty="0">
                <a:solidFill>
                  <a:srgbClr val="F1F7E9"/>
                </a:solidFill>
                <a:effectLst/>
              </a:rPr>
              <a:t>التقليدي</a:t>
            </a:r>
            <a:endParaRPr kumimoji="0" lang="en-US" b="1" i="0" dirty="0">
              <a:solidFill>
                <a:srgbClr val="F1F7E9"/>
              </a:solidFill>
              <a:effectLst/>
            </a:endParaRPr>
          </a:p>
        </p:txBody>
      </p:sp>
      <p:grpSp>
        <p:nvGrpSpPr>
          <p:cNvPr id="4" name="Group 3"/>
          <p:cNvGrpSpPr/>
          <p:nvPr/>
        </p:nvGrpSpPr>
        <p:grpSpPr>
          <a:xfrm>
            <a:off x="4552504" y="1268760"/>
            <a:ext cx="4614033" cy="769441"/>
            <a:chOff x="4552504" y="1268760"/>
            <a:chExt cx="4614033" cy="769441"/>
          </a:xfrm>
        </p:grpSpPr>
        <p:sp>
          <p:nvSpPr>
            <p:cNvPr id="14" name="Rectangle 13"/>
            <p:cNvSpPr txBox="1">
              <a:spLocks noChangeArrowheads="1"/>
            </p:cNvSpPr>
            <p:nvPr/>
          </p:nvSpPr>
          <p:spPr bwMode="auto">
            <a:xfrm>
              <a:off x="4552504" y="1268760"/>
              <a:ext cx="4614033" cy="76944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algn="ctr" defTabSz="914400" eaLnBrk="1" hangingPunct="1">
                <a:spcBef>
                  <a:spcPct val="50000"/>
                </a:spcBef>
                <a:defRPr/>
              </a:pPr>
              <a:r>
                <a:rPr kumimoji="0" lang="ar-JO" b="1" i="0" dirty="0">
                  <a:solidFill>
                    <a:srgbClr val="F1F7E9"/>
                  </a:solidFill>
                  <a:effectLst/>
                </a:rPr>
                <a:t>الكتابي</a:t>
              </a:r>
              <a:endParaRPr kumimoji="0" lang="en-US" b="1" i="0" dirty="0">
                <a:solidFill>
                  <a:srgbClr val="F1F7E9"/>
                </a:solidFill>
                <a:effectLst/>
              </a:endParaRPr>
            </a:p>
          </p:txBody>
        </p:sp>
        <p:cxnSp>
          <p:nvCxnSpPr>
            <p:cNvPr id="3" name="Straight Connector 2"/>
            <p:cNvCxnSpPr/>
            <p:nvPr/>
          </p:nvCxnSpPr>
          <p:spPr>
            <a:xfrm>
              <a:off x="4644008" y="1268760"/>
              <a:ext cx="0" cy="72008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8" name="Text Box 8"/>
          <p:cNvSpPr txBox="1">
            <a:spLocks noChangeArrowheads="1"/>
          </p:cNvSpPr>
          <p:nvPr/>
        </p:nvSpPr>
        <p:spPr bwMode="auto">
          <a:xfrm>
            <a:off x="6850186" y="2111077"/>
            <a:ext cx="9027070"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سلالة بروتو (لا سلالة)                2400-2200</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المملكة القديمة (السلالات 1-6)       2200-1600</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المتوسطة الأولى (7-11)             1800-1000</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المملكة الوسطى (12-13)            1600-1000</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المتوسطة الثانية (14-17)           1400-1000</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المملكة الحديثة (18-20)               1000-600</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السلالة الأخيرة (21-31)                 800-332</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ar-JO" sz="3600" b="1" dirty="0">
                <a:solidFill>
                  <a:srgbClr val="FFFFFF"/>
                </a:solidFill>
                <a:effectLst>
                  <a:glow rad="190500">
                    <a:srgbClr val="000000"/>
                  </a:glow>
                </a:effectLst>
                <a:latin typeface="Arial" pitchFamily="-128" charset="0"/>
                <a:ea typeface="ＭＳ Ｐゴシック" charset="0"/>
                <a:cs typeface="ＭＳ Ｐゴシック" charset="0"/>
              </a:rPr>
              <a:t>الإسكندر الأكبر                                332-323</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p:txBody>
      </p:sp>
      <p:sp>
        <p:nvSpPr>
          <p:cNvPr id="19" name="WordArt 10"/>
          <p:cNvSpPr>
            <a:spLocks noChangeArrowheads="1" noChangeShapeType="1" noTextEdit="1"/>
          </p:cNvSpPr>
          <p:nvPr/>
        </p:nvSpPr>
        <p:spPr bwMode="auto">
          <a:xfrm>
            <a:off x="5364088" y="2636912"/>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إبراهيم</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 name="WordArt 11"/>
          <p:cNvSpPr>
            <a:spLocks noChangeArrowheads="1" noChangeShapeType="1" noTextEdit="1"/>
          </p:cNvSpPr>
          <p:nvPr/>
        </p:nvSpPr>
        <p:spPr bwMode="auto">
          <a:xfrm>
            <a:off x="5364088" y="3540051"/>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يوسف</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1" name="WordArt 12"/>
          <p:cNvSpPr>
            <a:spLocks noChangeArrowheads="1" noChangeShapeType="1" noTextEdit="1"/>
          </p:cNvSpPr>
          <p:nvPr/>
        </p:nvSpPr>
        <p:spPr bwMode="auto">
          <a:xfrm>
            <a:off x="5364088" y="4077072"/>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موسى</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2" name="WordArt 10"/>
          <p:cNvSpPr>
            <a:spLocks noChangeArrowheads="1" noChangeShapeType="1" noTextEdit="1"/>
          </p:cNvSpPr>
          <p:nvPr/>
        </p:nvSpPr>
        <p:spPr bwMode="auto">
          <a:xfrm>
            <a:off x="2514600" y="2780928"/>
            <a:ext cx="2312894"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الأهرامات</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3" name="WordArt 12"/>
          <p:cNvSpPr>
            <a:spLocks noChangeArrowheads="1" noChangeShapeType="1" noTextEdit="1"/>
          </p:cNvSpPr>
          <p:nvPr/>
        </p:nvSpPr>
        <p:spPr bwMode="auto">
          <a:xfrm>
            <a:off x="5364088" y="5013176"/>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سليمان</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4" name="WordArt 12"/>
          <p:cNvSpPr>
            <a:spLocks noChangeArrowheads="1" noChangeShapeType="1" noTextEdit="1"/>
          </p:cNvSpPr>
          <p:nvPr/>
        </p:nvSpPr>
        <p:spPr bwMode="auto">
          <a:xfrm>
            <a:off x="5364088" y="5589240"/>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إرميا</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5" name="WordArt 10"/>
          <p:cNvSpPr>
            <a:spLocks noChangeArrowheads="1" noChangeShapeType="1" noTextEdit="1"/>
          </p:cNvSpPr>
          <p:nvPr/>
        </p:nvSpPr>
        <p:spPr bwMode="auto">
          <a:xfrm>
            <a:off x="5364088" y="3068960"/>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الأهرامات</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Tree>
    <p:extLst>
      <p:ext uri="{BB962C8B-B14F-4D97-AF65-F5344CB8AC3E}">
        <p14:creationId xmlns:p14="http://schemas.microsoft.com/office/powerpoint/2010/main" val="8370150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2"/>
                                        </p:tgtEl>
                                        <p:attrNameLst>
                                          <p:attrName>style.visibility</p:attrName>
                                        </p:attrNameLst>
                                      </p:cBhvr>
                                      <p:to>
                                        <p:strVal val="visible"/>
                                      </p:to>
                                    </p:set>
                                    <p:animEffect transition="in" filter="fade">
                                      <p:cBhvr>
                                        <p:cTn id="12" dur="500"/>
                                        <p:tgtEl>
                                          <p:spTgt spid="2027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3"/>
                                        </p:tgtEl>
                                        <p:attrNameLst>
                                          <p:attrName>style.visibility</p:attrName>
                                        </p:attrNameLst>
                                      </p:cBhvr>
                                      <p:to>
                                        <p:strVal val="visible"/>
                                      </p:to>
                                    </p:set>
                                    <p:animEffect transition="in" filter="fade">
                                      <p:cBhvr>
                                        <p:cTn id="17" dur="500"/>
                                        <p:tgtEl>
                                          <p:spTgt spid="2027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64"/>
                                        </p:tgtEl>
                                        <p:attrNameLst>
                                          <p:attrName>style.visibility</p:attrName>
                                        </p:attrNameLst>
                                      </p:cBhvr>
                                      <p:to>
                                        <p:strVal val="visible"/>
                                      </p:to>
                                    </p:set>
                                    <p:animEffect transition="in" filter="fade">
                                      <p:cBhvr>
                                        <p:cTn id="22" dur="500"/>
                                        <p:tgtEl>
                                          <p:spTgt spid="20276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P spid="18" grpId="0"/>
      <p:bldP spid="19" grpId="0" animBg="1"/>
      <p:bldP spid="20" grpId="0" animBg="1"/>
      <p:bldP spid="21" grpId="0" animBg="1"/>
      <p:bldP spid="22" grpId="0" animBg="1"/>
      <p:bldP spid="23"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400" b="1" dirty="0">
                <a:solidFill>
                  <a:srgbClr val="FFFFFF"/>
                </a:solidFill>
                <a:latin typeface="Arial" charset="0"/>
                <a:ea typeface="ＭＳ Ｐゴシック" charset="0"/>
              </a:rPr>
              <a:t>        دراسات نقدية في العهد القديم</a:t>
            </a:r>
            <a:r>
              <a:rPr lang="en-US" sz="2400" b="1" dirty="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و المخطوطة مجاناً</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background_egyp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1954"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5" name="AutoShape 4"/>
          <p:cNvSpPr>
            <a:spLocks noChangeArrowheads="1"/>
          </p:cNvSpPr>
          <p:nvPr/>
        </p:nvSpPr>
        <p:spPr bwMode="auto">
          <a:xfrm>
            <a:off x="76200" y="3733800"/>
            <a:ext cx="8839200" cy="3048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graphicFrame>
        <p:nvGraphicFramePr>
          <p:cNvPr id="381956" name="Object 2"/>
          <p:cNvGraphicFramePr>
            <a:graphicFrameLocks noChangeAspect="1"/>
          </p:cNvGraphicFramePr>
          <p:nvPr>
            <p:extLst>
              <p:ext uri="{D42A27DB-BD31-4B8C-83A1-F6EECF244321}">
                <p14:modId xmlns:p14="http://schemas.microsoft.com/office/powerpoint/2010/main" val="752089824"/>
              </p:ext>
            </p:extLst>
          </p:nvPr>
        </p:nvGraphicFramePr>
        <p:xfrm>
          <a:off x="13063" y="813889"/>
          <a:ext cx="9143999" cy="6042025"/>
        </p:xfrm>
        <a:graphic>
          <a:graphicData uri="http://schemas.openxmlformats.org/presentationml/2006/ole">
            <mc:AlternateContent xmlns:mc="http://schemas.openxmlformats.org/markup-compatibility/2006">
              <mc:Choice xmlns:v="urn:schemas-microsoft-com:vml" Requires="v">
                <p:oleObj spid="_x0000_s5349" name="Document" r:id="rId6" imgW="6226200" imgH="4105080" progId="">
                  <p:embed/>
                </p:oleObj>
              </mc:Choice>
              <mc:Fallback>
                <p:oleObj name="Document" r:id="rId6" imgW="6226200" imgH="4105080" progId="">
                  <p:embed/>
                  <p:pic>
                    <p:nvPicPr>
                      <p:cNvPr id="0" name="Picture 2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63" y="813889"/>
                        <a:ext cx="9143999" cy="604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6758" name="Text Box 6"/>
          <p:cNvSpPr txBox="1">
            <a:spLocks noChangeArrowheads="1"/>
          </p:cNvSpPr>
          <p:nvPr/>
        </p:nvSpPr>
        <p:spPr bwMode="auto">
          <a:xfrm>
            <a:off x="8578850" y="76200"/>
            <a:ext cx="473206" cy="40011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ar-JO" sz="2000" b="1" dirty="0">
                <a:solidFill>
                  <a:srgbClr val="FFFFFF"/>
                </a:solidFill>
                <a:latin typeface="Arial"/>
                <a:cs typeface="Arial"/>
              </a:rPr>
              <a:t>87</a:t>
            </a:r>
            <a:endParaRPr lang="en-US" sz="2000" dirty="0">
              <a:solidFill>
                <a:srgbClr val="000000"/>
              </a:solidFill>
              <a:latin typeface="Arial"/>
              <a:cs typeface="Arial"/>
            </a:endParaRPr>
          </a:p>
        </p:txBody>
      </p:sp>
      <p:sp>
        <p:nvSpPr>
          <p:cNvPr id="381958" name="Rectangle 7"/>
          <p:cNvSpPr>
            <a:spLocks noGrp="1" noChangeArrowheads="1"/>
          </p:cNvSpPr>
          <p:nvPr>
            <p:ph type="title" idx="4294967295"/>
          </p:nvPr>
        </p:nvSpPr>
        <p:spPr>
          <a:xfrm>
            <a:off x="107504" y="44624"/>
            <a:ext cx="6839396" cy="1440160"/>
          </a:xfrm>
          <a:solidFill>
            <a:schemeClr val="tx2"/>
          </a:solidFill>
        </p:spPr>
        <p:txBody>
          <a:bodyPr/>
          <a:lstStyle/>
          <a:p>
            <a:pPr eaLnBrk="1" hangingPunct="1"/>
            <a:r>
              <a:rPr lang="ar-JO" altLang="zh-CN" sz="4000" b="1" dirty="0">
                <a:solidFill>
                  <a:schemeClr val="bg1"/>
                </a:solidFill>
                <a:latin typeface="Arial" charset="0"/>
                <a:cs typeface="Arial" charset="0"/>
              </a:rPr>
              <a:t>التاريخ التقليدي لفراعنة المملكة الحديثة</a:t>
            </a:r>
            <a:endParaRPr lang="en-US" altLang="zh-CN" sz="4000" b="1" dirty="0">
              <a:latin typeface="Arial" charset="0"/>
              <a:cs typeface="Arial" charset="0"/>
            </a:endParaRPr>
          </a:p>
        </p:txBody>
      </p:sp>
    </p:spTree>
    <p:extLst>
      <p:ext uri="{BB962C8B-B14F-4D97-AF65-F5344CB8AC3E}">
        <p14:creationId xmlns:p14="http://schemas.microsoft.com/office/powerpoint/2010/main" val="3678291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descr="Purple mesh"/>
          <p:cNvSpPr>
            <a:spLocks noChangeArrowheads="1"/>
          </p:cNvSpPr>
          <p:nvPr/>
        </p:nvSpPr>
        <p:spPr bwMode="auto">
          <a:xfrm>
            <a:off x="0" y="0"/>
            <a:ext cx="51054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86050" name="Picture 3" descr="OMSSO037"/>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0" y="0"/>
            <a:ext cx="5016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4" name="Picture 4" descr="OMSSO0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52938" y="0"/>
            <a:ext cx="46910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46" name="Rectangle 6"/>
          <p:cNvSpPr>
            <a:spLocks noGrp="1" noChangeArrowheads="1"/>
          </p:cNvSpPr>
          <p:nvPr>
            <p:ph type="title" idx="4294967295"/>
          </p:nvPr>
        </p:nvSpPr>
        <p:spPr>
          <a:xfrm>
            <a:off x="-36512" y="0"/>
            <a:ext cx="4464496" cy="1196752"/>
          </a:xfrm>
          <a:solidFill>
            <a:schemeClr val="tx2"/>
          </a:solidFill>
          <a:effectLst>
            <a:outerShdw blurRad="63500" dist="35921" dir="2700000" algn="ctr" rotWithShape="0">
              <a:schemeClr val="tx1">
                <a:alpha val="74998"/>
              </a:schemeClr>
            </a:outerShdw>
          </a:effectLst>
        </p:spPr>
        <p:txBody>
          <a:bodyPr/>
          <a:lstStyle/>
          <a:p>
            <a:pPr eaLnBrk="1" hangingPunct="1">
              <a:defRPr/>
            </a:pPr>
            <a:r>
              <a:rPr lang="ar-JO" sz="4000" b="1" dirty="0">
                <a:solidFill>
                  <a:schemeClr val="bg1"/>
                </a:solidFill>
                <a:cs typeface="Arial"/>
              </a:rPr>
              <a:t> أمينوفيس الثاني = أمينحوتب الثاني</a:t>
            </a:r>
            <a:endParaRPr lang="en-US" sz="4000" dirty="0">
              <a:cs typeface="Arial"/>
            </a:endParaRPr>
          </a:p>
        </p:txBody>
      </p:sp>
    </p:spTree>
    <p:extLst>
      <p:ext uri="{BB962C8B-B14F-4D97-AF65-F5344CB8AC3E}">
        <p14:creationId xmlns:p14="http://schemas.microsoft.com/office/powerpoint/2010/main" val="3203706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266244"/>
                                        </p:tgtEl>
                                        <p:attrNameLst>
                                          <p:attrName>style.visibility</p:attrName>
                                        </p:attrNameLst>
                                      </p:cBhvr>
                                      <p:to>
                                        <p:strVal val="visible"/>
                                      </p:to>
                                    </p:set>
                                    <p:animEffect transition="in" filter="dissolve">
                                      <p:cBhvr>
                                        <p:cTn id="7" dur="500"/>
                                        <p:tgtEl>
                                          <p:spTgt spid="26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background_egyp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4002"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AutoShape 4"/>
          <p:cNvSpPr>
            <a:spLocks noChangeArrowheads="1"/>
          </p:cNvSpPr>
          <p:nvPr/>
        </p:nvSpPr>
        <p:spPr bwMode="auto">
          <a:xfrm>
            <a:off x="76200" y="2743200"/>
            <a:ext cx="8991600" cy="6096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charset="0"/>
              <a:ea typeface="ＭＳ Ｐゴシック" charset="0"/>
              <a:cs typeface="Arial" charset="0"/>
            </a:endParaRPr>
          </a:p>
        </p:txBody>
      </p:sp>
      <p:graphicFrame>
        <p:nvGraphicFramePr>
          <p:cNvPr id="384004" name="Object 2"/>
          <p:cNvGraphicFramePr>
            <a:graphicFrameLocks noChangeAspect="1"/>
          </p:cNvGraphicFramePr>
          <p:nvPr/>
        </p:nvGraphicFramePr>
        <p:xfrm>
          <a:off x="34925" y="890588"/>
          <a:ext cx="9144000" cy="4187825"/>
        </p:xfrm>
        <a:graphic>
          <a:graphicData uri="http://schemas.openxmlformats.org/presentationml/2006/ole">
            <mc:AlternateContent xmlns:mc="http://schemas.openxmlformats.org/markup-compatibility/2006">
              <mc:Choice xmlns:v="urn:schemas-microsoft-com:vml" Requires="v">
                <p:oleObj spid="_x0000_s6373" name="Document" r:id="rId6" imgW="6226200" imgH="2843280" progId="">
                  <p:embed/>
                </p:oleObj>
              </mc:Choice>
              <mc:Fallback>
                <p:oleObj name="Document" r:id="rId6" imgW="6226200" imgH="2843280" progId="">
                  <p:embed/>
                  <p:pic>
                    <p:nvPicPr>
                      <p:cNvPr id="0" name="Picture 2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 y="890588"/>
                        <a:ext cx="9144000" cy="418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4005" name="Text Box 6"/>
          <p:cNvSpPr txBox="1">
            <a:spLocks noChangeArrowheads="1"/>
          </p:cNvSpPr>
          <p:nvPr/>
        </p:nvSpPr>
        <p:spPr bwMode="auto">
          <a:xfrm>
            <a:off x="76200" y="5943600"/>
            <a:ext cx="8915400" cy="830263"/>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169863" indent="-169863">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ar-JO" b="1" dirty="0">
                <a:solidFill>
                  <a:schemeClr val="bg1"/>
                </a:solidFill>
              </a:rPr>
              <a:t>* يقول علماء مصريات آخرون إن رعمسيس بدأ حكمه عام 1304 أو 1292-1290. من الصعب التأكد من التواريخ المطلقة.</a:t>
            </a:r>
            <a:endParaRPr lang="en-US" altLang="zh-CN" b="1" dirty="0">
              <a:solidFill>
                <a:schemeClr val="bg1"/>
              </a:solidFill>
              <a:latin typeface="Arial" charset="0"/>
              <a:cs typeface="Arial" charset="0"/>
            </a:endParaRPr>
          </a:p>
        </p:txBody>
      </p:sp>
      <p:sp>
        <p:nvSpPr>
          <p:cNvPr id="588807" name="Text Box 7"/>
          <p:cNvSpPr txBox="1">
            <a:spLocks noChangeArrowheads="1"/>
          </p:cNvSpPr>
          <p:nvPr/>
        </p:nvSpPr>
        <p:spPr bwMode="auto">
          <a:xfrm>
            <a:off x="8578850" y="76200"/>
            <a:ext cx="473206" cy="40011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defRPr/>
            </a:pPr>
            <a:r>
              <a:rPr lang="ar-JO" sz="2000" b="1" dirty="0">
                <a:solidFill>
                  <a:srgbClr val="FFFFFF"/>
                </a:solidFill>
                <a:latin typeface="Arial"/>
                <a:cs typeface="Arial"/>
              </a:rPr>
              <a:t>87</a:t>
            </a:r>
            <a:endParaRPr lang="en-US" sz="2000" dirty="0">
              <a:solidFill>
                <a:srgbClr val="000000"/>
              </a:solidFill>
              <a:latin typeface="Arial"/>
              <a:cs typeface="Arial"/>
            </a:endParaRPr>
          </a:p>
        </p:txBody>
      </p:sp>
      <p:sp>
        <p:nvSpPr>
          <p:cNvPr id="384007" name="Rectangle 8"/>
          <p:cNvSpPr>
            <a:spLocks noGrp="1" noChangeArrowheads="1"/>
          </p:cNvSpPr>
          <p:nvPr>
            <p:ph type="title" idx="4294967295"/>
          </p:nvPr>
        </p:nvSpPr>
        <p:spPr>
          <a:xfrm>
            <a:off x="107504" y="36984"/>
            <a:ext cx="6839396" cy="1447800"/>
          </a:xfrm>
          <a:solidFill>
            <a:schemeClr val="tx2"/>
          </a:solidFill>
        </p:spPr>
        <p:txBody>
          <a:bodyPr/>
          <a:lstStyle/>
          <a:p>
            <a:pPr eaLnBrk="1" hangingPunct="1"/>
            <a:r>
              <a:rPr lang="ar-JO" altLang="zh-CN" sz="4000" b="1" dirty="0">
                <a:solidFill>
                  <a:schemeClr val="bg1"/>
                </a:solidFill>
                <a:latin typeface="Arial" charset="0"/>
                <a:cs typeface="Arial" charset="0"/>
              </a:rPr>
              <a:t>التاريخ التقليدي لفراعنة المملكة الحديثة</a:t>
            </a:r>
            <a:endParaRPr lang="en-US" altLang="zh-CN" sz="4000" b="1" dirty="0">
              <a:latin typeface="Arial" charset="0"/>
              <a:cs typeface="Arial" charset="0"/>
            </a:endParaRPr>
          </a:p>
        </p:txBody>
      </p:sp>
    </p:spTree>
    <p:extLst>
      <p:ext uri="{BB962C8B-B14F-4D97-AF65-F5344CB8AC3E}">
        <p14:creationId xmlns:p14="http://schemas.microsoft.com/office/powerpoint/2010/main" val="1991902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65" name="Rectangle 13"/>
          <p:cNvSpPr>
            <a:spLocks noGrp="1" noChangeArrowheads="1"/>
          </p:cNvSpPr>
          <p:nvPr>
            <p:ph type="title" idx="4294967295"/>
          </p:nvPr>
        </p:nvSpPr>
        <p:spPr>
          <a:xfrm>
            <a:off x="0" y="584408"/>
            <a:ext cx="9144000" cy="769441"/>
          </a:xfrm>
          <a:solidFill>
            <a:srgbClr val="8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ar-JO" b="1" i="0" dirty="0">
                <a:solidFill>
                  <a:schemeClr val="bg1"/>
                </a:solidFill>
                <a:effectLst/>
                <a:ea typeface="+mj-ea"/>
                <a:cs typeface="+mj-cs"/>
              </a:rPr>
              <a:t>تناقض بين تاريخَي مصر</a:t>
            </a:r>
            <a:endParaRPr kumimoji="0" lang="en-US" b="1" i="0" dirty="0">
              <a:solidFill>
                <a:schemeClr val="bg1"/>
              </a:solidFill>
              <a:effectLst/>
              <a:ea typeface="+mj-ea"/>
              <a:cs typeface="+mj-cs"/>
            </a:endParaRPr>
          </a:p>
        </p:txBody>
      </p:sp>
      <p:sp>
        <p:nvSpPr>
          <p:cNvPr id="379915" name="Text Box 9"/>
          <p:cNvSpPr txBox="1">
            <a:spLocks noChangeArrowheads="1"/>
          </p:cNvSpPr>
          <p:nvPr/>
        </p:nvSpPr>
        <p:spPr bwMode="auto">
          <a:xfrm>
            <a:off x="7885113" y="0"/>
            <a:ext cx="131959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altLang="zh-CN" b="1" dirty="0">
                <a:solidFill>
                  <a:srgbClr val="F1F7E9"/>
                </a:solidFill>
                <a:latin typeface="Arial" charset="0"/>
              </a:rPr>
              <a:t>خ ع ق 73</a:t>
            </a:r>
            <a:endParaRPr lang="en-US" altLang="zh-CN" b="1" dirty="0">
              <a:solidFill>
                <a:srgbClr val="F1F7E9"/>
              </a:solidFill>
              <a:latin typeface="Arial" charset="0"/>
            </a:endParaRPr>
          </a:p>
        </p:txBody>
      </p:sp>
      <p:pic>
        <p:nvPicPr>
          <p:cNvPr id="2" name="Picture 1" descr="Egyptian Dynasty Overlap by David Down AiG.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1746513"/>
            <a:ext cx="9144000" cy="3626703"/>
          </a:xfrm>
          <a:prstGeom prst="rect">
            <a:avLst/>
          </a:prstGeom>
        </p:spPr>
      </p:pic>
      <p:sp>
        <p:nvSpPr>
          <p:cNvPr id="3" name="TextBox 2"/>
          <p:cNvSpPr txBox="1"/>
          <p:nvPr/>
        </p:nvSpPr>
        <p:spPr>
          <a:xfrm>
            <a:off x="179512" y="6002704"/>
            <a:ext cx="8892480" cy="954107"/>
          </a:xfrm>
          <a:prstGeom prst="rect">
            <a:avLst/>
          </a:prstGeom>
          <a:solidFill>
            <a:schemeClr val="tx1"/>
          </a:solidFill>
        </p:spPr>
        <p:txBody>
          <a:bodyPr wrap="square" rtlCol="0">
            <a:spAutoFit/>
          </a:bodyPr>
          <a:lstStyle/>
          <a:p>
            <a:pPr algn="r" defTabSz="914400" eaLnBrk="0" fontAlgn="base" hangingPunct="0">
              <a:spcBef>
                <a:spcPct val="0"/>
              </a:spcBef>
              <a:spcAft>
                <a:spcPct val="0"/>
              </a:spcAft>
            </a:pPr>
            <a:r>
              <a:rPr lang="ar-JO" sz="1400" b="1" dirty="0">
                <a:solidFill>
                  <a:srgbClr val="FFFFFF"/>
                </a:solidFill>
                <a:effectLst>
                  <a:glow rad="127000">
                    <a:srgbClr val="000000"/>
                  </a:glow>
                </a:effectLst>
                <a:latin typeface="Arial"/>
                <a:ea typeface="ＭＳ Ｐゴシック" charset="0"/>
                <a:cs typeface="Arial"/>
              </a:rPr>
              <a:t>كتاب الإحابات الجديد 2، الفصل 24، ألا يثبت التسلسل الزمني المصري أن الكتاب المقدس يخلو من المصداقية ؟ د. اليزابيث ميتشل في تموز 22، 2010</a:t>
            </a:r>
            <a:endParaRPr lang="en-US" sz="1400" b="1" dirty="0">
              <a:solidFill>
                <a:srgbClr val="FFFFFF"/>
              </a:solidFill>
              <a:effectLst>
                <a:glow rad="127000">
                  <a:srgbClr val="000000"/>
                </a:glow>
              </a:effectLst>
              <a:latin typeface="Arial"/>
              <a:ea typeface="ＭＳ Ｐゴシック" charset="0"/>
              <a:cs typeface="Arial"/>
            </a:endParaRPr>
          </a:p>
          <a:p>
            <a:pPr defTabSz="914400" eaLnBrk="0" fontAlgn="base" hangingPunct="0">
              <a:spcBef>
                <a:spcPct val="0"/>
              </a:spcBef>
              <a:spcAft>
                <a:spcPct val="0"/>
              </a:spcAft>
            </a:pPr>
            <a:r>
              <a:rPr lang="en-US" sz="1400" b="1" dirty="0">
                <a:solidFill>
                  <a:srgbClr val="FFFFFF"/>
                </a:solidFill>
                <a:effectLst>
                  <a:glow rad="127000">
                    <a:srgbClr val="000000"/>
                  </a:glow>
                </a:effectLst>
                <a:latin typeface="Arial"/>
                <a:ea typeface="ＭＳ Ｐゴシック" charset="0"/>
                <a:cs typeface="Arial"/>
              </a:rPr>
              <a:t>https://answersingenesis.org/archaeology/ancient-egypt/doesnt-egyptian-chronology-prove-bible-unreliable</a:t>
            </a:r>
            <a:endParaRPr lang="en-US" altLang="zh-CN" sz="1400" b="1" dirty="0">
              <a:solidFill>
                <a:srgbClr val="FFFFFF"/>
              </a:solidFill>
              <a:effectLst>
                <a:glow rad="127000">
                  <a:srgbClr val="000000"/>
                </a:glow>
              </a:effectLst>
              <a:latin typeface="Arial"/>
              <a:ea typeface="ＭＳ Ｐゴシック" charset="0"/>
              <a:cs typeface="Arial"/>
            </a:endParaRPr>
          </a:p>
        </p:txBody>
      </p:sp>
    </p:spTree>
    <p:extLst>
      <p:ext uri="{BB962C8B-B14F-4D97-AF65-F5344CB8AC3E}">
        <p14:creationId xmlns:p14="http://schemas.microsoft.com/office/powerpoint/2010/main" val="336948730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915" name="Text Box 9"/>
          <p:cNvSpPr txBox="1">
            <a:spLocks noChangeArrowheads="1"/>
          </p:cNvSpPr>
          <p:nvPr/>
        </p:nvSpPr>
        <p:spPr bwMode="auto">
          <a:xfrm>
            <a:off x="7885113" y="0"/>
            <a:ext cx="1319592"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ar-JO" altLang="zh-CN" b="1" dirty="0">
                <a:solidFill>
                  <a:srgbClr val="F1F7E9"/>
                </a:solidFill>
                <a:latin typeface="Arial" charset="0"/>
              </a:rPr>
              <a:t>خ ع ق 73</a:t>
            </a:r>
            <a:endParaRPr lang="en-US" altLang="zh-CN" b="1" dirty="0">
              <a:solidFill>
                <a:srgbClr val="F1F7E9"/>
              </a:solidFill>
              <a:latin typeface="Arial" charset="0"/>
            </a:endParaRPr>
          </a:p>
        </p:txBody>
      </p:sp>
      <p:pic>
        <p:nvPicPr>
          <p:cNvPr id="4" name="Picture 3"/>
          <p:cNvPicPr>
            <a:picLocks noChangeAspect="1"/>
          </p:cNvPicPr>
          <p:nvPr/>
        </p:nvPicPr>
        <p:blipFill>
          <a:blip r:embed="rId8"/>
          <a:stretch>
            <a:fillRect/>
          </a:stretch>
        </p:blipFill>
        <p:spPr>
          <a:xfrm>
            <a:off x="5031101" y="1340768"/>
            <a:ext cx="4103712" cy="4868129"/>
          </a:xfrm>
          <a:prstGeom prst="rect">
            <a:avLst/>
          </a:prstGeom>
        </p:spPr>
      </p:pic>
      <p:pic>
        <p:nvPicPr>
          <p:cNvPr id="6" name="Picture 5"/>
          <p:cNvPicPr>
            <a:picLocks noChangeAspect="1"/>
          </p:cNvPicPr>
          <p:nvPr/>
        </p:nvPicPr>
        <p:blipFill>
          <a:blip r:embed="rId9"/>
          <a:stretch>
            <a:fillRect/>
          </a:stretch>
        </p:blipFill>
        <p:spPr>
          <a:xfrm>
            <a:off x="-36512" y="0"/>
            <a:ext cx="4876800" cy="6096000"/>
          </a:xfrm>
          <a:prstGeom prst="rect">
            <a:avLst/>
          </a:prstGeom>
        </p:spPr>
      </p:pic>
      <p:sp>
        <p:nvSpPr>
          <p:cNvPr id="202765" name="Rectangle 13"/>
          <p:cNvSpPr>
            <a:spLocks noGrp="1" noChangeArrowheads="1"/>
          </p:cNvSpPr>
          <p:nvPr>
            <p:ph type="title" idx="4294967295"/>
          </p:nvPr>
        </p:nvSpPr>
        <p:spPr>
          <a:xfrm>
            <a:off x="3400023" y="584408"/>
            <a:ext cx="5743977" cy="1323439"/>
          </a:xfrm>
          <a:solidFill>
            <a:srgbClr val="00009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ar-JO" sz="4000" b="1" i="0" dirty="0">
                <a:solidFill>
                  <a:schemeClr val="bg1"/>
                </a:solidFill>
                <a:effectLst/>
                <a:ea typeface="+mj-ea"/>
                <a:cs typeface="+mj-cs"/>
              </a:rPr>
              <a:t>التسلسل الزمني الجديد</a:t>
            </a:r>
            <a:br>
              <a:rPr kumimoji="0" lang="ar-JO" sz="4000" b="1" i="0" dirty="0">
                <a:solidFill>
                  <a:schemeClr val="bg1"/>
                </a:solidFill>
                <a:effectLst/>
                <a:ea typeface="+mj-ea"/>
                <a:cs typeface="+mj-cs"/>
              </a:rPr>
            </a:br>
            <a:r>
              <a:rPr lang="ar-JO" sz="4000" b="1" dirty="0">
                <a:solidFill>
                  <a:schemeClr val="bg1"/>
                </a:solidFill>
                <a:ea typeface="+mj-ea"/>
                <a:cs typeface="+mj-cs"/>
              </a:rPr>
              <a:t>ديفيد روهل</a:t>
            </a:r>
            <a:endParaRPr kumimoji="0" lang="en-US" sz="4000" b="1" i="0" dirty="0">
              <a:solidFill>
                <a:schemeClr val="bg1"/>
              </a:solidFill>
              <a:effectLst/>
              <a:ea typeface="+mj-ea"/>
              <a:cs typeface="+mj-cs"/>
            </a:endParaRPr>
          </a:p>
        </p:txBody>
      </p:sp>
      <p:sp>
        <p:nvSpPr>
          <p:cNvPr id="3" name="TextBox 2"/>
          <p:cNvSpPr txBox="1"/>
          <p:nvPr/>
        </p:nvSpPr>
        <p:spPr>
          <a:xfrm>
            <a:off x="107504" y="5797713"/>
            <a:ext cx="8964488" cy="707886"/>
          </a:xfrm>
          <a:prstGeom prst="rect">
            <a:avLst/>
          </a:prstGeom>
          <a:solidFill>
            <a:srgbClr val="000090"/>
          </a:solidFill>
        </p:spPr>
        <p:txBody>
          <a:bodyPr wrap="square" rtlCol="0">
            <a:spAutoFit/>
          </a:bodyPr>
          <a:lstStyle/>
          <a:p>
            <a:pPr algn="ctr" defTabSz="914400" eaLnBrk="0" fontAlgn="base" hangingPunct="0">
              <a:spcBef>
                <a:spcPct val="0"/>
              </a:spcBef>
              <a:spcAft>
                <a:spcPct val="0"/>
              </a:spcAft>
            </a:pPr>
            <a:r>
              <a:rPr lang="ar-JO" sz="2000" b="1" dirty="0">
                <a:solidFill>
                  <a:schemeClr val="bg1"/>
                </a:solidFill>
              </a:rPr>
              <a:t>"أنماط الأدلة" فيلم تيموثي ماهوني (أفلام الرجل المفكر، 2015) يقدم أدلة أثرية مذهلة على النزوح المبكر الذي اكتشفه الدكتور ديفيد روهل ، عالم المصريات اللاأدري.</a:t>
            </a:r>
            <a:endParaRPr lang="en-US" altLang="zh-CN" sz="2000" b="1" dirty="0">
              <a:solidFill>
                <a:schemeClr val="bg1"/>
              </a:solidFill>
              <a:effectLst>
                <a:glow rad="127000">
                  <a:srgbClr val="000000"/>
                </a:glow>
              </a:effectLst>
              <a:latin typeface="Arial"/>
              <a:ea typeface="ＭＳ Ｐゴシック" charset="0"/>
              <a:cs typeface="Arial"/>
            </a:endParaRPr>
          </a:p>
        </p:txBody>
      </p:sp>
    </p:spTree>
    <p:extLst>
      <p:ext uri="{BB962C8B-B14F-4D97-AF65-F5344CB8AC3E}">
        <p14:creationId xmlns:p14="http://schemas.microsoft.com/office/powerpoint/2010/main" val="428280864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5157192"/>
            <a:ext cx="8964488" cy="1440160"/>
          </a:xfrm>
        </p:spPr>
        <p:txBody>
          <a:bodyPr/>
          <a:lstStyle/>
          <a:p>
            <a:r>
              <a:rPr lang="ar-JO" b="1" dirty="0">
                <a:solidFill>
                  <a:schemeClr val="bg1"/>
                </a:solidFill>
                <a:effectLst>
                  <a:glow rad="355600">
                    <a:schemeClr val="tx1"/>
                  </a:glow>
                </a:effectLst>
              </a:rPr>
              <a:t>حائط الخط الزمني</a:t>
            </a:r>
            <a:endParaRPr lang="en-US" b="1" dirty="0">
              <a:solidFill>
                <a:schemeClr val="bg1"/>
              </a:solidFill>
              <a:effectLst>
                <a:glow rad="355600">
                  <a:schemeClr val="tx1"/>
                </a:glow>
              </a:effectLst>
            </a:endParaRPr>
          </a:p>
        </p:txBody>
      </p:sp>
      <p:pic>
        <p:nvPicPr>
          <p:cNvPr id="5" name="Picture 4"/>
          <p:cNvPicPr>
            <a:picLocks noChangeAspect="1"/>
          </p:cNvPicPr>
          <p:nvPr/>
        </p:nvPicPr>
        <p:blipFill>
          <a:blip r:embed="rId3"/>
          <a:stretch>
            <a:fillRect/>
          </a:stretch>
        </p:blipFill>
        <p:spPr>
          <a:xfrm>
            <a:off x="9496" y="-27384"/>
            <a:ext cx="9119716" cy="5112568"/>
          </a:xfrm>
          <a:prstGeom prst="rect">
            <a:avLst/>
          </a:prstGeom>
        </p:spPr>
      </p:pic>
    </p:spTree>
    <p:extLst>
      <p:ext uri="{BB962C8B-B14F-4D97-AF65-F5344CB8AC3E}">
        <p14:creationId xmlns:p14="http://schemas.microsoft.com/office/powerpoint/2010/main" val="1922714622"/>
      </p:ext>
    </p:extLst>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79" y="-18988"/>
            <a:ext cx="9132221" cy="5995286"/>
          </a:xfrm>
          <a:prstGeom prst="rect">
            <a:avLst/>
          </a:prstGeom>
        </p:spPr>
      </p:pic>
      <p:sp>
        <p:nvSpPr>
          <p:cNvPr id="2" name="Title 1"/>
          <p:cNvSpPr>
            <a:spLocks noGrp="1"/>
          </p:cNvSpPr>
          <p:nvPr>
            <p:ph type="title"/>
          </p:nvPr>
        </p:nvSpPr>
        <p:spPr>
          <a:xfrm>
            <a:off x="35496" y="6021288"/>
            <a:ext cx="8964488" cy="836712"/>
          </a:xfrm>
        </p:spPr>
        <p:txBody>
          <a:bodyPr/>
          <a:lstStyle/>
          <a:p>
            <a:r>
              <a:rPr lang="ar-JO" b="1" dirty="0">
                <a:solidFill>
                  <a:schemeClr val="bg1"/>
                </a:solidFill>
                <a:effectLst>
                  <a:glow rad="355600">
                    <a:schemeClr val="tx1"/>
                  </a:glow>
                </a:effectLst>
              </a:rPr>
              <a:t>الخروج المتأخر (حوالي 1250 ق.م)</a:t>
            </a:r>
            <a:endParaRPr lang="en-US" b="1" dirty="0">
              <a:solidFill>
                <a:schemeClr val="bg1"/>
              </a:solidFill>
              <a:effectLst>
                <a:glow rad="355600">
                  <a:schemeClr val="tx1"/>
                </a:glow>
              </a:effectLst>
            </a:endParaRPr>
          </a:p>
        </p:txBody>
      </p:sp>
      <p:sp>
        <p:nvSpPr>
          <p:cNvPr id="4" name="Title 1"/>
          <p:cNvSpPr txBox="1">
            <a:spLocks/>
          </p:cNvSpPr>
          <p:nvPr/>
        </p:nvSpPr>
        <p:spPr bwMode="auto">
          <a:xfrm>
            <a:off x="6556869" y="2016224"/>
            <a:ext cx="2623643" cy="83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الخروج المتأخر</a:t>
            </a:r>
          </a:p>
          <a:p>
            <a:pPr marL="0" marR="0" lvl="0" indent="0" defTabSz="914400" rtl="0" eaLnBrk="0" fontAlgn="base" latinLnBrk="0" hangingPunct="0">
              <a:lnSpc>
                <a:spcPct val="100000"/>
              </a:lnSpc>
              <a:spcBef>
                <a:spcPct val="0"/>
              </a:spcBef>
              <a:spcAft>
                <a:spcPct val="0"/>
              </a:spcAft>
              <a:buClrTx/>
              <a:buSzTx/>
              <a:buFontTx/>
              <a:buNone/>
              <a:tabLst/>
              <a:defRPr/>
            </a:pPr>
            <a:r>
              <a:rPr lang="ar-JO" sz="2400" b="1" dirty="0">
                <a:solidFill>
                  <a:srgbClr val="FFFFFF"/>
                </a:solidFill>
                <a:effectLst>
                  <a:glow rad="355600">
                    <a:srgbClr val="000000"/>
                  </a:glow>
                </a:effectLst>
              </a:rPr>
              <a:t>(1250 ق.م)</a:t>
            </a:r>
            <a:endPar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3" name="Down Arrow 2"/>
          <p:cNvSpPr/>
          <p:nvPr/>
        </p:nvSpPr>
        <p:spPr bwMode="auto">
          <a:xfrm>
            <a:off x="6412853" y="2492896"/>
            <a:ext cx="288032" cy="792088"/>
          </a:xfrm>
          <a:prstGeom prst="downArrow">
            <a:avLst/>
          </a:prstGeom>
          <a:solidFill>
            <a:schemeClr val="bg1"/>
          </a:solid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ＭＳ Ｐゴシック" charset="0"/>
            </a:endParaRPr>
          </a:p>
        </p:txBody>
      </p:sp>
      <p:sp>
        <p:nvSpPr>
          <p:cNvPr id="7" name="Title 1"/>
          <p:cNvSpPr txBox="1">
            <a:spLocks/>
          </p:cNvSpPr>
          <p:nvPr/>
        </p:nvSpPr>
        <p:spPr bwMode="auto">
          <a:xfrm>
            <a:off x="4572000" y="3645024"/>
            <a:ext cx="2952328" cy="548680"/>
          </a:xfrm>
          <a:prstGeom prst="rect">
            <a:avLst/>
          </a:prstGeom>
          <a:noFill/>
          <a:ln w="38100" cmpd="sng">
            <a:solidFill>
              <a:srgbClr val="FFFFFF"/>
            </a:solidFill>
            <a:prstDash val="sysDash"/>
            <a:miter lim="800000"/>
            <a:headEnd/>
            <a:tailEnd/>
          </a:ln>
          <a:effectLst>
            <a:glow rad="101600">
              <a:schemeClr val="tx1">
                <a:alpha val="75000"/>
              </a:schemeClr>
            </a:glow>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المملكة الحديثة</a:t>
            </a:r>
            <a:endParaRPr kumimoji="0" lang="en-US"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8" name="Title 1"/>
          <p:cNvSpPr txBox="1">
            <a:spLocks/>
          </p:cNvSpPr>
          <p:nvPr/>
        </p:nvSpPr>
        <p:spPr bwMode="auto">
          <a:xfrm>
            <a:off x="1547665" y="3645024"/>
            <a:ext cx="2448272" cy="548680"/>
          </a:xfrm>
          <a:prstGeom prst="rect">
            <a:avLst/>
          </a:prstGeom>
          <a:noFill/>
          <a:ln w="38100" cmpd="sng">
            <a:solidFill>
              <a:srgbClr val="FFFFFF"/>
            </a:solidFill>
            <a:prstDash val="sysDash"/>
            <a:miter lim="800000"/>
            <a:headEnd/>
            <a:tailEnd/>
          </a:ln>
          <a:effectLst>
            <a:glow rad="101600">
              <a:schemeClr val="tx1">
                <a:alpha val="75000"/>
              </a:schemeClr>
            </a:glow>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المملكة الوسطى</a:t>
            </a:r>
            <a:endParaRPr kumimoji="0" lang="en-US"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9" name="Title 1"/>
          <p:cNvSpPr txBox="1">
            <a:spLocks/>
          </p:cNvSpPr>
          <p:nvPr/>
        </p:nvSpPr>
        <p:spPr bwMode="auto">
          <a:xfrm>
            <a:off x="7060925" y="4005064"/>
            <a:ext cx="2047579"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1000</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srgbClr val="FFFFFF"/>
                </a:solidFill>
                <a:effectLst>
                  <a:glow rad="355600">
                    <a:srgbClr val="000000"/>
                  </a:glow>
                </a:effectLst>
              </a:rPr>
              <a:t>ق.م</a:t>
            </a:r>
            <a:endPar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10" name="Title 1"/>
          <p:cNvSpPr txBox="1">
            <a:spLocks/>
          </p:cNvSpPr>
          <p:nvPr/>
        </p:nvSpPr>
        <p:spPr bwMode="auto">
          <a:xfrm>
            <a:off x="0" y="4005064"/>
            <a:ext cx="2047579"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2000</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srgbClr val="FFFFFF"/>
                </a:solidFill>
                <a:effectLst>
                  <a:glow rad="355600">
                    <a:srgbClr val="000000"/>
                  </a:glow>
                </a:effectLst>
              </a:rPr>
              <a:t>ق.م</a:t>
            </a:r>
            <a:endPar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11" name="Down Arrow 10"/>
          <p:cNvSpPr/>
          <p:nvPr/>
        </p:nvSpPr>
        <p:spPr bwMode="auto">
          <a:xfrm rot="5400000">
            <a:off x="4535996" y="3032956"/>
            <a:ext cx="288032" cy="792088"/>
          </a:xfrm>
          <a:prstGeom prst="downArrow">
            <a:avLst/>
          </a:prstGeom>
          <a:solidFill>
            <a:schemeClr val="bg1"/>
          </a:solid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ＭＳ Ｐゴシック" charset="0"/>
            </a:endParaRPr>
          </a:p>
        </p:txBody>
      </p:sp>
    </p:spTree>
    <p:extLst>
      <p:ext uri="{BB962C8B-B14F-4D97-AF65-F5344CB8AC3E}">
        <p14:creationId xmlns:p14="http://schemas.microsoft.com/office/powerpoint/2010/main" val="4105440209"/>
      </p:ext>
    </p:extLst>
  </p:cSld>
  <p:clrMapOvr>
    <a:masterClrMapping/>
  </p:clrMapOvr>
  <p:transition spd="med">
    <p:randomBar dir="vert"/>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9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7412</TotalTime>
  <Words>2013</Words>
  <Application>Microsoft Macintosh PowerPoint</Application>
  <PresentationFormat>On-screen Show (4:3)</PresentationFormat>
  <Paragraphs>202</Paragraphs>
  <Slides>25</Slides>
  <Notes>19</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25</vt:i4>
      </vt:variant>
    </vt:vector>
  </HeadingPairs>
  <TitlesOfParts>
    <vt:vector size="36" baseType="lpstr">
      <vt:lpstr>Arial</vt:lpstr>
      <vt:lpstr>Calibri</vt:lpstr>
      <vt:lpstr>Helvetica</vt:lpstr>
      <vt:lpstr>Impact</vt:lpstr>
      <vt:lpstr>Times New Roman</vt:lpstr>
      <vt:lpstr>Wingdings</vt:lpstr>
      <vt:lpstr>49_Blank Presentation</vt:lpstr>
      <vt:lpstr>Default Design</vt:lpstr>
      <vt:lpstr>18_Default Design</vt:lpstr>
      <vt:lpstr>19_MEADOW</vt:lpstr>
      <vt:lpstr>Document</vt:lpstr>
      <vt:lpstr>التسلسل الزمني المصري</vt:lpstr>
      <vt:lpstr>تاريخ مصر التقليدي</vt:lpstr>
      <vt:lpstr>التاريخ التقليدي لفراعنة المملكة الحديثة</vt:lpstr>
      <vt:lpstr> أمينوفيس الثاني = أمينحوتب الثاني</vt:lpstr>
      <vt:lpstr>التاريخ التقليدي لفراعنة المملكة الحديثة</vt:lpstr>
      <vt:lpstr>تناقض بين تاريخَي مصر</vt:lpstr>
      <vt:lpstr>التسلسل الزمني الجديد ديفيد روهل</vt:lpstr>
      <vt:lpstr>حائط الخط الزمني</vt:lpstr>
      <vt:lpstr>الخروج المتأخر (حوالي 1250 ق.م)</vt:lpstr>
      <vt:lpstr>الخروج المبكر (حوالي 1450 ق.م)</vt:lpstr>
      <vt:lpstr>مدينة أفاريس</vt:lpstr>
      <vt:lpstr>مدينة أفاريس</vt:lpstr>
      <vt:lpstr>مدينة أفاريس</vt:lpstr>
      <vt:lpstr>يقع هذا القصر المكون من 12 عمودًا  أمام 12 قبرًا خلفه مباشرةً</vt:lpstr>
      <vt:lpstr>12 سبط من إسرائيل على ختم من أفاريس مصر؟</vt:lpstr>
      <vt:lpstr>هل كان هذا قصر يوسف ؟</vt:lpstr>
      <vt:lpstr>تم اكتشاف 12 قبر معاً</vt:lpstr>
      <vt:lpstr>هل كان هرم قبر يوسف ؟</vt:lpstr>
      <vt:lpstr>هل كان هرم قبر يوسف ؟</vt:lpstr>
      <vt:lpstr>تمثال يوسف ؟</vt:lpstr>
      <vt:lpstr>هل هذا تمثال يوسف ؟</vt:lpstr>
      <vt:lpstr>لماذا تم التخلي عن أفاريس بين عشية وضحاها؟ كيف نما عدد سكانها في وقت سابق من 30000 إلى واحدة من أكبر المدن في العالم القديم في جيلين؟</vt:lpstr>
      <vt:lpstr>تاريخَي مصر</vt:lpstr>
      <vt:lpstr>Black</vt:lpstr>
      <vt:lpstr>        دراسات نقدية في العهد القديمBibleStudyDownloads.org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383</cp:revision>
  <dcterms:created xsi:type="dcterms:W3CDTF">2014-08-02T06:39:19Z</dcterms:created>
  <dcterms:modified xsi:type="dcterms:W3CDTF">2021-10-20T11:29:31Z</dcterms:modified>
</cp:coreProperties>
</file>