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1" r:id="rId1"/>
    <p:sldMasterId id="2147484137" r:id="rId2"/>
    <p:sldMasterId id="2147484149" r:id="rId3"/>
    <p:sldMasterId id="2147484161" r:id="rId4"/>
    <p:sldMasterId id="2147484173" r:id="rId5"/>
    <p:sldMasterId id="2147484185" r:id="rId6"/>
    <p:sldMasterId id="2147484197" r:id="rId7"/>
    <p:sldMasterId id="2147484209" r:id="rId8"/>
    <p:sldMasterId id="2147484221" r:id="rId9"/>
    <p:sldMasterId id="2147484233" r:id="rId10"/>
    <p:sldMasterId id="2147484245" r:id="rId11"/>
  </p:sldMasterIdLst>
  <p:notesMasterIdLst>
    <p:notesMasterId r:id="rId73"/>
  </p:notesMasterIdLst>
  <p:handoutMasterIdLst>
    <p:handoutMasterId r:id="rId74"/>
  </p:handoutMasterIdLst>
  <p:sldIdLst>
    <p:sldId id="272" r:id="rId12"/>
    <p:sldId id="4696" r:id="rId13"/>
    <p:sldId id="616" r:id="rId14"/>
    <p:sldId id="617" r:id="rId15"/>
    <p:sldId id="353" r:id="rId16"/>
    <p:sldId id="259" r:id="rId17"/>
    <p:sldId id="618" r:id="rId18"/>
    <p:sldId id="619" r:id="rId19"/>
    <p:sldId id="261" r:id="rId20"/>
    <p:sldId id="620" r:id="rId21"/>
    <p:sldId id="290" r:id="rId22"/>
    <p:sldId id="280" r:id="rId23"/>
    <p:sldId id="296" r:id="rId24"/>
    <p:sldId id="310" r:id="rId25"/>
    <p:sldId id="298" r:id="rId26"/>
    <p:sldId id="299" r:id="rId27"/>
    <p:sldId id="300" r:id="rId28"/>
    <p:sldId id="301" r:id="rId29"/>
    <p:sldId id="291" r:id="rId30"/>
    <p:sldId id="279" r:id="rId31"/>
    <p:sldId id="312" r:id="rId32"/>
    <p:sldId id="292" r:id="rId33"/>
    <p:sldId id="258" r:id="rId34"/>
    <p:sldId id="269" r:id="rId35"/>
    <p:sldId id="621" r:id="rId36"/>
    <p:sldId id="277" r:id="rId37"/>
    <p:sldId id="622" r:id="rId38"/>
    <p:sldId id="623" r:id="rId39"/>
    <p:sldId id="624" r:id="rId40"/>
    <p:sldId id="278" r:id="rId41"/>
    <p:sldId id="286" r:id="rId42"/>
    <p:sldId id="625" r:id="rId43"/>
    <p:sldId id="293" r:id="rId44"/>
    <p:sldId id="276" r:id="rId45"/>
    <p:sldId id="302" r:id="rId46"/>
    <p:sldId id="265" r:id="rId47"/>
    <p:sldId id="306" r:id="rId48"/>
    <p:sldId id="266" r:id="rId49"/>
    <p:sldId id="303" r:id="rId50"/>
    <p:sldId id="267" r:id="rId51"/>
    <p:sldId id="304" r:id="rId52"/>
    <p:sldId id="294" r:id="rId53"/>
    <p:sldId id="308" r:id="rId54"/>
    <p:sldId id="309" r:id="rId55"/>
    <p:sldId id="264" r:id="rId56"/>
    <p:sldId id="285" r:id="rId57"/>
    <p:sldId id="268" r:id="rId58"/>
    <p:sldId id="626" r:id="rId59"/>
    <p:sldId id="627" r:id="rId60"/>
    <p:sldId id="372" r:id="rId61"/>
    <p:sldId id="373" r:id="rId62"/>
    <p:sldId id="263" r:id="rId63"/>
    <p:sldId id="271" r:id="rId64"/>
    <p:sldId id="273" r:id="rId65"/>
    <p:sldId id="287" r:id="rId66"/>
    <p:sldId id="288" r:id="rId67"/>
    <p:sldId id="289" r:id="rId68"/>
    <p:sldId id="295" r:id="rId69"/>
    <p:sldId id="274" r:id="rId70"/>
    <p:sldId id="305" r:id="rId71"/>
    <p:sldId id="522" r:id="rId7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08"/>
  </p:normalViewPr>
  <p:slideViewPr>
    <p:cSldViewPr>
      <p:cViewPr varScale="1">
        <p:scale>
          <a:sx n="66" d="100"/>
          <a:sy n="66"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86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FAC56C2-E59B-CD44-85C7-7DB45198B2E9}" type="slidenum">
              <a:rPr lang="en-US"/>
              <a:pPr>
                <a:defRPr/>
              </a:pPr>
              <a:t>‹#›</a:t>
            </a:fld>
            <a:endParaRPr lang="en-US"/>
          </a:p>
        </p:txBody>
      </p:sp>
    </p:spTree>
    <p:extLst>
      <p:ext uri="{BB962C8B-B14F-4D97-AF65-F5344CB8AC3E}">
        <p14:creationId xmlns:p14="http://schemas.microsoft.com/office/powerpoint/2010/main" xmlns="" val="2995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9BA2EE-20F1-AC45-8F59-4F0B5BA04589}"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A6DFF40-71B8-C348-B796-94FAB0D8CBA6}" type="slidenum">
              <a:rPr lang="en-US"/>
              <a:pPr>
                <a:defRPr/>
              </a:pPr>
              <a:t>‹#›</a:t>
            </a:fld>
            <a:endParaRPr lang="en-US"/>
          </a:p>
        </p:txBody>
      </p:sp>
    </p:spTree>
    <p:extLst>
      <p:ext uri="{BB962C8B-B14F-4D97-AF65-F5344CB8AC3E}">
        <p14:creationId xmlns:p14="http://schemas.microsoft.com/office/powerpoint/2010/main" xmlns="" val="208801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Review of </a:t>
            </a:r>
            <a:r>
              <a:rPr lang="en-US" b="1" i="1" dirty="0">
                <a:effectLst/>
              </a:rPr>
              <a:t>On the Reliability of the Old Testament</a:t>
            </a:r>
          </a:p>
          <a:p>
            <a:r>
              <a:rPr lang="en-US" dirty="0"/>
              <a:t>Kenneth A. Kitchen • Wm. B. Eerdmans Publishing Company 2006-06-09 </a:t>
            </a:r>
          </a:p>
          <a:p>
            <a:r>
              <a:rPr lang="en-US" dirty="0"/>
              <a:t>By Eugene Merrill at DTS Voice</a:t>
            </a:r>
          </a:p>
          <a:p>
            <a:r>
              <a:rPr lang="en-US" dirty="0"/>
              <a:t>1 April 2005</a:t>
            </a:r>
          </a:p>
          <a:p>
            <a:r>
              <a:rPr lang="en-US" dirty="0"/>
              <a:t>https://</a:t>
            </a:r>
            <a:r>
              <a:rPr lang="en-US" dirty="0" err="1"/>
              <a:t>voice.dts.edu</a:t>
            </a:r>
            <a:r>
              <a:rPr lang="en-US" dirty="0"/>
              <a:t>/review/</a:t>
            </a:r>
            <a:r>
              <a:rPr lang="en-US" dirty="0" err="1"/>
              <a:t>kenneth</a:t>
            </a:r>
            <a:r>
              <a:rPr lang="en-US" dirty="0"/>
              <a:t>-a-kitchen-on-the-reliability-of-the-old-testament/</a:t>
            </a:r>
          </a:p>
          <a:p>
            <a:endParaRPr lang="en-US" dirty="0"/>
          </a:p>
          <a:p>
            <a:r>
              <a:rPr lang="en-US" dirty="0"/>
              <a:t>Kitchen may be the preeminent Old Testament apologist of the past one hundred years. Not since the days of Robert Dick Wilson, William Henry Green, and Oswald T. Allis has there been a scholar as well equipped and as ready to take up arms in defense of the historicity and general reliability of the Old Testament record. In addition to numerous articles in support of such matters Kitchen authored the well-known handbooks Ancient Orient and Old Testament (Chicago: InterVarsity, 1966) and The Bible in Its World (Downers Grove, IL: InterVarsity, 1977), among others. And all this by an Egyptologist best known outside evangelical circles for his authoritative works in that discipline such as The Third Intermediate Period in Egypt (1100–650 B.C.) (Warminster, UK: Aris and Phillips, 1973) and Pharaoh Triumphant: The Life and Times of Ramesses II, King of Egypt (Warminster, UK: Aris and Phillips, 1983).</a:t>
            </a:r>
          </a:p>
          <a:p>
            <a:endParaRPr lang="en-US" dirty="0"/>
          </a:p>
          <a:p>
            <a:r>
              <a:rPr lang="en-US" dirty="0"/>
              <a:t>The present work, though technically not a history of Israel, is concerned primarily to reestablish the Old Testament as a reliable record of that history in the face of postmodern attempts to rob it of any semblance of historical credibility. In his response to these approaches Kitchen regularly makes the transition from apologist to polemicist, a move not surprising to readers familiar with his other works. This may vitiate the effectiveness of his arguments among the targets of his frequently withering attacks, but they are not likely to read his work anyway for the very reason he suggests, namely, a closed-system a </a:t>
            </a:r>
            <a:r>
              <a:rPr lang="en-US" dirty="0" err="1"/>
              <a:t>priorism</a:t>
            </a:r>
            <a:r>
              <a:rPr lang="en-US" dirty="0"/>
              <a:t> that refuses to examine any evidence outside their own predetermined boundaries. Others, however, will read Kitchen with appreciation, perhaps even glee, where he “lets ’em have it” or “gives ’em what they deserve.” This is not likely to be productive if the intention is to understand opposing positions and know how to respond to those deemed intellectually and theologically deficient.</a:t>
            </a:r>
          </a:p>
          <a:p>
            <a:endParaRPr lang="en-US" dirty="0"/>
          </a:p>
          <a:p>
            <a:r>
              <a:rPr lang="en-US" dirty="0"/>
              <a:t>Kitchen’s method seems at first to be wrong-headed because he begins at the end and ends at the beginning. That is, he traces the history of the postexilic period first and then works his way back to the very beginning, what he calls “Back to </a:t>
            </a:r>
            <a:r>
              <a:rPr lang="en-US" dirty="0" err="1"/>
              <a:t>Methusaleh</a:t>
            </a:r>
            <a:r>
              <a:rPr lang="en-US" dirty="0"/>
              <a:t>—and Well Beyond.” The rationale for this, however, is quite clear and sensible, for Kitchen wants to begin with an era best documented by extrabiblical data and then, having made a strong case for the Old Testament’s reliability there, to move to earlier times where such evidence is increasingly rare. The point is that if late periods of history can be shown to be corroborated by unimpeachable secular sources, it follows a fortiori that earlier ones should at least be given presumptive benefit of the doubt.</a:t>
            </a:r>
          </a:p>
          <a:p>
            <a:endParaRPr lang="en-US" dirty="0"/>
          </a:p>
          <a:p>
            <a:r>
              <a:rPr lang="en-US" dirty="0"/>
              <a:t>On the whole, Kitchen makes a good case for his thesis, but sometimes he does so at the expense of self-consistency or even by fudging on matters of historical event, especially where the supernatural is involved. Speaking of the death of Sennacherib’s army, for example, Kitchen explains the “visitation that brought sudden death to a large part of the Assyrian force,” as “food poisoning or whatever?” (p. 41). There is no word here of direct divine intervention. More serious, however, is his attempt to support a late date for the Exodus—a position for which he is well known—in light of evidence to the contrary. He dismisses Bryant Wood’s compelling arguments for an early fourteenth-century destruction of Jericho by simply asserting that P. </a:t>
            </a:r>
            <a:r>
              <a:rPr lang="en-US" dirty="0" err="1"/>
              <a:t>Bienkowski</a:t>
            </a:r>
            <a:r>
              <a:rPr lang="en-US" dirty="0"/>
              <a:t> “corrected” Wood, but Kitchen does not say how (p. 544 n. 89). He then ignores the three-hundred-year period from the beginning of the Conquest to the judgeship of Jephthah by deriding Jephthah as “a roughneck, an outcast” whose words are “nothing more than a brave but ignorant man’s bold bluster in favor of his people” (p. 209). Kitchen has no grounds for such an assertion, but he must in some way rid himself of the three hundred years that anchor the Conquest (and hence the Exodus) in the late fifteenth and early fourteenth centuries. Resort to begging the question in this way does not help his case.</a:t>
            </a:r>
          </a:p>
          <a:p>
            <a:endParaRPr lang="en-US" dirty="0"/>
          </a:p>
          <a:p>
            <a:r>
              <a:rPr lang="en-US" dirty="0"/>
              <a:t>At another point Kitchen admits that Moses could not (or did not) return to Egypt from Midian until a new king reigned (p. 296). He says nothing, however, about the fact that the king whose death cleared the way for Moses’ return had to have reigned for at least forty years according to clear biblical testimony (Exod. 2:23; cf. 4:19; 7:7). That being the case, Ramesses II, Kitchen’s pharaoh of the Exodus, is disqualified since only he reigned that long in the nineteenth dynasty and therefore his successor would have been the Exodus king. But that was </a:t>
            </a:r>
            <a:r>
              <a:rPr lang="en-US" dirty="0" err="1"/>
              <a:t>Merenptah</a:t>
            </a:r>
            <a:r>
              <a:rPr lang="en-US" dirty="0"/>
              <a:t>, whose reign commenced after 1214 B.C. and who in his fifth year already mentioned Israel in a famous monument found at Thebes. The Exodus could hardly have occurred in his reign! This leaves only Amenhotep II (ca. 1427–1400) of Dynasty 18 as the pharaoh of the Exodus, for only he followed a king (Thutmose III) who reigned for at least forty years. The only way to discount this evidence is to deny the forty-year duration of Moses’ Midianite sojourn and thus to violate Kitchen’s own general method of taking the biblical historical data at face value.</a:t>
            </a:r>
          </a:p>
          <a:p>
            <a:endParaRPr lang="en-US" dirty="0"/>
          </a:p>
          <a:p>
            <a:r>
              <a:rPr lang="en-US" dirty="0"/>
              <a:t>This said, the fact remains that Kitchen has left all students committed to biblical factuality greatly in his debt. The erudition of this work is breathtaking, the scope of its treatment most impressive, and the cogency of the case as a whole most convincing. Serious students cannot and must not ignore 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5D7EAA-0D36-F44C-8297-859FD03034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9948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1905CC-9831-2E4A-8349-B69AA17FB58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1CE590F-DC84-2346-8345-5E52FFA92F5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27D7A8-5567-7440-AA7F-5D5E5F3AE52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E341454-A51A-0148-A2C4-21D610D29A1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55FB79-0617-6F46-BD76-FC2E308CAFC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1EC300-9BBF-D44E-A342-B82603662D6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6F37F8-1728-D147-9BF5-F7F73F15970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E341454-A51A-0148-A2C4-21D610D29A1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309D71-5510-FF47-A62D-7346A84A096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E29A84-CA05-9B46-AF15-6DA7FFC6A879}"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C1E12D-6FAA-7D4C-A682-E8B94684FA64}"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1251"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r" eaLnBrk="1" hangingPunct="1">
              <a:spcBef>
                <a:spcPct val="0"/>
              </a:spcBef>
            </a:pPr>
            <a:r>
              <a:rPr lang="ar-JO" dirty="0">
                <a:latin typeface="Arial"/>
                <a:cs typeface="Arial"/>
              </a:rPr>
              <a:t>كتب موسى الكتب الخمسة الأولى من الكتاب المقدس بعد فرار إسرائيل من مصر. ومع ذلك ما زالوا بحاجة ليفهموا السبب. </a:t>
            </a:r>
            <a:endParaRPr lang="en-US" dirty="0">
              <a:latin typeface="Arial"/>
              <a:cs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C85AD8-95CD-6548-908A-5D705D6DD01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OC Critical Studies in the OT Arabic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E7AA729-5BE4-B647-8F86-37DC034EE90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50D358-713E-214D-BD66-A5A7BE250CD3}"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0930" name="Rectangle 1026"/>
          <p:cNvSpPr>
            <a:spLocks noGrp="1" noRot="1" noChangeAspect="1" noChangeArrowheads="1" noTextEdit="1"/>
          </p:cNvSpPr>
          <p:nvPr>
            <p:ph type="sldImg"/>
          </p:nvPr>
        </p:nvSpPr>
        <p:spPr>
          <a:ln/>
        </p:spPr>
      </p:sp>
      <p:sp>
        <p:nvSpPr>
          <p:cNvPr id="380931"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zh-CN" sz="1600" b="1">
                <a:latin typeface="Arial" charset="0"/>
              </a:rPr>
              <a:t>https://portal.tiu.edu/uportal/teds/otdept/jhoffmeier</a:t>
            </a:r>
            <a:endParaRPr lang="en-US" altLang="zh-CN" b="1">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B78102-66B5-E645-99D1-66D1AA05FF4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D4DFED-8624-C943-971E-DE05DB188DD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3C650EA-308E-DF41-8BDB-5EEE9B639AC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F6845E2-BC04-7F48-A3CF-58A2DFECD16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3EAED8C-B707-5949-8A25-C1943C57D01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96105C8-9D7B-C949-94B4-23D3F2B26B56}" type="slidenum">
              <a:rPr lang="en-US"/>
              <a:pPr>
                <a:defRPr/>
              </a:pPr>
              <a:t>‹#›</a:t>
            </a:fld>
            <a:endParaRPr lang="en-US"/>
          </a:p>
        </p:txBody>
      </p:sp>
    </p:spTree>
    <p:extLst>
      <p:ext uri="{BB962C8B-B14F-4D97-AF65-F5344CB8AC3E}">
        <p14:creationId xmlns:p14="http://schemas.microsoft.com/office/powerpoint/2010/main" xmlns="" val="29310214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E5D17A-5CFA-6A4C-B3BD-F1D6AF4EEBBD}" type="slidenum">
              <a:rPr lang="en-US"/>
              <a:pPr>
                <a:defRPr/>
              </a:pPr>
              <a:t>‹#›</a:t>
            </a:fld>
            <a:endParaRPr lang="en-US"/>
          </a:p>
        </p:txBody>
      </p:sp>
    </p:spTree>
    <p:extLst>
      <p:ext uri="{BB962C8B-B14F-4D97-AF65-F5344CB8AC3E}">
        <p14:creationId xmlns:p14="http://schemas.microsoft.com/office/powerpoint/2010/main" xmlns="" val="361423502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33630123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3778336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4140981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2071260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39605010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17034471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367097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139398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20548778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xmlns="" val="54196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xmlns="" val="1608729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xmlns="" val="3974842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xmlns="" val="40806473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xmlns="" val="29190993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xmlns="" val="3660050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xmlns="" val="31239163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xmlns="" val="2550359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xmlns="" val="6891342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xmlns="" val="4180169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xmlns="" val="2904058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xmlns="" val="84098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xmlns="" val="3473883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xmlns="" val="99390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xmlns="" val="367132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xmlns="" val="367930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xmlns="" val="71093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xmlns="" val="426634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xmlns="" val="121936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xmlns="" val="8205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xmlns="" val="328069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FDBD15-01D3-3D44-9ED6-7226CF3B1D10}" type="slidenum">
              <a:rPr lang="en-US"/>
              <a:pPr>
                <a:defRPr/>
              </a:pPr>
              <a:t>‹#›</a:t>
            </a:fld>
            <a:endParaRPr lang="en-US"/>
          </a:p>
        </p:txBody>
      </p:sp>
    </p:spTree>
    <p:extLst>
      <p:ext uri="{BB962C8B-B14F-4D97-AF65-F5344CB8AC3E}">
        <p14:creationId xmlns:p14="http://schemas.microsoft.com/office/powerpoint/2010/main" xmlns="" val="41931202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xmlns="" val="188272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xmlns="" val="231928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99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399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CDE9FC3-1181-C545-81C3-9D4067C5A246}" type="slidenum">
              <a:rPr lang="en-US"/>
              <a:pPr>
                <a:defRPr/>
              </a:pPr>
              <a:t>‹#›</a:t>
            </a:fld>
            <a:endParaRPr lang="en-US"/>
          </a:p>
        </p:txBody>
      </p:sp>
    </p:spTree>
    <p:extLst>
      <p:ext uri="{BB962C8B-B14F-4D97-AF65-F5344CB8AC3E}">
        <p14:creationId xmlns:p14="http://schemas.microsoft.com/office/powerpoint/2010/main" xmlns="" val="12596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1EE16B-FDD2-F64B-96F6-01769686FB3C}" type="slidenum">
              <a:rPr lang="en-US"/>
              <a:pPr>
                <a:defRPr/>
              </a:pPr>
              <a:t>‹#›</a:t>
            </a:fld>
            <a:endParaRPr lang="en-US"/>
          </a:p>
        </p:txBody>
      </p:sp>
    </p:spTree>
    <p:extLst>
      <p:ext uri="{BB962C8B-B14F-4D97-AF65-F5344CB8AC3E}">
        <p14:creationId xmlns:p14="http://schemas.microsoft.com/office/powerpoint/2010/main" xmlns="" val="2413721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8EE4DD1-245C-AD49-91A6-4106462D1B56}" type="slidenum">
              <a:rPr lang="en-US"/>
              <a:pPr>
                <a:defRPr/>
              </a:pPr>
              <a:t>‹#›</a:t>
            </a:fld>
            <a:endParaRPr lang="en-US"/>
          </a:p>
        </p:txBody>
      </p:sp>
    </p:spTree>
    <p:extLst>
      <p:ext uri="{BB962C8B-B14F-4D97-AF65-F5344CB8AC3E}">
        <p14:creationId xmlns:p14="http://schemas.microsoft.com/office/powerpoint/2010/main" xmlns="" val="15978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A4E0572-C2FE-6C45-9FDB-33722EA48F3B}" type="slidenum">
              <a:rPr lang="en-US"/>
              <a:pPr>
                <a:defRPr/>
              </a:pPr>
              <a:t>‹#›</a:t>
            </a:fld>
            <a:endParaRPr lang="en-US"/>
          </a:p>
        </p:txBody>
      </p:sp>
    </p:spTree>
    <p:extLst>
      <p:ext uri="{BB962C8B-B14F-4D97-AF65-F5344CB8AC3E}">
        <p14:creationId xmlns:p14="http://schemas.microsoft.com/office/powerpoint/2010/main" xmlns="" val="2249960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D6FA4FF-6E22-E64D-B70A-3F8FECE6EE2D}" type="slidenum">
              <a:rPr lang="en-US"/>
              <a:pPr>
                <a:defRPr/>
              </a:pPr>
              <a:t>‹#›</a:t>
            </a:fld>
            <a:endParaRPr lang="en-US"/>
          </a:p>
        </p:txBody>
      </p:sp>
    </p:spTree>
    <p:extLst>
      <p:ext uri="{BB962C8B-B14F-4D97-AF65-F5344CB8AC3E}">
        <p14:creationId xmlns:p14="http://schemas.microsoft.com/office/powerpoint/2010/main" xmlns="" val="3107107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20F5F17-3A79-C545-A776-5A7898B0039F}" type="slidenum">
              <a:rPr lang="en-US"/>
              <a:pPr>
                <a:defRPr/>
              </a:pPr>
              <a:t>‹#›</a:t>
            </a:fld>
            <a:endParaRPr lang="en-US"/>
          </a:p>
        </p:txBody>
      </p:sp>
    </p:spTree>
    <p:extLst>
      <p:ext uri="{BB962C8B-B14F-4D97-AF65-F5344CB8AC3E}">
        <p14:creationId xmlns:p14="http://schemas.microsoft.com/office/powerpoint/2010/main" xmlns="" val="132079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1D87AD8-B8C6-F441-86B7-A173E45F0FCE}" type="slidenum">
              <a:rPr lang="en-US"/>
              <a:pPr>
                <a:defRPr/>
              </a:pPr>
              <a:t>‹#›</a:t>
            </a:fld>
            <a:endParaRPr lang="en-US"/>
          </a:p>
        </p:txBody>
      </p:sp>
    </p:spTree>
    <p:extLst>
      <p:ext uri="{BB962C8B-B14F-4D97-AF65-F5344CB8AC3E}">
        <p14:creationId xmlns:p14="http://schemas.microsoft.com/office/powerpoint/2010/main" xmlns="" val="117667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15FC6-345E-4B43-A57B-60B178F6ED10}" type="slidenum">
              <a:rPr lang="en-US"/>
              <a:pPr>
                <a:defRPr/>
              </a:pPr>
              <a:t>‹#›</a:t>
            </a:fld>
            <a:endParaRPr lang="en-US"/>
          </a:p>
        </p:txBody>
      </p:sp>
    </p:spTree>
    <p:extLst>
      <p:ext uri="{BB962C8B-B14F-4D97-AF65-F5344CB8AC3E}">
        <p14:creationId xmlns:p14="http://schemas.microsoft.com/office/powerpoint/2010/main" xmlns="" val="188104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218D83-331A-C34B-80F5-C09E367BB287}" type="slidenum">
              <a:rPr lang="en-US"/>
              <a:pPr>
                <a:defRPr/>
              </a:pPr>
              <a:t>‹#›</a:t>
            </a:fld>
            <a:endParaRPr lang="en-US"/>
          </a:p>
        </p:txBody>
      </p:sp>
    </p:spTree>
    <p:extLst>
      <p:ext uri="{BB962C8B-B14F-4D97-AF65-F5344CB8AC3E}">
        <p14:creationId xmlns:p14="http://schemas.microsoft.com/office/powerpoint/2010/main" xmlns="" val="7308738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D2A63E-C8BA-944A-8B79-D4E16901F705}" type="slidenum">
              <a:rPr lang="en-US"/>
              <a:pPr>
                <a:defRPr/>
              </a:pPr>
              <a:t>‹#›</a:t>
            </a:fld>
            <a:endParaRPr lang="en-US"/>
          </a:p>
        </p:txBody>
      </p:sp>
    </p:spTree>
    <p:extLst>
      <p:ext uri="{BB962C8B-B14F-4D97-AF65-F5344CB8AC3E}">
        <p14:creationId xmlns:p14="http://schemas.microsoft.com/office/powerpoint/2010/main" xmlns="" val="2669107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176839-77A2-2343-A3F1-EBB92F8B94CB}" type="slidenum">
              <a:rPr lang="en-US"/>
              <a:pPr>
                <a:defRPr/>
              </a:pPr>
              <a:t>‹#›</a:t>
            </a:fld>
            <a:endParaRPr lang="en-US"/>
          </a:p>
        </p:txBody>
      </p:sp>
    </p:spTree>
    <p:extLst>
      <p:ext uri="{BB962C8B-B14F-4D97-AF65-F5344CB8AC3E}">
        <p14:creationId xmlns:p14="http://schemas.microsoft.com/office/powerpoint/2010/main" xmlns="" val="1801361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C3B7C7-6835-5840-8FCB-11079DB09016}" type="slidenum">
              <a:rPr lang="en-US"/>
              <a:pPr>
                <a:defRPr/>
              </a:pPr>
              <a:t>‹#›</a:t>
            </a:fld>
            <a:endParaRPr lang="en-US"/>
          </a:p>
        </p:txBody>
      </p:sp>
    </p:spTree>
    <p:extLst>
      <p:ext uri="{BB962C8B-B14F-4D97-AF65-F5344CB8AC3E}">
        <p14:creationId xmlns:p14="http://schemas.microsoft.com/office/powerpoint/2010/main" xmlns="" val="160287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364480882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392586667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2249979711"/>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2055192704"/>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1359210099"/>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3388517248"/>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597547814"/>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DC40D9E-2433-4D4C-8A5B-0843BDAB6B41}" type="slidenum">
              <a:rPr lang="en-US"/>
              <a:pPr>
                <a:defRPr/>
              </a:pPr>
              <a:t>‹#›</a:t>
            </a:fld>
            <a:endParaRPr lang="en-US"/>
          </a:p>
        </p:txBody>
      </p:sp>
    </p:spTree>
    <p:extLst>
      <p:ext uri="{BB962C8B-B14F-4D97-AF65-F5344CB8AC3E}">
        <p14:creationId xmlns:p14="http://schemas.microsoft.com/office/powerpoint/2010/main" xmlns="" val="18905656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3031641378"/>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2225845850"/>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2390641614"/>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xmlns="" val="1878415243"/>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E59D6-5BFD-4F4A-A921-645CA2BAF0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93427996"/>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2FCD73-99D6-4046-BCD2-DFBD003281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98282657"/>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3E141-6341-224C-B7E0-488FDE1AE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32656449"/>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E3D2CB-8CC4-484D-9CD2-D93D261C90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19285969"/>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58F6FD-582E-D34A-9183-4143955BE4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98005448"/>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29D385-DFC5-C848-AE56-0FD165B057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9495681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D317F53-FBBB-7542-A9D0-F7AF908A104A}" type="slidenum">
              <a:rPr lang="en-US"/>
              <a:pPr>
                <a:defRPr/>
              </a:pPr>
              <a:t>‹#›</a:t>
            </a:fld>
            <a:endParaRPr lang="en-US"/>
          </a:p>
        </p:txBody>
      </p:sp>
    </p:spTree>
    <p:extLst>
      <p:ext uri="{BB962C8B-B14F-4D97-AF65-F5344CB8AC3E}">
        <p14:creationId xmlns:p14="http://schemas.microsoft.com/office/powerpoint/2010/main" xmlns="" val="97580736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193B08-D205-C24D-BE45-3EE9576803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684181201"/>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1706C-7713-5B40-9593-E19F3CA7A7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40691046"/>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5FEA1-6353-814B-8174-51D40A311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69218508"/>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3489D-E3DD-FD4A-B9A0-930959BC9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86119331"/>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B077F-FC12-B74B-861C-F091248950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78012964"/>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6" name="Rectangle 1028" descr="mutegras"/>
            <p:cNvSpPr>
              <a:spLocks noChangeArrowheads="1"/>
            </p:cNvSpPr>
            <p:nvPr/>
          </p:nvSpPr>
          <p:spPr bwMode="ltGray">
            <a:xfrm>
              <a:off x="0" y="0"/>
              <a:ext cx="5760" cy="2304"/>
            </a:xfrm>
            <a:prstGeom prst="rect">
              <a:avLst/>
            </a:prstGeom>
            <a:blipFill dpi="0" rotWithShape="0">
              <a:blip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7" name="Line 1029"/>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1030" descr="mutegras"/>
            <p:cNvSpPr>
              <a:spLocks noChangeArrowheads="1"/>
            </p:cNvSpPr>
            <p:nvPr/>
          </p:nvSpPr>
          <p:spPr bwMode="ltGray">
            <a:xfrm>
              <a:off x="0" y="4128"/>
              <a:ext cx="5760" cy="192"/>
            </a:xfrm>
            <a:prstGeom prst="rect">
              <a:avLst/>
            </a:prstGeom>
            <a:blipFill dpi="0" rotWithShape="0">
              <a:blip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9" name="Line 1031"/>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1032"/>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grpSp>
      <p:sp>
        <p:nvSpPr>
          <p:cNvPr id="190473" name="Rectangle 103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0474" name="Rectangle 1034"/>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035"/>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036"/>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037"/>
          <p:cNvSpPr>
            <a:spLocks noGrp="1" noChangeArrowheads="1"/>
          </p:cNvSpPr>
          <p:nvPr>
            <p:ph type="sldNum" sz="quarter" idx="12"/>
          </p:nvPr>
        </p:nvSpPr>
        <p:spPr>
          <a:xfrm>
            <a:off x="6553200" y="6248400"/>
            <a:ext cx="1905000" cy="457200"/>
          </a:xfrm>
        </p:spPr>
        <p:txBody>
          <a:bodyPr/>
          <a:lstStyle>
            <a:lvl1pPr>
              <a:defRPr/>
            </a:lvl1pPr>
          </a:lstStyle>
          <a:p>
            <a:pPr>
              <a:defRPr/>
            </a:pPr>
            <a:fld id="{E7C9225D-831D-9B41-8B7A-E4ABB7F49018}" type="slidenum">
              <a:rPr lang="zh-CN" altLang="en-US"/>
              <a:pPr>
                <a:defRPr/>
              </a:pPr>
              <a:t>‹#›</a:t>
            </a:fld>
            <a:endParaRPr lang="en-US" altLang="zh-CN"/>
          </a:p>
        </p:txBody>
      </p:sp>
    </p:spTree>
    <p:extLst>
      <p:ext uri="{BB962C8B-B14F-4D97-AF65-F5344CB8AC3E}">
        <p14:creationId xmlns:p14="http://schemas.microsoft.com/office/powerpoint/2010/main" xmlns="" val="1532471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323AE79-7844-7144-9DDB-D267F812FDFD}" type="slidenum">
              <a:rPr lang="zh-CN" altLang="en-US"/>
              <a:pPr>
                <a:defRPr/>
              </a:pPr>
              <a:t>‹#›</a:t>
            </a:fld>
            <a:endParaRPr lang="en-US" altLang="zh-CN"/>
          </a:p>
        </p:txBody>
      </p:sp>
    </p:spTree>
    <p:extLst>
      <p:ext uri="{BB962C8B-B14F-4D97-AF65-F5344CB8AC3E}">
        <p14:creationId xmlns:p14="http://schemas.microsoft.com/office/powerpoint/2010/main" xmlns="" val="3639666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7B506F7-B781-1E4A-8AD8-8A017902AE4E}" type="slidenum">
              <a:rPr lang="zh-CN" altLang="en-US"/>
              <a:pPr>
                <a:defRPr/>
              </a:pPr>
              <a:t>‹#›</a:t>
            </a:fld>
            <a:endParaRPr lang="en-US" altLang="zh-CN"/>
          </a:p>
        </p:txBody>
      </p:sp>
    </p:spTree>
    <p:extLst>
      <p:ext uri="{BB962C8B-B14F-4D97-AF65-F5344CB8AC3E}">
        <p14:creationId xmlns:p14="http://schemas.microsoft.com/office/powerpoint/2010/main" xmlns="" val="2302691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25D723-73CF-5341-83CB-878D46AE7A73}" type="slidenum">
              <a:rPr lang="zh-CN" altLang="en-US"/>
              <a:pPr>
                <a:defRPr/>
              </a:pPr>
              <a:t>‹#›</a:t>
            </a:fld>
            <a:endParaRPr lang="en-US" altLang="zh-CN"/>
          </a:p>
        </p:txBody>
      </p:sp>
    </p:spTree>
    <p:extLst>
      <p:ext uri="{BB962C8B-B14F-4D97-AF65-F5344CB8AC3E}">
        <p14:creationId xmlns:p14="http://schemas.microsoft.com/office/powerpoint/2010/main" xmlns="" val="3205862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48831BB-3A77-6D43-828A-03BA8613C4D6}" type="slidenum">
              <a:rPr lang="zh-CN" altLang="en-US"/>
              <a:pPr>
                <a:defRPr/>
              </a:pPr>
              <a:t>‹#›</a:t>
            </a:fld>
            <a:endParaRPr lang="en-US" altLang="zh-CN"/>
          </a:p>
        </p:txBody>
      </p:sp>
    </p:spTree>
    <p:extLst>
      <p:ext uri="{BB962C8B-B14F-4D97-AF65-F5344CB8AC3E}">
        <p14:creationId xmlns:p14="http://schemas.microsoft.com/office/powerpoint/2010/main" xmlns="" val="406792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CB6E869-E727-024A-9511-4CD6B07B9CC8}" type="slidenum">
              <a:rPr lang="en-US"/>
              <a:pPr>
                <a:defRPr/>
              </a:pPr>
              <a:t>‹#›</a:t>
            </a:fld>
            <a:endParaRPr lang="en-US"/>
          </a:p>
        </p:txBody>
      </p:sp>
    </p:spTree>
    <p:extLst>
      <p:ext uri="{BB962C8B-B14F-4D97-AF65-F5344CB8AC3E}">
        <p14:creationId xmlns:p14="http://schemas.microsoft.com/office/powerpoint/2010/main" xmlns="" val="42302062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B562D6A-5D79-004F-A2FB-FD1B78746CC0}" type="slidenum">
              <a:rPr lang="zh-CN" altLang="en-US"/>
              <a:pPr>
                <a:defRPr/>
              </a:pPr>
              <a:t>‹#›</a:t>
            </a:fld>
            <a:endParaRPr lang="en-US" altLang="zh-CN"/>
          </a:p>
        </p:txBody>
      </p:sp>
    </p:spTree>
    <p:extLst>
      <p:ext uri="{BB962C8B-B14F-4D97-AF65-F5344CB8AC3E}">
        <p14:creationId xmlns:p14="http://schemas.microsoft.com/office/powerpoint/2010/main" xmlns="" val="3613150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040A028-C03B-4B41-8C19-F253CAEC5101}" type="slidenum">
              <a:rPr lang="zh-CN" altLang="en-US"/>
              <a:pPr>
                <a:defRPr/>
              </a:pPr>
              <a:t>‹#›</a:t>
            </a:fld>
            <a:endParaRPr lang="en-US" altLang="zh-CN"/>
          </a:p>
        </p:txBody>
      </p:sp>
    </p:spTree>
    <p:extLst>
      <p:ext uri="{BB962C8B-B14F-4D97-AF65-F5344CB8AC3E}">
        <p14:creationId xmlns:p14="http://schemas.microsoft.com/office/powerpoint/2010/main" xmlns="" val="9322299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B792E5-F7B2-1148-BDE4-0D22E8A082E3}" type="slidenum">
              <a:rPr lang="zh-CN" altLang="en-US"/>
              <a:pPr>
                <a:defRPr/>
              </a:pPr>
              <a:t>‹#›</a:t>
            </a:fld>
            <a:endParaRPr lang="en-US" altLang="zh-CN"/>
          </a:p>
        </p:txBody>
      </p:sp>
    </p:spTree>
    <p:extLst>
      <p:ext uri="{BB962C8B-B14F-4D97-AF65-F5344CB8AC3E}">
        <p14:creationId xmlns:p14="http://schemas.microsoft.com/office/powerpoint/2010/main" xmlns="" val="1132360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0A94710-447C-DA46-A3C2-76689657B21D}" type="slidenum">
              <a:rPr lang="zh-CN" altLang="en-US"/>
              <a:pPr>
                <a:defRPr/>
              </a:pPr>
              <a:t>‹#›</a:t>
            </a:fld>
            <a:endParaRPr lang="en-US" altLang="zh-CN"/>
          </a:p>
        </p:txBody>
      </p:sp>
    </p:spTree>
    <p:extLst>
      <p:ext uri="{BB962C8B-B14F-4D97-AF65-F5344CB8AC3E}">
        <p14:creationId xmlns:p14="http://schemas.microsoft.com/office/powerpoint/2010/main" xmlns="" val="3997186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05F9453-04DF-F948-9FF8-BEEF59DFE2D9}" type="slidenum">
              <a:rPr lang="zh-CN" altLang="en-US"/>
              <a:pPr>
                <a:defRPr/>
              </a:pPr>
              <a:t>‹#›</a:t>
            </a:fld>
            <a:endParaRPr lang="en-US" altLang="zh-CN"/>
          </a:p>
        </p:txBody>
      </p:sp>
    </p:spTree>
    <p:extLst>
      <p:ext uri="{BB962C8B-B14F-4D97-AF65-F5344CB8AC3E}">
        <p14:creationId xmlns:p14="http://schemas.microsoft.com/office/powerpoint/2010/main" xmlns="" val="1125009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8DB0C67-0FA9-3749-ACEB-01724525FB80}" type="slidenum">
              <a:rPr lang="zh-CN" altLang="en-US"/>
              <a:pPr>
                <a:defRPr/>
              </a:pPr>
              <a:t>‹#›</a:t>
            </a:fld>
            <a:endParaRPr lang="en-US" altLang="zh-CN"/>
          </a:p>
        </p:txBody>
      </p:sp>
    </p:spTree>
    <p:extLst>
      <p:ext uri="{BB962C8B-B14F-4D97-AF65-F5344CB8AC3E}">
        <p14:creationId xmlns:p14="http://schemas.microsoft.com/office/powerpoint/2010/main" xmlns="" val="394032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20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3420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247AAD6-54B8-9F48-8899-26953D763537}" type="slidenum">
              <a:rPr lang="en-US"/>
              <a:pPr>
                <a:defRPr/>
              </a:pPr>
              <a:t>‹#›</a:t>
            </a:fld>
            <a:endParaRPr lang="en-US"/>
          </a:p>
        </p:txBody>
      </p:sp>
    </p:spTree>
    <p:extLst>
      <p:ext uri="{BB962C8B-B14F-4D97-AF65-F5344CB8AC3E}">
        <p14:creationId xmlns:p14="http://schemas.microsoft.com/office/powerpoint/2010/main" xmlns="" val="2944663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68AC268-DDA7-6046-B29A-F411B0CDF7A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9499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F7033D8-4BFD-C84D-95E7-7A373A190A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57798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95B984-D21F-1445-A99B-D96109B36B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3478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5879DC-84FD-3C46-ADDE-5FC72291A008}" type="slidenum">
              <a:rPr lang="en-US"/>
              <a:pPr>
                <a:defRPr/>
              </a:pPr>
              <a:t>‹#›</a:t>
            </a:fld>
            <a:endParaRPr lang="en-US"/>
          </a:p>
        </p:txBody>
      </p:sp>
    </p:spTree>
    <p:extLst>
      <p:ext uri="{BB962C8B-B14F-4D97-AF65-F5344CB8AC3E}">
        <p14:creationId xmlns:p14="http://schemas.microsoft.com/office/powerpoint/2010/main" xmlns="" val="4791067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81EC7FB-B41C-934B-BB96-FE93A6ACA4F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565165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3548E55-2764-884C-B55A-E047293D021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258171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1F67B78E-292A-EC4F-9EEB-8011DADEE11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94202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6CBF1AA-BDF6-2D46-9325-D54AD3E54D0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576358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212C19E-B922-E64F-A355-BD93B2DCC37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272299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8C7F0A3-81FE-1943-A4C3-AB33F182FDB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30816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1F049A-6298-A242-A8C7-13B52B8EAE7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4903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latin typeface="Times New Roman"/>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latin typeface="Times New Roman"/>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626483CA-E350-6045-9DB9-61140A307CB6}" type="slidenum">
              <a:rPr lang="en-US"/>
              <a:pPr>
                <a:defRPr/>
              </a:pPr>
              <a:t>‹#›</a:t>
            </a:fld>
            <a:endParaRPr lang="en-US"/>
          </a:p>
        </p:txBody>
      </p:sp>
    </p:spTree>
    <p:extLst>
      <p:ext uri="{BB962C8B-B14F-4D97-AF65-F5344CB8AC3E}">
        <p14:creationId xmlns:p14="http://schemas.microsoft.com/office/powerpoint/2010/main" xmlns="" val="2484402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24877BD-631D-0E47-B367-53C745F4C79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1733969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C766C90-2A81-714F-8F03-626EAE9EF9C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169309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163824C-77BC-FC48-9230-5C47FA9D1225}" type="slidenum">
              <a:rPr lang="en-US"/>
              <a:pPr>
                <a:defRPr/>
              </a:pPr>
              <a:t>‹#›</a:t>
            </a:fld>
            <a:endParaRPr lang="en-US"/>
          </a:p>
        </p:txBody>
      </p:sp>
    </p:spTree>
    <p:extLst>
      <p:ext uri="{BB962C8B-B14F-4D97-AF65-F5344CB8AC3E}">
        <p14:creationId xmlns:p14="http://schemas.microsoft.com/office/powerpoint/2010/main" xmlns="" val="260294307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83A1748-25E4-F540-808F-AA6A9CB52797}"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3328149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9" name="Rectangle 12"/>
          <p:cNvSpPr>
            <a:spLocks noGrp="1" noChangeArrowheads="1"/>
          </p:cNvSpPr>
          <p:nvPr>
            <p:ph type="sldNum" sz="quarter" idx="12"/>
          </p:nvPr>
        </p:nvSpPr>
        <p:spPr>
          <a:ln/>
        </p:spPr>
        <p:txBody>
          <a:bodyPr/>
          <a:lstStyle>
            <a:lvl1pPr>
              <a:defRPr/>
            </a:lvl1pPr>
          </a:lstStyle>
          <a:p>
            <a:pPr>
              <a:defRPr/>
            </a:pPr>
            <a:fld id="{8E4A65AA-F5CB-C24D-BD98-ADC9BE8DE84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23569527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5" name="Rectangle 12"/>
          <p:cNvSpPr>
            <a:spLocks noGrp="1" noChangeArrowheads="1"/>
          </p:cNvSpPr>
          <p:nvPr>
            <p:ph type="sldNum" sz="quarter" idx="12"/>
          </p:nvPr>
        </p:nvSpPr>
        <p:spPr>
          <a:ln/>
        </p:spPr>
        <p:txBody>
          <a:bodyPr/>
          <a:lstStyle>
            <a:lvl1pPr>
              <a:defRPr/>
            </a:lvl1pPr>
          </a:lstStyle>
          <a:p>
            <a:pPr>
              <a:defRPr/>
            </a:pPr>
            <a:fld id="{52FD2D7B-CD53-ED4F-9BB3-FDFC239EC579}"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4144888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FD1BDB2-CBB9-194B-BEFD-9868C8DDDFFB}"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14236568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41388E5-3724-1D47-85BF-857B610DC5F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2791201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06490F3-3D93-574B-A60F-D2A32F7E620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1166712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7AC6D9-BADC-8346-9CBF-48444EC18ED6}"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246547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584AB05-FD80-5143-B078-F10EBA77704D}"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xmlns="" val="6842087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586664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8316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F9A8955-B8F8-EF4C-80D0-5E9E67010A12}" type="slidenum">
              <a:rPr lang="en-US"/>
              <a:pPr>
                <a:defRPr/>
              </a:pPr>
              <a:t>‹#›</a:t>
            </a:fld>
            <a:endParaRPr lang="en-US"/>
          </a:p>
        </p:txBody>
      </p:sp>
    </p:spTree>
    <p:extLst>
      <p:ext uri="{BB962C8B-B14F-4D97-AF65-F5344CB8AC3E}">
        <p14:creationId xmlns:p14="http://schemas.microsoft.com/office/powerpoint/2010/main" xmlns="" val="186176058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51857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0306542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6739344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573936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735334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4845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985508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713066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7424482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xmlns="" val="98904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8EE09A8-1BEC-E641-95F1-94E81FCB28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xmlns="" val="3474619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xmlns="" val="1249376063"/>
      </p:ext>
    </p:extLst>
  </p:cSld>
  <p:clrMap bg1="dk2" tx1="lt1" bg2="dk1"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xmlns="" val="208030190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894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endParaRPr lang="en-US"/>
            </a:p>
          </p:txBody>
        </p:sp>
      </p:grpSp>
      <p:sp>
        <p:nvSpPr>
          <p:cNvPr id="33894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95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5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a:p>
        </p:txBody>
      </p:sp>
      <p:sp>
        <p:nvSpPr>
          <p:cNvPr id="3389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a:p>
        </p:txBody>
      </p:sp>
      <p:sp>
        <p:nvSpPr>
          <p:cNvPr id="33895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C83559E9-C4DD-0E49-905F-F18ED06BF24A}" type="slidenum">
              <a:rPr lang="en-US"/>
              <a:pPr>
                <a:defRPr/>
              </a:pPr>
              <a:t>‹#›</a:t>
            </a:fld>
            <a:endParaRPr lang="en-US"/>
          </a:p>
        </p:txBody>
      </p:sp>
    </p:spTree>
    <p:extLst>
      <p:ext uri="{BB962C8B-B14F-4D97-AF65-F5344CB8AC3E}">
        <p14:creationId xmlns:p14="http://schemas.microsoft.com/office/powerpoint/2010/main" xmlns="" val="2218294652"/>
      </p:ext>
    </p:extLst>
  </p:cSld>
  <p:clrMap bg1="dk2" tx1="lt1" bg2="dk1"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xmlns="" val="264439194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MS PGothic" charset="0"/>
          <a:cs typeface="Arial"/>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charset="0"/>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charset="0"/>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Times New Roman"/>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Times New Roman"/>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9516F5E5-B071-0D4F-AACA-22C65A7DC164}"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xmlns="" val="343872789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5360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4"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5"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8944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0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945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ea typeface="MS PGothic" charset="0"/>
                <a:cs typeface="MS PGothic" charset="0"/>
              </a:defRPr>
            </a:lvl1pPr>
          </a:lstStyle>
          <a:p>
            <a:pPr defTabSz="914400" eaLnBrk="0" fontAlgn="base" hangingPunct="0">
              <a:spcAft>
                <a:spcPct val="0"/>
              </a:spcAft>
              <a:defRPr/>
            </a:pPr>
            <a:fld id="{88560274-3078-FB45-A498-77F92B40A734}" type="slidenum">
              <a:rPr lang="zh-CN" altLang="en-US">
                <a:latin typeface="Times New Roman" charset="0"/>
              </a:rPr>
              <a:pPr defTabSz="914400" eaLnBrk="0" fontAlgn="base" hangingPunct="0">
                <a:spcAft>
                  <a:spcPct val="0"/>
                </a:spcAft>
                <a:defRPr/>
              </a:pPr>
              <a:t>‹#›</a:t>
            </a:fld>
            <a:endParaRPr lang="en-US" altLang="zh-CN">
              <a:latin typeface="Times New Roman" charset="0"/>
            </a:endParaRPr>
          </a:p>
        </p:txBody>
      </p:sp>
    </p:spTree>
    <p:extLst>
      <p:ext uri="{BB962C8B-B14F-4D97-AF65-F5344CB8AC3E}">
        <p14:creationId xmlns:p14="http://schemas.microsoft.com/office/powerpoint/2010/main" xmlns="" val="42607874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charset="0"/>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Arial"/>
          <a:ea typeface="Geneva" pitchFamily="-108"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3409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3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 xmlns:a14="http://schemas.microsoft.com/office/drawing/2010/main" w="9525">
                  <a:solidFill>
                    <a:srgbClr val="F11E8C"/>
                  </a:solidFill>
                  <a:prstDash val="solid"/>
                  <a:round/>
                  <a:headEnd/>
                  <a:tailEnd/>
                </a14:hiddenLine>
              </a:ext>
            </a:extLst>
          </p:spPr>
          <p:txBody>
            <a:bodyPr/>
            <a:lstStyle/>
            <a:p>
              <a:endParaRPr lang="en-US"/>
            </a:p>
          </p:txBody>
        </p:sp>
        <p:sp>
          <p:nvSpPr>
            <p:cNvPr id="3410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3410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410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0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3410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02AA49D1-96AB-2A42-A432-EF044C8F60E3}" type="slidenum">
              <a:rPr lang="en-US"/>
              <a:pPr>
                <a:defRPr/>
              </a:pPr>
              <a:t>‹#›</a:t>
            </a:fld>
            <a:endParaRPr lang="en-US"/>
          </a:p>
        </p:txBody>
      </p:sp>
      <p:sp>
        <p:nvSpPr>
          <p:cNvPr id="3410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Tree>
    <p:extLst>
      <p:ext uri="{BB962C8B-B14F-4D97-AF65-F5344CB8AC3E}">
        <p14:creationId xmlns:p14="http://schemas.microsoft.com/office/powerpoint/2010/main" xmlns="" val="1395395484"/>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475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4756"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4757"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475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7475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3300"/>
              </a:solidFill>
              <a:latin typeface="Arial" charset="0"/>
              <a:ea typeface="ＭＳ Ｐゴシック" charset="0"/>
              <a:cs typeface="ＭＳ Ｐゴシック" charset="0"/>
            </a:endParaRPr>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6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charset="0"/>
              </a:defRPr>
            </a:lvl1pPr>
          </a:lstStyle>
          <a:p>
            <a:pPr defTabSz="914400" fontAlgn="base">
              <a:spcAft>
                <a:spcPct val="0"/>
              </a:spcAft>
              <a:defRPr/>
            </a:pPr>
            <a:fld id="{0DE47682-E232-A344-AAE6-B6DD47B7AAB5}" type="slidenum">
              <a:rPr lang="en-US">
                <a:solidFill>
                  <a:srgbClr val="003300"/>
                </a:solidFill>
                <a:ea typeface="ＭＳ Ｐゴシック" charset="0"/>
                <a:cs typeface="ＭＳ Ｐゴシック" charset="0"/>
              </a:rPr>
              <a:pPr defTabSz="914400" fontAlgn="base">
                <a:spcAft>
                  <a:spcPct val="0"/>
                </a:spcAft>
                <a:defRPr/>
              </a:pPr>
              <a:t>‹#›</a:t>
            </a:fld>
            <a:endParaRPr lang="en-US">
              <a:solidFill>
                <a:srgbClr val="003300"/>
              </a:solidFill>
              <a:ea typeface="ＭＳ Ｐゴシック" charset="0"/>
              <a:cs typeface="ＭＳ Ｐゴシック" charset="0"/>
            </a:endParaRPr>
          </a:p>
        </p:txBody>
      </p:sp>
    </p:spTree>
    <p:extLst>
      <p:ext uri="{BB962C8B-B14F-4D97-AF65-F5344CB8AC3E}">
        <p14:creationId xmlns:p14="http://schemas.microsoft.com/office/powerpoint/2010/main" xmlns="" val="2668165246"/>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xmlns="" val="175802474"/>
      </p:ext>
    </p:extLst>
  </p:cSld>
  <p:clrMap bg1="dk2" tx1="lt1" bg2="dk1"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5.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10.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0.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0.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59.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BSOJA04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2332038"/>
            <a:ext cx="2794000" cy="361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9" name="Picture 3" descr="BSOJA04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304800"/>
            <a:ext cx="2913063" cy="359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6356" name="Rectangle 4"/>
          <p:cNvSpPr>
            <a:spLocks noGrp="1" noChangeArrowheads="1"/>
          </p:cNvSpPr>
          <p:nvPr>
            <p:ph type="ctrTitle"/>
          </p:nvPr>
        </p:nvSpPr>
        <p:spPr>
          <a:xfrm>
            <a:off x="685800" y="1841500"/>
            <a:ext cx="7772400" cy="1608138"/>
          </a:xfrm>
        </p:spPr>
        <p:txBody>
          <a:bodyPr/>
          <a:lstStyle/>
          <a:p>
            <a:pPr eaLnBrk="1" hangingPunct="1">
              <a:defRPr/>
            </a:pPr>
            <a:r>
              <a:rPr lang="ar-JO" sz="8000" dirty="0">
                <a:effectLst>
                  <a:glow rad="165100">
                    <a:schemeClr val="accent5">
                      <a:lumMod val="10000"/>
                      <a:alpha val="96000"/>
                    </a:schemeClr>
                  </a:glow>
                  <a:outerShdw blurRad="38100" dist="38100" dir="2700000" algn="tl">
                    <a:srgbClr val="000000"/>
                  </a:outerShdw>
                </a:effectLst>
                <a:cs typeface="+mj-cs"/>
              </a:rPr>
              <a:t>تاريخ</a:t>
            </a:r>
            <a:br>
              <a:rPr lang="ar-JO" sz="8000" dirty="0">
                <a:effectLst>
                  <a:glow rad="165100">
                    <a:schemeClr val="accent5">
                      <a:lumMod val="10000"/>
                      <a:alpha val="96000"/>
                    </a:schemeClr>
                  </a:glow>
                  <a:outerShdw blurRad="38100" dist="38100" dir="2700000" algn="tl">
                    <a:srgbClr val="000000"/>
                  </a:outerShdw>
                </a:effectLst>
                <a:cs typeface="+mj-cs"/>
              </a:rPr>
            </a:br>
            <a:r>
              <a:rPr lang="ar-JO" sz="8000" dirty="0">
                <a:effectLst>
                  <a:glow rad="165100">
                    <a:schemeClr val="accent5">
                      <a:lumMod val="10000"/>
                      <a:alpha val="96000"/>
                    </a:schemeClr>
                  </a:glow>
                  <a:outerShdw blurRad="38100" dist="38100" dir="2700000" algn="tl">
                    <a:srgbClr val="000000"/>
                  </a:outerShdw>
                </a:effectLst>
                <a:cs typeface="+mj-cs"/>
              </a:rPr>
              <a:t>الخروج</a:t>
            </a:r>
            <a:endParaRPr lang="en-US" sz="8000" dirty="0">
              <a:effectLst>
                <a:glow rad="165100">
                  <a:schemeClr val="accent5">
                    <a:lumMod val="10000"/>
                    <a:alpha val="96000"/>
                  </a:schemeClr>
                </a:glow>
                <a:outerShdw blurRad="38100" dist="38100" dir="2700000" algn="tl">
                  <a:srgbClr val="000000"/>
                </a:outerShdw>
              </a:effectLst>
              <a:cs typeface="+mj-cs"/>
            </a:endParaRPr>
          </a:p>
        </p:txBody>
      </p:sp>
      <p:sp>
        <p:nvSpPr>
          <p:cNvPr id="356357" name="Rectangle 5"/>
          <p:cNvSpPr>
            <a:spLocks noGrp="1" noChangeArrowheads="1"/>
          </p:cNvSpPr>
          <p:nvPr>
            <p:ph type="subTitle" idx="1"/>
          </p:nvPr>
        </p:nvSpPr>
        <p:spPr>
          <a:xfrm>
            <a:off x="0" y="3810000"/>
            <a:ext cx="6400800" cy="1752600"/>
          </a:xfrm>
        </p:spPr>
        <p:txBody>
          <a:bodyPr/>
          <a:lstStyle/>
          <a:p>
            <a:pPr eaLnBrk="1" hangingPunct="1">
              <a:defRPr/>
            </a:pPr>
            <a:r>
              <a:rPr lang="ar-JO" sz="2800" dirty="0">
                <a:cs typeface="+mn-cs"/>
              </a:rPr>
              <a:t>بواسطة</a:t>
            </a:r>
            <a:r>
              <a:rPr lang="en-US" sz="2800" dirty="0">
                <a:cs typeface="+mn-cs"/>
              </a:rPr>
              <a:t> </a:t>
            </a:r>
          </a:p>
          <a:p>
            <a:pPr eaLnBrk="1" hangingPunct="1">
              <a:defRPr/>
            </a:pPr>
            <a:r>
              <a:rPr lang="ar-JO" sz="2800" dirty="0">
                <a:cs typeface="+mn-cs"/>
              </a:rPr>
              <a:t>تشيام تشينغ كيات</a:t>
            </a:r>
            <a:endParaRPr lang="en-US" sz="2800" dirty="0">
              <a:cs typeface="+mn-cs"/>
            </a:endParaRPr>
          </a:p>
          <a:p>
            <a:pPr eaLnBrk="1" hangingPunct="1">
              <a:defRPr/>
            </a:pPr>
            <a:r>
              <a:rPr lang="ar-JO" sz="2800" dirty="0">
                <a:cs typeface="+mn-cs"/>
              </a:rPr>
              <a:t>جيني راسواندي</a:t>
            </a:r>
            <a:endParaRPr lang="en-US" sz="2800" dirty="0">
              <a:cs typeface="+mn-cs"/>
            </a:endParaRPr>
          </a:p>
        </p:txBody>
      </p:sp>
      <p:sp>
        <p:nvSpPr>
          <p:cNvPr id="7" name="Rectangle 6"/>
          <p:cNvSpPr>
            <a:spLocks noChangeArrowheads="1"/>
          </p:cNvSpPr>
          <p:nvPr/>
        </p:nvSpPr>
        <p:spPr bwMode="auto">
          <a:xfrm>
            <a:off x="0" y="5867401"/>
            <a:ext cx="9144000" cy="9906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56356"/>
                                        </p:tgtEl>
                                      </p:cBhvr>
                                      <p:by x="150000" y="150000"/>
                                    </p:animScale>
                                  </p:childTnLst>
                                </p:cTn>
                              </p:par>
                            </p:childTnLst>
                          </p:cTn>
                        </p:par>
                        <p:par>
                          <p:cTn id="7" fill="hold" nodeType="afterGroup">
                            <p:stCondLst>
                              <p:cond delay="20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56357">
                                            <p:txEl>
                                              <p:pRg st="0" end="0"/>
                                            </p:txEl>
                                          </p:spTgt>
                                        </p:tgtEl>
                                        <p:attrNameLst>
                                          <p:attrName>ppt_x</p:attrName>
                                          <p:attrName>ppt_y</p:attrName>
                                        </p:attrNameLst>
                                      </p:cBhvr>
                                    </p:animMotion>
                                    <p:animRot by="1500000">
                                      <p:cBhvr>
                                        <p:cTn id="10" dur="125" fill="hold">
                                          <p:stCondLst>
                                            <p:cond delay="0"/>
                                          </p:stCondLst>
                                        </p:cTn>
                                        <p:tgtEl>
                                          <p:spTgt spid="356357">
                                            <p:txEl>
                                              <p:pRg st="0" end="0"/>
                                            </p:txEl>
                                          </p:spTgt>
                                        </p:tgtEl>
                                        <p:attrNameLst>
                                          <p:attrName>r</p:attrName>
                                        </p:attrNameLst>
                                      </p:cBhvr>
                                    </p:animRot>
                                    <p:animRot by="-1500000">
                                      <p:cBhvr>
                                        <p:cTn id="11" dur="125" fill="hold">
                                          <p:stCondLst>
                                            <p:cond delay="125"/>
                                          </p:stCondLst>
                                        </p:cTn>
                                        <p:tgtEl>
                                          <p:spTgt spid="356357">
                                            <p:txEl>
                                              <p:pRg st="0" end="0"/>
                                            </p:txEl>
                                          </p:spTgt>
                                        </p:tgtEl>
                                        <p:attrNameLst>
                                          <p:attrName>r</p:attrName>
                                        </p:attrNameLst>
                                      </p:cBhvr>
                                    </p:animRot>
                                    <p:animRot by="-1500000">
                                      <p:cBhvr>
                                        <p:cTn id="12" dur="125" fill="hold">
                                          <p:stCondLst>
                                            <p:cond delay="250"/>
                                          </p:stCondLst>
                                        </p:cTn>
                                        <p:tgtEl>
                                          <p:spTgt spid="356357">
                                            <p:txEl>
                                              <p:pRg st="0" end="0"/>
                                            </p:txEl>
                                          </p:spTgt>
                                        </p:tgtEl>
                                        <p:attrNameLst>
                                          <p:attrName>r</p:attrName>
                                        </p:attrNameLst>
                                      </p:cBhvr>
                                    </p:animRot>
                                    <p:animRot by="1500000">
                                      <p:cBhvr>
                                        <p:cTn id="13" dur="125" fill="hold">
                                          <p:stCondLst>
                                            <p:cond delay="375"/>
                                          </p:stCondLst>
                                        </p:cTn>
                                        <p:tgtEl>
                                          <p:spTgt spid="356357">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56357">
                                            <p:txEl>
                                              <p:pRg st="1" end="1"/>
                                            </p:txEl>
                                          </p:spTgt>
                                        </p:tgtEl>
                                        <p:attrNameLst>
                                          <p:attrName>ppt_x</p:attrName>
                                          <p:attrName>ppt_y</p:attrName>
                                        </p:attrNameLst>
                                      </p:cBhvr>
                                    </p:animMotion>
                                    <p:animRot by="1500000">
                                      <p:cBhvr>
                                        <p:cTn id="18" dur="125" fill="hold">
                                          <p:stCondLst>
                                            <p:cond delay="0"/>
                                          </p:stCondLst>
                                        </p:cTn>
                                        <p:tgtEl>
                                          <p:spTgt spid="356357">
                                            <p:txEl>
                                              <p:pRg st="1" end="1"/>
                                            </p:txEl>
                                          </p:spTgt>
                                        </p:tgtEl>
                                        <p:attrNameLst>
                                          <p:attrName>r</p:attrName>
                                        </p:attrNameLst>
                                      </p:cBhvr>
                                    </p:animRot>
                                    <p:animRot by="-1500000">
                                      <p:cBhvr>
                                        <p:cTn id="19" dur="125" fill="hold">
                                          <p:stCondLst>
                                            <p:cond delay="125"/>
                                          </p:stCondLst>
                                        </p:cTn>
                                        <p:tgtEl>
                                          <p:spTgt spid="356357">
                                            <p:txEl>
                                              <p:pRg st="1" end="1"/>
                                            </p:txEl>
                                          </p:spTgt>
                                        </p:tgtEl>
                                        <p:attrNameLst>
                                          <p:attrName>r</p:attrName>
                                        </p:attrNameLst>
                                      </p:cBhvr>
                                    </p:animRot>
                                    <p:animRot by="-1500000">
                                      <p:cBhvr>
                                        <p:cTn id="20" dur="125" fill="hold">
                                          <p:stCondLst>
                                            <p:cond delay="250"/>
                                          </p:stCondLst>
                                        </p:cTn>
                                        <p:tgtEl>
                                          <p:spTgt spid="356357">
                                            <p:txEl>
                                              <p:pRg st="1" end="1"/>
                                            </p:txEl>
                                          </p:spTgt>
                                        </p:tgtEl>
                                        <p:attrNameLst>
                                          <p:attrName>r</p:attrName>
                                        </p:attrNameLst>
                                      </p:cBhvr>
                                    </p:animRot>
                                    <p:animRot by="1500000">
                                      <p:cBhvr>
                                        <p:cTn id="21" dur="125" fill="hold">
                                          <p:stCondLst>
                                            <p:cond delay="375"/>
                                          </p:stCondLst>
                                        </p:cTn>
                                        <p:tgtEl>
                                          <p:spTgt spid="356357">
                                            <p:txEl>
                                              <p:pRg st="1" end="1"/>
                                            </p:txEl>
                                          </p:spTgt>
                                        </p:tgtEl>
                                        <p:attrNameLst>
                                          <p:attrName>r</p:attrName>
                                        </p:attrNameLst>
                                      </p:cBhvr>
                                    </p:animRot>
                                  </p:childTnLst>
                                </p:cTn>
                              </p:par>
                            </p:childTnLst>
                          </p:cTn>
                        </p:par>
                        <p:par>
                          <p:cTn id="22" fill="hold" nodeType="afterGroup">
                            <p:stCondLst>
                              <p:cond delay="11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56357">
                                            <p:txEl>
                                              <p:pRg st="2" end="2"/>
                                            </p:txEl>
                                          </p:spTgt>
                                        </p:tgtEl>
                                        <p:attrNameLst>
                                          <p:attrName>ppt_x</p:attrName>
                                          <p:attrName>ppt_y</p:attrName>
                                        </p:attrNameLst>
                                      </p:cBhvr>
                                    </p:animMotion>
                                    <p:animRot by="1500000">
                                      <p:cBhvr>
                                        <p:cTn id="25" dur="125" fill="hold">
                                          <p:stCondLst>
                                            <p:cond delay="0"/>
                                          </p:stCondLst>
                                        </p:cTn>
                                        <p:tgtEl>
                                          <p:spTgt spid="356357">
                                            <p:txEl>
                                              <p:pRg st="2" end="2"/>
                                            </p:txEl>
                                          </p:spTgt>
                                        </p:tgtEl>
                                        <p:attrNameLst>
                                          <p:attrName>r</p:attrName>
                                        </p:attrNameLst>
                                      </p:cBhvr>
                                    </p:animRot>
                                    <p:animRot by="-1500000">
                                      <p:cBhvr>
                                        <p:cTn id="26" dur="125" fill="hold">
                                          <p:stCondLst>
                                            <p:cond delay="125"/>
                                          </p:stCondLst>
                                        </p:cTn>
                                        <p:tgtEl>
                                          <p:spTgt spid="356357">
                                            <p:txEl>
                                              <p:pRg st="2" end="2"/>
                                            </p:txEl>
                                          </p:spTgt>
                                        </p:tgtEl>
                                        <p:attrNameLst>
                                          <p:attrName>r</p:attrName>
                                        </p:attrNameLst>
                                      </p:cBhvr>
                                    </p:animRot>
                                    <p:animRot by="-1500000">
                                      <p:cBhvr>
                                        <p:cTn id="27" dur="125" fill="hold">
                                          <p:stCondLst>
                                            <p:cond delay="250"/>
                                          </p:stCondLst>
                                        </p:cTn>
                                        <p:tgtEl>
                                          <p:spTgt spid="356357">
                                            <p:txEl>
                                              <p:pRg st="2" end="2"/>
                                            </p:txEl>
                                          </p:spTgt>
                                        </p:tgtEl>
                                        <p:attrNameLst>
                                          <p:attrName>r</p:attrName>
                                        </p:attrNameLst>
                                      </p:cBhvr>
                                    </p:animRot>
                                    <p:animRot by="1500000">
                                      <p:cBhvr>
                                        <p:cTn id="28" dur="125" fill="hold">
                                          <p:stCondLst>
                                            <p:cond delay="375"/>
                                          </p:stCondLst>
                                        </p:cTn>
                                        <p:tgtEl>
                                          <p:spTgt spid="35635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219200" y="1219200"/>
            <a:ext cx="7924800" cy="4495800"/>
          </a:xfrm>
        </p:spPr>
        <p:txBody>
          <a:bodyPr/>
          <a:lstStyle/>
          <a:p>
            <a:pPr algn="r" rtl="1" eaLnBrk="1" hangingPunct="1"/>
            <a:r>
              <a:rPr lang="ar-JO" sz="2800" dirty="0">
                <a:latin typeface="Arial" charset="0"/>
                <a:ea typeface="ＭＳ Ｐゴシック" charset="0"/>
                <a:cs typeface="ＭＳ Ｐゴシック" charset="0"/>
              </a:rPr>
              <a:t>متى حدث ؟ 1446 أم 1266 ؟</a:t>
            </a:r>
            <a:endParaRPr lang="en-US" sz="2800" dirty="0">
              <a:latin typeface="Arial" charset="0"/>
              <a:ea typeface="ＭＳ Ｐゴシック" charset="0"/>
              <a:cs typeface="ＭＳ Ｐゴシック" charset="0"/>
            </a:endParaRPr>
          </a:p>
          <a:p>
            <a:pPr algn="r" rtl="1" eaLnBrk="1" hangingPunct="1"/>
            <a:r>
              <a:rPr lang="ar-JO" sz="2800" dirty="0">
                <a:latin typeface="Arial" charset="0"/>
                <a:ea typeface="ＭＳ Ｐゴシック" charset="0"/>
                <a:cs typeface="ＭＳ Ｐゴシック" charset="0"/>
              </a:rPr>
              <a:t>لماذا يعتبر هذا الأمر مهماً ؟</a:t>
            </a:r>
            <a:endParaRPr lang="en-US" sz="2400" dirty="0">
              <a:latin typeface="Arial" charset="0"/>
              <a:ea typeface="ＭＳ Ｐゴシック" charset="0"/>
            </a:endParaRPr>
          </a:p>
          <a:p>
            <a:pPr lvl="1" algn="r" rtl="1"/>
            <a:r>
              <a:rPr lang="ar-JO" sz="2400" dirty="0">
                <a:latin typeface="Arial" charset="0"/>
                <a:ea typeface="ＭＳ Ｐゴシック" charset="0"/>
              </a:rPr>
              <a:t>يعتبر </a:t>
            </a:r>
            <a:r>
              <a:rPr lang="ar-JO" sz="2400" dirty="0">
                <a:solidFill>
                  <a:srgbClr val="FFC000"/>
                </a:solidFill>
                <a:latin typeface="Arial" charset="0"/>
                <a:ea typeface="ＭＳ Ｐゴシック" charset="0"/>
              </a:rPr>
              <a:t>الحدث الأكثر أهمية </a:t>
            </a:r>
            <a:r>
              <a:rPr lang="ar-JO" sz="2400" dirty="0">
                <a:latin typeface="Arial" charset="0"/>
                <a:ea typeface="ＭＳ Ｐゴシック" charset="0"/>
              </a:rPr>
              <a:t>في ماضي إسرائيل، عندما بدأت تصير أمة .</a:t>
            </a:r>
            <a:endParaRPr lang="en-US" sz="2400" dirty="0">
              <a:latin typeface="Arial" charset="0"/>
              <a:ea typeface="ＭＳ Ｐゴシック" charset="0"/>
            </a:endParaRPr>
          </a:p>
          <a:p>
            <a:pPr lvl="1" algn="r" rtl="1"/>
            <a:r>
              <a:rPr lang="ar-JO" sz="2400" dirty="0">
                <a:latin typeface="Arial" charset="0"/>
                <a:ea typeface="ＭＳ Ｐゴシック" charset="0"/>
              </a:rPr>
              <a:t>يعتبر </a:t>
            </a:r>
            <a:r>
              <a:rPr lang="ar-JO" sz="2400" dirty="0">
                <a:solidFill>
                  <a:srgbClr val="FFC000"/>
                </a:solidFill>
                <a:latin typeface="Arial" charset="0"/>
                <a:ea typeface="ＭＳ Ｐゴシック" charset="0"/>
              </a:rPr>
              <a:t>مركز</a:t>
            </a:r>
            <a:r>
              <a:rPr lang="ar-JO" sz="2400" dirty="0">
                <a:latin typeface="Arial" charset="0"/>
                <a:ea typeface="ＭＳ Ｐゴシック" charset="0"/>
              </a:rPr>
              <a:t> إيمان إسرائيل</a:t>
            </a:r>
            <a:endParaRPr lang="en-US" sz="2400" dirty="0">
              <a:latin typeface="Arial" charset="0"/>
              <a:ea typeface="ＭＳ Ｐゴシック" charset="0"/>
            </a:endParaRPr>
          </a:p>
          <a:p>
            <a:pPr lvl="1" algn="r" rtl="1"/>
            <a:r>
              <a:rPr lang="ar-JO" sz="2400" dirty="0">
                <a:latin typeface="Arial" charset="0"/>
                <a:ea typeface="ＭＳ Ｐゴシック" charset="0"/>
              </a:rPr>
              <a:t>تواريخ عديدة قبله و بعده </a:t>
            </a:r>
            <a:r>
              <a:rPr lang="ar-JO" sz="2400" dirty="0">
                <a:solidFill>
                  <a:srgbClr val="FFC000"/>
                </a:solidFill>
                <a:latin typeface="Arial" charset="0"/>
                <a:ea typeface="ＭＳ Ｐゴシック" charset="0"/>
              </a:rPr>
              <a:t>تعتمد</a:t>
            </a:r>
            <a:r>
              <a:rPr lang="ar-JO" sz="2400" dirty="0">
                <a:latin typeface="Arial" charset="0"/>
                <a:ea typeface="ＭＳ Ｐゴシック" charset="0"/>
              </a:rPr>
              <a:t> على هذا التاريخ</a:t>
            </a:r>
            <a:endParaRPr lang="en-US" sz="2400" dirty="0">
              <a:solidFill>
                <a:schemeClr val="accent1"/>
              </a:solidFill>
              <a:latin typeface="Arial" charset="0"/>
              <a:ea typeface="ＭＳ Ｐゴシック" charset="0"/>
            </a:endParaRPr>
          </a:p>
          <a:p>
            <a:pPr lvl="1" algn="r" rtl="1"/>
            <a:r>
              <a:rPr lang="ar-JO" sz="2400" dirty="0"/>
              <a:t>يعكس اختيار التاريخ </a:t>
            </a:r>
            <a:r>
              <a:rPr lang="ar-JO" sz="2400" dirty="0">
                <a:solidFill>
                  <a:srgbClr val="FFC000"/>
                </a:solidFill>
              </a:rPr>
              <a:t>إيماننا</a:t>
            </a:r>
            <a:r>
              <a:rPr lang="ar-JO" sz="2400" dirty="0"/>
              <a:t> (أو عدم وجوده) في </a:t>
            </a:r>
            <a:r>
              <a:rPr lang="ar-JO" sz="2400" dirty="0">
                <a:solidFill>
                  <a:srgbClr val="FFC000"/>
                </a:solidFill>
              </a:rPr>
              <a:t>تاريخية</a:t>
            </a:r>
            <a:r>
              <a:rPr lang="ar-JO" sz="2400" dirty="0"/>
              <a:t> و</a:t>
            </a:r>
            <a:r>
              <a:rPr lang="ar-JO" sz="2400" dirty="0">
                <a:solidFill>
                  <a:srgbClr val="FFC000"/>
                </a:solidFill>
              </a:rPr>
              <a:t>دقة</a:t>
            </a:r>
            <a:r>
              <a:rPr lang="ar-JO" sz="2400" dirty="0"/>
              <a:t> الكتاب المقدس ، وبالتالي يكون له تأثير على </a:t>
            </a:r>
            <a:r>
              <a:rPr lang="ar-JO" sz="2400" dirty="0">
                <a:solidFill>
                  <a:srgbClr val="FFC000"/>
                </a:solidFill>
              </a:rPr>
              <a:t>إيماننا</a:t>
            </a:r>
            <a:endParaRPr lang="en-US" sz="2400" dirty="0">
              <a:solidFill>
                <a:srgbClr val="FFC000"/>
              </a:solidFill>
              <a:latin typeface="Times New Roman" charset="0"/>
              <a:ea typeface="ＭＳ Ｐゴシック" charset="0"/>
            </a:endParaRPr>
          </a:p>
        </p:txBody>
      </p:sp>
      <p:sp>
        <p:nvSpPr>
          <p:cNvPr id="232450" name="Rectangle 3"/>
          <p:cNvSpPr>
            <a:spLocks noGrp="1" noChangeArrowheads="1"/>
          </p:cNvSpPr>
          <p:nvPr>
            <p:ph type="title"/>
          </p:nvPr>
        </p:nvSpPr>
        <p:spPr>
          <a:xfrm>
            <a:off x="1219200" y="0"/>
            <a:ext cx="7772400" cy="1206500"/>
          </a:xfrm>
          <a:noFill/>
        </p:spPr>
        <p:txBody>
          <a:bodyPr/>
          <a:lstStyle/>
          <a:p>
            <a:pPr algn="ctr" eaLnBrk="1" hangingPunct="1"/>
            <a:r>
              <a:rPr lang="ar-JO" b="1" dirty="0">
                <a:latin typeface="Arial" charset="0"/>
                <a:ea typeface="ＭＳ Ｐゴシック" charset="0"/>
                <a:cs typeface="ＭＳ Ｐゴシック" charset="0"/>
              </a:rPr>
              <a:t>غموض الخروج</a:t>
            </a:r>
            <a:endParaRPr lang="en-US" b="1" dirty="0">
              <a:latin typeface="Arial" charset="0"/>
              <a:ea typeface="ＭＳ Ｐゴシック" charset="0"/>
              <a:cs typeface="ＭＳ Ｐゴシック" charset="0"/>
            </a:endParaRPr>
          </a:p>
        </p:txBody>
      </p:sp>
      <p:sp>
        <p:nvSpPr>
          <p:cNvPr id="232451" name="Text Box 4"/>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14680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3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3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8" name="Rectangle 6"/>
          <p:cNvSpPr>
            <a:spLocks noChangeArrowheads="1"/>
          </p:cNvSpPr>
          <p:nvPr/>
        </p:nvSpPr>
        <p:spPr bwMode="auto">
          <a:xfrm>
            <a:off x="685800" y="1905000"/>
            <a:ext cx="7772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حضارات أدوم و عمون و مؤاب لم تكن موجودة في القرن الخامس عشر، و لهذا فإن تاريخ الخروج يجب أن يكون في القرن الثالث عشر</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1000" fill="hold"/>
                                        <p:tgtEl>
                                          <p:spTgt spid="366594"/>
                                        </p:tgtEl>
                                        <p:attrNameLst>
                                          <p:attrName>ppt_w</p:attrName>
                                        </p:attrNameLst>
                                      </p:cBhvr>
                                      <p:tavLst>
                                        <p:tav tm="0">
                                          <p:val>
                                            <p:strVal val="#ppt_w+.3"/>
                                          </p:val>
                                        </p:tav>
                                        <p:tav tm="100000">
                                          <p:val>
                                            <p:strVal val="#ppt_w"/>
                                          </p:val>
                                        </p:tav>
                                      </p:tavLst>
                                    </p:anim>
                                    <p:anim calcmode="lin" valueType="num">
                                      <p:cBhvr>
                                        <p:cTn id="8" dur="1000" fill="hold"/>
                                        <p:tgtEl>
                                          <p:spTgt spid="366594"/>
                                        </p:tgtEl>
                                        <p:attrNameLst>
                                          <p:attrName>ppt_h</p:attrName>
                                        </p:attrNameLst>
                                      </p:cBhvr>
                                      <p:tavLst>
                                        <p:tav tm="0">
                                          <p:val>
                                            <p:strVal val="#ppt_h"/>
                                          </p:val>
                                        </p:tav>
                                        <p:tav tm="100000">
                                          <p:val>
                                            <p:strVal val="#ppt_h"/>
                                          </p:val>
                                        </p:tav>
                                      </p:tavLst>
                                    </p:anim>
                                    <p:animEffect transition="in" filter="fade">
                                      <p:cBhvr>
                                        <p:cTn id="9" dur="10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iterate type="lt">
                                    <p:tmPct val="0"/>
                                  </p:iterate>
                                  <p:childTnLst>
                                    <p:set>
                                      <p:cBhvr>
                                        <p:cTn id="13" dur="1" fill="hold">
                                          <p:stCondLst>
                                            <p:cond delay="0"/>
                                          </p:stCondLst>
                                        </p:cTn>
                                        <p:tgtEl>
                                          <p:spTgt spid="366598"/>
                                        </p:tgtEl>
                                        <p:attrNameLst>
                                          <p:attrName>style.visibility</p:attrName>
                                        </p:attrNameLst>
                                      </p:cBhvr>
                                      <p:to>
                                        <p:strVal val="visible"/>
                                      </p:to>
                                    </p:set>
                                    <p:anim calcmode="lin" valueType="num">
                                      <p:cBhvr>
                                        <p:cTn id="14" dur="1000" fill="hold"/>
                                        <p:tgtEl>
                                          <p:spTgt spid="366598"/>
                                        </p:tgtEl>
                                        <p:attrNameLst>
                                          <p:attrName>ppt_w</p:attrName>
                                        </p:attrNameLst>
                                      </p:cBhvr>
                                      <p:tavLst>
                                        <p:tav tm="0">
                                          <p:val>
                                            <p:fltVal val="0"/>
                                          </p:val>
                                        </p:tav>
                                        <p:tav tm="100000">
                                          <p:val>
                                            <p:strVal val="#ppt_w"/>
                                          </p:val>
                                        </p:tav>
                                      </p:tavLst>
                                    </p:anim>
                                    <p:anim calcmode="lin" valueType="num">
                                      <p:cBhvr>
                                        <p:cTn id="15" dur="1000" fill="hold"/>
                                        <p:tgtEl>
                                          <p:spTgt spid="366598"/>
                                        </p:tgtEl>
                                        <p:attrNameLst>
                                          <p:attrName>ppt_h</p:attrName>
                                        </p:attrNameLst>
                                      </p:cBhvr>
                                      <p:tavLst>
                                        <p:tav tm="0">
                                          <p:val>
                                            <p:fltVal val="0"/>
                                          </p:val>
                                        </p:tav>
                                        <p:tav tm="100000">
                                          <p:val>
                                            <p:strVal val="#ppt_h"/>
                                          </p:val>
                                        </p:tav>
                                      </p:tavLst>
                                    </p:anim>
                                    <p:anim calcmode="lin" valueType="num">
                                      <p:cBhvr>
                                        <p:cTn id="16" dur="1000" fill="hold"/>
                                        <p:tgtEl>
                                          <p:spTgt spid="366598"/>
                                        </p:tgtEl>
                                        <p:attrNameLst>
                                          <p:attrName>style.rotation</p:attrName>
                                        </p:attrNameLst>
                                      </p:cBhvr>
                                      <p:tavLst>
                                        <p:tav tm="0">
                                          <p:val>
                                            <p:fltVal val="360"/>
                                          </p:val>
                                        </p:tav>
                                        <p:tav tm="100000">
                                          <p:val>
                                            <p:fltVal val="0"/>
                                          </p:val>
                                        </p:tav>
                                      </p:tavLst>
                                    </p:anim>
                                    <p:animEffect transition="in" filter="fade">
                                      <p:cBhvr>
                                        <p:cTn id="17" dur="1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5" name="Rectangle 3"/>
          <p:cNvSpPr>
            <a:spLocks noGrp="1" noChangeArrowheads="1"/>
          </p:cNvSpPr>
          <p:nvPr>
            <p:ph type="body" idx="1"/>
          </p:nvPr>
        </p:nvSpPr>
        <p:spPr>
          <a:xfrm>
            <a:off x="685800" y="1905000"/>
            <a:ext cx="7772400" cy="1828800"/>
          </a:xfrm>
        </p:spPr>
        <p:txBody>
          <a:bodyPr/>
          <a:lstStyle/>
          <a:p>
            <a:pPr algn="r" rtl="1" eaLnBrk="1" hangingPunct="1">
              <a:defRPr/>
            </a:pPr>
            <a:r>
              <a:rPr lang="ar-JO" dirty="0"/>
              <a:t>مدينة رعمسيس (خروج 1 :11) أسسها سيتي الأول (1318-1304) وأكملها رعمسيس الثاني (1304-1237)</a:t>
            </a:r>
            <a:endParaRPr lang="en-US" dirty="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title"/>
          </p:nvPr>
        </p:nvSpPr>
        <p:spPr>
          <a:xfrm>
            <a:off x="1219200" y="76200"/>
            <a:ext cx="7772400" cy="1206500"/>
          </a:xfrm>
        </p:spPr>
        <p:txBody>
          <a:bodyPr/>
          <a:lstStyle/>
          <a:p>
            <a:pPr algn="ctr" eaLnBrk="1" hangingPunct="1"/>
            <a:r>
              <a:rPr lang="ar-JO" b="1" dirty="0">
                <a:latin typeface="Arial" charset="0"/>
                <a:ea typeface="ＭＳ Ｐゴシック" charset="0"/>
                <a:cs typeface="ＭＳ Ｐゴシック" charset="0"/>
              </a:rPr>
              <a:t>الخروج المتأخر (1266-1299)</a:t>
            </a:r>
            <a:endParaRPr lang="en-US" b="1" dirty="0">
              <a:latin typeface="Arial" charset="0"/>
              <a:ea typeface="ＭＳ Ｐゴシック" charset="0"/>
              <a:cs typeface="ＭＳ Ｐゴシック" charset="0"/>
            </a:endParaRPr>
          </a:p>
        </p:txBody>
      </p:sp>
      <p:sp>
        <p:nvSpPr>
          <p:cNvPr id="63491" name="Rectangle 3"/>
          <p:cNvSpPr>
            <a:spLocks noGrp="1" noChangeArrowheads="1"/>
          </p:cNvSpPr>
          <p:nvPr>
            <p:ph type="body" sz="half" idx="1"/>
          </p:nvPr>
        </p:nvSpPr>
        <p:spPr>
          <a:xfrm>
            <a:off x="1219200" y="1143000"/>
            <a:ext cx="4038600" cy="4495800"/>
          </a:xfrm>
        </p:spPr>
        <p:txBody>
          <a:bodyPr/>
          <a:lstStyle/>
          <a:p>
            <a:pPr algn="ctr" eaLnBrk="1" hangingPunct="1">
              <a:lnSpc>
                <a:spcPct val="90000"/>
              </a:lnSpc>
              <a:buFont typeface="Symbol" charset="0"/>
              <a:buNone/>
            </a:pPr>
            <a:r>
              <a:rPr lang="ar-JO" sz="2600" b="1" dirty="0">
                <a:latin typeface="Arial" charset="0"/>
                <a:ea typeface="ＭＳ Ｐゴシック" charset="0"/>
                <a:cs typeface="ＭＳ Ｐゴシック" charset="0"/>
              </a:rPr>
              <a:t>مع</a:t>
            </a:r>
            <a:endParaRPr lang="en-US" sz="2600" b="1" dirty="0">
              <a:latin typeface="Arial" charset="0"/>
              <a:ea typeface="ＭＳ Ｐゴシック" charset="0"/>
              <a:cs typeface="ＭＳ Ｐゴシック" charset="0"/>
            </a:endParaRPr>
          </a:p>
          <a:p>
            <a:pPr algn="r" rtl="1" eaLnBrk="1" hangingPunct="1">
              <a:lnSpc>
                <a:spcPct val="90000"/>
              </a:lnSpc>
            </a:pPr>
            <a:r>
              <a:rPr lang="ar-JO" sz="2400" dirty="0"/>
              <a:t>خروج. 1 :11 بنى الإسرائيليون مدينة رعمسيس. يجب أن يكون </a:t>
            </a:r>
            <a:r>
              <a:rPr lang="ar-JO" sz="2400" dirty="0">
                <a:solidFill>
                  <a:srgbClr val="FFC000"/>
                </a:solidFill>
              </a:rPr>
              <a:t>تكريما لرعمسيس الثاني </a:t>
            </a:r>
            <a:r>
              <a:rPr lang="ar-JO" sz="2400" dirty="0"/>
              <a:t>(حوالي 1290)</a:t>
            </a:r>
            <a:endParaRPr lang="en-US" sz="2600" dirty="0">
              <a:latin typeface="Arial" charset="0"/>
              <a:ea typeface="ＭＳ Ｐゴシック" charset="0"/>
              <a:cs typeface="ＭＳ Ｐゴシック" charset="0"/>
            </a:endParaRPr>
          </a:p>
          <a:p>
            <a:pPr algn="r" rtl="1" eaLnBrk="1" hangingPunct="1">
              <a:lnSpc>
                <a:spcPct val="90000"/>
              </a:lnSpc>
            </a:pPr>
            <a:endParaRPr lang="en-US" sz="2600" dirty="0">
              <a:latin typeface="Arial" charset="0"/>
              <a:ea typeface="ＭＳ Ｐゴシック" charset="0"/>
              <a:cs typeface="ＭＳ Ｐゴシック" charset="0"/>
            </a:endParaRPr>
          </a:p>
          <a:p>
            <a:pPr algn="r" rtl="1" eaLnBrk="1" hangingPunct="1">
              <a:lnSpc>
                <a:spcPct val="90000"/>
              </a:lnSpc>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t>تحتمس الثالث </a:t>
            </a:r>
            <a:r>
              <a:rPr lang="ar-JO" sz="2400" dirty="0">
                <a:solidFill>
                  <a:srgbClr val="FFC000"/>
                </a:solidFill>
              </a:rPr>
              <a:t>لم يكن معروفًا بكونه بانيًا عظيمًا</a:t>
            </a:r>
            <a:r>
              <a:rPr lang="ar-JO" sz="2400" dirty="0"/>
              <a:t> ، وبالتالي لا يتناسب مع الصورة التاريخية</a:t>
            </a:r>
            <a:endParaRPr lang="en-US" sz="2600" dirty="0">
              <a:latin typeface="Arial" charset="0"/>
              <a:ea typeface="ＭＳ Ｐゴシック" charset="0"/>
              <a:cs typeface="ＭＳ Ｐゴシック" charset="0"/>
            </a:endParaRPr>
          </a:p>
        </p:txBody>
      </p:sp>
      <p:sp>
        <p:nvSpPr>
          <p:cNvPr id="63492" name="Rectangle 4"/>
          <p:cNvSpPr>
            <a:spLocks noGrp="1" noChangeArrowheads="1"/>
          </p:cNvSpPr>
          <p:nvPr>
            <p:ph type="body" sz="half" idx="2"/>
          </p:nvPr>
        </p:nvSpPr>
        <p:spPr>
          <a:xfrm>
            <a:off x="5181600" y="1143000"/>
            <a:ext cx="3657600" cy="4800600"/>
          </a:xfrm>
        </p:spPr>
        <p:txBody>
          <a:bodyPr/>
          <a:lstStyle/>
          <a:p>
            <a:pPr algn="ctr" eaLnBrk="1" hangingPunct="1">
              <a:lnSpc>
                <a:spcPct val="90000"/>
              </a:lnSpc>
              <a:buFont typeface="Symbol" charset="0"/>
              <a:buNone/>
            </a:pPr>
            <a:r>
              <a:rPr lang="ar-JO" sz="2600" b="1" dirty="0">
                <a:latin typeface="Arial" charset="0"/>
                <a:ea typeface="ＭＳ Ｐゴシック" charset="0"/>
                <a:cs typeface="ＭＳ Ｐゴシック" charset="0"/>
              </a:rPr>
              <a:t>ضد</a:t>
            </a:r>
            <a:endParaRPr lang="en-US" sz="2600" dirty="0">
              <a:solidFill>
                <a:schemeClr val="accent1"/>
              </a:solidFill>
              <a:latin typeface="Arial" charset="0"/>
              <a:ea typeface="ＭＳ Ｐゴシック" charset="0"/>
              <a:cs typeface="ＭＳ Ｐゴシック" charset="0"/>
            </a:endParaRPr>
          </a:p>
          <a:p>
            <a:pPr algn="r" rtl="1" eaLnBrk="1" hangingPunct="1">
              <a:lnSpc>
                <a:spcPct val="90000"/>
              </a:lnSpc>
            </a:pPr>
            <a:r>
              <a:rPr lang="ar-JO" sz="2400" dirty="0"/>
              <a:t>اسم رعمسيس </a:t>
            </a:r>
            <a:r>
              <a:rPr lang="ar-JO" sz="2400" dirty="0">
                <a:solidFill>
                  <a:srgbClr val="FFC000"/>
                </a:solidFill>
              </a:rPr>
              <a:t>استخدم قبل </a:t>
            </a:r>
            <a:r>
              <a:rPr lang="ar-JO" sz="2400" dirty="0"/>
              <a:t>القرن الثالث عشر بكثير. كانت المدينة تُبنى قبل ولادة موسى </a:t>
            </a:r>
            <a:r>
              <a:rPr lang="ar-JO" sz="2400" dirty="0">
                <a:solidFill>
                  <a:srgbClr val="FFC000"/>
                </a:solidFill>
              </a:rPr>
              <a:t>(قبل رعمسيس الثاني)</a:t>
            </a:r>
            <a:endParaRPr lang="en-US" sz="2600" dirty="0">
              <a:solidFill>
                <a:srgbClr val="FFC000"/>
              </a:solidFill>
              <a:latin typeface="Arial" charset="0"/>
              <a:ea typeface="ＭＳ Ｐゴシック" charset="0"/>
              <a:cs typeface="ＭＳ Ｐゴシック" charset="0"/>
            </a:endParaRPr>
          </a:p>
          <a:p>
            <a:pPr algn="r" rtl="1" eaLnBrk="1" hangingPunct="1">
              <a:lnSpc>
                <a:spcPct val="90000"/>
              </a:lnSpc>
              <a:buNone/>
            </a:pPr>
            <a:endParaRPr lang="en-US" sz="2600" dirty="0">
              <a:solidFill>
                <a:schemeClr val="accent1"/>
              </a:solidFill>
              <a:latin typeface="Arial" charset="0"/>
              <a:ea typeface="ＭＳ Ｐゴシック" charset="0"/>
              <a:cs typeface="ＭＳ Ｐゴシック" charset="0"/>
            </a:endParaRPr>
          </a:p>
          <a:p>
            <a:pPr algn="r" rtl="1" eaLnBrk="1" hangingPunct="1">
              <a:lnSpc>
                <a:spcPct val="90000"/>
              </a:lnSpc>
            </a:pPr>
            <a:r>
              <a:rPr lang="ar-JO" sz="2600" dirty="0">
                <a:solidFill>
                  <a:srgbClr val="FFFFFF"/>
                </a:solidFill>
                <a:latin typeface="Arial" charset="0"/>
                <a:ea typeface="ＭＳ Ｐゴシック" charset="0"/>
                <a:cs typeface="ＭＳ Ｐゴシック" charset="0"/>
              </a:rPr>
              <a:t>عرف أنه كان لديه </a:t>
            </a:r>
            <a:r>
              <a:rPr lang="ar-JO" sz="2600" dirty="0">
                <a:solidFill>
                  <a:schemeClr val="accent1"/>
                </a:solidFill>
                <a:latin typeface="Arial" charset="0"/>
                <a:ea typeface="ＭＳ Ｐゴシック" charset="0"/>
                <a:cs typeface="ＭＳ Ｐゴシック" charset="0"/>
              </a:rPr>
              <a:t>مشاريع بناء في منطقة الدلتا</a:t>
            </a:r>
            <a:endParaRPr lang="en-US" sz="2600" dirty="0">
              <a:solidFill>
                <a:schemeClr val="accent1"/>
              </a:solidFill>
              <a:latin typeface="Arial" charset="0"/>
              <a:ea typeface="ＭＳ Ｐゴシック" charset="0"/>
              <a:cs typeface="ＭＳ Ｐゴシック" charset="0"/>
            </a:endParaRPr>
          </a:p>
        </p:txBody>
      </p:sp>
      <p:sp>
        <p:nvSpPr>
          <p:cNvPr id="247812" name="Text Box 5"/>
          <p:cNvSpPr txBox="1">
            <a:spLocks noChangeArrowheads="1"/>
          </p:cNvSpPr>
          <p:nvPr/>
        </p:nvSpPr>
        <p:spPr bwMode="auto">
          <a:xfrm>
            <a:off x="8305800" y="76200"/>
            <a:ext cx="7360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70هـ</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18222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600" name="Rectangle 8"/>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لم يكن تحتمس الرابع الوريث الشرعي للعرش المصري لكن هذا لا يثبت بأي حال أن الوريث الشرعي قد مات في الضربة العاشرة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0"/>
                                        </p:tgtEl>
                                        <p:attrNameLst>
                                          <p:attrName>style.visibility</p:attrName>
                                        </p:attrNameLst>
                                      </p:cBhvr>
                                      <p:to>
                                        <p:strVal val="visible"/>
                                      </p:to>
                                    </p:set>
                                    <p:anim calcmode="lin" valueType="num">
                                      <p:cBhvr>
                                        <p:cTn id="7" dur="1000" fill="hold"/>
                                        <p:tgtEl>
                                          <p:spTgt spid="366600"/>
                                        </p:tgtEl>
                                        <p:attrNameLst>
                                          <p:attrName>ppt_w</p:attrName>
                                        </p:attrNameLst>
                                      </p:cBhvr>
                                      <p:tavLst>
                                        <p:tav tm="0">
                                          <p:val>
                                            <p:fltVal val="0"/>
                                          </p:val>
                                        </p:tav>
                                        <p:tav tm="100000">
                                          <p:val>
                                            <p:strVal val="#ppt_w"/>
                                          </p:val>
                                        </p:tav>
                                      </p:tavLst>
                                    </p:anim>
                                    <p:anim calcmode="lin" valueType="num">
                                      <p:cBhvr>
                                        <p:cTn id="8" dur="1000" fill="hold"/>
                                        <p:tgtEl>
                                          <p:spTgt spid="366600"/>
                                        </p:tgtEl>
                                        <p:attrNameLst>
                                          <p:attrName>ppt_h</p:attrName>
                                        </p:attrNameLst>
                                      </p:cBhvr>
                                      <p:tavLst>
                                        <p:tav tm="0">
                                          <p:val>
                                            <p:fltVal val="0"/>
                                          </p:val>
                                        </p:tav>
                                        <p:tav tm="100000">
                                          <p:val>
                                            <p:strVal val="#ppt_h"/>
                                          </p:val>
                                        </p:tav>
                                      </p:tavLst>
                                    </p:anim>
                                    <p:anim calcmode="lin" valueType="num">
                                      <p:cBhvr>
                                        <p:cTn id="9" dur="1000" fill="hold"/>
                                        <p:tgtEl>
                                          <p:spTgt spid="366600"/>
                                        </p:tgtEl>
                                        <p:attrNameLst>
                                          <p:attrName>style.rotation</p:attrName>
                                        </p:attrNameLst>
                                      </p:cBhvr>
                                      <p:tavLst>
                                        <p:tav tm="0">
                                          <p:val>
                                            <p:fltVal val="360"/>
                                          </p:val>
                                        </p:tav>
                                        <p:tav tm="100000">
                                          <p:val>
                                            <p:fltVal val="0"/>
                                          </p:val>
                                        </p:tav>
                                      </p:tavLst>
                                    </p:anim>
                                    <p:animEffect transition="in" filter="fade">
                                      <p:cBhvr>
                                        <p:cTn id="10" dur="10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7" name="Rectangle 5"/>
          <p:cNvSpPr>
            <a:spLocks noChangeArrowheads="1"/>
          </p:cNvSpPr>
          <p:nvPr/>
        </p:nvSpPr>
        <p:spPr bwMode="auto">
          <a:xfrm>
            <a:off x="685800" y="1905000"/>
            <a:ext cx="77724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لم يكن والده تحتمس الثالث (1504-1450) ، بانيًا عظيمًا</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 calcmode="lin" valueType="num">
                                      <p:cBhvr>
                                        <p:cTn id="7" dur="1000" fill="hold"/>
                                        <p:tgtEl>
                                          <p:spTgt spid="366597"/>
                                        </p:tgtEl>
                                        <p:attrNameLst>
                                          <p:attrName>ppt_w</p:attrName>
                                        </p:attrNameLst>
                                      </p:cBhvr>
                                      <p:tavLst>
                                        <p:tav tm="0">
                                          <p:val>
                                            <p:fltVal val="0"/>
                                          </p:val>
                                        </p:tav>
                                        <p:tav tm="100000">
                                          <p:val>
                                            <p:strVal val="#ppt_w"/>
                                          </p:val>
                                        </p:tav>
                                      </p:tavLst>
                                    </p:anim>
                                    <p:anim calcmode="lin" valueType="num">
                                      <p:cBhvr>
                                        <p:cTn id="8" dur="1000" fill="hold"/>
                                        <p:tgtEl>
                                          <p:spTgt spid="366597"/>
                                        </p:tgtEl>
                                        <p:attrNameLst>
                                          <p:attrName>ppt_h</p:attrName>
                                        </p:attrNameLst>
                                      </p:cBhvr>
                                      <p:tavLst>
                                        <p:tav tm="0">
                                          <p:val>
                                            <p:fltVal val="0"/>
                                          </p:val>
                                        </p:tav>
                                        <p:tav tm="100000">
                                          <p:val>
                                            <p:strVal val="#ppt_h"/>
                                          </p:val>
                                        </p:tav>
                                      </p:tavLst>
                                    </p:anim>
                                    <p:anim calcmode="lin" valueType="num">
                                      <p:cBhvr>
                                        <p:cTn id="9" dur="1000" fill="hold"/>
                                        <p:tgtEl>
                                          <p:spTgt spid="366597"/>
                                        </p:tgtEl>
                                        <p:attrNameLst>
                                          <p:attrName>style.rotation</p:attrName>
                                        </p:attrNameLst>
                                      </p:cBhvr>
                                      <p:tavLst>
                                        <p:tav tm="0">
                                          <p:val>
                                            <p:fltVal val="360"/>
                                          </p:val>
                                        </p:tav>
                                        <p:tav tm="100000">
                                          <p:val>
                                            <p:fltVal val="0"/>
                                          </p:val>
                                        </p:tav>
                                      </p:tavLst>
                                    </p:anim>
                                    <p:animEffect transition="in" filter="fade">
                                      <p:cBhvr>
                                        <p:cTn id="10" dur="10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602" name="Rectangle 10"/>
          <p:cNvSpPr>
            <a:spLocks noChangeArrowheads="1"/>
          </p:cNvSpPr>
          <p:nvPr/>
        </p:nvSpPr>
        <p:spPr bwMode="auto">
          <a:xfrm>
            <a:off x="685800" y="1905000"/>
            <a:ext cx="77724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الرقم 300 عام الذي استشهد به يفتاح هو مجرد تعميم مبالغ فيه لأنه لم يكن لديه إمكانية الوصول إلى السجلات التاريخية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2"/>
                                        </p:tgtEl>
                                        <p:attrNameLst>
                                          <p:attrName>style.visibility</p:attrName>
                                        </p:attrNameLst>
                                      </p:cBhvr>
                                      <p:to>
                                        <p:strVal val="visible"/>
                                      </p:to>
                                    </p:set>
                                    <p:anim calcmode="lin" valueType="num">
                                      <p:cBhvr>
                                        <p:cTn id="7" dur="1000" fill="hold"/>
                                        <p:tgtEl>
                                          <p:spTgt spid="366602"/>
                                        </p:tgtEl>
                                        <p:attrNameLst>
                                          <p:attrName>ppt_w</p:attrName>
                                        </p:attrNameLst>
                                      </p:cBhvr>
                                      <p:tavLst>
                                        <p:tav tm="0">
                                          <p:val>
                                            <p:fltVal val="0"/>
                                          </p:val>
                                        </p:tav>
                                        <p:tav tm="100000">
                                          <p:val>
                                            <p:strVal val="#ppt_w"/>
                                          </p:val>
                                        </p:tav>
                                      </p:tavLst>
                                    </p:anim>
                                    <p:anim calcmode="lin" valueType="num">
                                      <p:cBhvr>
                                        <p:cTn id="8" dur="1000" fill="hold"/>
                                        <p:tgtEl>
                                          <p:spTgt spid="366602"/>
                                        </p:tgtEl>
                                        <p:attrNameLst>
                                          <p:attrName>ppt_h</p:attrName>
                                        </p:attrNameLst>
                                      </p:cBhvr>
                                      <p:tavLst>
                                        <p:tav tm="0">
                                          <p:val>
                                            <p:fltVal val="0"/>
                                          </p:val>
                                        </p:tav>
                                        <p:tav tm="100000">
                                          <p:val>
                                            <p:strVal val="#ppt_h"/>
                                          </p:val>
                                        </p:tav>
                                      </p:tavLst>
                                    </p:anim>
                                    <p:anim calcmode="lin" valueType="num">
                                      <p:cBhvr>
                                        <p:cTn id="9" dur="1000" fill="hold"/>
                                        <p:tgtEl>
                                          <p:spTgt spid="366602"/>
                                        </p:tgtEl>
                                        <p:attrNameLst>
                                          <p:attrName>style.rotation</p:attrName>
                                        </p:attrNameLst>
                                      </p:cBhvr>
                                      <p:tavLst>
                                        <p:tav tm="0">
                                          <p:val>
                                            <p:fltVal val="360"/>
                                          </p:val>
                                        </p:tav>
                                        <p:tav tm="100000">
                                          <p:val>
                                            <p:fltVal val="0"/>
                                          </p:val>
                                        </p:tav>
                                      </p:tavLst>
                                    </p:anim>
                                    <p:animEffect transition="in" filter="fade">
                                      <p:cBhvr>
                                        <p:cTn id="10" dur="1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9" name="Rectangle 7"/>
          <p:cNvSpPr>
            <a:spLocks noChangeArrowheads="1"/>
          </p:cNvSpPr>
          <p:nvPr/>
        </p:nvSpPr>
        <p:spPr bwMode="auto">
          <a:xfrm>
            <a:off x="685800" y="1905000"/>
            <a:ext cx="80010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إن 430 سنة من خروج 12:40 من التاريخ المتأخر للخروج تضع دخول يعقوب إلى مصر في فترة الهكسوس (1730-1570). هذه الفترة من الهيمنة الأجنبية في مصر هي الفترة الأكثر احتمالا لدخول إسرائيل إلى مصر</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1000" fill="hold"/>
                                        <p:tgtEl>
                                          <p:spTgt spid="366599"/>
                                        </p:tgtEl>
                                        <p:attrNameLst>
                                          <p:attrName>ppt_w</p:attrName>
                                        </p:attrNameLst>
                                      </p:cBhvr>
                                      <p:tavLst>
                                        <p:tav tm="0">
                                          <p:val>
                                            <p:fltVal val="0"/>
                                          </p:val>
                                        </p:tav>
                                        <p:tav tm="100000">
                                          <p:val>
                                            <p:strVal val="#ppt_w"/>
                                          </p:val>
                                        </p:tav>
                                      </p:tavLst>
                                    </p:anim>
                                    <p:anim calcmode="lin" valueType="num">
                                      <p:cBhvr>
                                        <p:cTn id="8" dur="1000" fill="hold"/>
                                        <p:tgtEl>
                                          <p:spTgt spid="366599"/>
                                        </p:tgtEl>
                                        <p:attrNameLst>
                                          <p:attrName>ppt_h</p:attrName>
                                        </p:attrNameLst>
                                      </p:cBhvr>
                                      <p:tavLst>
                                        <p:tav tm="0">
                                          <p:val>
                                            <p:fltVal val="0"/>
                                          </p:val>
                                        </p:tav>
                                        <p:tav tm="100000">
                                          <p:val>
                                            <p:strVal val="#ppt_h"/>
                                          </p:val>
                                        </p:tav>
                                      </p:tavLst>
                                    </p:anim>
                                    <p:anim calcmode="lin" valueType="num">
                                      <p:cBhvr>
                                        <p:cTn id="9" dur="1000" fill="hold"/>
                                        <p:tgtEl>
                                          <p:spTgt spid="366599"/>
                                        </p:tgtEl>
                                        <p:attrNameLst>
                                          <p:attrName>style.rotation</p:attrName>
                                        </p:attrNameLst>
                                      </p:cBhvr>
                                      <p:tavLst>
                                        <p:tav tm="0">
                                          <p:val>
                                            <p:fltVal val="360"/>
                                          </p:val>
                                        </p:tav>
                                        <p:tav tm="100000">
                                          <p:val>
                                            <p:fltVal val="0"/>
                                          </p:val>
                                        </p:tav>
                                      </p:tavLst>
                                    </p:anim>
                                    <p:animEffect transition="in" filter="fade">
                                      <p:cBhvr>
                                        <p:cTn id="10" dur="1000"/>
                                        <p:tgtEl>
                                          <p:spTgt spid="36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8883"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78883">
                                            <p:txEl>
                                              <p:pRg st="2" end="2"/>
                                            </p:txEl>
                                          </p:spTgt>
                                        </p:tgtEl>
                                        <p:attrNameLst>
                                          <p:attrName>style.color</p:attrName>
                                        </p:attrNameLst>
                                      </p:cBhvr>
                                      <p:to>
                                        <a:srgbClr val="00FF00"/>
                                      </p:to>
                                    </p:animClr>
                                    <p:animClr clrSpc="rgb" dir="cw">
                                      <p:cBhvr>
                                        <p:cTn id="7" dur="1900" fill="hold">
                                          <p:stCondLst>
                                            <p:cond delay="100"/>
                                          </p:stCondLst>
                                        </p:cTn>
                                        <p:tgtEl>
                                          <p:spTgt spid="378883">
                                            <p:txEl>
                                              <p:pRg st="2" end="2"/>
                                            </p:txEl>
                                          </p:spTgt>
                                        </p:tgtEl>
                                        <p:attrNameLst>
                                          <p:attrName>fillColor</p:attrName>
                                        </p:attrNameLst>
                                      </p:cBhvr>
                                      <p:to>
                                        <a:srgbClr val="00FF00"/>
                                      </p:to>
                                    </p:animClr>
                                    <p:set>
                                      <p:cBhvr>
                                        <p:cTn id="8" dur="1900" fill="hold">
                                          <p:stCondLst>
                                            <p:cond delay="100"/>
                                          </p:stCondLst>
                                        </p:cTn>
                                        <p:tgtEl>
                                          <p:spTgt spid="378883">
                                            <p:txEl>
                                              <p:pRg st="2" end="2"/>
                                            </p:txEl>
                                          </p:spTgt>
                                        </p:tgtEl>
                                        <p:attrNameLst>
                                          <p:attrName>fill.type</p:attrName>
                                        </p:attrNameLst>
                                      </p:cBhvr>
                                      <p:to>
                                        <p:strVal val="solid"/>
                                      </p:to>
                                    </p:set>
                                    <p:set>
                                      <p:cBhvr>
                                        <p:cTn id="9" dur="1900" fill="hold">
                                          <p:stCondLst>
                                            <p:cond delay="100"/>
                                          </p:stCondLst>
                                        </p:cTn>
                                        <p:tgtEl>
                                          <p:spTgt spid="378883">
                                            <p:txEl>
                                              <p:pRg st="2" end="2"/>
                                            </p:txEl>
                                          </p:spTgt>
                                        </p:tgtEl>
                                        <p:attrNameLst>
                                          <p:attrName>fill.on</p:attrName>
                                        </p:attrNameLst>
                                      </p:cBhvr>
                                      <p:to>
                                        <p:strVal val="true"/>
                                      </p:to>
                                    </p:set>
                                    <p:animScale>
                                      <p:cBhvr>
                                        <p:cTn id="10" dur="200" fill="hold">
                                          <p:stCondLst>
                                            <p:cond delay="0"/>
                                          </p:stCondLst>
                                        </p:cTn>
                                        <p:tgtEl>
                                          <p:spTgt spid="378883">
                                            <p:txEl>
                                              <p:pRg st="2" end="2"/>
                                            </p:txEl>
                                          </p:spTgt>
                                        </p:tgtEl>
                                      </p:cBhvr>
                                      <p:from x="100000" y="100000"/>
                                      <p:to x="100000" y="5000"/>
                                    </p:animScale>
                                    <p:animScale>
                                      <p:cBhvr>
                                        <p:cTn id="11" dur="200" fill="hold">
                                          <p:stCondLst>
                                            <p:cond delay="200"/>
                                          </p:stCondLst>
                                        </p:cTn>
                                        <p:tgtEl>
                                          <p:spTgt spid="378883">
                                            <p:txEl>
                                              <p:pRg st="2" end="2"/>
                                            </p:txEl>
                                          </p:spTgt>
                                        </p:tgtEl>
                                      </p:cBhvr>
                                      <p:from x="100000" y="5000"/>
                                      <p:to x="120000" y="150000"/>
                                    </p:animScale>
                                    <p:animScale>
                                      <p:cBhvr>
                                        <p:cTn id="12" dur="600" fill="hold">
                                          <p:stCondLst>
                                            <p:cond delay="1400"/>
                                          </p:stCondLst>
                                        </p:cTn>
                                        <p:tgtEl>
                                          <p:spTgt spid="378883">
                                            <p:txEl>
                                              <p:pRg st="2" end="2"/>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nodeType="clickEffect">
                                  <p:stCondLst>
                                    <p:cond delay="0"/>
                                  </p:stCondLst>
                                  <p:childTnLst>
                                    <p:animClr clrSpc="rgb" dir="cw">
                                      <p:cBhvr override="childStyle">
                                        <p:cTn id="16" dur="1900" fill="hold">
                                          <p:stCondLst>
                                            <p:cond delay="100"/>
                                          </p:stCondLst>
                                        </p:cTn>
                                        <p:tgtEl>
                                          <p:spTgt spid="378883">
                                            <p:txEl>
                                              <p:pRg st="0" end="0"/>
                                            </p:txEl>
                                          </p:spTgt>
                                        </p:tgtEl>
                                        <p:attrNameLst>
                                          <p:attrName>style.color</p:attrName>
                                        </p:attrNameLst>
                                      </p:cBhvr>
                                      <p:to>
                                        <a:srgbClr val="00FF00"/>
                                      </p:to>
                                    </p:animClr>
                                    <p:animClr clrSpc="rgb" dir="cw">
                                      <p:cBhvr>
                                        <p:cTn id="17" dur="1900" fill="hold">
                                          <p:stCondLst>
                                            <p:cond delay="100"/>
                                          </p:stCondLst>
                                        </p:cTn>
                                        <p:tgtEl>
                                          <p:spTgt spid="378883">
                                            <p:txEl>
                                              <p:pRg st="0" end="0"/>
                                            </p:txEl>
                                          </p:spTgt>
                                        </p:tgtEl>
                                        <p:attrNameLst>
                                          <p:attrName>fillColor</p:attrName>
                                        </p:attrNameLst>
                                      </p:cBhvr>
                                      <p:to>
                                        <a:srgbClr val="00FF00"/>
                                      </p:to>
                                    </p:animClr>
                                    <p:set>
                                      <p:cBhvr>
                                        <p:cTn id="18" dur="1900" fill="hold">
                                          <p:stCondLst>
                                            <p:cond delay="100"/>
                                          </p:stCondLst>
                                        </p:cTn>
                                        <p:tgtEl>
                                          <p:spTgt spid="378883">
                                            <p:txEl>
                                              <p:pRg st="0" end="0"/>
                                            </p:txEl>
                                          </p:spTgt>
                                        </p:tgtEl>
                                        <p:attrNameLst>
                                          <p:attrName>fill.type</p:attrName>
                                        </p:attrNameLst>
                                      </p:cBhvr>
                                      <p:to>
                                        <p:strVal val="solid"/>
                                      </p:to>
                                    </p:set>
                                    <p:set>
                                      <p:cBhvr>
                                        <p:cTn id="19" dur="1900" fill="hold">
                                          <p:stCondLst>
                                            <p:cond delay="100"/>
                                          </p:stCondLst>
                                        </p:cTn>
                                        <p:tgtEl>
                                          <p:spTgt spid="378883">
                                            <p:txEl>
                                              <p:pRg st="0" end="0"/>
                                            </p:txEl>
                                          </p:spTgt>
                                        </p:tgtEl>
                                        <p:attrNameLst>
                                          <p:attrName>fill.on</p:attrName>
                                        </p:attrNameLst>
                                      </p:cBhvr>
                                      <p:to>
                                        <p:strVal val="true"/>
                                      </p:to>
                                    </p:set>
                                    <p:animScale>
                                      <p:cBhvr>
                                        <p:cTn id="20" dur="200" fill="hold">
                                          <p:stCondLst>
                                            <p:cond delay="0"/>
                                          </p:stCondLst>
                                        </p:cTn>
                                        <p:tgtEl>
                                          <p:spTgt spid="378883">
                                            <p:txEl>
                                              <p:pRg st="0" end="0"/>
                                            </p:txEl>
                                          </p:spTgt>
                                        </p:tgtEl>
                                      </p:cBhvr>
                                      <p:from x="100000" y="100000"/>
                                      <p:to x="100000" y="5000"/>
                                    </p:animScale>
                                    <p:animScale>
                                      <p:cBhvr>
                                        <p:cTn id="21" dur="200" fill="hold">
                                          <p:stCondLst>
                                            <p:cond delay="200"/>
                                          </p:stCondLst>
                                        </p:cTn>
                                        <p:tgtEl>
                                          <p:spTgt spid="378883">
                                            <p:txEl>
                                              <p:pRg st="0" end="0"/>
                                            </p:txEl>
                                          </p:spTgt>
                                        </p:tgtEl>
                                      </p:cBhvr>
                                      <p:from x="100000" y="5000"/>
                                      <p:to x="120000" y="150000"/>
                                    </p:animScale>
                                    <p:animScale>
                                      <p:cBhvr>
                                        <p:cTn id="22" dur="600" fill="hold">
                                          <p:stCondLst>
                                            <p:cond delay="1400"/>
                                          </p:stCondLst>
                                        </p:cTn>
                                        <p:tgtEl>
                                          <p:spTgt spid="378883">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F10B4-8D8D-B048-BECB-7BD4D717C03C}"/>
              </a:ext>
            </a:extLst>
          </p:cNvPr>
          <p:cNvSpPr>
            <a:spLocks noGrp="1"/>
          </p:cNvSpPr>
          <p:nvPr>
            <p:ph type="title"/>
          </p:nvPr>
        </p:nvSpPr>
        <p:spPr>
          <a:xfrm>
            <a:off x="0" y="0"/>
            <a:ext cx="9144000" cy="1143000"/>
          </a:xfrm>
        </p:spPr>
        <p:txBody>
          <a:bodyPr/>
          <a:lstStyle/>
          <a:p>
            <a:r>
              <a:rPr lang="ar-JO" sz="3600" b="1" dirty="0">
                <a:latin typeface="Arial" panose="020B0604020202020204" pitchFamily="34" charset="0"/>
                <a:cs typeface="Arial" panose="020B0604020202020204" pitchFamily="34" charset="0"/>
              </a:rPr>
              <a:t>شرح ميريل عن كيتشن (2005)</a:t>
            </a:r>
            <a:endParaRPr lang="en-US" sz="3600" b="1" dirty="0">
              <a:latin typeface="Arial" panose="020B0604020202020204" pitchFamily="34" charset="0"/>
              <a:cs typeface="Arial" panose="020B0604020202020204" pitchFamily="34" charset="0"/>
            </a:endParaRPr>
          </a:p>
        </p:txBody>
      </p:sp>
      <p:pic>
        <p:nvPicPr>
          <p:cNvPr id="1026" name="Picture 2" descr="On the Reliability of the Old Testament - DTS Voice">
            <a:extLst>
              <a:ext uri="{FF2B5EF4-FFF2-40B4-BE49-F238E27FC236}">
                <a16:creationId xmlns:a16="http://schemas.microsoft.com/office/drawing/2014/main" xmlns="" id="{9099B619-3711-2A42-BAFE-DDC45B11374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466" y="1068946"/>
            <a:ext cx="3200579" cy="31257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Kenneth A. Kitchen (Author of On the Reliability of the Old Testament)">
            <a:extLst>
              <a:ext uri="{FF2B5EF4-FFF2-40B4-BE49-F238E27FC236}">
                <a16:creationId xmlns:a16="http://schemas.microsoft.com/office/drawing/2014/main" xmlns="" id="{2A1868F3-FEC9-A946-8B71-3475EC62774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00" y="1068946"/>
            <a:ext cx="2606899" cy="32625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a:extLst>
              <a:ext uri="{FF2B5EF4-FFF2-40B4-BE49-F238E27FC236}">
                <a16:creationId xmlns:a16="http://schemas.microsoft.com/office/drawing/2014/main" xmlns="" id="{8EDEF04A-BCC8-E445-B63C-CCC020A4C583}"/>
              </a:ext>
            </a:extLst>
          </p:cNvPr>
          <p:cNvSpPr txBox="1">
            <a:spLocks/>
          </p:cNvSpPr>
          <p:nvPr/>
        </p:nvSpPr>
        <p:spPr bwMode="auto">
          <a:xfrm>
            <a:off x="5628067" y="4404575"/>
            <a:ext cx="351593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تاريخ خروج متأخر</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 name="Title 1">
            <a:extLst>
              <a:ext uri="{FF2B5EF4-FFF2-40B4-BE49-F238E27FC236}">
                <a16:creationId xmlns:a16="http://schemas.microsoft.com/office/drawing/2014/main" xmlns="" id="{D6163EF5-94BD-6F49-859B-3B46AC8F43D7}"/>
              </a:ext>
            </a:extLst>
          </p:cNvPr>
          <p:cNvSpPr txBox="1">
            <a:spLocks/>
          </p:cNvSpPr>
          <p:nvPr/>
        </p:nvSpPr>
        <p:spPr bwMode="auto">
          <a:xfrm>
            <a:off x="64394" y="4404575"/>
            <a:ext cx="387654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عالم مصريات عظيم</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7" name="Title 1">
            <a:extLst>
              <a:ext uri="{FF2B5EF4-FFF2-40B4-BE49-F238E27FC236}">
                <a16:creationId xmlns:a16="http://schemas.microsoft.com/office/drawing/2014/main" xmlns="" id="{BA31ADBC-A920-BA45-9BBD-DF5FD26AB644}"/>
              </a:ext>
            </a:extLst>
          </p:cNvPr>
          <p:cNvSpPr txBox="1">
            <a:spLocks/>
          </p:cNvSpPr>
          <p:nvPr/>
        </p:nvSpPr>
        <p:spPr bwMode="auto">
          <a:xfrm rot="19400670">
            <a:off x="2508070" y="4540160"/>
            <a:ext cx="431442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لكن</a:t>
            </a:r>
            <a:endParaRPr kumimoji="0" lang="en-US" sz="4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xmlns="" val="34493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277813"/>
            <a:ext cx="9220200" cy="1139825"/>
          </a:xfrm>
        </p:spPr>
        <p:txBody>
          <a:bodyPr/>
          <a:lstStyle/>
          <a:p>
            <a:pPr eaLnBrk="1" hangingPunct="1">
              <a:defRPr/>
            </a:pPr>
            <a:r>
              <a:rPr lang="ar-JO" sz="3800" dirty="0">
                <a:cs typeface="+mj-cs"/>
              </a:rPr>
              <a:t>الحجج الأثرية للتاريخ المتأخر</a:t>
            </a:r>
            <a:endParaRPr lang="en-US" sz="3800" dirty="0">
              <a:cs typeface="+mj-cs"/>
            </a:endParaRPr>
          </a:p>
        </p:txBody>
      </p:sp>
      <p:sp>
        <p:nvSpPr>
          <p:cNvPr id="365571" name="Rectangle 3"/>
          <p:cNvSpPr>
            <a:spLocks noGrp="1" noChangeArrowheads="1"/>
          </p:cNvSpPr>
          <p:nvPr>
            <p:ph type="body" idx="1"/>
          </p:nvPr>
        </p:nvSpPr>
        <p:spPr>
          <a:xfrm>
            <a:off x="1143000" y="1676400"/>
            <a:ext cx="7086600" cy="4876800"/>
          </a:xfrm>
        </p:spPr>
        <p:txBody>
          <a:bodyPr/>
          <a:lstStyle/>
          <a:p>
            <a:pPr algn="r" rtl="1" eaLnBrk="1" hangingPunct="1">
              <a:lnSpc>
                <a:spcPct val="90000"/>
              </a:lnSpc>
              <a:defRPr/>
            </a:pPr>
            <a:r>
              <a:rPr lang="ar-JO" dirty="0">
                <a:cs typeface="+mn-cs"/>
              </a:rPr>
              <a:t>لوحة منربتاح (1220 ق.م)</a:t>
            </a:r>
            <a:endParaRPr lang="en-US" sz="2400" dirty="0">
              <a:cs typeface="+mn-cs"/>
            </a:endParaRPr>
          </a:p>
          <a:p>
            <a:pPr algn="r" rtl="1" eaLnBrk="1" hangingPunct="1">
              <a:lnSpc>
                <a:spcPct val="90000"/>
              </a:lnSpc>
              <a:buFont typeface="Wingdings" charset="0"/>
              <a:buNone/>
              <a:defRPr/>
            </a:pPr>
            <a:r>
              <a:rPr lang="ar-JO" sz="2400" dirty="0">
                <a:cs typeface="+mn-cs"/>
              </a:rPr>
              <a:t>اسم إسرائيل لم يظهر في اي سجل تاريخي أو وثيقة قبل 1220</a:t>
            </a:r>
            <a:endParaRPr lang="en-US" sz="2400" dirty="0">
              <a:cs typeface="+mn-cs"/>
            </a:endParaRPr>
          </a:p>
          <a:p>
            <a:pPr algn="r" rtl="1" eaLnBrk="1" hangingPunct="1">
              <a:lnSpc>
                <a:spcPct val="90000"/>
              </a:lnSpc>
              <a:defRPr/>
            </a:pPr>
            <a:r>
              <a:rPr lang="ar-JO" dirty="0">
                <a:cs typeface="+mn-cs"/>
              </a:rPr>
              <a:t>ألواح العمارنة (1400 ق.م)</a:t>
            </a:r>
            <a:endParaRPr lang="en-US" sz="2400" dirty="0">
              <a:cs typeface="+mn-cs"/>
            </a:endParaRPr>
          </a:p>
          <a:p>
            <a:pPr algn="r" rtl="1" eaLnBrk="1" hangingPunct="1">
              <a:lnSpc>
                <a:spcPct val="90000"/>
              </a:lnSpc>
              <a:buFont typeface="Wingdings" charset="0"/>
              <a:buNone/>
              <a:defRPr/>
            </a:pPr>
            <a:r>
              <a:rPr lang="ar-JO" sz="2400" dirty="0">
                <a:cs typeface="+mn-cs"/>
              </a:rPr>
              <a:t>لا يمكن ربط اسم هابيرو بالعبرانيين</a:t>
            </a:r>
          </a:p>
          <a:p>
            <a:pPr algn="r" rtl="1" eaLnBrk="1" hangingPunct="1">
              <a:lnSpc>
                <a:spcPct val="90000"/>
              </a:lnSpc>
              <a:buFont typeface="Wingdings" charset="0"/>
              <a:buNone/>
              <a:defRPr/>
            </a:pPr>
            <a:r>
              <a:rPr lang="ar-JO" sz="2400" dirty="0">
                <a:cs typeface="+mn-cs"/>
              </a:rPr>
              <a:t>هابيرو كان شعباً متنوعاً من الكنعانيين الأصليين</a:t>
            </a:r>
            <a:endParaRPr lang="en-US" dirty="0">
              <a:cs typeface="+mn-cs"/>
            </a:endParaRPr>
          </a:p>
          <a:p>
            <a:pPr algn="r" rtl="1" eaLnBrk="1" hangingPunct="1">
              <a:lnSpc>
                <a:spcPct val="90000"/>
              </a:lnSpc>
              <a:defRPr/>
            </a:pPr>
            <a:r>
              <a:rPr lang="ar-JO" dirty="0">
                <a:cs typeface="+mn-cs"/>
              </a:rPr>
              <a:t>الأدلة الأثرية</a:t>
            </a:r>
            <a:endParaRPr lang="en-US" sz="2400" dirty="0">
              <a:cs typeface="+mn-cs"/>
            </a:endParaRPr>
          </a:p>
          <a:p>
            <a:pPr algn="r" rtl="1" eaLnBrk="1" hangingPunct="1">
              <a:lnSpc>
                <a:spcPct val="90000"/>
              </a:lnSpc>
              <a:buFont typeface="Wingdings" charset="0"/>
              <a:buNone/>
              <a:defRPr/>
            </a:pPr>
            <a:r>
              <a:rPr lang="ar-JO" sz="2400" dirty="0">
                <a:cs typeface="+mn-cs"/>
              </a:rPr>
              <a:t>لخيش، بيت إيل، دبير ... الخ تدعم تاريخ القرن الثالث عشر للخروج</a:t>
            </a:r>
            <a:endParaRPr lang="en-US" sz="2400" dirty="0">
              <a:cs typeface="+mn-cs"/>
            </a:endParaRPr>
          </a:p>
          <a:p>
            <a:pPr algn="r" rtl="1" eaLnBrk="1" hangingPunct="1">
              <a:lnSpc>
                <a:spcPct val="90000"/>
              </a:lnSpc>
              <a:buFont typeface="Wingdings" charset="0"/>
              <a:buNone/>
              <a:defRPr/>
            </a:pPr>
            <a:r>
              <a:rPr lang="en-US" sz="24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65571">
                                            <p:txEl>
                                              <p:pRg st="1" end="1"/>
                                            </p:txEl>
                                          </p:spTgt>
                                        </p:tgtEl>
                                        <p:attrNameLst>
                                          <p:attrName>style.visibility</p:attrName>
                                        </p:attrNameLst>
                                      </p:cBhvr>
                                      <p:to>
                                        <p:strVal val="visible"/>
                                      </p:to>
                                    </p:set>
                                    <p:anim calcmode="lin" valueType="num">
                                      <p:cBhvr>
                                        <p:cTn id="14" dur="500" fill="hold"/>
                                        <p:tgtEl>
                                          <p:spTgt spid="3655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55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655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55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55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animEffect transition="in" filter="fade">
                                      <p:cBhvr>
                                        <p:cTn id="23" dur="1000"/>
                                        <p:tgtEl>
                                          <p:spTgt spid="365571">
                                            <p:txEl>
                                              <p:pRg st="2" end="2"/>
                                            </p:txEl>
                                          </p:spTgt>
                                        </p:tgtEl>
                                      </p:cBhvr>
                                    </p:animEffect>
                                    <p:anim calcmode="lin" valueType="num">
                                      <p:cBhvr>
                                        <p:cTn id="24"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65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500" fill="hold"/>
                                        <p:tgtEl>
                                          <p:spTgt spid="365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55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65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5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557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365571">
                                            <p:txEl>
                                              <p:pRg st="4" end="4"/>
                                            </p:txEl>
                                          </p:spTgt>
                                        </p:tgtEl>
                                        <p:attrNameLst>
                                          <p:attrName>style.visibility</p:attrName>
                                        </p:attrNameLst>
                                      </p:cBhvr>
                                      <p:to>
                                        <p:strVal val="visible"/>
                                      </p:to>
                                    </p:set>
                                    <p:anim calcmode="lin" valueType="num">
                                      <p:cBhvr>
                                        <p:cTn id="39" dur="500" fill="hold"/>
                                        <p:tgtEl>
                                          <p:spTgt spid="3655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655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655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655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6557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365571">
                                            <p:txEl>
                                              <p:pRg st="5" end="5"/>
                                            </p:txEl>
                                          </p:spTgt>
                                        </p:tgtEl>
                                        <p:attrNameLst>
                                          <p:attrName>style.visibility</p:attrName>
                                        </p:attrNameLst>
                                      </p:cBhvr>
                                      <p:to>
                                        <p:strVal val="visible"/>
                                      </p:to>
                                    </p:set>
                                    <p:animEffect transition="in" filter="fade">
                                      <p:cBhvr>
                                        <p:cTn id="48" dur="1000"/>
                                        <p:tgtEl>
                                          <p:spTgt spid="365571">
                                            <p:txEl>
                                              <p:pRg st="5" end="5"/>
                                            </p:txEl>
                                          </p:spTgt>
                                        </p:tgtEl>
                                      </p:cBhvr>
                                    </p:animEffect>
                                    <p:anim calcmode="lin" valueType="num">
                                      <p:cBhvr>
                                        <p:cTn id="49" dur="1000" fill="hold"/>
                                        <p:tgtEl>
                                          <p:spTgt spid="365571">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655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365571">
                                            <p:txEl>
                                              <p:pRg st="6" end="6"/>
                                            </p:txEl>
                                          </p:spTgt>
                                        </p:tgtEl>
                                        <p:attrNameLst>
                                          <p:attrName>style.visibility</p:attrName>
                                        </p:attrNameLst>
                                      </p:cBhvr>
                                      <p:to>
                                        <p:strVal val="visible"/>
                                      </p:to>
                                    </p:set>
                                    <p:anim calcmode="lin" valueType="num">
                                      <p:cBhvr>
                                        <p:cTn id="55" dur="500" fill="hold"/>
                                        <p:tgtEl>
                                          <p:spTgt spid="36557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65571">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6557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6557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65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219200" y="1219200"/>
            <a:ext cx="3962400" cy="5410200"/>
          </a:xfrm>
        </p:spPr>
        <p:txBody>
          <a:bodyPr/>
          <a:lstStyle/>
          <a:p>
            <a:pPr algn="ctr" eaLnBrk="1" hangingPunct="1">
              <a:lnSpc>
                <a:spcPct val="90000"/>
              </a:lnSpc>
              <a:buClrTx/>
              <a:buFontTx/>
              <a:buNone/>
            </a:pPr>
            <a:r>
              <a:rPr lang="ar-JO" sz="2400" b="1" dirty="0">
                <a:latin typeface="Arial" charset="0"/>
                <a:ea typeface="ＭＳ Ｐゴシック" charset="0"/>
                <a:cs typeface="ＭＳ Ｐゴシック" charset="0"/>
              </a:rPr>
              <a:t>مع</a:t>
            </a:r>
            <a:endParaRPr lang="en-US" sz="2400" dirty="0">
              <a:latin typeface="Arial" charset="0"/>
              <a:ea typeface="ＭＳ Ｐゴシック" charset="0"/>
              <a:cs typeface="ＭＳ Ｐゴシック" charset="0"/>
            </a:endParaRPr>
          </a:p>
          <a:p>
            <a:pPr algn="r" rtl="1" eaLnBrk="1" hangingPunct="1">
              <a:lnSpc>
                <a:spcPct val="90000"/>
              </a:lnSpc>
            </a:pPr>
            <a:r>
              <a:rPr lang="ar-JO" sz="2400" dirty="0">
                <a:solidFill>
                  <a:srgbClr val="FFC000"/>
                </a:solidFill>
              </a:rPr>
              <a:t>لا يوجد دليل على دمار واسع النطاق في كنعان في أوائل القرن الرابع عشر</a:t>
            </a:r>
            <a:r>
              <a:rPr lang="ar-JO" sz="2400" dirty="0"/>
              <a:t>. صمدت مدن كنعان</a:t>
            </a:r>
            <a:endParaRPr lang="en-US" sz="2400" dirty="0">
              <a:latin typeface="Arial" charset="0"/>
              <a:ea typeface="ＭＳ Ｐゴシック" charset="0"/>
              <a:cs typeface="ＭＳ Ｐゴシック" charset="0"/>
            </a:endParaRPr>
          </a:p>
          <a:p>
            <a:pPr algn="r" rtl="1" eaLnBrk="1" hangingPunct="1">
              <a:lnSpc>
                <a:spcPct val="90000"/>
              </a:lnSpc>
              <a:buNone/>
            </a:pPr>
            <a:endParaRPr lang="en-US" sz="2400" dirty="0">
              <a:latin typeface="Arial" charset="0"/>
              <a:ea typeface="ＭＳ Ｐゴシック" charset="0"/>
              <a:cs typeface="ＭＳ Ｐゴシック" charset="0"/>
            </a:endParaRPr>
          </a:p>
          <a:p>
            <a:pPr algn="r" rtl="1" eaLnBrk="1" hangingPunct="1">
              <a:lnSpc>
                <a:spcPct val="90000"/>
              </a:lnSpc>
            </a:pPr>
            <a:r>
              <a:rPr lang="ar-JO" sz="2400" dirty="0"/>
              <a:t>تظهر الأدلة الأثرية أن بيت إيل ولخيش ودبير في فلسطين سقطت نتيجة </a:t>
            </a:r>
            <a:r>
              <a:rPr lang="ar-JO" sz="2400" dirty="0">
                <a:solidFill>
                  <a:srgbClr val="FFC000"/>
                </a:solidFill>
              </a:rPr>
              <a:t>لهجوم عنيف بين عامي 1250 و 1200</a:t>
            </a:r>
            <a:r>
              <a:rPr lang="ar-JO" sz="2400" dirty="0"/>
              <a:t>. لا بد أنه كان الغزو الإسرائيلي.</a:t>
            </a:r>
            <a:endParaRPr lang="en-US" sz="2400" dirty="0">
              <a:latin typeface="Arial" charset="0"/>
              <a:ea typeface="ＭＳ Ｐゴシック" charset="0"/>
              <a:cs typeface="ＭＳ Ｐゴシック" charset="0"/>
            </a:endParaRPr>
          </a:p>
        </p:txBody>
      </p:sp>
      <p:sp>
        <p:nvSpPr>
          <p:cNvPr id="65539" name="Rectangle 3"/>
          <p:cNvSpPr>
            <a:spLocks noGrp="1" noChangeArrowheads="1"/>
          </p:cNvSpPr>
          <p:nvPr>
            <p:ph type="body" sz="half" idx="2"/>
          </p:nvPr>
        </p:nvSpPr>
        <p:spPr>
          <a:xfrm>
            <a:off x="5257800" y="1219200"/>
            <a:ext cx="3733800" cy="4495800"/>
          </a:xfrm>
        </p:spPr>
        <p:txBody>
          <a:bodyPr/>
          <a:lstStyle/>
          <a:p>
            <a:pPr algn="ctr" eaLnBrk="1" hangingPunct="1">
              <a:buClrTx/>
              <a:buFontTx/>
              <a:buNone/>
            </a:pPr>
            <a:r>
              <a:rPr lang="ar-JO" sz="2400" b="1" dirty="0">
                <a:latin typeface="Arial" charset="0"/>
                <a:ea typeface="ＭＳ Ｐゴシック" charset="0"/>
                <a:cs typeface="ＭＳ Ｐゴシック" charset="0"/>
              </a:rPr>
              <a:t>ضد</a:t>
            </a:r>
            <a:endParaRPr lang="en-US" sz="2400" dirty="0">
              <a:latin typeface="Arial" charset="0"/>
              <a:ea typeface="ＭＳ Ｐゴシック" charset="0"/>
              <a:cs typeface="ＭＳ Ｐゴシック" charset="0"/>
            </a:endParaRPr>
          </a:p>
          <a:p>
            <a:pPr algn="r" rtl="1" eaLnBrk="1" hangingPunct="1"/>
            <a:r>
              <a:rPr lang="ar-JO" sz="2400" dirty="0">
                <a:solidFill>
                  <a:srgbClr val="FFC000"/>
                </a:solidFill>
              </a:rPr>
              <a:t>لم يتسبب الإسرائيليون في دمار مادي </a:t>
            </a:r>
            <a:r>
              <a:rPr lang="ar-JO" sz="2400" dirty="0"/>
              <a:t>أثناء الغزو باستثناء أريحا وعاي وحاصور (يش. 24:13)</a:t>
            </a:r>
            <a:endParaRPr lang="en-US" sz="2400" dirty="0">
              <a:latin typeface="Arial" charset="0"/>
              <a:ea typeface="ＭＳ Ｐゴシック" charset="0"/>
              <a:cs typeface="ＭＳ Ｐゴシック" charset="0"/>
            </a:endParaRPr>
          </a:p>
          <a:p>
            <a:pPr algn="r" rtl="1" eaLnBrk="1" hangingPunct="1">
              <a:buNone/>
            </a:pPr>
            <a:endParaRPr lang="en-US" sz="2400" dirty="0">
              <a:latin typeface="Arial" charset="0"/>
              <a:ea typeface="ＭＳ Ｐゴシック" charset="0"/>
              <a:cs typeface="ＭＳ Ｐゴシック" charset="0"/>
            </a:endParaRPr>
          </a:p>
          <a:p>
            <a:pPr algn="r" rtl="1" eaLnBrk="1" hangingPunct="1"/>
            <a:r>
              <a:rPr lang="ar-JO" sz="2400" dirty="0">
                <a:latin typeface="Arial" charset="0"/>
                <a:ea typeface="ＭＳ Ｐゴシック" charset="0"/>
                <a:cs typeface="ＭＳ Ｐゴシック" charset="0"/>
              </a:rPr>
              <a:t>ربما كان الدمار ناتجاً عن </a:t>
            </a:r>
            <a:r>
              <a:rPr lang="ar-JO" sz="2400" dirty="0">
                <a:solidFill>
                  <a:srgbClr val="FFC000"/>
                </a:solidFill>
                <a:latin typeface="Arial" charset="0"/>
                <a:ea typeface="ＭＳ Ｐゴシック" charset="0"/>
                <a:cs typeface="ＭＳ Ｐゴシック" charset="0"/>
              </a:rPr>
              <a:t>الغزوات المصرية </a:t>
            </a:r>
            <a:r>
              <a:rPr lang="ar-JO" sz="2400" dirty="0">
                <a:latin typeface="Arial" charset="0"/>
                <a:ea typeface="ＭＳ Ｐゴシック" charset="0"/>
                <a:cs typeface="ＭＳ Ｐゴシック" charset="0"/>
              </a:rPr>
              <a:t>(الفرعون مرنبتاح)</a:t>
            </a:r>
            <a:endParaRPr lang="en-US" sz="2400" dirty="0">
              <a:latin typeface="Arial" charset="0"/>
              <a:ea typeface="ＭＳ Ｐゴシック" charset="0"/>
              <a:cs typeface="ＭＳ Ｐゴシック" charset="0"/>
            </a:endParaRPr>
          </a:p>
        </p:txBody>
      </p:sp>
      <p:sp>
        <p:nvSpPr>
          <p:cNvPr id="251907"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charset="0"/>
                <a:ea typeface="ＭＳ Ｐゴシック" charset="0"/>
                <a:cs typeface="ＭＳ Ｐゴシック" charset="0"/>
              </a:rPr>
              <a:t>الخروج المتأخر (1266-1299)</a:t>
            </a:r>
            <a:endParaRPr lang="en-US" b="1" dirty="0">
              <a:latin typeface="Arial" charset="0"/>
              <a:ea typeface="ＭＳ Ｐゴシック" charset="0"/>
              <a:cs typeface="ＭＳ Ｐゴシック" charset="0"/>
            </a:endParaRPr>
          </a:p>
        </p:txBody>
      </p:sp>
      <p:sp>
        <p:nvSpPr>
          <p:cNvPr id="251908" name="Text Box 5"/>
          <p:cNvSpPr txBox="1">
            <a:spLocks noChangeArrowheads="1"/>
          </p:cNvSpPr>
          <p:nvPr/>
        </p:nvSpPr>
        <p:spPr bwMode="auto">
          <a:xfrm>
            <a:off x="8305800" y="76200"/>
            <a:ext cx="7360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70هـ</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33201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9907"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ar-JO" sz="3800" dirty="0">
                <a:cs typeface="+mj-cs"/>
              </a:rPr>
              <a:t>الحجج الكتابية للتاريخ المتأخر</a:t>
            </a:r>
            <a:endParaRPr lang="en-US" sz="3800" dirty="0">
              <a:cs typeface="+mj-cs"/>
            </a:endParaRPr>
          </a:p>
        </p:txBody>
      </p:sp>
      <p:sp>
        <p:nvSpPr>
          <p:cNvPr id="9219" name="Rectangle 3"/>
          <p:cNvSpPr>
            <a:spLocks noGrp="1" noChangeArrowheads="1"/>
          </p:cNvSpPr>
          <p:nvPr>
            <p:ph type="body" idx="1"/>
          </p:nvPr>
        </p:nvSpPr>
        <p:spPr>
          <a:xfrm>
            <a:off x="2590800" y="2174875"/>
            <a:ext cx="4800600" cy="2625725"/>
          </a:xfrm>
        </p:spPr>
        <p:txBody>
          <a:bodyPr/>
          <a:lstStyle/>
          <a:p>
            <a:pPr algn="r" rtl="1" eaLnBrk="1" hangingPunct="1">
              <a:defRPr/>
            </a:pPr>
            <a:r>
              <a:rPr lang="ar-JO" sz="2800" dirty="0">
                <a:cs typeface="+mn-cs"/>
              </a:rPr>
              <a:t>العهد القديم</a:t>
            </a:r>
            <a:endParaRPr lang="en-US" sz="2800" dirty="0">
              <a:cs typeface="+mn-cs"/>
            </a:endParaRPr>
          </a:p>
          <a:p>
            <a:pPr algn="r" rtl="1" eaLnBrk="1" hangingPunct="1">
              <a:defRPr/>
            </a:pPr>
            <a:endParaRPr lang="en-US" sz="2800" dirty="0">
              <a:cs typeface="+mn-cs"/>
            </a:endParaRPr>
          </a:p>
          <a:p>
            <a:pPr algn="r" rtl="1" eaLnBrk="1" hangingPunct="1">
              <a:defRPr/>
            </a:pPr>
            <a:r>
              <a:rPr lang="ar-JO" sz="2800" dirty="0">
                <a:cs typeface="+mn-cs"/>
              </a:rPr>
              <a:t>1 ملوك 6: 1</a:t>
            </a:r>
            <a:endParaRPr lang="en-US" sz="2800" dirty="0">
              <a:cs typeface="+mn-cs"/>
            </a:endParaRPr>
          </a:p>
          <a:p>
            <a:pPr algn="r" rtl="1" eaLnBrk="1" hangingPunct="1">
              <a:defRPr/>
            </a:pPr>
            <a:endParaRPr lang="en-US" sz="2800" dirty="0">
              <a:cs typeface="+mn-cs"/>
            </a:endParaRPr>
          </a:p>
          <a:p>
            <a:pPr algn="r" rtl="1" eaLnBrk="1" hangingPunct="1">
              <a:defRPr/>
            </a:pPr>
            <a:r>
              <a:rPr lang="ar-JO" sz="2800" dirty="0">
                <a:cs typeface="+mn-cs"/>
              </a:rPr>
              <a:t>خروج 2: 23</a:t>
            </a:r>
            <a:r>
              <a:rPr lang="en-US" sz="28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ar-JO" dirty="0">
                <a:cs typeface="+mj-cs"/>
              </a:rPr>
              <a:t>العهد القديم</a:t>
            </a:r>
            <a:endParaRPr lang="en-US" dirty="0">
              <a:cs typeface="+mj-cs"/>
            </a:endParaRPr>
          </a:p>
        </p:txBody>
      </p:sp>
      <p:sp>
        <p:nvSpPr>
          <p:cNvPr id="351235" name="Rectangle 3"/>
          <p:cNvSpPr>
            <a:spLocks noGrp="1" noChangeArrowheads="1"/>
          </p:cNvSpPr>
          <p:nvPr>
            <p:ph type="body" idx="1"/>
          </p:nvPr>
        </p:nvSpPr>
        <p:spPr>
          <a:xfrm>
            <a:off x="457200" y="1600200"/>
            <a:ext cx="8229600" cy="2514600"/>
          </a:xfrm>
        </p:spPr>
        <p:txBody>
          <a:bodyPr/>
          <a:lstStyle/>
          <a:p>
            <a:pPr algn="r" rtl="1" eaLnBrk="1" hangingPunct="1">
              <a:lnSpc>
                <a:spcPct val="90000"/>
              </a:lnSpc>
              <a:defRPr/>
            </a:pPr>
            <a:r>
              <a:rPr lang="ar-JO" dirty="0"/>
              <a:t>لا يذكر العهد القديم الغزوات الفلسطينية لستي الأول (1318-1304 قبل الميلاد) أو رعمسيس الثاني (1304-1237 قبل الميلاد) ، على الأرجح لأن إسرائيل لم تكن بعد في أرض فلسطين.</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ppt_w</p:attrName>
                                        </p:attrNameLst>
                                      </p:cBhvr>
                                      <p:tavLst>
                                        <p:tav tm="0">
                                          <p:val>
                                            <p:strVal val="#ppt_w+.3"/>
                                          </p:val>
                                        </p:tav>
                                        <p:tav tm="100000">
                                          <p:val>
                                            <p:strVal val="#ppt_w"/>
                                          </p:val>
                                        </p:tav>
                                      </p:tavLst>
                                    </p:anim>
                                    <p:anim calcmode="lin" valueType="num">
                                      <p:cBhvr>
                                        <p:cTn id="8" dur="1000" fill="hold"/>
                                        <p:tgtEl>
                                          <p:spTgt spid="351234"/>
                                        </p:tgtEl>
                                        <p:attrNameLst>
                                          <p:attrName>ppt_h</p:attrName>
                                        </p:attrNameLst>
                                      </p:cBhvr>
                                      <p:tavLst>
                                        <p:tav tm="0">
                                          <p:val>
                                            <p:strVal val="#ppt_h"/>
                                          </p:val>
                                        </p:tav>
                                        <p:tav tm="100000">
                                          <p:val>
                                            <p:strVal val="#ppt_h"/>
                                          </p:val>
                                        </p:tav>
                                      </p:tavLst>
                                    </p:anim>
                                    <p:animEffect transition="in" filter="fade">
                                      <p:cBhvr>
                                        <p:cTn id="9" dur="1000"/>
                                        <p:tgtEl>
                                          <p:spTgt spid="35123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5123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51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eaLnBrk="1" hangingPunct="1"/>
            <a:r>
              <a:rPr lang="ar-JO" dirty="0">
                <a:latin typeface="Arial" charset="0"/>
                <a:ea typeface="ＭＳ Ｐゴシック" charset="0"/>
                <a:cs typeface="Arial" charset="0"/>
              </a:rPr>
              <a:t>نقاش في مجموعات صغيرة</a:t>
            </a:r>
            <a:endParaRPr lang="en-US" dirty="0">
              <a:latin typeface="Arial" charset="0"/>
              <a:ea typeface="ＭＳ Ｐゴシック" charset="0"/>
              <a:cs typeface="Arial" charset="0"/>
            </a:endParaRPr>
          </a:p>
        </p:txBody>
      </p:sp>
      <p:sp>
        <p:nvSpPr>
          <p:cNvPr id="234499" name="Rectangle 3"/>
          <p:cNvSpPr>
            <a:spLocks noGrp="1" noChangeArrowheads="1"/>
          </p:cNvSpPr>
          <p:nvPr>
            <p:ph type="body" sz="half" idx="1"/>
          </p:nvPr>
        </p:nvSpPr>
        <p:spPr>
          <a:xfrm>
            <a:off x="1295400" y="1600200"/>
            <a:ext cx="3810000" cy="1905000"/>
          </a:xfrm>
        </p:spPr>
        <p:txBody>
          <a:bodyPr/>
          <a:lstStyle/>
          <a:p>
            <a:pPr marL="0" indent="0" algn="ctr" eaLnBrk="1" hangingPunct="1">
              <a:buFont typeface="Symbol" charset="0"/>
              <a:buNone/>
            </a:pPr>
            <a:r>
              <a:rPr lang="ar-JO" sz="3200" b="1" dirty="0">
                <a:latin typeface="Arial" charset="0"/>
                <a:ea typeface="ＭＳ Ｐゴシック" charset="0"/>
                <a:cs typeface="Arial" charset="0"/>
              </a:rPr>
              <a:t>كيف يساعد 1 مل 6: 1 في تحديد زمن الخروج ؟</a:t>
            </a:r>
            <a:r>
              <a:rPr lang="en-US" sz="3200" b="1" dirty="0">
                <a:latin typeface="Arial" charset="0"/>
                <a:ea typeface="ＭＳ Ｐゴシック" charset="0"/>
                <a:cs typeface="Arial" charset="0"/>
              </a:rPr>
              <a:t> </a:t>
            </a:r>
          </a:p>
        </p:txBody>
      </p:sp>
      <p:sp>
        <p:nvSpPr>
          <p:cNvPr id="234500" name="Rectangle 4"/>
          <p:cNvSpPr>
            <a:spLocks noGrp="1" noChangeArrowheads="1"/>
          </p:cNvSpPr>
          <p:nvPr>
            <p:ph type="body" sz="half" idx="2"/>
          </p:nvPr>
        </p:nvSpPr>
        <p:spPr>
          <a:xfrm>
            <a:off x="5257800" y="1600200"/>
            <a:ext cx="3810000" cy="1676400"/>
          </a:xfrm>
        </p:spPr>
        <p:txBody>
          <a:bodyPr/>
          <a:lstStyle/>
          <a:p>
            <a:pPr marL="0" indent="0" algn="ctr" eaLnBrk="1" hangingPunct="1">
              <a:buNone/>
            </a:pPr>
            <a:r>
              <a:rPr lang="ar-JO" sz="3200" b="1" dirty="0">
                <a:latin typeface="Arial" charset="0"/>
                <a:ea typeface="ＭＳ Ｐゴシック" charset="0"/>
                <a:cs typeface="Arial" charset="0"/>
              </a:rPr>
              <a:t>كيف يساعد قض 11: 26 في تحديد زمن الخروج ؟</a:t>
            </a:r>
            <a:r>
              <a:rPr lang="en-US" sz="3200" b="1" dirty="0">
                <a:latin typeface="Arial" charset="0"/>
                <a:ea typeface="ＭＳ Ｐゴシック" charset="0"/>
                <a:cs typeface="Arial" charset="0"/>
              </a:rPr>
              <a:t> </a:t>
            </a:r>
          </a:p>
        </p:txBody>
      </p:sp>
      <p:sp>
        <p:nvSpPr>
          <p:cNvPr id="5" name="Rectangle 3"/>
          <p:cNvSpPr txBox="1">
            <a:spLocks noChangeArrowheads="1"/>
          </p:cNvSpPr>
          <p:nvPr/>
        </p:nvSpPr>
        <p:spPr bwMode="auto">
          <a:xfrm>
            <a:off x="1295400" y="4114800"/>
            <a:ext cx="3810000" cy="1447800"/>
          </a:xfrm>
          <a:prstGeom prst="rect">
            <a:avLst/>
          </a:prstGeom>
          <a:noFill/>
          <a:ln w="12700" cap="sq">
            <a:noFill/>
            <a:miter lim="800000"/>
            <a:headEnd type="none" w="sm" len="sm"/>
            <a:tailEnd type="none" w="sm" len="sm"/>
          </a:ln>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Tx/>
              <a:buNone/>
              <a:tabLst/>
              <a:defRPr/>
            </a:pPr>
            <a:r>
              <a:rPr kumimoji="0" lang="ar-JO" sz="3200" b="1" i="0" u="none" strike="noStrike" kern="0" cap="none" spc="0" normalizeH="0" baseline="0" noProof="0" dirty="0">
                <a:ln>
                  <a:noFill/>
                </a:ln>
                <a:solidFill>
                  <a:srgbClr val="EAEAEA"/>
                </a:solidFill>
                <a:effectLst/>
                <a:uLnTx/>
                <a:uFillTx/>
                <a:latin typeface="Arial"/>
                <a:ea typeface="ＭＳ Ｐゴシック" charset="-128"/>
                <a:cs typeface="Arial"/>
              </a:rPr>
              <a:t>بدأ سليمان حكمه سنة 971 ق.م</a:t>
            </a:r>
            <a:endParaRPr kumimoji="0" lang="en-US" sz="3200" b="1" i="0" u="none" strike="noStrike" kern="0" cap="none" spc="0" normalizeH="0" baseline="0" noProof="0" dirty="0">
              <a:ln>
                <a:noFill/>
              </a:ln>
              <a:solidFill>
                <a:srgbClr val="EAEAEA"/>
              </a:solidFill>
              <a:effectLst/>
              <a:uLnTx/>
              <a:uFillTx/>
              <a:latin typeface="Arial"/>
              <a:ea typeface="ＭＳ Ｐゴシック" charset="-128"/>
              <a:cs typeface="Arial"/>
            </a:endParaRPr>
          </a:p>
        </p:txBody>
      </p:sp>
      <p:sp>
        <p:nvSpPr>
          <p:cNvPr id="6" name="Rectangle 4"/>
          <p:cNvSpPr txBox="1">
            <a:spLocks noChangeArrowheads="1"/>
          </p:cNvSpPr>
          <p:nvPr/>
        </p:nvSpPr>
        <p:spPr bwMode="auto">
          <a:xfrm>
            <a:off x="5257800" y="4114800"/>
            <a:ext cx="3810000" cy="1447800"/>
          </a:xfrm>
          <a:prstGeom prst="rect">
            <a:avLst/>
          </a:prstGeom>
          <a:noFill/>
          <a:ln w="12700" cap="sq">
            <a:noFill/>
            <a:miter lim="800000"/>
            <a:headEnd type="none" w="sm" len="sm"/>
            <a:tailEnd type="none" w="sm" len="sm"/>
          </a:ln>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Tx/>
              <a:buNone/>
              <a:tabLst/>
              <a:defRPr/>
            </a:pPr>
            <a:r>
              <a:rPr kumimoji="0" lang="ar-JO" sz="3200" b="1" i="0" u="none" strike="noStrike" kern="0" cap="none" spc="0" normalizeH="0" baseline="0" noProof="0" dirty="0">
                <a:ln>
                  <a:noFill/>
                </a:ln>
                <a:solidFill>
                  <a:srgbClr val="EAEAEA"/>
                </a:solidFill>
                <a:effectLst/>
                <a:uLnTx/>
                <a:uFillTx/>
                <a:latin typeface="Arial"/>
                <a:ea typeface="ＭＳ Ｐゴシック" charset="-128"/>
                <a:cs typeface="Arial"/>
              </a:rPr>
              <a:t>عاش يفتاح حوالي سنة 1100 ق.م</a:t>
            </a:r>
            <a:endParaRPr kumimoji="0" lang="en-US" sz="3200" b="1" i="0" u="none" strike="noStrike" kern="0" cap="none" spc="0" normalizeH="0" baseline="0" noProof="0" dirty="0">
              <a:ln>
                <a:noFill/>
              </a:ln>
              <a:solidFill>
                <a:srgbClr val="EAEAEA"/>
              </a:solidFill>
              <a:effectLst/>
              <a:uLnTx/>
              <a:uFillTx/>
              <a:latin typeface="Arial"/>
              <a:ea typeface="ＭＳ Ｐゴシック" charset="-128"/>
              <a:cs typeface="Arial"/>
            </a:endParaRPr>
          </a:p>
        </p:txBody>
      </p:sp>
    </p:spTree>
    <p:extLst>
      <p:ext uri="{BB962C8B-B14F-4D97-AF65-F5344CB8AC3E}">
        <p14:creationId xmlns:p14="http://schemas.microsoft.com/office/powerpoint/2010/main" xmlns="" val="3468298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0"/>
            <a:ext cx="8229600" cy="838200"/>
          </a:xfrm>
        </p:spPr>
        <p:txBody>
          <a:bodyPr/>
          <a:lstStyle/>
          <a:p>
            <a:pPr eaLnBrk="1" hangingPunct="1">
              <a:defRPr/>
            </a:pPr>
            <a:r>
              <a:rPr lang="ar-JO" dirty="0">
                <a:cs typeface="+mj-cs"/>
              </a:rPr>
              <a:t>1 ملوك 6: 1</a:t>
            </a:r>
            <a:endParaRPr lang="en-US" dirty="0">
              <a:cs typeface="+mj-cs"/>
            </a:endParaRPr>
          </a:p>
        </p:txBody>
      </p:sp>
      <p:sp>
        <p:nvSpPr>
          <p:cNvPr id="362499" name="Rectangle 3"/>
          <p:cNvSpPr>
            <a:spLocks noGrp="1" noChangeArrowheads="1"/>
          </p:cNvSpPr>
          <p:nvPr>
            <p:ph type="body" idx="1"/>
          </p:nvPr>
        </p:nvSpPr>
        <p:spPr>
          <a:xfrm>
            <a:off x="152400" y="838200"/>
            <a:ext cx="8763000" cy="2743200"/>
          </a:xfrm>
          <a:solidFill>
            <a:schemeClr val="accent6"/>
          </a:solidFill>
        </p:spPr>
        <p:txBody>
          <a:bodyPr/>
          <a:lstStyle/>
          <a:p>
            <a:pPr algn="ctr" eaLnBrk="1" hangingPunct="1">
              <a:buNone/>
              <a:defRPr/>
            </a:pPr>
            <a:r>
              <a:rPr lang="ar-JO" sz="4000" dirty="0">
                <a:cs typeface="+mn-cs"/>
              </a:rPr>
              <a:t>و كان في سنة الأربع مئة و الثمانين لخروج بني إسرائيل من أرض مصر في السنة الرابعة لملك سليمان على إسرائيل في شهر زيو و هو الشهر الثاني أنه بنى البيت للرب</a:t>
            </a:r>
            <a:endParaRPr lang="en-US" sz="4000" dirty="0">
              <a:cs typeface="+mn-cs"/>
            </a:endParaRPr>
          </a:p>
        </p:txBody>
      </p:sp>
      <p:sp>
        <p:nvSpPr>
          <p:cNvPr id="362502" name="Text Box 6"/>
          <p:cNvSpPr txBox="1">
            <a:spLocks noChangeArrowheads="1"/>
          </p:cNvSpPr>
          <p:nvPr/>
        </p:nvSpPr>
        <p:spPr bwMode="auto">
          <a:xfrm>
            <a:off x="381000" y="3582988"/>
            <a:ext cx="8763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480 سنة هي رقم رمزي لـ 12 جيلاً. لأن الجيل ما يقرب من 25 سنة ، يجب أن يكون الرقم الفعلي 300 سنة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966/960/957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300/300/300 سنة</a:t>
            </a: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1266/1260/1257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62502">
                                            <p:txEl>
                                              <p:pRg st="0" end="0"/>
                                            </p:txEl>
                                          </p:spTgt>
                                        </p:tgtEl>
                                        <p:attrNameLst>
                                          <p:attrName>style.visibility</p:attrName>
                                        </p:attrNameLst>
                                      </p:cBhvr>
                                      <p:to>
                                        <p:strVal val="visible"/>
                                      </p:to>
                                    </p:set>
                                    <p:anim calcmode="lin" valueType="num">
                                      <p:cBhvr>
                                        <p:cTn id="7" dur="500" fill="hold"/>
                                        <p:tgtEl>
                                          <p:spTgt spid="3625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250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625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25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250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62502">
                                            <p:txEl>
                                              <p:pRg st="1" end="1"/>
                                            </p:txEl>
                                          </p:spTgt>
                                        </p:tgtEl>
                                        <p:attrNameLst>
                                          <p:attrName>style.visibility</p:attrName>
                                        </p:attrNameLst>
                                      </p:cBhvr>
                                      <p:to>
                                        <p:strVal val="visible"/>
                                      </p:to>
                                    </p:set>
                                    <p:anim calcmode="lin" valueType="num">
                                      <p:cBhvr>
                                        <p:cTn id="16" dur="500" fill="hold"/>
                                        <p:tgtEl>
                                          <p:spTgt spid="3625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6250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625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625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6250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62502">
                                            <p:txEl>
                                              <p:pRg st="2" end="2"/>
                                            </p:txEl>
                                          </p:spTgt>
                                        </p:tgtEl>
                                        <p:attrNameLst>
                                          <p:attrName>style.visibility</p:attrName>
                                        </p:attrNameLst>
                                      </p:cBhvr>
                                      <p:to>
                                        <p:strVal val="visible"/>
                                      </p:to>
                                    </p:set>
                                    <p:anim calcmode="lin" valueType="num">
                                      <p:cBhvr>
                                        <p:cTn id="25" dur="500" fill="hold"/>
                                        <p:tgtEl>
                                          <p:spTgt spid="3625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6250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625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625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6250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62502">
                                            <p:txEl>
                                              <p:pRg st="3" end="3"/>
                                            </p:txEl>
                                          </p:spTgt>
                                        </p:tgtEl>
                                        <p:attrNameLst>
                                          <p:attrName>style.visibility</p:attrName>
                                        </p:attrNameLst>
                                      </p:cBhvr>
                                      <p:to>
                                        <p:strVal val="visible"/>
                                      </p:to>
                                    </p:set>
                                    <p:anim calcmode="lin" valueType="num">
                                      <p:cBhvr>
                                        <p:cTn id="34" dur="500" fill="hold"/>
                                        <p:tgtEl>
                                          <p:spTgt spid="3625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6250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625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625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625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1219200" y="1295400"/>
            <a:ext cx="3505200" cy="5257800"/>
          </a:xfrm>
        </p:spPr>
        <p:txBody>
          <a:bodyPr/>
          <a:lstStyle/>
          <a:p>
            <a:pPr algn="ctr" rtl="1" eaLnBrk="1" hangingPunct="1">
              <a:lnSpc>
                <a:spcPct val="90000"/>
              </a:lnSpc>
              <a:buNone/>
            </a:pPr>
            <a:r>
              <a:rPr lang="ar-JO" sz="2600" b="1" dirty="0">
                <a:latin typeface="Arial" charset="0"/>
                <a:ea typeface="ＭＳ Ｐゴシック" charset="0"/>
                <a:cs typeface="ＭＳ Ｐゴシック" charset="0"/>
              </a:rPr>
              <a:t>مع</a:t>
            </a:r>
          </a:p>
          <a:p>
            <a:pPr algn="r" rtl="1" eaLnBrk="1" hangingPunct="1">
              <a:lnSpc>
                <a:spcPct val="90000"/>
              </a:lnSpc>
            </a:pPr>
            <a:r>
              <a:rPr lang="ar-JO" sz="2600" i="1" dirty="0">
                <a:latin typeface="Arial" charset="0"/>
                <a:ea typeface="ＭＳ Ｐゴシック" charset="0"/>
                <a:cs typeface="ＭＳ Ｐゴシック" charset="0"/>
              </a:rPr>
              <a:t>1 ملوك 6: 1</a:t>
            </a:r>
            <a:r>
              <a:rPr lang="en-US" sz="2600" i="1" dirty="0">
                <a:latin typeface="Arial" charset="0"/>
                <a:ea typeface="ＭＳ Ｐゴシック" charset="0"/>
                <a:cs typeface="ＭＳ Ｐゴシック" charset="0"/>
              </a:rPr>
              <a:t>  </a:t>
            </a:r>
            <a:endParaRPr lang="en-US" sz="2600" dirty="0">
              <a:latin typeface="Arial" charset="0"/>
              <a:ea typeface="ＭＳ Ｐゴシック" charset="0"/>
              <a:cs typeface="ＭＳ Ｐゴシック" charset="0"/>
            </a:endParaRPr>
          </a:p>
          <a:p>
            <a:pPr algn="r" rtl="1" eaLnBrk="1" hangingPunct="1">
              <a:lnSpc>
                <a:spcPct val="90000"/>
              </a:lnSpc>
              <a:buFont typeface="Symbol" charset="0"/>
              <a:buNone/>
            </a:pPr>
            <a:r>
              <a:rPr lang="ar-JO" sz="2600" dirty="0">
                <a:solidFill>
                  <a:srgbClr val="FFC000"/>
                </a:solidFill>
                <a:latin typeface="Arial" charset="0"/>
                <a:ea typeface="ＭＳ Ｐゴシック" charset="0"/>
                <a:cs typeface="ＭＳ Ｐゴシック" charset="0"/>
              </a:rPr>
              <a:t>480</a:t>
            </a:r>
            <a:r>
              <a:rPr lang="ar-JO" sz="2600" dirty="0">
                <a:latin typeface="Arial" charset="0"/>
                <a:ea typeface="ＭＳ Ｐゴシック" charset="0"/>
                <a:cs typeface="ＭＳ Ｐゴシック" charset="0"/>
              </a:rPr>
              <a:t> سنة من الخروج إلى بناء هيكل سليمان (966)</a:t>
            </a:r>
            <a:endParaRPr lang="en-US" sz="2600" dirty="0">
              <a:latin typeface="Arial" charset="0"/>
              <a:ea typeface="ＭＳ Ｐゴシック" charset="0"/>
              <a:cs typeface="ＭＳ Ｐゴシック" charset="0"/>
            </a:endParaRPr>
          </a:p>
          <a:p>
            <a:pPr algn="r" rtl="1" eaLnBrk="1" hangingPunct="1">
              <a:lnSpc>
                <a:spcPct val="90000"/>
              </a:lnSpc>
              <a:buFont typeface="Symbol" charset="0"/>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600" i="1" dirty="0">
                <a:latin typeface="Arial" charset="0"/>
                <a:ea typeface="ＭＳ Ｐゴシック" charset="0"/>
                <a:cs typeface="ＭＳ Ｐゴシック" charset="0"/>
              </a:rPr>
              <a:t>قضاة 11: 26</a:t>
            </a:r>
            <a:endParaRPr lang="en-US" sz="2600" dirty="0">
              <a:latin typeface="Arial" charset="0"/>
              <a:ea typeface="ＭＳ Ｐゴシック" charset="0"/>
              <a:cs typeface="ＭＳ Ｐゴシック" charset="0"/>
            </a:endParaRPr>
          </a:p>
          <a:p>
            <a:pPr algn="r" rtl="1" eaLnBrk="1" hangingPunct="1">
              <a:lnSpc>
                <a:spcPct val="90000"/>
              </a:lnSpc>
              <a:buNone/>
            </a:pPr>
            <a:r>
              <a:rPr lang="ar-JO" sz="2600" dirty="0">
                <a:latin typeface="Arial" charset="0"/>
                <a:ea typeface="ＭＳ Ｐゴシック" charset="0"/>
                <a:cs typeface="ＭＳ Ｐゴシック" charset="0"/>
              </a:rPr>
              <a:t>تعين يفتاح </a:t>
            </a:r>
            <a:r>
              <a:rPr lang="ar-JO" sz="2600" dirty="0">
                <a:solidFill>
                  <a:srgbClr val="FFC000"/>
                </a:solidFill>
                <a:latin typeface="Arial" charset="0"/>
                <a:ea typeface="ＭＳ Ｐゴシック" charset="0"/>
                <a:cs typeface="ＭＳ Ｐゴシック" charset="0"/>
              </a:rPr>
              <a:t>300</a:t>
            </a:r>
            <a:r>
              <a:rPr lang="ar-JO" sz="2600" dirty="0">
                <a:latin typeface="Arial" charset="0"/>
                <a:ea typeface="ＭＳ Ｐゴシック" charset="0"/>
                <a:cs typeface="ＭＳ Ｐゴシック" charset="0"/>
              </a:rPr>
              <a:t> سنة بين يومه (1100) و بين الغزو</a:t>
            </a:r>
            <a:endParaRPr lang="en-US" sz="2600" dirty="0">
              <a:latin typeface="Arial" charset="0"/>
              <a:ea typeface="ＭＳ Ｐゴシック" charset="0"/>
              <a:cs typeface="ＭＳ Ｐゴシック" charset="0"/>
            </a:endParaRPr>
          </a:p>
        </p:txBody>
      </p:sp>
      <p:sp>
        <p:nvSpPr>
          <p:cNvPr id="236546"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charset="0"/>
                <a:ea typeface="ＭＳ Ｐゴシック" charset="0"/>
                <a:cs typeface="ＭＳ Ｐゴシック" charset="0"/>
              </a:rPr>
              <a:t>الخروج المبكر (1446)</a:t>
            </a:r>
            <a:endParaRPr lang="en-US" dirty="0">
              <a:latin typeface="Arial" charset="0"/>
              <a:ea typeface="ＭＳ Ｐゴシック" charset="0"/>
              <a:cs typeface="ＭＳ Ｐゴシック" charset="0"/>
            </a:endParaRPr>
          </a:p>
        </p:txBody>
      </p:sp>
      <p:sp>
        <p:nvSpPr>
          <p:cNvPr id="236547" name="Text Box 5"/>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
        <p:nvSpPr>
          <p:cNvPr id="5" name="Text Box 5"/>
          <p:cNvSpPr txBox="1">
            <a:spLocks noChangeArrowheads="1"/>
          </p:cNvSpPr>
          <p:nvPr/>
        </p:nvSpPr>
        <p:spPr bwMode="auto">
          <a:xfrm>
            <a:off x="4724400" y="2976563"/>
            <a:ext cx="38100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ar-JO"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الهيكل</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 = 	</a:t>
            </a:r>
            <a:r>
              <a:rPr kumimoji="0" lang="ar-JO"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966 ق.م</a:t>
            </a:r>
            <a:endPar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endParaRPr>
          </a:p>
        </p:txBody>
      </p:sp>
      <p:sp>
        <p:nvSpPr>
          <p:cNvPr id="6" name="Text Box 5"/>
          <p:cNvSpPr txBox="1">
            <a:spLocks noChangeArrowheads="1"/>
          </p:cNvSpPr>
          <p:nvPr/>
        </p:nvSpPr>
        <p:spPr bwMode="auto">
          <a:xfrm>
            <a:off x="5029200" y="16764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الخروج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1446 ق.م</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7" name="Text Box 5"/>
          <p:cNvSpPr txBox="1">
            <a:spLocks noChangeArrowheads="1"/>
          </p:cNvSpPr>
          <p:nvPr/>
        </p:nvSpPr>
        <p:spPr bwMode="auto">
          <a:xfrm>
            <a:off x="4953000" y="2327275"/>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ــ</a:t>
            </a:r>
            <a:r>
              <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480 سنة</a:t>
            </a:r>
            <a:endPar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8" name="Text Box 5"/>
          <p:cNvSpPr txBox="1">
            <a:spLocks noChangeArrowheads="1"/>
          </p:cNvSpPr>
          <p:nvPr/>
        </p:nvSpPr>
        <p:spPr bwMode="auto">
          <a:xfrm>
            <a:off x="4724400" y="4276725"/>
            <a:ext cx="39624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ar-JO"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بداية الحكم </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970-71</a:t>
            </a:r>
            <a:endPar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endParaRPr>
          </a:p>
        </p:txBody>
      </p:sp>
      <p:sp>
        <p:nvSpPr>
          <p:cNvPr id="9" name="Text Box 5"/>
          <p:cNvSpPr txBox="1">
            <a:spLocks noChangeArrowheads="1"/>
          </p:cNvSpPr>
          <p:nvPr/>
        </p:nvSpPr>
        <p:spPr bwMode="auto">
          <a:xfrm>
            <a:off x="5029200" y="3627438"/>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4 سنوات</a:t>
            </a:r>
            <a:endPar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xmlns="" val="8929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60418">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604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5" grpId="0" animBg="1" autoUpdateAnimBg="0"/>
      <p:bldP spid="6" grpId="0" autoUpdateAnimBg="0"/>
      <p:bldP spid="7" grpId="0" autoUpdateAnimBg="0"/>
      <p:bldP spid="8" grpId="0" animBg="1" autoUpdateAnimBg="0"/>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0"/>
            <a:ext cx="52593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5105400" y="5486400"/>
            <a:ext cx="40386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الغزو</a:t>
            </a:r>
            <a:r>
              <a:rPr kumimoji="0" lang="en-US" sz="2800" b="1" i="0"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 =</a:t>
            </a:r>
          </a:p>
        </p:txBody>
      </p:sp>
      <p:sp>
        <p:nvSpPr>
          <p:cNvPr id="372739" name="Text Box 3"/>
          <p:cNvSpPr txBox="1">
            <a:spLocks noChangeArrowheads="1"/>
          </p:cNvSpPr>
          <p:nvPr/>
        </p:nvSpPr>
        <p:spPr bwMode="auto">
          <a:xfrm>
            <a:off x="3962400" y="44958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رأوبين</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0" name="Text Box 4"/>
          <p:cNvSpPr txBox="1">
            <a:spLocks noChangeArrowheads="1"/>
          </p:cNvSpPr>
          <p:nvPr/>
        </p:nvSpPr>
        <p:spPr bwMode="auto">
          <a:xfrm>
            <a:off x="3657600" y="3505200"/>
            <a:ext cx="1295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جاد</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1" name="Text Box 5"/>
          <p:cNvSpPr txBox="1">
            <a:spLocks noChangeArrowheads="1"/>
          </p:cNvSpPr>
          <p:nvPr/>
        </p:nvSpPr>
        <p:spPr bwMode="auto">
          <a:xfrm rot="-4167749">
            <a:off x="2734469" y="1320006"/>
            <a:ext cx="2667000" cy="52228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منسى</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72743" name="Rectangle 7"/>
          <p:cNvSpPr>
            <a:spLocks noGrp="1" noChangeArrowheads="1"/>
          </p:cNvSpPr>
          <p:nvPr>
            <p:ph type="title" idx="4294967295"/>
          </p:nvPr>
        </p:nvSpPr>
        <p:spPr>
          <a:xfrm>
            <a:off x="5486400" y="609600"/>
            <a:ext cx="3505200" cy="2057400"/>
          </a:xfrm>
          <a:solidFill>
            <a:srgbClr val="FF3300"/>
          </a:solidFill>
          <a:effectLst>
            <a:outerShdw blurRad="63500" dist="35921" dir="2700000" algn="ctr" rotWithShape="0">
              <a:schemeClr val="bg2">
                <a:alpha val="74998"/>
              </a:schemeClr>
            </a:outerShdw>
          </a:effectLst>
        </p:spPr>
        <p:txBody>
          <a:bodyPr/>
          <a:lstStyle/>
          <a:p>
            <a:pPr algn="ctr" eaLnBrk="1" hangingPunct="1">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يفتاح</a:t>
            </a:r>
            <a:b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b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مقابل</a:t>
            </a:r>
            <a:b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b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العمونيين</a:t>
            </a:r>
            <a:endParaRPr lang="en-US" sz="4000"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7" name="Text Box 5"/>
          <p:cNvSpPr txBox="1">
            <a:spLocks noChangeArrowheads="1"/>
          </p:cNvSpPr>
          <p:nvPr/>
        </p:nvSpPr>
        <p:spPr bwMode="auto">
          <a:xfrm>
            <a:off x="4953000" y="32766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العمونيون</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9" name="Text Box 5"/>
          <p:cNvSpPr txBox="1">
            <a:spLocks noChangeArrowheads="1"/>
          </p:cNvSpPr>
          <p:nvPr/>
        </p:nvSpPr>
        <p:spPr bwMode="auto">
          <a:xfrm>
            <a:off x="3810000" y="28194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جلعاد</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 name="Text Box 5"/>
          <p:cNvSpPr txBox="1">
            <a:spLocks noChangeArrowheads="1"/>
          </p:cNvSpPr>
          <p:nvPr/>
        </p:nvSpPr>
        <p:spPr bwMode="auto">
          <a:xfrm>
            <a:off x="5486400" y="41910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يفتاح</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1100 ق.م</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 name="Text Box 5"/>
          <p:cNvSpPr txBox="1">
            <a:spLocks noChangeArrowheads="1"/>
          </p:cNvSpPr>
          <p:nvPr/>
        </p:nvSpPr>
        <p:spPr bwMode="auto">
          <a:xfrm>
            <a:off x="5410200" y="4800600"/>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300 سنة</a:t>
            </a:r>
            <a:endParaRPr kumimoji="0" lang="en-US" sz="28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 name="Text Box 5"/>
          <p:cNvSpPr txBox="1">
            <a:spLocks noChangeArrowheads="1"/>
          </p:cNvSpPr>
          <p:nvPr/>
        </p:nvSpPr>
        <p:spPr bwMode="auto">
          <a:xfrm>
            <a:off x="7239000" y="5486400"/>
            <a:ext cx="1676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1400 ق.م</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4" name="TextBox 13"/>
          <p:cNvSpPr txBox="1"/>
          <p:nvPr/>
        </p:nvSpPr>
        <p:spPr>
          <a:xfrm>
            <a:off x="7696200" y="57150"/>
            <a:ext cx="1305165" cy="461665"/>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70أ، 70ج</a:t>
            </a:r>
            <a:endParaRPr kumimoji="0" lang="en-US"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xmlns="" val="340784524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dissolve">
                                      <p:cBhvr>
                                        <p:cTn id="7" dur="500"/>
                                        <p:tgtEl>
                                          <p:spTgt spid="372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2740"/>
                                        </p:tgtEl>
                                        <p:attrNameLst>
                                          <p:attrName>style.visibility</p:attrName>
                                        </p:attrNameLst>
                                      </p:cBhvr>
                                      <p:to>
                                        <p:strVal val="visible"/>
                                      </p:to>
                                    </p:set>
                                    <p:animEffect transition="in" filter="dissolve">
                                      <p:cBhvr>
                                        <p:cTn id="12" dur="500"/>
                                        <p:tgtEl>
                                          <p:spTgt spid="372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2741"/>
                                        </p:tgtEl>
                                        <p:attrNameLst>
                                          <p:attrName>style.visibility</p:attrName>
                                        </p:attrNameLst>
                                      </p:cBhvr>
                                      <p:to>
                                        <p:strVal val="visible"/>
                                      </p:to>
                                    </p:set>
                                    <p:animEffect transition="in" filter="dissolve">
                                      <p:cBhvr>
                                        <p:cTn id="17" dur="500"/>
                                        <p:tgtEl>
                                          <p:spTgt spid="372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372739" grpId="0" autoUpdateAnimBg="0"/>
      <p:bldP spid="372740" grpId="0" autoUpdateAnimBg="0"/>
      <p:bldP spid="372741" grpId="0" autoUpdateAnimBg="0"/>
      <p:bldP spid="7" grpId="0" autoUpdateAnimBg="0"/>
      <p:bldP spid="9" grpId="0" autoUpdateAnimBg="0"/>
      <p:bldP spid="10" grpId="0" autoUpdateAnimBg="0"/>
      <p:bldP spid="11" grpId="0" autoUpdateAnimBg="0"/>
      <p:bldP spid="1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1219200" y="1219200"/>
            <a:ext cx="4572000" cy="5334000"/>
          </a:xfrm>
        </p:spPr>
        <p:txBody>
          <a:bodyPr/>
          <a:lstStyle/>
          <a:p>
            <a:pPr algn="ctr" rtl="1" eaLnBrk="1" hangingPunct="1">
              <a:lnSpc>
                <a:spcPct val="90000"/>
              </a:lnSpc>
              <a:buFont typeface="Symbol" charset="0"/>
              <a:buNone/>
            </a:pPr>
            <a:r>
              <a:rPr lang="ar-JO" sz="2600" b="1" dirty="0">
                <a:latin typeface="Arial" charset="0"/>
                <a:ea typeface="ＭＳ Ｐゴシック" charset="0"/>
                <a:cs typeface="ＭＳ Ｐゴシック" charset="0"/>
              </a:rPr>
              <a:t>مع</a:t>
            </a: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t>ل</a:t>
            </a:r>
            <a:r>
              <a:rPr lang="ar-JO" sz="2400" dirty="0">
                <a:solidFill>
                  <a:srgbClr val="FFC000"/>
                </a:solidFill>
              </a:rPr>
              <a:t>ا يمكن تقليص </a:t>
            </a:r>
            <a:r>
              <a:rPr lang="ar-JO" sz="2400" dirty="0"/>
              <a:t>طول الفترة الزمنية المخصصة للقضاة في الكتاب المقدس </a:t>
            </a:r>
            <a:r>
              <a:rPr lang="ar-JO" sz="2400" dirty="0">
                <a:solidFill>
                  <a:srgbClr val="FFC000"/>
                </a:solidFill>
              </a:rPr>
              <a:t>إلى 150 عامًا </a:t>
            </a:r>
            <a:r>
              <a:rPr lang="ar-JO" sz="2400" dirty="0"/>
              <a:t>التي يتطلبها خروج متأخر ، حتى مع وجود تداخلات</a:t>
            </a:r>
            <a:endParaRPr lang="en-US" sz="2600" dirty="0">
              <a:latin typeface="Arial" charset="0"/>
              <a:ea typeface="ＭＳ Ｐゴシック" charset="0"/>
              <a:cs typeface="ＭＳ Ｐゴシック" charset="0"/>
            </a:endParaRPr>
          </a:p>
          <a:p>
            <a:pPr algn="r" rtl="1" eaLnBrk="1" hangingPunct="1">
              <a:lnSpc>
                <a:spcPct val="90000"/>
              </a:lnSpc>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solidFill>
                  <a:srgbClr val="FFC000"/>
                </a:solidFill>
              </a:rPr>
              <a:t>لم يكن </a:t>
            </a:r>
            <a:r>
              <a:rPr lang="ar-JO" sz="2400" dirty="0"/>
              <a:t>تحتمس الرابع (فرعون بعد خروج 1446) </a:t>
            </a:r>
            <a:r>
              <a:rPr lang="ar-JO" sz="2400" dirty="0">
                <a:solidFill>
                  <a:srgbClr val="FFC000"/>
                </a:solidFill>
              </a:rPr>
              <a:t>الإبن الأكبر، لأن البكر </a:t>
            </a:r>
            <a:r>
              <a:rPr lang="ar-JO" sz="2400" dirty="0"/>
              <a:t>ربما قُتل في الضربة العاشرة</a:t>
            </a:r>
            <a:endParaRPr lang="en-US" sz="2600" dirty="0">
              <a:latin typeface="Arial" charset="0"/>
              <a:ea typeface="ＭＳ Ｐゴシック" charset="0"/>
              <a:cs typeface="ＭＳ Ｐゴシック" charset="0"/>
            </a:endParaRPr>
          </a:p>
        </p:txBody>
      </p:sp>
      <p:sp>
        <p:nvSpPr>
          <p:cNvPr id="61443" name="Rectangle 3"/>
          <p:cNvSpPr>
            <a:spLocks noGrp="1" noChangeArrowheads="1"/>
          </p:cNvSpPr>
          <p:nvPr>
            <p:ph type="body" sz="half" idx="2"/>
          </p:nvPr>
        </p:nvSpPr>
        <p:spPr>
          <a:xfrm>
            <a:off x="5867400" y="1219200"/>
            <a:ext cx="3048000" cy="4953000"/>
          </a:xfrm>
        </p:spPr>
        <p:txBody>
          <a:bodyPr/>
          <a:lstStyle/>
          <a:p>
            <a:pPr algn="ctr" eaLnBrk="1" hangingPunct="1">
              <a:lnSpc>
                <a:spcPct val="90000"/>
              </a:lnSpc>
              <a:buFont typeface="Symbol" charset="0"/>
              <a:buNone/>
            </a:pPr>
            <a:r>
              <a:rPr lang="ar-JO" sz="2600" b="1" dirty="0">
                <a:latin typeface="Arial" charset="0"/>
                <a:ea typeface="ＭＳ Ｐゴシック" charset="0"/>
                <a:cs typeface="ＭＳ Ｐゴシック" charset="0"/>
              </a:rPr>
              <a:t>ضد</a:t>
            </a: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t>مع التداخلات </a:t>
            </a:r>
            <a:r>
              <a:rPr lang="ar-JO" sz="2400" dirty="0">
                <a:solidFill>
                  <a:srgbClr val="FFC000"/>
                </a:solidFill>
              </a:rPr>
              <a:t>والفهم الرمزي للفترات الزمنية </a:t>
            </a:r>
            <a:r>
              <a:rPr lang="ar-JO" sz="2400" dirty="0"/>
              <a:t>يمكن ملاءمتها</a:t>
            </a:r>
            <a:endParaRPr lang="en-US" sz="2600" dirty="0">
              <a:latin typeface="Arial" charset="0"/>
              <a:ea typeface="ＭＳ Ｐゴシック" charset="0"/>
              <a:cs typeface="ＭＳ Ｐゴシック" charset="0"/>
            </a:endParaRPr>
          </a:p>
          <a:p>
            <a:pPr algn="r" rtl="1" eaLnBrk="1" hangingPunct="1">
              <a:lnSpc>
                <a:spcPct val="90000"/>
              </a:lnSpc>
            </a:pPr>
            <a:endParaRPr lang="en-US" sz="1800" dirty="0">
              <a:latin typeface="Arial" charset="0"/>
              <a:ea typeface="ＭＳ Ｐゴシック" charset="0"/>
              <a:cs typeface="ＭＳ Ｐゴシック" charset="0"/>
            </a:endParaRPr>
          </a:p>
          <a:p>
            <a:pPr algn="r" rtl="1" eaLnBrk="1" hangingPunct="1">
              <a:lnSpc>
                <a:spcPct val="90000"/>
              </a:lnSpc>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t>هناك العديد من </a:t>
            </a:r>
            <a:r>
              <a:rPr lang="ar-JO" sz="2400" dirty="0">
                <a:solidFill>
                  <a:srgbClr val="FFC000"/>
                </a:solidFill>
              </a:rPr>
              <a:t>التفسيرات المحتملة الأخرى </a:t>
            </a:r>
            <a:r>
              <a:rPr lang="ar-JO" sz="2400" dirty="0"/>
              <a:t>لعدم حكم ابنه الأكبر</a:t>
            </a:r>
            <a:endParaRPr lang="en-US" sz="2600" dirty="0">
              <a:latin typeface="Arial" charset="0"/>
              <a:ea typeface="ＭＳ Ｐゴシック" charset="0"/>
              <a:cs typeface="ＭＳ Ｐゴシック" charset="0"/>
            </a:endParaRPr>
          </a:p>
        </p:txBody>
      </p:sp>
      <p:sp>
        <p:nvSpPr>
          <p:cNvPr id="241667" name="Rectangle 4"/>
          <p:cNvSpPr>
            <a:spLocks noGrp="1" noChangeArrowheads="1"/>
          </p:cNvSpPr>
          <p:nvPr>
            <p:ph type="title"/>
          </p:nvPr>
        </p:nvSpPr>
        <p:spPr>
          <a:xfrm>
            <a:off x="1219200" y="88900"/>
            <a:ext cx="7772400" cy="1206500"/>
          </a:xfrm>
          <a:noFill/>
        </p:spPr>
        <p:txBody>
          <a:bodyPr/>
          <a:lstStyle/>
          <a:p>
            <a:pPr algn="ctr" eaLnBrk="1" hangingPunct="1"/>
            <a:r>
              <a:rPr lang="ar-JO" b="1" dirty="0">
                <a:latin typeface="Arial" charset="0"/>
                <a:ea typeface="ＭＳ Ｐゴシック" charset="0"/>
                <a:cs typeface="ＭＳ Ｐゴシック" charset="0"/>
              </a:rPr>
              <a:t>الخروج المبكر (1446)</a:t>
            </a:r>
            <a:endParaRPr lang="en-US" dirty="0">
              <a:latin typeface="Arial" charset="0"/>
              <a:ea typeface="ＭＳ Ｐゴシック" charset="0"/>
              <a:cs typeface="ＭＳ Ｐゴシック" charset="0"/>
            </a:endParaRPr>
          </a:p>
        </p:txBody>
      </p:sp>
      <p:sp>
        <p:nvSpPr>
          <p:cNvPr id="241668" name="Text Box 5"/>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177874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1" descr="exodus-nasa-map-sinai.jpg"/>
          <p:cNvPicPr>
            <a:picLocks noChangeAspect="1"/>
          </p:cNvPicPr>
          <p:nvPr/>
        </p:nvPicPr>
        <p:blipFill rotWithShape="1">
          <a:blip r:embed="rId3">
            <a:extLst>
              <a:ext uri="{28A0092B-C50C-407E-A947-70E740481C1C}">
                <a14:useLocalDpi xmlns:a14="http://schemas.microsoft.com/office/drawing/2010/main" xmlns="" val="0"/>
              </a:ext>
            </a:extLst>
          </a:blip>
          <a:srcRect l="320" t="4108" r="-320" b="20040"/>
          <a:stretch/>
        </p:blipFill>
        <p:spPr bwMode="auto">
          <a:xfrm>
            <a:off x="-19580" y="-51606"/>
            <a:ext cx="9180513" cy="6892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8" name="Oval 6"/>
          <p:cNvSpPr>
            <a:spLocks noChangeArrowheads="1"/>
          </p:cNvSpPr>
          <p:nvPr/>
        </p:nvSpPr>
        <p:spPr bwMode="auto">
          <a:xfrm>
            <a:off x="5140325" y="5977997"/>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39" name="Oval 7"/>
          <p:cNvSpPr>
            <a:spLocks noChangeArrowheads="1"/>
          </p:cNvSpPr>
          <p:nvPr/>
        </p:nvSpPr>
        <p:spPr bwMode="auto">
          <a:xfrm>
            <a:off x="5897563" y="2608962"/>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42" name="Freeform 10"/>
          <p:cNvSpPr>
            <a:spLocks/>
          </p:cNvSpPr>
          <p:nvPr/>
        </p:nvSpPr>
        <p:spPr bwMode="auto">
          <a:xfrm>
            <a:off x="5367905" y="2817538"/>
            <a:ext cx="566738" cy="3081338"/>
          </a:xfrm>
          <a:custGeom>
            <a:avLst/>
            <a:gdLst/>
            <a:ahLst/>
            <a:cxnLst>
              <a:cxn ang="0">
                <a:pos x="0" y="1941"/>
              </a:cxn>
              <a:cxn ang="0">
                <a:pos x="54" y="1905"/>
              </a:cxn>
              <a:cxn ang="0">
                <a:pos x="144" y="1545"/>
              </a:cxn>
              <a:cxn ang="0">
                <a:pos x="180" y="1401"/>
              </a:cxn>
              <a:cxn ang="0">
                <a:pos x="252" y="1239"/>
              </a:cxn>
              <a:cxn ang="0">
                <a:pos x="288" y="1131"/>
              </a:cxn>
              <a:cxn ang="0">
                <a:pos x="270" y="681"/>
              </a:cxn>
              <a:cxn ang="0">
                <a:pos x="198" y="429"/>
              </a:cxn>
              <a:cxn ang="0">
                <a:pos x="270" y="87"/>
              </a:cxn>
              <a:cxn ang="0">
                <a:pos x="342" y="15"/>
              </a:cxn>
            </a:cxnLst>
            <a:rect l="0" t="0" r="r" b="b"/>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43" name="Freeform 11"/>
          <p:cNvSpPr>
            <a:spLocks/>
          </p:cNvSpPr>
          <p:nvPr/>
        </p:nvSpPr>
        <p:spPr bwMode="auto">
          <a:xfrm>
            <a:off x="6332143" y="1485774"/>
            <a:ext cx="1836737" cy="2857500"/>
          </a:xfrm>
          <a:custGeom>
            <a:avLst/>
            <a:gdLst/>
            <a:ahLst/>
            <a:cxnLst>
              <a:cxn ang="0">
                <a:pos x="0" y="828"/>
              </a:cxn>
              <a:cxn ang="0">
                <a:pos x="54" y="810"/>
              </a:cxn>
              <a:cxn ang="0">
                <a:pos x="90" y="756"/>
              </a:cxn>
              <a:cxn ang="0">
                <a:pos x="198" y="666"/>
              </a:cxn>
              <a:cxn ang="0">
                <a:pos x="180" y="1278"/>
              </a:cxn>
              <a:cxn ang="0">
                <a:pos x="108" y="1494"/>
              </a:cxn>
              <a:cxn ang="0">
                <a:pos x="90" y="1548"/>
              </a:cxn>
              <a:cxn ang="0">
                <a:pos x="72" y="1602"/>
              </a:cxn>
              <a:cxn ang="0">
                <a:pos x="162" y="1800"/>
              </a:cxn>
              <a:cxn ang="0">
                <a:pos x="324" y="1746"/>
              </a:cxn>
              <a:cxn ang="0">
                <a:pos x="486" y="1638"/>
              </a:cxn>
              <a:cxn ang="0">
                <a:pos x="540" y="1530"/>
              </a:cxn>
              <a:cxn ang="0">
                <a:pos x="576" y="1368"/>
              </a:cxn>
              <a:cxn ang="0">
                <a:pos x="684" y="810"/>
              </a:cxn>
              <a:cxn ang="0">
                <a:pos x="666" y="396"/>
              </a:cxn>
              <a:cxn ang="0">
                <a:pos x="630" y="0"/>
              </a:cxn>
            </a:cxnLst>
            <a:rect l="0" t="0" r="r" b="b"/>
            <a:pathLst>
              <a:path w="684" h="1800">
                <a:moveTo>
                  <a:pt x="0" y="828"/>
                </a:moveTo>
                <a:cubicBezTo>
                  <a:pt x="18" y="822"/>
                  <a:pt x="39" y="822"/>
                  <a:pt x="54" y="810"/>
                </a:cubicBezTo>
                <a:cubicBezTo>
                  <a:pt x="71" y="796"/>
                  <a:pt x="76" y="773"/>
                  <a:pt x="90" y="756"/>
                </a:cubicBezTo>
                <a:cubicBezTo>
                  <a:pt x="133" y="704"/>
                  <a:pt x="145" y="701"/>
                  <a:pt x="198" y="666"/>
                </a:cubicBezTo>
                <a:cubicBezTo>
                  <a:pt x="263" y="861"/>
                  <a:pt x="239" y="1082"/>
                  <a:pt x="180" y="1278"/>
                </a:cubicBezTo>
                <a:cubicBezTo>
                  <a:pt x="158" y="1350"/>
                  <a:pt x="132" y="1422"/>
                  <a:pt x="108" y="1494"/>
                </a:cubicBezTo>
                <a:cubicBezTo>
                  <a:pt x="102" y="1512"/>
                  <a:pt x="96" y="1530"/>
                  <a:pt x="90" y="1548"/>
                </a:cubicBezTo>
                <a:cubicBezTo>
                  <a:pt x="84" y="1566"/>
                  <a:pt x="72" y="1602"/>
                  <a:pt x="72" y="1602"/>
                </a:cubicBezTo>
                <a:cubicBezTo>
                  <a:pt x="90" y="1712"/>
                  <a:pt x="73" y="1741"/>
                  <a:pt x="162" y="1800"/>
                </a:cubicBezTo>
                <a:cubicBezTo>
                  <a:pt x="257" y="1781"/>
                  <a:pt x="244" y="1792"/>
                  <a:pt x="324" y="1746"/>
                </a:cubicBezTo>
                <a:cubicBezTo>
                  <a:pt x="387" y="1710"/>
                  <a:pt x="417" y="1661"/>
                  <a:pt x="486" y="1638"/>
                </a:cubicBezTo>
                <a:cubicBezTo>
                  <a:pt x="562" y="1410"/>
                  <a:pt x="435" y="1774"/>
                  <a:pt x="540" y="1530"/>
                </a:cubicBezTo>
                <a:cubicBezTo>
                  <a:pt x="550" y="1506"/>
                  <a:pt x="572" y="1386"/>
                  <a:pt x="576" y="1368"/>
                </a:cubicBezTo>
                <a:cubicBezTo>
                  <a:pt x="618" y="1181"/>
                  <a:pt x="663" y="1000"/>
                  <a:pt x="684" y="810"/>
                </a:cubicBezTo>
                <a:cubicBezTo>
                  <a:pt x="678" y="672"/>
                  <a:pt x="676" y="534"/>
                  <a:pt x="666" y="396"/>
                </a:cubicBezTo>
                <a:cubicBezTo>
                  <a:pt x="657" y="264"/>
                  <a:pt x="630" y="134"/>
                  <a:pt x="630" y="0"/>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0232" name="Text Box 12"/>
          <p:cNvSpPr txBox="1">
            <a:spLocks noChangeArrowheads="1"/>
          </p:cNvSpPr>
          <p:nvPr/>
        </p:nvSpPr>
        <p:spPr bwMode="auto">
          <a:xfrm>
            <a:off x="4230688" y="2007134"/>
            <a:ext cx="185990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rPr>
              <a:t>قادش برنيع</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114698" name="Rectangle 14"/>
          <p:cNvSpPr>
            <a:spLocks noGrp="1" noChangeArrowheads="1"/>
          </p:cNvSpPr>
          <p:nvPr>
            <p:ph type="title" idx="4294967295"/>
          </p:nvPr>
        </p:nvSpPr>
        <p:spPr>
          <a:xfrm>
            <a:off x="0" y="0"/>
            <a:ext cx="5364163" cy="1628775"/>
          </a:xfrm>
        </p:spPr>
        <p:txBody>
          <a:bodyPr/>
          <a:lstStyle/>
          <a:p>
            <a:pPr eaLnBrk="1" hangingPunct="1">
              <a:defRPr/>
            </a:pPr>
            <a:r>
              <a:rPr lang="ar-JO" sz="4800" b="1" dirty="0">
                <a:effectLst>
                  <a:glow rad="101600">
                    <a:schemeClr val="tx1">
                      <a:alpha val="97000"/>
                    </a:schemeClr>
                  </a:glow>
                </a:effectLst>
                <a:latin typeface="Arial" charset="0"/>
              </a:rPr>
              <a:t>الترحال في</a:t>
            </a:r>
            <a:br>
              <a:rPr lang="ar-JO" sz="4800" b="1" dirty="0">
                <a:effectLst>
                  <a:glow rad="101600">
                    <a:schemeClr val="tx1">
                      <a:alpha val="97000"/>
                    </a:schemeClr>
                  </a:glow>
                </a:effectLst>
                <a:latin typeface="Arial" charset="0"/>
              </a:rPr>
            </a:br>
            <a:r>
              <a:rPr lang="ar-JO" sz="4800" b="1" dirty="0">
                <a:effectLst>
                  <a:glow rad="101600">
                    <a:schemeClr val="tx1">
                      <a:alpha val="97000"/>
                    </a:schemeClr>
                  </a:glow>
                </a:effectLst>
                <a:latin typeface="Arial" charset="0"/>
              </a:rPr>
              <a:t>البريّة</a:t>
            </a:r>
            <a:endParaRPr lang="en-US" sz="4800" b="1" dirty="0">
              <a:effectLst>
                <a:glow rad="101600">
                  <a:schemeClr val="tx1">
                    <a:alpha val="97000"/>
                  </a:schemeClr>
                </a:glow>
              </a:effectLst>
              <a:latin typeface="Arial" charset="0"/>
            </a:endParaRPr>
          </a:p>
        </p:txBody>
      </p:sp>
      <p:sp>
        <p:nvSpPr>
          <p:cNvPr id="13" name="Oval 6"/>
          <p:cNvSpPr>
            <a:spLocks noChangeArrowheads="1"/>
          </p:cNvSpPr>
          <p:nvPr/>
        </p:nvSpPr>
        <p:spPr bwMode="auto">
          <a:xfrm>
            <a:off x="8015288" y="111283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0236" name="Text Box 13"/>
          <p:cNvSpPr txBox="1">
            <a:spLocks noChangeArrowheads="1"/>
          </p:cNvSpPr>
          <p:nvPr/>
        </p:nvSpPr>
        <p:spPr bwMode="auto">
          <a:xfrm>
            <a:off x="7435843" y="563563"/>
            <a:ext cx="16557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rPr>
              <a:t>موآب</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14" name="Text Box 9"/>
          <p:cNvSpPr txBox="1">
            <a:spLocks noChangeArrowheads="1"/>
          </p:cNvSpPr>
          <p:nvPr/>
        </p:nvSpPr>
        <p:spPr bwMode="auto">
          <a:xfrm>
            <a:off x="297018" y="1786731"/>
            <a:ext cx="1962218"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rPr>
              <a:t>مصر</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endParaRPr>
          </a:p>
        </p:txBody>
      </p:sp>
      <p:sp>
        <p:nvSpPr>
          <p:cNvPr id="15" name="Freeform 6"/>
          <p:cNvSpPr>
            <a:spLocks/>
          </p:cNvSpPr>
          <p:nvPr/>
        </p:nvSpPr>
        <p:spPr bwMode="auto">
          <a:xfrm>
            <a:off x="1487488" y="2371507"/>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Times" pitchFamily="-111" charset="0"/>
              <a:ea typeface="Times New Roman" pitchFamily="-111" charset="0"/>
              <a:cs typeface="Times New Roman" pitchFamily="-111" charset="0"/>
            </a:endParaRPr>
          </a:p>
        </p:txBody>
      </p:sp>
      <p:sp>
        <p:nvSpPr>
          <p:cNvPr id="180229" name="Text Box 9"/>
          <p:cNvSpPr txBox="1">
            <a:spLocks noChangeArrowheads="1"/>
          </p:cNvSpPr>
          <p:nvPr/>
        </p:nvSpPr>
        <p:spPr bwMode="auto">
          <a:xfrm>
            <a:off x="4230688" y="4985809"/>
            <a:ext cx="139223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rPr>
              <a:t>جبل</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rPr>
              <a:t>سيناء</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xmlns="" val="27205334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0842"/>
                                        </p:tgtEl>
                                        <p:attrNameLst>
                                          <p:attrName>style.visibility</p:attrName>
                                        </p:attrNameLst>
                                      </p:cBhvr>
                                      <p:to>
                                        <p:strVal val="visible"/>
                                      </p:to>
                                    </p:set>
                                    <p:animEffect transition="in" filter="wipe(down)">
                                      <p:cBhvr>
                                        <p:cTn id="11" dur="1600"/>
                                        <p:tgtEl>
                                          <p:spTgt spid="120842"/>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120843"/>
                                        </p:tgtEl>
                                        <p:attrNameLst>
                                          <p:attrName>style.visibility</p:attrName>
                                        </p:attrNameLst>
                                      </p:cBhvr>
                                      <p:to>
                                        <p:strVal val="visible"/>
                                      </p:to>
                                    </p:set>
                                    <p:animEffect transition="in" filter="wipe(left)">
                                      <p:cBhvr>
                                        <p:cTn id="15" dur="1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0"/>
            <a:ext cx="8229600" cy="1139825"/>
          </a:xfrm>
        </p:spPr>
        <p:txBody>
          <a:bodyPr/>
          <a:lstStyle/>
          <a:p>
            <a:pPr eaLnBrk="1" hangingPunct="1">
              <a:defRPr/>
            </a:pPr>
            <a:r>
              <a:rPr lang="ar-JO" dirty="0">
                <a:cs typeface="+mj-cs"/>
              </a:rPr>
              <a:t>خروج 2: 23</a:t>
            </a:r>
            <a:endParaRPr lang="en-US" dirty="0">
              <a:cs typeface="+mj-cs"/>
            </a:endParaRPr>
          </a:p>
        </p:txBody>
      </p:sp>
      <p:sp>
        <p:nvSpPr>
          <p:cNvPr id="364547" name="Rectangle 3"/>
          <p:cNvSpPr>
            <a:spLocks noGrp="1" noChangeArrowheads="1"/>
          </p:cNvSpPr>
          <p:nvPr>
            <p:ph type="body" idx="1"/>
          </p:nvPr>
        </p:nvSpPr>
        <p:spPr>
          <a:xfrm>
            <a:off x="381000" y="1093788"/>
            <a:ext cx="8805863" cy="2209800"/>
          </a:xfrm>
        </p:spPr>
        <p:txBody>
          <a:bodyPr/>
          <a:lstStyle/>
          <a:p>
            <a:pPr algn="r" rtl="1" eaLnBrk="1" hangingPunct="1">
              <a:defRPr/>
            </a:pPr>
            <a:r>
              <a:rPr lang="ar-JO" sz="3600" dirty="0"/>
              <a:t>خلال تلك الفترة الطويلة مات ملك مصر . أنَّ بنو إسرائيل في عبوديتهم وصرخوا وصعد صراخهم إلى الله طلبًا للمساعدة من عبوديتهم.</a:t>
            </a:r>
            <a:endParaRPr lang="en-US" sz="3600" dirty="0">
              <a:cs typeface="+mn-cs"/>
            </a:endParaRPr>
          </a:p>
        </p:txBody>
      </p:sp>
      <p:sp>
        <p:nvSpPr>
          <p:cNvPr id="364549" name="Text Box 5"/>
          <p:cNvSpPr txBox="1">
            <a:spLocks noChangeArrowheads="1"/>
          </p:cNvSpPr>
          <p:nvPr/>
        </p:nvSpPr>
        <p:spPr bwMode="auto">
          <a:xfrm>
            <a:off x="381000" y="3303588"/>
            <a:ext cx="8763000" cy="206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hlink"/>
              </a:buClr>
              <a:buSzPct val="80000"/>
              <a:buFont typeface="Wingdings" charset="0"/>
              <a:buChar char="l"/>
              <a:defRPr sz="3200">
                <a:effectLst>
                  <a:outerShdw blurRad="38100" dist="38100" dir="2700000" algn="tl">
                    <a:srgbClr val="000000"/>
                  </a:outerShdw>
                </a:effectLst>
                <a:latin typeface="+mn-lt"/>
                <a:ea typeface="+mn-ea"/>
              </a:defRPr>
            </a:lvl1pPr>
            <a:lvl2pPr marL="742950" indent="-285750">
              <a:spcBef>
                <a:spcPct val="20000"/>
              </a:spcBef>
              <a:buClr>
                <a:schemeClr val="folHlink"/>
              </a:buClr>
              <a:buSzPct val="80000"/>
              <a:buFont typeface="Wingdings" charset="0"/>
              <a:buChar char="l"/>
              <a:defRPr sz="2800">
                <a:effectLst>
                  <a:outerShdw blurRad="38100" dist="38100" dir="2700000" algn="tl">
                    <a:srgbClr val="000000"/>
                  </a:outerShdw>
                </a:effectLst>
                <a:latin typeface="+mn-lt"/>
                <a:ea typeface="+mn-ea"/>
              </a:defRPr>
            </a:lvl2pPr>
            <a:lvl3pPr marL="1143000" indent="-228600">
              <a:spcBef>
                <a:spcPct val="20000"/>
              </a:spcBef>
              <a:buClr>
                <a:schemeClr val="tx2"/>
              </a:buClr>
              <a:buSzPct val="80000"/>
              <a:buFont typeface="Wingdings" charset="0"/>
              <a:buChar char="l"/>
              <a:defRPr sz="2400">
                <a:effectLst>
                  <a:outerShdw blurRad="38100" dist="38100" dir="2700000" algn="tl">
                    <a:srgbClr val="000000"/>
                  </a:outerShdw>
                </a:effectLst>
                <a:latin typeface="+mn-lt"/>
                <a:ea typeface="+mn-ea"/>
              </a:defRPr>
            </a:lvl3pPr>
            <a:lvl4pPr marL="1600200" indent="-228600">
              <a:spcBef>
                <a:spcPct val="20000"/>
              </a:spcBef>
              <a:buClr>
                <a:schemeClr val="hlink"/>
              </a:buClr>
              <a:buSzPct val="80000"/>
              <a:buFont typeface="Wingdings" charset="0"/>
              <a:buChar char="l"/>
              <a:defRPr sz="2000">
                <a:effectLst>
                  <a:outerShdw blurRad="38100" dist="38100" dir="2700000" algn="tl">
                    <a:srgbClr val="000000"/>
                  </a:outerShdw>
                </a:effectLst>
                <a:latin typeface="+mn-lt"/>
                <a:ea typeface="+mn-ea"/>
              </a:defRPr>
            </a:lvl4pPr>
            <a:lvl5pPr marL="2057400" indent="-228600">
              <a:spcBef>
                <a:spcPct val="20000"/>
              </a:spcBef>
              <a:buClr>
                <a:schemeClr val="tx1"/>
              </a:buClr>
              <a:buSzPct val="80000"/>
              <a:buFont typeface="Wingdings" charset="0"/>
              <a:buChar char="l"/>
              <a:defRPr sz="2000">
                <a:effectLst>
                  <a:outerShdw blurRad="38100" dist="38100" dir="2700000" algn="tl">
                    <a:srgbClr val="000000"/>
                  </a:outerShdw>
                </a:effectLst>
                <a:latin typeface="+mn-lt"/>
                <a:ea typeface="+mn-ea"/>
              </a:defRPr>
            </a:lvl5pPr>
            <a:lvl6pPr marL="25146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6pPr>
            <a:lvl7pPr marL="29718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7pPr>
            <a:lvl8pPr marL="34290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8pPr>
            <a:lvl9pPr marL="38862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9pPr>
          </a:lstStyle>
          <a:p>
            <a:pPr marL="342900" marR="0" lvl="0" indent="-342900" algn="r" defTabSz="914400" rtl="1" eaLnBrk="0" fontAlgn="base" latinLnBrk="0" hangingPunct="0">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ＭＳ Ｐゴシック"/>
                <a:cs typeface="+mn-cs"/>
              </a:rPr>
              <a:t>ال 40 سنة التي قضاها موسى مع المديانيين ليست عنصراً ذا تسلسل زمني بل رقماً رمزياً يشير لفترة طويلة من الزمن</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ＭＳ Ｐゴシック"/>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45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45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0"/>
                                  </p:iterate>
                                  <p:childTnLst>
                                    <p:set>
                                      <p:cBhvr>
                                        <p:cTn id="14" dur="1" fill="hold">
                                          <p:stCondLst>
                                            <p:cond delay="0"/>
                                          </p:stCondLst>
                                        </p:cTn>
                                        <p:tgtEl>
                                          <p:spTgt spid="364549"/>
                                        </p:tgtEl>
                                        <p:attrNameLst>
                                          <p:attrName>style.visibility</p:attrName>
                                        </p:attrNameLst>
                                      </p:cBhvr>
                                      <p:to>
                                        <p:strVal val="visible"/>
                                      </p:to>
                                    </p:set>
                                    <p:anim calcmode="lin" valueType="num">
                                      <p:cBhvr>
                                        <p:cTn id="15" dur="500" fill="hold"/>
                                        <p:tgtEl>
                                          <p:spTgt spid="364549"/>
                                        </p:tgtEl>
                                        <p:attrNameLst>
                                          <p:attrName>ppt_w</p:attrName>
                                        </p:attrNameLst>
                                      </p:cBhvr>
                                      <p:tavLst>
                                        <p:tav tm="0">
                                          <p:val>
                                            <p:fltVal val="0"/>
                                          </p:val>
                                        </p:tav>
                                        <p:tav tm="100000">
                                          <p:val>
                                            <p:strVal val="#ppt_w"/>
                                          </p:val>
                                        </p:tav>
                                      </p:tavLst>
                                    </p:anim>
                                    <p:anim calcmode="lin" valueType="num">
                                      <p:cBhvr>
                                        <p:cTn id="16" dur="500" fill="hold"/>
                                        <p:tgtEl>
                                          <p:spTgt spid="364549"/>
                                        </p:tgtEl>
                                        <p:attrNameLst>
                                          <p:attrName>ppt_h</p:attrName>
                                        </p:attrNameLst>
                                      </p:cBhvr>
                                      <p:tavLst>
                                        <p:tav tm="0">
                                          <p:val>
                                            <p:fltVal val="0"/>
                                          </p:val>
                                        </p:tav>
                                        <p:tav tm="100000">
                                          <p:val>
                                            <p:strVal val="#ppt_h"/>
                                          </p:val>
                                        </p:tav>
                                      </p:tavLst>
                                    </p:anim>
                                    <p:anim calcmode="lin" valueType="num">
                                      <p:cBhvr>
                                        <p:cTn id="17" dur="500" fill="hold"/>
                                        <p:tgtEl>
                                          <p:spTgt spid="364549"/>
                                        </p:tgtEl>
                                        <p:attrNameLst>
                                          <p:attrName>style.rotation</p:attrName>
                                        </p:attrNameLst>
                                      </p:cBhvr>
                                      <p:tavLst>
                                        <p:tav tm="0">
                                          <p:val>
                                            <p:fltVal val="360"/>
                                          </p:val>
                                        </p:tav>
                                        <p:tav tm="100000">
                                          <p:val>
                                            <p:fltVal val="0"/>
                                          </p:val>
                                        </p:tav>
                                      </p:tavLst>
                                    </p:anim>
                                    <p:animEffect transition="in" filter="fade">
                                      <p:cBhvr>
                                        <p:cTn id="18"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P spid="3645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0" y="457200"/>
            <a:ext cx="9144000" cy="1143000"/>
          </a:xfrm>
        </p:spPr>
        <p:txBody>
          <a:bodyPr/>
          <a:lstStyle/>
          <a:p>
            <a:pPr eaLnBrk="1" hangingPunct="1">
              <a:defRPr/>
            </a:pPr>
            <a:r>
              <a:rPr lang="ar-JO" sz="3800" dirty="0">
                <a:cs typeface="+mj-cs"/>
              </a:rPr>
              <a:t>نظريتان عن تاريخ الخروج</a:t>
            </a:r>
            <a:endParaRPr lang="en-US" sz="3800" dirty="0">
              <a:cs typeface="+mj-cs"/>
            </a:endParaRPr>
          </a:p>
        </p:txBody>
      </p:sp>
      <p:sp>
        <p:nvSpPr>
          <p:cNvPr id="373763" name="Rectangle 3"/>
          <p:cNvSpPr>
            <a:spLocks noGrp="1" noChangeArrowheads="1"/>
          </p:cNvSpPr>
          <p:nvPr>
            <p:ph type="body" idx="1"/>
          </p:nvPr>
        </p:nvSpPr>
        <p:spPr>
          <a:xfrm>
            <a:off x="2286000" y="1981200"/>
            <a:ext cx="5638800" cy="3201988"/>
          </a:xfrm>
        </p:spPr>
        <p:txBody>
          <a:bodyPr/>
          <a:lstStyle/>
          <a:p>
            <a:pPr algn="r" rtl="1" eaLnBrk="1" hangingPunct="1">
              <a:defRPr/>
            </a:pPr>
            <a:r>
              <a:rPr lang="ar-JO" dirty="0">
                <a:cs typeface="+mn-cs"/>
              </a:rPr>
              <a:t>نظرية التاريخ المتأخر</a:t>
            </a:r>
            <a:r>
              <a:rPr lang="en-US" dirty="0">
                <a:cs typeface="+mn-cs"/>
              </a:rPr>
              <a:t> </a:t>
            </a:r>
          </a:p>
          <a:p>
            <a:pPr algn="r" rtl="1" eaLnBrk="1" hangingPunct="1">
              <a:buFont typeface="Wingdings" charset="0"/>
              <a:buNone/>
              <a:defRPr/>
            </a:pPr>
            <a:r>
              <a:rPr lang="en-US" dirty="0">
                <a:cs typeface="+mn-cs"/>
              </a:rPr>
              <a:t>	)</a:t>
            </a:r>
            <a:r>
              <a:rPr lang="ar-JO" dirty="0">
                <a:cs typeface="+mn-cs"/>
              </a:rPr>
              <a:t>القرن الثالث عشر)</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نظرية التاريخ المبكر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الخامس عشر)</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xit" presetSubtype="0" fill="hold" nodeType="clickEffect">
                                  <p:stCondLst>
                                    <p:cond delay="0"/>
                                  </p:stCondLst>
                                  <p:iterate type="lt">
                                    <p:tmPct val="10000"/>
                                  </p:iterate>
                                  <p:childTnLst>
                                    <p:anim from="(ppt_w)" to="(-ppt_w*2)" calcmode="lin" valueType="num">
                                      <p:cBhvr rctx="PPT">
                                        <p:cTn id="6" dur="500" autoRev="1">
                                          <p:stCondLst>
                                            <p:cond delay="0"/>
                                          </p:stCondLst>
                                        </p:cTn>
                                        <p:tgtEl>
                                          <p:spTgt spid="373763">
                                            <p:txEl>
                                              <p:pRg st="0" end="0"/>
                                            </p:txEl>
                                          </p:spTgt>
                                        </p:tgtEl>
                                        <p:attrNameLst>
                                          <p:attrName>ppt_w</p:attrName>
                                        </p:attrNameLst>
                                      </p:cBhvr>
                                    </p:anim>
                                    <p:anim by="(ppt_w*0.50)" calcmode="lin" valueType="num">
                                      <p:cBhvr>
                                        <p:cTn id="7" dur="500" decel="50000" autoRev="1">
                                          <p:stCondLst>
                                            <p:cond delay="0"/>
                                          </p:stCondLst>
                                        </p:cTn>
                                        <p:tgtEl>
                                          <p:spTgt spid="373763">
                                            <p:txEl>
                                              <p:pRg st="0" end="0"/>
                                            </p:txEl>
                                          </p:spTgt>
                                        </p:tgtEl>
                                        <p:attrNameLst>
                                          <p:attrName>ppt_x</p:attrName>
                                        </p:attrNameLst>
                                      </p:cBhvr>
                                    </p:anim>
                                    <p:anim from="(ppt_y)" to="(1+ppt_h/2)" calcmode="lin" valueType="num">
                                      <p:cBhvr>
                                        <p:cTn id="8" dur="1000">
                                          <p:stCondLst>
                                            <p:cond delay="0"/>
                                          </p:stCondLst>
                                        </p:cTn>
                                        <p:tgtEl>
                                          <p:spTgt spid="373763">
                                            <p:txEl>
                                              <p:pRg st="0" end="0"/>
                                            </p:txEl>
                                          </p:spTgt>
                                        </p:tgtEl>
                                        <p:attrNameLst>
                                          <p:attrName>ppt_y</p:attrName>
                                        </p:attrNameLst>
                                      </p:cBhvr>
                                    </p:anim>
                                    <p:animRot by="21600000">
                                      <p:cBhvr>
                                        <p:cTn id="9" dur="1000">
                                          <p:stCondLst>
                                            <p:cond delay="0"/>
                                          </p:stCondLst>
                                        </p:cTn>
                                        <p:tgtEl>
                                          <p:spTgt spid="373763">
                                            <p:txEl>
                                              <p:pRg st="0" end="0"/>
                                            </p:txEl>
                                          </p:spTgt>
                                        </p:tgtEl>
                                        <p:attrNameLst>
                                          <p:attrName>r</p:attrName>
                                        </p:attrNameLst>
                                      </p:cBhvr>
                                    </p:animRot>
                                    <p:set>
                                      <p:cBhvr>
                                        <p:cTn id="10" dur="1" fill="hold">
                                          <p:stCondLst>
                                            <p:cond delay="999"/>
                                          </p:stCondLst>
                                        </p:cTn>
                                        <p:tgtEl>
                                          <p:spTgt spid="373763">
                                            <p:txEl>
                                              <p:pRg st="0" end="0"/>
                                            </p:txEl>
                                          </p:spTgt>
                                        </p:tgtEl>
                                        <p:attrNameLst>
                                          <p:attrName>style.visibility</p:attrName>
                                        </p:attrNameLst>
                                      </p:cBhvr>
                                      <p:to>
                                        <p:strVal val="hidden"/>
                                      </p:to>
                                    </p:set>
                                  </p:childTnLst>
                                </p:cTn>
                              </p:par>
                              <p:par>
                                <p:cTn id="11" presetID="56" presetClass="exit" presetSubtype="0" fill="hold" nodeType="withEffect">
                                  <p:stCondLst>
                                    <p:cond delay="0"/>
                                  </p:stCondLst>
                                  <p:iterate type="lt">
                                    <p:tmPct val="10000"/>
                                  </p:iterate>
                                  <p:childTnLst>
                                    <p:anim from="(ppt_w)" to="(-ppt_w*2)" calcmode="lin" valueType="num">
                                      <p:cBhvr rctx="PPT">
                                        <p:cTn id="12" dur="500" autoRev="1">
                                          <p:stCondLst>
                                            <p:cond delay="0"/>
                                          </p:stCondLst>
                                        </p:cTn>
                                        <p:tgtEl>
                                          <p:spTgt spid="373763">
                                            <p:txEl>
                                              <p:pRg st="1" end="1"/>
                                            </p:txEl>
                                          </p:spTgt>
                                        </p:tgtEl>
                                        <p:attrNameLst>
                                          <p:attrName>ppt_w</p:attrName>
                                        </p:attrNameLst>
                                      </p:cBhvr>
                                    </p:anim>
                                    <p:anim by="(ppt_w*0.50)" calcmode="lin" valueType="num">
                                      <p:cBhvr>
                                        <p:cTn id="13" dur="500" decel="50000" autoRev="1">
                                          <p:stCondLst>
                                            <p:cond delay="0"/>
                                          </p:stCondLst>
                                        </p:cTn>
                                        <p:tgtEl>
                                          <p:spTgt spid="373763">
                                            <p:txEl>
                                              <p:pRg st="1" end="1"/>
                                            </p:txEl>
                                          </p:spTgt>
                                        </p:tgtEl>
                                        <p:attrNameLst>
                                          <p:attrName>ppt_x</p:attrName>
                                        </p:attrNameLst>
                                      </p:cBhvr>
                                    </p:anim>
                                    <p:anim from="(ppt_y)" to="(1+ppt_h/2)" calcmode="lin" valueType="num">
                                      <p:cBhvr>
                                        <p:cTn id="14" dur="1000">
                                          <p:stCondLst>
                                            <p:cond delay="0"/>
                                          </p:stCondLst>
                                        </p:cTn>
                                        <p:tgtEl>
                                          <p:spTgt spid="373763">
                                            <p:txEl>
                                              <p:pRg st="1" end="1"/>
                                            </p:txEl>
                                          </p:spTgt>
                                        </p:tgtEl>
                                        <p:attrNameLst>
                                          <p:attrName>ppt_y</p:attrName>
                                        </p:attrNameLst>
                                      </p:cBhvr>
                                    </p:anim>
                                    <p:animRot by="21600000">
                                      <p:cBhvr>
                                        <p:cTn id="15" dur="1000">
                                          <p:stCondLst>
                                            <p:cond delay="0"/>
                                          </p:stCondLst>
                                        </p:cTn>
                                        <p:tgtEl>
                                          <p:spTgt spid="373763">
                                            <p:txEl>
                                              <p:pRg st="1" end="1"/>
                                            </p:txEl>
                                          </p:spTgt>
                                        </p:tgtEl>
                                        <p:attrNameLst>
                                          <p:attrName>r</p:attrName>
                                        </p:attrNameLst>
                                      </p:cBhvr>
                                    </p:animRot>
                                    <p:set>
                                      <p:cBhvr>
                                        <p:cTn id="16" dur="1" fill="hold">
                                          <p:stCondLst>
                                            <p:cond delay="999"/>
                                          </p:stCondLst>
                                        </p:cTn>
                                        <p:tgtEl>
                                          <p:spTgt spid="373763">
                                            <p:txEl>
                                              <p:pRg st="1" end="1"/>
                                            </p:txEl>
                                          </p:spTgt>
                                        </p:tgtEl>
                                        <p:attrNameLst>
                                          <p:attrName>style.visibility</p:attrName>
                                        </p:attrNameLst>
                                      </p:cBhvr>
                                      <p:to>
                                        <p:strVal val="hidden"/>
                                      </p:to>
                                    </p:set>
                                  </p:childTnLst>
                                </p:cTn>
                              </p:par>
                              <p:par>
                                <p:cTn id="17" presetID="56" presetClass="exit" presetSubtype="0" fill="hold" nodeType="withEffect">
                                  <p:stCondLst>
                                    <p:cond delay="0"/>
                                  </p:stCondLst>
                                  <p:iterate type="lt">
                                    <p:tmPct val="10000"/>
                                  </p:iterate>
                                  <p:childTnLst>
                                    <p:anim from="(ppt_w)" to="(-ppt_w*2)" calcmode="lin" valueType="num">
                                      <p:cBhvr rctx="PPT">
                                        <p:cTn id="18" dur="500" autoRev="1">
                                          <p:stCondLst>
                                            <p:cond delay="0"/>
                                          </p:stCondLst>
                                        </p:cTn>
                                        <p:tgtEl>
                                          <p:spTgt spid="373763">
                                            <p:txEl>
                                              <p:pRg st="3" end="3"/>
                                            </p:txEl>
                                          </p:spTgt>
                                        </p:tgtEl>
                                        <p:attrNameLst>
                                          <p:attrName>ppt_w</p:attrName>
                                        </p:attrNameLst>
                                      </p:cBhvr>
                                    </p:anim>
                                    <p:anim by="(ppt_w*0.50)" calcmode="lin" valueType="num">
                                      <p:cBhvr>
                                        <p:cTn id="19" dur="500" decel="50000" autoRev="1">
                                          <p:stCondLst>
                                            <p:cond delay="0"/>
                                          </p:stCondLst>
                                        </p:cTn>
                                        <p:tgtEl>
                                          <p:spTgt spid="373763">
                                            <p:txEl>
                                              <p:pRg st="3" end="3"/>
                                            </p:txEl>
                                          </p:spTgt>
                                        </p:tgtEl>
                                        <p:attrNameLst>
                                          <p:attrName>ppt_x</p:attrName>
                                        </p:attrNameLst>
                                      </p:cBhvr>
                                    </p:anim>
                                    <p:anim from="(ppt_y)" to="(1+ppt_h/2)" calcmode="lin" valueType="num">
                                      <p:cBhvr>
                                        <p:cTn id="20" dur="1000">
                                          <p:stCondLst>
                                            <p:cond delay="0"/>
                                          </p:stCondLst>
                                        </p:cTn>
                                        <p:tgtEl>
                                          <p:spTgt spid="373763">
                                            <p:txEl>
                                              <p:pRg st="3" end="3"/>
                                            </p:txEl>
                                          </p:spTgt>
                                        </p:tgtEl>
                                        <p:attrNameLst>
                                          <p:attrName>ppt_y</p:attrName>
                                        </p:attrNameLst>
                                      </p:cBhvr>
                                    </p:anim>
                                    <p:animRot by="21600000">
                                      <p:cBhvr>
                                        <p:cTn id="21" dur="1000">
                                          <p:stCondLst>
                                            <p:cond delay="0"/>
                                          </p:stCondLst>
                                        </p:cTn>
                                        <p:tgtEl>
                                          <p:spTgt spid="373763">
                                            <p:txEl>
                                              <p:pRg st="3" end="3"/>
                                            </p:txEl>
                                          </p:spTgt>
                                        </p:tgtEl>
                                        <p:attrNameLst>
                                          <p:attrName>r</p:attrName>
                                        </p:attrNameLst>
                                      </p:cBhvr>
                                    </p:animRot>
                                    <p:set>
                                      <p:cBhvr>
                                        <p:cTn id="22" dur="1" fill="hold">
                                          <p:stCondLst>
                                            <p:cond delay="999"/>
                                          </p:stCondLst>
                                        </p:cTn>
                                        <p:tgtEl>
                                          <p:spTgt spid="37376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228354" name="Text Box 79"/>
          <p:cNvSpPr txBox="1">
            <a:spLocks noChangeArrowheads="1"/>
          </p:cNvSpPr>
          <p:nvPr/>
        </p:nvSpPr>
        <p:spPr bwMode="auto">
          <a:xfrm>
            <a:off x="8245238" y="152400"/>
            <a:ext cx="508474"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66</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52014" name="Rectangle 78"/>
          <p:cNvSpPr>
            <a:spLocks noGrp="1" noChangeArrowheads="1"/>
          </p:cNvSpPr>
          <p:nvPr>
            <p:ph type="title"/>
          </p:nvPr>
        </p:nvSpPr>
        <p:spPr>
          <a:xfrm>
            <a:off x="5638800" y="685800"/>
            <a:ext cx="3276600" cy="2209800"/>
          </a:xfrm>
        </p:spPr>
        <p:txBody>
          <a:bodyPr/>
          <a:lstStyle/>
          <a:p>
            <a:pPr algn="ctr">
              <a:defRPr/>
            </a:pPr>
            <a:r>
              <a:rPr kumimoji="0" lang="ar-JO" altLang="zh-CN" sz="3200" b="1" i="0" dirty="0">
                <a:latin typeface="Arial"/>
                <a:ea typeface="ＭＳ Ｐゴシック" charset="0"/>
                <a:cs typeface="Arial"/>
              </a:rPr>
              <a:t>التسلسل الزمني للتغرب المصري متناقض</a:t>
            </a:r>
            <a:endParaRPr kumimoji="0" lang="en-US" altLang="zh-CN" sz="3200" b="1" i="0" dirty="0">
              <a:latin typeface="Arial"/>
              <a:ea typeface="ＭＳ Ｐゴシック" charset="0"/>
              <a:cs typeface="Arial"/>
            </a:endParaRPr>
          </a:p>
        </p:txBody>
      </p:sp>
      <p:grpSp>
        <p:nvGrpSpPr>
          <p:cNvPr id="228356" name="Group 2"/>
          <p:cNvGrpSpPr>
            <a:grpSpLocks/>
          </p:cNvGrpSpPr>
          <p:nvPr/>
        </p:nvGrpSpPr>
        <p:grpSpPr bwMode="auto">
          <a:xfrm>
            <a:off x="106363" y="0"/>
            <a:ext cx="6446837" cy="6899275"/>
            <a:chOff x="67" y="0"/>
            <a:chExt cx="4061" cy="4346"/>
          </a:xfrm>
        </p:grpSpPr>
        <p:grpSp>
          <p:nvGrpSpPr>
            <p:cNvPr id="228358" name="Group 47"/>
            <p:cNvGrpSpPr>
              <a:grpSpLocks/>
            </p:cNvGrpSpPr>
            <p:nvPr/>
          </p:nvGrpSpPr>
          <p:grpSpPr bwMode="auto">
            <a:xfrm>
              <a:off x="67" y="3"/>
              <a:ext cx="4004" cy="388"/>
              <a:chOff x="-36" y="0"/>
              <a:chExt cx="4414" cy="634"/>
            </a:xfrm>
          </p:grpSpPr>
          <p:grpSp>
            <p:nvGrpSpPr>
              <p:cNvPr id="228402" name="Group 73"/>
              <p:cNvGrpSpPr>
                <a:grpSpLocks/>
              </p:cNvGrpSpPr>
              <p:nvPr/>
            </p:nvGrpSpPr>
            <p:grpSpPr bwMode="auto">
              <a:xfrm>
                <a:off x="-36" y="0"/>
                <a:ext cx="921" cy="623"/>
                <a:chOff x="-36" y="0"/>
                <a:chExt cx="921" cy="623"/>
              </a:xfrm>
            </p:grpSpPr>
            <p:sp>
              <p:nvSpPr>
                <p:cNvPr id="228426" name="Rectangle 77"/>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27" name="Group 74"/>
                <p:cNvGrpSpPr>
                  <a:grpSpLocks/>
                </p:cNvGrpSpPr>
                <p:nvPr/>
              </p:nvGrpSpPr>
              <p:grpSpPr bwMode="auto">
                <a:xfrm>
                  <a:off x="-36" y="0"/>
                  <a:ext cx="921" cy="623"/>
                  <a:chOff x="-36" y="0"/>
                  <a:chExt cx="921" cy="623"/>
                </a:xfrm>
              </p:grpSpPr>
              <p:sp>
                <p:nvSpPr>
                  <p:cNvPr id="228428" name="Rectangle 76"/>
                  <p:cNvSpPr>
                    <a:spLocks noChangeArrowheads="1"/>
                  </p:cNvSpPr>
                  <p:nvPr/>
                </p:nvSpPr>
                <p:spPr bwMode="auto">
                  <a:xfrm>
                    <a:off x="-36"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400 سنة</a:t>
                    </a:r>
                    <a:endParaRPr kumimoji="0" lang="en-US" sz="2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9" name="Rectangle 75"/>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3" name="Group 68"/>
              <p:cNvGrpSpPr>
                <a:grpSpLocks/>
              </p:cNvGrpSpPr>
              <p:nvPr/>
            </p:nvGrpSpPr>
            <p:grpSpPr bwMode="auto">
              <a:xfrm>
                <a:off x="815" y="0"/>
                <a:ext cx="913" cy="623"/>
                <a:chOff x="815" y="0"/>
                <a:chExt cx="913" cy="623"/>
              </a:xfrm>
            </p:grpSpPr>
            <p:sp>
              <p:nvSpPr>
                <p:cNvPr id="228422" name="Rectangle 72"/>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23" name="Group 69"/>
                <p:cNvGrpSpPr>
                  <a:grpSpLocks/>
                </p:cNvGrpSpPr>
                <p:nvPr/>
              </p:nvGrpSpPr>
              <p:grpSpPr bwMode="auto">
                <a:xfrm>
                  <a:off x="815" y="0"/>
                  <a:ext cx="843" cy="623"/>
                  <a:chOff x="815" y="0"/>
                  <a:chExt cx="843" cy="623"/>
                </a:xfrm>
              </p:grpSpPr>
              <p:sp>
                <p:nvSpPr>
                  <p:cNvPr id="228424" name="Rectangle 71"/>
                  <p:cNvSpPr>
                    <a:spLocks noChangeArrowheads="1"/>
                  </p:cNvSpPr>
                  <p:nvPr/>
                </p:nvSpPr>
                <p:spPr bwMode="auto">
                  <a:xfrm>
                    <a:off x="849"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430 سنة</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5" name="Rectangle 70"/>
                  <p:cNvSpPr>
                    <a:spLocks noChangeArrowheads="1"/>
                  </p:cNvSpPr>
                  <p:nvPr/>
                </p:nvSpPr>
                <p:spPr bwMode="auto">
                  <a:xfrm>
                    <a:off x="81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4" name="Group 63"/>
              <p:cNvGrpSpPr>
                <a:grpSpLocks/>
              </p:cNvGrpSpPr>
              <p:nvPr/>
            </p:nvGrpSpPr>
            <p:grpSpPr bwMode="auto">
              <a:xfrm>
                <a:off x="1665" y="0"/>
                <a:ext cx="906" cy="623"/>
                <a:chOff x="1665" y="0"/>
                <a:chExt cx="906" cy="623"/>
              </a:xfrm>
            </p:grpSpPr>
            <p:sp>
              <p:nvSpPr>
                <p:cNvPr id="228418" name="Rectangle 6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19" name="Group 64"/>
                <p:cNvGrpSpPr>
                  <a:grpSpLocks/>
                </p:cNvGrpSpPr>
                <p:nvPr/>
              </p:nvGrpSpPr>
              <p:grpSpPr bwMode="auto">
                <a:xfrm>
                  <a:off x="1665" y="0"/>
                  <a:ext cx="843" cy="623"/>
                  <a:chOff x="1665" y="0"/>
                  <a:chExt cx="843" cy="623"/>
                </a:xfrm>
              </p:grpSpPr>
              <p:sp>
                <p:nvSpPr>
                  <p:cNvPr id="228420" name="Rectangle 66"/>
                  <p:cNvSpPr>
                    <a:spLocks noChangeArrowheads="1"/>
                  </p:cNvSpPr>
                  <p:nvPr/>
                </p:nvSpPr>
                <p:spPr bwMode="auto">
                  <a:xfrm>
                    <a:off x="1692"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215 سنة</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1" name="Rectangle 65"/>
                  <p:cNvSpPr>
                    <a:spLocks noChangeArrowheads="1"/>
                  </p:cNvSpPr>
                  <p:nvPr/>
                </p:nvSpPr>
                <p:spPr bwMode="auto">
                  <a:xfrm>
                    <a:off x="166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5" name="Group 58"/>
              <p:cNvGrpSpPr>
                <a:grpSpLocks/>
              </p:cNvGrpSpPr>
              <p:nvPr/>
            </p:nvGrpSpPr>
            <p:grpSpPr bwMode="auto">
              <a:xfrm>
                <a:off x="2465" y="0"/>
                <a:ext cx="306" cy="634"/>
                <a:chOff x="2465" y="0"/>
                <a:chExt cx="306" cy="634"/>
              </a:xfrm>
            </p:grpSpPr>
            <p:sp>
              <p:nvSpPr>
                <p:cNvPr id="228416" name="Rectangle 62"/>
                <p:cNvSpPr>
                  <a:spLocks noChangeArrowheads="1"/>
                </p:cNvSpPr>
                <p:nvPr/>
              </p:nvSpPr>
              <p:spPr bwMode="auto">
                <a:xfrm>
                  <a:off x="2465" y="11"/>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228417" name="Rectangle 60"/>
                <p:cNvSpPr>
                  <a:spLocks noChangeArrowheads="1"/>
                </p:cNvSpPr>
                <p:nvPr/>
              </p:nvSpPr>
              <p:spPr bwMode="auto">
                <a:xfrm>
                  <a:off x="2465"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nvGrpSpPr>
              <p:cNvPr id="228406" name="Group 53"/>
              <p:cNvGrpSpPr>
                <a:grpSpLocks/>
              </p:cNvGrpSpPr>
              <p:nvPr/>
            </p:nvGrpSpPr>
            <p:grpSpPr bwMode="auto">
              <a:xfrm>
                <a:off x="2765" y="0"/>
                <a:ext cx="770" cy="623"/>
                <a:chOff x="2765" y="0"/>
                <a:chExt cx="770" cy="623"/>
              </a:xfrm>
            </p:grpSpPr>
            <p:sp>
              <p:nvSpPr>
                <p:cNvPr id="228412" name="Rectangle 57"/>
                <p:cNvSpPr>
                  <a:spLocks noChangeArrowheads="1"/>
                </p:cNvSpPr>
                <p:nvPr/>
              </p:nvSpPr>
              <p:spPr bwMode="auto">
                <a:xfrm>
                  <a:off x="2765"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13" name="Group 54"/>
                <p:cNvGrpSpPr>
                  <a:grpSpLocks/>
                </p:cNvGrpSpPr>
                <p:nvPr/>
              </p:nvGrpSpPr>
              <p:grpSpPr bwMode="auto">
                <a:xfrm>
                  <a:off x="2765" y="0"/>
                  <a:ext cx="770" cy="623"/>
                  <a:chOff x="2765" y="0"/>
                  <a:chExt cx="770" cy="623"/>
                </a:xfrm>
              </p:grpSpPr>
              <p:sp>
                <p:nvSpPr>
                  <p:cNvPr id="228414" name="Rectangle 56"/>
                  <p:cNvSpPr>
                    <a:spLocks noChangeArrowheads="1"/>
                  </p:cNvSpPr>
                  <p:nvPr/>
                </p:nvSpPr>
                <p:spPr bwMode="auto">
                  <a:xfrm>
                    <a:off x="2841"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 المتأخر</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15" name="Rectangle 55"/>
                  <p:cNvSpPr>
                    <a:spLocks noChangeArrowheads="1"/>
                  </p:cNvSpPr>
                  <p:nvPr/>
                </p:nvSpPr>
                <p:spPr bwMode="auto">
                  <a:xfrm>
                    <a:off x="2765"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7" name="Group 48"/>
              <p:cNvGrpSpPr>
                <a:grpSpLocks/>
              </p:cNvGrpSpPr>
              <p:nvPr/>
            </p:nvGrpSpPr>
            <p:grpSpPr bwMode="auto">
              <a:xfrm>
                <a:off x="3499" y="0"/>
                <a:ext cx="879" cy="623"/>
                <a:chOff x="3499" y="0"/>
                <a:chExt cx="879" cy="623"/>
              </a:xfrm>
            </p:grpSpPr>
            <p:sp>
              <p:nvSpPr>
                <p:cNvPr id="228408" name="Rectangle 52"/>
                <p:cNvSpPr>
                  <a:spLocks noChangeArrowheads="1"/>
                </p:cNvSpPr>
                <p:nvPr/>
              </p:nvSpPr>
              <p:spPr bwMode="auto">
                <a:xfrm>
                  <a:off x="353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09" name="Group 49"/>
                <p:cNvGrpSpPr>
                  <a:grpSpLocks/>
                </p:cNvGrpSpPr>
                <p:nvPr/>
              </p:nvGrpSpPr>
              <p:grpSpPr bwMode="auto">
                <a:xfrm>
                  <a:off x="3499" y="0"/>
                  <a:ext cx="859" cy="623"/>
                  <a:chOff x="3499" y="0"/>
                  <a:chExt cx="859" cy="623"/>
                </a:xfrm>
              </p:grpSpPr>
              <p:sp>
                <p:nvSpPr>
                  <p:cNvPr id="228410" name="Rectangle 51"/>
                  <p:cNvSpPr>
                    <a:spLocks noChangeArrowheads="1"/>
                  </p:cNvSpPr>
                  <p:nvPr/>
                </p:nvSpPr>
                <p:spPr bwMode="auto">
                  <a:xfrm>
                    <a:off x="3499"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النقد</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11" name="Rectangle 50"/>
                  <p:cNvSpPr>
                    <a:spLocks noChangeArrowheads="1"/>
                  </p:cNvSpPr>
                  <p:nvPr/>
                </p:nvSpPr>
                <p:spPr bwMode="auto">
                  <a:xfrm>
                    <a:off x="351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sp>
          <p:nvSpPr>
            <p:cNvPr id="228359" name="Rectangle 46"/>
            <p:cNvSpPr>
              <a:spLocks noChangeArrowheads="1"/>
            </p:cNvSpPr>
            <p:nvPr/>
          </p:nvSpPr>
          <p:spPr bwMode="auto">
            <a:xfrm>
              <a:off x="96" y="0"/>
              <a:ext cx="3963"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360" name="Group 3"/>
            <p:cNvGrpSpPr>
              <a:grpSpLocks/>
            </p:cNvGrpSpPr>
            <p:nvPr/>
          </p:nvGrpSpPr>
          <p:grpSpPr bwMode="auto">
            <a:xfrm>
              <a:off x="96" y="382"/>
              <a:ext cx="4032" cy="3964"/>
              <a:chOff x="1132" y="3048"/>
              <a:chExt cx="10080" cy="12555"/>
            </a:xfrm>
          </p:grpSpPr>
          <p:sp>
            <p:nvSpPr>
              <p:cNvPr id="228361" name="Text Box 45"/>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1660-1446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             1580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2" name="Text Box 44"/>
              <p:cNvSpPr txBox="1">
                <a:spLocks noChangeArrowheads="1"/>
              </p:cNvSpPr>
              <p:nvPr/>
            </p:nvSpPr>
            <p:spPr bwMode="auto">
              <a:xfrm>
                <a:off x="3004" y="5519"/>
                <a:ext cx="1728" cy="384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1875-1446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1730 أو 1580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3" name="Text Box 43"/>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1446-1405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1406-1050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4" name="Text Box 42"/>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1446-1405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1406-1050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196621" name="Text Box 41"/>
              <p:cNvSpPr txBox="1">
                <a:spLocks noChangeArrowheads="1"/>
              </p:cNvSpPr>
              <p:nvPr/>
            </p:nvSpPr>
            <p:spPr bwMode="auto">
              <a:xfrm>
                <a:off x="6604" y="3139"/>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2100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228366" name="Text Box 40"/>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2135-1774</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1875-1845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67" name="Text Box 39"/>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1845-1445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1730؟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196624" name="Text Box 38"/>
              <p:cNvSpPr txBox="1">
                <a:spLocks noChangeArrowheads="1"/>
              </p:cNvSpPr>
              <p:nvPr/>
            </p:nvSpPr>
            <p:spPr bwMode="auto">
              <a:xfrm>
                <a:off x="6604" y="4004"/>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2000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5" name="Text Box 37"/>
              <p:cNvSpPr txBox="1">
                <a:spLocks noChangeArrowheads="1"/>
              </p:cNvSpPr>
              <p:nvPr/>
            </p:nvSpPr>
            <p:spPr bwMode="auto">
              <a:xfrm>
                <a:off x="6604" y="5012"/>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1900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6" name="Text Box 36"/>
              <p:cNvSpPr txBox="1">
                <a:spLocks noChangeArrowheads="1"/>
              </p:cNvSpPr>
              <p:nvPr/>
            </p:nvSpPr>
            <p:spPr bwMode="auto">
              <a:xfrm>
                <a:off x="6604" y="6020"/>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1800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7" name="Text Box 35"/>
              <p:cNvSpPr txBox="1">
                <a:spLocks noChangeArrowheads="1"/>
              </p:cNvSpPr>
              <p:nvPr/>
            </p:nvSpPr>
            <p:spPr bwMode="auto">
              <a:xfrm>
                <a:off x="6604" y="7028"/>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1700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8" name="Text Box 34"/>
              <p:cNvSpPr txBox="1">
                <a:spLocks noChangeArrowheads="1"/>
              </p:cNvSpPr>
              <p:nvPr/>
            </p:nvSpPr>
            <p:spPr bwMode="auto">
              <a:xfrm>
                <a:off x="6604" y="8036"/>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1600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9" name="Text Box 33"/>
              <p:cNvSpPr txBox="1">
                <a:spLocks noChangeArrowheads="1"/>
              </p:cNvSpPr>
              <p:nvPr/>
            </p:nvSpPr>
            <p:spPr bwMode="auto">
              <a:xfrm>
                <a:off x="6604" y="9043"/>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1500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0" name="Text Box 32"/>
              <p:cNvSpPr txBox="1">
                <a:spLocks noChangeArrowheads="1"/>
              </p:cNvSpPr>
              <p:nvPr/>
            </p:nvSpPr>
            <p:spPr bwMode="auto">
              <a:xfrm>
                <a:off x="6604" y="10051"/>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1400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1" name="Text Box 31"/>
              <p:cNvSpPr txBox="1">
                <a:spLocks noChangeArrowheads="1"/>
              </p:cNvSpPr>
              <p:nvPr/>
            </p:nvSpPr>
            <p:spPr bwMode="auto">
              <a:xfrm>
                <a:off x="6604" y="11059"/>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1300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2" name="Text Box 30"/>
              <p:cNvSpPr txBox="1">
                <a:spLocks noChangeArrowheads="1"/>
              </p:cNvSpPr>
              <p:nvPr/>
            </p:nvSpPr>
            <p:spPr bwMode="auto">
              <a:xfrm>
                <a:off x="6604" y="12067"/>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1200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3" name="Text Box 29"/>
              <p:cNvSpPr txBox="1">
                <a:spLocks noChangeArrowheads="1"/>
              </p:cNvSpPr>
              <p:nvPr/>
            </p:nvSpPr>
            <p:spPr bwMode="auto">
              <a:xfrm>
                <a:off x="6604" y="13075"/>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1100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4" name="Text Box 28"/>
              <p:cNvSpPr txBox="1">
                <a:spLocks noChangeArrowheads="1"/>
              </p:cNvSpPr>
              <p:nvPr/>
            </p:nvSpPr>
            <p:spPr bwMode="auto">
              <a:xfrm>
                <a:off x="6604" y="14083"/>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1000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5" name="Text Box 27"/>
              <p:cNvSpPr txBox="1">
                <a:spLocks noChangeArrowheads="1"/>
              </p:cNvSpPr>
              <p:nvPr/>
            </p:nvSpPr>
            <p:spPr bwMode="auto">
              <a:xfrm>
                <a:off x="6604" y="15091"/>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900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228380" name="Text Box 26"/>
              <p:cNvSpPr txBox="1">
                <a:spLocks noChangeArrowheads="1"/>
              </p:cNvSpPr>
              <p:nvPr/>
            </p:nvSpPr>
            <p:spPr bwMode="auto">
              <a:xfrm>
                <a:off x="3004" y="3100"/>
                <a:ext cx="1728" cy="241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2166-1805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2090-1876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1876</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1" name="Line 25"/>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82" name="Line 24"/>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83" name="Text Box 23"/>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1445-1405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1405-1050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4" name="Text Box 22"/>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5" name="Text Box 21"/>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6" name="Text Box 20"/>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87" name="Text Box 19"/>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1952-1589</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1875-1660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1660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8" name="Text Box 18"/>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9" name="Text Box 17"/>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0" name="Text Box 16"/>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1" name="Text Box 15"/>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1650-1230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1580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92" name="Text Box 14"/>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ar-JO"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تيهان</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1230-1025</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3" name="Text Box 13"/>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1025-931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4" name="Text Box 12"/>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5" name="Text Box 11"/>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1950-1650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6" name="Line 10"/>
              <p:cNvSpPr>
                <a:spLocks noChangeShapeType="1"/>
              </p:cNvSpPr>
              <p:nvPr/>
            </p:nvSpPr>
            <p:spPr bwMode="auto">
              <a:xfrm>
                <a:off x="7468" y="8823"/>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97" name="Text Box 9"/>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1350-1230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98" name="Text Box 8"/>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خروج و لا تيهان 40 سنة</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1230-1025</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9" name="Text Box 7"/>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1025-931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400" name="Text Box 6"/>
              <p:cNvSpPr txBox="1">
                <a:spLocks noChangeArrowheads="1"/>
              </p:cNvSpPr>
              <p:nvPr/>
            </p:nvSpPr>
            <p:spPr bwMode="auto">
              <a:xfrm>
                <a:off x="9484" y="9110"/>
                <a:ext cx="1728" cy="172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1500-1300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التدريجية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401" name="Line 4"/>
              <p:cNvSpPr>
                <a:spLocks noChangeShapeType="1"/>
              </p:cNvSpPr>
              <p:nvPr/>
            </p:nvSpPr>
            <p:spPr bwMode="auto">
              <a:xfrm>
                <a:off x="4941" y="8823"/>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grpSp>
      </p:grpSp>
      <p:sp>
        <p:nvSpPr>
          <p:cNvPr id="552016" name="Text Box 80"/>
          <p:cNvSpPr txBox="1">
            <a:spLocks noChangeArrowheads="1"/>
          </p:cNvSpPr>
          <p:nvPr/>
        </p:nvSpPr>
        <p:spPr bwMode="auto">
          <a:xfrm>
            <a:off x="6934200" y="3644900"/>
            <a:ext cx="22098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(مسح عهد قديم، 108أ-ب)</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xmlns="" val="233062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80931"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fade">
                                      <p:cBhvr>
                                        <p:cTn id="7" dur="1000"/>
                                        <p:tgtEl>
                                          <p:spTgt spid="380931">
                                            <p:txEl>
                                              <p:pRg st="0" end="0"/>
                                            </p:txEl>
                                          </p:spTgt>
                                        </p:tgtEl>
                                      </p:cBhvr>
                                    </p:animEffect>
                                    <p:anim calcmode="lin" valueType="num">
                                      <p:cBhvr>
                                        <p:cTn id="8" dur="10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0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0931">
                                            <p:txEl>
                                              <p:pRg st="2" end="2"/>
                                            </p:txEl>
                                          </p:spTgt>
                                        </p:tgtEl>
                                        <p:attrNameLst>
                                          <p:attrName>style.visibility</p:attrName>
                                        </p:attrNameLst>
                                      </p:cBhvr>
                                      <p:to>
                                        <p:strVal val="visible"/>
                                      </p:to>
                                    </p:set>
                                    <p:animEffect transition="in" filter="fade">
                                      <p:cBhvr>
                                        <p:cTn id="14" dur="1000"/>
                                        <p:tgtEl>
                                          <p:spTgt spid="380931">
                                            <p:txEl>
                                              <p:pRg st="2" end="2"/>
                                            </p:txEl>
                                          </p:spTgt>
                                        </p:tgtEl>
                                      </p:cBhvr>
                                    </p:animEffect>
                                    <p:anim calcmode="lin" valueType="num">
                                      <p:cBhvr>
                                        <p:cTn id="15" dur="10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0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0931">
                                            <p:txEl>
                                              <p:pRg st="4" end="4"/>
                                            </p:txEl>
                                          </p:spTgt>
                                        </p:tgtEl>
                                        <p:attrNameLst>
                                          <p:attrName>style.visibility</p:attrName>
                                        </p:attrNameLst>
                                      </p:cBhvr>
                                      <p:to>
                                        <p:strVal val="visible"/>
                                      </p:to>
                                    </p:set>
                                    <p:animEffect transition="in" filter="fade">
                                      <p:cBhvr>
                                        <p:cTn id="21" dur="1000"/>
                                        <p:tgtEl>
                                          <p:spTgt spid="380931">
                                            <p:txEl>
                                              <p:pRg st="4" end="4"/>
                                            </p:txEl>
                                          </p:spTgt>
                                        </p:tgtEl>
                                      </p:cBhvr>
                                    </p:animEffect>
                                    <p:anim calcmode="lin" valueType="num">
                                      <p:cBhvr>
                                        <p:cTn id="22" dur="1000" fill="hold"/>
                                        <p:tgtEl>
                                          <p:spTgt spid="3809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09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ar-JO" sz="3800" dirty="0">
                <a:cs typeface="+mj-cs"/>
              </a:rPr>
              <a:t>الحجج الكتابية للتاريخ المبكر</a:t>
            </a:r>
            <a:endParaRPr lang="en-US" sz="3800" dirty="0">
              <a:cs typeface="+mj-cs"/>
            </a:endParaRPr>
          </a:p>
        </p:txBody>
      </p:sp>
      <p:sp>
        <p:nvSpPr>
          <p:cNvPr id="361475" name="Rectangle 3"/>
          <p:cNvSpPr>
            <a:spLocks noGrp="1" noChangeArrowheads="1"/>
          </p:cNvSpPr>
          <p:nvPr>
            <p:ph type="body" idx="1"/>
          </p:nvPr>
        </p:nvSpPr>
        <p:spPr>
          <a:xfrm>
            <a:off x="2819400" y="1905000"/>
            <a:ext cx="4191000" cy="3844925"/>
          </a:xfrm>
        </p:spPr>
        <p:txBody>
          <a:bodyPr/>
          <a:lstStyle/>
          <a:p>
            <a:pPr algn="r" rtl="1" eaLnBrk="1" hangingPunct="1">
              <a:defRPr/>
            </a:pPr>
            <a:r>
              <a:rPr lang="ar-JO" dirty="0">
                <a:cs typeface="+mn-cs"/>
              </a:rPr>
              <a:t>1 ملوك 6: 1</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قضاة 11: 26</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خروج 2: 23</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fade">
                                      <p:cBhvr>
                                        <p:cTn id="7" dur="1000"/>
                                        <p:tgtEl>
                                          <p:spTgt spid="361475">
                                            <p:txEl>
                                              <p:pRg st="0" end="0"/>
                                            </p:txEl>
                                          </p:spTgt>
                                        </p:tgtEl>
                                      </p:cBhvr>
                                    </p:animEffect>
                                    <p:anim calcmode="lin" valueType="num">
                                      <p:cBhvr>
                                        <p:cTn id="8" dur="10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61475">
                                            <p:txEl>
                                              <p:pRg st="2" end="2"/>
                                            </p:txEl>
                                          </p:spTgt>
                                        </p:tgtEl>
                                        <p:attrNameLst>
                                          <p:attrName>style.visibility</p:attrName>
                                        </p:attrNameLst>
                                      </p:cBhvr>
                                      <p:to>
                                        <p:strVal val="visible"/>
                                      </p:to>
                                    </p:set>
                                    <p:animEffect transition="in" filter="fade">
                                      <p:cBhvr>
                                        <p:cTn id="14" dur="1000"/>
                                        <p:tgtEl>
                                          <p:spTgt spid="361475">
                                            <p:txEl>
                                              <p:pRg st="2" end="2"/>
                                            </p:txEl>
                                          </p:spTgt>
                                        </p:tgtEl>
                                      </p:cBhvr>
                                    </p:animEffect>
                                    <p:anim calcmode="lin" valueType="num">
                                      <p:cBhvr>
                                        <p:cTn id="15" dur="10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61475">
                                            <p:txEl>
                                              <p:pRg st="4" end="4"/>
                                            </p:txEl>
                                          </p:spTgt>
                                        </p:tgtEl>
                                        <p:attrNameLst>
                                          <p:attrName>style.visibility</p:attrName>
                                        </p:attrNameLst>
                                      </p:cBhvr>
                                      <p:to>
                                        <p:strVal val="visible"/>
                                      </p:to>
                                    </p:set>
                                    <p:animEffect transition="in" filter="fade">
                                      <p:cBhvr>
                                        <p:cTn id="21" dur="1000"/>
                                        <p:tgtEl>
                                          <p:spTgt spid="361475">
                                            <p:txEl>
                                              <p:pRg st="4" end="4"/>
                                            </p:txEl>
                                          </p:spTgt>
                                        </p:tgtEl>
                                      </p:cBhvr>
                                    </p:animEffect>
                                    <p:anim calcmode="lin" valueType="num">
                                      <p:cBhvr>
                                        <p:cTn id="22" dur="1000" fill="hold"/>
                                        <p:tgtEl>
                                          <p:spTgt spid="361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ar-JO" dirty="0">
                <a:cs typeface="+mj-cs"/>
              </a:rPr>
              <a:t>1 ملوك 6: 1</a:t>
            </a:r>
            <a:endParaRPr lang="en-US" dirty="0">
              <a:cs typeface="+mj-cs"/>
            </a:endParaRPr>
          </a:p>
        </p:txBody>
      </p:sp>
      <p:sp>
        <p:nvSpPr>
          <p:cNvPr id="347139" name="Rectangle 3"/>
          <p:cNvSpPr>
            <a:spLocks noGrp="1" noChangeArrowheads="1"/>
          </p:cNvSpPr>
          <p:nvPr>
            <p:ph type="body" idx="1"/>
          </p:nvPr>
        </p:nvSpPr>
        <p:spPr>
          <a:xfrm>
            <a:off x="457200" y="1600200"/>
            <a:ext cx="8229600" cy="3200400"/>
          </a:xfrm>
        </p:spPr>
        <p:txBody>
          <a:bodyPr/>
          <a:lstStyle/>
          <a:p>
            <a:pPr algn="ctr" eaLnBrk="1" hangingPunct="1">
              <a:buNone/>
              <a:defRPr/>
            </a:pPr>
            <a:r>
              <a:rPr lang="ar-JO" sz="4000" dirty="0"/>
              <a:t>و كان في سنة الأربع مئة و الثمانين لخروج بني إسرائيل من أرض مصر في السنة الرابعة لملك سليمان على إسرائيل في شهر زيو و هو الشهر الثاني أنه بنى البيت للرب</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ar-JO" dirty="0">
                <a:cs typeface="+mj-cs"/>
              </a:rPr>
              <a:t>1 ملوك 6: 1</a:t>
            </a:r>
            <a:endParaRPr lang="en-US" dirty="0">
              <a:cs typeface="+mj-cs"/>
            </a:endParaRPr>
          </a:p>
        </p:txBody>
      </p:sp>
      <p:sp>
        <p:nvSpPr>
          <p:cNvPr id="347143" name="Text Box 7"/>
          <p:cNvSpPr txBox="1">
            <a:spLocks noChangeArrowheads="1"/>
          </p:cNvSpPr>
          <p:nvPr/>
        </p:nvSpPr>
        <p:spPr bwMode="auto">
          <a:xfrm>
            <a:off x="609600" y="1752600"/>
            <a:ext cx="7620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حدث الخروج قبل 480 سنة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من السنة الرابعة لحكم سليمان</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966/960/957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480/480/480 سنة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1446/1440/1437 ق.م</a:t>
            </a: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347143">
                                            <p:txEl>
                                              <p:pRg st="0" end="0"/>
                                            </p:txEl>
                                          </p:spTgt>
                                        </p:tgtEl>
                                        <p:attrNameLst>
                                          <p:attrName>style.visibility</p:attrName>
                                        </p:attrNameLst>
                                      </p:cBhvr>
                                      <p:to>
                                        <p:strVal val="visible"/>
                                      </p:to>
                                    </p:set>
                                    <p:anim calcmode="lin" valueType="num">
                                      <p:cBhvr>
                                        <p:cTn id="7" dur="500" fill="hold"/>
                                        <p:tgtEl>
                                          <p:spTgt spid="347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71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714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iterate type="lt">
                                    <p:tmPct val="0"/>
                                  </p:iterate>
                                  <p:childTnLst>
                                    <p:set>
                                      <p:cBhvr>
                                        <p:cTn id="13" dur="1" fill="hold">
                                          <p:stCondLst>
                                            <p:cond delay="0"/>
                                          </p:stCondLst>
                                        </p:cTn>
                                        <p:tgtEl>
                                          <p:spTgt spid="347143">
                                            <p:txEl>
                                              <p:pRg st="1" end="1"/>
                                            </p:txEl>
                                          </p:spTgt>
                                        </p:tgtEl>
                                        <p:attrNameLst>
                                          <p:attrName>style.visibility</p:attrName>
                                        </p:attrNameLst>
                                      </p:cBhvr>
                                      <p:to>
                                        <p:strVal val="visible"/>
                                      </p:to>
                                    </p:set>
                                    <p:anim calcmode="lin" valueType="num">
                                      <p:cBhvr>
                                        <p:cTn id="14" dur="500" fill="hold"/>
                                        <p:tgtEl>
                                          <p:spTgt spid="3471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4714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4714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471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47143">
                                            <p:txEl>
                                              <p:pRg st="3" end="3"/>
                                            </p:txEl>
                                          </p:spTgt>
                                        </p:tgtEl>
                                        <p:attrNameLst>
                                          <p:attrName>style.visibility</p:attrName>
                                        </p:attrNameLst>
                                      </p:cBhvr>
                                      <p:to>
                                        <p:strVal val="visible"/>
                                      </p:to>
                                    </p:set>
                                    <p:anim calcmode="lin" valueType="num">
                                      <p:cBhvr>
                                        <p:cTn id="22" dur="500" fill="hold"/>
                                        <p:tgtEl>
                                          <p:spTgt spid="3471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47143">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3471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471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4714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47143">
                                            <p:txEl>
                                              <p:pRg st="4" end="4"/>
                                            </p:txEl>
                                          </p:spTgt>
                                        </p:tgtEl>
                                        <p:attrNameLst>
                                          <p:attrName>style.visibility</p:attrName>
                                        </p:attrNameLst>
                                      </p:cBhvr>
                                      <p:to>
                                        <p:strVal val="visible"/>
                                      </p:to>
                                    </p:set>
                                    <p:anim calcmode="lin" valueType="num">
                                      <p:cBhvr>
                                        <p:cTn id="31" dur="500" fill="hold"/>
                                        <p:tgtEl>
                                          <p:spTgt spid="3471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4714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471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471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4714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347143">
                                            <p:txEl>
                                              <p:pRg st="5" end="5"/>
                                            </p:txEl>
                                          </p:spTgt>
                                        </p:tgtEl>
                                        <p:attrNameLst>
                                          <p:attrName>style.visibility</p:attrName>
                                        </p:attrNameLst>
                                      </p:cBhvr>
                                      <p:to>
                                        <p:strVal val="visible"/>
                                      </p:to>
                                    </p:set>
                                    <p:anim calcmode="lin" valueType="num">
                                      <p:cBhvr>
                                        <p:cTn id="40" dur="500" fill="hold"/>
                                        <p:tgtEl>
                                          <p:spTgt spid="34714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47143">
                                            <p:txEl>
                                              <p:pRg st="5" end="5"/>
                                            </p:txEl>
                                          </p:spTgt>
                                        </p:tgtEl>
                                        <p:attrNameLst>
                                          <p:attrName>ppt_y</p:attrName>
                                        </p:attrNameLst>
                                      </p:cBhvr>
                                      <p:tavLst>
                                        <p:tav tm="0">
                                          <p:val>
                                            <p:strVal val="#ppt_y"/>
                                          </p:val>
                                        </p:tav>
                                        <p:tav tm="100000">
                                          <p:val>
                                            <p:strVal val="#ppt_y"/>
                                          </p:val>
                                        </p:tav>
                                      </p:tavLst>
                                    </p:anim>
                                    <p:anim calcmode="lin" valueType="num">
                                      <p:cBhvr>
                                        <p:cTn id="42" dur="500" fill="hold"/>
                                        <p:tgtEl>
                                          <p:spTgt spid="34714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4714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471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body" sz="half" idx="1"/>
          </p:nvPr>
        </p:nvSpPr>
        <p:spPr>
          <a:xfrm>
            <a:off x="1219200" y="1295400"/>
            <a:ext cx="3505200" cy="5334000"/>
          </a:xfrm>
        </p:spPr>
        <p:txBody>
          <a:bodyPr/>
          <a:lstStyle/>
          <a:p>
            <a:pPr algn="ctr" rtl="1" eaLnBrk="1" hangingPunct="1">
              <a:lnSpc>
                <a:spcPct val="90000"/>
              </a:lnSpc>
              <a:buNone/>
            </a:pPr>
            <a:r>
              <a:rPr lang="ar-JO" sz="2600" b="1" dirty="0">
                <a:latin typeface="Arial" charset="0"/>
                <a:ea typeface="ＭＳ Ｐゴシック" charset="0"/>
                <a:cs typeface="ＭＳ Ｐゴシック" charset="0"/>
              </a:rPr>
              <a:t>مع</a:t>
            </a:r>
          </a:p>
          <a:p>
            <a:pPr algn="r" rtl="1" eaLnBrk="1" hangingPunct="1">
              <a:lnSpc>
                <a:spcPct val="90000"/>
              </a:lnSpc>
            </a:pPr>
            <a:r>
              <a:rPr lang="ar-JO" sz="2600" i="1" dirty="0">
                <a:latin typeface="Arial" charset="0"/>
                <a:ea typeface="ＭＳ Ｐゴシック" charset="0"/>
                <a:cs typeface="ＭＳ Ｐゴシック" charset="0"/>
              </a:rPr>
              <a:t>1 ملوك 6: 1</a:t>
            </a:r>
            <a:r>
              <a:rPr lang="en-US" sz="2600" i="1" dirty="0">
                <a:latin typeface="Arial" charset="0"/>
                <a:ea typeface="ＭＳ Ｐゴシック" charset="0"/>
                <a:cs typeface="ＭＳ Ｐゴシック" charset="0"/>
              </a:rPr>
              <a:t>  </a:t>
            </a:r>
            <a:endParaRPr lang="en-US" sz="2600" dirty="0">
              <a:latin typeface="Arial" charset="0"/>
              <a:ea typeface="ＭＳ Ｐゴシック" charset="0"/>
              <a:cs typeface="ＭＳ Ｐゴシック" charset="0"/>
            </a:endParaRPr>
          </a:p>
          <a:p>
            <a:pPr algn="r" rtl="1" eaLnBrk="1" hangingPunct="1">
              <a:lnSpc>
                <a:spcPct val="90000"/>
              </a:lnSpc>
              <a:buNone/>
            </a:pPr>
            <a:r>
              <a:rPr lang="ar-JO" sz="2600" dirty="0">
                <a:solidFill>
                  <a:srgbClr val="FFC000"/>
                </a:solidFill>
                <a:latin typeface="Arial" charset="0"/>
                <a:ea typeface="ＭＳ Ｐゴシック" charset="0"/>
                <a:cs typeface="ＭＳ Ｐゴシック" charset="0"/>
              </a:rPr>
              <a:t>480</a:t>
            </a:r>
            <a:r>
              <a:rPr lang="ar-JO" sz="2600" dirty="0">
                <a:latin typeface="Arial" charset="0"/>
                <a:ea typeface="ＭＳ Ｐゴシック" charset="0"/>
                <a:cs typeface="ＭＳ Ｐゴシック" charset="0"/>
              </a:rPr>
              <a:t> سنة من الخروج إلى بناء هيكل سليمان (966)</a:t>
            </a:r>
            <a:endParaRPr lang="en-US" sz="2600" dirty="0">
              <a:latin typeface="Arial" charset="0"/>
              <a:ea typeface="ＭＳ Ｐゴシック" charset="0"/>
              <a:cs typeface="ＭＳ Ｐゴシック" charset="0"/>
            </a:endParaRPr>
          </a:p>
          <a:p>
            <a:pPr algn="r" rtl="1" eaLnBrk="1" hangingPunct="1">
              <a:lnSpc>
                <a:spcPct val="90000"/>
              </a:lnSpc>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600" i="1" dirty="0">
                <a:latin typeface="Arial" charset="0"/>
                <a:ea typeface="ＭＳ Ｐゴシック" charset="0"/>
                <a:cs typeface="ＭＳ Ｐゴシック" charset="0"/>
              </a:rPr>
              <a:t>قضاة 11: 26</a:t>
            </a:r>
            <a:endParaRPr lang="en-US" sz="2600" dirty="0">
              <a:latin typeface="Arial" charset="0"/>
              <a:ea typeface="ＭＳ Ｐゴシック" charset="0"/>
              <a:cs typeface="ＭＳ Ｐゴシック" charset="0"/>
            </a:endParaRPr>
          </a:p>
          <a:p>
            <a:pPr algn="r" rtl="1" eaLnBrk="1" hangingPunct="1">
              <a:lnSpc>
                <a:spcPct val="90000"/>
              </a:lnSpc>
              <a:buNone/>
            </a:pPr>
            <a:r>
              <a:rPr lang="ar-JO" sz="2600" dirty="0">
                <a:latin typeface="Arial" charset="0"/>
                <a:ea typeface="ＭＳ Ｐゴシック" charset="0"/>
                <a:cs typeface="ＭＳ Ｐゴシック" charset="0"/>
              </a:rPr>
              <a:t>تعين يفتاح </a:t>
            </a:r>
            <a:r>
              <a:rPr lang="ar-JO" sz="2600" dirty="0">
                <a:solidFill>
                  <a:srgbClr val="FFC000"/>
                </a:solidFill>
                <a:latin typeface="Arial" charset="0"/>
                <a:ea typeface="ＭＳ Ｐゴシック" charset="0"/>
                <a:cs typeface="ＭＳ Ｐゴシック" charset="0"/>
              </a:rPr>
              <a:t>300</a:t>
            </a:r>
            <a:r>
              <a:rPr lang="ar-JO" sz="2600" dirty="0">
                <a:latin typeface="Arial" charset="0"/>
                <a:ea typeface="ＭＳ Ｐゴシック" charset="0"/>
                <a:cs typeface="ＭＳ Ｐゴシック" charset="0"/>
              </a:rPr>
              <a:t> سنة بين يومه (1100) و بين الغزو</a:t>
            </a:r>
            <a:endParaRPr lang="en-US" sz="2600" dirty="0">
              <a:latin typeface="Arial" charset="0"/>
              <a:ea typeface="ＭＳ Ｐゴシック" charset="0"/>
              <a:cs typeface="ＭＳ Ｐゴシック" charset="0"/>
            </a:endParaRPr>
          </a:p>
        </p:txBody>
      </p:sp>
      <p:sp>
        <p:nvSpPr>
          <p:cNvPr id="60419" name="Rectangle 3"/>
          <p:cNvSpPr>
            <a:spLocks noGrp="1" noChangeArrowheads="1"/>
          </p:cNvSpPr>
          <p:nvPr>
            <p:ph type="body" sz="half" idx="2"/>
          </p:nvPr>
        </p:nvSpPr>
        <p:spPr>
          <a:xfrm>
            <a:off x="4648200" y="1295400"/>
            <a:ext cx="4495800" cy="4495800"/>
          </a:xfrm>
        </p:spPr>
        <p:txBody>
          <a:bodyPr/>
          <a:lstStyle/>
          <a:p>
            <a:pPr algn="ctr" rtl="1" eaLnBrk="1" hangingPunct="1">
              <a:lnSpc>
                <a:spcPct val="90000"/>
              </a:lnSpc>
              <a:buFont typeface="Symbol" charset="0"/>
              <a:buNone/>
            </a:pPr>
            <a:r>
              <a:rPr lang="ar-JO" sz="2600" b="1" dirty="0">
                <a:latin typeface="Arial" charset="0"/>
                <a:ea typeface="ＭＳ Ｐゴシック" charset="0"/>
                <a:cs typeface="ＭＳ Ｐゴシック" charset="0"/>
              </a:rPr>
              <a:t>ضد</a:t>
            </a:r>
            <a:r>
              <a:rPr lang="en-US" sz="2600" dirty="0">
                <a:solidFill>
                  <a:schemeClr val="accent1"/>
                </a:solidFill>
                <a:latin typeface="Arial" charset="0"/>
                <a:ea typeface="ＭＳ Ｐゴシック" charset="0"/>
                <a:cs typeface="ＭＳ Ｐゴシック" charset="0"/>
              </a:rPr>
              <a:t> </a:t>
            </a:r>
          </a:p>
          <a:p>
            <a:pPr algn="r" rtl="1" eaLnBrk="1" hangingPunct="1">
              <a:lnSpc>
                <a:spcPct val="90000"/>
              </a:lnSpc>
            </a:pPr>
            <a:r>
              <a:rPr lang="ar-JO" sz="2600" dirty="0">
                <a:solidFill>
                  <a:srgbClr val="FFFFFF"/>
                </a:solidFill>
                <a:latin typeface="Arial" charset="0"/>
                <a:ea typeface="ＭＳ Ｐゴシック" charset="0"/>
                <a:cs typeface="ＭＳ Ｐゴシック" charset="0"/>
              </a:rPr>
              <a:t>أ) 480 تعني 12 جيل . رقم السنوات الفعلي هو 12×25=</a:t>
            </a:r>
            <a:r>
              <a:rPr lang="ar-JO" sz="2600" dirty="0">
                <a:solidFill>
                  <a:schemeClr val="accent1"/>
                </a:solidFill>
                <a:latin typeface="Arial" charset="0"/>
                <a:ea typeface="ＭＳ Ｐゴシック" charset="0"/>
                <a:cs typeface="ＭＳ Ｐゴシック" charset="0"/>
              </a:rPr>
              <a:t>300</a:t>
            </a:r>
            <a:r>
              <a:rPr lang="en-US" sz="2600" dirty="0">
                <a:solidFill>
                  <a:schemeClr val="accent1"/>
                </a:solidFill>
                <a:latin typeface="Arial" charset="0"/>
                <a:ea typeface="ＭＳ Ｐゴシック" charset="0"/>
                <a:cs typeface="ＭＳ Ｐゴシック" charset="0"/>
              </a:rPr>
              <a:t>  </a:t>
            </a:r>
          </a:p>
          <a:p>
            <a:pPr algn="r" rtl="1" eaLnBrk="1" hangingPunct="1">
              <a:lnSpc>
                <a:spcPct val="90000"/>
              </a:lnSpc>
            </a:pPr>
            <a:r>
              <a:rPr lang="ar-JO" sz="2600" dirty="0">
                <a:solidFill>
                  <a:srgbClr val="FFFFFF"/>
                </a:solidFill>
                <a:latin typeface="Arial" charset="0"/>
                <a:ea typeface="ＭＳ Ｐゴシック" charset="0"/>
                <a:cs typeface="ＭＳ Ｐゴシック" charset="0"/>
              </a:rPr>
              <a:t>ب) النص </a:t>
            </a:r>
            <a:r>
              <a:rPr lang="ar-JO" sz="2600" dirty="0">
                <a:solidFill>
                  <a:schemeClr val="accent1"/>
                </a:solidFill>
                <a:latin typeface="Arial" charset="0"/>
                <a:ea typeface="ＭＳ Ｐゴシック" charset="0"/>
                <a:cs typeface="ＭＳ Ｐゴシック" charset="0"/>
              </a:rPr>
              <a:t>فاسد</a:t>
            </a:r>
            <a:r>
              <a:rPr lang="en-US" sz="2600" dirty="0">
                <a:solidFill>
                  <a:schemeClr val="accent1"/>
                </a:solidFill>
                <a:latin typeface="Arial" charset="0"/>
                <a:ea typeface="ＭＳ Ｐゴシック" charset="0"/>
                <a:cs typeface="ＭＳ Ｐゴシック" charset="0"/>
              </a:rPr>
              <a:t>   </a:t>
            </a:r>
            <a:endParaRPr lang="en-US" sz="2600" dirty="0">
              <a:latin typeface="Arial" charset="0"/>
              <a:ea typeface="ＭＳ Ｐゴシック" charset="0"/>
              <a:cs typeface="ＭＳ Ｐゴシック" charset="0"/>
            </a:endParaRPr>
          </a:p>
          <a:p>
            <a:pPr algn="r" rtl="1" eaLnBrk="1" hangingPunct="1">
              <a:lnSpc>
                <a:spcPct val="90000"/>
              </a:lnSpc>
            </a:pPr>
            <a:r>
              <a:rPr lang="ar-JO" sz="2600" dirty="0">
                <a:latin typeface="Arial" charset="0"/>
                <a:ea typeface="ＭＳ Ｐゴシック" charset="0"/>
                <a:cs typeface="ＭＳ Ｐゴシック" charset="0"/>
              </a:rPr>
              <a:t>ت) لدى المؤرخون حقائق </a:t>
            </a:r>
            <a:r>
              <a:rPr lang="ar-JO" sz="2600" dirty="0">
                <a:solidFill>
                  <a:srgbClr val="FFC000"/>
                </a:solidFill>
                <a:latin typeface="Arial" charset="0"/>
                <a:ea typeface="ＭＳ Ｐゴシック" charset="0"/>
                <a:cs typeface="ＭＳ Ｐゴシック" charset="0"/>
              </a:rPr>
              <a:t>غير دقيقة</a:t>
            </a:r>
            <a:endParaRPr lang="en-US" sz="2600" dirty="0">
              <a:solidFill>
                <a:srgbClr val="FFC000"/>
              </a:solidFill>
              <a:latin typeface="Arial" charset="0"/>
              <a:ea typeface="ＭＳ Ｐゴシック" charset="0"/>
              <a:cs typeface="ＭＳ Ｐゴシック" charset="0"/>
            </a:endParaRPr>
          </a:p>
          <a:p>
            <a:pPr algn="r" rtl="1" eaLnBrk="1" hangingPunct="1">
              <a:lnSpc>
                <a:spcPct val="90000"/>
              </a:lnSpc>
              <a:buNone/>
            </a:pPr>
            <a:endParaRPr lang="en-US" sz="2600" dirty="0">
              <a:latin typeface="Arial" charset="0"/>
              <a:ea typeface="ＭＳ Ｐゴシック" charset="0"/>
              <a:cs typeface="ＭＳ Ｐゴシック" charset="0"/>
            </a:endParaRPr>
          </a:p>
          <a:p>
            <a:pPr algn="r" rtl="1" eaLnBrk="1" hangingPunct="1">
              <a:lnSpc>
                <a:spcPct val="90000"/>
              </a:lnSpc>
            </a:pPr>
            <a:r>
              <a:rPr lang="ar-JO" sz="2400" dirty="0"/>
              <a:t>كان هذا </a:t>
            </a:r>
            <a:r>
              <a:rPr lang="ar-JO" sz="2400" dirty="0">
                <a:solidFill>
                  <a:srgbClr val="FFC000"/>
                </a:solidFill>
              </a:rPr>
              <a:t>تعميمًا</a:t>
            </a:r>
            <a:r>
              <a:rPr lang="ar-JO" sz="2400" dirty="0"/>
              <a:t> أو </a:t>
            </a:r>
            <a:r>
              <a:rPr lang="ar-JO" sz="2400" dirty="0">
                <a:solidFill>
                  <a:srgbClr val="FFC000"/>
                </a:solidFill>
              </a:rPr>
              <a:t>تخمينًا غير دقيق </a:t>
            </a:r>
            <a:r>
              <a:rPr lang="ar-JO" sz="2400" dirty="0"/>
              <a:t>لأنه لم يكن لديه إمكانية الوصول إلى السجلات التاريخية</a:t>
            </a:r>
            <a:endParaRPr lang="en-US" sz="2600" dirty="0">
              <a:latin typeface="Arial" charset="0"/>
              <a:ea typeface="ＭＳ Ｐゴシック" charset="0"/>
              <a:cs typeface="ＭＳ Ｐゴシック" charset="0"/>
            </a:endParaRPr>
          </a:p>
        </p:txBody>
      </p:sp>
      <p:sp>
        <p:nvSpPr>
          <p:cNvPr id="239619"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charset="0"/>
                <a:ea typeface="ＭＳ Ｐゴシック" charset="0"/>
                <a:cs typeface="ＭＳ Ｐゴシック" charset="0"/>
              </a:rPr>
              <a:t>الخروج المبكر (1446)</a:t>
            </a:r>
            <a:endParaRPr lang="en-US" dirty="0">
              <a:latin typeface="Arial" charset="0"/>
              <a:ea typeface="ＭＳ Ｐゴシック" charset="0"/>
              <a:cs typeface="ＭＳ Ｐゴシック" charset="0"/>
            </a:endParaRPr>
          </a:p>
        </p:txBody>
      </p:sp>
      <p:sp>
        <p:nvSpPr>
          <p:cNvPr id="239620" name="Text Box 5"/>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293003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ar-JO" dirty="0">
                <a:cs typeface="+mj-cs"/>
              </a:rPr>
              <a:t>قضاة 11: 26</a:t>
            </a:r>
            <a:endParaRPr lang="en-US" dirty="0">
              <a:cs typeface="+mj-cs"/>
            </a:endParaRPr>
          </a:p>
        </p:txBody>
      </p:sp>
      <p:sp>
        <p:nvSpPr>
          <p:cNvPr id="348163" name="Rectangle 3"/>
          <p:cNvSpPr>
            <a:spLocks noGrp="1" noChangeArrowheads="1"/>
          </p:cNvSpPr>
          <p:nvPr>
            <p:ph type="body" idx="1"/>
          </p:nvPr>
        </p:nvSpPr>
        <p:spPr>
          <a:xfrm>
            <a:off x="381000" y="1828800"/>
            <a:ext cx="8229600" cy="2819400"/>
          </a:xfrm>
        </p:spPr>
        <p:txBody>
          <a:bodyPr/>
          <a:lstStyle/>
          <a:p>
            <a:pPr algn="r" rtl="1" eaLnBrk="1" hangingPunct="1">
              <a:defRPr/>
            </a:pPr>
            <a:r>
              <a:rPr lang="ar-JO" dirty="0">
                <a:cs typeface="+mn-cs"/>
              </a:rPr>
              <a:t>حين أقام إسرائيل في حشبون و قراها و عروعير و قراها و كل المدن التي على جانب أرنون ثلاث مئة سنة فلماذا لم تستردها في تلك المدة ؟</a:t>
            </a:r>
            <a:endParaRPr lang="en-US" dirty="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ar-JO" dirty="0">
                <a:cs typeface="+mj-cs"/>
              </a:rPr>
              <a:t>قضاة 11: 26</a:t>
            </a:r>
            <a:endParaRPr lang="en-US" dirty="0">
              <a:cs typeface="+mj-cs"/>
            </a:endParaRPr>
          </a:p>
        </p:txBody>
      </p:sp>
      <p:sp>
        <p:nvSpPr>
          <p:cNvPr id="348166" name="Text Box 6"/>
          <p:cNvSpPr txBox="1">
            <a:spLocks noChangeArrowheads="1"/>
          </p:cNvSpPr>
          <p:nvPr/>
        </p:nvSpPr>
        <p:spPr bwMode="auto">
          <a:xfrm>
            <a:off x="381000" y="1524000"/>
            <a:ext cx="8001000"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إسرائيل في كنعان 300 سنة قبل يفتاح</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تاريخ يفتاح                          1100 و 1050 ق.م</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r>
              <a:rPr kumimoji="0" lang="ar-JO" sz="3200" b="0" i="0" u="sng" strike="noStrike" kern="1200" cap="none" spc="0" normalizeH="0" baseline="0" noProof="0" dirty="0">
                <a:ln>
                  <a:noFill/>
                </a:ln>
                <a:solidFill>
                  <a:srgbClr val="FFFFFF"/>
                </a:solidFill>
                <a:effectLst/>
                <a:uLnTx/>
                <a:uFillTx/>
                <a:latin typeface="Tahoma" charset="0"/>
                <a:ea typeface="ＭＳ Ｐゴシック" charset="0"/>
                <a:cs typeface="+mn-cs"/>
              </a:rPr>
              <a:t>300     300</a:t>
            </a: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احتلال يشوع                        1400 و 1350 ق.م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بإضافة 40 سنة في البرية          </a:t>
            </a:r>
            <a:r>
              <a:rPr kumimoji="0" lang="ar-JO" sz="3200" b="0" i="0" u="sng" strike="noStrike" kern="1200" cap="none" spc="0" normalizeH="0" baseline="0" noProof="0" dirty="0">
                <a:ln>
                  <a:noFill/>
                </a:ln>
                <a:solidFill>
                  <a:srgbClr val="FFFFFF"/>
                </a:solidFill>
                <a:effectLst/>
                <a:uLnTx/>
                <a:uFillTx/>
                <a:latin typeface="Tahoma" charset="0"/>
                <a:ea typeface="ＭＳ Ｐゴシック" charset="0"/>
                <a:cs typeface="+mn-cs"/>
              </a:rPr>
              <a:t>40    و  40  </a:t>
            </a: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تاريخ الخروج                       1440 و 1390 ق.م                </a:t>
            </a:r>
            <a:endParaRPr kumimoji="0" lang="en-US" sz="3200" b="0" i="0" u="none" strike="noStrike" kern="1200" cap="none" spc="0" normalizeH="0" baseline="0" noProof="0" dirty="0">
              <a:ln>
                <a:noFill/>
              </a:ln>
              <a:solidFill>
                <a:srgbClr val="FFFFFF"/>
              </a:solidFill>
              <a:effectLst/>
              <a:uLnTx/>
              <a:uFillTx/>
              <a:latin typeface="Tahoma"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8166">
                                            <p:txEl>
                                              <p:pRg st="0" end="0"/>
                                            </p:txEl>
                                          </p:spTgt>
                                        </p:tgtEl>
                                        <p:attrNameLst>
                                          <p:attrName>style.visibility</p:attrName>
                                        </p:attrNameLst>
                                      </p:cBhvr>
                                      <p:to>
                                        <p:strVal val="visible"/>
                                      </p:to>
                                    </p:set>
                                    <p:anim calcmode="lin" valueType="num">
                                      <p:cBhvr>
                                        <p:cTn id="7" dur="500" fill="hold"/>
                                        <p:tgtEl>
                                          <p:spTgt spid="3481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16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81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1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1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8166">
                                            <p:txEl>
                                              <p:pRg st="1" end="1"/>
                                            </p:txEl>
                                          </p:spTgt>
                                        </p:tgtEl>
                                        <p:attrNameLst>
                                          <p:attrName>style.visibility</p:attrName>
                                        </p:attrNameLst>
                                      </p:cBhvr>
                                      <p:to>
                                        <p:strVal val="visible"/>
                                      </p:to>
                                    </p:set>
                                    <p:anim calcmode="lin" valueType="num">
                                      <p:cBhvr>
                                        <p:cTn id="16" dur="500" fill="hold"/>
                                        <p:tgtEl>
                                          <p:spTgt spid="3481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816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81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81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816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48166">
                                            <p:txEl>
                                              <p:pRg st="2" end="2"/>
                                            </p:txEl>
                                          </p:spTgt>
                                        </p:tgtEl>
                                        <p:attrNameLst>
                                          <p:attrName>style.visibility</p:attrName>
                                        </p:attrNameLst>
                                      </p:cBhvr>
                                      <p:to>
                                        <p:strVal val="visible"/>
                                      </p:to>
                                    </p:set>
                                    <p:anim calcmode="lin" valueType="num">
                                      <p:cBhvr>
                                        <p:cTn id="25" dur="500" fill="hold"/>
                                        <p:tgtEl>
                                          <p:spTgt spid="3481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4816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481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481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4816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48166">
                                            <p:txEl>
                                              <p:pRg st="3" end="3"/>
                                            </p:txEl>
                                          </p:spTgt>
                                        </p:tgtEl>
                                        <p:attrNameLst>
                                          <p:attrName>style.visibility</p:attrName>
                                        </p:attrNameLst>
                                      </p:cBhvr>
                                      <p:to>
                                        <p:strVal val="visible"/>
                                      </p:to>
                                    </p:set>
                                    <p:anim calcmode="lin" valueType="num">
                                      <p:cBhvr>
                                        <p:cTn id="34" dur="500" fill="hold"/>
                                        <p:tgtEl>
                                          <p:spTgt spid="3481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4816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481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481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4816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48166">
                                            <p:txEl>
                                              <p:pRg st="4" end="4"/>
                                            </p:txEl>
                                          </p:spTgt>
                                        </p:tgtEl>
                                        <p:attrNameLst>
                                          <p:attrName>style.visibility</p:attrName>
                                        </p:attrNameLst>
                                      </p:cBhvr>
                                      <p:to>
                                        <p:strVal val="visible"/>
                                      </p:to>
                                    </p:set>
                                    <p:anim calcmode="lin" valueType="num">
                                      <p:cBhvr>
                                        <p:cTn id="43" dur="500" fill="hold"/>
                                        <p:tgtEl>
                                          <p:spTgt spid="3481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48166">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481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481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4816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48166">
                                            <p:txEl>
                                              <p:pRg st="5" end="5"/>
                                            </p:txEl>
                                          </p:spTgt>
                                        </p:tgtEl>
                                        <p:attrNameLst>
                                          <p:attrName>style.visibility</p:attrName>
                                        </p:attrNameLst>
                                      </p:cBhvr>
                                      <p:to>
                                        <p:strVal val="visible"/>
                                      </p:to>
                                    </p:set>
                                    <p:anim calcmode="lin" valueType="num">
                                      <p:cBhvr>
                                        <p:cTn id="52" dur="500" fill="hold"/>
                                        <p:tgtEl>
                                          <p:spTgt spid="34816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48166">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4816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4816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48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gradFill rotWithShape="0">
            <a:gsLst>
              <a:gs pos="0">
                <a:srgbClr val="005CBF"/>
              </a:gs>
              <a:gs pos="50000">
                <a:srgbClr val="02B08B"/>
              </a:gs>
              <a:gs pos="100000">
                <a:srgbClr val="005CBF"/>
              </a:gs>
            </a:gsLst>
            <a:lin ang="5400000" scaled="1"/>
          </a:gra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9459" name="Text Box 3"/>
          <p:cNvSpPr txBox="1">
            <a:spLocks noChangeArrowheads="1"/>
          </p:cNvSpPr>
          <p:nvPr/>
        </p:nvSpPr>
        <p:spPr bwMode="auto">
          <a:xfrm>
            <a:off x="4724400" y="6003925"/>
            <a:ext cx="4267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أمنيوفيس 2</a:t>
            </a:r>
            <a:endPar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pic>
        <p:nvPicPr>
          <p:cNvPr id="218115" name="Picture 5" descr="Red Sea"/>
          <p:cNvPicPr>
            <a:picLocks noChangeAspect="1" noChangeArrowheads="1"/>
          </p:cNvPicPr>
          <p:nvPr/>
        </p:nvPicPr>
        <p:blipFill>
          <a:blip r:embed="rId3" cstate="screen">
            <a:lum bright="6000"/>
            <a:extLst>
              <a:ext uri="{28A0092B-C50C-407E-A947-70E740481C1C}">
                <a14:useLocalDpi xmlns:a14="http://schemas.microsoft.com/office/drawing/2010/main" xmlns=""/>
              </a:ext>
            </a:extLst>
          </a:blip>
          <a:srcRect/>
          <a:stretch>
            <a:fillRect/>
          </a:stretch>
        </p:blipFill>
        <p:spPr bwMode="auto">
          <a:xfrm>
            <a:off x="0" y="0"/>
            <a:ext cx="49117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Rectangle 6"/>
          <p:cNvSpPr>
            <a:spLocks noGrp="1" noChangeArrowheads="1"/>
          </p:cNvSpPr>
          <p:nvPr>
            <p:ph type="title" idx="4294967295"/>
          </p:nvPr>
        </p:nvSpPr>
        <p:spPr>
          <a:xfrm>
            <a:off x="5181600" y="609600"/>
            <a:ext cx="3657600" cy="1323439"/>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ar-JO" sz="4000" b="1" dirty="0">
                <a:solidFill>
                  <a:schemeClr val="bg1"/>
                </a:solidFill>
                <a:latin typeface="Arial"/>
                <a:ea typeface="+mj-ea"/>
                <a:cs typeface="Arial"/>
              </a:rPr>
              <a:t>عبور</a:t>
            </a:r>
            <a:br>
              <a:rPr lang="ar-JO" sz="4000" b="1" dirty="0">
                <a:solidFill>
                  <a:schemeClr val="bg1"/>
                </a:solidFill>
                <a:latin typeface="Arial"/>
                <a:ea typeface="+mj-ea"/>
                <a:cs typeface="Arial"/>
              </a:rPr>
            </a:br>
            <a:r>
              <a:rPr lang="ar-JO" sz="4000" b="1" dirty="0">
                <a:solidFill>
                  <a:schemeClr val="bg1"/>
                </a:solidFill>
                <a:latin typeface="Arial"/>
                <a:ea typeface="+mj-ea"/>
                <a:cs typeface="Arial"/>
              </a:rPr>
              <a:t>البحر الأحمر</a:t>
            </a:r>
            <a:endParaRPr lang="en-US" sz="4000" b="1" dirty="0">
              <a:solidFill>
                <a:schemeClr val="bg1"/>
              </a:solidFill>
              <a:latin typeface="Arial"/>
              <a:ea typeface="+mj-ea"/>
              <a:cs typeface="Arial"/>
            </a:endParaRPr>
          </a:p>
        </p:txBody>
      </p:sp>
    </p:spTree>
    <p:extLst>
      <p:ext uri="{BB962C8B-B14F-4D97-AF65-F5344CB8AC3E}">
        <p14:creationId xmlns:p14="http://schemas.microsoft.com/office/powerpoint/2010/main" xmlns="" val="3079481638"/>
      </p:ext>
    </p:extLst>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ar-JO" dirty="0">
                <a:cs typeface="+mj-cs"/>
              </a:rPr>
              <a:t>خروج 2: 23</a:t>
            </a:r>
            <a:endParaRPr lang="en-US" dirty="0">
              <a:cs typeface="+mj-cs"/>
            </a:endParaRPr>
          </a:p>
        </p:txBody>
      </p:sp>
      <p:sp>
        <p:nvSpPr>
          <p:cNvPr id="349187" name="Rectangle 3"/>
          <p:cNvSpPr>
            <a:spLocks noGrp="1" noChangeArrowheads="1"/>
          </p:cNvSpPr>
          <p:nvPr>
            <p:ph type="body" idx="1"/>
          </p:nvPr>
        </p:nvSpPr>
        <p:spPr>
          <a:xfrm>
            <a:off x="381000" y="1676400"/>
            <a:ext cx="8763000" cy="2743200"/>
          </a:xfrm>
        </p:spPr>
        <p:txBody>
          <a:bodyPr/>
          <a:lstStyle/>
          <a:p>
            <a:pPr algn="r" rtl="1" eaLnBrk="1" hangingPunct="1">
              <a:defRPr/>
            </a:pPr>
            <a:r>
              <a:rPr lang="ar-JO" dirty="0">
                <a:cs typeface="+mn-cs"/>
              </a:rPr>
              <a:t>و حدث في تلك الأيام الكثيرة أن ملك مصر مات و تنهد بنو إسرائيل من العبودية و صرخوا فصعد صراخهم إلى الله من أجل العبودية</a:t>
            </a:r>
            <a:endParaRPr lang="en-US" dirty="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ar-JO" dirty="0">
                <a:cs typeface="+mj-cs"/>
              </a:rPr>
              <a:t>خروج 2: 23</a:t>
            </a:r>
            <a:endParaRPr lang="en-US" dirty="0">
              <a:cs typeface="+mj-cs"/>
            </a:endParaRPr>
          </a:p>
        </p:txBody>
      </p:sp>
      <p:sp>
        <p:nvSpPr>
          <p:cNvPr id="349190" name="Text Box 6"/>
          <p:cNvSpPr txBox="1">
            <a:spLocks noChangeArrowheads="1"/>
          </p:cNvSpPr>
          <p:nvPr/>
        </p:nvSpPr>
        <p:spPr bwMode="auto">
          <a:xfrm>
            <a:off x="685800" y="1752600"/>
            <a:ext cx="83058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عاش موسى منفياً في أرض مديان 40 سنة، و كان الفراعنة الوحيدون الذين حكموا 40 سنة أو أكثر هم :</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p>
          <a:p>
            <a:pPr marL="514350" marR="0" lvl="0" indent="-51435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 تحتمس الثالث (1504-1450)</a:t>
            </a:r>
          </a:p>
          <a:p>
            <a:pPr marL="514350" marR="0" lvl="0" indent="-51435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2. رعمسيس الثاني (1290-1224)</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9190">
                                            <p:txEl>
                                              <p:pRg st="0" end="0"/>
                                            </p:txEl>
                                          </p:spTgt>
                                        </p:tgtEl>
                                        <p:attrNameLst>
                                          <p:attrName>style.visibility</p:attrName>
                                        </p:attrNameLst>
                                      </p:cBhvr>
                                      <p:to>
                                        <p:strVal val="visible"/>
                                      </p:to>
                                    </p:set>
                                    <p:anim calcmode="lin" valueType="num">
                                      <p:cBhvr>
                                        <p:cTn id="7" dur="500" fill="hold"/>
                                        <p:tgtEl>
                                          <p:spTgt spid="3491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919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91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91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91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9190">
                                            <p:txEl>
                                              <p:pRg st="1" end="1"/>
                                            </p:txEl>
                                          </p:spTgt>
                                        </p:tgtEl>
                                        <p:attrNameLst>
                                          <p:attrName>style.visibility</p:attrName>
                                        </p:attrNameLst>
                                      </p:cBhvr>
                                      <p:to>
                                        <p:strVal val="visible"/>
                                      </p:to>
                                    </p:set>
                                    <p:anim calcmode="lin" valueType="num">
                                      <p:cBhvr>
                                        <p:cTn id="16" dur="500" fill="hold"/>
                                        <p:tgtEl>
                                          <p:spTgt spid="3491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919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91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91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9190">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49190">
                                            <p:txEl>
                                              <p:pRg st="2" end="2"/>
                                            </p:txEl>
                                          </p:spTgt>
                                        </p:tgtEl>
                                        <p:attrNameLst>
                                          <p:attrName>style.visibility</p:attrName>
                                        </p:attrNameLst>
                                      </p:cBhvr>
                                      <p:to>
                                        <p:strVal val="visible"/>
                                      </p:to>
                                    </p:set>
                                    <p:anim calcmode="lin" valueType="num">
                                      <p:cBhvr>
                                        <p:cTn id="23" dur="500" fill="hold"/>
                                        <p:tgtEl>
                                          <p:spTgt spid="3491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919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491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91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9190">
                                            <p:txEl>
                                              <p:pRg st="2" end="2"/>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49190">
                                            <p:txEl>
                                              <p:pRg st="3" end="3"/>
                                            </p:txEl>
                                          </p:spTgt>
                                        </p:tgtEl>
                                        <p:attrNameLst>
                                          <p:attrName>style.visibility</p:attrName>
                                        </p:attrNameLst>
                                      </p:cBhvr>
                                      <p:to>
                                        <p:strVal val="visible"/>
                                      </p:to>
                                    </p:set>
                                    <p:anim calcmode="lin" valueType="num">
                                      <p:cBhvr>
                                        <p:cTn id="30" dur="500" fill="hold"/>
                                        <p:tgtEl>
                                          <p:spTgt spid="3491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9190">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91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91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9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81955"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81955">
                                            <p:txEl>
                                              <p:pRg st="0" end="0"/>
                                            </p:txEl>
                                          </p:spTgt>
                                        </p:tgtEl>
                                        <p:attrNameLst>
                                          <p:attrName>style.color</p:attrName>
                                        </p:attrNameLst>
                                      </p:cBhvr>
                                      <p:to>
                                        <a:srgbClr val="00FF00"/>
                                      </p:to>
                                    </p:animClr>
                                    <p:animClr clrSpc="rgb" dir="cw">
                                      <p:cBhvr>
                                        <p:cTn id="7" dur="1900" fill="hold">
                                          <p:stCondLst>
                                            <p:cond delay="100"/>
                                          </p:stCondLst>
                                        </p:cTn>
                                        <p:tgtEl>
                                          <p:spTgt spid="381955">
                                            <p:txEl>
                                              <p:pRg st="0" end="0"/>
                                            </p:txEl>
                                          </p:spTgt>
                                        </p:tgtEl>
                                        <p:attrNameLst>
                                          <p:attrName>fillColor</p:attrName>
                                        </p:attrNameLst>
                                      </p:cBhvr>
                                      <p:to>
                                        <a:srgbClr val="00FF00"/>
                                      </p:to>
                                    </p:animClr>
                                    <p:set>
                                      <p:cBhvr>
                                        <p:cTn id="8" dur="1900" fill="hold">
                                          <p:stCondLst>
                                            <p:cond delay="100"/>
                                          </p:stCondLst>
                                        </p:cTn>
                                        <p:tgtEl>
                                          <p:spTgt spid="381955">
                                            <p:txEl>
                                              <p:pRg st="0" end="0"/>
                                            </p:txEl>
                                          </p:spTgt>
                                        </p:tgtEl>
                                        <p:attrNameLst>
                                          <p:attrName>fill.type</p:attrName>
                                        </p:attrNameLst>
                                      </p:cBhvr>
                                      <p:to>
                                        <p:strVal val="solid"/>
                                      </p:to>
                                    </p:set>
                                    <p:set>
                                      <p:cBhvr>
                                        <p:cTn id="9" dur="1900" fill="hold">
                                          <p:stCondLst>
                                            <p:cond delay="100"/>
                                          </p:stCondLst>
                                        </p:cTn>
                                        <p:tgtEl>
                                          <p:spTgt spid="381955">
                                            <p:txEl>
                                              <p:pRg st="0" end="0"/>
                                            </p:txEl>
                                          </p:spTgt>
                                        </p:tgtEl>
                                        <p:attrNameLst>
                                          <p:attrName>fill.on</p:attrName>
                                        </p:attrNameLst>
                                      </p:cBhvr>
                                      <p:to>
                                        <p:strVal val="true"/>
                                      </p:to>
                                    </p:set>
                                    <p:animScale>
                                      <p:cBhvr>
                                        <p:cTn id="10" dur="200" fill="hold">
                                          <p:stCondLst>
                                            <p:cond delay="0"/>
                                          </p:stCondLst>
                                        </p:cTn>
                                        <p:tgtEl>
                                          <p:spTgt spid="381955">
                                            <p:txEl>
                                              <p:pRg st="0" end="0"/>
                                            </p:txEl>
                                          </p:spTgt>
                                        </p:tgtEl>
                                      </p:cBhvr>
                                      <p:from x="100000" y="100000"/>
                                      <p:to x="100000" y="5000"/>
                                    </p:animScale>
                                    <p:animScale>
                                      <p:cBhvr>
                                        <p:cTn id="11" dur="200" fill="hold">
                                          <p:stCondLst>
                                            <p:cond delay="200"/>
                                          </p:stCondLst>
                                        </p:cTn>
                                        <p:tgtEl>
                                          <p:spTgt spid="381955">
                                            <p:txEl>
                                              <p:pRg st="0" end="0"/>
                                            </p:txEl>
                                          </p:spTgt>
                                        </p:tgtEl>
                                      </p:cBhvr>
                                      <p:from x="100000" y="5000"/>
                                      <p:to x="120000" y="150000"/>
                                    </p:animScale>
                                    <p:animScale>
                                      <p:cBhvr>
                                        <p:cTn id="12" dur="600" fill="hold">
                                          <p:stCondLst>
                                            <p:cond delay="1400"/>
                                          </p:stCondLst>
                                        </p:cTn>
                                        <p:tgtEl>
                                          <p:spTgt spid="381955">
                                            <p:txEl>
                                              <p:pRg st="0" end="0"/>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nodeType="clickEffect">
                                  <p:stCondLst>
                                    <p:cond delay="0"/>
                                  </p:stCondLst>
                                  <p:childTnLst>
                                    <p:animClr clrSpc="rgb" dir="cw">
                                      <p:cBhvr override="childStyle">
                                        <p:cTn id="16" dur="1900" fill="hold">
                                          <p:stCondLst>
                                            <p:cond delay="100"/>
                                          </p:stCondLst>
                                        </p:cTn>
                                        <p:tgtEl>
                                          <p:spTgt spid="381955">
                                            <p:txEl>
                                              <p:pRg st="2" end="2"/>
                                            </p:txEl>
                                          </p:spTgt>
                                        </p:tgtEl>
                                        <p:attrNameLst>
                                          <p:attrName>style.color</p:attrName>
                                        </p:attrNameLst>
                                      </p:cBhvr>
                                      <p:to>
                                        <a:srgbClr val="00FF00"/>
                                      </p:to>
                                    </p:animClr>
                                    <p:animClr clrSpc="rgb" dir="cw">
                                      <p:cBhvr>
                                        <p:cTn id="17" dur="1900" fill="hold">
                                          <p:stCondLst>
                                            <p:cond delay="100"/>
                                          </p:stCondLst>
                                        </p:cTn>
                                        <p:tgtEl>
                                          <p:spTgt spid="381955">
                                            <p:txEl>
                                              <p:pRg st="2" end="2"/>
                                            </p:txEl>
                                          </p:spTgt>
                                        </p:tgtEl>
                                        <p:attrNameLst>
                                          <p:attrName>fillColor</p:attrName>
                                        </p:attrNameLst>
                                      </p:cBhvr>
                                      <p:to>
                                        <a:srgbClr val="00FF00"/>
                                      </p:to>
                                    </p:animClr>
                                    <p:set>
                                      <p:cBhvr>
                                        <p:cTn id="18" dur="1900" fill="hold">
                                          <p:stCondLst>
                                            <p:cond delay="100"/>
                                          </p:stCondLst>
                                        </p:cTn>
                                        <p:tgtEl>
                                          <p:spTgt spid="381955">
                                            <p:txEl>
                                              <p:pRg st="2" end="2"/>
                                            </p:txEl>
                                          </p:spTgt>
                                        </p:tgtEl>
                                        <p:attrNameLst>
                                          <p:attrName>fill.type</p:attrName>
                                        </p:attrNameLst>
                                      </p:cBhvr>
                                      <p:to>
                                        <p:strVal val="solid"/>
                                      </p:to>
                                    </p:set>
                                    <p:set>
                                      <p:cBhvr>
                                        <p:cTn id="19" dur="1900" fill="hold">
                                          <p:stCondLst>
                                            <p:cond delay="100"/>
                                          </p:stCondLst>
                                        </p:cTn>
                                        <p:tgtEl>
                                          <p:spTgt spid="381955">
                                            <p:txEl>
                                              <p:pRg st="2" end="2"/>
                                            </p:txEl>
                                          </p:spTgt>
                                        </p:tgtEl>
                                        <p:attrNameLst>
                                          <p:attrName>fill.on</p:attrName>
                                        </p:attrNameLst>
                                      </p:cBhvr>
                                      <p:to>
                                        <p:strVal val="true"/>
                                      </p:to>
                                    </p:set>
                                    <p:animScale>
                                      <p:cBhvr>
                                        <p:cTn id="20" dur="200" fill="hold">
                                          <p:stCondLst>
                                            <p:cond delay="0"/>
                                          </p:stCondLst>
                                        </p:cTn>
                                        <p:tgtEl>
                                          <p:spTgt spid="381955">
                                            <p:txEl>
                                              <p:pRg st="2" end="2"/>
                                            </p:txEl>
                                          </p:spTgt>
                                        </p:tgtEl>
                                      </p:cBhvr>
                                      <p:from x="100000" y="100000"/>
                                      <p:to x="100000" y="5000"/>
                                    </p:animScale>
                                    <p:animScale>
                                      <p:cBhvr>
                                        <p:cTn id="21" dur="200" fill="hold">
                                          <p:stCondLst>
                                            <p:cond delay="200"/>
                                          </p:stCondLst>
                                        </p:cTn>
                                        <p:tgtEl>
                                          <p:spTgt spid="381955">
                                            <p:txEl>
                                              <p:pRg st="2" end="2"/>
                                            </p:txEl>
                                          </p:spTgt>
                                        </p:tgtEl>
                                      </p:cBhvr>
                                      <p:from x="100000" y="5000"/>
                                      <p:to x="120000" y="150000"/>
                                    </p:animScale>
                                    <p:animScale>
                                      <p:cBhvr>
                                        <p:cTn id="22" dur="600" fill="hold">
                                          <p:stCondLst>
                                            <p:cond delay="1400"/>
                                          </p:stCondLst>
                                        </p:cTn>
                                        <p:tgtEl>
                                          <p:spTgt spid="381955">
                                            <p:txEl>
                                              <p:pRg st="2" end="2"/>
                                            </p:txEl>
                                          </p:spTgt>
                                        </p:tgtEl>
                                      </p:cBhvr>
                                      <p:to x="120000" y="150000"/>
                                    </p:animScale>
                                  </p:childTnLst>
                                </p:cTn>
                              </p:par>
                            </p:childTnLst>
                          </p:cTn>
                        </p:par>
                      </p:childTnLst>
                    </p:cTn>
                  </p:par>
                  <p:par>
                    <p:cTn id="23" fill="hold">
                      <p:stCondLst>
                        <p:cond delay="indefinite"/>
                      </p:stCondLst>
                      <p:childTnLst>
                        <p:par>
                          <p:cTn id="24" fill="hold">
                            <p:stCondLst>
                              <p:cond delay="0"/>
                            </p:stCondLst>
                            <p:childTnLst>
                              <p:par>
                                <p:cTn id="25" presetID="14" presetClass="emph" presetSubtype="0" fill="hold" nodeType="clickEffect">
                                  <p:stCondLst>
                                    <p:cond delay="0"/>
                                  </p:stCondLst>
                                  <p:childTnLst>
                                    <p:animClr clrSpc="rgb" dir="cw">
                                      <p:cBhvr override="childStyle">
                                        <p:cTn id="26" dur="1900" fill="hold">
                                          <p:stCondLst>
                                            <p:cond delay="100"/>
                                          </p:stCondLst>
                                        </p:cTn>
                                        <p:tgtEl>
                                          <p:spTgt spid="381955">
                                            <p:txEl>
                                              <p:pRg st="4" end="4"/>
                                            </p:txEl>
                                          </p:spTgt>
                                        </p:tgtEl>
                                        <p:attrNameLst>
                                          <p:attrName>style.color</p:attrName>
                                        </p:attrNameLst>
                                      </p:cBhvr>
                                      <p:to>
                                        <a:srgbClr val="00FF00"/>
                                      </p:to>
                                    </p:animClr>
                                    <p:animClr clrSpc="rgb" dir="cw">
                                      <p:cBhvr>
                                        <p:cTn id="27" dur="1900" fill="hold">
                                          <p:stCondLst>
                                            <p:cond delay="100"/>
                                          </p:stCondLst>
                                        </p:cTn>
                                        <p:tgtEl>
                                          <p:spTgt spid="381955">
                                            <p:txEl>
                                              <p:pRg st="4" end="4"/>
                                            </p:txEl>
                                          </p:spTgt>
                                        </p:tgtEl>
                                        <p:attrNameLst>
                                          <p:attrName>fillColor</p:attrName>
                                        </p:attrNameLst>
                                      </p:cBhvr>
                                      <p:to>
                                        <a:srgbClr val="00FF00"/>
                                      </p:to>
                                    </p:animClr>
                                    <p:set>
                                      <p:cBhvr>
                                        <p:cTn id="28" dur="1900" fill="hold">
                                          <p:stCondLst>
                                            <p:cond delay="100"/>
                                          </p:stCondLst>
                                        </p:cTn>
                                        <p:tgtEl>
                                          <p:spTgt spid="381955">
                                            <p:txEl>
                                              <p:pRg st="4" end="4"/>
                                            </p:txEl>
                                          </p:spTgt>
                                        </p:tgtEl>
                                        <p:attrNameLst>
                                          <p:attrName>fill.type</p:attrName>
                                        </p:attrNameLst>
                                      </p:cBhvr>
                                      <p:to>
                                        <p:strVal val="solid"/>
                                      </p:to>
                                    </p:set>
                                    <p:set>
                                      <p:cBhvr>
                                        <p:cTn id="29" dur="1900" fill="hold">
                                          <p:stCondLst>
                                            <p:cond delay="100"/>
                                          </p:stCondLst>
                                        </p:cTn>
                                        <p:tgtEl>
                                          <p:spTgt spid="381955">
                                            <p:txEl>
                                              <p:pRg st="4" end="4"/>
                                            </p:txEl>
                                          </p:spTgt>
                                        </p:tgtEl>
                                        <p:attrNameLst>
                                          <p:attrName>fill.on</p:attrName>
                                        </p:attrNameLst>
                                      </p:cBhvr>
                                      <p:to>
                                        <p:strVal val="true"/>
                                      </p:to>
                                    </p:set>
                                    <p:animScale>
                                      <p:cBhvr>
                                        <p:cTn id="30" dur="200" fill="hold">
                                          <p:stCondLst>
                                            <p:cond delay="0"/>
                                          </p:stCondLst>
                                        </p:cTn>
                                        <p:tgtEl>
                                          <p:spTgt spid="381955">
                                            <p:txEl>
                                              <p:pRg st="4" end="4"/>
                                            </p:txEl>
                                          </p:spTgt>
                                        </p:tgtEl>
                                      </p:cBhvr>
                                      <p:from x="100000" y="100000"/>
                                      <p:to x="100000" y="5000"/>
                                    </p:animScale>
                                    <p:animScale>
                                      <p:cBhvr>
                                        <p:cTn id="31" dur="200" fill="hold">
                                          <p:stCondLst>
                                            <p:cond delay="200"/>
                                          </p:stCondLst>
                                        </p:cTn>
                                        <p:tgtEl>
                                          <p:spTgt spid="381955">
                                            <p:txEl>
                                              <p:pRg st="4" end="4"/>
                                            </p:txEl>
                                          </p:spTgt>
                                        </p:tgtEl>
                                      </p:cBhvr>
                                      <p:from x="100000" y="5000"/>
                                      <p:to x="120000" y="150000"/>
                                    </p:animScale>
                                    <p:animScale>
                                      <p:cBhvr>
                                        <p:cTn id="32" dur="600" fill="hold">
                                          <p:stCondLst>
                                            <p:cond delay="1400"/>
                                          </p:stCondLst>
                                        </p:cTn>
                                        <p:tgtEl>
                                          <p:spTgt spid="381955">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ctrTitle"/>
          </p:nvPr>
        </p:nvSpPr>
        <p:spPr>
          <a:xfrm>
            <a:off x="4191000" y="-76200"/>
            <a:ext cx="4572000" cy="2116138"/>
          </a:xfrm>
        </p:spPr>
        <p:txBody>
          <a:bodyPr/>
          <a:lstStyle/>
          <a:p>
            <a:pPr algn="ctr" eaLnBrk="1" hangingPunct="1"/>
            <a:r>
              <a:rPr lang="ar-JO" dirty="0">
                <a:latin typeface="Arial" charset="0"/>
                <a:ea typeface="ＭＳ Ｐゴシック" charset="0"/>
                <a:cs typeface="Arial" charset="0"/>
              </a:rPr>
              <a:t>لوحة مرنبتاح</a:t>
            </a:r>
            <a:endParaRPr lang="en-US" dirty="0">
              <a:latin typeface="Arial" charset="0"/>
              <a:ea typeface="ＭＳ Ｐゴシック" charset="0"/>
              <a:cs typeface="Arial" charset="0"/>
            </a:endParaRPr>
          </a:p>
        </p:txBody>
      </p:sp>
      <p:sp>
        <p:nvSpPr>
          <p:cNvPr id="243714" name="Rectangle 3"/>
          <p:cNvSpPr>
            <a:spLocks noGrp="1" noChangeArrowheads="1"/>
          </p:cNvSpPr>
          <p:nvPr>
            <p:ph type="subTitle" idx="1"/>
          </p:nvPr>
        </p:nvSpPr>
        <p:spPr>
          <a:xfrm>
            <a:off x="4176713" y="1828800"/>
            <a:ext cx="4549775" cy="1752600"/>
          </a:xfrm>
        </p:spPr>
        <p:txBody>
          <a:bodyPr/>
          <a:lstStyle/>
          <a:p>
            <a:pPr algn="ctr" eaLnBrk="1" hangingPunct="1">
              <a:buFont typeface="Symbol" charset="0"/>
              <a:buNone/>
            </a:pPr>
            <a:r>
              <a:rPr lang="ar-JO" dirty="0">
                <a:latin typeface="Arial" charset="0"/>
                <a:ea typeface="ＭＳ Ｐゴシック" charset="0"/>
                <a:cs typeface="Arial" charset="0"/>
              </a:rPr>
              <a:t>تضع إسرائيل في كنعان كمجموعة من الناس في القرن الثالث عشر</a:t>
            </a:r>
            <a:endParaRPr lang="en-US" dirty="0">
              <a:latin typeface="Arial" charset="0"/>
              <a:ea typeface="ＭＳ Ｐゴシック" charset="0"/>
              <a:cs typeface="Arial" charset="0"/>
            </a:endParaRPr>
          </a:p>
        </p:txBody>
      </p:sp>
      <p:pic>
        <p:nvPicPr>
          <p:cNvPr id="243715" name="Picture 6"/>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0"/>
            <a:ext cx="3581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3716" name="Rectangle 7"/>
          <p:cNvSpPr>
            <a:spLocks noChangeArrowheads="1"/>
          </p:cNvSpPr>
          <p:nvPr/>
        </p:nvSpPr>
        <p:spPr bwMode="auto">
          <a:xfrm>
            <a:off x="6011863" y="5867400"/>
            <a:ext cx="3132137"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ar-JO" sz="28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مصر القديمة، 1208 ق.م</a:t>
            </a:r>
            <a:endParaRPr kumimoji="0" lang="en-US" sz="2800" b="0" i="1"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243717" name="Rectangle 8"/>
          <p:cNvSpPr>
            <a:spLocks noChangeArrowheads="1"/>
          </p:cNvSpPr>
          <p:nvPr/>
        </p:nvSpPr>
        <p:spPr bwMode="auto">
          <a:xfrm>
            <a:off x="4198938" y="4038600"/>
            <a:ext cx="454977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ar-JO"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هذه أول إشارة لإسم إسرائيل خارج الكتاب المقدس</a:t>
            </a:r>
            <a:endParaRPr kumimoji="0" lang="en-US"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243718" name="Text Box 9"/>
          <p:cNvSpPr txBox="1">
            <a:spLocks noChangeArrowheads="1"/>
          </p:cNvSpPr>
          <p:nvPr/>
        </p:nvSpPr>
        <p:spPr bwMode="auto">
          <a:xfrm>
            <a:off x="3641725" y="6437313"/>
            <a:ext cx="14718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EAEAEA"/>
                </a:solidFill>
                <a:effectLst/>
                <a:uLnTx/>
                <a:uFillTx/>
                <a:latin typeface="Arial" charset="0"/>
                <a:ea typeface="ＭＳ Ｐゴシック" charset="0"/>
                <a:cs typeface="Arial" charset="0"/>
              </a:rPr>
              <a:t>أرنولد، باير/160</a:t>
            </a:r>
            <a:endParaRPr kumimoji="0" lang="en-US" sz="18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243719" name="Text Box 4"/>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xmlns="" val="1999900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5"/>
          <p:cNvPicPr>
            <a:picLocks noChangeAspect="1" noChangeArrowheads="1"/>
          </p:cNvPicPr>
          <p:nvPr/>
        </p:nvPicPr>
        <p:blipFill>
          <a:blip r:embed="rId3" cstate="print">
            <a:lum bright="-6000"/>
            <a:extLst>
              <a:ext uri="{28A0092B-C50C-407E-A947-70E740481C1C}">
                <a14:useLocalDpi xmlns:a14="http://schemas.microsoft.com/office/drawing/2010/main" xmlns=""/>
              </a:ext>
            </a:extLst>
          </a:blip>
          <a:srcRect/>
          <a:stretch>
            <a:fillRect/>
          </a:stretch>
        </p:blipFill>
        <p:spPr bwMode="auto">
          <a:xfrm>
            <a:off x="5257800" y="2133600"/>
            <a:ext cx="3733800"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62" name="Rectangle 2"/>
          <p:cNvSpPr>
            <a:spLocks noGrp="1" noChangeArrowheads="1"/>
          </p:cNvSpPr>
          <p:nvPr>
            <p:ph type="title"/>
          </p:nvPr>
        </p:nvSpPr>
        <p:spPr>
          <a:xfrm>
            <a:off x="1219200" y="76200"/>
            <a:ext cx="7772400" cy="1206500"/>
          </a:xfrm>
        </p:spPr>
        <p:txBody>
          <a:bodyPr/>
          <a:lstStyle/>
          <a:p>
            <a:pPr algn="ctr" eaLnBrk="1" hangingPunct="1"/>
            <a:r>
              <a:rPr lang="ar-JO" b="1" dirty="0">
                <a:latin typeface="Arial" charset="0"/>
                <a:ea typeface="ＭＳ Ｐゴシック" charset="0"/>
                <a:cs typeface="ＭＳ Ｐゴシック" charset="0"/>
              </a:rPr>
              <a:t>الخروج المبكر (1446)</a:t>
            </a:r>
            <a:endParaRPr lang="en-US" b="1" dirty="0">
              <a:latin typeface="Arial" charset="0"/>
              <a:ea typeface="ＭＳ Ｐゴシック" charset="0"/>
              <a:cs typeface="ＭＳ Ｐゴシック" charset="0"/>
            </a:endParaRPr>
          </a:p>
        </p:txBody>
      </p:sp>
      <p:sp>
        <p:nvSpPr>
          <p:cNvPr id="62467" name="Rectangle 3"/>
          <p:cNvSpPr>
            <a:spLocks noGrp="1" noChangeArrowheads="1"/>
          </p:cNvSpPr>
          <p:nvPr>
            <p:ph type="body" sz="half" idx="1"/>
          </p:nvPr>
        </p:nvSpPr>
        <p:spPr>
          <a:xfrm>
            <a:off x="1219200" y="1600200"/>
            <a:ext cx="4038600" cy="4191000"/>
          </a:xfrm>
        </p:spPr>
        <p:txBody>
          <a:bodyPr/>
          <a:lstStyle/>
          <a:p>
            <a:pPr algn="ctr" rtl="1" eaLnBrk="1" hangingPunct="1">
              <a:lnSpc>
                <a:spcPct val="90000"/>
              </a:lnSpc>
              <a:buFont typeface="Symbol" charset="0"/>
              <a:buNone/>
            </a:pPr>
            <a:r>
              <a:rPr lang="ar-JO" b="1" dirty="0">
                <a:latin typeface="Arial" charset="0"/>
                <a:ea typeface="ＭＳ Ｐゴシック" charset="0"/>
                <a:cs typeface="ＭＳ Ｐゴシック" charset="0"/>
              </a:rPr>
              <a:t>مع</a:t>
            </a:r>
            <a:endParaRPr lang="en-US" dirty="0">
              <a:latin typeface="Arial" charset="0"/>
              <a:ea typeface="ＭＳ Ｐゴシック" charset="0"/>
              <a:cs typeface="ＭＳ Ｐゴシック" charset="0"/>
            </a:endParaRPr>
          </a:p>
          <a:p>
            <a:pPr algn="r" rtl="1" eaLnBrk="1" hangingPunct="1">
              <a:lnSpc>
                <a:spcPct val="90000"/>
              </a:lnSpc>
            </a:pPr>
            <a:r>
              <a:rPr lang="ar-JO" dirty="0"/>
              <a:t>تُعرِّف لوحة مرنبتاح إسرائيل على أنها مجموعة أشخاص (وليس دولة مدينة أو أمة أجنبية) حوالي عام </a:t>
            </a:r>
            <a:r>
              <a:rPr lang="ar-JO" dirty="0">
                <a:solidFill>
                  <a:srgbClr val="FFC000"/>
                </a:solidFill>
              </a:rPr>
              <a:t>1231</a:t>
            </a:r>
            <a:r>
              <a:rPr lang="ar-JO" dirty="0"/>
              <a:t>. لو غادر إسرائيل عام 1266 ، لكانوا لا يزالون </a:t>
            </a:r>
            <a:r>
              <a:rPr lang="ar-JO" dirty="0">
                <a:solidFill>
                  <a:srgbClr val="FFC000"/>
                </a:solidFill>
              </a:rPr>
              <a:t>يتجولون في البرية</a:t>
            </a:r>
            <a:r>
              <a:rPr lang="ar-JO" dirty="0"/>
              <a:t> في ذلك الوقت</a:t>
            </a:r>
            <a:endParaRPr lang="en-US" dirty="0">
              <a:latin typeface="Arial" charset="0"/>
              <a:ea typeface="ＭＳ Ｐゴシック" charset="0"/>
              <a:cs typeface="ＭＳ Ｐゴシック" charset="0"/>
            </a:endParaRPr>
          </a:p>
        </p:txBody>
      </p:sp>
      <p:sp>
        <p:nvSpPr>
          <p:cNvPr id="62468" name="Rectangle 4"/>
          <p:cNvSpPr>
            <a:spLocks noGrp="1" noChangeArrowheads="1"/>
          </p:cNvSpPr>
          <p:nvPr>
            <p:ph type="body" sz="half" idx="2"/>
          </p:nvPr>
        </p:nvSpPr>
        <p:spPr/>
        <p:txBody>
          <a:bodyPr/>
          <a:lstStyle/>
          <a:p>
            <a:pPr algn="ctr" eaLnBrk="1" hangingPunct="1">
              <a:lnSpc>
                <a:spcPct val="90000"/>
              </a:lnSpc>
              <a:buFontTx/>
              <a:buNone/>
            </a:pPr>
            <a:r>
              <a:rPr lang="ar-JO" b="1" dirty="0">
                <a:latin typeface="Arial" charset="0"/>
                <a:ea typeface="ＭＳ Ｐゴシック" charset="0"/>
                <a:cs typeface="ＭＳ Ｐゴシック" charset="0"/>
              </a:rPr>
              <a:t>ضد</a:t>
            </a:r>
            <a:endParaRPr lang="en-US" b="1" dirty="0">
              <a:latin typeface="Arial" charset="0"/>
              <a:ea typeface="ＭＳ Ｐゴシック" charset="0"/>
              <a:cs typeface="ＭＳ Ｐゴシック" charset="0"/>
            </a:endParaRPr>
          </a:p>
          <a:p>
            <a:pPr algn="r" rtl="1" eaLnBrk="1" hangingPunct="1">
              <a:lnSpc>
                <a:spcPct val="90000"/>
              </a:lnSpc>
            </a:pPr>
            <a:r>
              <a:rPr lang="ar-JO" dirty="0">
                <a:latin typeface="Arial" charset="0"/>
                <a:ea typeface="ＭＳ Ｐゴシック" charset="0"/>
                <a:cs typeface="ＭＳ Ｐゴシック" charset="0"/>
              </a:rPr>
              <a:t>هذه </a:t>
            </a:r>
            <a:r>
              <a:rPr lang="ar-JO" dirty="0">
                <a:solidFill>
                  <a:srgbClr val="FFC000"/>
                </a:solidFill>
                <a:latin typeface="Arial" charset="0"/>
                <a:ea typeface="ＭＳ Ｐゴシック" charset="0"/>
                <a:cs typeface="ＭＳ Ｐゴシック" charset="0"/>
              </a:rPr>
              <a:t>ليست نفس إسرائيل </a:t>
            </a:r>
            <a:r>
              <a:rPr lang="ar-JO" dirty="0">
                <a:latin typeface="Arial" charset="0"/>
                <a:ea typeface="ＭＳ Ｐゴシック" charset="0"/>
                <a:cs typeface="ＭＳ Ｐゴシック" charset="0"/>
              </a:rPr>
              <a:t>الخروج</a:t>
            </a:r>
            <a:endParaRPr lang="en-US" dirty="0">
              <a:latin typeface="Arial" charset="0"/>
              <a:ea typeface="ＭＳ Ｐゴシック" charset="0"/>
              <a:cs typeface="ＭＳ Ｐゴシック" charset="0"/>
            </a:endParaRPr>
          </a:p>
          <a:p>
            <a:pPr algn="r" rtl="1" eaLnBrk="1" hangingPunct="1">
              <a:lnSpc>
                <a:spcPct val="90000"/>
              </a:lnSpc>
            </a:pPr>
            <a:r>
              <a:rPr lang="ar-JO" dirty="0"/>
              <a:t>ربما تكون إسرائيل قد غادرت عام </a:t>
            </a:r>
            <a:r>
              <a:rPr lang="ar-JO" dirty="0">
                <a:solidFill>
                  <a:srgbClr val="FFC000"/>
                </a:solidFill>
              </a:rPr>
              <a:t>1300</a:t>
            </a:r>
            <a:r>
              <a:rPr lang="ar-JO" dirty="0"/>
              <a:t> وستكون دولة مستقرة لمدة 20 عامًا</a:t>
            </a:r>
            <a:endParaRPr lang="en-US" dirty="0">
              <a:latin typeface="Arial" charset="0"/>
              <a:ea typeface="ＭＳ Ｐゴシック" charset="0"/>
              <a:cs typeface="ＭＳ Ｐゴシック" charset="0"/>
            </a:endParaRPr>
          </a:p>
        </p:txBody>
      </p:sp>
      <p:sp>
        <p:nvSpPr>
          <p:cNvPr id="245765" name="Text Box 6"/>
          <p:cNvSpPr txBox="1">
            <a:spLocks noChangeArrowheads="1"/>
          </p:cNvSpPr>
          <p:nvPr/>
        </p:nvSpPr>
        <p:spPr bwMode="auto">
          <a:xfrm>
            <a:off x="0" y="5957888"/>
            <a:ext cx="90852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EAEAEA"/>
                </a:solidFill>
                <a:effectLst/>
                <a:uLnTx/>
                <a:uFillTx/>
                <a:latin typeface="Arial" charset="0"/>
                <a:ea typeface="ＭＳ Ｐゴシック" charset="0"/>
              </a:rPr>
              <a:t>كنعان أسير بكل الويلات. . . إسرائيل ضائعة خالية من البذور ”</a:t>
            </a:r>
            <a:endParaRPr kumimoji="0" lang="en-US" sz="1600" b="1" i="0" u="none" strike="noStrike" kern="1200" cap="none" spc="0" normalizeH="0" baseline="0" noProof="0" dirty="0">
              <a:ln>
                <a:noFill/>
              </a:ln>
              <a:solidFill>
                <a:srgbClr val="EAEAEA"/>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EAEAEA"/>
                </a:solidFill>
                <a:effectLst/>
                <a:uLnTx/>
                <a:uFillTx/>
                <a:latin typeface="Arial" charset="0"/>
                <a:ea typeface="ＭＳ Ｐゴシック" charset="0"/>
              </a:rPr>
              <a:t>لوحة مرنبتاح، قراءة من الشرق الأدنى القديم، 160</a:t>
            </a:r>
            <a:endParaRPr kumimoji="0" lang="en-US" sz="1800" b="1" i="0" u="none" strike="noStrike" kern="1200" cap="none" spc="0" normalizeH="0" baseline="0" noProof="0" dirty="0">
              <a:ln>
                <a:noFill/>
              </a:ln>
              <a:solidFill>
                <a:srgbClr val="EAEAEA"/>
              </a:solidFill>
              <a:effectLst/>
              <a:uLnTx/>
              <a:uFillTx/>
              <a:latin typeface="Arial" charset="0"/>
              <a:ea typeface="ＭＳ Ｐゴシック" charset="0"/>
            </a:endParaRPr>
          </a:p>
        </p:txBody>
      </p:sp>
      <p:sp>
        <p:nvSpPr>
          <p:cNvPr id="245766" name="Text Box 11"/>
          <p:cNvSpPr txBox="1">
            <a:spLocks noChangeArrowheads="1"/>
          </p:cNvSpPr>
          <p:nvPr/>
        </p:nvSpPr>
        <p:spPr bwMode="auto">
          <a:xfrm>
            <a:off x="8305800" y="76200"/>
            <a:ext cx="7088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70ج</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xmlns="" val="252678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77813"/>
            <a:ext cx="9220200" cy="1139825"/>
          </a:xfrm>
        </p:spPr>
        <p:txBody>
          <a:bodyPr/>
          <a:lstStyle/>
          <a:p>
            <a:pPr eaLnBrk="1" hangingPunct="1">
              <a:defRPr/>
            </a:pPr>
            <a:r>
              <a:rPr lang="ar-JO" sz="3800" dirty="0">
                <a:cs typeface="+mj-cs"/>
              </a:rPr>
              <a:t>الحجج الأثرية للتاريخ المبكر</a:t>
            </a:r>
            <a:endParaRPr lang="en-US" sz="3800" dirty="0">
              <a:cs typeface="+mj-cs"/>
            </a:endParaRPr>
          </a:p>
        </p:txBody>
      </p:sp>
      <p:sp>
        <p:nvSpPr>
          <p:cNvPr id="346115" name="Rectangle 3"/>
          <p:cNvSpPr>
            <a:spLocks noGrp="1" noChangeArrowheads="1"/>
          </p:cNvSpPr>
          <p:nvPr>
            <p:ph type="body" idx="1"/>
          </p:nvPr>
        </p:nvSpPr>
        <p:spPr>
          <a:xfrm>
            <a:off x="533400" y="1524000"/>
            <a:ext cx="8229600" cy="4530725"/>
          </a:xfrm>
        </p:spPr>
        <p:txBody>
          <a:bodyPr/>
          <a:lstStyle/>
          <a:p>
            <a:pPr algn="r" rtl="1" eaLnBrk="1" hangingPunct="1">
              <a:defRPr/>
            </a:pPr>
            <a:r>
              <a:rPr lang="ar-JO" dirty="0">
                <a:cs typeface="+mn-cs"/>
              </a:rPr>
              <a:t>لوح منربتاح (1220 ق.م)</a:t>
            </a:r>
            <a:r>
              <a:rPr lang="en-US" dirty="0">
                <a:cs typeface="+mn-cs"/>
              </a:rPr>
              <a:t> </a:t>
            </a:r>
          </a:p>
          <a:p>
            <a:pPr algn="r" rtl="1" eaLnBrk="1" hangingPunct="1">
              <a:buFont typeface="Wingdings" charset="0"/>
              <a:buNone/>
              <a:defRPr/>
            </a:pPr>
            <a:r>
              <a:rPr lang="en-US" dirty="0">
                <a:cs typeface="+mn-cs"/>
              </a:rPr>
              <a:t>	</a:t>
            </a:r>
            <a:r>
              <a:rPr lang="ar-JO" sz="2400" dirty="0">
                <a:cs typeface="+mn-cs"/>
              </a:rPr>
              <a:t>كانت إسرائيل أمة في 	لك الوقت</a:t>
            </a:r>
            <a:endParaRPr lang="en-US" dirty="0">
              <a:cs typeface="+mn-cs"/>
            </a:endParaRPr>
          </a:p>
          <a:p>
            <a:pPr algn="r" rtl="1" eaLnBrk="1" hangingPunct="1">
              <a:defRPr/>
            </a:pPr>
            <a:r>
              <a:rPr lang="ar-JO" dirty="0">
                <a:cs typeface="+mn-cs"/>
              </a:rPr>
              <a:t>ألواح العمارنة (1440 ق.م)</a:t>
            </a:r>
            <a:endParaRPr lang="en-US" sz="2400" dirty="0">
              <a:cs typeface="+mn-cs"/>
            </a:endParaRPr>
          </a:p>
          <a:p>
            <a:pPr algn="r" rtl="1" eaLnBrk="1" hangingPunct="1">
              <a:buFont typeface="Wingdings" charset="0"/>
              <a:buNone/>
              <a:defRPr/>
            </a:pPr>
            <a:r>
              <a:rPr lang="ar-JO" sz="2400" dirty="0">
                <a:cs typeface="+mn-cs"/>
              </a:rPr>
              <a:t>الهابيرو الذين سببوا فوضى كبيرة كانوا غالباً هم العبرانيون</a:t>
            </a:r>
            <a:endParaRPr lang="en-US" sz="2400" dirty="0">
              <a:cs typeface="+mn-cs"/>
            </a:endParaRPr>
          </a:p>
          <a:p>
            <a:pPr algn="r" rtl="1" eaLnBrk="1" hangingPunct="1">
              <a:defRPr/>
            </a:pPr>
            <a:r>
              <a:rPr lang="ar-JO" dirty="0">
                <a:cs typeface="+mn-cs"/>
              </a:rPr>
              <a:t>لوحة حلم تحتمس الرابع</a:t>
            </a:r>
            <a:endParaRPr lang="en-US" sz="2400" dirty="0">
              <a:cs typeface="+mn-cs"/>
            </a:endParaRPr>
          </a:p>
          <a:p>
            <a:pPr algn="r" rtl="1" eaLnBrk="1" hangingPunct="1">
              <a:buFont typeface="Wingdings" charset="0"/>
              <a:buNone/>
              <a:defRPr/>
            </a:pPr>
            <a:r>
              <a:rPr lang="ar-JO" sz="2400" dirty="0">
                <a:cs typeface="+mn-cs"/>
              </a:rPr>
              <a:t>تظهر أن تحتمس الرابع لم يكن الوريث الشرعي لفرعون</a:t>
            </a:r>
          </a:p>
          <a:p>
            <a:pPr algn="r" rtl="1" eaLnBrk="1" hangingPunct="1">
              <a:buFont typeface="Wingdings" charset="0"/>
              <a:buNone/>
              <a:defRPr/>
            </a:pPr>
            <a:r>
              <a:rPr lang="ar-JO" sz="2400" dirty="0">
                <a:cs typeface="+mn-cs"/>
              </a:rPr>
              <a:t>لماذا لا ؟ الوريث الشرعي مات في الضربة العاشرة</a:t>
            </a:r>
            <a:endParaRPr lang="en-US" sz="2400" dirty="0">
              <a:cs typeface="+mn-cs"/>
            </a:endParaRPr>
          </a:p>
          <a:p>
            <a:pPr algn="r" rtl="1" eaLnBrk="1" hangingPunct="1">
              <a:defRPr/>
            </a:pPr>
            <a:r>
              <a:rPr lang="ar-JO" dirty="0">
                <a:cs typeface="+mn-cs"/>
              </a:rPr>
              <a:t>أدلة حاصور و اريحا</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anim calcmode="lin" valueType="num">
                                      <p:cBhvr>
                                        <p:cTn id="8" dur="10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500" fill="hold"/>
                                        <p:tgtEl>
                                          <p:spTgt spid="3461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4611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461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461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461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46115">
                                            <p:txEl>
                                              <p:pRg st="3" end="3"/>
                                            </p:txEl>
                                          </p:spTgt>
                                        </p:tgtEl>
                                        <p:attrNameLst>
                                          <p:attrName>style.visibility</p:attrName>
                                        </p:attrNameLst>
                                      </p:cBhvr>
                                      <p:to>
                                        <p:strVal val="visible"/>
                                      </p:to>
                                    </p:set>
                                    <p:anim calcmode="lin" valueType="num">
                                      <p:cBhvr>
                                        <p:cTn id="30" dur="500" fill="hold"/>
                                        <p:tgtEl>
                                          <p:spTgt spid="3461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6115">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61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61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61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46115">
                                            <p:txEl>
                                              <p:pRg st="4" end="4"/>
                                            </p:txEl>
                                          </p:spTgt>
                                        </p:tgtEl>
                                        <p:attrNameLst>
                                          <p:attrName>style.visibility</p:attrName>
                                        </p:attrNameLst>
                                      </p:cBhvr>
                                      <p:to>
                                        <p:strVal val="visible"/>
                                      </p:to>
                                    </p:set>
                                    <p:animEffect transition="in" filter="fade">
                                      <p:cBhvr>
                                        <p:cTn id="39" dur="1000"/>
                                        <p:tgtEl>
                                          <p:spTgt spid="346115">
                                            <p:txEl>
                                              <p:pRg st="4" end="4"/>
                                            </p:txEl>
                                          </p:spTgt>
                                        </p:tgtEl>
                                      </p:cBhvr>
                                    </p:animEffect>
                                    <p:anim calcmode="lin" valueType="num">
                                      <p:cBhvr>
                                        <p:cTn id="40" dur="10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46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46115">
                                            <p:txEl>
                                              <p:pRg st="5" end="5"/>
                                            </p:txEl>
                                          </p:spTgt>
                                        </p:tgtEl>
                                        <p:attrNameLst>
                                          <p:attrName>style.visibility</p:attrName>
                                        </p:attrNameLst>
                                      </p:cBhvr>
                                      <p:to>
                                        <p:strVal val="visible"/>
                                      </p:to>
                                    </p:set>
                                    <p:anim calcmode="lin" valueType="num">
                                      <p:cBhvr>
                                        <p:cTn id="46" dur="500" fill="hold"/>
                                        <p:tgtEl>
                                          <p:spTgt spid="3461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61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461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61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4611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346115">
                                            <p:txEl>
                                              <p:pRg st="6" end="6"/>
                                            </p:txEl>
                                          </p:spTgt>
                                        </p:tgtEl>
                                        <p:attrNameLst>
                                          <p:attrName>style.visibility</p:attrName>
                                        </p:attrNameLst>
                                      </p:cBhvr>
                                      <p:to>
                                        <p:strVal val="visible"/>
                                      </p:to>
                                    </p:set>
                                    <p:anim calcmode="lin" valueType="num">
                                      <p:cBhvr>
                                        <p:cTn id="55" dur="500" fill="hold"/>
                                        <p:tgtEl>
                                          <p:spTgt spid="34611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46115">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4611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4611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46115">
                                            <p:txEl>
                                              <p:pRg st="6" end="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346115">
                                            <p:txEl>
                                              <p:pRg st="7" end="7"/>
                                            </p:txEl>
                                          </p:spTgt>
                                        </p:tgtEl>
                                        <p:attrNameLst>
                                          <p:attrName>style.visibility</p:attrName>
                                        </p:attrNameLst>
                                      </p:cBhvr>
                                      <p:to>
                                        <p:strVal val="visible"/>
                                      </p:to>
                                    </p:set>
                                    <p:animEffect transition="in" filter="fade">
                                      <p:cBhvr>
                                        <p:cTn id="64" dur="1000"/>
                                        <p:tgtEl>
                                          <p:spTgt spid="346115">
                                            <p:txEl>
                                              <p:pRg st="7" end="7"/>
                                            </p:txEl>
                                          </p:spTgt>
                                        </p:tgtEl>
                                      </p:cBhvr>
                                    </p:animEffect>
                                    <p:anim calcmode="lin" valueType="num">
                                      <p:cBhvr>
                                        <p:cTn id="65" dur="1000" fill="hold"/>
                                        <p:tgtEl>
                                          <p:spTgt spid="346115">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461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72739"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المبكر</a:t>
            </a:r>
            <a:endParaRPr lang="en-US" sz="3800" dirty="0">
              <a:cs typeface="+mj-cs"/>
            </a:endParaRPr>
          </a:p>
        </p:txBody>
      </p:sp>
      <p:sp>
        <p:nvSpPr>
          <p:cNvPr id="350211" name="Rectangle 3"/>
          <p:cNvSpPr>
            <a:spLocks noGrp="1" noChangeArrowheads="1"/>
          </p:cNvSpPr>
          <p:nvPr>
            <p:ph type="body" idx="1"/>
          </p:nvPr>
        </p:nvSpPr>
        <p:spPr>
          <a:xfrm>
            <a:off x="762000" y="1981200"/>
            <a:ext cx="7772400" cy="3733800"/>
          </a:xfrm>
        </p:spPr>
        <p:txBody>
          <a:bodyPr/>
          <a:lstStyle/>
          <a:p>
            <a:pPr algn="r" rtl="1" eaLnBrk="1" hangingPunct="1">
              <a:lnSpc>
                <a:spcPct val="90000"/>
              </a:lnSpc>
              <a:defRPr/>
            </a:pPr>
            <a:r>
              <a:rPr lang="ar-JO" dirty="0">
                <a:cs typeface="+mn-cs"/>
              </a:rPr>
              <a:t>طول فترة القضاة</a:t>
            </a:r>
          </a:p>
          <a:p>
            <a:pPr algn="r" rtl="1" eaLnBrk="1" hangingPunct="1">
              <a:lnSpc>
                <a:spcPct val="90000"/>
              </a:lnSpc>
              <a:buNone/>
              <a:defRPr/>
            </a:pPr>
            <a:r>
              <a:rPr lang="ar-JO" dirty="0">
                <a:cs typeface="+mn-cs"/>
              </a:rPr>
              <a:t>التاريخ المبكر – 250 سنة </a:t>
            </a:r>
          </a:p>
          <a:p>
            <a:pPr algn="r" rtl="1" eaLnBrk="1" hangingPunct="1">
              <a:lnSpc>
                <a:spcPct val="90000"/>
              </a:lnSpc>
              <a:buNone/>
              <a:defRPr/>
            </a:pPr>
            <a:r>
              <a:rPr lang="ar-JO" dirty="0">
                <a:cs typeface="+mn-cs"/>
              </a:rPr>
              <a:t>التاريخ المتأخر – 180 سنة ( غير مستحب )</a:t>
            </a:r>
            <a:endParaRPr lang="en-US" dirty="0">
              <a:cs typeface="+mn-cs"/>
            </a:endParaRPr>
          </a:p>
          <a:p>
            <a:pPr algn="r" rtl="1" eaLnBrk="1" hangingPunct="1">
              <a:lnSpc>
                <a:spcPct val="90000"/>
              </a:lnSpc>
              <a:buFont typeface="Wingdings" charset="0"/>
              <a:buNone/>
              <a:defRPr/>
            </a:pPr>
            <a:r>
              <a:rPr lang="en-US" dirty="0">
                <a:cs typeface="+mn-cs"/>
              </a:rPr>
              <a:t>	</a:t>
            </a:r>
          </a:p>
          <a:p>
            <a:pPr algn="r" rtl="1" eaLnBrk="1" hangingPunct="1">
              <a:lnSpc>
                <a:spcPct val="90000"/>
              </a:lnSpc>
              <a:defRPr/>
            </a:pPr>
            <a:r>
              <a:rPr lang="ar-JO" dirty="0"/>
              <a:t>عهد الفرعون أثناء دخول يعقوب كان سيسوستريس / سنوسرت الثالث (1878-43 قبل الميلاد) ، وليس سلالة الهكسوس (1674-1567 قبل الميلاد)</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1000"/>
                                        <p:tgtEl>
                                          <p:spTgt spid="350211">
                                            <p:txEl>
                                              <p:pRg st="0" end="0"/>
                                            </p:txEl>
                                          </p:spTgt>
                                        </p:tgtEl>
                                      </p:cBhvr>
                                    </p:animEffect>
                                    <p:anim calcmode="lin" valueType="num">
                                      <p:cBhvr>
                                        <p:cTn id="8"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0211">
                                            <p:txEl>
                                              <p:pRg st="1" end="1"/>
                                            </p:txEl>
                                          </p:spTgt>
                                        </p:tgtEl>
                                        <p:attrNameLst>
                                          <p:attrName>style.visibility</p:attrName>
                                        </p:attrNameLst>
                                      </p:cBhvr>
                                      <p:to>
                                        <p:strVal val="visible"/>
                                      </p:to>
                                    </p:set>
                                    <p:animEffect transition="in" filter="fade">
                                      <p:cBhvr>
                                        <p:cTn id="14" dur="1000"/>
                                        <p:tgtEl>
                                          <p:spTgt spid="350211">
                                            <p:txEl>
                                              <p:pRg st="1" end="1"/>
                                            </p:txEl>
                                          </p:spTgt>
                                        </p:tgtEl>
                                      </p:cBhvr>
                                    </p:animEffect>
                                    <p:anim calcmode="lin" valueType="num">
                                      <p:cBhvr>
                                        <p:cTn id="15" dur="10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0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50211">
                                            <p:txEl>
                                              <p:pRg st="2" end="2"/>
                                            </p:txEl>
                                          </p:spTgt>
                                        </p:tgtEl>
                                        <p:attrNameLst>
                                          <p:attrName>style.visibility</p:attrName>
                                        </p:attrNameLst>
                                      </p:cBhvr>
                                      <p:to>
                                        <p:strVal val="visible"/>
                                      </p:to>
                                    </p:set>
                                    <p:animEffect transition="in" filter="fade">
                                      <p:cBhvr>
                                        <p:cTn id="21" dur="1000"/>
                                        <p:tgtEl>
                                          <p:spTgt spid="350211">
                                            <p:txEl>
                                              <p:pRg st="2" end="2"/>
                                            </p:txEl>
                                          </p:spTgt>
                                        </p:tgtEl>
                                      </p:cBhvr>
                                    </p:animEffect>
                                    <p:anim calcmode="lin" valueType="num">
                                      <p:cBhvr>
                                        <p:cTn id="22" dur="1000" fill="hold"/>
                                        <p:tgtEl>
                                          <p:spTgt spid="3502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0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350211">
                                            <p:txEl>
                                              <p:pRg st="3" end="3"/>
                                            </p:txEl>
                                          </p:spTgt>
                                        </p:tgtEl>
                                        <p:attrNameLst>
                                          <p:attrName>style.visibility</p:attrName>
                                        </p:attrNameLst>
                                      </p:cBhvr>
                                      <p:to>
                                        <p:strVal val="visible"/>
                                      </p:to>
                                    </p:set>
                                    <p:anim calcmode="lin" valueType="num">
                                      <p:cBhvr>
                                        <p:cTn id="28" dur="500" fill="hold"/>
                                        <p:tgtEl>
                                          <p:spTgt spid="3502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502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502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502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50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228354" name="Text Box 79"/>
          <p:cNvSpPr txBox="1">
            <a:spLocks noChangeArrowheads="1"/>
          </p:cNvSpPr>
          <p:nvPr/>
        </p:nvSpPr>
        <p:spPr bwMode="auto">
          <a:xfrm>
            <a:off x="8245238" y="152400"/>
            <a:ext cx="508474"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66</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52014" name="Rectangle 78"/>
          <p:cNvSpPr>
            <a:spLocks noGrp="1" noChangeArrowheads="1"/>
          </p:cNvSpPr>
          <p:nvPr>
            <p:ph type="title"/>
          </p:nvPr>
        </p:nvSpPr>
        <p:spPr>
          <a:xfrm>
            <a:off x="5638800" y="685800"/>
            <a:ext cx="3276600" cy="2209800"/>
          </a:xfrm>
        </p:spPr>
        <p:txBody>
          <a:bodyPr/>
          <a:lstStyle/>
          <a:p>
            <a:pPr algn="ctr">
              <a:defRPr/>
            </a:pPr>
            <a:r>
              <a:rPr kumimoji="0" lang="ar-JO" altLang="zh-CN" sz="3200" b="1" i="0" dirty="0">
                <a:latin typeface="Arial"/>
                <a:ea typeface="ＭＳ Ｐゴシック" charset="0"/>
                <a:cs typeface="Arial"/>
              </a:rPr>
              <a:t>التسلسل الزمني للتغرب المصري متناقض</a:t>
            </a:r>
            <a:endParaRPr kumimoji="0" lang="en-US" altLang="zh-CN" sz="3200" b="1" i="0" dirty="0">
              <a:latin typeface="Arial"/>
              <a:ea typeface="ＭＳ Ｐゴシック" charset="0"/>
              <a:cs typeface="Arial"/>
            </a:endParaRPr>
          </a:p>
        </p:txBody>
      </p:sp>
      <p:grpSp>
        <p:nvGrpSpPr>
          <p:cNvPr id="228356" name="Group 2"/>
          <p:cNvGrpSpPr>
            <a:grpSpLocks/>
          </p:cNvGrpSpPr>
          <p:nvPr/>
        </p:nvGrpSpPr>
        <p:grpSpPr bwMode="auto">
          <a:xfrm>
            <a:off x="106363" y="0"/>
            <a:ext cx="6446837" cy="6899275"/>
            <a:chOff x="67" y="0"/>
            <a:chExt cx="4061" cy="4346"/>
          </a:xfrm>
        </p:grpSpPr>
        <p:grpSp>
          <p:nvGrpSpPr>
            <p:cNvPr id="228358" name="Group 47"/>
            <p:cNvGrpSpPr>
              <a:grpSpLocks/>
            </p:cNvGrpSpPr>
            <p:nvPr/>
          </p:nvGrpSpPr>
          <p:grpSpPr bwMode="auto">
            <a:xfrm>
              <a:off x="67" y="3"/>
              <a:ext cx="4004" cy="388"/>
              <a:chOff x="-36" y="0"/>
              <a:chExt cx="4414" cy="634"/>
            </a:xfrm>
          </p:grpSpPr>
          <p:grpSp>
            <p:nvGrpSpPr>
              <p:cNvPr id="228402" name="Group 73"/>
              <p:cNvGrpSpPr>
                <a:grpSpLocks/>
              </p:cNvGrpSpPr>
              <p:nvPr/>
            </p:nvGrpSpPr>
            <p:grpSpPr bwMode="auto">
              <a:xfrm>
                <a:off x="-36" y="0"/>
                <a:ext cx="921" cy="623"/>
                <a:chOff x="-36" y="0"/>
                <a:chExt cx="921" cy="623"/>
              </a:xfrm>
            </p:grpSpPr>
            <p:sp>
              <p:nvSpPr>
                <p:cNvPr id="228426" name="Rectangle 77"/>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27" name="Group 74"/>
                <p:cNvGrpSpPr>
                  <a:grpSpLocks/>
                </p:cNvGrpSpPr>
                <p:nvPr/>
              </p:nvGrpSpPr>
              <p:grpSpPr bwMode="auto">
                <a:xfrm>
                  <a:off x="-36" y="0"/>
                  <a:ext cx="921" cy="623"/>
                  <a:chOff x="-36" y="0"/>
                  <a:chExt cx="921" cy="623"/>
                </a:xfrm>
              </p:grpSpPr>
              <p:sp>
                <p:nvSpPr>
                  <p:cNvPr id="228428" name="Rectangle 76"/>
                  <p:cNvSpPr>
                    <a:spLocks noChangeArrowheads="1"/>
                  </p:cNvSpPr>
                  <p:nvPr/>
                </p:nvSpPr>
                <p:spPr bwMode="auto">
                  <a:xfrm>
                    <a:off x="-36"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400 سنة</a:t>
                    </a:r>
                    <a:endParaRPr kumimoji="0" lang="en-US" sz="2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9" name="Rectangle 75"/>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3" name="Group 68"/>
              <p:cNvGrpSpPr>
                <a:grpSpLocks/>
              </p:cNvGrpSpPr>
              <p:nvPr/>
            </p:nvGrpSpPr>
            <p:grpSpPr bwMode="auto">
              <a:xfrm>
                <a:off x="815" y="0"/>
                <a:ext cx="913" cy="623"/>
                <a:chOff x="815" y="0"/>
                <a:chExt cx="913" cy="623"/>
              </a:xfrm>
            </p:grpSpPr>
            <p:sp>
              <p:nvSpPr>
                <p:cNvPr id="228422" name="Rectangle 72"/>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23" name="Group 69"/>
                <p:cNvGrpSpPr>
                  <a:grpSpLocks/>
                </p:cNvGrpSpPr>
                <p:nvPr/>
              </p:nvGrpSpPr>
              <p:grpSpPr bwMode="auto">
                <a:xfrm>
                  <a:off x="815" y="0"/>
                  <a:ext cx="843" cy="623"/>
                  <a:chOff x="815" y="0"/>
                  <a:chExt cx="843" cy="623"/>
                </a:xfrm>
              </p:grpSpPr>
              <p:sp>
                <p:nvSpPr>
                  <p:cNvPr id="228424" name="Rectangle 71"/>
                  <p:cNvSpPr>
                    <a:spLocks noChangeArrowheads="1"/>
                  </p:cNvSpPr>
                  <p:nvPr/>
                </p:nvSpPr>
                <p:spPr bwMode="auto">
                  <a:xfrm>
                    <a:off x="849"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430 سنة</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5" name="Rectangle 70"/>
                  <p:cNvSpPr>
                    <a:spLocks noChangeArrowheads="1"/>
                  </p:cNvSpPr>
                  <p:nvPr/>
                </p:nvSpPr>
                <p:spPr bwMode="auto">
                  <a:xfrm>
                    <a:off x="81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4" name="Group 63"/>
              <p:cNvGrpSpPr>
                <a:grpSpLocks/>
              </p:cNvGrpSpPr>
              <p:nvPr/>
            </p:nvGrpSpPr>
            <p:grpSpPr bwMode="auto">
              <a:xfrm>
                <a:off x="1665" y="0"/>
                <a:ext cx="906" cy="623"/>
                <a:chOff x="1665" y="0"/>
                <a:chExt cx="906" cy="623"/>
              </a:xfrm>
            </p:grpSpPr>
            <p:sp>
              <p:nvSpPr>
                <p:cNvPr id="228418" name="Rectangle 6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19" name="Group 64"/>
                <p:cNvGrpSpPr>
                  <a:grpSpLocks/>
                </p:cNvGrpSpPr>
                <p:nvPr/>
              </p:nvGrpSpPr>
              <p:grpSpPr bwMode="auto">
                <a:xfrm>
                  <a:off x="1665" y="0"/>
                  <a:ext cx="843" cy="623"/>
                  <a:chOff x="1665" y="0"/>
                  <a:chExt cx="843" cy="623"/>
                </a:xfrm>
              </p:grpSpPr>
              <p:sp>
                <p:nvSpPr>
                  <p:cNvPr id="228420" name="Rectangle 66"/>
                  <p:cNvSpPr>
                    <a:spLocks noChangeArrowheads="1"/>
                  </p:cNvSpPr>
                  <p:nvPr/>
                </p:nvSpPr>
                <p:spPr bwMode="auto">
                  <a:xfrm>
                    <a:off x="1692"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التغرب     215 سنة</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21" name="Rectangle 65"/>
                  <p:cNvSpPr>
                    <a:spLocks noChangeArrowheads="1"/>
                  </p:cNvSpPr>
                  <p:nvPr/>
                </p:nvSpPr>
                <p:spPr bwMode="auto">
                  <a:xfrm>
                    <a:off x="166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5" name="Group 58"/>
              <p:cNvGrpSpPr>
                <a:grpSpLocks/>
              </p:cNvGrpSpPr>
              <p:nvPr/>
            </p:nvGrpSpPr>
            <p:grpSpPr bwMode="auto">
              <a:xfrm>
                <a:off x="2465" y="0"/>
                <a:ext cx="306" cy="634"/>
                <a:chOff x="2465" y="0"/>
                <a:chExt cx="306" cy="634"/>
              </a:xfrm>
            </p:grpSpPr>
            <p:sp>
              <p:nvSpPr>
                <p:cNvPr id="228416" name="Rectangle 62"/>
                <p:cNvSpPr>
                  <a:spLocks noChangeArrowheads="1"/>
                </p:cNvSpPr>
                <p:nvPr/>
              </p:nvSpPr>
              <p:spPr bwMode="auto">
                <a:xfrm>
                  <a:off x="2465" y="11"/>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228417" name="Rectangle 60"/>
                <p:cNvSpPr>
                  <a:spLocks noChangeArrowheads="1"/>
                </p:cNvSpPr>
                <p:nvPr/>
              </p:nvSpPr>
              <p:spPr bwMode="auto">
                <a:xfrm>
                  <a:off x="2465"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nvGrpSpPr>
              <p:cNvPr id="228406" name="Group 53"/>
              <p:cNvGrpSpPr>
                <a:grpSpLocks/>
              </p:cNvGrpSpPr>
              <p:nvPr/>
            </p:nvGrpSpPr>
            <p:grpSpPr bwMode="auto">
              <a:xfrm>
                <a:off x="2765" y="0"/>
                <a:ext cx="770" cy="623"/>
                <a:chOff x="2765" y="0"/>
                <a:chExt cx="770" cy="623"/>
              </a:xfrm>
            </p:grpSpPr>
            <p:sp>
              <p:nvSpPr>
                <p:cNvPr id="228412" name="Rectangle 57"/>
                <p:cNvSpPr>
                  <a:spLocks noChangeArrowheads="1"/>
                </p:cNvSpPr>
                <p:nvPr/>
              </p:nvSpPr>
              <p:spPr bwMode="auto">
                <a:xfrm>
                  <a:off x="2765"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13" name="Group 54"/>
                <p:cNvGrpSpPr>
                  <a:grpSpLocks/>
                </p:cNvGrpSpPr>
                <p:nvPr/>
              </p:nvGrpSpPr>
              <p:grpSpPr bwMode="auto">
                <a:xfrm>
                  <a:off x="2765" y="0"/>
                  <a:ext cx="770" cy="623"/>
                  <a:chOff x="2765" y="0"/>
                  <a:chExt cx="770" cy="623"/>
                </a:xfrm>
              </p:grpSpPr>
              <p:sp>
                <p:nvSpPr>
                  <p:cNvPr id="228414" name="Rectangle 56"/>
                  <p:cNvSpPr>
                    <a:spLocks noChangeArrowheads="1"/>
                  </p:cNvSpPr>
                  <p:nvPr/>
                </p:nvSpPr>
                <p:spPr bwMode="auto">
                  <a:xfrm>
                    <a:off x="2841"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 المتأخر</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15" name="Rectangle 55"/>
                  <p:cNvSpPr>
                    <a:spLocks noChangeArrowheads="1"/>
                  </p:cNvSpPr>
                  <p:nvPr/>
                </p:nvSpPr>
                <p:spPr bwMode="auto">
                  <a:xfrm>
                    <a:off x="2765"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228407" name="Group 48"/>
              <p:cNvGrpSpPr>
                <a:grpSpLocks/>
              </p:cNvGrpSpPr>
              <p:nvPr/>
            </p:nvGrpSpPr>
            <p:grpSpPr bwMode="auto">
              <a:xfrm>
                <a:off x="3499" y="0"/>
                <a:ext cx="879" cy="623"/>
                <a:chOff x="3499" y="0"/>
                <a:chExt cx="879" cy="623"/>
              </a:xfrm>
            </p:grpSpPr>
            <p:sp>
              <p:nvSpPr>
                <p:cNvPr id="228408" name="Rectangle 52"/>
                <p:cNvSpPr>
                  <a:spLocks noChangeArrowheads="1"/>
                </p:cNvSpPr>
                <p:nvPr/>
              </p:nvSpPr>
              <p:spPr bwMode="auto">
                <a:xfrm>
                  <a:off x="353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409" name="Group 49"/>
                <p:cNvGrpSpPr>
                  <a:grpSpLocks/>
                </p:cNvGrpSpPr>
                <p:nvPr/>
              </p:nvGrpSpPr>
              <p:grpSpPr bwMode="auto">
                <a:xfrm>
                  <a:off x="3499" y="0"/>
                  <a:ext cx="859" cy="623"/>
                  <a:chOff x="3499" y="0"/>
                  <a:chExt cx="859" cy="623"/>
                </a:xfrm>
              </p:grpSpPr>
              <p:sp>
                <p:nvSpPr>
                  <p:cNvPr id="228410" name="Rectangle 51"/>
                  <p:cNvSpPr>
                    <a:spLocks noChangeArrowheads="1"/>
                  </p:cNvSpPr>
                  <p:nvPr/>
                </p:nvSpPr>
                <p:spPr bwMode="auto">
                  <a:xfrm>
                    <a:off x="3499"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النقد</a:t>
                    </a:r>
                    <a:endParaRPr kumimoji="0" lang="en-US" sz="1400" b="0"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endParaRPr>
                  </a:p>
                </p:txBody>
              </p:sp>
              <p:sp>
                <p:nvSpPr>
                  <p:cNvPr id="228411" name="Rectangle 50"/>
                  <p:cNvSpPr>
                    <a:spLocks noChangeArrowheads="1"/>
                  </p:cNvSpPr>
                  <p:nvPr/>
                </p:nvSpPr>
                <p:spPr bwMode="auto">
                  <a:xfrm>
                    <a:off x="351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sp>
          <p:nvSpPr>
            <p:cNvPr id="228359" name="Rectangle 46"/>
            <p:cNvSpPr>
              <a:spLocks noChangeArrowheads="1"/>
            </p:cNvSpPr>
            <p:nvPr/>
          </p:nvSpPr>
          <p:spPr bwMode="auto">
            <a:xfrm>
              <a:off x="96" y="0"/>
              <a:ext cx="3963"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228360" name="Group 3"/>
            <p:cNvGrpSpPr>
              <a:grpSpLocks/>
            </p:cNvGrpSpPr>
            <p:nvPr/>
          </p:nvGrpSpPr>
          <p:grpSpPr bwMode="auto">
            <a:xfrm>
              <a:off x="96" y="382"/>
              <a:ext cx="4032" cy="3964"/>
              <a:chOff x="1132" y="3048"/>
              <a:chExt cx="10080" cy="12555"/>
            </a:xfrm>
          </p:grpSpPr>
          <p:sp>
            <p:nvSpPr>
              <p:cNvPr id="228361" name="Text Box 45"/>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1660-1446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             1580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2" name="Text Box 44"/>
              <p:cNvSpPr txBox="1">
                <a:spLocks noChangeArrowheads="1"/>
              </p:cNvSpPr>
              <p:nvPr/>
            </p:nvSpPr>
            <p:spPr bwMode="auto">
              <a:xfrm>
                <a:off x="3004" y="5519"/>
                <a:ext cx="1728" cy="384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1875-1446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1730 أو 1580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3" name="Text Box 43"/>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1446-1405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1406-1050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64" name="Text Box 42"/>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1446-1405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1406-1050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196621" name="Text Box 41"/>
              <p:cNvSpPr txBox="1">
                <a:spLocks noChangeArrowheads="1"/>
              </p:cNvSpPr>
              <p:nvPr/>
            </p:nvSpPr>
            <p:spPr bwMode="auto">
              <a:xfrm>
                <a:off x="6604" y="3139"/>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2100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228366" name="Text Box 40"/>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2135-1774</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1875-1845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67" name="Text Box 39"/>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1845-1445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1730؟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196624" name="Text Box 38"/>
              <p:cNvSpPr txBox="1">
                <a:spLocks noChangeArrowheads="1"/>
              </p:cNvSpPr>
              <p:nvPr/>
            </p:nvSpPr>
            <p:spPr bwMode="auto">
              <a:xfrm>
                <a:off x="6604" y="4004"/>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2000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5" name="Text Box 37"/>
              <p:cNvSpPr txBox="1">
                <a:spLocks noChangeArrowheads="1"/>
              </p:cNvSpPr>
              <p:nvPr/>
            </p:nvSpPr>
            <p:spPr bwMode="auto">
              <a:xfrm>
                <a:off x="6604" y="5012"/>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1900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6" name="Text Box 36"/>
              <p:cNvSpPr txBox="1">
                <a:spLocks noChangeArrowheads="1"/>
              </p:cNvSpPr>
              <p:nvPr/>
            </p:nvSpPr>
            <p:spPr bwMode="auto">
              <a:xfrm>
                <a:off x="6604" y="6020"/>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1800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7" name="Text Box 35"/>
              <p:cNvSpPr txBox="1">
                <a:spLocks noChangeArrowheads="1"/>
              </p:cNvSpPr>
              <p:nvPr/>
            </p:nvSpPr>
            <p:spPr bwMode="auto">
              <a:xfrm>
                <a:off x="6604" y="7028"/>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1700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8" name="Text Box 34"/>
              <p:cNvSpPr txBox="1">
                <a:spLocks noChangeArrowheads="1"/>
              </p:cNvSpPr>
              <p:nvPr/>
            </p:nvSpPr>
            <p:spPr bwMode="auto">
              <a:xfrm>
                <a:off x="6604" y="8036"/>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1600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29" name="Text Box 33"/>
              <p:cNvSpPr txBox="1">
                <a:spLocks noChangeArrowheads="1"/>
              </p:cNvSpPr>
              <p:nvPr/>
            </p:nvSpPr>
            <p:spPr bwMode="auto">
              <a:xfrm>
                <a:off x="6604" y="9043"/>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1500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0" name="Text Box 32"/>
              <p:cNvSpPr txBox="1">
                <a:spLocks noChangeArrowheads="1"/>
              </p:cNvSpPr>
              <p:nvPr/>
            </p:nvSpPr>
            <p:spPr bwMode="auto">
              <a:xfrm>
                <a:off x="6604" y="10051"/>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1400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1" name="Text Box 31"/>
              <p:cNvSpPr txBox="1">
                <a:spLocks noChangeArrowheads="1"/>
              </p:cNvSpPr>
              <p:nvPr/>
            </p:nvSpPr>
            <p:spPr bwMode="auto">
              <a:xfrm>
                <a:off x="6604" y="11059"/>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1300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2" name="Text Box 30"/>
              <p:cNvSpPr txBox="1">
                <a:spLocks noChangeArrowheads="1"/>
              </p:cNvSpPr>
              <p:nvPr/>
            </p:nvSpPr>
            <p:spPr bwMode="auto">
              <a:xfrm>
                <a:off x="6604" y="12067"/>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1200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3" name="Text Box 29"/>
              <p:cNvSpPr txBox="1">
                <a:spLocks noChangeArrowheads="1"/>
              </p:cNvSpPr>
              <p:nvPr/>
            </p:nvSpPr>
            <p:spPr bwMode="auto">
              <a:xfrm>
                <a:off x="6604" y="13075"/>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1100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4" name="Text Box 28"/>
              <p:cNvSpPr txBox="1">
                <a:spLocks noChangeArrowheads="1"/>
              </p:cNvSpPr>
              <p:nvPr/>
            </p:nvSpPr>
            <p:spPr bwMode="auto">
              <a:xfrm>
                <a:off x="6604" y="14083"/>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1000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196635" name="Text Box 27"/>
              <p:cNvSpPr txBox="1">
                <a:spLocks noChangeArrowheads="1"/>
              </p:cNvSpPr>
              <p:nvPr/>
            </p:nvSpPr>
            <p:spPr bwMode="auto">
              <a:xfrm>
                <a:off x="6604" y="15091"/>
                <a:ext cx="921" cy="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rPr>
                  <a:t>900</a:t>
                </a:r>
                <a:endParaRPr kumimoji="0" lang="en-US" sz="1200" b="1" i="0" u="none" strike="noStrike" kern="1200" cap="none" spc="0" normalizeH="0" baseline="0" noProof="0" dirty="0">
                  <a:ln>
                    <a:noFill/>
                  </a:ln>
                  <a:solidFill>
                    <a:srgbClr val="FFFFFF"/>
                  </a:solidFill>
                  <a:effectLst>
                    <a:glow rad="101600">
                      <a:srgbClr val="003300">
                        <a:alpha val="75000"/>
                      </a:srgbClr>
                    </a:glow>
                  </a:effectLst>
                  <a:uLnTx/>
                  <a:uFillTx/>
                  <a:latin typeface="Arial"/>
                  <a:ea typeface="ＭＳ Ｐゴシック" charset="0"/>
                  <a:cs typeface="Arial"/>
                </a:endParaRPr>
              </a:p>
            </p:txBody>
          </p:sp>
          <p:sp>
            <p:nvSpPr>
              <p:cNvPr id="228380" name="Text Box 26"/>
              <p:cNvSpPr txBox="1">
                <a:spLocks noChangeArrowheads="1"/>
              </p:cNvSpPr>
              <p:nvPr/>
            </p:nvSpPr>
            <p:spPr bwMode="auto">
              <a:xfrm>
                <a:off x="3004" y="3100"/>
                <a:ext cx="1728" cy="241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2166-1805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2090-1876</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1876</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1" name="Line 25"/>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82" name="Line 24"/>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83" name="Text Box 23"/>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التيهان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1445-1405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1405-1050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4" name="Text Box 22"/>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5" name="Text Box 21"/>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6" name="Text Box 20"/>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87" name="Text Box 19"/>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1952-1589</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كنعان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1875-1660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1660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8" name="Text Box 18"/>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1050-931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89" name="Text Box 17"/>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0" name="Text Box 16"/>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1" name="Text Box 15"/>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1650-1230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العبودية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1580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92" name="Text Box 14"/>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ar-JO"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تيهان</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1230-1025</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3" name="Text Box 13"/>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1025-931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4" name="Text Box 12"/>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الخروج</a:t>
                </a:r>
                <a:endParaRPr kumimoji="0" lang="en-US" altLang="zh-CN" sz="1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8395" name="Text Box 11"/>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1950-1650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كنهان</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إلى مصر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1650</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6" name="Line 10"/>
              <p:cNvSpPr>
                <a:spLocks noChangeShapeType="1"/>
              </p:cNvSpPr>
              <p:nvPr/>
            </p:nvSpPr>
            <p:spPr bwMode="auto">
              <a:xfrm>
                <a:off x="7468" y="8823"/>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28397" name="Text Box 9"/>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التغرب في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1350-1230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8398" name="Text Box 8"/>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لا خروج و لا تيهان 40 سنة</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الغزوات و القضاة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1230-1025</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399" name="Text Box 7"/>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المملكة المتحدة</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1025-931</a:t>
                </a: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400" name="Text Box 6"/>
              <p:cNvSpPr txBox="1">
                <a:spLocks noChangeArrowheads="1"/>
              </p:cNvSpPr>
              <p:nvPr/>
            </p:nvSpPr>
            <p:spPr bwMode="auto">
              <a:xfrm>
                <a:off x="9484" y="9110"/>
                <a:ext cx="1728" cy="172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الآباء</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1500-1300</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الهجرة التدريجية      إلى مصر</a:t>
                </a:r>
                <a:endParaRPr kumimoji="0" lang="en-US" sz="9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228401" name="Line 4"/>
              <p:cNvSpPr>
                <a:spLocks noChangeShapeType="1"/>
              </p:cNvSpPr>
              <p:nvPr/>
            </p:nvSpPr>
            <p:spPr bwMode="auto">
              <a:xfrm>
                <a:off x="4941" y="8823"/>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grpSp>
      </p:grpSp>
      <p:sp>
        <p:nvSpPr>
          <p:cNvPr id="552016" name="Text Box 80"/>
          <p:cNvSpPr txBox="1">
            <a:spLocks noChangeArrowheads="1"/>
          </p:cNvSpPr>
          <p:nvPr/>
        </p:nvSpPr>
        <p:spPr bwMode="auto">
          <a:xfrm>
            <a:off x="6934200" y="3644900"/>
            <a:ext cx="22098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(مسح عهد قديم، 108أ-ب)</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xmlns="" val="26641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8246825" y="152400"/>
            <a:ext cx="508474"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rPr>
              <a:t>67</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0723" name="Rectangle 3"/>
          <p:cNvSpPr>
            <a:spLocks noGrp="1" noChangeArrowheads="1"/>
          </p:cNvSpPr>
          <p:nvPr>
            <p:ph type="title"/>
          </p:nvPr>
        </p:nvSpPr>
        <p:spPr>
          <a:xfrm rot="16200000">
            <a:off x="4894263" y="3517900"/>
            <a:ext cx="6286500" cy="304800"/>
          </a:xfrm>
        </p:spPr>
        <p:txBody>
          <a:bodyPr/>
          <a:lstStyle/>
          <a:p>
            <a:pPr algn="ctr">
              <a:defRPr/>
            </a:pPr>
            <a:r>
              <a:rPr kumimoji="0" lang="ar-JO" altLang="zh-CN" sz="2000" b="1" i="0" dirty="0">
                <a:solidFill>
                  <a:schemeClr val="tx1"/>
                </a:solidFill>
                <a:effectLst/>
                <a:latin typeface="Arial"/>
                <a:ea typeface="ＭＳ Ｐゴシック" charset="0"/>
                <a:cs typeface="Arial"/>
              </a:rPr>
              <a:t>التسلسل الزمني للتغرب المصري متناقض</a:t>
            </a:r>
            <a:endParaRPr kumimoji="0" lang="en-US" altLang="zh-CN" sz="1600" i="0" dirty="0">
              <a:solidFill>
                <a:schemeClr val="tx1"/>
              </a:solidFill>
              <a:effectLst/>
              <a:latin typeface="Times" charset="0"/>
              <a:ea typeface="ＭＳ Ｐゴシック" charset="0"/>
              <a:cs typeface="ＭＳ Ｐゴシック" charset="0"/>
            </a:endParaRPr>
          </a:p>
        </p:txBody>
      </p:sp>
      <p:sp>
        <p:nvSpPr>
          <p:cNvPr id="230404" name="Rectangle 4"/>
          <p:cNvSpPr>
            <a:spLocks noChangeArrowheads="1"/>
          </p:cNvSpPr>
          <p:nvPr/>
        </p:nvSpPr>
        <p:spPr bwMode="auto">
          <a:xfrm>
            <a:off x="0" y="60325"/>
            <a:ext cx="91440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rPr>
              <a:t>The following views are listed in order from the best to the worst perspective, in my opinion.</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nvGrpSpPr>
          <p:cNvPr id="230405" name="Group 5"/>
          <p:cNvGrpSpPr>
            <a:grpSpLocks/>
          </p:cNvGrpSpPr>
          <p:nvPr/>
        </p:nvGrpSpPr>
        <p:grpSpPr bwMode="auto">
          <a:xfrm>
            <a:off x="0" y="0"/>
            <a:ext cx="8001000" cy="6858000"/>
            <a:chOff x="0" y="499"/>
            <a:chExt cx="4452" cy="7627"/>
          </a:xfrm>
        </p:grpSpPr>
        <p:grpSp>
          <p:nvGrpSpPr>
            <p:cNvPr id="230410" name="Group 6"/>
            <p:cNvGrpSpPr>
              <a:grpSpLocks/>
            </p:cNvGrpSpPr>
            <p:nvPr/>
          </p:nvGrpSpPr>
          <p:grpSpPr bwMode="auto">
            <a:xfrm>
              <a:off x="0" y="499"/>
              <a:ext cx="669" cy="824"/>
              <a:chOff x="0" y="499"/>
              <a:chExt cx="669" cy="824"/>
            </a:xfrm>
          </p:grpSpPr>
          <p:sp>
            <p:nvSpPr>
              <p:cNvPr id="230468" name="Rectangle 7"/>
              <p:cNvSpPr>
                <a:spLocks noChangeArrowheads="1"/>
              </p:cNvSpPr>
              <p:nvPr/>
            </p:nvSpPr>
            <p:spPr bwMode="auto">
              <a:xfrm>
                <a:off x="0" y="499"/>
                <a:ext cx="669"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69" name="Rectangle 8"/>
              <p:cNvSpPr>
                <a:spLocks noChangeArrowheads="1"/>
              </p:cNvSpPr>
              <p:nvPr/>
            </p:nvSpPr>
            <p:spPr bwMode="auto">
              <a:xfrm>
                <a:off x="43" y="499"/>
                <a:ext cx="583"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النظرة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1" name="Group 9"/>
            <p:cNvGrpSpPr>
              <a:grpSpLocks/>
            </p:cNvGrpSpPr>
            <p:nvPr/>
          </p:nvGrpSpPr>
          <p:grpSpPr bwMode="auto">
            <a:xfrm>
              <a:off x="669" y="499"/>
              <a:ext cx="826" cy="824"/>
              <a:chOff x="669" y="499"/>
              <a:chExt cx="826" cy="824"/>
            </a:xfrm>
          </p:grpSpPr>
          <p:sp>
            <p:nvSpPr>
              <p:cNvPr id="230466" name="Rectangle 10"/>
              <p:cNvSpPr>
                <a:spLocks noChangeArrowheads="1"/>
              </p:cNvSpPr>
              <p:nvPr/>
            </p:nvSpPr>
            <p:spPr bwMode="auto">
              <a:xfrm>
                <a:off x="669" y="499"/>
                <a:ext cx="826"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67" name="Rectangle 11"/>
              <p:cNvSpPr>
                <a:spLocks noChangeArrowheads="1"/>
              </p:cNvSpPr>
              <p:nvPr/>
            </p:nvSpPr>
            <p:spPr bwMode="auto">
              <a:xfrm>
                <a:off x="712" y="499"/>
                <a:ext cx="740"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التغرب           400 سنة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2" name="Group 12"/>
            <p:cNvGrpSpPr>
              <a:grpSpLocks/>
            </p:cNvGrpSpPr>
            <p:nvPr/>
          </p:nvGrpSpPr>
          <p:grpSpPr bwMode="auto">
            <a:xfrm>
              <a:off x="1495" y="499"/>
              <a:ext cx="697" cy="824"/>
              <a:chOff x="1495" y="499"/>
              <a:chExt cx="697" cy="824"/>
            </a:xfrm>
          </p:grpSpPr>
          <p:sp>
            <p:nvSpPr>
              <p:cNvPr id="230464" name="Rectangle 13"/>
              <p:cNvSpPr>
                <a:spLocks noChangeArrowheads="1"/>
              </p:cNvSpPr>
              <p:nvPr/>
            </p:nvSpPr>
            <p:spPr bwMode="auto">
              <a:xfrm>
                <a:off x="1495" y="499"/>
                <a:ext cx="697"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65" name="Rectangle 14"/>
              <p:cNvSpPr>
                <a:spLocks noChangeArrowheads="1"/>
              </p:cNvSpPr>
              <p:nvPr/>
            </p:nvSpPr>
            <p:spPr bwMode="auto">
              <a:xfrm>
                <a:off x="1538" y="499"/>
                <a:ext cx="611"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التغرب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430 سنة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3" name="Group 15"/>
            <p:cNvGrpSpPr>
              <a:grpSpLocks/>
            </p:cNvGrpSpPr>
            <p:nvPr/>
          </p:nvGrpSpPr>
          <p:grpSpPr bwMode="auto">
            <a:xfrm>
              <a:off x="2192" y="499"/>
              <a:ext cx="792" cy="824"/>
              <a:chOff x="2192" y="499"/>
              <a:chExt cx="792" cy="824"/>
            </a:xfrm>
          </p:grpSpPr>
          <p:sp>
            <p:nvSpPr>
              <p:cNvPr id="230462" name="Rectangle 16"/>
              <p:cNvSpPr>
                <a:spLocks noChangeArrowheads="1"/>
              </p:cNvSpPr>
              <p:nvPr/>
            </p:nvSpPr>
            <p:spPr bwMode="auto">
              <a:xfrm>
                <a:off x="2192" y="499"/>
                <a:ext cx="792"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63" name="Rectangle 17"/>
              <p:cNvSpPr>
                <a:spLocks noChangeArrowheads="1"/>
              </p:cNvSpPr>
              <p:nvPr/>
            </p:nvSpPr>
            <p:spPr bwMode="auto">
              <a:xfrm>
                <a:off x="2235" y="499"/>
                <a:ext cx="706"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215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YEAR SOJOURN</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grpSp>
          <p:nvGrpSpPr>
            <p:cNvPr id="230414" name="Group 18"/>
            <p:cNvGrpSpPr>
              <a:grpSpLocks/>
            </p:cNvGrpSpPr>
            <p:nvPr/>
          </p:nvGrpSpPr>
          <p:grpSpPr bwMode="auto">
            <a:xfrm>
              <a:off x="2984" y="499"/>
              <a:ext cx="720" cy="824"/>
              <a:chOff x="2984" y="499"/>
              <a:chExt cx="720" cy="824"/>
            </a:xfrm>
          </p:grpSpPr>
          <p:sp>
            <p:nvSpPr>
              <p:cNvPr id="230460" name="Rectangle 19"/>
              <p:cNvSpPr>
                <a:spLocks noChangeArrowheads="1"/>
              </p:cNvSpPr>
              <p:nvPr/>
            </p:nvSpPr>
            <p:spPr bwMode="auto">
              <a:xfrm>
                <a:off x="2984" y="499"/>
                <a:ext cx="720"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61" name="Rectangle 20"/>
              <p:cNvSpPr>
                <a:spLocks noChangeArrowheads="1"/>
              </p:cNvSpPr>
              <p:nvPr/>
            </p:nvSpPr>
            <p:spPr bwMode="auto">
              <a:xfrm>
                <a:off x="3027" y="499"/>
                <a:ext cx="634"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LATE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EXODUS</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grpSp>
          <p:nvGrpSpPr>
            <p:cNvPr id="230415" name="Group 21"/>
            <p:cNvGrpSpPr>
              <a:grpSpLocks/>
            </p:cNvGrpSpPr>
            <p:nvPr/>
          </p:nvGrpSpPr>
          <p:grpSpPr bwMode="auto">
            <a:xfrm>
              <a:off x="3704" y="499"/>
              <a:ext cx="748" cy="824"/>
              <a:chOff x="3704" y="499"/>
              <a:chExt cx="748" cy="824"/>
            </a:xfrm>
          </p:grpSpPr>
          <p:sp>
            <p:nvSpPr>
              <p:cNvPr id="230458" name="Rectangle 22"/>
              <p:cNvSpPr>
                <a:spLocks noChangeArrowheads="1"/>
              </p:cNvSpPr>
              <p:nvPr/>
            </p:nvSpPr>
            <p:spPr bwMode="auto">
              <a:xfrm>
                <a:off x="3704" y="499"/>
                <a:ext cx="748"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30459" name="Rectangle 23"/>
              <p:cNvSpPr>
                <a:spLocks noChangeArrowheads="1"/>
              </p:cNvSpPr>
              <p:nvPr/>
            </p:nvSpPr>
            <p:spPr bwMode="auto">
              <a:xfrm>
                <a:off x="3747" y="499"/>
                <a:ext cx="662"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CRITICAL</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sp>
          <p:nvSpPr>
            <p:cNvPr id="198672" name="Rectangle 24"/>
            <p:cNvSpPr>
              <a:spLocks noChangeArrowheads="1"/>
            </p:cNvSpPr>
            <p:nvPr/>
          </p:nvSpPr>
          <p:spPr bwMode="auto">
            <a:xfrm>
              <a:off x="43" y="1323"/>
              <a:ext cx="583"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الخروج</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3" name="Rectangle 25"/>
            <p:cNvSpPr>
              <a:spLocks noChangeArrowheads="1"/>
            </p:cNvSpPr>
            <p:nvPr/>
          </p:nvSpPr>
          <p:spPr bwMode="auto">
            <a:xfrm>
              <a:off x="626" y="1323"/>
              <a:ext cx="741"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مبكر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4" name="Rectangle 26"/>
            <p:cNvSpPr>
              <a:spLocks noChangeArrowheads="1"/>
            </p:cNvSpPr>
            <p:nvPr/>
          </p:nvSpPr>
          <p:spPr bwMode="auto">
            <a:xfrm>
              <a:off x="1367" y="1323"/>
              <a:ext cx="610"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مبكر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5" name="Rectangle 27"/>
            <p:cNvSpPr>
              <a:spLocks noChangeArrowheads="1"/>
            </p:cNvSpPr>
            <p:nvPr/>
          </p:nvSpPr>
          <p:spPr bwMode="auto">
            <a:xfrm>
              <a:off x="1977" y="1323"/>
              <a:ext cx="706"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مبكر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6" name="Rectangle 28"/>
            <p:cNvSpPr>
              <a:spLocks noChangeArrowheads="1"/>
            </p:cNvSpPr>
            <p:nvPr/>
          </p:nvSpPr>
          <p:spPr bwMode="auto">
            <a:xfrm>
              <a:off x="2683" y="1323"/>
              <a:ext cx="634"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متأخر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7" name="Rectangle 29"/>
            <p:cNvSpPr>
              <a:spLocks noChangeArrowheads="1"/>
            </p:cNvSpPr>
            <p:nvPr/>
          </p:nvSpPr>
          <p:spPr bwMode="auto">
            <a:xfrm>
              <a:off x="3317" y="1323"/>
              <a:ext cx="663"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هجرة متدرجة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8" name="Rectangle 30"/>
            <p:cNvSpPr>
              <a:spLocks noChangeArrowheads="1"/>
            </p:cNvSpPr>
            <p:nvPr/>
          </p:nvSpPr>
          <p:spPr bwMode="auto">
            <a:xfrm>
              <a:off x="43" y="2014"/>
              <a:ext cx="58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التغرب في مصر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79" name="Rectangle 31"/>
            <p:cNvSpPr>
              <a:spLocks noChangeArrowheads="1"/>
            </p:cNvSpPr>
            <p:nvPr/>
          </p:nvSpPr>
          <p:spPr bwMode="auto">
            <a:xfrm>
              <a:off x="626" y="2014"/>
              <a:ext cx="741"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400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0" name="Rectangle 32"/>
            <p:cNvSpPr>
              <a:spLocks noChangeArrowheads="1"/>
            </p:cNvSpPr>
            <p:nvPr/>
          </p:nvSpPr>
          <p:spPr bwMode="auto">
            <a:xfrm>
              <a:off x="1367" y="2014"/>
              <a:ext cx="610"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430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1" name="Rectangle 33"/>
            <p:cNvSpPr>
              <a:spLocks noChangeArrowheads="1"/>
            </p:cNvSpPr>
            <p:nvPr/>
          </p:nvSpPr>
          <p:spPr bwMode="auto">
            <a:xfrm>
              <a:off x="1977" y="2014"/>
              <a:ext cx="706"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215</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2" name="Rectangle 34"/>
            <p:cNvSpPr>
              <a:spLocks noChangeArrowheads="1"/>
            </p:cNvSpPr>
            <p:nvPr/>
          </p:nvSpPr>
          <p:spPr bwMode="auto">
            <a:xfrm>
              <a:off x="2683" y="2014"/>
              <a:ext cx="634"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420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3" name="Rectangle 35"/>
            <p:cNvSpPr>
              <a:spLocks noChangeArrowheads="1"/>
            </p:cNvSpPr>
            <p:nvPr/>
          </p:nvSpPr>
          <p:spPr bwMode="auto">
            <a:xfrm>
              <a:off x="3317" y="2014"/>
              <a:ext cx="66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120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4" name="Rectangle 36"/>
            <p:cNvSpPr>
              <a:spLocks noChangeArrowheads="1"/>
            </p:cNvSpPr>
            <p:nvPr/>
          </p:nvSpPr>
          <p:spPr bwMode="auto">
            <a:xfrm>
              <a:off x="43" y="2609"/>
              <a:ext cx="58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سنوات الحرية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5" name="Rectangle 37"/>
            <p:cNvSpPr>
              <a:spLocks noChangeArrowheads="1"/>
            </p:cNvSpPr>
            <p:nvPr/>
          </p:nvSpPr>
          <p:spPr bwMode="auto">
            <a:xfrm>
              <a:off x="626" y="2609"/>
              <a:ext cx="741"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غير محدد</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6" name="Rectangle 38"/>
            <p:cNvSpPr>
              <a:spLocks noChangeArrowheads="1"/>
            </p:cNvSpPr>
            <p:nvPr/>
          </p:nvSpPr>
          <p:spPr bwMode="auto">
            <a:xfrm>
              <a:off x="1367" y="2609"/>
              <a:ext cx="610"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295 أو 145</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7" name="Rectangle 39"/>
            <p:cNvSpPr>
              <a:spLocks noChangeArrowheads="1"/>
            </p:cNvSpPr>
            <p:nvPr/>
          </p:nvSpPr>
          <p:spPr bwMode="auto">
            <a:xfrm>
              <a:off x="1977" y="2609"/>
              <a:ext cx="706"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80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8" name="Rectangle 40"/>
            <p:cNvSpPr>
              <a:spLocks noChangeArrowheads="1"/>
            </p:cNvSpPr>
            <p:nvPr/>
          </p:nvSpPr>
          <p:spPr bwMode="auto">
            <a:xfrm>
              <a:off x="2683" y="2609"/>
              <a:ext cx="634"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70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89" name="Rectangle 41"/>
            <p:cNvSpPr>
              <a:spLocks noChangeArrowheads="1"/>
            </p:cNvSpPr>
            <p:nvPr/>
          </p:nvSpPr>
          <p:spPr bwMode="auto">
            <a:xfrm>
              <a:off x="3317" y="2609"/>
              <a:ext cx="66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120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0" name="Rectangle 42"/>
            <p:cNvSpPr>
              <a:spLocks noChangeArrowheads="1"/>
            </p:cNvSpPr>
            <p:nvPr/>
          </p:nvSpPr>
          <p:spPr bwMode="auto">
            <a:xfrm>
              <a:off x="43" y="3204"/>
              <a:ext cx="58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سنوات العبودية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1" name="Rectangle 43"/>
            <p:cNvSpPr>
              <a:spLocks noChangeArrowheads="1"/>
            </p:cNvSpPr>
            <p:nvPr/>
          </p:nvSpPr>
          <p:spPr bwMode="auto">
            <a:xfrm>
              <a:off x="626" y="3204"/>
              <a:ext cx="741"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&lt;400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2" name="Rectangle 44"/>
            <p:cNvSpPr>
              <a:spLocks noChangeArrowheads="1"/>
            </p:cNvSpPr>
            <p:nvPr/>
          </p:nvSpPr>
          <p:spPr bwMode="auto">
            <a:xfrm>
              <a:off x="1367" y="3204"/>
              <a:ext cx="610"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135 أو 285</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3" name="Rectangle 45"/>
            <p:cNvSpPr>
              <a:spLocks noChangeArrowheads="1"/>
            </p:cNvSpPr>
            <p:nvPr/>
          </p:nvSpPr>
          <p:spPr bwMode="auto">
            <a:xfrm>
              <a:off x="1977" y="3204"/>
              <a:ext cx="706"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135</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4" name="Rectangle 46"/>
            <p:cNvSpPr>
              <a:spLocks noChangeArrowheads="1"/>
            </p:cNvSpPr>
            <p:nvPr/>
          </p:nvSpPr>
          <p:spPr bwMode="auto">
            <a:xfrm>
              <a:off x="2683" y="3204"/>
              <a:ext cx="634"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350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5" name="Rectangle 47"/>
            <p:cNvSpPr>
              <a:spLocks noChangeArrowheads="1"/>
            </p:cNvSpPr>
            <p:nvPr/>
          </p:nvSpPr>
          <p:spPr bwMode="auto">
            <a:xfrm>
              <a:off x="3317" y="3204"/>
              <a:ext cx="663"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لا يوجد (أسطورة)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6" name="Rectangle 48"/>
            <p:cNvSpPr>
              <a:spLocks noChangeArrowheads="1"/>
            </p:cNvSpPr>
            <p:nvPr/>
          </p:nvSpPr>
          <p:spPr bwMode="auto">
            <a:xfrm>
              <a:off x="43" y="3799"/>
              <a:ext cx="583"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خروج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نص خر12: 40</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7" name="Rectangle 49"/>
            <p:cNvSpPr>
              <a:spLocks noChangeArrowheads="1"/>
            </p:cNvSpPr>
            <p:nvPr/>
          </p:nvSpPr>
          <p:spPr bwMode="auto">
            <a:xfrm>
              <a:off x="626" y="3799"/>
              <a:ext cx="741"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السبعينية و التوراة السامرية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8" name="Rectangle 50"/>
            <p:cNvSpPr>
              <a:spLocks noChangeArrowheads="1"/>
            </p:cNvSpPr>
            <p:nvPr/>
          </p:nvSpPr>
          <p:spPr bwMode="auto">
            <a:xfrm>
              <a:off x="1367" y="3799"/>
              <a:ext cx="61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النص المازوري</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699" name="Rectangle 51"/>
            <p:cNvSpPr>
              <a:spLocks noChangeArrowheads="1"/>
            </p:cNvSpPr>
            <p:nvPr/>
          </p:nvSpPr>
          <p:spPr bwMode="auto">
            <a:xfrm>
              <a:off x="1977" y="3799"/>
              <a:ext cx="706"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السبعينية و التوراة السامرية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0" name="Rectangle 52"/>
            <p:cNvSpPr>
              <a:spLocks noChangeArrowheads="1"/>
            </p:cNvSpPr>
            <p:nvPr/>
          </p:nvSpPr>
          <p:spPr bwMode="auto">
            <a:xfrm>
              <a:off x="2683" y="3799"/>
              <a:ext cx="634"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النص المازوري</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1" name="Rectangle 53"/>
            <p:cNvSpPr>
              <a:spLocks noChangeArrowheads="1"/>
            </p:cNvSpPr>
            <p:nvPr/>
          </p:nvSpPr>
          <p:spPr bwMode="auto">
            <a:xfrm>
              <a:off x="3317" y="3799"/>
              <a:ext cx="663"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غير مهم</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2" name="Rectangle 54"/>
            <p:cNvSpPr>
              <a:spLocks noChangeArrowheads="1"/>
            </p:cNvSpPr>
            <p:nvPr/>
          </p:nvSpPr>
          <p:spPr bwMode="auto">
            <a:xfrm>
              <a:off x="43" y="4491"/>
              <a:ext cx="583"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الشعبية</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3" name="Rectangle 55"/>
            <p:cNvSpPr>
              <a:spLocks noChangeArrowheads="1"/>
            </p:cNvSpPr>
            <p:nvPr/>
          </p:nvSpPr>
          <p:spPr bwMode="auto">
            <a:xfrm>
              <a:off x="626" y="4491"/>
              <a:ext cx="741"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قليل</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4" name="Rectangle 56"/>
            <p:cNvSpPr>
              <a:spLocks noChangeArrowheads="1"/>
            </p:cNvSpPr>
            <p:nvPr/>
          </p:nvSpPr>
          <p:spPr bwMode="auto">
            <a:xfrm>
              <a:off x="1367" y="4491"/>
              <a:ext cx="610"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الأكثر انتشاراً</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5" name="Rectangle 57"/>
            <p:cNvSpPr>
              <a:spLocks noChangeArrowheads="1"/>
            </p:cNvSpPr>
            <p:nvPr/>
          </p:nvSpPr>
          <p:spPr bwMode="auto">
            <a:xfrm>
              <a:off x="1977" y="4491"/>
              <a:ext cx="706"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منتشر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6" name="Rectangle 58"/>
            <p:cNvSpPr>
              <a:spLocks noChangeArrowheads="1"/>
            </p:cNvSpPr>
            <p:nvPr/>
          </p:nvSpPr>
          <p:spPr bwMode="auto">
            <a:xfrm>
              <a:off x="2683" y="4491"/>
              <a:ext cx="634"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قلة من الإنجيليين و كثرة من المتحررين</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7" name="Rectangle 59"/>
            <p:cNvSpPr>
              <a:spLocks noChangeArrowheads="1"/>
            </p:cNvSpPr>
            <p:nvPr/>
          </p:nvSpPr>
          <p:spPr bwMode="auto">
            <a:xfrm>
              <a:off x="3317" y="4491"/>
              <a:ext cx="663" cy="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كثرة من المتحررين</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8" name="Rectangle 60"/>
            <p:cNvSpPr>
              <a:spLocks noChangeArrowheads="1"/>
            </p:cNvSpPr>
            <p:nvPr/>
          </p:nvSpPr>
          <p:spPr bwMode="auto">
            <a:xfrm>
              <a:off x="43" y="5181"/>
              <a:ext cx="583" cy="1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الدعم</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09" name="Rectangle 61"/>
            <p:cNvSpPr>
              <a:spLocks noChangeArrowheads="1"/>
            </p:cNvSpPr>
            <p:nvPr/>
          </p:nvSpPr>
          <p:spPr bwMode="auto">
            <a:xfrm>
              <a:off x="581" y="5181"/>
              <a:ext cx="786" cy="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تك 15: 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a:t>
              </a: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التغرب 400 سنة</a:t>
              </a: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أع 13: 19-20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a:t>
              </a: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حوالي 450 سنة</a:t>
              </a: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400+40+7</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 447 سنة</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خر 12: 40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أبناء إسرائيل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"يشير إلى تكوين 35:10 (1875 ق.م) ليبدأ 430 عامًا كما حدث عندما كانت الأمة تسمى" إسرائيل "</a:t>
              </a:r>
              <a:r>
                <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10" name="Rectangle 62"/>
            <p:cNvSpPr>
              <a:spLocks noChangeArrowheads="1"/>
            </p:cNvSpPr>
            <p:nvPr/>
          </p:nvSpPr>
          <p:spPr bwMode="auto">
            <a:xfrm>
              <a:off x="1367" y="5181"/>
              <a:ext cx="610" cy="1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يتبع النص المازوري عن خر 12: 40</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يستخدم الكتاب المقدس أحيانًا الأرقام المستديرة</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(انظر الصفحات القليلة التالية لمزيد من حجج التاريخ المبكر)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11" name="Rectangle 63"/>
            <p:cNvSpPr>
              <a:spLocks noChangeArrowheads="1"/>
            </p:cNvSpPr>
            <p:nvPr/>
          </p:nvSpPr>
          <p:spPr bwMode="auto">
            <a:xfrm>
              <a:off x="1977" y="5181"/>
              <a:ext cx="706" cy="1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يتبع النص المازوري عن خر 12: 40</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الملك الجديد في        خر 1كان مواطنًا مصريًا يتبع الهكسوس</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تاريخهم المتأخر للعهد الإبراهيمي (1875 ق.م) حتى دخول يعقوب إلى مصر (1660 ق.م) هو 215 سنة</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12" name="Rectangle 64"/>
            <p:cNvSpPr>
              <a:spLocks noChangeArrowheads="1"/>
            </p:cNvSpPr>
            <p:nvPr/>
          </p:nvSpPr>
          <p:spPr bwMode="auto">
            <a:xfrm>
              <a:off x="2683" y="5181"/>
              <a:ext cx="634" cy="1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يدعم علم الآثار تدمير بعض المدن الكنعانية في القرن الثالث عشر</a:t>
              </a:r>
              <a:endParaRPr kumimoji="0" lang="en-US" sz="1050" b="1" i="0" u="none" strike="noStrike" kern="1200" cap="none" spc="0" normalizeH="0" baseline="0" noProof="0" dirty="0">
                <a:ln>
                  <a:noFill/>
                </a:ln>
                <a:solidFill>
                  <a:srgbClr val="003300"/>
                </a:solidFill>
                <a:effectLst/>
                <a:uLnTx/>
                <a:uFillTx/>
                <a:latin typeface="Times New Roman"/>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rPr>
                <a:t> </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(انظر الصفحات القليلة التالية لمزيد من حجج التاريخ المتأخر)</a:t>
              </a: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sp>
          <p:nvSpPr>
            <p:cNvPr id="198713" name="Rectangle 65"/>
            <p:cNvSpPr>
              <a:spLocks noChangeArrowheads="1"/>
            </p:cNvSpPr>
            <p:nvPr/>
          </p:nvSpPr>
          <p:spPr bwMode="auto">
            <a:xfrm>
              <a:off x="3317" y="5181"/>
              <a:ext cx="663" cy="1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Arial"/>
                  <a:ea typeface="ＭＳ Ｐゴシック" charset="0"/>
                  <a:cs typeface="Arial"/>
                </a:rPr>
                <a:t>مدينة رعمسيس (خر 1: 11) يجب أن تكون قد بنيت بعد رمسيس 2 (1300 ق.م) و سميت باسمه</a:t>
              </a:r>
              <a:endParaRPr kumimoji="0" lang="en-US" sz="1400" b="1" i="0" u="none" strike="noStrike" kern="1200" cap="none" spc="0" normalizeH="0" baseline="0" noProof="0" dirty="0">
                <a:ln>
                  <a:noFill/>
                </a:ln>
                <a:solidFill>
                  <a:srgbClr val="003300"/>
                </a:solidFill>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3300"/>
                </a:solidFill>
                <a:effectLst/>
                <a:uLnTx/>
                <a:uFillTx/>
                <a:latin typeface="Arial"/>
                <a:ea typeface="Times New Roman" charset="0"/>
                <a:cs typeface="Arial"/>
              </a:endParaRPr>
            </a:p>
          </p:txBody>
        </p:sp>
      </p:grpSp>
      <p:sp>
        <p:nvSpPr>
          <p:cNvPr id="230406" name="Text Box 66"/>
          <p:cNvSpPr txBox="1">
            <a:spLocks noChangeArrowheads="1"/>
          </p:cNvSpPr>
          <p:nvPr/>
        </p:nvSpPr>
        <p:spPr bwMode="auto">
          <a:xfrm>
            <a:off x="4038600" y="0"/>
            <a:ext cx="1143000" cy="73866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التغرب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215 سنة</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230407" name="Text Box 67"/>
          <p:cNvSpPr txBox="1">
            <a:spLocks noChangeArrowheads="1"/>
          </p:cNvSpPr>
          <p:nvPr/>
        </p:nvSpPr>
        <p:spPr bwMode="auto">
          <a:xfrm>
            <a:off x="5181600" y="0"/>
            <a:ext cx="1143000" cy="52322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الخروج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المتأخر</a:t>
            </a: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230408" name="Text Box 68"/>
          <p:cNvSpPr txBox="1">
            <a:spLocks noChangeArrowheads="1"/>
          </p:cNvSpPr>
          <p:nvPr/>
        </p:nvSpPr>
        <p:spPr bwMode="auto">
          <a:xfrm>
            <a:off x="6019800" y="0"/>
            <a:ext cx="1752600" cy="523220"/>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النقد</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30789" name="Text Box 69"/>
          <p:cNvSpPr txBox="1">
            <a:spLocks noChangeArrowheads="1"/>
          </p:cNvSpPr>
          <p:nvPr/>
        </p:nvSpPr>
        <p:spPr bwMode="auto">
          <a:xfrm rot="16200000">
            <a:off x="5662613" y="3422650"/>
            <a:ext cx="5867400" cy="8318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a:ea typeface="ＭＳ Ｐゴシック" charset="0"/>
                <a:cs typeface="Arial"/>
              </a:rPr>
              <a:t>(مسح عهد قديم، 108أ-ب)</a:t>
            </a:r>
            <a:endParaRPr kumimoji="0" lang="en-US" sz="1600" b="1" i="0"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a:ea typeface="ＭＳ Ｐゴシック" charset="0"/>
              <a:cs typeface="Arial"/>
            </a:endParaRPr>
          </a:p>
        </p:txBody>
      </p:sp>
    </p:spTree>
    <p:extLst>
      <p:ext uri="{BB962C8B-B14F-4D97-AF65-F5344CB8AC3E}">
        <p14:creationId xmlns:p14="http://schemas.microsoft.com/office/powerpoint/2010/main" xmlns="" val="392662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OMSSO008"/>
          <p:cNvPicPr>
            <a:picLocks noChangeAspect="1" noChangeArrowheads="1"/>
          </p:cNvPicPr>
          <p:nvPr/>
        </p:nvPicPr>
        <p:blipFill>
          <a:blip r:embed="rId3" cstate="screen">
            <a:lum bright="-12000"/>
            <a:extLst>
              <a:ext uri="{28A0092B-C50C-407E-A947-70E740481C1C}">
                <a14:useLocalDpi xmlns:a14="http://schemas.microsoft.com/office/drawing/2010/main" xmlns=""/>
              </a:ext>
            </a:extLst>
          </a:blip>
          <a:srcRect/>
          <a:stretch>
            <a:fillRect/>
          </a:stretch>
        </p:blipFill>
        <p:spPr bwMode="auto">
          <a:xfrm>
            <a:off x="4648200" y="3287713"/>
            <a:ext cx="44958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6" name="Picture 3" descr="Slide1"/>
          <p:cNvPicPr>
            <a:picLocks noChangeAspect="1" noChangeArrowheads="1"/>
          </p:cNvPicPr>
          <p:nvPr/>
        </p:nvPicPr>
        <p:blipFill>
          <a:blip r:embed="rId4" cstate="print">
            <a:lum bright="-30000"/>
            <a:extLst>
              <a:ext uri="{28A0092B-C50C-407E-A947-70E740481C1C}">
                <a14:useLocalDpi xmlns:a14="http://schemas.microsoft.com/office/drawing/2010/main" xmlns=""/>
              </a:ext>
            </a:extLst>
          </a:blip>
          <a:srcRect/>
          <a:stretch>
            <a:fillRect/>
          </a:stretch>
        </p:blipFill>
        <p:spPr bwMode="auto">
          <a:xfrm>
            <a:off x="0" y="3371850"/>
            <a:ext cx="46482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7" name="Picture 4" descr="OMSSO083"/>
          <p:cNvPicPr>
            <a:picLocks noChangeAspect="1" noChangeArrowheads="1"/>
          </p:cNvPicPr>
          <p:nvPr/>
        </p:nvPicPr>
        <p:blipFill>
          <a:blip r:embed="rId5" cstate="print">
            <a:lum bright="-42000"/>
            <a:extLst>
              <a:ext uri="{28A0092B-C50C-407E-A947-70E740481C1C}">
                <a14:useLocalDpi xmlns:a14="http://schemas.microsoft.com/office/drawing/2010/main" xmlns=""/>
              </a:ext>
            </a:extLst>
          </a:blip>
          <a:srcRect/>
          <a:stretch>
            <a:fillRect/>
          </a:stretch>
        </p:blipFill>
        <p:spPr bwMode="auto">
          <a:xfrm>
            <a:off x="2514600" y="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8" name="Picture 5" descr="Red Sea"/>
          <p:cNvPicPr>
            <a:picLocks noChangeAspect="1" noChangeArrowheads="1"/>
          </p:cNvPicPr>
          <p:nvPr/>
        </p:nvPicPr>
        <p:blipFill>
          <a:blip r:embed="rId6" cstate="screen">
            <a:lum bright="-24000"/>
            <a:extLst>
              <a:ext uri="{28A0092B-C50C-407E-A947-70E740481C1C}">
                <a14:useLocalDpi xmlns:a14="http://schemas.microsoft.com/office/drawing/2010/main" xmlns=""/>
              </a:ext>
            </a:extLst>
          </a:blip>
          <a:srcRect/>
          <a:stretch>
            <a:fillRect/>
          </a:stretch>
        </p:blipFill>
        <p:spPr bwMode="auto">
          <a:xfrm>
            <a:off x="6197600" y="0"/>
            <a:ext cx="294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9" name="Picture 6" descr="World Travel 051"/>
          <p:cNvPicPr>
            <a:picLocks noChangeAspect="1" noChangeArrowheads="1"/>
          </p:cNvPicPr>
          <p:nvPr/>
        </p:nvPicPr>
        <p:blipFill>
          <a:blip r:embed="rId7" cstate="print">
            <a:lum bright="-18000"/>
            <a:extLst>
              <a:ext uri="{28A0092B-C50C-407E-A947-70E740481C1C}">
                <a14:useLocalDpi xmlns:a14="http://schemas.microsoft.com/office/drawing/2010/main" xmlns=""/>
              </a:ext>
            </a:extLst>
          </a:blip>
          <a:srcRect/>
          <a:stretch>
            <a:fillRect/>
          </a:stretch>
        </p:blipFill>
        <p:spPr bwMode="auto">
          <a:xfrm>
            <a:off x="0" y="0"/>
            <a:ext cx="2744788"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2760" name="Text Box 8"/>
          <p:cNvSpPr txBox="1">
            <a:spLocks noChangeArrowheads="1"/>
          </p:cNvSpPr>
          <p:nvPr/>
        </p:nvSpPr>
        <p:spPr bwMode="auto">
          <a:xfrm>
            <a:off x="3591199" y="1262063"/>
            <a:ext cx="5490606" cy="452431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3100-2686    سلالة بروتو</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2686-2181    المملكة القديمة</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2181-1991    المتوسطة الأولى</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1991-1786    المملكة الوسطى</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1786-1558    المتوسطة الثانية</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1558-1085    المملكة الحديثة</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1098-332      السلالة المتأخرة</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-332              الإسكندر الأكبر</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endParaRPr>
          </a:p>
        </p:txBody>
      </p:sp>
      <p:sp>
        <p:nvSpPr>
          <p:cNvPr id="202762" name="WordArt 10"/>
          <p:cNvSpPr>
            <a:spLocks noChangeArrowheads="1" noChangeShapeType="1" noTextEdit="1"/>
          </p:cNvSpPr>
          <p:nvPr/>
        </p:nvSpPr>
        <p:spPr bwMode="auto">
          <a:xfrm>
            <a:off x="152400" y="2286000"/>
            <a:ext cx="1676400" cy="5588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إبراهيم</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3" name="WordArt 11"/>
          <p:cNvSpPr>
            <a:spLocks noChangeArrowheads="1" noChangeShapeType="1" noTextEdit="1"/>
          </p:cNvSpPr>
          <p:nvPr/>
        </p:nvSpPr>
        <p:spPr bwMode="auto">
          <a:xfrm>
            <a:off x="152400" y="29464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يوسف</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4" name="WordArt 12"/>
          <p:cNvSpPr>
            <a:spLocks noChangeArrowheads="1" noChangeShapeType="1" noTextEdit="1"/>
          </p:cNvSpPr>
          <p:nvPr/>
        </p:nvSpPr>
        <p:spPr bwMode="auto">
          <a:xfrm>
            <a:off x="152400" y="39370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موسى</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5" name="Rectangle 13"/>
          <p:cNvSpPr>
            <a:spLocks noGrp="1" noChangeArrowheads="1"/>
          </p:cNvSpPr>
          <p:nvPr>
            <p:ph type="title" idx="4294967295"/>
          </p:nvPr>
        </p:nvSpPr>
        <p:spPr>
          <a:xfrm>
            <a:off x="0" y="283295"/>
            <a:ext cx="8305800" cy="769441"/>
          </a:xfrm>
          <a:solidFill>
            <a:srgbClr val="000000"/>
          </a:solidFill>
          <a:effectLst>
            <a:outerShdw blurRad="63500" dist="53882" dir="2700000" algn="ctr" rotWithShape="0">
              <a:schemeClr val="tx1">
                <a:alpha val="74998"/>
              </a:schemeClr>
            </a:outerShdw>
          </a:effectLst>
        </p:spPr>
        <p:txBody>
          <a:bodyPr wrap="square" anchor="t">
            <a:spAutoFit/>
          </a:bodyPr>
          <a:lstStyle/>
          <a:p>
            <a:pPr algn="ctr" eaLnBrk="1" hangingPunct="1">
              <a:spcBef>
                <a:spcPct val="50000"/>
              </a:spcBef>
              <a:defRPr/>
            </a:pPr>
            <a:r>
              <a:rPr kumimoji="0" lang="ar-JO" b="1" i="0" dirty="0">
                <a:solidFill>
                  <a:schemeClr val="bg1"/>
                </a:solidFill>
                <a:effectLst/>
                <a:ea typeface="+mj-ea"/>
                <a:cs typeface="+mj-cs"/>
              </a:rPr>
              <a:t>تاريخ مصر التقليدي</a:t>
            </a:r>
            <a:endParaRPr kumimoji="0" lang="en-US" b="1" i="0" dirty="0">
              <a:solidFill>
                <a:schemeClr val="bg1"/>
              </a:solidFill>
              <a:effectLst/>
              <a:ea typeface="+mj-ea"/>
              <a:cs typeface="+mj-cs"/>
            </a:endParaRPr>
          </a:p>
        </p:txBody>
      </p:sp>
      <p:sp>
        <p:nvSpPr>
          <p:cNvPr id="379915" name="Text Box 9"/>
          <p:cNvSpPr txBox="1">
            <a:spLocks noChangeArrowheads="1"/>
          </p:cNvSpPr>
          <p:nvPr/>
        </p:nvSpPr>
        <p:spPr bwMode="auto">
          <a:xfrm>
            <a:off x="7885113" y="0"/>
            <a:ext cx="1319592"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1F7E9"/>
                </a:solidFill>
                <a:effectLst/>
                <a:uLnTx/>
                <a:uFillTx/>
                <a:latin typeface="Arial" charset="0"/>
                <a:ea typeface="ＭＳ Ｐゴシック" charset="0"/>
              </a:rPr>
              <a:t>خ ع ق 73</a:t>
            </a:r>
            <a:endParaRPr kumimoji="0" lang="en-US" altLang="zh-CN" sz="2400" b="1" i="0" u="none" strike="noStrike" kern="1200" cap="none" spc="0" normalizeH="0" baseline="0" noProof="0" dirty="0">
              <a:ln>
                <a:noFill/>
              </a:ln>
              <a:solidFill>
                <a:srgbClr val="F1F7E9"/>
              </a:solidFill>
              <a:effectLst/>
              <a:uLnTx/>
              <a:uFillTx/>
              <a:latin typeface="Arial" charset="0"/>
              <a:ea typeface="ＭＳ Ｐゴシック" charset="0"/>
            </a:endParaRPr>
          </a:p>
        </p:txBody>
      </p:sp>
      <p:sp>
        <p:nvSpPr>
          <p:cNvPr id="13" name="WordArt 10"/>
          <p:cNvSpPr>
            <a:spLocks noChangeArrowheads="1" noChangeShapeType="1" noTextEdit="1"/>
          </p:cNvSpPr>
          <p:nvPr/>
        </p:nvSpPr>
        <p:spPr bwMode="auto">
          <a:xfrm>
            <a:off x="179512" y="1484784"/>
            <a:ext cx="1656184" cy="60902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الأهرامات</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Tree>
    <p:extLst>
      <p:ext uri="{BB962C8B-B14F-4D97-AF65-F5344CB8AC3E}">
        <p14:creationId xmlns:p14="http://schemas.microsoft.com/office/powerpoint/2010/main" xmlns="" val="130228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62"/>
                                        </p:tgtEl>
                                        <p:attrNameLst>
                                          <p:attrName>style.visibility</p:attrName>
                                        </p:attrNameLst>
                                      </p:cBhvr>
                                      <p:to>
                                        <p:strVal val="visible"/>
                                      </p:to>
                                    </p:set>
                                    <p:animEffect transition="in" filter="fade">
                                      <p:cBhvr>
                                        <p:cTn id="12" dur="500"/>
                                        <p:tgtEl>
                                          <p:spTgt spid="2027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63"/>
                                        </p:tgtEl>
                                        <p:attrNameLst>
                                          <p:attrName>style.visibility</p:attrName>
                                        </p:attrNameLst>
                                      </p:cBhvr>
                                      <p:to>
                                        <p:strVal val="visible"/>
                                      </p:to>
                                    </p:set>
                                    <p:animEffect transition="in" filter="fade">
                                      <p:cBhvr>
                                        <p:cTn id="17" dur="500"/>
                                        <p:tgtEl>
                                          <p:spTgt spid="2027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64"/>
                                        </p:tgtEl>
                                        <p:attrNameLst>
                                          <p:attrName>style.visibility</p:attrName>
                                        </p:attrNameLst>
                                      </p:cBhvr>
                                      <p:to>
                                        <p:strVal val="visible"/>
                                      </p:to>
                                    </p:set>
                                    <p:animEffect transition="in" filter="fade">
                                      <p:cBhvr>
                                        <p:cTn id="22"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animBg="1"/>
      <p:bldP spid="202763" grpId="0" animBg="1"/>
      <p:bldP spid="202764"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3006F77-FD47-4448-899F-FEB81EEC7D56}"/>
              </a:ext>
            </a:extLst>
          </p:cNvPr>
          <p:cNvGraphicFramePr>
            <a:graphicFrameLocks noGrp="1"/>
          </p:cNvGraphicFramePr>
          <p:nvPr/>
        </p:nvGraphicFramePr>
        <p:xfrm>
          <a:off x="-2686050" y="-3"/>
          <a:ext cx="5276850" cy="6819903"/>
        </p:xfrm>
        <a:graphic>
          <a:graphicData uri="http://schemas.openxmlformats.org/drawingml/2006/table">
            <a:tbl>
              <a:tblPr firstRow="1" bandRow="1">
                <a:tableStyleId>{1FECB4D8-DB02-4DC6-A0A2-4F2EBAE1DC90}</a:tableStyleId>
              </a:tblPr>
              <a:tblGrid>
                <a:gridCol w="2638425">
                  <a:extLst>
                    <a:ext uri="{9D8B030D-6E8A-4147-A177-3AD203B41FA5}">
                      <a16:colId xmlns:a16="http://schemas.microsoft.com/office/drawing/2014/main" xmlns="" val="2732602714"/>
                    </a:ext>
                  </a:extLst>
                </a:gridCol>
                <a:gridCol w="2638425">
                  <a:extLst>
                    <a:ext uri="{9D8B030D-6E8A-4147-A177-3AD203B41FA5}">
                      <a16:colId xmlns:a16="http://schemas.microsoft.com/office/drawing/2014/main" xmlns="" val="3731761957"/>
                    </a:ext>
                  </a:extLst>
                </a:gridCol>
              </a:tblGrid>
              <a:tr h="458607">
                <a:tc>
                  <a:txBody>
                    <a:bodyPr/>
                    <a:lstStyle/>
                    <a:p>
                      <a:pPr algn="ctr"/>
                      <a:r>
                        <a:rPr lang="en-US" sz="1800" b="1" dirty="0">
                          <a:solidFill>
                            <a:schemeClr val="tx2"/>
                          </a:solidFill>
                          <a:latin typeface="Arial" panose="020B0604020202020204" pitchFamily="34" charset="0"/>
                          <a:cs typeface="Arial" panose="020B0604020202020204" pitchFamily="34" charset="0"/>
                        </a:rPr>
                        <a:t>15</a:t>
                      </a:r>
                      <a:r>
                        <a:rPr lang="en-US" sz="1800" b="1" baseline="30000" dirty="0">
                          <a:solidFill>
                            <a:schemeClr val="tx2"/>
                          </a:solidFill>
                          <a:latin typeface="Arial" panose="020B0604020202020204" pitchFamily="34" charset="0"/>
                          <a:cs typeface="Arial" panose="020B0604020202020204" pitchFamily="34" charset="0"/>
                        </a:rPr>
                        <a:t>th</a:t>
                      </a:r>
                      <a:r>
                        <a:rPr lang="en-US" sz="1800" b="1" dirty="0">
                          <a:solidFill>
                            <a:schemeClr val="tx2"/>
                          </a:solidFill>
                          <a:latin typeface="Arial" panose="020B0604020202020204" pitchFamily="34" charset="0"/>
                          <a:cs typeface="Arial" panose="020B0604020202020204" pitchFamily="34" charset="0"/>
                        </a:rPr>
                        <a:t>-Century Evidence</a:t>
                      </a:r>
                    </a:p>
                  </a:txBody>
                  <a:tcPr anchor="ctr">
                    <a:lnR w="12700" cap="flat" cmpd="sng" algn="ctr">
                      <a:solidFill>
                        <a:schemeClr val="tx1"/>
                      </a:solidFill>
                      <a:prstDash val="solid"/>
                      <a:round/>
                      <a:headEnd type="none" w="med" len="med"/>
                      <a:tailEnd type="none" w="med" len="med"/>
                    </a:ln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Arial" panose="020B0604020202020204" pitchFamily="34" charset="0"/>
                          <a:cs typeface="Arial" panose="020B0604020202020204" pitchFamily="34" charset="0"/>
                        </a:rPr>
                        <a:t>13</a:t>
                      </a:r>
                      <a:r>
                        <a:rPr lang="en-US" sz="1800" b="1" baseline="30000" dirty="0">
                          <a:solidFill>
                            <a:schemeClr val="tx2"/>
                          </a:solidFill>
                          <a:latin typeface="Arial" panose="020B0604020202020204" pitchFamily="34" charset="0"/>
                          <a:cs typeface="Arial" panose="020B0604020202020204" pitchFamily="34" charset="0"/>
                        </a:rPr>
                        <a:t>th</a:t>
                      </a:r>
                      <a:r>
                        <a:rPr lang="en-US" sz="1800" b="1" dirty="0">
                          <a:solidFill>
                            <a:schemeClr val="tx2"/>
                          </a:solidFill>
                          <a:latin typeface="Arial" panose="020B0604020202020204" pitchFamily="34" charset="0"/>
                          <a:cs typeface="Arial" panose="020B0604020202020204" pitchFamily="34" charset="0"/>
                        </a:rPr>
                        <a:t>-Century Rebuttal</a:t>
                      </a:r>
                    </a:p>
                  </a:txBody>
                  <a:tcPr anchor="ctr">
                    <a:lnL w="12700" cap="flat" cmpd="sng" algn="ctr">
                      <a:solidFill>
                        <a:schemeClr val="tx1"/>
                      </a:solidFill>
                      <a:prstDash val="solid"/>
                      <a:round/>
                      <a:headEnd type="none" w="med" len="med"/>
                      <a:tailEnd type="none" w="med" len="med"/>
                    </a:lnL>
                    <a:solidFill>
                      <a:schemeClr val="accent4"/>
                    </a:solidFill>
                  </a:tcPr>
                </a:tc>
                <a:extLst>
                  <a:ext uri="{0D108BD9-81ED-4DB2-BD59-A6C34878D82A}">
                    <a16:rowId xmlns:a16="http://schemas.microsoft.com/office/drawing/2014/main" xmlns="" val="668991918"/>
                  </a:ext>
                </a:extLst>
              </a:tr>
              <a:tr h="795162">
                <a:tc>
                  <a:txBody>
                    <a:bodyPr/>
                    <a:lstStyle/>
                    <a:p>
                      <a:pPr algn="ctr"/>
                      <a:r>
                        <a:rPr lang="en-US" sz="1100" b="1" dirty="0">
                          <a:latin typeface="Arial" panose="020B0604020202020204" pitchFamily="34" charset="0"/>
                          <a:cs typeface="Arial" panose="020B0604020202020204" pitchFamily="34" charset="0"/>
                        </a:rPr>
                        <a:t>1 Kings 6:1 designates 480 years from the Exodus to Solomon’s temple dedication in 966. That makes the Exodus 1446.</a:t>
                      </a: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603387157"/>
                  </a:ext>
                </a:extLst>
              </a:tr>
              <a:tr h="795162">
                <a:tc>
                  <a:txBody>
                    <a:bodyPr/>
                    <a:lstStyle/>
                    <a:p>
                      <a:pPr algn="ctr"/>
                      <a:r>
                        <a:rPr lang="en-US" sz="1100" b="1" dirty="0">
                          <a:latin typeface="Arial" panose="020B0604020202020204" pitchFamily="34" charset="0"/>
                          <a:cs typeface="Arial" panose="020B0604020202020204" pitchFamily="34" charset="0"/>
                        </a:rPr>
                        <a:t>Thutmose IV’s “Dream Stela” shows that Thutmose was not legal heir to the throne. Would be logical that eldest son died in the 10</a:t>
                      </a:r>
                      <a:r>
                        <a:rPr lang="en-US" sz="1100" b="1" baseline="30000" dirty="0">
                          <a:latin typeface="Arial" panose="020B0604020202020204" pitchFamily="34" charset="0"/>
                          <a:cs typeface="Arial" panose="020B0604020202020204" pitchFamily="34" charset="0"/>
                        </a:rPr>
                        <a:t>th</a:t>
                      </a:r>
                      <a:r>
                        <a:rPr lang="en-US" sz="1100" b="1" dirty="0">
                          <a:latin typeface="Arial" panose="020B0604020202020204" pitchFamily="34" charset="0"/>
                          <a:cs typeface="Arial" panose="020B0604020202020204" pitchFamily="34" charset="0"/>
                        </a:rPr>
                        <a:t> plague.</a:t>
                      </a: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629571511"/>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97170097"/>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18397452"/>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251223187"/>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525514729"/>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809588781"/>
                  </a:ext>
                </a:extLst>
              </a:tr>
              <a:tr h="795162">
                <a:tc>
                  <a:txBody>
                    <a:bodyPr/>
                    <a:lstStyle/>
                    <a:p>
                      <a:pPr algn="ctr"/>
                      <a:endParaRPr lang="en-US" sz="1100" b="1">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8346658"/>
                  </a:ext>
                </a:extLst>
              </a:tr>
            </a:tbl>
          </a:graphicData>
        </a:graphic>
      </p:graphicFrame>
      <p:pic>
        <p:nvPicPr>
          <p:cNvPr id="417794" name="Picture 153" descr="crossingredsea"/>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219700" y="0"/>
            <a:ext cx="39243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795" name="Text Box 4"/>
          <p:cNvSpPr txBox="1">
            <a:spLocks noChangeArrowheads="1"/>
          </p:cNvSpPr>
          <p:nvPr/>
        </p:nvSpPr>
        <p:spPr bwMode="auto">
          <a:xfrm>
            <a:off x="8498804" y="0"/>
            <a:ext cx="598242"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charset="0"/>
                <a:ea typeface="ＭＳ Ｐゴシック" charset="0"/>
              </a:rPr>
              <a:t>70أ</a:t>
            </a:r>
            <a:endParaRPr kumimoji="0" lang="en-US" altLang="zh-CN"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pic>
        <p:nvPicPr>
          <p:cNvPr id="417796" name="Picture 146"/>
          <p:cNvPicPr>
            <a:picLocks noChangeAspect="1" noChangeArrowheads="1"/>
          </p:cNvPicPr>
          <p:nvPr/>
        </p:nvPicPr>
        <p:blipFill>
          <a:blip r:embed="rId4" cstate="screen">
            <a:clrChange>
              <a:clrFrom>
                <a:srgbClr val="FFFFFF"/>
              </a:clrFrom>
              <a:clrTo>
                <a:srgbClr val="FFFFFF">
                  <a:alpha val="0"/>
                </a:srgbClr>
              </a:clrTo>
            </a:clrChange>
            <a:lum contrast="100000"/>
            <a:extLst>
              <a:ext uri="{28A0092B-C50C-407E-A947-70E740481C1C}">
                <a14:useLocalDpi xmlns:a14="http://schemas.microsoft.com/office/drawing/2010/main" xmlns=""/>
              </a:ext>
            </a:extLst>
          </a:blip>
          <a:srcRect/>
          <a:stretch>
            <a:fillRect/>
          </a:stretch>
        </p:blipFill>
        <p:spPr bwMode="auto">
          <a:xfrm>
            <a:off x="0" y="0"/>
            <a:ext cx="5276850" cy="681990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6232" name="Rectangle 152"/>
          <p:cNvSpPr>
            <a:spLocks noGrp="1" noChangeArrowheads="1"/>
          </p:cNvSpPr>
          <p:nvPr>
            <p:ph type="title"/>
          </p:nvPr>
        </p:nvSpPr>
        <p:spPr>
          <a:xfrm>
            <a:off x="5257800" y="4419600"/>
            <a:ext cx="3886200" cy="1447800"/>
          </a:xfrm>
          <a:solidFill>
            <a:srgbClr val="000000"/>
          </a:solidFill>
        </p:spPr>
        <p:txBody>
          <a:bodyPr/>
          <a:lstStyle/>
          <a:p>
            <a:pPr>
              <a:defRPr/>
            </a:pPr>
            <a:r>
              <a:rPr lang="ar-JO" altLang="zh-CN" sz="4000" dirty="0">
                <a:effectLst>
                  <a:outerShdw blurRad="38100" dist="38100" dir="2700000" algn="tl">
                    <a:srgbClr val="366B1B"/>
                  </a:outerShdw>
                </a:effectLst>
                <a:cs typeface="Arial"/>
              </a:rPr>
              <a:t>دليل الخروج المبكر</a:t>
            </a:r>
            <a:endParaRPr lang="en-US" sz="4000" dirty="0">
              <a:effectLst>
                <a:outerShdw blurRad="38100" dist="38100" dir="2700000" algn="tl">
                  <a:srgbClr val="366B1B"/>
                </a:outerShdw>
              </a:effectLst>
              <a:cs typeface="Arial"/>
            </a:endParaRPr>
          </a:p>
        </p:txBody>
      </p:sp>
      <p:sp>
        <p:nvSpPr>
          <p:cNvPr id="46234" name="Text Box 154"/>
          <p:cNvSpPr txBox="1">
            <a:spLocks noChangeArrowheads="1"/>
          </p:cNvSpPr>
          <p:nvPr/>
        </p:nvSpPr>
        <p:spPr bwMode="auto">
          <a:xfrm>
            <a:off x="5356225" y="5943600"/>
            <a:ext cx="3787775" cy="584775"/>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ar-JO"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SimSun" charset="0"/>
                <a:cs typeface="Arial"/>
              </a:rPr>
              <a:t>جون هـ والتون/ قوائم الخلفيات و التسلسل الزمني للعهد القديم، الطبعة الثانية، 102-3</a:t>
            </a:r>
            <a:endParaRPr kumimoji="1" lang="en-US"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SimSun" charset="0"/>
              <a:cs typeface="Arial"/>
            </a:endParaRPr>
          </a:p>
        </p:txBody>
      </p:sp>
    </p:spTree>
    <p:extLst>
      <p:ext uri="{BB962C8B-B14F-4D97-AF65-F5344CB8AC3E}">
        <p14:creationId xmlns:p14="http://schemas.microsoft.com/office/powerpoint/2010/main" xmlns="" val="109490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19842" name="Picture 10"/>
          <p:cNvPicPr>
            <a:picLocks noChangeAspect="1" noChangeArrowheads="1"/>
          </p:cNvPicPr>
          <p:nvPr/>
        </p:nvPicPr>
        <p:blipFill>
          <a:blip r:embed="rId3" cstate="screen">
            <a:clrChange>
              <a:clrFrom>
                <a:srgbClr val="FFFFFF"/>
              </a:clrFrom>
              <a:clrTo>
                <a:srgbClr val="FFFFFF">
                  <a:alpha val="0"/>
                </a:srgbClr>
              </a:clrTo>
            </a:clrChange>
            <a:lum contrast="100000"/>
            <a:extLst>
              <a:ext uri="{28A0092B-C50C-407E-A947-70E740481C1C}">
                <a14:useLocalDpi xmlns:a14="http://schemas.microsoft.com/office/drawing/2010/main" xmlns=""/>
              </a:ext>
            </a:extLst>
          </a:blip>
          <a:srcRect/>
          <a:stretch>
            <a:fillRect/>
          </a:stretch>
        </p:blipFill>
        <p:spPr bwMode="auto">
          <a:xfrm>
            <a:off x="3876675" y="0"/>
            <a:ext cx="5267325" cy="6734175"/>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419843" name="Picture 19" descr="crossingredsea"/>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39243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44" name="Text Box 4"/>
          <p:cNvSpPr txBox="1">
            <a:spLocks noChangeArrowheads="1"/>
          </p:cNvSpPr>
          <p:nvPr/>
        </p:nvSpPr>
        <p:spPr bwMode="auto">
          <a:xfrm>
            <a:off x="36973" y="50801"/>
            <a:ext cx="731290"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70ب</a:t>
            </a:r>
            <a:endParaRPr kumimoji="0" lang="en-US" altLang="zh-CN"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9172" name="Rectangle 20"/>
          <p:cNvSpPr>
            <a:spLocks noChangeArrowheads="1"/>
          </p:cNvSpPr>
          <p:nvPr/>
        </p:nvSpPr>
        <p:spPr bwMode="auto">
          <a:xfrm>
            <a:off x="114300" y="5943600"/>
            <a:ext cx="3733800" cy="9144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ar-JO"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SimSun" charset="0"/>
                <a:cs typeface="Arial"/>
              </a:rPr>
              <a:t>جون هـ والتون/ قوائم الخلفيات و التسلسل الزمني للعهد القديم، الطبعة الثانية،    102-3</a:t>
            </a:r>
            <a:endParaRPr kumimoji="1"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SimSun" charset="0"/>
              <a:cs typeface="Arial"/>
            </a:endParaRPr>
          </a:p>
        </p:txBody>
      </p:sp>
      <p:sp>
        <p:nvSpPr>
          <p:cNvPr id="49173" name="Rectangle 21"/>
          <p:cNvSpPr>
            <a:spLocks noGrp="1" noChangeArrowheads="1"/>
          </p:cNvSpPr>
          <p:nvPr>
            <p:ph type="title"/>
          </p:nvPr>
        </p:nvSpPr>
        <p:spPr>
          <a:xfrm>
            <a:off x="0" y="4800600"/>
            <a:ext cx="3886200" cy="1143000"/>
          </a:xfrm>
          <a:solidFill>
            <a:srgbClr val="000000"/>
          </a:solidFill>
        </p:spPr>
        <p:txBody>
          <a:bodyPr/>
          <a:lstStyle/>
          <a:p>
            <a:pPr>
              <a:defRPr/>
            </a:pPr>
            <a:r>
              <a:rPr lang="ar-JO" sz="4000" dirty="0">
                <a:effectLst>
                  <a:outerShdw blurRad="38100" dist="38100" dir="2700000" algn="tl">
                    <a:srgbClr val="366B1B"/>
                  </a:outerShdw>
                </a:effectLst>
                <a:cs typeface="Arial"/>
              </a:rPr>
              <a:t>ردود التاريخ المبكر</a:t>
            </a:r>
            <a:endParaRPr lang="en-US" sz="4000" dirty="0">
              <a:effectLst>
                <a:outerShdw blurRad="38100" dist="38100" dir="2700000" algn="tl">
                  <a:srgbClr val="366B1B"/>
                </a:outerShdw>
              </a:effectLst>
              <a:cs typeface="Arial"/>
            </a:endParaRPr>
          </a:p>
        </p:txBody>
      </p:sp>
      <p:graphicFrame>
        <p:nvGraphicFramePr>
          <p:cNvPr id="23" name="Table 22"/>
          <p:cNvGraphicFramePr>
            <a:graphicFrameLocks noGrp="1"/>
          </p:cNvGraphicFramePr>
          <p:nvPr/>
        </p:nvGraphicFramePr>
        <p:xfrm>
          <a:off x="9525000" y="-74613"/>
          <a:ext cx="5257800" cy="6934202"/>
        </p:xfrm>
        <a:graphic>
          <a:graphicData uri="http://schemas.openxmlformats.org/drawingml/2006/table">
            <a:tbl>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tblGrid>
              <a:tr h="3048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十三世</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纪</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的</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证</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据</a:t>
                      </a:r>
                      <a:endParaRPr kumimoji="0" lang="zh-CN" altLang="en-US" sz="1400" b="1" i="0" u="none" strike="noStrike" cap="none" normalizeH="0" baseline="0">
                        <a:ln>
                          <a:noFill/>
                        </a:ln>
                        <a:solidFill>
                          <a:srgbClr val="F1F7E9"/>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十五世</a:t>
                      </a:r>
                      <a:r>
                        <a:rPr kumimoji="0" lang="zh-CN" altLang="en-US" sz="1400" b="1" i="0" u="none" strike="noStrike" cap="none" normalizeH="0" baseline="0">
                          <a:ln>
                            <a:noFill/>
                          </a:ln>
                          <a:solidFill>
                            <a:srgbClr val="F1F7E9"/>
                          </a:solidFill>
                          <a:effectLst/>
                          <a:latin typeface="Times New Roman" charset="0"/>
                          <a:ea typeface="华文细黑" charset="0"/>
                          <a:cs typeface="华文细黑" charset="0"/>
                        </a:rPr>
                        <a:t>纪证</a:t>
                      </a: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据</a:t>
                      </a:r>
                      <a:endParaRPr kumimoji="0" lang="zh-CN" altLang="en-US" sz="1400" b="1" i="0" u="none" strike="noStrike" cap="none" normalizeH="0" baseline="0">
                        <a:ln>
                          <a:noFill/>
                        </a:ln>
                        <a:solidFill>
                          <a:schemeClr val="bg1"/>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xmlns="" val="10000"/>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xmlns="" val="10001"/>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销</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，如一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烧</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候，征服。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灰的原因可能是埃及的征服。</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xmlns="" val="10002"/>
                  </a:ext>
                </a:extLst>
              </a:tr>
              <a:tr h="11588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，犹太人被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建立了城市拉美西斯。</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纪为纪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念拉美西斯二世建立的。</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。名称“拉美西斯”使用更早超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过</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2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。市正在建立</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生前摩西</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从而在拉美西斯二世，即使后期外流。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3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储蒇</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城市，而不是首都。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xmlns="" val="10003"/>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430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多年的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12:40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不能配合</a:t>
                      </a:r>
                      <a:r>
                        <a:rPr kumimoji="0" lang="en-US" altLang="ja-JP"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希伯来人不必与</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有关。有大量</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据雅各前往埃及将近</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年前开始的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xmlns="" val="10004"/>
                  </a:ext>
                </a:extLst>
              </a:tr>
              <a:tr h="10604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特摩斯三世不是一个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者，因此不适合的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历</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片。</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虽</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然不知道是一个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特摩斯三世是众所周知的已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取得了一些建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设项</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目中的三角洲地区。</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xmlns="" val="10005"/>
                  </a:ext>
                </a:extLst>
              </a:tr>
              <a:tr h="946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圣</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没有提到巴勒斯坦入侵塞蒂本人或拉美西斯二世。因此，</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和以色列</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还</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没有在巴勒斯坦。</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师时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期“休息”期</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同于埃及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严</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格控制。埃及入侵反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对</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迦南人。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xmlns="" val="10006"/>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进</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走回到手段推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动</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始祖回来，始祖不能回去任何更</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样</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据，把始祖青</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我中有把他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在中</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牌二。</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86444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ar-JO" dirty="0">
                <a:cs typeface="+mj-cs"/>
              </a:rPr>
              <a:t>الخلاصة</a:t>
            </a:r>
            <a:endParaRPr lang="en-US" dirty="0">
              <a:cs typeface="+mj-cs"/>
            </a:endParaRPr>
          </a:p>
        </p:txBody>
      </p:sp>
      <p:sp>
        <p:nvSpPr>
          <p:cNvPr id="345091" name="Rectangle 3"/>
          <p:cNvSpPr>
            <a:spLocks noGrp="1" noChangeArrowheads="1"/>
          </p:cNvSpPr>
          <p:nvPr>
            <p:ph type="body" idx="1"/>
          </p:nvPr>
        </p:nvSpPr>
        <p:spPr>
          <a:xfrm>
            <a:off x="457200" y="1600200"/>
            <a:ext cx="8229600" cy="3657600"/>
          </a:xfrm>
        </p:spPr>
        <p:txBody>
          <a:bodyPr/>
          <a:lstStyle/>
          <a:p>
            <a:pPr algn="r" rtl="1" eaLnBrk="1" hangingPunct="1"/>
            <a:r>
              <a:rPr lang="ar-JO" sz="3600" dirty="0"/>
              <a:t>بعد فحص الأدلة الكتابية والتاريخية والأثرية يمكننا أن نرى أن كلاً من تاريخ 1446 [المبكر] وتاريخ 1290 [المتأخر] يمكن دعمهما بحجج مثيرة للإعجاب ولكن في هذه المرحلة من النقاش قضية الخروج في 1446 ق.م تبدو هي الأقوى</a:t>
            </a:r>
            <a:endParaRPr lang="en-US" sz="3600" dirty="0">
              <a:latin typeface="Tahoma" charset="0"/>
              <a:ea typeface="ＭＳ Ｐゴシック" charset="0"/>
            </a:endParaRPr>
          </a:p>
        </p:txBody>
      </p:sp>
      <p:sp>
        <p:nvSpPr>
          <p:cNvPr id="345092" name="Text Box 4"/>
          <p:cNvSpPr txBox="1">
            <a:spLocks noChangeArrowheads="1"/>
          </p:cNvSpPr>
          <p:nvPr/>
        </p:nvSpPr>
        <p:spPr bwMode="auto">
          <a:xfrm>
            <a:off x="0" y="641508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Tahoma" charset="0"/>
                <a:ea typeface="ＭＳ Ｐゴシック" charset="0"/>
                <a:cs typeface="+mn-cs"/>
              </a:rPr>
              <a:t>هربرت وولف، مقدمة إلى توراة العهد القديم، 148</a:t>
            </a:r>
            <a:endParaRPr kumimoji="0" lang="en-US" sz="1800" b="1" i="0" u="none" strike="noStrike" kern="1200" cap="none" spc="0" normalizeH="0" baseline="0" noProof="0" dirty="0">
              <a:ln>
                <a:noFill/>
              </a:ln>
              <a:solidFill>
                <a:srgbClr val="FFFFFF"/>
              </a:solidFill>
              <a:effectLst/>
              <a:uLnTx/>
              <a:uFillTx/>
              <a:latin typeface="Tahoma" charset="0"/>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50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50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50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ar-JO" dirty="0">
                <a:cs typeface="+mj-cs"/>
              </a:rPr>
              <a:t>التطبيق</a:t>
            </a:r>
            <a:endParaRPr lang="en-US" dirty="0">
              <a:cs typeface="+mj-cs"/>
            </a:endParaRPr>
          </a:p>
        </p:txBody>
      </p:sp>
      <p:sp>
        <p:nvSpPr>
          <p:cNvPr id="353283" name="Rectangle 3"/>
          <p:cNvSpPr>
            <a:spLocks noGrp="1" noChangeArrowheads="1"/>
          </p:cNvSpPr>
          <p:nvPr>
            <p:ph type="body" idx="1"/>
          </p:nvPr>
        </p:nvSpPr>
        <p:spPr>
          <a:xfrm>
            <a:off x="1143000" y="1870075"/>
            <a:ext cx="7239000" cy="3768725"/>
          </a:xfrm>
        </p:spPr>
        <p:txBody>
          <a:bodyPr/>
          <a:lstStyle/>
          <a:p>
            <a:pPr algn="r" rtl="1" eaLnBrk="1" hangingPunct="1">
              <a:defRPr/>
            </a:pPr>
            <a:r>
              <a:rPr lang="ar-JO" dirty="0">
                <a:cs typeface="+mn-cs"/>
              </a:rPr>
              <a:t>العصمة</a:t>
            </a:r>
            <a:endParaRPr lang="en-US" dirty="0">
              <a:cs typeface="+mn-cs"/>
            </a:endParaRPr>
          </a:p>
          <a:p>
            <a:pPr algn="r" rtl="1" eaLnBrk="1" hangingPunct="1">
              <a:buFont typeface="Wingdings" charset="0"/>
              <a:buNone/>
              <a:defRPr/>
            </a:pPr>
            <a:r>
              <a:rPr lang="en-US" dirty="0">
                <a:cs typeface="+mn-cs"/>
              </a:rPr>
              <a:t>	- </a:t>
            </a:r>
            <a:r>
              <a:rPr lang="ar-JO" dirty="0">
                <a:cs typeface="+mn-cs"/>
              </a:rPr>
              <a:t>تاريخية الكتاب المقدس</a:t>
            </a:r>
            <a:endParaRPr lang="en-US" dirty="0">
              <a:cs typeface="+mn-cs"/>
            </a:endParaRPr>
          </a:p>
          <a:p>
            <a:pPr algn="r" rtl="1" eaLnBrk="1" hangingPunct="1">
              <a:buFont typeface="Wingdings" charset="0"/>
              <a:buNone/>
              <a:defRPr/>
            </a:pPr>
            <a:r>
              <a:rPr lang="en-US" dirty="0">
                <a:cs typeface="+mn-cs"/>
              </a:rPr>
              <a:t>	- </a:t>
            </a:r>
            <a:r>
              <a:rPr lang="ar-JO" dirty="0">
                <a:cs typeface="+mn-cs"/>
              </a:rPr>
              <a:t>التقليد و الإحتفالات اليهودية</a:t>
            </a:r>
            <a:endParaRPr lang="en-US" dirty="0">
              <a:cs typeface="+mn-cs"/>
            </a:endParaRPr>
          </a:p>
          <a:p>
            <a:pPr algn="r" rtl="1" eaLnBrk="1" hangingPunct="1">
              <a:defRPr/>
            </a:pPr>
            <a:r>
              <a:rPr lang="ar-JO" dirty="0">
                <a:cs typeface="+mn-cs"/>
              </a:rPr>
              <a:t>أمانة الله</a:t>
            </a:r>
            <a:endParaRPr lang="en-US" dirty="0">
              <a:cs typeface="+mn-cs"/>
            </a:endParaRPr>
          </a:p>
          <a:p>
            <a:pPr algn="r" rtl="1" eaLnBrk="1" hangingPunct="1">
              <a:defRPr/>
            </a:pPr>
            <a:r>
              <a:rPr lang="ar-JO" dirty="0">
                <a:cs typeface="+mn-cs"/>
              </a:rPr>
              <a:t>التوازي مع اختبار العهد الجديد في المسيح</a:t>
            </a:r>
            <a:endParaRPr lang="en-US" dirty="0">
              <a:cs typeface="+mn-cs"/>
            </a:endParaRPr>
          </a:p>
          <a:p>
            <a:pPr algn="r" rtl="1" eaLnBrk="1" hangingPunct="1">
              <a:defRPr/>
            </a:pPr>
            <a:endParaRPr lang="en-US" dirty="0">
              <a:cs typeface="+mn-cs"/>
            </a:endParaRPr>
          </a:p>
        </p:txBody>
      </p:sp>
      <p:pic>
        <p:nvPicPr>
          <p:cNvPr id="72707" name="Picture 8" descr="g01927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72400" y="60960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32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32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32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32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3283">
                                            <p:txEl>
                                              <p:pRg st="1" end="1"/>
                                            </p:txEl>
                                          </p:spTgt>
                                        </p:tgtEl>
                                        <p:attrNameLst>
                                          <p:attrName>style.visibility</p:attrName>
                                        </p:attrNameLst>
                                      </p:cBhvr>
                                      <p:to>
                                        <p:strVal val="visible"/>
                                      </p:to>
                                    </p:set>
                                    <p:anim calcmode="lin" valueType="num">
                                      <p:cBhvr>
                                        <p:cTn id="16" dur="500" fill="hold"/>
                                        <p:tgtEl>
                                          <p:spTgt spid="3532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328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32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32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3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p:cTn id="25" dur="500" fill="hold"/>
                                        <p:tgtEl>
                                          <p:spTgt spid="3532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5328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532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532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532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53283">
                                            <p:txEl>
                                              <p:pRg st="3" end="3"/>
                                            </p:txEl>
                                          </p:spTgt>
                                        </p:tgtEl>
                                        <p:attrNameLst>
                                          <p:attrName>style.visibility</p:attrName>
                                        </p:attrNameLst>
                                      </p:cBhvr>
                                      <p:to>
                                        <p:strVal val="visible"/>
                                      </p:to>
                                    </p:set>
                                    <p:anim calcmode="lin" valueType="num">
                                      <p:cBhvr>
                                        <p:cTn id="34" dur="500" fill="hold"/>
                                        <p:tgtEl>
                                          <p:spTgt spid="3532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328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532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32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328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53283">
                                            <p:txEl>
                                              <p:pRg st="4" end="4"/>
                                            </p:txEl>
                                          </p:spTgt>
                                        </p:tgtEl>
                                        <p:attrNameLst>
                                          <p:attrName>style.visibility</p:attrName>
                                        </p:attrNameLst>
                                      </p:cBhvr>
                                      <p:to>
                                        <p:strVal val="visible"/>
                                      </p:to>
                                    </p:set>
                                    <p:anim calcmode="lin" valueType="num">
                                      <p:cBhvr>
                                        <p:cTn id="43" dur="500" fill="hold"/>
                                        <p:tgtEl>
                                          <p:spTgt spid="3532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328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532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32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Rectangle 8"/>
          <p:cNvSpPr>
            <a:spLocks noGrp="1" noChangeArrowheads="1"/>
          </p:cNvSpPr>
          <p:nvPr>
            <p:ph type="title"/>
          </p:nvPr>
        </p:nvSpPr>
        <p:spPr>
          <a:xfrm>
            <a:off x="457200" y="384175"/>
            <a:ext cx="8229600" cy="1368425"/>
          </a:xfrm>
        </p:spPr>
        <p:txBody>
          <a:bodyPr/>
          <a:lstStyle/>
          <a:p>
            <a:pPr eaLnBrk="1" hangingPunct="1">
              <a:defRPr/>
            </a:pPr>
            <a:r>
              <a:rPr lang="ar-JO" sz="3800" dirty="0">
                <a:cs typeface="+mj-cs"/>
              </a:rPr>
              <a:t>معلومات إضافية</a:t>
            </a:r>
            <a:r>
              <a:rPr lang="en-US" sz="3800" dirty="0">
                <a:cs typeface="+mj-cs"/>
              </a:rPr>
              <a:t/>
            </a:r>
            <a:br>
              <a:rPr lang="en-US" sz="3800" dirty="0">
                <a:cs typeface="+mj-cs"/>
              </a:rPr>
            </a:br>
            <a:r>
              <a:rPr lang="en-US" sz="1900" dirty="0"/>
              <a:t/>
            </a:r>
            <a:br>
              <a:rPr lang="en-US" sz="1900" dirty="0"/>
            </a:br>
            <a:r>
              <a:rPr lang="ar-JO" sz="1900" dirty="0"/>
              <a:t>المصدر : جون د. كوريد، دراسة تفسيرية في سفر الخروج (دارلنغتون: المطبعة الإنجيلية، 2000)</a:t>
            </a:r>
            <a:endParaRPr lang="en-US" sz="1900" dirty="0">
              <a:cs typeface="+mj-cs"/>
            </a:endParaRPr>
          </a:p>
        </p:txBody>
      </p:sp>
      <p:sp>
        <p:nvSpPr>
          <p:cNvPr id="357385" name="Rectangle 9"/>
          <p:cNvSpPr>
            <a:spLocks noGrp="1" noChangeArrowheads="1"/>
          </p:cNvSpPr>
          <p:nvPr>
            <p:ph type="body" idx="1"/>
          </p:nvPr>
        </p:nvSpPr>
        <p:spPr>
          <a:xfrm>
            <a:off x="914400" y="2174875"/>
            <a:ext cx="7772400" cy="4225925"/>
          </a:xfrm>
        </p:spPr>
        <p:txBody>
          <a:bodyPr/>
          <a:lstStyle/>
          <a:p>
            <a:pPr algn="r" rtl="1" eaLnBrk="1" hangingPunct="1">
              <a:defRPr/>
            </a:pPr>
            <a:r>
              <a:rPr lang="ar-JO" dirty="0"/>
              <a:t>المؤلف مشترك في نظرية القرن الثالث عشر ق.م </a:t>
            </a:r>
          </a:p>
          <a:p>
            <a:pPr algn="r" rtl="1" eaLnBrk="1" hangingPunct="1">
              <a:buNone/>
              <a:defRPr/>
            </a:pPr>
            <a:endParaRPr lang="en-US" dirty="0">
              <a:cs typeface="+mn-cs"/>
            </a:endParaRPr>
          </a:p>
          <a:p>
            <a:pPr algn="r" rtl="1" eaLnBrk="1" hangingPunct="1">
              <a:defRPr/>
            </a:pPr>
            <a:r>
              <a:rPr lang="ar-JO" dirty="0">
                <a:cs typeface="+mn-cs"/>
              </a:rPr>
              <a:t>نظرية الهجرة السلمية</a:t>
            </a:r>
            <a:endParaRPr lang="en-US" dirty="0">
              <a:cs typeface="+mn-cs"/>
            </a:endParaRPr>
          </a:p>
          <a:p>
            <a:pPr algn="r" rtl="1" eaLnBrk="1" hangingPunct="1">
              <a:defRPr/>
            </a:pPr>
            <a:endParaRPr lang="en-US" dirty="0">
              <a:cs typeface="+mn-cs"/>
            </a:endParaRPr>
          </a:p>
          <a:p>
            <a:pPr algn="r" rtl="1" eaLnBrk="1" hangingPunct="1">
              <a:defRPr/>
            </a:pPr>
            <a:r>
              <a:rPr lang="ar-JO" dirty="0">
                <a:cs typeface="+mn-cs"/>
              </a:rPr>
              <a:t>الكنعانيون القرويون</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7385">
                                            <p:txEl>
                                              <p:pRg st="2" end="2"/>
                                            </p:txEl>
                                          </p:spTgt>
                                        </p:tgtEl>
                                        <p:attrNameLst>
                                          <p:attrName>style.visibility</p:attrName>
                                        </p:attrNameLst>
                                      </p:cBhvr>
                                      <p:to>
                                        <p:strVal val="visible"/>
                                      </p:to>
                                    </p:set>
                                    <p:animEffect transition="in" filter="fade">
                                      <p:cBhvr>
                                        <p:cTn id="7" dur="1000"/>
                                        <p:tgtEl>
                                          <p:spTgt spid="357385">
                                            <p:txEl>
                                              <p:pRg st="2" end="2"/>
                                            </p:txEl>
                                          </p:spTgt>
                                        </p:tgtEl>
                                      </p:cBhvr>
                                    </p:animEffect>
                                    <p:anim calcmode="lin" valueType="num">
                                      <p:cBhvr>
                                        <p:cTn id="8" dur="1000" fill="hold"/>
                                        <p:tgtEl>
                                          <p:spTgt spid="3573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7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57385">
                                            <p:txEl>
                                              <p:pRg st="4" end="4"/>
                                            </p:txEl>
                                          </p:spTgt>
                                        </p:tgtEl>
                                        <p:attrNameLst>
                                          <p:attrName>style.visibility</p:attrName>
                                        </p:attrNameLst>
                                      </p:cBhvr>
                                      <p:to>
                                        <p:strVal val="visible"/>
                                      </p:to>
                                    </p:set>
                                    <p:animEffect transition="in" filter="fade">
                                      <p:cBhvr>
                                        <p:cTn id="14" dur="1000"/>
                                        <p:tgtEl>
                                          <p:spTgt spid="357385">
                                            <p:txEl>
                                              <p:pRg st="4" end="4"/>
                                            </p:txEl>
                                          </p:spTgt>
                                        </p:tgtEl>
                                      </p:cBhvr>
                                    </p:animEffect>
                                    <p:anim calcmode="lin" valueType="num">
                                      <p:cBhvr>
                                        <p:cTn id="15" dur="1000" fill="hold"/>
                                        <p:tgtEl>
                                          <p:spTgt spid="35738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573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304800"/>
            <a:ext cx="9144000" cy="2057400"/>
          </a:xfrm>
        </p:spPr>
        <p:txBody>
          <a:bodyPr/>
          <a:lstStyle/>
          <a:p>
            <a:pPr eaLnBrk="1" hangingPunct="1">
              <a:defRPr/>
            </a:pPr>
            <a:r>
              <a:rPr lang="ar-JO" sz="4000" dirty="0"/>
              <a:t>المؤلف مشترك في نظرية القرن الثالث عشر ق.م </a:t>
            </a:r>
            <a:r>
              <a:rPr lang="en-US" sz="3800" dirty="0">
                <a:cs typeface="+mj-cs"/>
              </a:rPr>
              <a:t/>
            </a:r>
            <a:br>
              <a:rPr lang="en-US" sz="3800" dirty="0">
                <a:cs typeface="+mj-cs"/>
              </a:rPr>
            </a:br>
            <a:r>
              <a:rPr lang="en-US" sz="3800" dirty="0">
                <a:cs typeface="+mj-cs"/>
              </a:rPr>
              <a:t> </a:t>
            </a:r>
            <a:r>
              <a:rPr lang="ar-JO" sz="1900" dirty="0"/>
              <a:t>جون د. كوريد، دراسة تفسيرية في سفر الخروج (دارلنغتون: المطبعة الإنجيلية، 2000) ، 27</a:t>
            </a:r>
            <a:endParaRPr lang="en-US" sz="1900" dirty="0">
              <a:cs typeface="+mj-cs"/>
            </a:endParaRPr>
          </a:p>
        </p:txBody>
      </p:sp>
      <p:sp>
        <p:nvSpPr>
          <p:cNvPr id="374787" name="Rectangle 3"/>
          <p:cNvSpPr>
            <a:spLocks noGrp="1" noChangeArrowheads="1"/>
          </p:cNvSpPr>
          <p:nvPr>
            <p:ph type="body" idx="1"/>
          </p:nvPr>
        </p:nvSpPr>
        <p:spPr>
          <a:xfrm>
            <a:off x="381000" y="2590800"/>
            <a:ext cx="8534400" cy="3505200"/>
          </a:xfrm>
        </p:spPr>
        <p:txBody>
          <a:bodyPr/>
          <a:lstStyle/>
          <a:p>
            <a:pPr algn="r" rtl="1" eaLnBrk="1" hangingPunct="1">
              <a:defRPr/>
            </a:pPr>
            <a:r>
              <a:rPr lang="ar-JO" dirty="0"/>
              <a:t>أول نصب تذكاري مصري ذكر إسرائيل هو شاهدة للفرعون مرنبتاح (1224-1214 ق.م)</a:t>
            </a:r>
          </a:p>
          <a:p>
            <a:pPr algn="r" rtl="1" eaLnBrk="1" hangingPunct="1">
              <a:defRPr/>
            </a:pPr>
            <a:r>
              <a:rPr lang="ar-JO" dirty="0"/>
              <a:t>الوضع التاريخي - كان القرن الثالث عشر فترة اضطرابات أدت إلى هروب إسرائيل من مصر وغزو كنعان</a:t>
            </a:r>
            <a:endParaRPr lang="en-US" dirty="0">
              <a:cs typeface="+mn-cs"/>
            </a:endParaRPr>
          </a:p>
        </p:txBody>
      </p:sp>
      <p:sp>
        <p:nvSpPr>
          <p:cNvPr id="374788" name="Text Box 4"/>
          <p:cNvSpPr txBox="1">
            <a:spLocks noChangeArrowheads="1"/>
          </p:cNvSpPr>
          <p:nvPr/>
        </p:nvSpPr>
        <p:spPr bwMode="auto">
          <a:xfrm rot="-2030178">
            <a:off x="16802" y="3069468"/>
            <a:ext cx="902683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1200" cap="none" spc="0" normalizeH="0" baseline="0" noProof="0" dirty="0">
                <a:ln>
                  <a:noFill/>
                </a:ln>
                <a:solidFill>
                  <a:srgbClr val="FFFF00"/>
                </a:solidFill>
                <a:effectLst>
                  <a:glow rad="228600">
                    <a:srgbClr val="000000">
                      <a:satMod val="175000"/>
                      <a:alpha val="91000"/>
                    </a:srgbClr>
                  </a:glow>
                </a:effectLst>
                <a:uLnTx/>
                <a:uFillTx/>
                <a:latin typeface="Arial" panose="020B0604020202020204" pitchFamily="34" charset="0"/>
                <a:ea typeface="ＭＳ Ｐゴシック" charset="0"/>
                <a:cs typeface="Arial" panose="020B0604020202020204" pitchFamily="34" charset="0"/>
              </a:rPr>
              <a:t>الله ليس في الصورة</a:t>
            </a:r>
            <a:endParaRPr kumimoji="0" lang="en-US" sz="6000" b="1" i="0" u="none" strike="noStrike" kern="1200" cap="none" spc="0" normalizeH="0" baseline="0" noProof="0" dirty="0">
              <a:ln>
                <a:noFill/>
              </a:ln>
              <a:solidFill>
                <a:srgbClr val="FFFF00"/>
              </a:solidFill>
              <a:effectLst>
                <a:glow rad="228600">
                  <a:srgbClr val="000000">
                    <a:satMod val="175000"/>
                    <a:alpha val="91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500" fill="hold"/>
                                        <p:tgtEl>
                                          <p:spTgt spid="374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47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47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grpId="0" nodeType="clickEffect">
                                  <p:stCondLst>
                                    <p:cond delay="0"/>
                                  </p:stCondLst>
                                  <p:iterate type="lt">
                                    <p:tmPct val="0"/>
                                  </p:iterate>
                                  <p:childTnLst>
                                    <p:animClr clrSpc="hsl" dir="cw">
                                      <p:cBhvr override="childStyle">
                                        <p:cTn id="14" dur="500" fill="hold"/>
                                        <p:tgtEl>
                                          <p:spTgt spid="374787">
                                            <p:txEl>
                                              <p:pRg st="0" end="0"/>
                                            </p:txEl>
                                          </p:spTgt>
                                        </p:tgtEl>
                                        <p:attrNameLst>
                                          <p:attrName>style.color</p:attrName>
                                        </p:attrNameLst>
                                      </p:cBhvr>
                                      <p:by>
                                        <p:hsl h="0" s="-12549" l="-25098"/>
                                      </p:by>
                                    </p:animClr>
                                    <p:animClr clrSpc="hsl" dir="cw">
                                      <p:cBhvr>
                                        <p:cTn id="15" dur="500" fill="hold"/>
                                        <p:tgtEl>
                                          <p:spTgt spid="374787">
                                            <p:txEl>
                                              <p:pRg st="0" end="0"/>
                                            </p:txEl>
                                          </p:spTgt>
                                        </p:tgtEl>
                                        <p:attrNameLst>
                                          <p:attrName>fillcolor</p:attrName>
                                        </p:attrNameLst>
                                      </p:cBhvr>
                                      <p:by>
                                        <p:hsl h="0" s="-12549" l="-25098"/>
                                      </p:by>
                                    </p:animClr>
                                    <p:animClr clrSpc="hsl" dir="cw">
                                      <p:cBhvr>
                                        <p:cTn id="16" dur="500" fill="hold"/>
                                        <p:tgtEl>
                                          <p:spTgt spid="374787">
                                            <p:txEl>
                                              <p:pRg st="0" end="0"/>
                                            </p:txEl>
                                          </p:spTgt>
                                        </p:tgtEl>
                                        <p:attrNameLst>
                                          <p:attrName>stroke.color</p:attrName>
                                        </p:attrNameLst>
                                      </p:cBhvr>
                                      <p:by>
                                        <p:hsl h="0" s="-12549" l="-25098"/>
                                      </p:by>
                                    </p:animClr>
                                    <p:set>
                                      <p:cBhvr>
                                        <p:cTn id="17" dur="500" fill="hold"/>
                                        <p:tgtEl>
                                          <p:spTgt spid="374787">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74788"/>
                                        </p:tgtEl>
                                        <p:attrNameLst>
                                          <p:attrName>style.visibility</p:attrName>
                                        </p:attrNameLst>
                                      </p:cBhvr>
                                      <p:to>
                                        <p:strVal val="visible"/>
                                      </p:to>
                                    </p:set>
                                    <p:anim calcmode="lin" valueType="num">
                                      <p:cBhvr>
                                        <p:cTn id="22" dur="500" fill="hold"/>
                                        <p:tgtEl>
                                          <p:spTgt spid="374788"/>
                                        </p:tgtEl>
                                        <p:attrNameLst>
                                          <p:attrName>ppt_w</p:attrName>
                                        </p:attrNameLst>
                                      </p:cBhvr>
                                      <p:tavLst>
                                        <p:tav tm="0">
                                          <p:val>
                                            <p:fltVal val="0"/>
                                          </p:val>
                                        </p:tav>
                                        <p:tav tm="100000">
                                          <p:val>
                                            <p:strVal val="#ppt_w"/>
                                          </p:val>
                                        </p:tav>
                                      </p:tavLst>
                                    </p:anim>
                                    <p:anim calcmode="lin" valueType="num">
                                      <p:cBhvr>
                                        <p:cTn id="23" dur="500" fill="hold"/>
                                        <p:tgtEl>
                                          <p:spTgt spid="374788"/>
                                        </p:tgtEl>
                                        <p:attrNameLst>
                                          <p:attrName>ppt_h</p:attrName>
                                        </p:attrNameLst>
                                      </p:cBhvr>
                                      <p:tavLst>
                                        <p:tav tm="0">
                                          <p:val>
                                            <p:fltVal val="0"/>
                                          </p:val>
                                        </p:tav>
                                        <p:tav tm="100000">
                                          <p:val>
                                            <p:strVal val="#ppt_h"/>
                                          </p:val>
                                        </p:tav>
                                      </p:tavLst>
                                    </p:anim>
                                    <p:animEffect transition="in" filter="fade">
                                      <p:cBhvr>
                                        <p:cTn id="24"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allAtOnce"/>
      <p:bldP spid="3747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1474787"/>
          </a:xfrm>
        </p:spPr>
        <p:txBody>
          <a:bodyPr/>
          <a:lstStyle/>
          <a:p>
            <a:pPr eaLnBrk="1" hangingPunct="1">
              <a:defRPr/>
            </a:pPr>
            <a:r>
              <a:rPr lang="ar-JO" sz="3800" dirty="0">
                <a:cs typeface="+mj-cs"/>
              </a:rPr>
              <a:t>نظرية الهجرة السلمية 1</a:t>
            </a:r>
            <a:r>
              <a:rPr lang="en-US" sz="1900" i="1" dirty="0">
                <a:cs typeface="+mj-cs"/>
              </a:rPr>
              <a:t/>
            </a:r>
            <a:br>
              <a:rPr lang="en-US" sz="1900" i="1" dirty="0">
                <a:cs typeface="+mj-cs"/>
              </a:rPr>
            </a:br>
            <a:r>
              <a:rPr lang="ar-JO" sz="1900" i="1" dirty="0">
                <a:cs typeface="+mj-cs"/>
              </a:rPr>
              <a:t>صممت من قبل م. نوث و أ. ىلت</a:t>
            </a:r>
            <a:r>
              <a:rPr lang="en-US" sz="1900" i="1" dirty="0">
                <a:cs typeface="+mj-cs"/>
              </a:rPr>
              <a:t/>
            </a:r>
            <a:br>
              <a:rPr lang="en-US" sz="1900" i="1" dirty="0">
                <a:cs typeface="+mj-cs"/>
              </a:rPr>
            </a:br>
            <a:r>
              <a:rPr lang="en-US" sz="1900" i="1" dirty="0">
                <a:cs typeface="+mj-cs"/>
              </a:rPr>
              <a:t> </a:t>
            </a:r>
            <a:r>
              <a:rPr lang="ar-JO" sz="1900" dirty="0"/>
              <a:t>جون د. كوريد، دراسة تفسيرية في سفر الخروج (دارلنغتون: المطبعة الإنجيلية، 2000) ، 29</a:t>
            </a:r>
            <a:endParaRPr lang="en-US" sz="1900" i="1" u="sng" dirty="0">
              <a:cs typeface="+mj-cs"/>
            </a:endParaRPr>
          </a:p>
        </p:txBody>
      </p:sp>
      <p:sp>
        <p:nvSpPr>
          <p:cNvPr id="375811" name="Rectangle 3"/>
          <p:cNvSpPr>
            <a:spLocks noGrp="1" noChangeArrowheads="1"/>
          </p:cNvSpPr>
          <p:nvPr>
            <p:ph type="body" idx="1"/>
          </p:nvPr>
        </p:nvSpPr>
        <p:spPr>
          <a:xfrm>
            <a:off x="457200" y="1828801"/>
            <a:ext cx="8686800" cy="3124200"/>
          </a:xfrm>
        </p:spPr>
        <p:txBody>
          <a:bodyPr/>
          <a:lstStyle/>
          <a:p>
            <a:pPr algn="r" rtl="1" eaLnBrk="1" hangingPunct="1">
              <a:defRPr/>
            </a:pPr>
            <a:r>
              <a:rPr lang="ar-JO" dirty="0"/>
              <a:t>ترجع زيادة الاستيطان في فلسطين إلى التسلل التدريجي للعبرانيين إلى فلسطين وتحول الكفاف التدريجي من شبه الرحل إلى الزراعة ... لا غزو ، فقط اختراق سلمي من الخارج إلى داخل فلسطين</a:t>
            </a:r>
            <a:endParaRPr lang="en-US" dirty="0">
              <a:cs typeface="+mn-cs"/>
            </a:endParaRPr>
          </a:p>
        </p:txBody>
      </p:sp>
      <p:sp>
        <p:nvSpPr>
          <p:cNvPr id="375812" name="Text Box 4"/>
          <p:cNvSpPr txBox="1">
            <a:spLocks noChangeArrowheads="1"/>
          </p:cNvSpPr>
          <p:nvPr/>
        </p:nvSpPr>
        <p:spPr bwMode="auto">
          <a:xfrm>
            <a:off x="762000" y="4953000"/>
            <a:ext cx="7543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rPr>
              <a:t>يتعارض هذا مع تكوين 46: 31-34 ، حيث استقر الإسرائيليون كرعاة محتقرين في مصر</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p:cTn id="7" dur="500" fill="hold"/>
                                        <p:tgtEl>
                                          <p:spTgt spid="375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58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58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5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anim calcmode="lin" valueType="num">
                                      <p:cBhvr>
                                        <p:cTn id="15" dur="500" fill="hold"/>
                                        <p:tgtEl>
                                          <p:spTgt spid="375812"/>
                                        </p:tgtEl>
                                        <p:attrNameLst>
                                          <p:attrName>ppt_w</p:attrName>
                                        </p:attrNameLst>
                                      </p:cBhvr>
                                      <p:tavLst>
                                        <p:tav tm="0">
                                          <p:val>
                                            <p:fltVal val="0"/>
                                          </p:val>
                                        </p:tav>
                                        <p:tav tm="100000">
                                          <p:val>
                                            <p:strVal val="#ppt_w"/>
                                          </p:val>
                                        </p:tav>
                                      </p:tavLst>
                                    </p:anim>
                                    <p:anim calcmode="lin" valueType="num">
                                      <p:cBhvr>
                                        <p:cTn id="16" dur="500" fill="hold"/>
                                        <p:tgtEl>
                                          <p:spTgt spid="375812"/>
                                        </p:tgtEl>
                                        <p:attrNameLst>
                                          <p:attrName>ppt_h</p:attrName>
                                        </p:attrNameLst>
                                      </p:cBhvr>
                                      <p:tavLst>
                                        <p:tav tm="0">
                                          <p:val>
                                            <p:fltVal val="0"/>
                                          </p:val>
                                        </p:tav>
                                        <p:tav tm="100000">
                                          <p:val>
                                            <p:strVal val="#ppt_h"/>
                                          </p:val>
                                        </p:tav>
                                      </p:tavLst>
                                    </p:anim>
                                    <p:animEffect transition="in" filter="fade">
                                      <p:cBhvr>
                                        <p:cTn id="17" dur="500"/>
                                        <p:tgtEl>
                                          <p:spTgt spid="3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P spid="3758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1"/>
            <a:ext cx="8229600" cy="1752600"/>
          </a:xfrm>
        </p:spPr>
        <p:txBody>
          <a:bodyPr/>
          <a:lstStyle/>
          <a:p>
            <a:pPr eaLnBrk="1" hangingPunct="1">
              <a:defRPr/>
            </a:pPr>
            <a:r>
              <a:rPr lang="ar-JO" sz="3800" dirty="0">
                <a:cs typeface="+mj-cs"/>
              </a:rPr>
              <a:t>نظرية الهجرة السلمية 2</a:t>
            </a:r>
            <a:r>
              <a:rPr lang="en-US" sz="1900" i="1" dirty="0">
                <a:cs typeface="+mj-cs"/>
              </a:rPr>
              <a:t/>
            </a:r>
            <a:br>
              <a:rPr lang="en-US" sz="1900" i="1" dirty="0">
                <a:cs typeface="+mj-cs"/>
              </a:rPr>
            </a:br>
            <a:r>
              <a:rPr lang="ar-JO" sz="1900" i="1" dirty="0">
                <a:cs typeface="+mj-cs"/>
              </a:rPr>
              <a:t>صممها ج. مندنهول في 1962</a:t>
            </a:r>
            <a:r>
              <a:rPr lang="en-US" sz="1900" i="1" dirty="0">
                <a:cs typeface="+mj-cs"/>
              </a:rPr>
              <a:t/>
            </a:r>
            <a:br>
              <a:rPr lang="en-US" sz="1900" i="1" dirty="0">
                <a:cs typeface="+mj-cs"/>
              </a:rPr>
            </a:br>
            <a:r>
              <a:rPr lang="en-US" sz="1900" i="1" dirty="0">
                <a:cs typeface="+mj-cs"/>
              </a:rPr>
              <a:t> </a:t>
            </a:r>
            <a:r>
              <a:rPr lang="ar-JO" sz="1900" dirty="0"/>
              <a:t>جون د. كوريد، دراسة تفسيرية في سفر الخروج (دارلنغتون: المطبعة الإنجيلية، 2000) ، 29</a:t>
            </a:r>
            <a:endParaRPr lang="en-US" sz="1900" i="1" u="sng" dirty="0">
              <a:cs typeface="+mj-cs"/>
            </a:endParaRPr>
          </a:p>
        </p:txBody>
      </p:sp>
      <p:sp>
        <p:nvSpPr>
          <p:cNvPr id="376835" name="Rectangle 3"/>
          <p:cNvSpPr>
            <a:spLocks noGrp="1" noChangeArrowheads="1"/>
          </p:cNvSpPr>
          <p:nvPr>
            <p:ph type="body" idx="1"/>
          </p:nvPr>
        </p:nvSpPr>
        <p:spPr>
          <a:xfrm>
            <a:off x="228600" y="1828800"/>
            <a:ext cx="8915400" cy="3768725"/>
          </a:xfrm>
        </p:spPr>
        <p:txBody>
          <a:bodyPr/>
          <a:lstStyle/>
          <a:p>
            <a:pPr algn="r" rtl="1" eaLnBrk="1" hangingPunct="1">
              <a:defRPr/>
            </a:pPr>
            <a:r>
              <a:rPr lang="ar-JO" dirty="0"/>
              <a:t>حدث انسحاب لفصيل من المجتمع الفلسطيني هم الفلاحون جاء هؤلاء الفلاحون فيما بعد ليتطوروا إلى العبرانيين . كان الدافع وراء خروجهم من المدن الكنعانية هو الثورة أو على الأقل عدم الرضا عن الشعب الحاكم</a:t>
            </a:r>
            <a:endParaRPr lang="en-US" dirty="0">
              <a:cs typeface="+mn-cs"/>
            </a:endParaRPr>
          </a:p>
        </p:txBody>
      </p:sp>
      <p:sp>
        <p:nvSpPr>
          <p:cNvPr id="376836" name="Text Box 4"/>
          <p:cNvSpPr txBox="1">
            <a:spLocks noChangeArrowheads="1"/>
          </p:cNvSpPr>
          <p:nvPr/>
        </p:nvSpPr>
        <p:spPr bwMode="auto">
          <a:xfrm>
            <a:off x="457200" y="4906963"/>
            <a:ext cx="868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rPr>
              <a:t>لم يكن العبرانيون تطورًا من مثل هؤلاء الفلاحين. يقول تكوين 45: 17-20 أن فرعون دعا عائلة يوسف إلى مصر</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68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76836"/>
                                        </p:tgtEl>
                                        <p:attrNameLst>
                                          <p:attrName>style.visibility</p:attrName>
                                        </p:attrNameLst>
                                      </p:cBhvr>
                                      <p:to>
                                        <p:strVal val="visible"/>
                                      </p:to>
                                    </p:set>
                                    <p:anim calcmode="lin" valueType="num">
                                      <p:cBhvr>
                                        <p:cTn id="15" dur="500" fill="hold"/>
                                        <p:tgtEl>
                                          <p:spTgt spid="376836"/>
                                        </p:tgtEl>
                                        <p:attrNameLst>
                                          <p:attrName>ppt_w</p:attrName>
                                        </p:attrNameLst>
                                      </p:cBhvr>
                                      <p:tavLst>
                                        <p:tav tm="0">
                                          <p:val>
                                            <p:fltVal val="0"/>
                                          </p:val>
                                        </p:tav>
                                        <p:tav tm="100000">
                                          <p:val>
                                            <p:strVal val="#ppt_w"/>
                                          </p:val>
                                        </p:tav>
                                      </p:tavLst>
                                    </p:anim>
                                    <p:anim calcmode="lin" valueType="num">
                                      <p:cBhvr>
                                        <p:cTn id="16" dur="500" fill="hold"/>
                                        <p:tgtEl>
                                          <p:spTgt spid="376836"/>
                                        </p:tgtEl>
                                        <p:attrNameLst>
                                          <p:attrName>ppt_h</p:attrName>
                                        </p:attrNameLst>
                                      </p:cBhvr>
                                      <p:tavLst>
                                        <p:tav tm="0">
                                          <p:val>
                                            <p:fltVal val="0"/>
                                          </p:val>
                                        </p:tav>
                                        <p:tav tm="100000">
                                          <p:val>
                                            <p:strVal val="#ppt_h"/>
                                          </p:val>
                                        </p:tav>
                                      </p:tavLst>
                                    </p:anim>
                                    <p:anim calcmode="lin" valueType="num">
                                      <p:cBhvr>
                                        <p:cTn id="17" dur="500" fill="hold"/>
                                        <p:tgtEl>
                                          <p:spTgt spid="376836"/>
                                        </p:tgtEl>
                                        <p:attrNameLst>
                                          <p:attrName>style.rotation</p:attrName>
                                        </p:attrNameLst>
                                      </p:cBhvr>
                                      <p:tavLst>
                                        <p:tav tm="0">
                                          <p:val>
                                            <p:fltVal val="360"/>
                                          </p:val>
                                        </p:tav>
                                        <p:tav tm="100000">
                                          <p:val>
                                            <p:fltVal val="0"/>
                                          </p:val>
                                        </p:tav>
                                      </p:tavLst>
                                    </p:anim>
                                    <p:animEffect transition="in" filter="fade">
                                      <p:cBhvr>
                                        <p:cTn id="18" dur="500"/>
                                        <p:tgtEl>
                                          <p:spTgt spid="3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1779587"/>
          </a:xfrm>
        </p:spPr>
        <p:txBody>
          <a:bodyPr/>
          <a:lstStyle/>
          <a:p>
            <a:pPr eaLnBrk="1" hangingPunct="1">
              <a:defRPr/>
            </a:pPr>
            <a:r>
              <a:rPr lang="ar-JO" dirty="0">
                <a:cs typeface="+mj-cs"/>
              </a:rPr>
              <a:t>الكنعانيون القرويون</a:t>
            </a:r>
            <a:r>
              <a:rPr lang="en-US" dirty="0">
                <a:cs typeface="+mj-cs"/>
              </a:rPr>
              <a:t/>
            </a:r>
            <a:br>
              <a:rPr lang="en-US" dirty="0">
                <a:cs typeface="+mj-cs"/>
              </a:rPr>
            </a:br>
            <a:r>
              <a:rPr lang="ar-JO" sz="2100" i="1" dirty="0">
                <a:cs typeface="+mj-cs"/>
              </a:rPr>
              <a:t>من قبل فنكلستين</a:t>
            </a:r>
            <a:r>
              <a:rPr lang="en-US" sz="2100" dirty="0">
                <a:cs typeface="+mj-cs"/>
              </a:rPr>
              <a:t/>
            </a:r>
            <a:br>
              <a:rPr lang="en-US" sz="2100" dirty="0">
                <a:cs typeface="+mj-cs"/>
              </a:rPr>
            </a:br>
            <a:r>
              <a:rPr lang="ar-JO" sz="2400" dirty="0"/>
              <a:t> جون د. كوريد، دراسة تفسيرية في سفر الخروج (دارلنغتون: المطبعة الإنجيلية، 2000) ، 30</a:t>
            </a:r>
            <a:endParaRPr lang="en-US" sz="2100" i="1" u="sng" dirty="0">
              <a:cs typeface="+mj-cs"/>
            </a:endParaRPr>
          </a:p>
        </p:txBody>
      </p:sp>
      <p:sp>
        <p:nvSpPr>
          <p:cNvPr id="385027" name="Rectangle 3"/>
          <p:cNvSpPr>
            <a:spLocks noGrp="1" noChangeArrowheads="1"/>
          </p:cNvSpPr>
          <p:nvPr>
            <p:ph type="body" idx="1"/>
          </p:nvPr>
        </p:nvSpPr>
        <p:spPr>
          <a:xfrm>
            <a:off x="457200" y="2174875"/>
            <a:ext cx="8229600" cy="3768725"/>
          </a:xfrm>
        </p:spPr>
        <p:txBody>
          <a:bodyPr/>
          <a:lstStyle/>
          <a:p>
            <a:pPr algn="r" rtl="1" eaLnBrk="1" hangingPunct="1">
              <a:defRPr/>
            </a:pPr>
            <a:r>
              <a:rPr lang="ar-JO" dirty="0"/>
              <a:t>يعتقد أن التغيير قد يكون ببساطة تحولًا في أنماط معيشة الكنعانيين . فقد تخلى هؤلاء الكنعانيون عن بيئتهم الحضرية وانتقلوا إلى القرى الرعوية و بعد ذلك بكثير أصبح هؤلاء الكنعانيون إسرائيليين</a:t>
            </a:r>
            <a:endParaRPr lang="en-US" dirty="0">
              <a:cs typeface="+mn-cs"/>
            </a:endParaRPr>
          </a:p>
        </p:txBody>
      </p:sp>
      <p:sp>
        <p:nvSpPr>
          <p:cNvPr id="385028" name="Text Box 4"/>
          <p:cNvSpPr txBox="1">
            <a:spLocks noChangeArrowheads="1"/>
          </p:cNvSpPr>
          <p:nvPr/>
        </p:nvSpPr>
        <p:spPr bwMode="auto">
          <a:xfrm>
            <a:off x="838200" y="5334000"/>
            <a:ext cx="7620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cs typeface="+mn-cs"/>
              </a:rPr>
              <a:t>الإسرائيليون لم يكونوا تطوراً من الكنعانيين</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p:cTn id="7" dur="500" fill="hold"/>
                                        <p:tgtEl>
                                          <p:spTgt spid="385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5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50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5028"/>
                                        </p:tgtEl>
                                        <p:attrNameLst>
                                          <p:attrName>style.visibility</p:attrName>
                                        </p:attrNameLst>
                                      </p:cBhvr>
                                      <p:to>
                                        <p:strVal val="visible"/>
                                      </p:to>
                                    </p:set>
                                    <p:anim calcmode="lin" valueType="num">
                                      <p:cBhvr>
                                        <p:cTn id="15" dur="500" fill="hold"/>
                                        <p:tgtEl>
                                          <p:spTgt spid="385028"/>
                                        </p:tgtEl>
                                        <p:attrNameLst>
                                          <p:attrName>ppt_w</p:attrName>
                                        </p:attrNameLst>
                                      </p:cBhvr>
                                      <p:tavLst>
                                        <p:tav tm="0">
                                          <p:val>
                                            <p:fltVal val="0"/>
                                          </p:val>
                                        </p:tav>
                                        <p:tav tm="100000">
                                          <p:val>
                                            <p:strVal val="#ppt_w"/>
                                          </p:val>
                                        </p:tav>
                                      </p:tavLst>
                                    </p:anim>
                                    <p:anim calcmode="lin" valueType="num">
                                      <p:cBhvr>
                                        <p:cTn id="16" dur="500" fill="hold"/>
                                        <p:tgtEl>
                                          <p:spTgt spid="385028"/>
                                        </p:tgtEl>
                                        <p:attrNameLst>
                                          <p:attrName>ppt_h</p:attrName>
                                        </p:attrNameLst>
                                      </p:cBhvr>
                                      <p:tavLst>
                                        <p:tav tm="0">
                                          <p:val>
                                            <p:fltVal val="0"/>
                                          </p:val>
                                        </p:tav>
                                        <p:tav tm="100000">
                                          <p:val>
                                            <p:strVal val="#ppt_h"/>
                                          </p:val>
                                        </p:tav>
                                      </p:tavLst>
                                    </p:anim>
                                    <p:anim calcmode="lin" valueType="num">
                                      <p:cBhvr>
                                        <p:cTn id="17" dur="500" fill="hold"/>
                                        <p:tgtEl>
                                          <p:spTgt spid="385028"/>
                                        </p:tgtEl>
                                        <p:attrNameLst>
                                          <p:attrName>style.rotation</p:attrName>
                                        </p:attrNameLst>
                                      </p:cBhvr>
                                      <p:tavLst>
                                        <p:tav tm="0">
                                          <p:val>
                                            <p:fltVal val="360"/>
                                          </p:val>
                                        </p:tav>
                                        <p:tav tm="100000">
                                          <p:val>
                                            <p:fltVal val="0"/>
                                          </p:val>
                                        </p:tav>
                                      </p:tavLst>
                                    </p:anim>
                                    <p:animEffect transition="in" filter="fade">
                                      <p:cBhvr>
                                        <p:cTn id="18"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590800"/>
            <a:ext cx="8229600" cy="1139825"/>
          </a:xfrm>
        </p:spPr>
        <p:txBody>
          <a:bodyPr/>
          <a:lstStyle/>
          <a:p>
            <a:pPr eaLnBrk="1" hangingPunct="1">
              <a:defRPr/>
            </a:pPr>
            <a:r>
              <a:rPr lang="ar-JO" dirty="0">
                <a:cs typeface="+mj-cs"/>
              </a:rPr>
              <a:t>أسئلة و أجوبة</a:t>
            </a:r>
            <a:endParaRPr lang="en-US" dirty="0">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9426"/>
                                        </p:tgtEl>
                                        <p:attrNameLst>
                                          <p:attrName>ppt_x</p:attrName>
                                          <p:attrName>ppt_y</p:attrName>
                                        </p:attrNameLst>
                                      </p:cBhvr>
                                    </p:animMotion>
                                    <p:animRot by="1500000">
                                      <p:cBhvr>
                                        <p:cTn id="7" dur="125" fill="hold">
                                          <p:stCondLst>
                                            <p:cond delay="0"/>
                                          </p:stCondLst>
                                        </p:cTn>
                                        <p:tgtEl>
                                          <p:spTgt spid="359426"/>
                                        </p:tgtEl>
                                        <p:attrNameLst>
                                          <p:attrName>r</p:attrName>
                                        </p:attrNameLst>
                                      </p:cBhvr>
                                    </p:animRot>
                                    <p:animRot by="-1500000">
                                      <p:cBhvr>
                                        <p:cTn id="8" dur="125" fill="hold">
                                          <p:stCondLst>
                                            <p:cond delay="125"/>
                                          </p:stCondLst>
                                        </p:cTn>
                                        <p:tgtEl>
                                          <p:spTgt spid="359426"/>
                                        </p:tgtEl>
                                        <p:attrNameLst>
                                          <p:attrName>r</p:attrName>
                                        </p:attrNameLst>
                                      </p:cBhvr>
                                    </p:animRot>
                                    <p:animRot by="-1500000">
                                      <p:cBhvr>
                                        <p:cTn id="9" dur="125" fill="hold">
                                          <p:stCondLst>
                                            <p:cond delay="250"/>
                                          </p:stCondLst>
                                        </p:cTn>
                                        <p:tgtEl>
                                          <p:spTgt spid="359426"/>
                                        </p:tgtEl>
                                        <p:attrNameLst>
                                          <p:attrName>r</p:attrName>
                                        </p:attrNameLst>
                                      </p:cBhvr>
                                    </p:animRot>
                                    <p:animRot by="1500000">
                                      <p:cBhvr>
                                        <p:cTn id="10" dur="125" fill="hold">
                                          <p:stCondLst>
                                            <p:cond delay="375"/>
                                          </p:stCondLst>
                                        </p:cTn>
                                        <p:tgtEl>
                                          <p:spTgt spid="359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ar-JO" sz="3800" dirty="0">
                <a:cs typeface="+mj-cs"/>
              </a:rPr>
              <a:t>نظريتان عن تاريخ الخروج</a:t>
            </a:r>
            <a:endParaRPr lang="en-US" sz="3800" dirty="0">
              <a:cs typeface="+mj-cs"/>
            </a:endParaRPr>
          </a:p>
        </p:txBody>
      </p:sp>
      <p:sp>
        <p:nvSpPr>
          <p:cNvPr id="10243" name="Rectangle 3"/>
          <p:cNvSpPr>
            <a:spLocks noGrp="1" noChangeArrowheads="1"/>
          </p:cNvSpPr>
          <p:nvPr>
            <p:ph type="body" idx="1"/>
          </p:nvPr>
        </p:nvSpPr>
        <p:spPr>
          <a:xfrm>
            <a:off x="2286000" y="1981200"/>
            <a:ext cx="5638800" cy="3201988"/>
          </a:xfrm>
        </p:spPr>
        <p:txBody>
          <a:bodyPr/>
          <a:lstStyle/>
          <a:p>
            <a:pPr algn="r" rtl="1" eaLnBrk="1" hangingPunct="1">
              <a:defRPr/>
            </a:pPr>
            <a:r>
              <a:rPr lang="ar-JO" dirty="0">
                <a:cs typeface="+mn-cs"/>
              </a:rPr>
              <a:t>نظرية التاريخ المتأخر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الثالث عشر)</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نظرية التاريخ المبكر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الخامس عشر)</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charset="0"/>
                <a:ea typeface="ＭＳ Ｐゴシック" charset="0"/>
              </a:rPr>
              <a:t>نقدية في العهد القديم وصف المساق</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xmlns=""/>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xmlns="" val="3655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30" descr="Purple mesh"/>
          <p:cNvSpPr>
            <a:spLocks noChangeArrowheads="1"/>
          </p:cNvSpPr>
          <p:nvPr/>
        </p:nvSpPr>
        <p:spPr bwMode="auto">
          <a:xfrm>
            <a:off x="0" y="0"/>
            <a:ext cx="94488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552989" name="Line 29"/>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88" name="Line 28"/>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87" name="Line 27"/>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86" name="Text Box 26"/>
          <p:cNvSpPr txBox="1">
            <a:spLocks noChangeArrowheads="1"/>
          </p:cNvSpPr>
          <p:nvPr/>
        </p:nvSpPr>
        <p:spPr bwMode="auto">
          <a:xfrm rot="-3154037">
            <a:off x="-1007269" y="1353672"/>
            <a:ext cx="5046663"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إبراهيم (2166-1991)</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84" name="Line 24"/>
          <p:cNvSpPr>
            <a:spLocks noChangeShapeType="1"/>
          </p:cNvSpPr>
          <p:nvPr/>
        </p:nvSpPr>
        <p:spPr bwMode="auto">
          <a:xfrm flipH="1">
            <a:off x="6172200" y="2209800"/>
            <a:ext cx="0" cy="1981200"/>
          </a:xfrm>
          <a:prstGeom prst="line">
            <a:avLst/>
          </a:prstGeom>
          <a:noFill/>
          <a:ln w="7620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grpSp>
        <p:nvGrpSpPr>
          <p:cNvPr id="224263" name="Group 14"/>
          <p:cNvGrpSpPr>
            <a:grpSpLocks/>
          </p:cNvGrpSpPr>
          <p:nvPr/>
        </p:nvGrpSpPr>
        <p:grpSpPr bwMode="auto">
          <a:xfrm>
            <a:off x="304800" y="4448175"/>
            <a:ext cx="8686800" cy="1816100"/>
            <a:chOff x="192" y="2802"/>
            <a:chExt cx="5472" cy="1144"/>
          </a:xfrm>
        </p:grpSpPr>
        <p:sp>
          <p:nvSpPr>
            <p:cNvPr id="552983" name="Text Box 23"/>
            <p:cNvSpPr txBox="1">
              <a:spLocks noChangeArrowheads="1"/>
            </p:cNvSpPr>
            <p:nvPr/>
          </p:nvSpPr>
          <p:spPr bwMode="auto">
            <a:xfrm>
              <a:off x="477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1300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82" name="Text Box 22"/>
            <p:cNvSpPr txBox="1">
              <a:spLocks noChangeArrowheads="1"/>
            </p:cNvSpPr>
            <p:nvPr/>
          </p:nvSpPr>
          <p:spPr bwMode="auto">
            <a:xfrm>
              <a:off x="542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1200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81" name="Text Box 21"/>
            <p:cNvSpPr txBox="1">
              <a:spLocks noChangeArrowheads="1"/>
            </p:cNvSpPr>
            <p:nvPr/>
          </p:nvSpPr>
          <p:spPr bwMode="auto">
            <a:xfrm>
              <a:off x="411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1400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80" name="Text Box 20"/>
            <p:cNvSpPr txBox="1">
              <a:spLocks noChangeArrowheads="1"/>
            </p:cNvSpPr>
            <p:nvPr/>
          </p:nvSpPr>
          <p:spPr bwMode="auto">
            <a:xfrm>
              <a:off x="346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1500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79" name="Text Box 19"/>
            <p:cNvSpPr txBox="1">
              <a:spLocks noChangeArrowheads="1"/>
            </p:cNvSpPr>
            <p:nvPr/>
          </p:nvSpPr>
          <p:spPr bwMode="auto">
            <a:xfrm>
              <a:off x="2808"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1600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78" name="Text Box 18"/>
            <p:cNvSpPr txBox="1">
              <a:spLocks noChangeArrowheads="1"/>
            </p:cNvSpPr>
            <p:nvPr/>
          </p:nvSpPr>
          <p:spPr bwMode="auto">
            <a:xfrm>
              <a:off x="215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1700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77" name="Text Box 17"/>
            <p:cNvSpPr txBox="1">
              <a:spLocks noChangeArrowheads="1"/>
            </p:cNvSpPr>
            <p:nvPr/>
          </p:nvSpPr>
          <p:spPr bwMode="auto">
            <a:xfrm>
              <a:off x="150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1800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76" name="Text Box 16"/>
            <p:cNvSpPr txBox="1">
              <a:spLocks noChangeArrowheads="1"/>
            </p:cNvSpPr>
            <p:nvPr/>
          </p:nvSpPr>
          <p:spPr bwMode="auto">
            <a:xfrm>
              <a:off x="84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1900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75" name="Text Box 15"/>
            <p:cNvSpPr txBox="1">
              <a:spLocks noChangeArrowheads="1"/>
            </p:cNvSpPr>
            <p:nvPr/>
          </p:nvSpPr>
          <p:spPr bwMode="auto">
            <a:xfrm>
              <a:off x="19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2000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grpSp>
      <p:sp>
        <p:nvSpPr>
          <p:cNvPr id="552973" name="Line 13"/>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72" name="Line 12"/>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71" name="Line 1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70" name="Line 10"/>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69" name="Line 9"/>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68" name="Line 8"/>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67" name="Line 7"/>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552966" name="Text Box 6"/>
          <p:cNvSpPr txBox="1">
            <a:spLocks noChangeArrowheads="1"/>
          </p:cNvSpPr>
          <p:nvPr/>
        </p:nvSpPr>
        <p:spPr bwMode="auto">
          <a:xfrm rot="-3154037">
            <a:off x="233362" y="1673552"/>
            <a:ext cx="4241801"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يوسف (1915-1805)</a:t>
            </a:r>
            <a:endParaRPr kumimoji="0" lang="en-US" sz="36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65" name="Line 5"/>
          <p:cNvSpPr>
            <a:spLocks noChangeShapeType="1"/>
          </p:cNvSpPr>
          <p:nvPr/>
        </p:nvSpPr>
        <p:spPr bwMode="auto">
          <a:xfrm flipH="1">
            <a:off x="7848600" y="2209800"/>
            <a:ext cx="0" cy="1981200"/>
          </a:xfrm>
          <a:prstGeom prst="line">
            <a:avLst/>
          </a:prstGeom>
          <a:noFill/>
          <a:ln w="7620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552964" name="Text Box 4"/>
          <p:cNvSpPr txBox="1">
            <a:spLocks noChangeArrowheads="1"/>
          </p:cNvSpPr>
          <p:nvPr/>
        </p:nvSpPr>
        <p:spPr bwMode="auto">
          <a:xfrm>
            <a:off x="5638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1F7E9"/>
                </a:solidFill>
                <a:effectLst/>
                <a:uLnTx/>
                <a:uFillTx/>
                <a:latin typeface="Arial"/>
                <a:ea typeface="ＭＳ Ｐゴシック" charset="0"/>
                <a:cs typeface="Arial"/>
              </a:rPr>
              <a:t>1446</a:t>
            </a:r>
            <a:endParaRPr kumimoji="0" lang="en-US" sz="32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63" name="Text Box 3"/>
          <p:cNvSpPr txBox="1">
            <a:spLocks noChangeArrowheads="1"/>
          </p:cNvSpPr>
          <p:nvPr/>
        </p:nvSpPr>
        <p:spPr bwMode="auto">
          <a:xfrm>
            <a:off x="7162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1F7E9"/>
                </a:solidFill>
                <a:effectLst/>
                <a:uLnTx/>
                <a:uFillTx/>
                <a:latin typeface="Arial"/>
                <a:ea typeface="ＭＳ Ｐゴシック" charset="0"/>
                <a:cs typeface="Arial"/>
              </a:rPr>
              <a:t>1290</a:t>
            </a:r>
            <a:endParaRPr kumimoji="0" lang="en-US" sz="32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552991" name="Rectangle 31"/>
          <p:cNvSpPr>
            <a:spLocks noGrp="1" noChangeArrowheads="1"/>
          </p:cNvSpPr>
          <p:nvPr>
            <p:ph type="title" idx="4294967295"/>
          </p:nvPr>
        </p:nvSpPr>
        <p:spPr>
          <a:xfrm>
            <a:off x="4191000" y="304800"/>
            <a:ext cx="4953000" cy="1323439"/>
          </a:xfrm>
          <a:effectLst>
            <a:outerShdw blurRad="63500" dist="38099" dir="2700000" algn="ctr" rotWithShape="0">
              <a:schemeClr val="tx1">
                <a:alpha val="74998"/>
              </a:schemeClr>
            </a:outerShdw>
          </a:effectLst>
        </p:spPr>
        <p:txBody>
          <a:bodyPr anchor="t">
            <a:spAutoFit/>
          </a:bodyPr>
          <a:lstStyle/>
          <a:p>
            <a:pPr algn="ctr" eaLnBrk="1" hangingPunct="1">
              <a:spcBef>
                <a:spcPct val="50000"/>
              </a:spcBef>
              <a:defRPr/>
            </a:pPr>
            <a:r>
              <a:rPr kumimoji="0" lang="ar-JO" sz="4000" b="1" i="0" dirty="0">
                <a:solidFill>
                  <a:srgbClr val="FFFF00"/>
                </a:solidFill>
                <a:effectLst/>
                <a:latin typeface="Arial"/>
                <a:ea typeface="+mj-ea"/>
                <a:cs typeface="Arial"/>
              </a:rPr>
              <a:t>ما هو</a:t>
            </a:r>
            <a:br>
              <a:rPr kumimoji="0" lang="ar-JO" sz="4000" b="1" i="0" dirty="0">
                <a:solidFill>
                  <a:srgbClr val="FFFF00"/>
                </a:solidFill>
                <a:effectLst/>
                <a:latin typeface="Arial"/>
                <a:ea typeface="+mj-ea"/>
                <a:cs typeface="Arial"/>
              </a:rPr>
            </a:br>
            <a:r>
              <a:rPr kumimoji="0" lang="ar-JO" sz="4000" b="1" i="0" dirty="0">
                <a:solidFill>
                  <a:srgbClr val="FFFF00"/>
                </a:solidFill>
                <a:effectLst/>
                <a:latin typeface="Arial"/>
                <a:ea typeface="+mj-ea"/>
                <a:cs typeface="Arial"/>
              </a:rPr>
              <a:t>تاريخ الخروج</a:t>
            </a:r>
            <a:endParaRPr kumimoji="0" lang="en-US" sz="4000" b="1" i="0" dirty="0">
              <a:solidFill>
                <a:srgbClr val="FFFF00"/>
              </a:solidFill>
              <a:effectLst/>
              <a:latin typeface="Arial"/>
              <a:ea typeface="+mj-ea"/>
              <a:cs typeface="Arial"/>
            </a:endParaRPr>
          </a:p>
        </p:txBody>
      </p:sp>
    </p:spTree>
    <p:extLst>
      <p:ext uri="{BB962C8B-B14F-4D97-AF65-F5344CB8AC3E}">
        <p14:creationId xmlns:p14="http://schemas.microsoft.com/office/powerpoint/2010/main" xmlns="" val="310745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52963"/>
                                        </p:tgtEl>
                                        <p:attrNameLst>
                                          <p:attrName>style.visibility</p:attrName>
                                        </p:attrNameLst>
                                      </p:cBhvr>
                                      <p:to>
                                        <p:strVal val="visible"/>
                                      </p:to>
                                    </p:set>
                                    <p:animEffect transition="in" filter="dissolve">
                                      <p:cBhvr>
                                        <p:cTn id="7" dur="500"/>
                                        <p:tgtEl>
                                          <p:spTgt spid="552963"/>
                                        </p:tgtEl>
                                      </p:cBhvr>
                                    </p:animEffect>
                                  </p:childTnLst>
                                </p:cTn>
                              </p:par>
                            </p:childTnLst>
                          </p:cTn>
                        </p:par>
                        <p:par>
                          <p:cTn id="8" fill="hold" nodeType="afterGroup">
                            <p:stCondLst>
                              <p:cond delay="5500"/>
                            </p:stCondLst>
                            <p:childTnLst>
                              <p:par>
                                <p:cTn id="9" presetID="22" presetClass="entr" presetSubtype="1" fill="hold" grpId="0" nodeType="afterEffect">
                                  <p:stCondLst>
                                    <p:cond delay="1000"/>
                                  </p:stCondLst>
                                  <p:childTnLst>
                                    <p:set>
                                      <p:cBhvr>
                                        <p:cTn id="10" dur="1" fill="hold">
                                          <p:stCondLst>
                                            <p:cond delay="0"/>
                                          </p:stCondLst>
                                        </p:cTn>
                                        <p:tgtEl>
                                          <p:spTgt spid="552965"/>
                                        </p:tgtEl>
                                        <p:attrNameLst>
                                          <p:attrName>style.visibility</p:attrName>
                                        </p:attrNameLst>
                                      </p:cBhvr>
                                      <p:to>
                                        <p:strVal val="visible"/>
                                      </p:to>
                                    </p:set>
                                    <p:animEffect transition="in" filter="wipe(up)">
                                      <p:cBhvr>
                                        <p:cTn id="11" dur="500"/>
                                        <p:tgtEl>
                                          <p:spTgt spid="5529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2964"/>
                                        </p:tgtEl>
                                        <p:attrNameLst>
                                          <p:attrName>style.visibility</p:attrName>
                                        </p:attrNameLst>
                                      </p:cBhvr>
                                      <p:to>
                                        <p:strVal val="visible"/>
                                      </p:to>
                                    </p:set>
                                    <p:animEffect transition="in" filter="dissolve">
                                      <p:cBhvr>
                                        <p:cTn id="16" dur="500"/>
                                        <p:tgtEl>
                                          <p:spTgt spid="552964"/>
                                        </p:tgtEl>
                                      </p:cBhvr>
                                    </p:animEffect>
                                  </p:childTnLst>
                                </p:cTn>
                              </p:par>
                            </p:childTnLst>
                          </p:cTn>
                        </p:par>
                        <p:par>
                          <p:cTn id="17" fill="hold" nodeType="afterGroup">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552984"/>
                                        </p:tgtEl>
                                        <p:attrNameLst>
                                          <p:attrName>style.visibility</p:attrName>
                                        </p:attrNameLst>
                                      </p:cBhvr>
                                      <p:to>
                                        <p:strVal val="visible"/>
                                      </p:to>
                                    </p:set>
                                    <p:animEffect transition="in" filter="wipe(up)">
                                      <p:cBhvr>
                                        <p:cTn id="20" dur="500"/>
                                        <p:tgtEl>
                                          <p:spTgt spid="55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4" grpId="0" animBg="1"/>
      <p:bldP spid="552965" grpId="0" animBg="1"/>
      <p:bldP spid="552964" grpId="0" autoUpdateAnimBg="0"/>
      <p:bldP spid="5529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descr="Purple mesh"/>
          <p:cNvSpPr>
            <a:spLocks noChangeArrowheads="1"/>
          </p:cNvSpPr>
          <p:nvPr/>
        </p:nvSpPr>
        <p:spPr bwMode="auto">
          <a:xfrm>
            <a:off x="0" y="0"/>
            <a:ext cx="94488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28675"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76"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77"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78" name="Text Box 6"/>
          <p:cNvSpPr txBox="1">
            <a:spLocks noChangeArrowheads="1"/>
          </p:cNvSpPr>
          <p:nvPr/>
        </p:nvSpPr>
        <p:spPr bwMode="auto">
          <a:xfrm rot="-3154037">
            <a:off x="-1010444" y="1356847"/>
            <a:ext cx="5046663"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إبراهيم (2166-1991)</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26310"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grpSp>
        <p:nvGrpSpPr>
          <p:cNvPr id="226311" name="Group 9"/>
          <p:cNvGrpSpPr>
            <a:grpSpLocks/>
          </p:cNvGrpSpPr>
          <p:nvPr/>
        </p:nvGrpSpPr>
        <p:grpSpPr bwMode="auto">
          <a:xfrm>
            <a:off x="304800" y="4448175"/>
            <a:ext cx="8686800" cy="1816100"/>
            <a:chOff x="192" y="2802"/>
            <a:chExt cx="5472" cy="1144"/>
          </a:xfrm>
        </p:grpSpPr>
        <p:sp>
          <p:nvSpPr>
            <p:cNvPr id="28682" name="Text Box 10"/>
            <p:cNvSpPr txBox="1">
              <a:spLocks noChangeArrowheads="1"/>
            </p:cNvSpPr>
            <p:nvPr/>
          </p:nvSpPr>
          <p:spPr bwMode="auto">
            <a:xfrm>
              <a:off x="477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1300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3" name="Text Box 11"/>
            <p:cNvSpPr txBox="1">
              <a:spLocks noChangeArrowheads="1"/>
            </p:cNvSpPr>
            <p:nvPr/>
          </p:nvSpPr>
          <p:spPr bwMode="auto">
            <a:xfrm>
              <a:off x="542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1200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4" name="Text Box 12"/>
            <p:cNvSpPr txBox="1">
              <a:spLocks noChangeArrowheads="1"/>
            </p:cNvSpPr>
            <p:nvPr/>
          </p:nvSpPr>
          <p:spPr bwMode="auto">
            <a:xfrm>
              <a:off x="411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1400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5" name="Text Box 13"/>
            <p:cNvSpPr txBox="1">
              <a:spLocks noChangeArrowheads="1"/>
            </p:cNvSpPr>
            <p:nvPr/>
          </p:nvSpPr>
          <p:spPr bwMode="auto">
            <a:xfrm>
              <a:off x="346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1500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6" name="Text Box 14"/>
            <p:cNvSpPr txBox="1">
              <a:spLocks noChangeArrowheads="1"/>
            </p:cNvSpPr>
            <p:nvPr/>
          </p:nvSpPr>
          <p:spPr bwMode="auto">
            <a:xfrm>
              <a:off x="2808"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1600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7" name="Text Box 15"/>
            <p:cNvSpPr txBox="1">
              <a:spLocks noChangeArrowheads="1"/>
            </p:cNvSpPr>
            <p:nvPr/>
          </p:nvSpPr>
          <p:spPr bwMode="auto">
            <a:xfrm>
              <a:off x="215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1700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8" name="Text Box 16"/>
            <p:cNvSpPr txBox="1">
              <a:spLocks noChangeArrowheads="1"/>
            </p:cNvSpPr>
            <p:nvPr/>
          </p:nvSpPr>
          <p:spPr bwMode="auto">
            <a:xfrm>
              <a:off x="150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1800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89" name="Text Box 17"/>
            <p:cNvSpPr txBox="1">
              <a:spLocks noChangeArrowheads="1"/>
            </p:cNvSpPr>
            <p:nvPr/>
          </p:nvSpPr>
          <p:spPr bwMode="auto">
            <a:xfrm>
              <a:off x="84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1900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690" name="Text Box 18"/>
            <p:cNvSpPr txBox="1">
              <a:spLocks noChangeArrowheads="1"/>
            </p:cNvSpPr>
            <p:nvPr/>
          </p:nvSpPr>
          <p:spPr bwMode="auto">
            <a:xfrm>
              <a:off x="19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2000</a:t>
              </a:r>
              <a:endParaRPr kumimoji="0" lang="en-US" sz="28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grpSp>
      <p:sp>
        <p:nvSpPr>
          <p:cNvPr id="28691"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2"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3"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4"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5"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6"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7"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28698" name="Text Box 26"/>
          <p:cNvSpPr txBox="1">
            <a:spLocks noChangeArrowheads="1"/>
          </p:cNvSpPr>
          <p:nvPr/>
        </p:nvSpPr>
        <p:spPr bwMode="auto">
          <a:xfrm rot="-3154037">
            <a:off x="230187" y="1676728"/>
            <a:ext cx="4241801"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1F7E9"/>
                </a:solidFill>
                <a:effectLst/>
                <a:uLnTx/>
                <a:uFillTx/>
                <a:latin typeface="Arial"/>
                <a:ea typeface="ＭＳ Ｐゴシック" charset="0"/>
                <a:cs typeface="Arial"/>
              </a:rPr>
              <a:t>يوسف (1915-1805)</a:t>
            </a:r>
            <a:endParaRPr kumimoji="0" lang="en-US" sz="36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26320" name="Line 27"/>
          <p:cNvSpPr>
            <a:spLocks noChangeShapeType="1"/>
          </p:cNvSpPr>
          <p:nvPr/>
        </p:nvSpPr>
        <p:spPr bwMode="auto">
          <a:xfrm flipH="1">
            <a:off x="7848600" y="1828800"/>
            <a:ext cx="0" cy="1981200"/>
          </a:xfrm>
          <a:prstGeom prst="line">
            <a:avLst/>
          </a:prstGeom>
          <a:noFill/>
          <a:ln w="762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8700" name="Text Box 28"/>
          <p:cNvSpPr txBox="1">
            <a:spLocks noChangeArrowheads="1"/>
          </p:cNvSpPr>
          <p:nvPr/>
        </p:nvSpPr>
        <p:spPr bwMode="auto">
          <a:xfrm>
            <a:off x="5638800" y="1295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DDDDDD"/>
                </a:solidFill>
                <a:effectLst/>
                <a:uLnTx/>
                <a:uFillTx/>
                <a:latin typeface="Arial"/>
                <a:ea typeface="ＭＳ Ｐゴシック" charset="0"/>
                <a:cs typeface="Arial"/>
              </a:rPr>
              <a:t>1446</a:t>
            </a:r>
            <a:endParaRPr kumimoji="0" lang="en-US" sz="3200" b="1" i="0" u="none" strike="noStrike" kern="1200" cap="none" spc="0" normalizeH="0" baseline="0" noProof="0" dirty="0">
              <a:ln>
                <a:noFill/>
              </a:ln>
              <a:solidFill>
                <a:srgbClr val="366B1B"/>
              </a:solidFill>
              <a:effectLst/>
              <a:uLnTx/>
              <a:uFillTx/>
              <a:latin typeface="Arial"/>
              <a:ea typeface="ＭＳ Ｐゴシック" charset="0"/>
              <a:cs typeface="Arial"/>
            </a:endParaRPr>
          </a:p>
        </p:txBody>
      </p:sp>
      <p:sp>
        <p:nvSpPr>
          <p:cNvPr id="226322" name="Text Box 29"/>
          <p:cNvSpPr txBox="1">
            <a:spLocks noChangeArrowheads="1"/>
          </p:cNvSpPr>
          <p:nvPr/>
        </p:nvSpPr>
        <p:spPr bwMode="auto">
          <a:xfrm>
            <a:off x="7162800" y="1295400"/>
            <a:ext cx="1447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1290</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8702" name="Text Box 30"/>
          <p:cNvSpPr txBox="1">
            <a:spLocks noChangeArrowheads="1"/>
          </p:cNvSpPr>
          <p:nvPr/>
        </p:nvSpPr>
        <p:spPr bwMode="auto">
          <a:xfrm rot="18445963">
            <a:off x="3669011" y="2505850"/>
            <a:ext cx="4345528"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1F7E9"/>
                </a:solidFill>
                <a:effectLst/>
                <a:uLnTx/>
                <a:uFillTx/>
                <a:latin typeface="Arial"/>
                <a:ea typeface="ＭＳ Ｐゴシック" charset="0"/>
                <a:cs typeface="Arial"/>
              </a:rPr>
              <a:t>موسى (1525-1405)</a:t>
            </a:r>
            <a:endParaRPr kumimoji="0" lang="en-US" sz="3600" b="1" i="0" u="none" strike="noStrike" kern="1200" cap="none" spc="0" normalizeH="0" baseline="0" noProof="0" dirty="0">
              <a:ln>
                <a:noFill/>
              </a:ln>
              <a:solidFill>
                <a:srgbClr val="F1F7E9"/>
              </a:solidFill>
              <a:effectLst/>
              <a:uLnTx/>
              <a:uFillTx/>
              <a:latin typeface="Arial"/>
              <a:ea typeface="ＭＳ Ｐゴシック" charset="0"/>
              <a:cs typeface="Arial"/>
            </a:endParaRPr>
          </a:p>
        </p:txBody>
      </p:sp>
      <p:sp>
        <p:nvSpPr>
          <p:cNvPr id="28703"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00"/>
              </a:solidFill>
              <a:effectLst/>
              <a:uLnTx/>
              <a:uFillTx/>
              <a:latin typeface="Arial" charset="0"/>
              <a:ea typeface="ＭＳ Ｐゴシック" charset="0"/>
              <a:cs typeface="ＭＳ Ｐゴシック" charset="0"/>
            </a:endParaRPr>
          </a:p>
        </p:txBody>
      </p:sp>
      <p:sp>
        <p:nvSpPr>
          <p:cNvPr id="28704" name="Rectangle 32"/>
          <p:cNvSpPr>
            <a:spLocks noGrp="1" noChangeArrowheads="1"/>
          </p:cNvSpPr>
          <p:nvPr>
            <p:ph type="title" idx="4294967295"/>
          </p:nvPr>
        </p:nvSpPr>
        <p:spPr>
          <a:xfrm>
            <a:off x="3886200" y="152400"/>
            <a:ext cx="5562600" cy="1323439"/>
          </a:xfrm>
          <a:effectLst>
            <a:outerShdw blurRad="63500" dist="38099" dir="2700000" algn="ctr" rotWithShape="0">
              <a:schemeClr val="tx1">
                <a:alpha val="74998"/>
              </a:schemeClr>
            </a:outerShdw>
          </a:effectLst>
        </p:spPr>
        <p:txBody>
          <a:bodyPr anchor="t">
            <a:spAutoFit/>
          </a:bodyPr>
          <a:lstStyle/>
          <a:p>
            <a:pPr algn="ctr" eaLnBrk="1" hangingPunct="1">
              <a:spcBef>
                <a:spcPct val="50000"/>
              </a:spcBef>
              <a:defRPr/>
            </a:pPr>
            <a:r>
              <a:rPr kumimoji="0" lang="ar-JO" sz="4000" b="1" i="0" dirty="0">
                <a:solidFill>
                  <a:srgbClr val="FFFF00"/>
                </a:solidFill>
                <a:effectLst/>
                <a:latin typeface="Arial"/>
                <a:ea typeface="+mj-ea"/>
                <a:cs typeface="Arial"/>
              </a:rPr>
              <a:t>ما هو </a:t>
            </a:r>
            <a:br>
              <a:rPr kumimoji="0" lang="ar-JO" sz="4000" b="1" i="0" dirty="0">
                <a:solidFill>
                  <a:srgbClr val="FFFF00"/>
                </a:solidFill>
                <a:effectLst/>
                <a:latin typeface="Arial"/>
                <a:ea typeface="+mj-ea"/>
                <a:cs typeface="Arial"/>
              </a:rPr>
            </a:br>
            <a:r>
              <a:rPr kumimoji="0" lang="ar-JO" sz="4000" b="1" i="0" dirty="0">
                <a:solidFill>
                  <a:srgbClr val="FFFF00"/>
                </a:solidFill>
                <a:effectLst/>
                <a:latin typeface="Arial"/>
                <a:ea typeface="+mj-ea"/>
                <a:cs typeface="Arial"/>
              </a:rPr>
              <a:t>تاريخ الخروج </a:t>
            </a:r>
            <a:endParaRPr kumimoji="0" lang="en-US" sz="4000" b="1" i="0" dirty="0">
              <a:solidFill>
                <a:srgbClr val="FFFF00"/>
              </a:solidFill>
              <a:effectLst/>
              <a:latin typeface="Arial"/>
              <a:ea typeface="+mj-ea"/>
              <a:cs typeface="Arial"/>
            </a:endParaRPr>
          </a:p>
        </p:txBody>
      </p:sp>
    </p:spTree>
    <p:extLst>
      <p:ext uri="{BB962C8B-B14F-4D97-AF65-F5344CB8AC3E}">
        <p14:creationId xmlns:p14="http://schemas.microsoft.com/office/powerpoint/2010/main" xmlns="" val="52813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8702"/>
                                        </p:tgtEl>
                                        <p:attrNameLst>
                                          <p:attrName>style.visibility</p:attrName>
                                        </p:attrNameLst>
                                      </p:cBhvr>
                                      <p:to>
                                        <p:strVal val="visible"/>
                                      </p:to>
                                    </p:set>
                                    <p:animEffect transition="in" filter="dissolve">
                                      <p:cBhvr>
                                        <p:cTn id="7" dur="500"/>
                                        <p:tgtEl>
                                          <p:spTgt spid="28702"/>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8703"/>
                                        </p:tgtEl>
                                        <p:attrNameLst>
                                          <p:attrName>style.visibility</p:attrName>
                                        </p:attrNameLst>
                                      </p:cBhvr>
                                      <p:to>
                                        <p:strVal val="visible"/>
                                      </p:to>
                                    </p:set>
                                    <p:anim calcmode="lin" valueType="num">
                                      <p:cBhvr>
                                        <p:cTn id="11" dur="500" fill="hold"/>
                                        <p:tgtEl>
                                          <p:spTgt spid="28703"/>
                                        </p:tgtEl>
                                        <p:attrNameLst>
                                          <p:attrName>ppt_w</p:attrName>
                                        </p:attrNameLst>
                                      </p:cBhvr>
                                      <p:tavLst>
                                        <p:tav tm="0">
                                          <p:val>
                                            <p:fltVal val="0"/>
                                          </p:val>
                                        </p:tav>
                                        <p:tav tm="100000">
                                          <p:val>
                                            <p:strVal val="#ppt_w"/>
                                          </p:val>
                                        </p:tav>
                                      </p:tavLst>
                                    </p:anim>
                                    <p:anim calcmode="lin" valueType="num">
                                      <p:cBhvr>
                                        <p:cTn id="12" dur="500" fill="hold"/>
                                        <p:tgtEl>
                                          <p:spTgt spid="287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2" grpId="0" autoUpdateAnimBg="0"/>
      <p:bldP spid="287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rossing red sea.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286000"/>
            <a:ext cx="7620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p:nvPr>
        </p:nvSpPr>
        <p:spPr>
          <a:xfrm>
            <a:off x="457200" y="533400"/>
            <a:ext cx="8229600" cy="1905000"/>
          </a:xfrm>
        </p:spPr>
        <p:txBody>
          <a:bodyPr/>
          <a:lstStyle/>
          <a:p>
            <a:pPr eaLnBrk="1" hangingPunct="1">
              <a:defRPr/>
            </a:pPr>
            <a:r>
              <a:rPr lang="ar-JO" sz="4400" b="1" dirty="0">
                <a:latin typeface="Arial"/>
                <a:cs typeface="Arial"/>
              </a:rPr>
              <a:t>لماذا يجب أن نعرف عن تاريخ الخروج</a:t>
            </a:r>
            <a:endParaRPr lang="en-US" sz="4400" b="1" dirty="0">
              <a:latin typeface="Arial"/>
              <a:cs typeface="Arial"/>
            </a:endParaRPr>
          </a:p>
        </p:txBody>
      </p:sp>
      <p:sp>
        <p:nvSpPr>
          <p:cNvPr id="35851" name="Text Box 11"/>
          <p:cNvSpPr txBox="1">
            <a:spLocks noChangeArrowheads="1"/>
          </p:cNvSpPr>
          <p:nvPr/>
        </p:nvSpPr>
        <p:spPr bwMode="auto">
          <a:xfrm>
            <a:off x="3352800" y="-1016000"/>
            <a:ext cx="1917513" cy="5940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8000" b="0" i="0" u="none" strike="noStrike" kern="1200" cap="none" spc="0" normalizeH="0" baseline="0" noProof="0" dirty="0">
                <a:ln>
                  <a:noFill/>
                </a:ln>
                <a:solidFill>
                  <a:srgbClr val="FFFFFF"/>
                </a:solidFill>
                <a:effectLst/>
                <a:uLnTx/>
                <a:uFillTx/>
                <a:latin typeface="Tahoma" charset="0"/>
                <a:ea typeface="ＭＳ Ｐゴシック" charset="0"/>
                <a:cs typeface="+mn-cs"/>
              </a:rPr>
              <a:t>؟</a:t>
            </a:r>
            <a:endParaRPr kumimoji="0" lang="en-US" sz="38000" b="0" i="0" u="none" strike="noStrike" kern="1200" cap="none" spc="0" normalizeH="0" baseline="0" noProof="0" dirty="0">
              <a:ln>
                <a:noFill/>
              </a:ln>
              <a:solidFill>
                <a:srgbClr val="FFFFFF"/>
              </a:solidFill>
              <a:effectLst/>
              <a:uLnTx/>
              <a:uFillTx/>
              <a:latin typeface="Tahoma" charset="0"/>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p:cTn id="7" dur="500" fill="hold"/>
                                        <p:tgtEl>
                                          <p:spTgt spid="35851"/>
                                        </p:tgtEl>
                                        <p:attrNameLst>
                                          <p:attrName>ppt_w</p:attrName>
                                        </p:attrNameLst>
                                      </p:cBhvr>
                                      <p:tavLst>
                                        <p:tav tm="0">
                                          <p:val>
                                            <p:fltVal val="0"/>
                                          </p:val>
                                        </p:tav>
                                        <p:tav tm="100000">
                                          <p:val>
                                            <p:strVal val="#ppt_w"/>
                                          </p:val>
                                        </p:tav>
                                      </p:tavLst>
                                    </p:anim>
                                    <p:anim calcmode="lin" valueType="num">
                                      <p:cBhvr>
                                        <p:cTn id="8" dur="500" fill="hold"/>
                                        <p:tgtEl>
                                          <p:spTgt spid="35851"/>
                                        </p:tgtEl>
                                        <p:attrNameLst>
                                          <p:attrName>ppt_h</p:attrName>
                                        </p:attrNameLst>
                                      </p:cBhvr>
                                      <p:tavLst>
                                        <p:tav tm="0">
                                          <p:val>
                                            <p:fltVal val="0"/>
                                          </p:val>
                                        </p:tav>
                                        <p:tav tm="100000">
                                          <p:val>
                                            <p:strVal val="#ppt_h"/>
                                          </p:val>
                                        </p:tav>
                                      </p:tavLst>
                                    </p:anim>
                                    <p:anim calcmode="lin" valueType="num">
                                      <p:cBhvr>
                                        <p:cTn id="9" dur="500" fill="hold"/>
                                        <p:tgtEl>
                                          <p:spTgt spid="35851"/>
                                        </p:tgtEl>
                                        <p:attrNameLst>
                                          <p:attrName>style.rotation</p:attrName>
                                        </p:attrNameLst>
                                      </p:cBhvr>
                                      <p:tavLst>
                                        <p:tav tm="0">
                                          <p:val>
                                            <p:fltVal val="360"/>
                                          </p:val>
                                        </p:tav>
                                        <p:tav tm="100000">
                                          <p:val>
                                            <p:fltVal val="0"/>
                                          </p:val>
                                        </p:tav>
                                      </p:tavLst>
                                    </p:anim>
                                    <p:animEffect transition="in" filter="fade">
                                      <p:cBhvr>
                                        <p:cTn id="10" dur="500"/>
                                        <p:tgtEl>
                                          <p:spTgt spid="35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5851"/>
                                        </p:tgtEl>
                                      </p:cBhvr>
                                    </p:animEffect>
                                    <p:set>
                                      <p:cBhvr>
                                        <p:cTn id="15" dur="1" fill="hold">
                                          <p:stCondLst>
                                            <p:cond delay="499"/>
                                          </p:stCondLst>
                                        </p:cTn>
                                        <p:tgtEl>
                                          <p:spTgt spid="35851"/>
                                        </p:tgtEl>
                                        <p:attrNameLst>
                                          <p:attrName>style.visibility</p:attrName>
                                        </p:attrNameLst>
                                      </p:cBhvr>
                                      <p:to>
                                        <p:strVal val="hidden"/>
                                      </p:to>
                                    </p:set>
                                  </p:childTnLst>
                                </p:cTn>
                              </p:par>
                            </p:childTnLst>
                          </p:cTn>
                        </p:par>
                        <p:par>
                          <p:cTn id="16" fill="hold" nodeType="afterGroup">
                            <p:stCondLst>
                              <p:cond delay="500"/>
                            </p:stCondLst>
                            <p:childTnLst>
                              <p:par>
                                <p:cTn id="17" presetID="45" presetClass="entr" presetSubtype="0" fill="hold" grpId="0" nodeType="afterEffect">
                                  <p:stCondLst>
                                    <p:cond delay="0"/>
                                  </p:stCondLst>
                                  <p:iterate type="wd">
                                    <p:tmPct val="10000"/>
                                  </p:iterate>
                                  <p:childTnLst>
                                    <p:set>
                                      <p:cBhvr>
                                        <p:cTn id="18" dur="1" fill="hold">
                                          <p:stCondLst>
                                            <p:cond delay="0"/>
                                          </p:stCondLst>
                                        </p:cTn>
                                        <p:tgtEl>
                                          <p:spTgt spid="35844"/>
                                        </p:tgtEl>
                                        <p:attrNameLst>
                                          <p:attrName>style.visibility</p:attrName>
                                        </p:attrNameLst>
                                      </p:cBhvr>
                                      <p:to>
                                        <p:strVal val="visible"/>
                                      </p:to>
                                    </p:set>
                                    <p:animEffect transition="in" filter="fade">
                                      <p:cBhvr>
                                        <p:cTn id="19" dur="2000"/>
                                        <p:tgtEl>
                                          <p:spTgt spid="35844"/>
                                        </p:tgtEl>
                                      </p:cBhvr>
                                    </p:animEffect>
                                    <p:anim calcmode="lin" valueType="num">
                                      <p:cBhvr>
                                        <p:cTn id="20" dur="2000" fill="hold"/>
                                        <p:tgtEl>
                                          <p:spTgt spid="35844"/>
                                        </p:tgtEl>
                                        <p:attrNameLst>
                                          <p:attrName>ppt_w</p:attrName>
                                        </p:attrNameLst>
                                      </p:cBhvr>
                                      <p:tavLst>
                                        <p:tav tm="0" fmla="#ppt_w*sin(2.5*pi*$)">
                                          <p:val>
                                            <p:fltVal val="0"/>
                                          </p:val>
                                        </p:tav>
                                        <p:tav tm="100000">
                                          <p:val>
                                            <p:fltVal val="1"/>
                                          </p:val>
                                        </p:tav>
                                      </p:tavLst>
                                    </p:anim>
                                    <p:anim calcmode="lin" valueType="num">
                                      <p:cBhvr>
                                        <p:cTn id="21"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xit" presetSubtype="0" fill="hold" grpId="1" nodeType="clickEffect">
                                  <p:stCondLst>
                                    <p:cond delay="0"/>
                                  </p:stCondLst>
                                  <p:iterate type="wd">
                                    <p:tmPct val="10000"/>
                                  </p:iterate>
                                  <p:childTnLst>
                                    <p:anim from="(ppt_w)" to="(-ppt_w*2)" calcmode="lin" valueType="num">
                                      <p:cBhvr rctx="PPT">
                                        <p:cTn id="25" dur="500" autoRev="1">
                                          <p:stCondLst>
                                            <p:cond delay="0"/>
                                          </p:stCondLst>
                                        </p:cTn>
                                        <p:tgtEl>
                                          <p:spTgt spid="35844"/>
                                        </p:tgtEl>
                                        <p:attrNameLst>
                                          <p:attrName>ppt_w</p:attrName>
                                        </p:attrNameLst>
                                      </p:cBhvr>
                                    </p:anim>
                                    <p:anim by="(ppt_w*0.50)" calcmode="lin" valueType="num">
                                      <p:cBhvr>
                                        <p:cTn id="26" dur="500" decel="50000" autoRev="1">
                                          <p:stCondLst>
                                            <p:cond delay="0"/>
                                          </p:stCondLst>
                                        </p:cTn>
                                        <p:tgtEl>
                                          <p:spTgt spid="35844"/>
                                        </p:tgtEl>
                                        <p:attrNameLst>
                                          <p:attrName>ppt_x</p:attrName>
                                        </p:attrNameLst>
                                      </p:cBhvr>
                                    </p:anim>
                                    <p:anim from="(ppt_y)" to="(1+ppt_h/2)" calcmode="lin" valueType="num">
                                      <p:cBhvr>
                                        <p:cTn id="27" dur="1000">
                                          <p:stCondLst>
                                            <p:cond delay="0"/>
                                          </p:stCondLst>
                                        </p:cTn>
                                        <p:tgtEl>
                                          <p:spTgt spid="35844"/>
                                        </p:tgtEl>
                                        <p:attrNameLst>
                                          <p:attrName>ppt_y</p:attrName>
                                        </p:attrNameLst>
                                      </p:cBhvr>
                                    </p:anim>
                                    <p:animRot by="21600000">
                                      <p:cBhvr>
                                        <p:cTn id="28" dur="1000">
                                          <p:stCondLst>
                                            <p:cond delay="0"/>
                                          </p:stCondLst>
                                        </p:cTn>
                                        <p:tgtEl>
                                          <p:spTgt spid="35844"/>
                                        </p:tgtEl>
                                        <p:attrNameLst>
                                          <p:attrName>r</p:attrName>
                                        </p:attrNameLst>
                                      </p:cBhvr>
                                    </p:animRot>
                                    <p:set>
                                      <p:cBhvr>
                                        <p:cTn id="29" dur="1" fill="hold">
                                          <p:stCondLst>
                                            <p:cond delay="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P spid="35851" grpId="0"/>
      <p:bldP spid="35851" grpId="1"/>
    </p:bldLst>
  </p:timing>
</p:sld>
</file>

<file path=ppt/theme/theme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1405</TotalTime>
  <Words>2959</Words>
  <Application>Microsoft Office PowerPoint</Application>
  <PresentationFormat>On-screen Show (4:3)</PresentationFormat>
  <Paragraphs>795</Paragraphs>
  <Slides>61</Slides>
  <Notes>21</Notes>
  <HiddenSlides>0</HiddenSlides>
  <MMClips>0</MMClips>
  <ScaleCrop>false</ScaleCrop>
  <HeadingPairs>
    <vt:vector size="4" baseType="variant">
      <vt:variant>
        <vt:lpstr>Theme</vt:lpstr>
      </vt:variant>
      <vt:variant>
        <vt:i4>11</vt:i4>
      </vt:variant>
      <vt:variant>
        <vt:lpstr>Slide Titles</vt:lpstr>
      </vt:variant>
      <vt:variant>
        <vt:i4>61</vt:i4>
      </vt:variant>
    </vt:vector>
  </HeadingPairs>
  <TitlesOfParts>
    <vt:vector size="72" baseType="lpstr">
      <vt:lpstr>Orbit</vt:lpstr>
      <vt:lpstr>Default Design</vt:lpstr>
      <vt:lpstr>Slit</vt:lpstr>
      <vt:lpstr>13_Default Design</vt:lpstr>
      <vt:lpstr>1_Default Design</vt:lpstr>
      <vt:lpstr>6_MEADOW</vt:lpstr>
      <vt:lpstr>Curtain Call</vt:lpstr>
      <vt:lpstr>MEADOW</vt:lpstr>
      <vt:lpstr>Lock And Key</vt:lpstr>
      <vt:lpstr>1_MEADOW</vt:lpstr>
      <vt:lpstr>3_Radar</vt:lpstr>
      <vt:lpstr>تاريخ الخروج</vt:lpstr>
      <vt:lpstr>شرح ميريل عن كيتشن (2005)</vt:lpstr>
      <vt:lpstr>الترحال في البريّة</vt:lpstr>
      <vt:lpstr>عبور البحر الأحمر</vt:lpstr>
      <vt:lpstr>تاريخ مصر التقليدي</vt:lpstr>
      <vt:lpstr>نظريتان عن تاريخ الخروج</vt:lpstr>
      <vt:lpstr>ما هو تاريخ الخروج</vt:lpstr>
      <vt:lpstr>ما هو  تاريخ الخروج </vt:lpstr>
      <vt:lpstr>لماذا يجب أن نعرف عن تاريخ الخروج</vt:lpstr>
      <vt:lpstr>غموض الخروج</vt:lpstr>
      <vt:lpstr>حجج التاريخ المتأخر</vt:lpstr>
      <vt:lpstr>الحجج التاريخية للتاريخ المتأخر</vt:lpstr>
      <vt:lpstr>الحجج التاريخية للتاريخ المتأخر</vt:lpstr>
      <vt:lpstr>الخروج المتأخر (1266-1299)</vt:lpstr>
      <vt:lpstr>الحجج التاريخية للتاريخ المتأخر</vt:lpstr>
      <vt:lpstr>الحجج التاريخية للتاريخ المتأخر</vt:lpstr>
      <vt:lpstr>الحجج التاريخية للتاريخ المتأخر</vt:lpstr>
      <vt:lpstr>الحجج التاريخية للتاريخ المتأخر</vt:lpstr>
      <vt:lpstr>حجج التاريخ المتأخر</vt:lpstr>
      <vt:lpstr>الحجج الأثرية للتاريخ المتأخر</vt:lpstr>
      <vt:lpstr>الخروج المتأخر (1266-1299)</vt:lpstr>
      <vt:lpstr>حجج التاريخ المتأخر</vt:lpstr>
      <vt:lpstr>الحجج الكتابية للتاريخ المتأخر</vt:lpstr>
      <vt:lpstr>العهد القديم</vt:lpstr>
      <vt:lpstr>نقاش في مجموعات صغيرة</vt:lpstr>
      <vt:lpstr>1 ملوك 6: 1</vt:lpstr>
      <vt:lpstr>الخروج المبكر (1446)</vt:lpstr>
      <vt:lpstr>يفتاح مقابل العمونيين</vt:lpstr>
      <vt:lpstr>الخروج المبكر (1446)</vt:lpstr>
      <vt:lpstr>خروج 2: 23</vt:lpstr>
      <vt:lpstr>نظريتان عن تاريخ الخروج</vt:lpstr>
      <vt:lpstr>التسلسل الزمني للتغرب المصري متناقض</vt:lpstr>
      <vt:lpstr>حجج التاريخ المبكر</vt:lpstr>
      <vt:lpstr>الحجج الكتابية للتاريخ المبكر</vt:lpstr>
      <vt:lpstr>1 ملوك 6: 1</vt:lpstr>
      <vt:lpstr>1 ملوك 6: 1</vt:lpstr>
      <vt:lpstr>الخروج المبكر (1446)</vt:lpstr>
      <vt:lpstr>قضاة 11: 26</vt:lpstr>
      <vt:lpstr>قضاة 11: 26</vt:lpstr>
      <vt:lpstr>خروج 2: 23</vt:lpstr>
      <vt:lpstr>خروج 2: 23</vt:lpstr>
      <vt:lpstr>حجج التاريخ المبكر</vt:lpstr>
      <vt:lpstr>لوحة مرنبتاح</vt:lpstr>
      <vt:lpstr>الخروج المبكر (1446)</vt:lpstr>
      <vt:lpstr>الحجج الأثرية للتاريخ المبكر</vt:lpstr>
      <vt:lpstr>حجج التاريخ المبكر</vt:lpstr>
      <vt:lpstr>الحجج التاريخية للتاريخ المبكر</vt:lpstr>
      <vt:lpstr>التسلسل الزمني للتغرب المصري متناقض</vt:lpstr>
      <vt:lpstr>التسلسل الزمني للتغرب المصري متناقض</vt:lpstr>
      <vt:lpstr>دليل الخروج المبكر</vt:lpstr>
      <vt:lpstr>ردود التاريخ المبكر</vt:lpstr>
      <vt:lpstr>الخلاصة</vt:lpstr>
      <vt:lpstr>التطبيق</vt:lpstr>
      <vt:lpstr>معلومات إضافية  المصدر : جون د. كوريد، دراسة تفسيرية في سفر الخروج (دارلنغتون: المطبعة الإنجيلية، 2000)</vt:lpstr>
      <vt:lpstr>المؤلف مشترك في نظرية القرن الثالث عشر ق.م   جون د. كوريد، دراسة تفسيرية في سفر الخروج (دارلنغتون: المطبعة الإنجيلية، 2000) ، 27</vt:lpstr>
      <vt:lpstr>نظرية الهجرة السلمية 1 صممت من قبل م. نوث و أ. ىلت  جون د. كوريد، دراسة تفسيرية في سفر الخروج (دارلنغتون: المطبعة الإنجيلية، 2000) ، 29</vt:lpstr>
      <vt:lpstr>نظرية الهجرة السلمية 2 صممها ج. مندنهول في 1962  جون د. كوريد، دراسة تفسيرية في سفر الخروج (دارلنغتون: المطبعة الإنجيلية، 2000) ، 29</vt:lpstr>
      <vt:lpstr>الكنعانيون القرويون من قبل فنكلستين  جون د. كوريد، دراسة تفسيرية في سفر الخروج (دارلنغتون: المطبعة الإنجيلية، 2000) ، 30</vt:lpstr>
      <vt:lpstr>أسئلة و أجوبة</vt:lpstr>
      <vt:lpstr>Black</vt:lpstr>
      <vt:lpstr>نقدية في العهد القديم وصف المساق  •  BibleStudyDownloads.org</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 for the Late Date</dc:title>
  <dc:creator>Djenny Ruswandi</dc:creator>
  <cp:lastModifiedBy>user</cp:lastModifiedBy>
  <cp:revision>90</cp:revision>
  <dcterms:created xsi:type="dcterms:W3CDTF">2004-09-10T20:54:10Z</dcterms:created>
  <dcterms:modified xsi:type="dcterms:W3CDTF">2021-11-06T12:08:01Z</dcterms:modified>
</cp:coreProperties>
</file>