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0" r:id="rId4"/>
    <p:sldMasterId id="2147483723" r:id="rId5"/>
    <p:sldMasterId id="2147483735" r:id="rId6"/>
    <p:sldMasterId id="2147483759" r:id="rId7"/>
    <p:sldMasterId id="2147483783" r:id="rId8"/>
    <p:sldMasterId id="2147483785" r:id="rId9"/>
    <p:sldMasterId id="2147483797" r:id="rId10"/>
    <p:sldMasterId id="2147483809" r:id="rId11"/>
    <p:sldMasterId id="2147483822" r:id="rId12"/>
    <p:sldMasterId id="2147483835" r:id="rId13"/>
    <p:sldMasterId id="2147483862" r:id="rId14"/>
    <p:sldMasterId id="2147483874" r:id="rId15"/>
    <p:sldMasterId id="2147483886" r:id="rId16"/>
  </p:sldMasterIdLst>
  <p:notesMasterIdLst>
    <p:notesMasterId r:id="rId69"/>
  </p:notesMasterIdLst>
  <p:sldIdLst>
    <p:sldId id="258" r:id="rId17"/>
    <p:sldId id="289" r:id="rId18"/>
    <p:sldId id="290" r:id="rId19"/>
    <p:sldId id="291" r:id="rId20"/>
    <p:sldId id="292" r:id="rId21"/>
    <p:sldId id="302" r:id="rId22"/>
    <p:sldId id="4048" r:id="rId23"/>
    <p:sldId id="293" r:id="rId24"/>
    <p:sldId id="654" r:id="rId25"/>
    <p:sldId id="655" r:id="rId26"/>
    <p:sldId id="656" r:id="rId27"/>
    <p:sldId id="294" r:id="rId28"/>
    <p:sldId id="295" r:id="rId29"/>
    <p:sldId id="321" r:id="rId30"/>
    <p:sldId id="297" r:id="rId31"/>
    <p:sldId id="298" r:id="rId32"/>
    <p:sldId id="299" r:id="rId33"/>
    <p:sldId id="707" r:id="rId34"/>
    <p:sldId id="300" r:id="rId35"/>
    <p:sldId id="301" r:id="rId36"/>
    <p:sldId id="322" r:id="rId37"/>
    <p:sldId id="303" r:id="rId38"/>
    <p:sldId id="304" r:id="rId39"/>
    <p:sldId id="305" r:id="rId40"/>
    <p:sldId id="306" r:id="rId41"/>
    <p:sldId id="307" r:id="rId42"/>
    <p:sldId id="308" r:id="rId43"/>
    <p:sldId id="309" r:id="rId44"/>
    <p:sldId id="703" r:id="rId45"/>
    <p:sldId id="704" r:id="rId46"/>
    <p:sldId id="659" r:id="rId47"/>
    <p:sldId id="313" r:id="rId48"/>
    <p:sldId id="314" r:id="rId49"/>
    <p:sldId id="705" r:id="rId50"/>
    <p:sldId id="317" r:id="rId51"/>
    <p:sldId id="4049" r:id="rId52"/>
    <p:sldId id="709" r:id="rId53"/>
    <p:sldId id="711" r:id="rId54"/>
    <p:sldId id="712" r:id="rId55"/>
    <p:sldId id="4032" r:id="rId56"/>
    <p:sldId id="661" r:id="rId57"/>
    <p:sldId id="662" r:id="rId58"/>
    <p:sldId id="663" r:id="rId59"/>
    <p:sldId id="664" r:id="rId60"/>
    <p:sldId id="318" r:id="rId61"/>
    <p:sldId id="4047" r:id="rId62"/>
    <p:sldId id="331" r:id="rId63"/>
    <p:sldId id="781" r:id="rId64"/>
    <p:sldId id="778" r:id="rId65"/>
    <p:sldId id="4046" r:id="rId66"/>
    <p:sldId id="319" r:id="rId67"/>
    <p:sldId id="320"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6" autoAdjust="0"/>
    <p:restoredTop sz="66667" autoAdjust="0"/>
  </p:normalViewPr>
  <p:slideViewPr>
    <p:cSldViewPr snapToGrid="0" snapToObjects="1">
      <p:cViewPr varScale="1">
        <p:scale>
          <a:sx n="123" d="100"/>
          <a:sy n="123" d="100"/>
        </p:scale>
        <p:origin x="144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25D8A-9C62-764C-BEE7-3FBD2EB1984C}" type="datetimeFigureOut">
              <a:rPr lang="en-US" smtClean="0"/>
              <a:pPr/>
              <a:t>6/9/26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CE87EB-EF37-7D43-8F32-70BB847A4B7B}" type="slidenum">
              <a:rPr lang="en-US" smtClean="0"/>
              <a:pPr/>
              <a:t>‹#›</a:t>
            </a:fld>
            <a:endParaRPr lang="en-US"/>
          </a:p>
        </p:txBody>
      </p:sp>
    </p:spTree>
    <p:extLst>
      <p:ext uri="{BB962C8B-B14F-4D97-AF65-F5344CB8AC3E}">
        <p14:creationId xmlns:p14="http://schemas.microsoft.com/office/powerpoint/2010/main" val="94024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mailto:feedback@sciencenews.org" TargetMode="External"/><Relationship Id="rId13" Type="http://schemas.openxmlformats.org/officeDocument/2006/relationships/hyperlink" Target="https://www.sciencenews.org/topic/humans" TargetMode="External"/><Relationship Id="rId3" Type="http://schemas.openxmlformats.org/officeDocument/2006/relationships/hyperlink" Target="https://www.sciencenews.org/author/bruce-bower" TargetMode="External"/><Relationship Id="rId7" Type="http://schemas.openxmlformats.org/officeDocument/2006/relationships/hyperlink" Target="https://www.sciencenews.org/article/homo-naledis-brain-shows-humanlike-features" TargetMode="External"/><Relationship Id="rId12" Type="http://schemas.openxmlformats.org/officeDocument/2006/relationships/hyperlink" Target="https://twitter.com/Bruce_Bower" TargetMode="External"/><Relationship Id="rId2" Type="http://schemas.openxmlformats.org/officeDocument/2006/relationships/slide" Target="../slides/slide7.xml"/><Relationship Id="rId16" Type="http://schemas.openxmlformats.org/officeDocument/2006/relationships/hyperlink" Target="https://www.sciencenews.org/article/fossil-skull-diversifies-family-tree" TargetMode="External"/><Relationship Id="rId1" Type="http://schemas.openxmlformats.org/officeDocument/2006/relationships/notesMaster" Target="../notesMasters/notesMaster1.xml"/><Relationship Id="rId6" Type="http://schemas.openxmlformats.org/officeDocument/2006/relationships/hyperlink" Target="https://www.sciencenews.org/article/ancient-hominid-little-foot-skeleton-reveals-brain-chimp" TargetMode="External"/><Relationship Id="rId11" Type="http://schemas.openxmlformats.org/officeDocument/2006/relationships/hyperlink" Target="mailto:bbower@sciencenews.org" TargetMode="External"/><Relationship Id="rId5" Type="http://schemas.openxmlformats.org/officeDocument/2006/relationships/hyperlink" Target="https://www.sciencenews.org/article/evolutions-child-fossil-puts-youthful-twist-lucys-kind" TargetMode="External"/><Relationship Id="rId15" Type="http://schemas.openxmlformats.org/officeDocument/2006/relationships/hyperlink" Target="https://www.sciencenews.org/topic/anthropology" TargetMode="External"/><Relationship Id="rId10" Type="http://schemas.openxmlformats.org/officeDocument/2006/relationships/hyperlink" Target="https://advances.sciencemag.org/content/6/14/eaaz4729" TargetMode="External"/><Relationship Id="rId4" Type="http://schemas.openxmlformats.org/officeDocument/2006/relationships/hyperlink" Target="https://www.sciencenews.org/article/ancient-jaw-may-hold-clues-origins-human-genus" TargetMode="External"/><Relationship Id="rId9" Type="http://schemas.openxmlformats.org/officeDocument/2006/relationships/hyperlink" Target="https://www.sciencenews.org/sn-magazine/may-9-2020-may-23-2020" TargetMode="External"/><Relationship Id="rId14" Type="http://schemas.openxmlformats.org/officeDocument/2006/relationships/hyperlink" Target="https://www.sciencenews.org/article/year-review-early-human-kin-could-shake-family-tre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379A58-1933-CF4F-AE9D-AD4364D5340B}" type="slidenum">
              <a:rPr lang="en-US" sz="1200" b="1">
                <a:solidFill>
                  <a:prstClr val="black"/>
                </a:solidFill>
                <a:latin typeface="Arial" panose="020B0604020202020204" pitchFamily="34" charset="0"/>
              </a:rPr>
              <a:pPr eaLnBrk="1" hangingPunct="1"/>
              <a:t>2</a:t>
            </a:fld>
            <a:endParaRPr lang="en-US" sz="1200" b="1" dirty="0">
              <a:solidFill>
                <a:prstClr val="black"/>
              </a:solidFill>
              <a:latin typeface="Arial" panose="020B0604020202020204" pitchFamily="34"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b="1">
                <a:solidFill>
                  <a:prstClr val="black"/>
                </a:solidFill>
                <a:latin typeface="Arial" panose="020B0604020202020204" pitchFamily="34" charset="0"/>
              </a:rPr>
              <a:pPr eaLnBrk="1" hangingPunct="1"/>
              <a:t>14</a:t>
            </a:fld>
            <a:endParaRPr lang="en-US" sz="1200" b="1" dirty="0">
              <a:solidFill>
                <a:prstClr val="black"/>
              </a:solidFill>
              <a:latin typeface="Arial" panose="020B0604020202020204" pitchFamily="34"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b="1">
                <a:solidFill>
                  <a:prstClr val="black"/>
                </a:solidFill>
                <a:latin typeface="Arial" panose="020B0604020202020204" pitchFamily="34" charset="0"/>
              </a:rPr>
              <a:pPr eaLnBrk="1" hangingPunct="1"/>
              <a:t>15</a:t>
            </a:fld>
            <a:endParaRPr lang="en-US" sz="1200" b="1" dirty="0">
              <a:solidFill>
                <a:prstClr val="black"/>
              </a:solidFill>
              <a:latin typeface="Arial" panose="020B0604020202020204" pitchFamily="34"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b="1">
                <a:solidFill>
                  <a:prstClr val="black"/>
                </a:solidFill>
                <a:latin typeface="Arial" panose="020B0604020202020204" pitchFamily="34" charset="0"/>
              </a:rPr>
              <a:pPr eaLnBrk="1" hangingPunct="1"/>
              <a:t>16</a:t>
            </a:fld>
            <a:endParaRPr lang="en-US" sz="1200" b="1" dirty="0">
              <a:solidFill>
                <a:prstClr val="black"/>
              </a:solidFill>
              <a:latin typeface="Arial" panose="020B0604020202020204" pitchFamily="34"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b="1">
                <a:solidFill>
                  <a:prstClr val="black"/>
                </a:solidFill>
                <a:latin typeface="Arial" panose="020B0604020202020204" pitchFamily="34" charset="0"/>
              </a:rPr>
              <a:pPr eaLnBrk="1" hangingPunct="1"/>
              <a:t>17</a:t>
            </a:fld>
            <a:endParaRPr lang="en-US" sz="1200" b="1" dirty="0">
              <a:solidFill>
                <a:prstClr val="black"/>
              </a:solidFill>
              <a:latin typeface="Arial" panose="020B0604020202020204" pitchFamily="34"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173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b="1">
                <a:solidFill>
                  <a:prstClr val="black"/>
                </a:solidFill>
                <a:latin typeface="Arial" panose="020B0604020202020204" pitchFamily="34" charset="0"/>
              </a:rPr>
              <a:pPr eaLnBrk="1" hangingPunct="1"/>
              <a:t>19</a:t>
            </a:fld>
            <a:endParaRPr lang="en-US" sz="1200" b="1" dirty="0">
              <a:solidFill>
                <a:prstClr val="black"/>
              </a:solidFill>
              <a:latin typeface="Arial" panose="020B0604020202020204" pitchFamily="34"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b="1">
                <a:solidFill>
                  <a:prstClr val="black"/>
                </a:solidFill>
                <a:latin typeface="Arial" panose="020B0604020202020204" pitchFamily="34" charset="0"/>
              </a:rPr>
              <a:pPr eaLnBrk="1" hangingPunct="1"/>
              <a:t>20</a:t>
            </a:fld>
            <a:endParaRPr lang="en-US" sz="1200" b="1" dirty="0">
              <a:solidFill>
                <a:prstClr val="black"/>
              </a:solidFill>
              <a:latin typeface="Arial" panose="020B0604020202020204" pitchFamily="34"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b="1">
                <a:solidFill>
                  <a:prstClr val="black"/>
                </a:solidFill>
                <a:latin typeface="Arial" panose="020B0604020202020204" pitchFamily="34" charset="0"/>
              </a:rPr>
              <a:pPr eaLnBrk="1" hangingPunct="1"/>
              <a:t>21</a:t>
            </a:fld>
            <a:endParaRPr lang="en-US" sz="1200" b="1" dirty="0">
              <a:solidFill>
                <a:prstClr val="black"/>
              </a:solidFill>
              <a:latin typeface="Arial" panose="020B0604020202020204" pitchFamily="34"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368E8-4827-054A-B1DF-9FA27E1B399A}" type="slidenum">
              <a:rPr lang="en-US" sz="1200" b="1">
                <a:solidFill>
                  <a:prstClr val="black"/>
                </a:solidFill>
                <a:latin typeface="Arial" panose="020B0604020202020204" pitchFamily="34" charset="0"/>
              </a:rPr>
              <a:pPr eaLnBrk="1" hangingPunct="1"/>
              <a:t>22</a:t>
            </a:fld>
            <a:endParaRPr lang="en-US" sz="1200" b="1" dirty="0">
              <a:solidFill>
                <a:prstClr val="black"/>
              </a:solidFill>
              <a:latin typeface="Arial" panose="020B0604020202020204" pitchFamily="34"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585CC0-72DE-6C48-A330-33B5B726928F}" type="slidenum">
              <a:rPr lang="en-US" sz="1200" b="1">
                <a:solidFill>
                  <a:prstClr val="black"/>
                </a:solidFill>
                <a:latin typeface="Arial" panose="020B0604020202020204" pitchFamily="34" charset="0"/>
              </a:rPr>
              <a:pPr eaLnBrk="1" hangingPunct="1"/>
              <a:t>23</a:t>
            </a:fld>
            <a:endParaRPr lang="en-US" sz="1200" b="1" dirty="0">
              <a:solidFill>
                <a:prstClr val="black"/>
              </a:solidFill>
              <a:latin typeface="Arial" panose="020B0604020202020204" pitchFamily="34"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4D0D30-9436-CF4A-B3DC-1A105B751026}" type="slidenum">
              <a:rPr lang="en-US" sz="1200" b="1">
                <a:solidFill>
                  <a:prstClr val="black"/>
                </a:solidFill>
                <a:latin typeface="Arial" panose="020B0604020202020204" pitchFamily="34" charset="0"/>
              </a:rPr>
              <a:pPr eaLnBrk="1" hangingPunct="1"/>
              <a:t>3</a:t>
            </a:fld>
            <a:endParaRPr lang="en-US" sz="1200" b="1" dirty="0">
              <a:solidFill>
                <a:prstClr val="black"/>
              </a:solidFill>
              <a:latin typeface="Arial" panose="020B0604020202020204" pitchFamily="34"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b="1">
                <a:solidFill>
                  <a:prstClr val="black"/>
                </a:solidFill>
                <a:latin typeface="Arial" panose="020B0604020202020204" pitchFamily="34" charset="0"/>
              </a:rPr>
              <a:pPr eaLnBrk="1" hangingPunct="1"/>
              <a:t>24</a:t>
            </a:fld>
            <a:endParaRPr lang="en-US" sz="1200" b="1" dirty="0">
              <a:solidFill>
                <a:prstClr val="black"/>
              </a:solidFill>
              <a:latin typeface="Arial" panose="020B0604020202020204" pitchFamily="34"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25</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26</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27</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b="1">
                <a:solidFill>
                  <a:srgbClr val="000000"/>
                </a:solidFill>
                <a:latin typeface="Arial" panose="020B0604020202020204" pitchFamily="34" charset="0"/>
              </a:rPr>
              <a:pPr eaLnBrk="1" hangingPunct="1"/>
              <a:t>28</a:t>
            </a:fld>
            <a:endParaRPr lang="en-US" altLang="zh-CN" sz="1200" b="1" dirty="0">
              <a:solidFill>
                <a:srgbClr val="000000"/>
              </a:solidFill>
              <a:latin typeface="Arial" panose="020B0604020202020204" pitchFamily="34"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b="1" dirty="0">
                <a:latin typeface="Arial" panose="020B0604020202020204" pitchFamily="34" charset="0"/>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b="1">
                <a:solidFill>
                  <a:prstClr val="black"/>
                </a:solidFill>
                <a:latin typeface="Arial" panose="020B0604020202020204" pitchFamily="34" charset="0"/>
              </a:rPr>
              <a:pPr eaLnBrk="1" hangingPunct="1"/>
              <a:t>32</a:t>
            </a:fld>
            <a:endParaRPr lang="en-US" sz="1200" b="1"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b="1">
                <a:solidFill>
                  <a:prstClr val="black"/>
                </a:solidFill>
                <a:latin typeface="Arial" panose="020B0604020202020204" pitchFamily="34" charset="0"/>
              </a:rPr>
              <a:pPr eaLnBrk="1" hangingPunct="1"/>
              <a:t>33</a:t>
            </a:fld>
            <a:endParaRPr lang="en-US" sz="1200" b="1" dirty="0">
              <a:solidFill>
                <a:prstClr val="black"/>
              </a:solidFill>
              <a:latin typeface="Arial" panose="020B0604020202020204" pitchFamily="34"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FFFBDF-39B8-9748-94D2-9497CD5C7D23}" type="slidenum">
              <a:rPr lang="en-US" sz="1200" b="1">
                <a:solidFill>
                  <a:prstClr val="black"/>
                </a:solidFill>
                <a:latin typeface="Arial" panose="020B0604020202020204" pitchFamily="34" charset="0"/>
              </a:rPr>
              <a:pPr eaLnBrk="1" hangingPunct="1"/>
              <a:t>4</a:t>
            </a:fld>
            <a:endParaRPr lang="en-US" sz="1200" b="1" dirty="0">
              <a:solidFill>
                <a:prstClr val="black"/>
              </a:solidFill>
              <a:latin typeface="Arial" panose="020B0604020202020204" pitchFamily="34"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b="1">
                <a:solidFill>
                  <a:prstClr val="black"/>
                </a:solidFill>
                <a:latin typeface="Arial" panose="020B0604020202020204" pitchFamily="34" charset="0"/>
              </a:rPr>
              <a:pPr eaLnBrk="1" hangingPunct="1"/>
              <a:t>34</a:t>
            </a:fld>
            <a:endParaRPr lang="en-US" sz="1200" b="1"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b="1">
                <a:solidFill>
                  <a:prstClr val="black"/>
                </a:solidFill>
                <a:latin typeface="Arial" panose="020B0604020202020204" pitchFamily="34" charset="0"/>
              </a:rPr>
              <a:pPr eaLnBrk="1" hangingPunct="1"/>
              <a:t>35</a:t>
            </a:fld>
            <a:endParaRPr lang="en-US" sz="1200" b="1" dirty="0">
              <a:solidFill>
                <a:prstClr val="black"/>
              </a:solidFill>
              <a:latin typeface="Arial" panose="020B0604020202020204" pitchFamily="34"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Kitchen proposes that each reign should actually be divided by 600 since the Sumerians invented the numbering system based on the number 6—as in our system of time that has the hour divided into 12 units, the 24-hour day, etc.”</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““﻿That process can perhaps be reversed. Our scribes in 2000 B.C., faced with few kings and long periods, may have bumped up the numbers by using sexagesimal multipliers. So, at </a:t>
            </a:r>
            <a:r>
              <a:rPr lang="en-US" dirty="0" err="1">
                <a:latin typeface="Times New Roman" charset="0"/>
                <a:ea typeface="ＭＳ Ｐゴシック" charset="0"/>
                <a:cs typeface="ＭＳ Ｐゴシック" charset="0"/>
              </a:rPr>
              <a:t>Hamazi</a:t>
            </a:r>
            <a:r>
              <a:rPr lang="en-US" dirty="0">
                <a:latin typeface="Times New Roman" charset="0"/>
                <a:ea typeface="ＭＳ Ｐゴシック" charset="0"/>
                <a:cs typeface="ＭＳ Ｐゴシック" charset="0"/>
              </a:rPr>
              <a:t> and </a:t>
            </a:r>
            <a:r>
              <a:rPr lang="en-US" dirty="0" err="1">
                <a:latin typeface="Times New Roman" charset="0"/>
                <a:ea typeface="ＭＳ Ｐゴシック" charset="0"/>
                <a:cs typeface="ＭＳ Ｐゴシック" charset="0"/>
              </a:rPr>
              <a:t>Uruk</a:t>
            </a:r>
            <a:r>
              <a:rPr lang="en-US" dirty="0">
                <a:latin typeface="Times New Roman" charset="0"/>
                <a:ea typeface="ＭＳ Ｐゴシック" charset="0"/>
                <a:cs typeface="ＭＳ Ｐゴシック" charset="0"/>
              </a:rPr>
              <a:t>, reversing the process, we might take the 36,000 years of </a:t>
            </a:r>
            <a:r>
              <a:rPr lang="en-US" dirty="0" err="1">
                <a:latin typeface="Times New Roman" charset="0"/>
                <a:ea typeface="ＭＳ Ｐゴシック" charset="0"/>
                <a:cs typeface="ＭＳ Ｐゴシック" charset="0"/>
              </a:rPr>
              <a:t>Alalgar</a:t>
            </a:r>
            <a:r>
              <a:rPr lang="en-US" dirty="0">
                <a:latin typeface="Times New Roman" charset="0"/>
                <a:ea typeface="ＭＳ Ｐゴシック" charset="0"/>
                <a:cs typeface="ＭＳ Ｐゴシック" charset="0"/>
              </a:rPr>
              <a:t> or of </a:t>
            </a:r>
            <a:r>
              <a:rPr lang="en-US" dirty="0" err="1">
                <a:latin typeface="Times New Roman" charset="0"/>
                <a:ea typeface="ＭＳ Ｐゴシック" charset="0"/>
                <a:cs typeface="ＭＳ Ｐゴシック" charset="0"/>
              </a:rPr>
              <a:t>Dumuzi</a:t>
            </a:r>
            <a:r>
              <a:rPr lang="en-US" dirty="0">
                <a:latin typeface="Times New Roman" charset="0"/>
                <a:ea typeface="ＭＳ Ｐゴシック" charset="0"/>
                <a:cs typeface="ＭＳ Ｐゴシック" charset="0"/>
              </a:rPr>
              <a:t> and divide it by the factor 10 × 60 (600), which would give them each a reign of 60 years. Applied to </a:t>
            </a:r>
            <a:r>
              <a:rPr lang="en-US" dirty="0" err="1">
                <a:latin typeface="Times New Roman" charset="0"/>
                <a:ea typeface="ＭＳ Ｐゴシック" charset="0"/>
                <a:cs typeface="ＭＳ Ｐゴシック" charset="0"/>
              </a:rPr>
              <a:t>Alulim’s</a:t>
            </a:r>
            <a:r>
              <a:rPr lang="en-US" dirty="0">
                <a:latin typeface="Times New Roman" charset="0"/>
                <a:ea typeface="ＭＳ Ｐゴシック" charset="0"/>
                <a:cs typeface="ＭＳ Ｐゴシック" charset="0"/>
              </a:rPr>
              <a:t> (and others’) 28,800 years, he (and they) would have reigned 48 years; then </a:t>
            </a:r>
            <a:r>
              <a:rPr lang="en-US" dirty="0" err="1">
                <a:latin typeface="Times New Roman" charset="0"/>
                <a:ea typeface="ＭＳ Ｐゴシック" charset="0"/>
                <a:cs typeface="ＭＳ Ｐゴシック" charset="0"/>
              </a:rPr>
              <a:t>Enmenduranna</a:t>
            </a:r>
            <a:r>
              <a:rPr lang="en-US" dirty="0">
                <a:latin typeface="Times New Roman" charset="0"/>
                <a:ea typeface="ＭＳ Ｐゴシック" charset="0"/>
                <a:cs typeface="ＭＳ Ｐゴシック" charset="0"/>
              </a:rPr>
              <a:t> of Sippar at 21,000 years would have reigned 35 years. The mighty </a:t>
            </a:r>
            <a:r>
              <a:rPr lang="en-US" dirty="0" err="1">
                <a:latin typeface="Times New Roman" charset="0"/>
                <a:ea typeface="ＭＳ Ｐゴシック" charset="0"/>
                <a:cs typeface="ＭＳ Ｐゴシック" charset="0"/>
              </a:rPr>
              <a:t>Enmenluanna</a:t>
            </a:r>
            <a:r>
              <a:rPr lang="en-US" dirty="0">
                <a:latin typeface="Times New Roman" charset="0"/>
                <a:ea typeface="ＭＳ Ｐゴシック" charset="0"/>
                <a:cs typeface="ＭＳ Ｐゴシック" charset="0"/>
              </a:rPr>
              <a:t> at 43,200 years (the local Methuselah) would come out at 72 years — high but not impossible, even if it left Ramesses II (66 years) and Queen Victoria (64 years) just slightly jealous — but more modest than the 94 years of </a:t>
            </a:r>
            <a:r>
              <a:rPr lang="en-US" dirty="0" err="1">
                <a:latin typeface="Times New Roman" charset="0"/>
                <a:ea typeface="ＭＳ Ｐゴシック" charset="0"/>
                <a:cs typeface="ＭＳ Ｐゴシック" charset="0"/>
              </a:rPr>
              <a:t>Pepi</a:t>
            </a:r>
            <a:r>
              <a:rPr lang="en-US" dirty="0">
                <a:latin typeface="Times New Roman" charset="0"/>
                <a:ea typeface="ＭＳ Ｐゴシック" charset="0"/>
                <a:cs typeface="ＭＳ Ｐゴシック" charset="0"/>
              </a:rPr>
              <a:t> II, often granted. The more modest </a:t>
            </a:r>
            <a:r>
              <a:rPr lang="en-US" dirty="0" err="1">
                <a:latin typeface="Times New Roman" charset="0"/>
                <a:ea typeface="ＭＳ Ｐゴシック" charset="0"/>
                <a:cs typeface="ＭＳ Ｐゴシック" charset="0"/>
              </a:rPr>
              <a:t>Ubartutu</a:t>
            </a:r>
            <a:r>
              <a:rPr lang="en-US" dirty="0">
                <a:latin typeface="Times New Roman" charset="0"/>
                <a:ea typeface="ＭＳ Ｐゴシック" charset="0"/>
                <a:cs typeface="ＭＳ Ｐゴシック" charset="0"/>
              </a:rPr>
              <a:t> at 18,600 years comes out at 31 years, eminently reasonable. The principal works for all the preflood rulers, and no awkward fractions, etc., are left over. After the flood, reigns are still high, until suddenly Gilgamesh’s son Ur-</a:t>
            </a:r>
            <a:r>
              <a:rPr lang="en-US" dirty="0" err="1">
                <a:latin typeface="Times New Roman" charset="0"/>
                <a:ea typeface="ＭＳ Ｐゴシック" charset="0"/>
                <a:cs typeface="ＭＳ Ｐゴシック" charset="0"/>
              </a:rPr>
              <a:t>nungal</a:t>
            </a:r>
            <a:r>
              <a:rPr lang="en-US" dirty="0">
                <a:latin typeface="Times New Roman" charset="0"/>
                <a:ea typeface="ＭＳ Ｐゴシック" charset="0"/>
                <a:cs typeface="ＭＳ Ｐゴシック" charset="0"/>
              </a:rPr>
              <a:t> (no longer heroic?) reigns only 30 years, and all his successors are modest too, except in Kish (a special center of Sumerian kingship). Most of the “heroic”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may thus have been upped by only 60 years (not by 60 × 10). Thus </a:t>
            </a:r>
            <a:r>
              <a:rPr lang="en-US" dirty="0" err="1">
                <a:latin typeface="Times New Roman" charset="0"/>
                <a:ea typeface="ＭＳ Ｐゴシック" charset="0"/>
                <a:cs typeface="ＭＳ Ｐゴシック" charset="0"/>
              </a:rPr>
              <a:t>Lugal-banda’s</a:t>
            </a:r>
            <a:r>
              <a:rPr lang="en-US" dirty="0">
                <a:latin typeface="Times New Roman" charset="0"/>
                <a:ea typeface="ＭＳ Ｐゴシック" charset="0"/>
                <a:cs typeface="ＭＳ Ｐゴシック" charset="0"/>
              </a:rPr>
              <a:t> 1,200 years would then have been 20 years, and </a:t>
            </a:r>
            <a:r>
              <a:rPr lang="en-US" dirty="0" err="1">
                <a:latin typeface="Times New Roman" charset="0"/>
                <a:ea typeface="ＭＳ Ｐゴシック" charset="0"/>
                <a:cs typeface="ＭＳ Ｐゴシック" charset="0"/>
              </a:rPr>
              <a:t>Enmebaragisi’s</a:t>
            </a:r>
            <a:r>
              <a:rPr lang="en-US" dirty="0">
                <a:latin typeface="Times New Roman" charset="0"/>
                <a:ea typeface="ＭＳ Ｐゴシック" charset="0"/>
                <a:cs typeface="ＭＳ Ｐゴシック" charset="0"/>
              </a:rPr>
              <a:t> 900 years would have been 15 years. Those with 200 years down to 100 years may have had a factor of only 10 × years; but that is a baseless guess for now.”</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b="1">
                <a:solidFill>
                  <a:prstClr val="black"/>
                </a:solidFill>
                <a:latin typeface="Arial" panose="020B0604020202020204" pitchFamily="34" charset="0"/>
              </a:rPr>
              <a:pPr eaLnBrk="1" hangingPunct="1"/>
              <a:t>36</a:t>
            </a:fld>
            <a:endParaRPr lang="en-US" sz="1200" b="1" dirty="0">
              <a:solidFill>
                <a:prstClr val="black"/>
              </a:solidFill>
              <a:latin typeface="Arial" panose="020B0604020202020204" pitchFamily="34"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 much for Sumer. What about Gen. 1–11? There was no sexagesimal system in Hebrew usage, and we are dealing with parents and children (direct or indirect), not reigns. The genealogies in Gen. 5 and 11 differ in the time of life at which children are born to the principal members: after long spans in the preflood one, and virtually normal after the flood. Therefore, as no single formula will apply to both lots, any more than to the preflood and </a:t>
            </a:r>
            <a:r>
              <a:rPr lang="en-US" dirty="0" err="1">
                <a:latin typeface="Times New Roman" charset="0"/>
                <a:ea typeface="ＭＳ Ｐゴシック" charset="0"/>
                <a:cs typeface="ＭＳ Ｐゴシック" charset="0"/>
              </a:rPr>
              <a:t>postflood</a:t>
            </a:r>
            <a:r>
              <a:rPr lang="en-US" dirty="0">
                <a:latin typeface="Times New Roman" charset="0"/>
                <a:ea typeface="ＭＳ Ｐゴシック" charset="0"/>
                <a:cs typeface="ＭＳ Ｐゴシック" charset="0"/>
              </a:rPr>
              <a:t> kings in Sumer, let us look at each group separately. Is there a “differential factor” as in Sumer? Overall, in Gen. 5, dividing the biblical number by five produces viable results for the age of the </a:t>
            </a:r>
            <a:r>
              <a:rPr lang="en-US" dirty="0" err="1">
                <a:latin typeface="Times New Roman" charset="0"/>
                <a:ea typeface="ＭＳ Ｐゴシック" charset="0"/>
                <a:cs typeface="ＭＳ Ｐゴシック" charset="0"/>
              </a:rPr>
              <a:t>protopatriarchs</a:t>
            </a:r>
            <a:r>
              <a:rPr lang="en-US" dirty="0">
                <a:latin typeface="Times New Roman" charset="0"/>
                <a:ea typeface="ＭＳ Ｐゴシック" charset="0"/>
                <a:cs typeface="ＭＳ Ｐゴシック" charset="0"/>
              </a:rPr>
              <a:t> at the birth of a firstborn from Adam to Lamech, running from 26 (for Adam) down to 16 for Kenan and 13 for Enoch; up to 37+ and 36+ for Methuselah and Lamech.”</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9647 of 14432 Kindle Ed.</a:t>
            </a:r>
          </a:p>
        </p:txBody>
      </p:sp>
    </p:spTree>
    <p:extLst>
      <p:ext uri="{BB962C8B-B14F-4D97-AF65-F5344CB8AC3E}">
        <p14:creationId xmlns:p14="http://schemas.microsoft.com/office/powerpoint/2010/main" val="675120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“﻿﻿But it gives a consistently high average at death of 180/190 years (except Enoch, who was “translated” at 73), ﻿not unlike the later patriarchs from Abraham to Jacob.”</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19697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large </a:t>
            </a:r>
            <a:r>
              <a:rPr lang="en-US" dirty="0" err="1">
                <a:latin typeface="Times New Roman" charset="0"/>
                <a:ea typeface="ＭＳ Ｐゴシック" charset="0"/>
                <a:cs typeface="ＭＳ Ｐゴシック" charset="0"/>
              </a:rPr>
              <a:t>postbirth</a:t>
            </a:r>
            <a:r>
              <a:rPr lang="en-US" dirty="0">
                <a:latin typeface="Times New Roman" charset="0"/>
                <a:ea typeface="ＭＳ Ｐゴシック" charset="0"/>
                <a:cs typeface="ＭＳ Ｐゴシック" charset="0"/>
              </a:rPr>
              <a:t> figures might refer to the supposed life span of the clan, not just the men themselves, if one wished to pursue such paths. Only dear old Noah (having his firstborn at 500 = 100; living, even as “clan,” to 950 = 190 years) is the odd man out.”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—Kenneth A. Kitchen, </a:t>
            </a:r>
            <a:r>
              <a:rPr lang="en-US" i="1" dirty="0">
                <a:latin typeface="Times New Roman" charset="0"/>
                <a:ea typeface="ＭＳ Ｐゴシック" charset="0"/>
                <a:cs typeface="ＭＳ Ｐゴシック" charset="0"/>
              </a:rPr>
              <a:t>On the Reliability of the OT</a:t>
            </a:r>
            <a:r>
              <a:rPr lang="en-US" i="0" dirty="0">
                <a:latin typeface="Times New Roman" charset="0"/>
                <a:ea typeface="ＭＳ Ｐゴシック" charset="0"/>
                <a:cs typeface="ＭＳ Ｐゴシック" charset="0"/>
              </a:rPr>
              <a:t> (Grand Rapids, MI: Eerdmans, 2003), location</a:t>
            </a:r>
            <a:r>
              <a:rPr lang="en-US" dirty="0">
                <a:latin typeface="Times New Roman" charset="0"/>
                <a:ea typeface="ＭＳ Ｐゴシック" charset="0"/>
                <a:cs typeface="ＭＳ Ｐゴシック" charset="0"/>
              </a:rPr>
              <a:t> 9656 of 14432 Kindle Ed.</a:t>
            </a:r>
          </a:p>
        </p:txBody>
      </p:sp>
    </p:spTree>
    <p:extLst>
      <p:ext uri="{BB962C8B-B14F-4D97-AF65-F5344CB8AC3E}">
        <p14:creationId xmlns:p14="http://schemas.microsoft.com/office/powerpoint/2010/main" val="418346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4A1276-D4EF-AF44-881C-9392EA0D37B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Reading</a:t>
            </a:r>
            <a:r>
              <a:rPr lang="en-US" baseline="0" dirty="0"/>
              <a:t> downward with the meanings above, we see that death reigned on the earth.  However, their names teach us that at the time of the death of Methuselah in the year of the Flood, through Noah (“comfort, rest”) the world that was renewed through the Flood.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05DA2A-5C3F-1241-A85F-444C5F981CE7}" type="slidenum">
              <a:rPr lang="en-US" sz="1200" b="1">
                <a:solidFill>
                  <a:prstClr val="black"/>
                </a:solidFill>
                <a:latin typeface="Arial" panose="020B0604020202020204" pitchFamily="34" charset="0"/>
              </a:rPr>
              <a:pPr eaLnBrk="1" hangingPunct="1"/>
              <a:t>5</a:t>
            </a:fld>
            <a:endParaRPr lang="en-US" sz="1200" b="1" dirty="0">
              <a:solidFill>
                <a:prstClr val="black"/>
              </a:solidFill>
              <a:latin typeface="Arial" panose="020B0604020202020204" pitchFamily="34"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b="1">
                <a:solidFill>
                  <a:prstClr val="black"/>
                </a:solidFill>
                <a:latin typeface="Arial" panose="020B0604020202020204" pitchFamily="34" charset="0"/>
              </a:rPr>
              <a:pPr/>
              <a:t>45</a:t>
            </a:fld>
            <a:endParaRPr lang="en-US" altLang="zh-CN" sz="1200" b="1" dirty="0">
              <a:solidFill>
                <a:prstClr val="black"/>
              </a:solidFill>
              <a:latin typeface="Arial" panose="020B0604020202020204" pitchFamily="34"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Picture from:</a:t>
            </a:r>
          </a:p>
          <a:p>
            <a:r>
              <a:rPr lang="en-US" b="1" dirty="0"/>
              <a:t>Lucy’s species heralded the rise of long childhoods in hominids</a:t>
            </a:r>
          </a:p>
          <a:p>
            <a:r>
              <a:rPr lang="en-US" b="1" dirty="0"/>
              <a:t>Prolonged brain growth was already a feature for hominids before </a:t>
            </a:r>
            <a:r>
              <a:rPr lang="en-US" b="1" i="1" dirty="0"/>
              <a:t>Homo</a:t>
            </a:r>
            <a:r>
              <a:rPr lang="en-US" b="1" dirty="0"/>
              <a:t> genus members appeared </a:t>
            </a:r>
          </a:p>
          <a:p>
            <a:r>
              <a:rPr lang="en-US" dirty="0"/>
              <a:t>A more than 3-million-year-old hominid species called </a:t>
            </a:r>
            <a:r>
              <a:rPr lang="en-US" i="1" dirty="0"/>
              <a:t>Australopithecus afarensis</a:t>
            </a:r>
            <a:r>
              <a:rPr lang="en-US" dirty="0"/>
              <a:t>, represented here by an adult’s reconstructed skull, foreshadowed the long period of childhood brain growth typical of people today, a new study suggests.</a:t>
            </a:r>
          </a:p>
          <a:p>
            <a:r>
              <a:rPr lang="en-US" dirty="0"/>
              <a:t>Lorenza photography / </a:t>
            </a:r>
            <a:r>
              <a:rPr lang="en-US" dirty="0" err="1"/>
              <a:t>Alamy</a:t>
            </a:r>
            <a:r>
              <a:rPr lang="en-US" dirty="0"/>
              <a:t> Stock Photo</a:t>
            </a:r>
          </a:p>
          <a:p>
            <a:r>
              <a:rPr lang="en-US" b="1" dirty="0"/>
              <a:t>Share this:</a:t>
            </a:r>
          </a:p>
          <a:p>
            <a:r>
              <a:rPr lang="en-US" dirty="0"/>
              <a:t>By </a:t>
            </a:r>
            <a:r>
              <a:rPr lang="en-US" dirty="0">
                <a:hlinkClick r:id="rId3"/>
              </a:rPr>
              <a:t>Bruce Bower</a:t>
            </a:r>
            <a:endParaRPr lang="en-US" dirty="0"/>
          </a:p>
          <a:p>
            <a:r>
              <a:rPr lang="en-US" dirty="0"/>
              <a:t>April 1, 2020 at 2:02 pm</a:t>
            </a:r>
          </a:p>
          <a:p>
            <a:r>
              <a:rPr lang="en-US" dirty="0"/>
              <a:t>Lucy’s kind had small, </a:t>
            </a:r>
            <a:r>
              <a:rPr lang="en-US" dirty="0" err="1"/>
              <a:t>chimplike</a:t>
            </a:r>
            <a:r>
              <a:rPr lang="en-US" dirty="0"/>
              <a:t> brains that, nevertheless, grew at a slow, humanlike pace.</a:t>
            </a:r>
          </a:p>
          <a:p>
            <a:r>
              <a:rPr lang="en-US" dirty="0"/>
              <a:t>This discovery, reported April 1 in </a:t>
            </a:r>
            <a:r>
              <a:rPr lang="en-US" i="1" dirty="0"/>
              <a:t>Science Advances</a:t>
            </a:r>
            <a:r>
              <a:rPr lang="en-US" dirty="0"/>
              <a:t>, shows for the first time that prolonged brain growth in hominid youngsters wasn’t a by-product of having unusually large brains. An influential idea over the last 20 years has held that extended brain development after birth originated in the </a:t>
            </a:r>
            <a:r>
              <a:rPr lang="en-US" i="1" dirty="0"/>
              <a:t>Homo</a:t>
            </a:r>
            <a:r>
              <a:rPr lang="en-US" dirty="0"/>
              <a:t> genus around 2.5 million years ago, so that mothers — whose pelvic bones and birth canal had narrowed to enable efficient upright walking — could safely deliver babies.</a:t>
            </a:r>
          </a:p>
          <a:p>
            <a:endParaRPr lang="en-US" dirty="0"/>
          </a:p>
          <a:p>
            <a:r>
              <a:rPr lang="en-US" dirty="0"/>
              <a:t>But </a:t>
            </a:r>
            <a:r>
              <a:rPr lang="en-US" i="1" dirty="0"/>
              <a:t>Australopithecus afarensis</a:t>
            </a:r>
            <a:r>
              <a:rPr lang="en-US" dirty="0"/>
              <a:t>, an East African hominid species best known for Lucy’s partial skeleton, also had slow-developing brains that reached only about one-third the volume of present-day human brains, say paleoanthropologist Philipp </a:t>
            </a:r>
            <a:r>
              <a:rPr lang="en-US" dirty="0" err="1"/>
              <a:t>Gunz</a:t>
            </a:r>
            <a:r>
              <a:rPr lang="en-US" dirty="0"/>
              <a:t> of the Max Planck Institute for Evolutionary Anthropology in Leipzig, Germany, and his colleagues. And </a:t>
            </a:r>
            <a:r>
              <a:rPr lang="en-US" i="1" dirty="0"/>
              <a:t>A. afarensis</a:t>
            </a:r>
            <a:r>
              <a:rPr lang="en-US" dirty="0"/>
              <a:t> is roughly 3 million to 4 million years old, meaning slow brain growth after birth developed </a:t>
            </a:r>
            <a:r>
              <a:rPr lang="en-US" dirty="0">
                <a:hlinkClick r:id="rId4"/>
              </a:rPr>
              <a:t>before members of the </a:t>
            </a:r>
            <a:r>
              <a:rPr lang="en-US" i="1" dirty="0">
                <a:hlinkClick r:id="rId4"/>
              </a:rPr>
              <a:t>Homo</a:t>
            </a:r>
            <a:r>
              <a:rPr lang="en-US" dirty="0">
                <a:hlinkClick r:id="rId4"/>
              </a:rPr>
              <a:t> genus appeared</a:t>
            </a:r>
            <a:r>
              <a:rPr lang="en-US" dirty="0"/>
              <a:t>, perhaps as early as 2.8 million years ago (</a:t>
            </a:r>
            <a:r>
              <a:rPr lang="en-US" i="1" dirty="0"/>
              <a:t>SN: 3/4/15</a:t>
            </a:r>
            <a:r>
              <a:rPr lang="en-US" dirty="0"/>
              <a:t>). </a:t>
            </a:r>
          </a:p>
          <a:p>
            <a:r>
              <a:rPr lang="en-US" dirty="0"/>
              <a:t>Too few </a:t>
            </a:r>
            <a:r>
              <a:rPr lang="en-US" i="1" dirty="0"/>
              <a:t>A. afarensis</a:t>
            </a:r>
            <a:r>
              <a:rPr lang="en-US" dirty="0"/>
              <a:t> infants have been studied to calculate the age at which this species attained adult-sized brains, </a:t>
            </a:r>
            <a:r>
              <a:rPr lang="en-US" dirty="0" err="1"/>
              <a:t>Gunz</a:t>
            </a:r>
            <a:r>
              <a:rPr lang="en-US" dirty="0"/>
              <a:t> cautions. The brains of human infants today reach adult sizes by close to age 5, versus an age of around 2 or 3 for both chimps and gorillas.</a:t>
            </a:r>
          </a:p>
          <a:p>
            <a:endParaRPr lang="en-US" dirty="0"/>
          </a:p>
          <a:p>
            <a:r>
              <a:rPr lang="en-US" dirty="0"/>
              <a:t>In the new study, </a:t>
            </a:r>
            <a:r>
              <a:rPr lang="en-US" dirty="0" err="1"/>
              <a:t>Gunz</a:t>
            </a:r>
            <a:r>
              <a:rPr lang="en-US" dirty="0"/>
              <a:t> and colleagues estimated brain volumes for six </a:t>
            </a:r>
            <a:r>
              <a:rPr lang="en-US" i="1" dirty="0"/>
              <a:t>A. afarensis</a:t>
            </a:r>
            <a:r>
              <a:rPr lang="en-US" dirty="0"/>
              <a:t> adults and two children, estimated to have been about 2 years and 5 months old. The kids had brains that were smaller than adult </a:t>
            </a:r>
            <a:r>
              <a:rPr lang="en-US" i="1" dirty="0"/>
              <a:t>A. afarensis</a:t>
            </a:r>
            <a:r>
              <a:rPr lang="en-US" dirty="0"/>
              <a:t> brain sizes in a proportion similar to human children’s brains at the same age relative to adult humans. </a:t>
            </a:r>
          </a:p>
          <a:p>
            <a:endParaRPr lang="en-US" dirty="0"/>
          </a:p>
          <a:p>
            <a:r>
              <a:rPr lang="en-US" dirty="0"/>
              <a:t>The new data suggest that, for Lucy’s species, “infant brain size [relative to that of an average adult] may have been proportionally even smaller than in human infants,” says biological anthropologist Zachary </a:t>
            </a:r>
            <a:r>
              <a:rPr lang="en-US" dirty="0" err="1"/>
              <a:t>Cofran</a:t>
            </a:r>
            <a:r>
              <a:rPr lang="en-US" dirty="0"/>
              <a:t> of Vassar College in Poughkeepsie, N.Y., who did not participate in the new study. If so, that pattern would strongly point to an extended period of brain growth for </a:t>
            </a:r>
            <a:r>
              <a:rPr lang="en-US" i="1" dirty="0"/>
              <a:t>A. afarensis</a:t>
            </a:r>
            <a:r>
              <a:rPr lang="en-US" dirty="0"/>
              <a:t>.</a:t>
            </a:r>
          </a:p>
          <a:p>
            <a:r>
              <a:rPr lang="en-US" dirty="0"/>
              <a:t>A roughly 3.3-million-year-old </a:t>
            </a:r>
            <a:r>
              <a:rPr lang="en-US" i="1" dirty="0"/>
              <a:t>A. afarensis</a:t>
            </a:r>
            <a:r>
              <a:rPr lang="en-US" dirty="0"/>
              <a:t> child’s skull, shown here, has revealed signs of prolonged growth of a brain that nonetheless had a </a:t>
            </a:r>
            <a:r>
              <a:rPr lang="en-US" dirty="0" err="1"/>
              <a:t>chimplike</a:t>
            </a:r>
            <a:r>
              <a:rPr lang="en-US" dirty="0"/>
              <a:t> structure.@ </a:t>
            </a:r>
            <a:r>
              <a:rPr lang="en-US" dirty="0" err="1"/>
              <a:t>Zeresenay</a:t>
            </a:r>
            <a:r>
              <a:rPr lang="en-US" dirty="0"/>
              <a:t> </a:t>
            </a:r>
            <a:r>
              <a:rPr lang="en-US" dirty="0" err="1"/>
              <a:t>Alemseged</a:t>
            </a:r>
            <a:r>
              <a:rPr lang="en-US" dirty="0"/>
              <a:t> </a:t>
            </a:r>
            <a:r>
              <a:rPr lang="en-US" dirty="0" err="1"/>
              <a:t>Gunz</a:t>
            </a:r>
            <a:r>
              <a:rPr lang="en-US" dirty="0"/>
              <a:t> suggests the extended post-birth brain growth among </a:t>
            </a:r>
            <a:r>
              <a:rPr lang="en-US" i="1" dirty="0"/>
              <a:t>A. afarensis</a:t>
            </a:r>
            <a:r>
              <a:rPr lang="en-US" dirty="0"/>
              <a:t> may have eased the physical and nutritional burden on mothers caring for infants, especially if food was scarce. It also “likely provided a foundation for the evolution of long childhoods in the human lineage,” he says.</a:t>
            </a:r>
          </a:p>
          <a:p>
            <a:endParaRPr lang="en-US" dirty="0"/>
          </a:p>
          <a:p>
            <a:r>
              <a:rPr lang="en-US" dirty="0"/>
              <a:t>His group used high-resolution CT scans to study fossilized braincases from an infant </a:t>
            </a:r>
            <a:r>
              <a:rPr lang="en-US" i="1" dirty="0"/>
              <a:t>A. afarensis</a:t>
            </a:r>
            <a:r>
              <a:rPr lang="en-US" dirty="0"/>
              <a:t> and six adults, including Lucy, all found at Ethiopia’s </a:t>
            </a:r>
            <a:r>
              <a:rPr lang="en-US" dirty="0" err="1"/>
              <a:t>Hadar</a:t>
            </a:r>
            <a:r>
              <a:rPr lang="en-US" dirty="0"/>
              <a:t> site. A second </a:t>
            </a:r>
            <a:r>
              <a:rPr lang="en-US" i="1" dirty="0"/>
              <a:t>A. afarensis</a:t>
            </a:r>
            <a:r>
              <a:rPr lang="en-US" dirty="0"/>
              <a:t> infant braincase came from </a:t>
            </a:r>
            <a:r>
              <a:rPr lang="en-US" dirty="0">
                <a:hlinkClick r:id="rId5"/>
              </a:rPr>
              <a:t>Ethiopia’s Dikika site</a:t>
            </a:r>
            <a:r>
              <a:rPr lang="en-US" dirty="0"/>
              <a:t> (</a:t>
            </a:r>
            <a:r>
              <a:rPr lang="en-US" i="1" dirty="0"/>
              <a:t>SN: 9/20/06</a:t>
            </a:r>
            <a:r>
              <a:rPr lang="en-US" dirty="0"/>
              <a:t>). The scans helped the researchers create 3-D digital reconstructions, or endocasts, of impressions made by the brain on the skull’s inner surface. Endocasts display signature folds and creases in brain tissue typical of humans or chimps, although preservation of these neural landmarks varies.</a:t>
            </a:r>
          </a:p>
          <a:p>
            <a:endParaRPr lang="en-US" dirty="0"/>
          </a:p>
          <a:p>
            <a:r>
              <a:rPr lang="en-US" dirty="0"/>
              <a:t>CT scans also let the researchers determine the infants’ ages by revealing microscopic layers of dental enamel that form daily during childhood, which can be counted like tree rings. </a:t>
            </a:r>
          </a:p>
          <a:p>
            <a:r>
              <a:rPr lang="en-US" dirty="0"/>
              <a:t>The </a:t>
            </a:r>
            <a:r>
              <a:rPr lang="en-US" dirty="0" err="1"/>
              <a:t>Dikika</a:t>
            </a:r>
            <a:r>
              <a:rPr lang="en-US" dirty="0"/>
              <a:t> child’s well-preserved endocast retained a crease and a set of grooves toward the back of the brain that are found in chimps, but not in humans. These impressions mark a prominent neural area involved in vision. Human brain surfaces lack these markings due to expanded neural tissue that integrates visual and sensory information. </a:t>
            </a:r>
            <a:r>
              <a:rPr lang="en-US" dirty="0">
                <a:hlinkClick r:id="rId6"/>
              </a:rPr>
              <a:t>A South African </a:t>
            </a:r>
            <a:r>
              <a:rPr lang="en-US" i="1" dirty="0">
                <a:hlinkClick r:id="rId6"/>
              </a:rPr>
              <a:t>Australopithecus</a:t>
            </a:r>
            <a:r>
              <a:rPr lang="en-US" dirty="0">
                <a:hlinkClick r:id="rId6"/>
              </a:rPr>
              <a:t> skull</a:t>
            </a:r>
            <a:r>
              <a:rPr lang="en-US" dirty="0"/>
              <a:t> was previously revealed to have signs of a </a:t>
            </a:r>
            <a:r>
              <a:rPr lang="en-US" dirty="0" err="1"/>
              <a:t>chimplike</a:t>
            </a:r>
            <a:r>
              <a:rPr lang="en-US" dirty="0"/>
              <a:t> visual area in the brain (</a:t>
            </a:r>
            <a:r>
              <a:rPr lang="en-US" i="1" dirty="0"/>
              <a:t>SN: 1/10/19</a:t>
            </a:r>
            <a:r>
              <a:rPr lang="en-US" dirty="0"/>
              <a:t>).</a:t>
            </a:r>
          </a:p>
          <a:p>
            <a:endParaRPr lang="en-US" dirty="0"/>
          </a:p>
          <a:p>
            <a:r>
              <a:rPr lang="en-US" dirty="0"/>
              <a:t>Neither of the </a:t>
            </a:r>
            <a:r>
              <a:rPr lang="en-US" i="1" dirty="0"/>
              <a:t>A. afarensis</a:t>
            </a:r>
            <a:r>
              <a:rPr lang="en-US" dirty="0"/>
              <a:t> infants showed evidence of humanlike frontal brain organization, as has been reported for an approximately 300,000-year-old South African hominid, </a:t>
            </a:r>
            <a:r>
              <a:rPr lang="en-US" i="1" dirty="0">
                <a:hlinkClick r:id="rId7"/>
              </a:rPr>
              <a:t>Homo naledi</a:t>
            </a:r>
            <a:r>
              <a:rPr lang="en-US" dirty="0"/>
              <a:t> (</a:t>
            </a:r>
            <a:r>
              <a:rPr lang="en-US" i="1" dirty="0"/>
              <a:t>SN: 4/25/17</a:t>
            </a:r>
            <a:r>
              <a:rPr lang="en-US" dirty="0"/>
              <a:t>).</a:t>
            </a:r>
          </a:p>
          <a:p>
            <a:r>
              <a:rPr lang="en-US" dirty="0"/>
              <a:t>Anthropologist and neuroscientist Todd Preuss of Emory University in Atlanta agrees. Endocasts of the </a:t>
            </a:r>
            <a:r>
              <a:rPr lang="en-US" dirty="0" err="1"/>
              <a:t>Hadar</a:t>
            </a:r>
            <a:r>
              <a:rPr lang="en-US" dirty="0"/>
              <a:t> </a:t>
            </a:r>
            <a:r>
              <a:rPr lang="en-US" i="1" dirty="0"/>
              <a:t>A. afarensis </a:t>
            </a:r>
            <a:r>
              <a:rPr lang="en-US" dirty="0"/>
              <a:t>skulls contain many preserved features from the brain’s visual area that resemble those on an </a:t>
            </a:r>
            <a:r>
              <a:rPr lang="en-US" i="1" dirty="0"/>
              <a:t>Australopithecus</a:t>
            </a:r>
            <a:r>
              <a:rPr lang="en-US" dirty="0"/>
              <a:t> child’s skull from South Africa that dates to about 2.8 million years ago, says Preuss, who was not part of </a:t>
            </a:r>
            <a:r>
              <a:rPr lang="en-US" dirty="0" err="1"/>
              <a:t>Gunz’s</a:t>
            </a:r>
            <a:r>
              <a:rPr lang="en-US" dirty="0"/>
              <a:t> team.</a:t>
            </a:r>
          </a:p>
          <a:p>
            <a:r>
              <a:rPr lang="en-US" dirty="0"/>
              <a:t>Much remains to be learned about the pace of brain growth in </a:t>
            </a:r>
            <a:r>
              <a:rPr lang="en-US" i="1" dirty="0"/>
              <a:t>A. afarensis</a:t>
            </a:r>
            <a:r>
              <a:rPr lang="en-US" dirty="0"/>
              <a:t>, says paleoanthropologist Aida Gomez-Robles of University College London. Researchers can’t track brain sizes of </a:t>
            </a:r>
            <a:r>
              <a:rPr lang="en-US" i="1" dirty="0"/>
              <a:t>A. afarensis</a:t>
            </a:r>
            <a:r>
              <a:rPr lang="en-US" dirty="0"/>
              <a:t> individuals from infancy into adulthood, so the new results don’t conclusively determine growth rates, she notes. And earlier interpretations of hominid brain organization based on endocasts have sparked frequent debate, leading Gomez-Robles to withhold judgment on the brains of Lucy’s kind.</a:t>
            </a:r>
          </a:p>
          <a:p>
            <a:r>
              <a:rPr lang="en-US" dirty="0"/>
              <a:t>Questions or comments on this article? E-mail us at </a:t>
            </a:r>
            <a:r>
              <a:rPr lang="en-US" dirty="0">
                <a:hlinkClick r:id="rId8"/>
              </a:rPr>
              <a:t>feedback@sciencenews.org</a:t>
            </a:r>
            <a:endParaRPr lang="en-US" dirty="0"/>
          </a:p>
          <a:p>
            <a:r>
              <a:rPr lang="en-US" dirty="0"/>
              <a:t>A version of this article appears in the </a:t>
            </a:r>
            <a:r>
              <a:rPr lang="en-US" dirty="0">
                <a:hlinkClick r:id="rId9"/>
              </a:rPr>
              <a:t>May 9, 2020</a:t>
            </a:r>
            <a:r>
              <a:rPr lang="en-US" dirty="0"/>
              <a:t> issue of </a:t>
            </a:r>
            <a:r>
              <a:rPr lang="en-US" i="1" dirty="0"/>
              <a:t>Science News</a:t>
            </a:r>
            <a:r>
              <a:rPr lang="en-US" dirty="0"/>
              <a:t>.</a:t>
            </a:r>
          </a:p>
          <a:p>
            <a:r>
              <a:rPr lang="en-US" b="1" dirty="0"/>
              <a:t>Citations</a:t>
            </a:r>
          </a:p>
          <a:p>
            <a:r>
              <a:rPr lang="en-US" dirty="0"/>
              <a:t>P. </a:t>
            </a:r>
            <a:r>
              <a:rPr lang="en-US" dirty="0" err="1"/>
              <a:t>Gunz</a:t>
            </a:r>
            <a:r>
              <a:rPr lang="en-US" dirty="0"/>
              <a:t> et al. </a:t>
            </a:r>
            <a:r>
              <a:rPr lang="en-US" i="1" dirty="0">
                <a:hlinkClick r:id="rId10"/>
              </a:rPr>
              <a:t>Australopithecus afarensis</a:t>
            </a:r>
            <a:r>
              <a:rPr lang="en-US" dirty="0">
                <a:hlinkClick r:id="rId10"/>
              </a:rPr>
              <a:t> endocasts suggest ape-like brain organization and prolonged brain growth</a:t>
            </a:r>
            <a:r>
              <a:rPr lang="en-US" dirty="0"/>
              <a:t>. </a:t>
            </a:r>
            <a:r>
              <a:rPr lang="en-US" i="1" dirty="0"/>
              <a:t>Science Advances</a:t>
            </a:r>
            <a:r>
              <a:rPr lang="en-US" dirty="0"/>
              <a:t>. Published online April 1, 2020. doi: 10.1126/sciadv.aaz4729.</a:t>
            </a:r>
          </a:p>
          <a:p>
            <a:r>
              <a:rPr lang="en-US" b="1" dirty="0"/>
              <a:t>About </a:t>
            </a:r>
            <a:r>
              <a:rPr lang="en-US" b="1" dirty="0">
                <a:hlinkClick r:id="rId3"/>
              </a:rPr>
              <a:t>Bruce Bower</a:t>
            </a:r>
            <a:endParaRPr lang="en-US" b="1" dirty="0"/>
          </a:p>
          <a:p>
            <a:r>
              <a:rPr lang="en-US" dirty="0">
                <a:hlinkClick r:id="rId11"/>
              </a:rPr>
              <a:t>E-mail </a:t>
            </a:r>
            <a:endParaRPr lang="en-US" dirty="0"/>
          </a:p>
          <a:p>
            <a:r>
              <a:rPr lang="en-US" dirty="0">
                <a:hlinkClick r:id="rId12"/>
              </a:rPr>
              <a:t>Twitter </a:t>
            </a:r>
            <a:endParaRPr lang="en-US" dirty="0"/>
          </a:p>
          <a:p>
            <a:r>
              <a:rPr lang="en-US" dirty="0"/>
              <a:t>Bruce Bower has written about the behavioral sciences for </a:t>
            </a:r>
            <a:r>
              <a:rPr lang="en-US" i="1" dirty="0"/>
              <a:t>Science News</a:t>
            </a:r>
            <a:r>
              <a:rPr lang="en-US" dirty="0"/>
              <a:t> since 1984. He writes about psychology, anthropology, archaeology and mental health issues.</a:t>
            </a:r>
          </a:p>
          <a:p>
            <a:r>
              <a:rPr lang="en-US" b="1" dirty="0"/>
              <a:t>Related Stories</a:t>
            </a:r>
          </a:p>
          <a:p>
            <a:r>
              <a:rPr lang="en-US" dirty="0">
                <a:hlinkClick r:id="rId13"/>
              </a:rPr>
              <a:t>Humans </a:t>
            </a:r>
            <a:r>
              <a:rPr lang="en-US" b="1" dirty="0">
                <a:hlinkClick r:id="rId14"/>
              </a:rPr>
              <a:t>Year in review: Early human kin could shake up family tree </a:t>
            </a:r>
            <a:endParaRPr lang="en-US" b="1" dirty="0"/>
          </a:p>
          <a:p>
            <a:r>
              <a:rPr lang="en-US" dirty="0"/>
              <a:t>By </a:t>
            </a:r>
            <a:r>
              <a:rPr lang="en-US" dirty="0">
                <a:hlinkClick r:id="rId3"/>
              </a:rPr>
              <a:t>Bruce </a:t>
            </a:r>
            <a:r>
              <a:rPr lang="en-US" dirty="0" err="1">
                <a:hlinkClick r:id="rId3"/>
              </a:rPr>
              <a:t>Bower</a:t>
            </a:r>
            <a:r>
              <a:rPr lang="en-US" dirty="0" err="1"/>
              <a:t>December</a:t>
            </a:r>
            <a:r>
              <a:rPr lang="en-US" dirty="0"/>
              <a:t> 15, 2015 </a:t>
            </a:r>
          </a:p>
          <a:p>
            <a:r>
              <a:rPr lang="en-US" dirty="0">
                <a:hlinkClick r:id="rId13"/>
              </a:rPr>
              <a:t>Humans </a:t>
            </a:r>
            <a:r>
              <a:rPr lang="en-US" b="1" dirty="0">
                <a:hlinkClick r:id="rId4"/>
              </a:rPr>
              <a:t>Ancient jaw may hold clues to origins of human genus </a:t>
            </a:r>
            <a:endParaRPr lang="en-US" b="1" dirty="0"/>
          </a:p>
          <a:p>
            <a:r>
              <a:rPr lang="en-US" dirty="0"/>
              <a:t>By </a:t>
            </a:r>
            <a:r>
              <a:rPr lang="en-US" dirty="0">
                <a:hlinkClick r:id="rId3"/>
              </a:rPr>
              <a:t>Bruce </a:t>
            </a:r>
            <a:r>
              <a:rPr lang="en-US" dirty="0" err="1">
                <a:hlinkClick r:id="rId3"/>
              </a:rPr>
              <a:t>Bower</a:t>
            </a:r>
            <a:r>
              <a:rPr lang="en-US" dirty="0" err="1"/>
              <a:t>March</a:t>
            </a:r>
            <a:r>
              <a:rPr lang="en-US" dirty="0"/>
              <a:t> 4, 2015 </a:t>
            </a:r>
          </a:p>
          <a:p>
            <a:r>
              <a:rPr lang="en-US" dirty="0">
                <a:hlinkClick r:id="rId15"/>
              </a:rPr>
              <a:t>Anthropology </a:t>
            </a:r>
            <a:r>
              <a:rPr lang="en-US" b="1" dirty="0">
                <a:hlinkClick r:id="rId16"/>
              </a:rPr>
              <a:t>Fossil Skull Diversifies Family Tree </a:t>
            </a:r>
            <a:endParaRPr lang="en-US" b="1" dirty="0"/>
          </a:p>
          <a:p>
            <a:r>
              <a:rPr lang="en-US" dirty="0"/>
              <a:t>By </a:t>
            </a:r>
            <a:r>
              <a:rPr lang="en-US" dirty="0">
                <a:hlinkClick r:id="rId3"/>
              </a:rPr>
              <a:t>Bruce </a:t>
            </a:r>
            <a:r>
              <a:rPr lang="en-US" dirty="0" err="1">
                <a:hlinkClick r:id="rId3"/>
              </a:rPr>
              <a:t>Bower</a:t>
            </a:r>
            <a:r>
              <a:rPr lang="en-US" dirty="0" err="1"/>
              <a:t>March</a:t>
            </a:r>
            <a:r>
              <a:rPr lang="en-US" dirty="0"/>
              <a:t> 21, 2001 </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612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0818F2-E410-854A-A632-E59289A52EBA}" type="slidenum">
              <a:rPr lang="en-US" sz="1200" b="1">
                <a:solidFill>
                  <a:prstClr val="black"/>
                </a:solidFill>
                <a:latin typeface="Arial" panose="020B0604020202020204" pitchFamily="34" charset="0"/>
              </a:rPr>
              <a:pPr eaLnBrk="1" hangingPunct="1"/>
              <a:t>8</a:t>
            </a:fld>
            <a:endParaRPr lang="en-US" sz="1200" b="1" dirty="0">
              <a:solidFill>
                <a:prstClr val="black"/>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b="1">
                <a:solidFill>
                  <a:prstClr val="black"/>
                </a:solidFill>
                <a:latin typeface="Arial" panose="020B0604020202020204" pitchFamily="34" charset="0"/>
              </a:rPr>
              <a:pPr/>
              <a:t>12</a:t>
            </a:fld>
            <a:endParaRPr lang="en-US" altLang="zh-CN" sz="1200" b="1" dirty="0">
              <a:solidFill>
                <a:prstClr val="black"/>
              </a:solidFill>
              <a:latin typeface="Arial" panose="020B0604020202020204" pitchFamily="34"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FC5E5-71CB-1B4E-B70D-6B9EB4616D2F}" type="slidenum">
              <a:rPr lang="en-US" sz="1200" b="1">
                <a:solidFill>
                  <a:prstClr val="black"/>
                </a:solidFill>
                <a:latin typeface="Arial" panose="020B0604020202020204" pitchFamily="34" charset="0"/>
              </a:rPr>
              <a:pPr eaLnBrk="1" hangingPunct="1"/>
              <a:t>13</a:t>
            </a:fld>
            <a:endParaRPr lang="en-US" sz="1200" b="1" dirty="0">
              <a:solidFill>
                <a:prstClr val="black"/>
              </a:solidFill>
              <a:latin typeface="Arial" panose="020B0604020202020204" pitchFamily="34"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0806251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172768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653445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4330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3804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0187"/>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6836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09170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5298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0793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71208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17940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200073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4784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0765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30609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852990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03695"/>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385550"/>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38917"/>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829172"/>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1561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66271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97800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56052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89480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42452"/>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62311"/>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193124"/>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71020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209837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8132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232674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02350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359770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46199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59828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447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39772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5578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4962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4167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4613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04905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55959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651135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346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5090854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28488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6125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8574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57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528032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206566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03092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47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448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067335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2924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634671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6690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22493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31857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5619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778329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305210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11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07871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81877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16466419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114312152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1637998439"/>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1108220578"/>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20383606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2902752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16421705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87353429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11061760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875383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30517220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4475191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24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2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76203132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32889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176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0145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2794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24594"/>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5374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10318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0480"/>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289783"/>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9697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2902608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534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24974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10321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284004685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15513227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309997688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307709799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301981292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99018610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55369637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6161932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352298059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267554217"/>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20507671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732823323"/>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57403959"/>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06083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1500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3860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22576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898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8500236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4468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92422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7139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9975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4892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5821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525300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790541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43430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293362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56852474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8438109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528464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9193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3510423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2558133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6053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8255865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681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17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65286882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7311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130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19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684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645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186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1845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7439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06787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6505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63073922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9432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8581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176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3172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8548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2950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6611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2770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888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6307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66781948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143478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8697293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945524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5420419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192806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32141646"/>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0022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5809265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664884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398807"/>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3.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6" Type="http://schemas.openxmlformats.org/officeDocument/2006/relationships/image" Target="../media/image6.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5.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3.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6" Type="http://schemas.openxmlformats.org/officeDocument/2006/relationships/image" Target="../media/image6.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5.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171821189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920702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8468915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3276136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537613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i="0" dirty="0">
                <a:solidFill>
                  <a:srgbClr val="8B999C"/>
                </a:solidFill>
                <a:latin typeface="Candara" charset="0"/>
                <a:cs typeface="Arial" panose="020B0604020202020204" pitchFamily="34"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2036610"/>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8719698"/>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extLst>
      <p:ext uri="{BB962C8B-B14F-4D97-AF65-F5344CB8AC3E}">
        <p14:creationId xmlns:p14="http://schemas.microsoft.com/office/powerpoint/2010/main" val="339890077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14034074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46310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047355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4F4197AA-8730-1349-91D6-10A3C9F9ECC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2572249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23776182"/>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810772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136063936"/>
      </p:ext>
    </p:extLst>
  </p:cSld>
  <p:clrMap bg1="lt1" tx1="dk1" bg2="lt2" tx2="dk2" accent1="accent1" accent2="accent2" accent3="accent3" accent4="accent4" accent5="accent5" accent6="accent6" hlink="hlink" folHlink="folHlink"/>
  <p:sldLayoutIdLst>
    <p:sldLayoutId id="2147483784"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12743634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hyperlink" Target="http://www.biblicalhorizons.com/biblicalhorizons/ch/"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80.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17.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6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6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br>
              <a:rPr lang="en-US" sz="7200" dirty="0">
                <a:effectLst>
                  <a:glow rad="177800">
                    <a:schemeClr val="bg2"/>
                  </a:glow>
                </a:effectLst>
                <a:cs typeface="Arial" panose="020B0604020202020204" pitchFamily="34" charset="0"/>
              </a:rPr>
            </a:br>
            <a:r>
              <a:rPr lang="ar-JO" sz="7200" dirty="0">
                <a:effectLst>
                  <a:glow rad="177800">
                    <a:schemeClr val="bg2"/>
                  </a:glow>
                </a:effectLst>
                <a:cs typeface="Arial" panose="020B0604020202020204" pitchFamily="34" charset="0"/>
              </a:rPr>
              <a:t>سجلات الأنساب و التسلسل الزمني في العهد القديم</a:t>
            </a:r>
            <a:r>
              <a:rPr lang="en-US" sz="7200" dirty="0">
                <a:effectLst>
                  <a:glow rad="177800">
                    <a:schemeClr val="bg2"/>
                  </a:glow>
                </a:effectLst>
                <a:cs typeface="Arial" panose="020B0604020202020204" pitchFamily="34" charset="0"/>
              </a:rPr>
              <a:t>  </a:t>
            </a:r>
            <a:endParaRPr lang="en-US" sz="5400" dirty="0">
              <a:effectLst>
                <a:glow rad="177800">
                  <a:schemeClr val="bg2"/>
                </a:glow>
              </a:effectLst>
              <a:cs typeface="Arial" panose="020B0604020202020204" pitchFamily="34" charset="0"/>
            </a:endParaRPr>
          </a:p>
        </p:txBody>
      </p:sp>
      <p:sp>
        <p:nvSpPr>
          <p:cNvPr id="4" name="Title 1"/>
          <p:cNvSpPr txBox="1">
            <a:spLocks/>
          </p:cNvSpPr>
          <p:nvPr/>
        </p:nvSpPr>
        <p:spPr bwMode="auto">
          <a:xfrm>
            <a:off x="-62307" y="-1556387"/>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4800" b="1" dirty="0">
                <a:effectLst>
                  <a:glow rad="177800">
                    <a:schemeClr val="bg2"/>
                  </a:glow>
                </a:effectLst>
                <a:latin typeface="Arial" panose="020B0604020202020204" pitchFamily="34" charset="0"/>
                <a:cs typeface="Arial" panose="020B0604020202020204" pitchFamily="34" charset="0"/>
              </a:rPr>
              <a:t>تكوين 5 و 11</a:t>
            </a:r>
            <a:endParaRPr lang="en-US" sz="4800" b="1" dirty="0">
              <a:effectLst>
                <a:glow rad="177800">
                  <a:schemeClr val="bg2"/>
                </a:glow>
              </a:effectLst>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3" name="Title 1">
            <a:extLst>
              <a:ext uri="{FF2B5EF4-FFF2-40B4-BE49-F238E27FC236}">
                <a16:creationId xmlns:a16="http://schemas.microsoft.com/office/drawing/2014/main" id="{B3F136BD-7BE4-CEE7-AAF2-C6C72D50831B}"/>
              </a:ext>
            </a:extLst>
          </p:cNvPr>
          <p:cNvSpPr txBox="1">
            <a:spLocks/>
          </p:cNvSpPr>
          <p:nvPr/>
        </p:nvSpPr>
        <p:spPr bwMode="auto">
          <a:xfrm>
            <a:off x="64625" y="4448861"/>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r>
              <a:rPr lang="ar-JO" sz="6000" b="1" dirty="0">
                <a:effectLst>
                  <a:glow rad="177800">
                    <a:schemeClr val="bg2"/>
                  </a:glow>
                </a:effectLst>
                <a:latin typeface="Arial" panose="020B0604020202020204" pitchFamily="34" charset="0"/>
                <a:cs typeface="Arial" panose="020B0604020202020204" pitchFamily="34" charset="0"/>
              </a:rPr>
              <a:t>تكوين ٥ و ١١</a:t>
            </a:r>
            <a:endParaRPr lang="en-US" sz="6000" b="1" dirty="0">
              <a:effectLst>
                <a:glow rad="1778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6643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سجل الأنساب</a:t>
            </a:r>
            <a:endParaRPr kumimoji="0" lang="en-US" sz="8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10183873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5784596"/>
            <a:ext cx="9144000" cy="10734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defTabSz="914400">
              <a:defRPr/>
            </a:pPr>
            <a:r>
              <a:rPr lang="ar-JO" sz="2800" b="1" dirty="0">
                <a:solidFill>
                  <a:schemeClr val="accent3"/>
                </a:solidFill>
              </a:rPr>
              <a:t>يمكن أن تساعدك سجلات الأنساب على تعويض نومك؟</a:t>
            </a:r>
            <a:endParaRPr kumimoji="0" lang="en-US" sz="2800" b="1" u="none" strike="noStrike" kern="1200" cap="none" spc="0" normalizeH="0" baseline="0" noProof="0" dirty="0">
              <a:ln>
                <a:noFill/>
              </a:ln>
              <a:solidFill>
                <a:schemeClr val="accent3"/>
              </a:solidFill>
              <a:effectLst/>
              <a:uLnTx/>
              <a:uFillTx/>
              <a:latin typeface="Arial" panose="020B0604020202020204" pitchFamily="34" charset="0"/>
              <a:ea typeface="ＭＳ Ｐゴシック" charset="-128"/>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4514758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ar-JO" altLang="zh-CN" sz="3600" dirty="0">
                <a:solidFill>
                  <a:schemeClr val="bg1"/>
                </a:solidFill>
                <a:effectLst>
                  <a:glow rad="190500">
                    <a:schemeClr val="tx2"/>
                  </a:glow>
                </a:effectLst>
                <a:ea typeface="ＭＳ Ｐゴシック" charset="0"/>
              </a:rPr>
              <a:t>هل يمكن أن نجد تاريخ الخليقة                  من تكوين 5 و 11؟</a:t>
            </a:r>
            <a:endParaRPr lang="en-US" altLang="zh-CN" sz="4000" dirty="0">
              <a:solidFill>
                <a:schemeClr val="bg1"/>
              </a:solidFill>
              <a:effectLst>
                <a:glow rad="190500">
                  <a:schemeClr val="tx2"/>
                </a:glow>
              </a:effectLst>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fontAlgn="base">
              <a:lnSpc>
                <a:spcPct val="90000"/>
              </a:lnSpc>
              <a:spcBef>
                <a:spcPct val="20000"/>
              </a:spcBef>
              <a:spcAft>
                <a:spcPct val="0"/>
              </a:spcAft>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لا</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الأنساب الأخرى في الكتاب المقدس تحتوي على فجوات</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لهذا لا بد أن يكون هناك فجوات في سفر التكوين</a:t>
            </a:r>
            <a:endParaRPr lang="en-US" altLang="ja-JP"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rPr>
              <a:t>نظرية اللافجوة تضع الطوفان سنة 2487 ق.م لكن التاريخ المصري يرجع إلى ما قبل 3300 ق.م</a:t>
            </a:r>
            <a:endParaRPr lang="en-US" altLang="zh-CN" sz="2800" b="1" dirty="0">
              <a:solidFill>
                <a:srgbClr val="FFFFFF"/>
              </a:solidFill>
              <a:effectLst>
                <a:glow rad="190500">
                  <a:srgbClr val="000000"/>
                </a:glow>
              </a:effectLst>
              <a:latin typeface="Arial" panose="020B0604020202020204" pitchFamily="34"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rtl="1" fontAlgn="base">
              <a:lnSpc>
                <a:spcPct val="90000"/>
              </a:lnSpc>
              <a:spcBef>
                <a:spcPct val="20000"/>
              </a:spcBef>
              <a:spcAft>
                <a:spcPct val="0"/>
              </a:spcAft>
              <a:buFont typeface="Arial" pitchFamily="34" charset="0"/>
              <a:buChar char="•"/>
            </a:pPr>
            <a:r>
              <a:rPr lang="ar-JO" altLang="zh-CN"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rPr>
              <a:t>البعض يقول نعم</a:t>
            </a:r>
            <a:endParaRPr lang="en-US" altLang="ja-JP" sz="2800" b="1" dirty="0">
              <a:solidFill>
                <a:srgbClr val="FFFF00"/>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سلالات الأنساب الأخرى لا تحدد أعمار الآباء عند ولادة أبنائهم</a:t>
            </a:r>
            <a:endPar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a:p>
            <a:pPr marL="342900" indent="-342900" algn="r" defTabSz="914400" rtl="1" fontAlgn="base">
              <a:lnSpc>
                <a:spcPct val="90000"/>
              </a:lnSpc>
              <a:spcBef>
                <a:spcPct val="20000"/>
              </a:spcBef>
              <a:spcAft>
                <a:spcPct val="0"/>
              </a:spcAft>
              <a:buFont typeface="Arial" pitchFamily="34" charset="0"/>
              <a:buChar char="•"/>
            </a:pPr>
            <a:r>
              <a:rPr lang="ar-JO"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يريدنا الله أن نميز الفصول و الأيام و السنين (تك 1: 14)</a:t>
            </a:r>
            <a:r>
              <a:rPr lang="en-US" altLang="ja-JP"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 </a:t>
            </a:r>
          </a:p>
          <a:p>
            <a:pPr marL="342900" indent="-342900" algn="r" defTabSz="914400" rtl="1" fontAlgn="base">
              <a:lnSpc>
                <a:spcPct val="90000"/>
              </a:lnSpc>
              <a:spcBef>
                <a:spcPct val="20000"/>
              </a:spcBef>
              <a:spcAft>
                <a:spcPct val="0"/>
              </a:spcAft>
              <a:buFont typeface="Arial" pitchFamily="34" charset="0"/>
              <a:buChar char="•"/>
            </a:pPr>
            <a:r>
              <a:rPr lang="ar-JO"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rPr>
              <a:t>لماذا يعطينا الله أعمار هؤلاء الرجال؟</a:t>
            </a:r>
            <a:endParaRPr lang="en-US" altLang="zh-CN" sz="2800" b="1" dirty="0">
              <a:solidFill>
                <a:schemeClr val="accent3"/>
              </a:solidFill>
              <a:effectLst>
                <a:glow rad="1905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1507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lgn="r" rtl="1" eaLnBrk="1" hangingPunct="1">
              <a:lnSpc>
                <a:spcPct val="90000"/>
              </a:lnSpc>
            </a:pPr>
            <a:r>
              <a:rPr lang="ar-JO" b="1" dirty="0">
                <a:solidFill>
                  <a:srgbClr val="FFC000"/>
                </a:solidFill>
                <a:latin typeface="Arial" panose="020B0604020202020204" pitchFamily="34" charset="0"/>
                <a:ea typeface="ＭＳ Ｐゴシック" charset="0"/>
                <a:cs typeface="Arial" panose="020B0604020202020204" pitchFamily="34" charset="0"/>
              </a:rPr>
              <a:t>تكوين 5</a:t>
            </a:r>
            <a:r>
              <a:rPr lang="ar-JO" b="1" dirty="0">
                <a:latin typeface="Arial" panose="020B0604020202020204" pitchFamily="34" charset="0"/>
                <a:ea typeface="ＭＳ Ｐゴシック" charset="0"/>
                <a:cs typeface="Arial" panose="020B0604020202020204" pitchFamily="34" charset="0"/>
              </a:rPr>
              <a:t> يقدم سجل النسب الذي يمتد من آدم إلى الطوفان أما </a:t>
            </a:r>
            <a:r>
              <a:rPr lang="ar-JO" b="1" dirty="0">
                <a:solidFill>
                  <a:srgbClr val="FFC000"/>
                </a:solidFill>
                <a:latin typeface="Arial" panose="020B0604020202020204" pitchFamily="34" charset="0"/>
                <a:ea typeface="ＭＳ Ｐゴシック" charset="0"/>
                <a:cs typeface="Arial" panose="020B0604020202020204" pitchFamily="34" charset="0"/>
              </a:rPr>
              <a:t>تكوين 11 </a:t>
            </a:r>
            <a:r>
              <a:rPr lang="ar-JO" b="1" dirty="0">
                <a:latin typeface="Arial" panose="020B0604020202020204" pitchFamily="34" charset="0"/>
                <a:ea typeface="ＭＳ Ｐゴシック" charset="0"/>
                <a:cs typeface="Arial" panose="020B0604020202020204" pitchFamily="34" charset="0"/>
              </a:rPr>
              <a:t>فيقدم سجل النسب من سام (ابن نوح) إلى تارح (أبو ابرام)</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هل يمكن استخدام المعلومات الموجودة في تكوين 5 و 11 </a:t>
            </a:r>
            <a:r>
              <a:rPr lang="ar-JO" b="1" dirty="0">
                <a:solidFill>
                  <a:srgbClr val="FFC0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أحداث محددة تاريخياً؟</a:t>
            </a:r>
            <a:r>
              <a:rPr lang="en-US" b="1" dirty="0">
                <a:latin typeface="Arial" panose="020B0604020202020204" pitchFamily="34" charset="0"/>
                <a:ea typeface="ＭＳ Ｐゴシック" charset="0"/>
                <a:cs typeface="Arial" panose="020B0604020202020204" pitchFamily="34" charset="0"/>
              </a:rPr>
              <a:t> </a:t>
            </a:r>
            <a:endParaRPr lang="en-US" dirty="0">
              <a:latin typeface="Times New Roman" charset="0"/>
              <a:ea typeface="ＭＳ Ｐゴシック" charset="0"/>
              <a:cs typeface="ＭＳ Ｐゴシック" charset="0"/>
            </a:endParaRPr>
          </a:p>
        </p:txBody>
      </p:sp>
      <p:sp>
        <p:nvSpPr>
          <p:cNvPr id="158722" name="Rectangle 3"/>
          <p:cNvSpPr>
            <a:spLocks noGrp="1" noChangeArrowheads="1"/>
          </p:cNvSpPr>
          <p:nvPr>
            <p:ph type="title"/>
          </p:nvPr>
        </p:nvSpPr>
        <p:spPr>
          <a:xfrm>
            <a:off x="1219200" y="76200"/>
            <a:ext cx="7696200" cy="1371600"/>
          </a:xfrm>
          <a:noFill/>
        </p:spPr>
        <p:txBody>
          <a:bodyPr/>
          <a:lstStyle/>
          <a:p>
            <a:pPr algn="ctr" eaLnBrk="1" hangingPunct="1"/>
            <a:r>
              <a:rPr lang="ar-JO" sz="4300" b="1" dirty="0">
                <a:latin typeface="Arial" panose="020B0604020202020204" pitchFamily="34" charset="0"/>
                <a:ea typeface="ＭＳ Ｐゴシック" charset="0"/>
                <a:cs typeface="Times New Roman" charset="0"/>
              </a:rPr>
              <a:t>سر سجلات الأنساب                           في تكوين 5 و 11</a:t>
            </a:r>
            <a:endParaRPr lang="en-US" sz="4300" b="1" dirty="0">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78275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lgn="r" eaLnBrk="1" hangingPunct="1">
              <a:buFont typeface="Symbol" charset="0"/>
              <a:buNone/>
            </a:pPr>
            <a:r>
              <a:rPr lang="ar-JO" b="1" dirty="0">
                <a:latin typeface="Arial" panose="020B0604020202020204" pitchFamily="34" charset="0"/>
                <a:ea typeface="ＭＳ Ｐゴシック" charset="0"/>
                <a:cs typeface="Arial" panose="020B0604020202020204" pitchFamily="34" charset="0"/>
              </a:rPr>
              <a:t>هل تساعدنا سجلات الأنساب هذه </a:t>
            </a:r>
            <a:r>
              <a:rPr lang="ar-JO" b="1" dirty="0">
                <a:solidFill>
                  <a:srgbClr val="FFFF00"/>
                </a:solidFill>
                <a:latin typeface="Arial" panose="020B0604020202020204" pitchFamily="34" charset="0"/>
                <a:ea typeface="ＭＳ Ｐゴシック" charset="0"/>
                <a:cs typeface="Arial" panose="020B0604020202020204" pitchFamily="34" charset="0"/>
              </a:rPr>
              <a:t>لتحديد تواريخ </a:t>
            </a:r>
            <a:r>
              <a:rPr lang="ar-JO" b="1" dirty="0">
                <a:latin typeface="Arial" panose="020B0604020202020204" pitchFamily="34" charset="0"/>
                <a:ea typeface="ＭＳ Ｐゴシック" charset="0"/>
                <a:cs typeface="Arial" panose="020B0604020202020204" pitchFamily="34" charset="0"/>
              </a:rPr>
              <a:t>الأحداث في التاريخ؟</a:t>
            </a:r>
            <a:endParaRPr lang="en-US" b="1" dirty="0">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algn="ctr" eaLnBrk="1" hangingPunct="1"/>
            <a:r>
              <a:rPr lang="ar-JO" b="1" dirty="0">
                <a:latin typeface="Arial" panose="020B0604020202020204" pitchFamily="34" charset="0"/>
                <a:ea typeface="ＭＳ Ｐゴシック" charset="0"/>
                <a:cs typeface="Times New Roman" charset="0"/>
              </a:rPr>
              <a:t>أسرار سجلات أنساب سفر التكوين</a:t>
            </a:r>
            <a:endParaRPr lang="en-US" sz="4300" b="1" dirty="0">
              <a:latin typeface="Arial" panose="020B0604020202020204" pitchFamily="34" charset="0"/>
              <a:ea typeface="ＭＳ Ｐゴシック" charset="0"/>
              <a:cs typeface="Times New Roman" charset="0"/>
            </a:endParaRPr>
          </a:p>
        </p:txBody>
      </p:sp>
      <p:sp>
        <p:nvSpPr>
          <p:cNvPr id="160771" name="Rectangle 9"/>
          <p:cNvSpPr>
            <a:spLocks noChangeArrowheads="1"/>
          </p:cNvSpPr>
          <p:nvPr/>
        </p:nvSpPr>
        <p:spPr bwMode="auto">
          <a:xfrm>
            <a:off x="2286000" y="1905000"/>
            <a:ext cx="5709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آدم</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2" name="Rectangle 8"/>
          <p:cNvSpPr>
            <a:spLocks noChangeArrowheads="1"/>
          </p:cNvSpPr>
          <p:nvPr/>
        </p:nvSpPr>
        <p:spPr bwMode="auto">
          <a:xfrm>
            <a:off x="2330450" y="2600325"/>
            <a:ext cx="71846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نوح</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3" name="Rectangle 7"/>
          <p:cNvSpPr>
            <a:spLocks noChangeArrowheads="1"/>
          </p:cNvSpPr>
          <p:nvPr/>
        </p:nvSpPr>
        <p:spPr bwMode="auto">
          <a:xfrm>
            <a:off x="2286000" y="3295650"/>
            <a:ext cx="67839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سام</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4" name="Rectangle 6"/>
          <p:cNvSpPr>
            <a:spLocks noChangeArrowheads="1"/>
          </p:cNvSpPr>
          <p:nvPr/>
        </p:nvSpPr>
        <p:spPr bwMode="auto">
          <a:xfrm>
            <a:off x="2286000" y="3992563"/>
            <a:ext cx="8114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تارح</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تكوين 11</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ar-JO" sz="3200" b="1" dirty="0">
                <a:solidFill>
                  <a:srgbClr val="EAEAEA"/>
                </a:solidFill>
                <a:latin typeface="Arial" panose="020B0604020202020204" pitchFamily="34" charset="0"/>
                <a:ea typeface="ＭＳ Ｐゴシック" charset="0"/>
                <a:cs typeface="Arial" panose="020B0604020202020204" pitchFamily="34" charset="0"/>
              </a:rPr>
              <a:t>تكوين 5</a:t>
            </a:r>
            <a:endParaRPr lang="en-US" sz="32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EAEAEA"/>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3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ＭＳ Ｐゴシック" charset="0"/>
              </a:rPr>
              <a:t>سجل نسب تكوين 5 </a:t>
            </a:r>
            <a:endParaRPr lang="en-US"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78597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يحتوي تكوين 5 و 11 على فجوات؟</a:t>
            </a:r>
            <a:endParaRPr lang="en-US" sz="3600" dirty="0">
              <a:solidFill>
                <a:schemeClr val="tx1"/>
              </a:solidFill>
              <a:effectLst/>
              <a:ea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dirty="0">
                <a:solidFill>
                  <a:schemeClr val="tx1"/>
                </a:solidFill>
                <a:effectLst/>
                <a:ea typeface="ＭＳ Ｐゴシック" charset="0"/>
              </a:rPr>
              <a:t>السن عند ولادة الأولاد</a:t>
            </a:r>
            <a:endParaRPr lang="en-US" sz="4000" dirty="0">
              <a:solidFill>
                <a:schemeClr val="tx1"/>
              </a:solidFill>
              <a:effectLst/>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dirty="0">
                <a:ea typeface="ＭＳ Ｐゴシック" charset="0"/>
                <a:cs typeface="ＭＳ Ｐゴシック" charset="0"/>
              </a:rPr>
              <a:t>آدم-130</a:t>
            </a:r>
            <a:endParaRPr lang="en-US" dirty="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شيث-105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أنوش-90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قينان-70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مهللئيل-65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يارد-162</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أخنوخ-65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متوشالح-187</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لامك-122</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نوح-500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7717" y="-27398"/>
            <a:ext cx="9066071" cy="961490"/>
          </a:xfrm>
        </p:spPr>
        <p:txBody>
          <a:bodyPr/>
          <a:lstStyle/>
          <a:p>
            <a:pPr eaLnBrk="1" hangingPunct="1">
              <a:defRPr/>
            </a:pPr>
            <a:r>
              <a:rPr lang="ar-JO" sz="3600" dirty="0">
                <a:solidFill>
                  <a:schemeClr val="tx1"/>
                </a:solidFill>
                <a:effectLst/>
                <a:ea typeface="ＭＳ Ｐゴシック" charset="0"/>
                <a:cs typeface="ＭＳ Ｐゴシック" charset="0"/>
              </a:rPr>
              <a:t>تكوين 5 العمر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930</a:t>
            </a:r>
            <a:endParaRPr kumimoji="0" lang="en-US" sz="3200" b="1" u="none" strike="noStrike" kern="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7" name="Rectangle 11">
            <a:hlinkClick r:id="rId3" action="ppaction://hlinkpres?slideindex=1&amp;slidetitle="/>
            <a:extLst>
              <a:ext uri="{FF2B5EF4-FFF2-40B4-BE49-F238E27FC236}">
                <a16:creationId xmlns:a16="http://schemas.microsoft.com/office/drawing/2014/main" id="{8D276267-74F7-D641-BF6F-3178E10A4BB9}"/>
              </a:ext>
            </a:extLst>
          </p:cNvPr>
          <p:cNvSpPr>
            <a:spLocks noChangeArrowheads="1"/>
          </p:cNvSpPr>
          <p:nvPr/>
        </p:nvSpPr>
        <p:spPr bwMode="auto">
          <a:xfrm>
            <a:off x="4243235" y="4495801"/>
            <a:ext cx="4908481"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نقله الله دون موت</a:t>
            </a:r>
            <a:endParaRPr kumimoji="0" lang="en-US" sz="2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57335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يحتوي تكوين 5 و 11 على فجوات؟</a:t>
            </a:r>
            <a:endParaRPr lang="en-US" sz="3600" dirty="0">
              <a:solidFill>
                <a:schemeClr val="tx1"/>
              </a:solidFill>
              <a:effectLst/>
              <a:ea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2. فترات زمنية أقصر</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82830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ＭＳ Ｐゴシック" charset="0"/>
              </a:rPr>
              <a:t>ما هو التسلسل الزمني في العهد القديم؟</a:t>
            </a:r>
            <a:endParaRPr lang="en-US" b="1" dirty="0">
              <a:latin typeface="Arial" panose="020B0604020202020204" pitchFamily="34" charset="0"/>
              <a:ea typeface="ＭＳ Ｐゴシック" charset="0"/>
              <a:cs typeface="ＭＳ Ｐゴシック" charset="0"/>
            </a:endParaRPr>
          </a:p>
        </p:txBody>
      </p:sp>
      <p:sp>
        <p:nvSpPr>
          <p:cNvPr id="46083" name="Rectangle 3"/>
          <p:cNvSpPr>
            <a:spLocks noGrp="1" noChangeArrowheads="1"/>
          </p:cNvSpPr>
          <p:nvPr>
            <p:ph type="body" idx="1"/>
          </p:nvPr>
        </p:nvSpPr>
        <p:spPr>
          <a:xfrm>
            <a:off x="1219200" y="1828800"/>
            <a:ext cx="7772400" cy="4495800"/>
          </a:xfrm>
        </p:spPr>
        <p:txBody>
          <a:bodyPr/>
          <a:lstStyle/>
          <a:p>
            <a:pPr algn="r" rtl="1" eaLnBrk="1" hangingPunct="1"/>
            <a:r>
              <a:rPr lang="ar-JO" b="1" dirty="0">
                <a:solidFill>
                  <a:srgbClr val="FFC000"/>
                </a:solidFill>
                <a:latin typeface="Arial" panose="020B0604020202020204" pitchFamily="34" charset="0"/>
                <a:ea typeface="ＭＳ Ｐゴシック" charset="0"/>
                <a:cs typeface="ＭＳ Ｐゴシック" charset="0"/>
              </a:rPr>
              <a:t>ترتيب</a:t>
            </a:r>
            <a:r>
              <a:rPr lang="ar-JO" b="1" dirty="0">
                <a:latin typeface="Arial" panose="020B0604020202020204" pitchFamily="34" charset="0"/>
                <a:ea typeface="ＭＳ Ｐゴシック" charset="0"/>
                <a:cs typeface="ＭＳ Ｐゴシック" charset="0"/>
              </a:rPr>
              <a:t> أحداث العهد القديم زمنياً متضمناً </a:t>
            </a:r>
            <a:r>
              <a:rPr lang="ar-JO" b="1" dirty="0">
                <a:solidFill>
                  <a:srgbClr val="FFC000"/>
                </a:solidFill>
                <a:latin typeface="Arial" panose="020B0604020202020204" pitchFamily="34" charset="0"/>
                <a:ea typeface="ＭＳ Ｐゴシック" charset="0"/>
                <a:cs typeface="ＭＳ Ｐゴシック" charset="0"/>
              </a:rPr>
              <a:t>تواريخها</a:t>
            </a:r>
            <a:r>
              <a:rPr lang="ar-JO" b="1" dirty="0">
                <a:latin typeface="Arial" panose="020B0604020202020204" pitchFamily="34" charset="0"/>
                <a:ea typeface="ＭＳ Ｐゴシック" charset="0"/>
                <a:cs typeface="ＭＳ Ｐゴシック" charset="0"/>
              </a:rPr>
              <a:t> و </a:t>
            </a:r>
            <a:r>
              <a:rPr lang="ar-JO" b="1" dirty="0">
                <a:solidFill>
                  <a:srgbClr val="FFC000"/>
                </a:solidFill>
                <a:latin typeface="Arial" panose="020B0604020202020204" pitchFamily="34" charset="0"/>
                <a:ea typeface="ＭＳ Ｐゴシック" charset="0"/>
                <a:cs typeface="ＭＳ Ｐゴシック" charset="0"/>
              </a:rPr>
              <a:t>ارتباطها</a:t>
            </a:r>
            <a:r>
              <a:rPr lang="ar-JO" b="1" dirty="0">
                <a:latin typeface="Arial" panose="020B0604020202020204" pitchFamily="34" charset="0"/>
                <a:ea typeface="ＭＳ Ｐゴシック" charset="0"/>
                <a:cs typeface="ＭＳ Ｐゴシック" charset="0"/>
              </a:rPr>
              <a:t> بالتاريخ العالمي</a:t>
            </a:r>
            <a:endParaRPr lang="en-US" b="1" dirty="0">
              <a:latin typeface="Arial" panose="020B0604020202020204" pitchFamily="34" charset="0"/>
              <a:ea typeface="ＭＳ Ｐゴシック" charset="0"/>
              <a:cs typeface="ＭＳ Ｐゴシック" charset="0"/>
            </a:endParaRPr>
          </a:p>
          <a:p>
            <a:pPr algn="r" rtl="1" eaLnBrk="1" hangingPunct="1"/>
            <a:endParaRPr lang="en-US" b="1" dirty="0">
              <a:latin typeface="Arial" panose="020B0604020202020204" pitchFamily="34" charset="0"/>
              <a:ea typeface="ＭＳ Ｐゴシック" charset="0"/>
              <a:cs typeface="ＭＳ Ｐゴシック" charset="0"/>
            </a:endParaRPr>
          </a:p>
          <a:p>
            <a:pPr algn="r" rtl="1" eaLnBrk="1" hangingPunct="1"/>
            <a:r>
              <a:rPr lang="ar-JO" b="1" dirty="0">
                <a:solidFill>
                  <a:srgbClr val="FFC000"/>
                </a:solidFill>
                <a:latin typeface="Arial" panose="020B0604020202020204" pitchFamily="34" charset="0"/>
                <a:ea typeface="ＭＳ Ｐゴシック" charset="0"/>
                <a:cs typeface="Times New Roman" charset="0"/>
              </a:rPr>
              <a:t>الهدف</a:t>
            </a:r>
            <a:r>
              <a:rPr lang="ar-JO" b="1" dirty="0">
                <a:latin typeface="Arial" panose="020B0604020202020204" pitchFamily="34" charset="0"/>
                <a:ea typeface="ＭＳ Ｐゴシック" charset="0"/>
                <a:cs typeface="Times New Roman" charset="0"/>
              </a:rPr>
              <a:t> : تحديد التواريخ الصحيحة للأحداث و الأشخاص العهد القديم بأكبر قدر ممكن من الدقة</a:t>
            </a:r>
            <a:r>
              <a:rPr lang="en-US" b="1" dirty="0">
                <a:latin typeface="Arial" panose="020B0604020202020204" pitchFamily="34" charset="0"/>
                <a:ea typeface="ＭＳ Ｐゴシック" charset="0"/>
                <a:cs typeface="ＭＳ Ｐゴシック" charset="0"/>
              </a:rPr>
              <a:t> </a:t>
            </a:r>
          </a:p>
        </p:txBody>
      </p:sp>
      <p:sp>
        <p:nvSpPr>
          <p:cNvPr id="146435" name="Text Box 4"/>
          <p:cNvSpPr txBox="1">
            <a:spLocks noChangeArrowheads="1"/>
          </p:cNvSpPr>
          <p:nvPr/>
        </p:nvSpPr>
        <p:spPr bwMode="auto">
          <a:xfrm>
            <a:off x="835818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9221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تكوين 5 أقصر من لوقا 3</a:t>
            </a:r>
            <a:endParaRPr lang="en-US" sz="3600" dirty="0">
              <a:solidFill>
                <a:schemeClr val="tx1"/>
              </a:solidFill>
              <a:effectLst/>
              <a:ea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2006 سنوات</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4138 سنة</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المسيح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3600" dirty="0">
                <a:solidFill>
                  <a:schemeClr val="tx1"/>
                </a:solidFill>
                <a:effectLst/>
                <a:ea typeface="ＭＳ Ｐゴシック" charset="0"/>
              </a:rPr>
              <a:t>لماذا لا يحتوي تكوين 5 و 11 على فجوات؟</a:t>
            </a:r>
            <a:endParaRPr lang="en-US" sz="3600" dirty="0">
              <a:solidFill>
                <a:schemeClr val="tx1"/>
              </a:solidFill>
              <a:effectLst/>
              <a:ea typeface="ＭＳ Ｐゴシック" charset="0"/>
            </a:endParaRPr>
          </a:p>
        </p:txBody>
      </p:sp>
      <p:sp>
        <p:nvSpPr>
          <p:cNvPr id="406533" name="Rectangle 5" descr="Purple mesh"/>
          <p:cNvSpPr>
            <a:spLocks noChangeArrowheads="1"/>
          </p:cNvSpPr>
          <p:nvPr/>
        </p:nvSpPr>
        <p:spPr bwMode="auto">
          <a:xfrm>
            <a:off x="3017520" y="1066800"/>
            <a:ext cx="6126480" cy="369764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1. التصريح عن طول الفترات الزمنية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2. فترات زمينة أقصر</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3. الأكثر طبيعية</a:t>
            </a: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4. تظهر الأب - الإبن</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5. يهوذا 14</a:t>
            </a:r>
            <a:endParaRPr lang="en-US" sz="3200" b="1" dirty="0">
              <a:solidFill>
                <a:srgbClr val="FFFFFF"/>
              </a:solidFill>
              <a:latin typeface="Arial" panose="020B0604020202020204" pitchFamily="34" charset="0"/>
              <a:ea typeface="ＭＳ Ｐゴシック" charset="0"/>
              <a:cs typeface="ＭＳ Ｐゴシック" charset="0"/>
            </a:endParaRPr>
          </a:p>
          <a:p>
            <a:pPr marL="609600" indent="-609600" algn="r" defTabSz="914400" fontAlgn="base">
              <a:spcBef>
                <a:spcPct val="20000"/>
              </a:spcBef>
              <a:spcAft>
                <a:spcPct val="0"/>
              </a:spcAft>
              <a:buClr>
                <a:srgbClr val="FFFFCC"/>
              </a:buClr>
              <a:buSzPct val="75000"/>
            </a:pPr>
            <a:r>
              <a:rPr lang="ar-JO" sz="3200" b="1" dirty="0">
                <a:solidFill>
                  <a:srgbClr val="FFFFFF"/>
                </a:solidFill>
                <a:latin typeface="Arial" panose="020B0604020202020204" pitchFamily="34" charset="0"/>
                <a:ea typeface="ＭＳ Ｐゴシック" charset="0"/>
                <a:cs typeface="ＭＳ Ｐゴシック" charset="0"/>
              </a:rPr>
              <a:t>6. شبه سجلات أنساب الشرق الأدنى القديم</a:t>
            </a:r>
            <a:endParaRPr lang="en-US" sz="3200" b="1" dirty="0">
              <a:solidFill>
                <a:srgbClr val="FFFFFF"/>
              </a:solidFill>
              <a:latin typeface="Arial" panose="020B0604020202020204" pitchFamily="34"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ja-JP" sz="2800" b="1" dirty="0">
                <a:solidFill>
                  <a:srgbClr val="FFFFFF"/>
                </a:solidFill>
                <a:latin typeface="Arial" panose="020B0604020202020204" pitchFamily="34" charset="0"/>
                <a:cs typeface="Arial" panose="020B0604020202020204" pitchFamily="34" charset="0"/>
              </a:rPr>
              <a:t>و تنبأ عن هؤلاء أيضاً أخنوخ السابع من آدم قائلاً ....</a:t>
            </a:r>
            <a:endParaRPr lang="en-US" altLang="ja-JP" sz="2800" b="1" dirty="0">
              <a:solidFill>
                <a:srgbClr val="FFFFFF"/>
              </a:solidFill>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en-US"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يهوذا 14أ</a:t>
            </a:r>
            <a:r>
              <a:rPr lang="en-US" sz="2800" b="1" dirty="0">
                <a:solidFill>
                  <a:srgbClr val="FFFFFF"/>
                </a:solidFill>
                <a:latin typeface="Arial" panose="020B0604020202020204" pitchFamily="34" charset="0"/>
                <a:cs typeface="Arial" panose="020B0604020202020204" pitchFamily="34" charset="0"/>
              </a:rPr>
              <a:t>)</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آدم</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7</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5857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6535"/>
                                        </p:tgtEl>
                                        <p:attrNameLst>
                                          <p:attrName>style.visibility</p:attrName>
                                        </p:attrNameLst>
                                      </p:cBhvr>
                                      <p:to>
                                        <p:strVal val="visible"/>
                                      </p:to>
                                    </p:set>
                                    <p:animEffect transition="in" filter="fade">
                                      <p:cBhvr>
                                        <p:cTn id="7" dur="500"/>
                                        <p:tgtEl>
                                          <p:spTgt spid="4065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4"/>
                                        </p:tgtEl>
                                        <p:attrNameLst>
                                          <p:attrName>style.visibility</p:attrName>
                                        </p:attrNameLst>
                                      </p:cBhvr>
                                      <p:to>
                                        <p:strVal val="visible"/>
                                      </p:to>
                                    </p:set>
                                    <p:animEffect transition="in" filter="fade">
                                      <p:cBhvr>
                                        <p:cTn id="12" dur="500"/>
                                        <p:tgtEl>
                                          <p:spTgt spid="406534"/>
                                        </p:tgtEl>
                                      </p:cBhvr>
                                    </p:animEffect>
                                  </p:childTnLst>
                                </p:cTn>
                              </p:par>
                            </p:childTnLst>
                          </p:cTn>
                        </p:par>
                        <p:par>
                          <p:cTn id="13" fill="hold" nodeType="withGroup">
                            <p:stCondLst>
                              <p:cond delay="5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406546"/>
                                        </p:tgtEl>
                                        <p:attrNameLst>
                                          <p:attrName>style.visibility</p:attrName>
                                        </p:attrNameLst>
                                      </p:cBhvr>
                                      <p:to>
                                        <p:strVal val="visible"/>
                                      </p:to>
                                    </p:set>
                                    <p:anim calcmode="lin" valueType="num">
                                      <p:cBhvr>
                                        <p:cTn id="16" dur="1000" fill="hold"/>
                                        <p:tgtEl>
                                          <p:spTgt spid="406546"/>
                                        </p:tgtEl>
                                        <p:attrNameLst>
                                          <p:attrName>ppt_w</p:attrName>
                                        </p:attrNameLst>
                                      </p:cBhvr>
                                      <p:tavLst>
                                        <p:tav tm="0">
                                          <p:val>
                                            <p:fltVal val="0"/>
                                          </p:val>
                                        </p:tav>
                                        <p:tav tm="100000">
                                          <p:val>
                                            <p:strVal val="#ppt_w"/>
                                          </p:val>
                                        </p:tav>
                                      </p:tavLst>
                                    </p:anim>
                                    <p:anim calcmode="lin" valueType="num">
                                      <p:cBhvr>
                                        <p:cTn id="17" dur="1000" fill="hold"/>
                                        <p:tgtEl>
                                          <p:spTgt spid="406546"/>
                                        </p:tgtEl>
                                        <p:attrNameLst>
                                          <p:attrName>ppt_h</p:attrName>
                                        </p:attrNameLst>
                                      </p:cBhvr>
                                      <p:tavLst>
                                        <p:tav tm="0">
                                          <p:val>
                                            <p:fltVal val="0"/>
                                          </p:val>
                                        </p:tav>
                                        <p:tav tm="100000">
                                          <p:val>
                                            <p:strVal val="#ppt_h"/>
                                          </p:val>
                                        </p:tav>
                                      </p:tavLst>
                                    </p:anim>
                                    <p:anim calcmode="lin" valueType="num">
                                      <p:cBhvr>
                                        <p:cTn id="18" dur="1000" fill="hold"/>
                                        <p:tgtEl>
                                          <p:spTgt spid="406546"/>
                                        </p:tgtEl>
                                        <p:attrNameLst>
                                          <p:attrName>style.rotation</p:attrName>
                                        </p:attrNameLst>
                                      </p:cBhvr>
                                      <p:tavLst>
                                        <p:tav tm="0">
                                          <p:val>
                                            <p:fltVal val="90"/>
                                          </p:val>
                                        </p:tav>
                                        <p:tav tm="100000">
                                          <p:val>
                                            <p:fltVal val="0"/>
                                          </p:val>
                                        </p:tav>
                                      </p:tavLst>
                                    </p:anim>
                                    <p:animEffect transition="in" filter="fade">
                                      <p:cBhvr>
                                        <p:cTn id="19"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4" grpId="0" animBg="1"/>
      <p:bldP spid="406535" grpId="0" autoUpdateAnimBg="0"/>
      <p:bldP spid="4065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1219200" y="76200"/>
            <a:ext cx="7772400" cy="1206500"/>
          </a:xfrm>
        </p:spPr>
        <p:txBody>
          <a:bodyPr/>
          <a:lstStyle/>
          <a:p>
            <a:pPr algn="ctr" eaLnBrk="1" hangingPunct="1"/>
            <a:r>
              <a:rPr lang="ar-JO" b="1" dirty="0">
                <a:latin typeface="Arial" panose="020B0604020202020204" pitchFamily="34" charset="0"/>
                <a:ea typeface="ＭＳ Ｐゴシック" charset="0"/>
                <a:cs typeface="ＭＳ Ｐゴシック" charset="0"/>
              </a:rPr>
              <a:t>نظرتين</a:t>
            </a:r>
            <a:endParaRPr lang="en-US" b="1" dirty="0">
              <a:latin typeface="Arial" panose="020B0604020202020204" pitchFamily="34" charset="0"/>
              <a:ea typeface="ＭＳ Ｐゴシック" charset="0"/>
              <a:cs typeface="ＭＳ Ｐゴシック" charset="0"/>
            </a:endParaRPr>
          </a:p>
        </p:txBody>
      </p:sp>
      <p:sp>
        <p:nvSpPr>
          <p:cNvPr id="119811" name="Rectangle 3"/>
          <p:cNvSpPr>
            <a:spLocks noGrp="1" noChangeArrowheads="1"/>
          </p:cNvSpPr>
          <p:nvPr>
            <p:ph type="body" idx="1"/>
          </p:nvPr>
        </p:nvSpPr>
        <p:spPr/>
        <p:txBody>
          <a:bodyPr/>
          <a:lstStyle/>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التسلسل الزمني المستقيم</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يمتلك الكتاب المقدس المعلومات الضرورية ليحدد الخط التاريخي الأساسي للعهد القديم</a:t>
            </a:r>
            <a:endParaRPr lang="en-US" b="1" dirty="0">
              <a:latin typeface="Arial" panose="020B0604020202020204" pitchFamily="34" charset="0"/>
              <a:ea typeface="ＭＳ Ｐゴシック" charset="0"/>
              <a:cs typeface="Times New Roman" charset="0"/>
            </a:endParaRPr>
          </a:p>
          <a:p>
            <a:pPr lvl="1" eaLnBrk="1" hangingPunct="1">
              <a:lnSpc>
                <a:spcPct val="90000"/>
              </a:lnSpc>
              <a:buNone/>
            </a:pPr>
            <a:endParaRPr lang="en-US" b="1" dirty="0">
              <a:latin typeface="Arial" panose="020B0604020202020204" pitchFamily="34" charset="0"/>
              <a:ea typeface="ＭＳ Ｐゴシック" charset="0"/>
              <a:cs typeface="Times New Roman" charset="0"/>
            </a:endParaRPr>
          </a:p>
          <a:p>
            <a:pPr algn="r" rtl="1" eaLnBrk="1" hangingPunct="1">
              <a:lnSpc>
                <a:spcPct val="90000"/>
              </a:lnSpc>
            </a:pPr>
            <a:r>
              <a:rPr lang="ar-JO" b="1" dirty="0">
                <a:solidFill>
                  <a:schemeClr val="accent1"/>
                </a:solidFill>
                <a:latin typeface="Arial" panose="020B0604020202020204" pitchFamily="34" charset="0"/>
                <a:ea typeface="ＭＳ Ｐゴシック" charset="0"/>
                <a:cs typeface="Times New Roman" charset="0"/>
              </a:rPr>
              <a:t>فجوات التسلسل الزمني</a:t>
            </a:r>
            <a:endParaRPr lang="en-US" b="1" dirty="0">
              <a:latin typeface="Arial" panose="020B0604020202020204" pitchFamily="34" charset="0"/>
              <a:ea typeface="ＭＳ Ｐゴシック" charset="0"/>
              <a:cs typeface="Times New Roman" charset="0"/>
            </a:endParaRPr>
          </a:p>
          <a:p>
            <a:pPr lvl="1" algn="r" rtl="1" eaLnBrk="1" hangingPunct="1">
              <a:lnSpc>
                <a:spcPct val="90000"/>
              </a:lnSpc>
            </a:pPr>
            <a:r>
              <a:rPr lang="ar-JO" b="1" dirty="0">
                <a:latin typeface="Arial" panose="020B0604020202020204" pitchFamily="34" charset="0"/>
                <a:ea typeface="ＭＳ Ｐゴシック" charset="0"/>
                <a:cs typeface="Times New Roman" charset="0"/>
              </a:rPr>
              <a:t>هناك فجوات غير مذكورة في الكتاب المقدس</a:t>
            </a:r>
            <a:r>
              <a:rPr lang="en-US" b="1" dirty="0">
                <a:latin typeface="Arial" panose="020B0604020202020204" pitchFamily="34" charset="0"/>
                <a:ea typeface="ＭＳ Ｐゴシック" charset="0"/>
                <a:cs typeface="Times New Roman" charset="0"/>
              </a:rPr>
              <a:t> </a:t>
            </a:r>
          </a:p>
          <a:p>
            <a:pPr lvl="1" algn="r" rtl="1" eaLnBrk="1" hangingPunct="1">
              <a:lnSpc>
                <a:spcPct val="90000"/>
              </a:lnSpc>
            </a:pPr>
            <a:r>
              <a:rPr lang="ar-JO" dirty="0"/>
              <a:t>لا ينبغي استخدام معلومات الأنساب كمصدر وحيد لتأريخ الأحداث</a:t>
            </a:r>
            <a:endParaRPr lang="en-US" b="1" dirty="0">
              <a:latin typeface="Arial" panose="020B0604020202020204" pitchFamily="34" charset="0"/>
              <a:ea typeface="ＭＳ Ｐゴシック" charset="0"/>
            </a:endParaRPr>
          </a:p>
        </p:txBody>
      </p:sp>
    </p:spTree>
    <p:extLst>
      <p:ext uri="{BB962C8B-B14F-4D97-AF65-F5344CB8AC3E}">
        <p14:creationId xmlns:p14="http://schemas.microsoft.com/office/powerpoint/2010/main" val="14283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nchor="ctr"/>
          <a:lstStyle/>
          <a:p>
            <a:pPr algn="r" rtl="1" eaLnBrk="1" hangingPunct="1">
              <a:lnSpc>
                <a:spcPct val="90000"/>
              </a:lnSpc>
            </a:pP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من الطبيعي أن </a:t>
            </a:r>
            <a:r>
              <a:rPr lang="ar-JO" sz="2800" b="1" dirty="0">
                <a:solidFill>
                  <a:srgbClr val="FFC000"/>
                </a:solidFill>
                <a:latin typeface="Arial" panose="020B0604020202020204" pitchFamily="34" charset="0"/>
                <a:ea typeface="ＭＳ Ｐゴシック" charset="0"/>
                <a:cs typeface="Arial" panose="020B0604020202020204" pitchFamily="34" charset="0"/>
              </a:rPr>
              <a:t>يقفز</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 الكتاب المقدس عن </a:t>
            </a:r>
            <a:r>
              <a:rPr lang="ar-JO" sz="2800" b="1" dirty="0">
                <a:solidFill>
                  <a:srgbClr val="FFC000"/>
                </a:solidFill>
                <a:latin typeface="Arial" panose="020B0604020202020204" pitchFamily="34" charset="0"/>
                <a:ea typeface="ＭＳ Ｐゴシック" charset="0"/>
                <a:cs typeface="Arial" panose="020B0604020202020204" pitchFamily="34" charset="0"/>
              </a:rPr>
              <a:t>فترات طويلة من الزمن </a:t>
            </a:r>
            <a:r>
              <a:rPr lang="ar-JO" sz="2800" b="1" dirty="0">
                <a:solidFill>
                  <a:schemeClr val="accent4">
                    <a:lumMod val="20000"/>
                    <a:lumOff val="80000"/>
                  </a:schemeClr>
                </a:solidFill>
                <a:latin typeface="Arial" panose="020B0604020202020204" pitchFamily="34" charset="0"/>
                <a:ea typeface="ＭＳ Ｐゴシック" charset="0"/>
                <a:cs typeface="Arial" panose="020B0604020202020204" pitchFamily="34" charset="0"/>
              </a:rPr>
              <a:t>بذكر إشارات قليلة أو حتى عدم ذكرها</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Arial" panose="020B0604020202020204" pitchFamily="34" charset="0"/>
              </a:rPr>
              <a:t>إلغاء أسماء غير مهمة </a:t>
            </a:r>
            <a:r>
              <a:rPr lang="ar-JO" sz="2800" b="1" dirty="0">
                <a:latin typeface="Arial" panose="020B0604020202020204" pitchFamily="34" charset="0"/>
                <a:ea typeface="ＭＳ Ｐゴシック" charset="0"/>
                <a:cs typeface="Arial" panose="020B0604020202020204" pitchFamily="34" charset="0"/>
              </a:rPr>
              <a:t>هي القاعدة و ليست الإستثناء</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t>في العالم القديم ، أشار "ولد" ببساطة إلى </a:t>
            </a:r>
            <a:r>
              <a:rPr lang="ar-JO" sz="2800" b="1" dirty="0">
                <a:solidFill>
                  <a:srgbClr val="FFC000"/>
                </a:solidFill>
              </a:rPr>
              <a:t>(أصبح سلفًا)</a:t>
            </a:r>
            <a:r>
              <a:rPr lang="ar-JO" sz="2800" b="1" dirty="0"/>
              <a:t>، على الرغم من أن هذا السلف كان بعيدًا</a:t>
            </a:r>
            <a:endParaRPr lang="en-US" sz="2800" b="1" dirty="0"/>
          </a:p>
          <a:p>
            <a:pPr algn="r" rtl="1" eaLnBrk="1" hangingPunct="1">
              <a:lnSpc>
                <a:spcPct val="90000"/>
              </a:lnSpc>
            </a:pPr>
            <a:r>
              <a:rPr lang="ar-JO" sz="2800" b="1" dirty="0">
                <a:solidFill>
                  <a:srgbClr val="FFC000"/>
                </a:solidFill>
                <a:latin typeface="Arial" panose="020B0604020202020204" pitchFamily="34" charset="0"/>
                <a:ea typeface="ＭＳ Ｐゴシック" charset="0"/>
                <a:cs typeface="Times New Roman" charset="0"/>
              </a:rPr>
              <a:t>نقص التناغم </a:t>
            </a:r>
            <a:r>
              <a:rPr lang="ar-JO" sz="2800" b="1" dirty="0">
                <a:latin typeface="Arial" panose="020B0604020202020204" pitchFamily="34" charset="0"/>
                <a:ea typeface="ＭＳ Ｐゴシック" charset="0"/>
                <a:cs typeface="Times New Roman" charset="0"/>
              </a:rPr>
              <a:t>الموجود بين سجلات أنساب العهد القديم و السجلات المجاورة</a:t>
            </a:r>
            <a:endParaRPr lang="en-US" sz="2800" b="1" dirty="0">
              <a:latin typeface="Arial" panose="020B0604020202020204" pitchFamily="34" charset="0"/>
              <a:ea typeface="ＭＳ Ｐゴシック" charset="0"/>
              <a:cs typeface="Arial" panose="020B0604020202020204" pitchFamily="34" charset="0"/>
            </a:endParaRPr>
          </a:p>
        </p:txBody>
      </p:sp>
      <p:sp>
        <p:nvSpPr>
          <p:cNvPr id="177154" name="Rectangle 3"/>
          <p:cNvSpPr>
            <a:spLocks noGrp="1" noChangeArrowheads="1"/>
          </p:cNvSpPr>
          <p:nvPr>
            <p:ph type="title"/>
          </p:nvPr>
        </p:nvSpPr>
        <p:spPr>
          <a:xfrm>
            <a:off x="1219200" y="76200"/>
            <a:ext cx="77724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الحجج المطروحة للفجوات</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35358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algn="r" rtl="1" eaLnBrk="1" hangingPunct="1"/>
            <a:r>
              <a:rPr lang="ar-JO" b="1" dirty="0">
                <a:latin typeface="Arial" panose="020B0604020202020204" pitchFamily="34" charset="0"/>
                <a:ea typeface="ＭＳ Ｐゴシック" charset="0"/>
                <a:cs typeface="Times New Roman" charset="0"/>
              </a:rPr>
              <a:t>الكتاب المقدس مليء بالكثير من المعلومات عن التسلسل الزمني للأنساب على الرغم من أنها </a:t>
            </a:r>
            <a:r>
              <a:rPr lang="ar-JO" b="1" dirty="0">
                <a:solidFill>
                  <a:srgbClr val="FFC000"/>
                </a:solidFill>
                <a:latin typeface="Arial" panose="020B0604020202020204" pitchFamily="34" charset="0"/>
                <a:ea typeface="ＭＳ Ｐゴシック" charset="0"/>
                <a:cs typeface="Times New Roman" charset="0"/>
              </a:rPr>
              <a:t>منتشرة</a:t>
            </a:r>
            <a:r>
              <a:rPr lang="ar-JO" b="1" dirty="0">
                <a:latin typeface="Arial" panose="020B0604020202020204" pitchFamily="34" charset="0"/>
                <a:ea typeface="ＭＳ Ｐゴシック" charset="0"/>
                <a:cs typeface="Times New Roman" charset="0"/>
              </a:rPr>
              <a:t> في عدة أماكن</a:t>
            </a:r>
            <a:endParaRPr lang="en-US" b="1" dirty="0">
              <a:latin typeface="Arial" panose="020B0604020202020204" pitchFamily="34" charset="0"/>
              <a:ea typeface="ＭＳ Ｐゴシック" charset="0"/>
              <a:cs typeface="Times New Roman" charset="0"/>
            </a:endParaRPr>
          </a:p>
          <a:p>
            <a:pPr algn="r" rtl="1" eaLnBrk="1" hangingPunct="1"/>
            <a:r>
              <a:rPr lang="ar-JO" dirty="0"/>
              <a:t>عندما يتم </a:t>
            </a:r>
            <a:r>
              <a:rPr lang="ar-JO" dirty="0">
                <a:solidFill>
                  <a:srgbClr val="FFC000"/>
                </a:solidFill>
              </a:rPr>
              <a:t>تنظيم</a:t>
            </a:r>
            <a:r>
              <a:rPr lang="ar-JO" dirty="0"/>
              <a:t> هذه المعلومات عن سجلات الأنساب بالكامل ، قد يتم إثبات التسلسل الزمني المستقيم</a:t>
            </a:r>
            <a:endParaRPr lang="en-US" b="1" dirty="0">
              <a:latin typeface="Arial" panose="020B0604020202020204" pitchFamily="34"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ar-JO" b="1" dirty="0">
                <a:latin typeface="Arial" panose="020B0604020202020204" pitchFamily="34" charset="0"/>
                <a:ea typeface="ＭＳ Ｐゴシック" charset="0"/>
                <a:cs typeface="ＭＳ Ｐゴシック" charset="0"/>
              </a:rPr>
              <a:t>دعم التسلسل الزمني المستقيم</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5676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فقط اسأل</a:t>
            </a:r>
          </a:p>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شاهد العيان الوحيد</a:t>
            </a:r>
            <a:endParaRPr lang="en-US"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1277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قم بالعملية الحسابية</a:t>
            </a:r>
            <a:endParaRPr lang="en-US" altLang="zh-CN" sz="54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4400" b="1" dirty="0">
                <a:solidFill>
                  <a:srgbClr val="000000"/>
                </a:solidFill>
                <a:latin typeface="Arial" panose="020B0604020202020204" pitchFamily="34" charset="0"/>
                <a:ea typeface="ＭＳ Ｐゴシック" charset="0"/>
                <a:cs typeface="ＭＳ Ｐゴシック" charset="0"/>
              </a:rPr>
              <a:t>يا الله</a:t>
            </a:r>
          </a:p>
          <a:p>
            <a:pPr algn="ctr" defTabSz="914400" fontAlgn="base">
              <a:lnSpc>
                <a:spcPct val="90000"/>
              </a:lnSpc>
              <a:spcBef>
                <a:spcPct val="20000"/>
              </a:spcBef>
              <a:spcAft>
                <a:spcPct val="0"/>
              </a:spcAft>
            </a:pPr>
            <a:r>
              <a:rPr lang="ar-JO" altLang="zh-CN" sz="4400" b="1" dirty="0">
                <a:solidFill>
                  <a:srgbClr val="000000"/>
                </a:solidFill>
                <a:latin typeface="Arial" panose="020B0604020202020204" pitchFamily="34" charset="0"/>
                <a:ea typeface="ＭＳ Ｐゴシック" charset="0"/>
                <a:cs typeface="ＭＳ Ｐゴシック" charset="0"/>
              </a:rPr>
              <a:t>كم عمر الأرض؟</a:t>
            </a:r>
            <a:endParaRPr lang="en-US" altLang="zh-CN" sz="4400" b="1"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60166">
                                            <p:txEl>
                                              <p:pRg st="1" end="1"/>
                                            </p:txEl>
                                          </p:spTgt>
                                        </p:tgtEl>
                                        <p:attrNameLst>
                                          <p:attrName>style.visibility</p:attrName>
                                        </p:attrNameLst>
                                      </p:cBhvr>
                                      <p:to>
                                        <p:strVal val="visible"/>
                                      </p:to>
                                    </p:set>
                                    <p:animEffect transition="in" filter="wipe(up)">
                                      <p:cBhvr>
                                        <p:cTn id="16" dur="500"/>
                                        <p:tgtEl>
                                          <p:spTgt spid="8601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500"/>
                            </p:stCondLst>
                            <p:childTnLst>
                              <p:par>
                                <p:cTn id="23" presetID="55" presetClass="entr" presetSubtype="0" fill="hold" grpId="0" nodeType="afterEffect">
                                  <p:stCondLst>
                                    <p:cond delay="0"/>
                                  </p:stCondLst>
                                  <p:childTnLst>
                                    <p:set>
                                      <p:cBhvr>
                                        <p:cTn id="24" dur="1" fill="hold">
                                          <p:stCondLst>
                                            <p:cond delay="0"/>
                                          </p:stCondLst>
                                        </p:cTn>
                                        <p:tgtEl>
                                          <p:spTgt spid="139265"/>
                                        </p:tgtEl>
                                        <p:attrNameLst>
                                          <p:attrName>style.visibility</p:attrName>
                                        </p:attrNameLst>
                                      </p:cBhvr>
                                      <p:to>
                                        <p:strVal val="visible"/>
                                      </p:to>
                                    </p:set>
                                    <p:anim calcmode="lin" valueType="num">
                                      <p:cBhvr>
                                        <p:cTn id="25" dur="1000" fill="hold"/>
                                        <p:tgtEl>
                                          <p:spTgt spid="139265"/>
                                        </p:tgtEl>
                                        <p:attrNameLst>
                                          <p:attrName>ppt_w</p:attrName>
                                        </p:attrNameLst>
                                      </p:cBhvr>
                                      <p:tavLst>
                                        <p:tav tm="0">
                                          <p:val>
                                            <p:strVal val="#ppt_w*0.70"/>
                                          </p:val>
                                        </p:tav>
                                        <p:tav tm="100000">
                                          <p:val>
                                            <p:strVal val="#ppt_w"/>
                                          </p:val>
                                        </p:tav>
                                      </p:tavLst>
                                    </p:anim>
                                    <p:anim calcmode="lin" valueType="num">
                                      <p:cBhvr>
                                        <p:cTn id="26" dur="1000" fill="hold"/>
                                        <p:tgtEl>
                                          <p:spTgt spid="139265"/>
                                        </p:tgtEl>
                                        <p:attrNameLst>
                                          <p:attrName>ppt_h</p:attrName>
                                        </p:attrNameLst>
                                      </p:cBhvr>
                                      <p:tavLst>
                                        <p:tav tm="0">
                                          <p:val>
                                            <p:strVal val="#ppt_h"/>
                                          </p:val>
                                        </p:tav>
                                        <p:tav tm="100000">
                                          <p:val>
                                            <p:strVal val="#ppt_h"/>
                                          </p:val>
                                        </p:tav>
                                      </p:tavLst>
                                    </p:anim>
                                    <p:animEffect transition="in" filter="fade">
                                      <p:cBhvr>
                                        <p:cTn id="27"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eaLnBrk="1" hangingPunct="1"/>
            <a:r>
              <a:rPr lang="ar-JO" altLang="zh-CN" sz="2800" dirty="0">
                <a:solidFill>
                  <a:schemeClr val="bg1"/>
                </a:solidFill>
                <a:effectLst>
                  <a:glow rad="165100">
                    <a:schemeClr val="tx1"/>
                  </a:glow>
                </a:effectLst>
                <a:ea typeface="ＭＳ Ｐゴシック" charset="0"/>
              </a:rPr>
              <a:t>التسلسل الزمني للآباء (تكوين5، 11)</a:t>
            </a:r>
            <a:endParaRPr lang="en-US" altLang="zh-CN" sz="2800" dirty="0">
              <a:solidFill>
                <a:schemeClr val="bg1"/>
              </a:solidFill>
              <a:effectLst>
                <a:glow rad="165100">
                  <a:schemeClr val="tx1"/>
                </a:glow>
              </a:effectLst>
              <a:ea typeface="ＭＳ Ｐゴシック" charset="0"/>
            </a:endParaRPr>
          </a:p>
        </p:txBody>
      </p:sp>
      <p:sp>
        <p:nvSpPr>
          <p:cNvPr id="860166" name="Rectangle 6"/>
          <p:cNvSpPr>
            <a:spLocks noChangeArrowheads="1"/>
          </p:cNvSpPr>
          <p:nvPr/>
        </p:nvSpPr>
        <p:spPr bwMode="auto">
          <a:xfrm>
            <a:off x="6143670" y="808144"/>
            <a:ext cx="1614774"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rPr>
              <a:t>عام الإنسان</a:t>
            </a:r>
            <a:r>
              <a:rPr lang="en-US"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rPr>
              <a:t>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rPr>
              <a:t>ق.م</a:t>
            </a:r>
            <a:endParaRPr lang="en-US"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rPr>
              <a:t>المرجع</a:t>
            </a:r>
            <a:endParaRPr lang="en-US" altLang="zh-CN" sz="2800" b="1" dirty="0">
              <a:solidFill>
                <a:srgbClr val="FFFF00"/>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panose="020B0604020202020204" pitchFamily="34" charset="0"/>
                <a:ea typeface="ＭＳ Ｐゴシック" charset="0"/>
              </a:rPr>
              <a:t>خلق العالم</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- 6 أيام</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4143</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أنهى الله</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panose="020B0604020202020204" pitchFamily="34" charset="0"/>
                <a:ea typeface="ＭＳ Ｐゴシック" charset="0"/>
              </a:rPr>
              <a:t>خلق آدم </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0</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4143</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خلق الله الإنسان</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panose="020B0604020202020204" pitchFamily="34" charset="0"/>
                <a:ea typeface="ＭＳ Ｐゴシック" charset="0"/>
              </a:rPr>
              <a:t>ولادة شيث</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130</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4013</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كان عمر آدم 130</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panose="020B0604020202020204" pitchFamily="34" charset="0"/>
                <a:ea typeface="ＭＳ Ｐゴシック" charset="0"/>
              </a:rPr>
              <a:t>ولادة أنوش</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235</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3908</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كان عمر شيث 105</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effectLst>
                  <a:glow rad="165100">
                    <a:srgbClr val="000000"/>
                  </a:glow>
                </a:effectLst>
                <a:latin typeface="Arial" panose="020B0604020202020204" pitchFamily="34" charset="0"/>
                <a:ea typeface="ＭＳ Ｐゴシック" charset="0"/>
              </a:rPr>
              <a:t>ذهاب يعقوب و العائلة إلى مصر</a:t>
            </a:r>
            <a:endParaRPr lang="en-US" altLang="zh-CN" sz="2800" b="1" dirty="0">
              <a:effectLst>
                <a:glow rad="165100">
                  <a:srgbClr val="000000"/>
                </a:glow>
              </a:effectLst>
              <a:latin typeface="Arial" panose="020B0604020202020204" pitchFamily="34"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2298</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1845</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lang="ar-JO"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كان عمر يعقوب 130 سنة قبل 400 سنة من الخروج عام 1445 ق.م</a:t>
            </a:r>
            <a:endParaRPr lang="en-US" altLang="zh-CN" sz="2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altLang="zh-CN" sz="2800" b="1" dirty="0">
                <a:solidFill>
                  <a:srgbClr val="FFFF00"/>
                </a:solidFill>
                <a:effectLst>
                  <a:glow rad="165100">
                    <a:srgbClr val="000000"/>
                  </a:glow>
                </a:effectLst>
                <a:latin typeface="Arial" panose="020B0604020202020204" pitchFamily="34" charset="0"/>
                <a:ea typeface="ＭＳ Ｐゴシック" charset="0"/>
              </a:rPr>
              <a:t>الحدث</a:t>
            </a:r>
            <a:endParaRPr lang="en-US" altLang="zh-CN" sz="2800" b="1" dirty="0">
              <a:solidFill>
                <a:srgbClr val="FFFF00"/>
              </a:solidFill>
              <a:effectLst>
                <a:glow rad="165100">
                  <a:srgbClr val="000000"/>
                </a:glow>
              </a:effectLst>
              <a:latin typeface="Arial" panose="020B0604020202020204" pitchFamily="34"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38-44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7787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altLang="zh-CN" b="1" dirty="0">
                <a:solidFill>
                  <a:srgbClr val="2D196A"/>
                </a:solidFill>
                <a:latin typeface="Arial" panose="020B0604020202020204" pitchFamily="34" charset="0"/>
              </a:rPr>
              <a:t>44</a:t>
            </a:r>
            <a:endParaRPr lang="en-US" altLang="zh-CN" b="1" dirty="0">
              <a:solidFill>
                <a:srgbClr val="2D196A"/>
              </a:solidFill>
              <a:latin typeface="Arial" panose="020B0604020202020204" pitchFamily="34" charset="0"/>
            </a:endParaRP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latin typeface="Arial" panose="020B0604020202020204" pitchFamily="34" charset="0"/>
              </a:rPr>
              <a:t>يعمل التسلسل الزمني المستقيم لإظهار أن متوشالح مات في عام الطوفان العظيم</a:t>
            </a:r>
            <a:endParaRPr lang="en-US" altLang="zh-CN" sz="2800" b="1" dirty="0">
              <a:solidFill>
                <a:srgbClr val="FFFFFF"/>
              </a:solidFill>
              <a:latin typeface="Arial" panose="020B0604020202020204" pitchFamily="34"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dirty="0">
                  <a:solidFill>
                    <a:srgbClr val="FF0000"/>
                  </a:solidFill>
                  <a:latin typeface="Arial" panose="020B0604020202020204" pitchFamily="34"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b="1" dirty="0">
                <a:solidFill>
                  <a:srgbClr val="EAEAEA"/>
                </a:solidFill>
                <a:latin typeface="Arial" panose="020B0604020202020204" pitchFamily="34"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sz="1800" b="1" dirty="0">
                  <a:solidFill>
                    <a:srgbClr val="FF0000"/>
                  </a:solidFill>
                  <a:latin typeface="Arial" panose="020B0604020202020204" pitchFamily="34"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b="1" dirty="0">
                <a:solidFill>
                  <a:srgbClr val="EAEAEA"/>
                </a:solidFill>
                <a:latin typeface="Arial" panose="020B0604020202020204" pitchFamily="34"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buSzPct val="90000"/>
            </a:pPr>
            <a:r>
              <a:rPr lang="ar-JO" sz="2800" b="1" dirty="0">
                <a:latin typeface="Arial" panose="020B0604020202020204" pitchFamily="34" charset="0"/>
              </a:rPr>
              <a:t>ربما أخبر آدم متوشالح عن قصة الخلق، الذي أخبر سام الذي بدوره أخبر إبراهيم </a:t>
            </a:r>
          </a:p>
          <a:p>
            <a:pPr algn="ctr" defTabSz="914400" eaLnBrk="1" fontAlgn="base" hangingPunct="1">
              <a:spcBef>
                <a:spcPct val="0"/>
              </a:spcBef>
              <a:spcAft>
                <a:spcPct val="0"/>
              </a:spcAft>
              <a:buSzPct val="90000"/>
            </a:pPr>
            <a:r>
              <a:rPr lang="ar-JO" sz="2800" b="1" dirty="0">
                <a:latin typeface="Arial" panose="020B0604020202020204" pitchFamily="34" charset="0"/>
              </a:rPr>
              <a:t>فقط 3 روايات منفصلة</a:t>
            </a:r>
            <a:endParaRPr lang="en-US" altLang="zh-CN" sz="2800" b="1" dirty="0">
              <a:solidFill>
                <a:srgbClr val="FFFFFF"/>
              </a:solidFill>
              <a:latin typeface="Arial" panose="020B0604020202020204" pitchFamily="34"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latin typeface="Arial" panose="020B0604020202020204" pitchFamily="34" charset="0"/>
                </a:rPr>
                <a:t>آدم و متوشالح          معاصرين لبعضهما</a:t>
              </a:r>
              <a:endParaRPr lang="en-US" altLang="zh-CN" sz="1800" b="1" dirty="0">
                <a:solidFill>
                  <a:srgbClr val="2D196A"/>
                </a:solidFill>
                <a:latin typeface="Arial" panose="020B0604020202020204" pitchFamily="34"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b="1" dirty="0">
                <a:solidFill>
                  <a:srgbClr val="EAEAEA"/>
                </a:solidFill>
                <a:latin typeface="Arial" panose="020B0604020202020204" pitchFamily="34"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dirty="0">
                <a:solidFill>
                  <a:srgbClr val="EAEAEA"/>
                </a:solidFill>
                <a:latin typeface="Arial" panose="020B0604020202020204" pitchFamily="34"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363"/>
            <a:chOff x="-76200" y="3961606"/>
            <a:chExt cx="2743200" cy="2286570"/>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b="1" dirty="0">
                <a:solidFill>
                  <a:srgbClr val="EAEAEA"/>
                </a:solidFill>
                <a:latin typeface="Arial" panose="020B0604020202020204" pitchFamily="34"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64610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latin typeface="Arial" panose="020B0604020202020204" pitchFamily="34" charset="0"/>
                </a:rPr>
                <a:t>متوشالح و سام            معاصرين لبعضهما</a:t>
              </a:r>
              <a:endParaRPr lang="en-US" altLang="zh-CN" sz="1800" b="1" dirty="0">
                <a:solidFill>
                  <a:srgbClr val="2D196A"/>
                </a:solidFill>
                <a:latin typeface="Arial" panose="020B0604020202020204" pitchFamily="34"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800" y="4114800"/>
            <a:ext cx="3886200" cy="2551166"/>
            <a:chOff x="2590800" y="4114800"/>
            <a:chExt cx="3886200" cy="2551384"/>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b="1" dirty="0">
                <a:solidFill>
                  <a:srgbClr val="EAEAEA"/>
                </a:solidFill>
                <a:latin typeface="Arial" panose="020B0604020202020204" pitchFamily="34" charset="0"/>
                <a:ea typeface="ＭＳ Ｐゴシック" charset="0"/>
                <a:cs typeface="ＭＳ Ｐゴシック" charset="0"/>
              </a:endParaRPr>
            </a:p>
          </p:txBody>
        </p:sp>
        <p:sp>
          <p:nvSpPr>
            <p:cNvPr id="181260" name="Text Box 6"/>
            <p:cNvSpPr txBox="1">
              <a:spLocks noChangeArrowheads="1"/>
            </p:cNvSpPr>
            <p:nvPr/>
          </p:nvSpPr>
          <p:spPr bwMode="auto">
            <a:xfrm>
              <a:off x="2590800" y="6019798"/>
              <a:ext cx="2438400" cy="6463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altLang="zh-CN" sz="1800" b="1" dirty="0">
                  <a:solidFill>
                    <a:srgbClr val="2D196A"/>
                  </a:solidFill>
                  <a:latin typeface="Arial" panose="020B0604020202020204" pitchFamily="34" charset="0"/>
                </a:rPr>
                <a:t>سام و إبراهيم          معاصرين لبعضهما</a:t>
              </a:r>
              <a:endParaRPr lang="en-US" altLang="zh-CN" sz="1800" b="1" dirty="0">
                <a:solidFill>
                  <a:srgbClr val="2D196A"/>
                </a:solidFill>
                <a:latin typeface="Arial" panose="020B0604020202020204" pitchFamily="34"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3252206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199" y="577850"/>
            <a:ext cx="4834199" cy="657689"/>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050" dirty="0"/>
              <a:t>أبحر نوح وعائلته داخل الفلك（تكوين 7-16)</a:t>
            </a:r>
            <a:endParaRPr kumimoji="0" lang="zh-CN" alt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lvl="0" algn="r" defTabSz="914400" fontAlgn="base">
              <a:spcBef>
                <a:spcPct val="50000"/>
              </a:spcBef>
              <a:spcAft>
                <a:spcPct val="0"/>
              </a:spcAft>
              <a:defRPr/>
            </a:pPr>
            <a:r>
              <a:rPr lang="ar-JO" sz="1100" dirty="0"/>
              <a:t>تنفتح المياه المحبوسة في عمق الأرض على الأرض في 40 يومًا من الأمطار الغزيرة مع الانفجارات البركانية والتعرية والزلازل والمزيد （(تك 7: 12و17)</a:t>
            </a:r>
          </a:p>
          <a:p>
            <a:pPr lvl="0" algn="r" defTabSz="914400" fontAlgn="base">
              <a:spcBef>
                <a:spcPct val="50000"/>
              </a:spcBef>
              <a:spcAft>
                <a:spcPct val="0"/>
              </a:spcAft>
              <a:defRPr/>
            </a:pPr>
            <a:r>
              <a:rPr lang="ar-JO" sz="1100" dirty="0"/>
              <a:t> تغطي المياه كل الأرض (تكوين 7: 18-20). </a:t>
            </a:r>
          </a:p>
          <a:p>
            <a:pPr lvl="0" algn="r" defTabSz="914400" fontAlgn="base">
              <a:spcBef>
                <a:spcPct val="50000"/>
              </a:spcBef>
              <a:spcAft>
                <a:spcPct val="0"/>
              </a:spcAft>
              <a:defRPr/>
            </a:pPr>
            <a:r>
              <a:rPr lang="ar-JO" sz="1100" dirty="0"/>
              <a:t>تموت كل مخلوقات الأرض （تك 7: 21-22)</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ea typeface="ＭＳ Ｐゴシック" charset="0"/>
                <a:cs typeface="Arial" panose="020B0604020202020204" pitchFamily="34" charset="0"/>
              </a:rPr>
              <a:t>اليوم 47 من الطوفان – توقف سقوط المطر الغزير</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lvl="0" algn="r" defTabSz="914400" fontAlgn="base">
              <a:spcBef>
                <a:spcPct val="50000"/>
              </a:spcBef>
              <a:spcAft>
                <a:spcPct val="0"/>
              </a:spcAft>
              <a:defRPr/>
            </a:pPr>
            <a:r>
              <a:rPr lang="ar-JO" sz="1100" dirty="0"/>
              <a:t>لمدة 110 أيام أخرى ، تغطي المياه الأرض （ تك 24: 7) ، مع استمرار المطر والانفجارات. ووضعت طبقات كثيرة من الطين ممتلئة بالأشياء الميتة. التي تحولت الآن إلى صخور وأحافير.</a:t>
            </a:r>
          </a:p>
          <a:p>
            <a:pPr lvl="0" algn="r" defTabSz="914400" fontAlgn="base">
              <a:spcBef>
                <a:spcPct val="50000"/>
              </a:spcBef>
              <a:spcAft>
                <a:spcPct val="0"/>
              </a:spcAft>
              <a:defRPr/>
            </a:pPr>
            <a:endParaRPr lang="ar-JO" sz="1100" dirty="0"/>
          </a:p>
          <a:p>
            <a:pPr lvl="0" algn="r" defTabSz="914400" fontAlgn="base">
              <a:spcBef>
                <a:spcPct val="50000"/>
              </a:spcBef>
              <a:spcAft>
                <a:spcPct val="0"/>
              </a:spcAft>
              <a:defRPr/>
            </a:pPr>
            <a:r>
              <a:rPr lang="ar-JO" sz="1100" dirty="0"/>
              <a:t> أخيرًا ، يبدأ الماء في النزول.</a:t>
            </a:r>
          </a:p>
          <a:p>
            <a:pPr lvl="0" defTabSz="914400" fontAlgn="base">
              <a:spcBef>
                <a:spcPct val="50000"/>
              </a:spcBef>
              <a:spcAft>
                <a:spcPct val="0"/>
              </a:spcAft>
              <a:defRPr/>
            </a:pP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panose="020B0604020202020204" pitchFamily="34" charset="0"/>
                <a:ea typeface="ＭＳ Ｐゴシック" charset="0"/>
              </a:rPr>
              <a:t>يستقر الفلك على جبل أراراط الجديد    (تك 8: 4)</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a:p>
            <a:pPr lvl="0" algn="r" defTabSz="914400" fontAlgn="base">
              <a:spcBef>
                <a:spcPct val="50000"/>
              </a:spcBef>
              <a:spcAft>
                <a:spcPct val="0"/>
              </a:spcAft>
              <a:defRPr/>
            </a:pPr>
            <a:r>
              <a:rPr lang="ar-JO" sz="1100" dirty="0"/>
              <a:t>لمدة 74 يومًا ، انتظر نوح وعائلته بينما يستمر الماء في الانخفاض. تساعد الرياح العاتية حسب ( تك 8 ： 1 ) على إبعاد المياه عن الأرض. تستمر الجبال في الارتفاع وتتشكل الوديان. تستمر مياه الفيضان في التجمع في المحيطات الجديدة.</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اليوم 7</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اليوم 40</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  أيام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F17C53F2-286B-A046-A511-FD720081B20C}"/>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3200" b="1" kern="0" dirty="0">
                <a:solidFill>
                  <a:schemeClr val="bg1"/>
                </a:solidFill>
                <a:latin typeface="Times New Roman" charset="0"/>
              </a:rPr>
              <a:t>كلمة يوم تعني يوم في قصة الطوفان</a:t>
            </a:r>
            <a:endParaRPr lang="zh-CN" altLang="en-US" sz="3200" b="1" kern="0" dirty="0">
              <a:solidFill>
                <a:schemeClr val="bg1"/>
              </a:solidFill>
              <a:latin typeface="Times New Roman"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gn="r" rtl="1" eaLnBrk="1" hangingPunct="1">
              <a:lnSpc>
                <a:spcPct val="90000"/>
              </a:lnSpc>
            </a:pPr>
            <a:r>
              <a:rPr lang="ar-JO" dirty="0"/>
              <a:t>يصف </a:t>
            </a:r>
            <a:r>
              <a:rPr lang="ar-JO" dirty="0">
                <a:solidFill>
                  <a:srgbClr val="FFC000"/>
                </a:solidFill>
              </a:rPr>
              <a:t>بناء أمة </a:t>
            </a:r>
            <a:r>
              <a:rPr lang="ar-JO" dirty="0"/>
              <a:t>إسرائيل ، دولة ذات </a:t>
            </a:r>
            <a:r>
              <a:rPr lang="ar-JO" dirty="0">
                <a:solidFill>
                  <a:srgbClr val="FFC000"/>
                </a:solidFill>
              </a:rPr>
              <a:t>أهمية خالدة</a:t>
            </a:r>
            <a:endParaRPr lang="en-US" b="1" dirty="0">
              <a:solidFill>
                <a:srgbClr val="FFC000"/>
              </a:solidFill>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dirty="0"/>
              <a:t>يلائم أحداث العهد القديم في السجلات التوراتية الإضافية لعالم الشرق الأدنى</a:t>
            </a: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buNone/>
            </a:pP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pPr>
            <a:r>
              <a:rPr lang="ar-JO" b="1" dirty="0">
                <a:latin typeface="Arial" panose="020B0604020202020204" pitchFamily="34" charset="0"/>
                <a:ea typeface="ＭＳ Ｐゴシック" charset="0"/>
                <a:cs typeface="ＭＳ Ｐゴシック" charset="0"/>
              </a:rPr>
              <a:t>سشاعد على إعطاء الثقة في </a:t>
            </a:r>
            <a:r>
              <a:rPr lang="ar-JO" b="1" dirty="0">
                <a:solidFill>
                  <a:srgbClr val="FFC000"/>
                </a:solidFill>
                <a:latin typeface="Arial" panose="020B0604020202020204" pitchFamily="34" charset="0"/>
                <a:ea typeface="ＭＳ Ｐゴシック" charset="0"/>
                <a:cs typeface="ＭＳ Ｐゴシック" charset="0"/>
              </a:rPr>
              <a:t>تاريخية</a:t>
            </a:r>
            <a:r>
              <a:rPr lang="ar-JO" b="1" dirty="0">
                <a:latin typeface="Arial" panose="020B0604020202020204" pitchFamily="34" charset="0"/>
                <a:ea typeface="ＭＳ Ｐゴシック" charset="0"/>
                <a:cs typeface="ＭＳ Ｐゴシック" charset="0"/>
              </a:rPr>
              <a:t> و </a:t>
            </a:r>
            <a:r>
              <a:rPr lang="ar-JO" b="1" dirty="0">
                <a:solidFill>
                  <a:srgbClr val="FFC000"/>
                </a:solidFill>
                <a:latin typeface="Arial" panose="020B0604020202020204" pitchFamily="34" charset="0"/>
                <a:ea typeface="ＭＳ Ｐゴシック" charset="0"/>
                <a:cs typeface="ＭＳ Ｐゴシック" charset="0"/>
              </a:rPr>
              <a:t>مصداقية</a:t>
            </a:r>
            <a:r>
              <a:rPr lang="ar-JO" b="1" dirty="0">
                <a:latin typeface="Arial" panose="020B0604020202020204" pitchFamily="34" charset="0"/>
                <a:ea typeface="ＭＳ Ｐゴシック" charset="0"/>
                <a:cs typeface="ＭＳ Ｐゴシック" charset="0"/>
              </a:rPr>
              <a:t> الكتاب المقدس</a:t>
            </a:r>
            <a:endParaRPr lang="en-US" b="1" dirty="0">
              <a:latin typeface="Arial" panose="020B0604020202020204" pitchFamily="34" charset="0"/>
              <a:ea typeface="ＭＳ Ｐゴシック" charset="0"/>
              <a:cs typeface="ＭＳ Ｐゴシック" charset="0"/>
            </a:endParaRPr>
          </a:p>
          <a:p>
            <a:pPr eaLnBrk="1" hangingPunct="1">
              <a:lnSpc>
                <a:spcPct val="90000"/>
              </a:lnSpc>
              <a:buClr>
                <a:srgbClr val="FF0000"/>
              </a:buClr>
              <a:buNone/>
            </a:pPr>
            <a:endParaRPr lang="en-US" b="1" dirty="0">
              <a:latin typeface="Arial" panose="020B0604020202020204" pitchFamily="34" charset="0"/>
              <a:ea typeface="ＭＳ Ｐゴシック" charset="0"/>
              <a:cs typeface="ＭＳ Ｐゴシック" charset="0"/>
            </a:endParaRPr>
          </a:p>
          <a:p>
            <a:pPr algn="r" rtl="1" eaLnBrk="1" hangingPunct="1">
              <a:lnSpc>
                <a:spcPct val="90000"/>
              </a:lnSpc>
              <a:buClr>
                <a:srgbClr val="FF0000"/>
              </a:buClr>
              <a:buFont typeface="Wingdings 3" charset="0"/>
              <a:buChar char="¢"/>
            </a:pPr>
            <a:r>
              <a:rPr lang="ar-JO" b="1" dirty="0">
                <a:latin typeface="Arial" panose="020B0604020202020204" pitchFamily="34" charset="0"/>
                <a:ea typeface="ＭＳ Ｐゴシック" charset="0"/>
                <a:cs typeface="ＭＳ Ｐゴシック" charset="0"/>
              </a:rPr>
              <a:t>يبني </a:t>
            </a:r>
            <a:r>
              <a:rPr lang="ar-JO" b="1" dirty="0">
                <a:solidFill>
                  <a:srgbClr val="FFFF00"/>
                </a:solidFill>
                <a:latin typeface="Arial" panose="020B0604020202020204" pitchFamily="34" charset="0"/>
                <a:ea typeface="ＭＳ Ｐゴシック" charset="0"/>
                <a:cs typeface="ＭＳ Ｐゴシック" charset="0"/>
              </a:rPr>
              <a:t>الإيمان</a:t>
            </a:r>
            <a:r>
              <a:rPr lang="ar-JO" b="1" dirty="0">
                <a:latin typeface="Arial" panose="020B0604020202020204" pitchFamily="34" charset="0"/>
                <a:ea typeface="ＭＳ Ｐゴシック" charset="0"/>
                <a:cs typeface="ＭＳ Ｐゴシック" charset="0"/>
              </a:rPr>
              <a:t> بالله و برسالته</a:t>
            </a:r>
            <a:endParaRPr lang="en-US" b="1" dirty="0">
              <a:latin typeface="Arial" panose="020B0604020202020204" pitchFamily="34" charset="0"/>
              <a:ea typeface="ＭＳ Ｐゴシック" charset="0"/>
              <a:cs typeface="ＭＳ Ｐゴシック" charset="0"/>
            </a:endParaRPr>
          </a:p>
        </p:txBody>
      </p:sp>
      <p:sp>
        <p:nvSpPr>
          <p:cNvPr id="148482"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ＭＳ Ｐゴシック" charset="0"/>
              </a:rPr>
              <a:t>لماذا يعتبر التسلسل الزمني               في العهد القديم مهماً؟</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67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887686" cy="687388"/>
          </a:xfrm>
        </p:spPr>
        <p:txBody>
          <a:bodyPr/>
          <a:lstStyle/>
          <a:p>
            <a:pPr eaLnBrk="1" hangingPunct="1"/>
            <a:r>
              <a:rPr lang="ar-JO" altLang="zh-CN" b="1" dirty="0">
                <a:solidFill>
                  <a:schemeClr val="tx1"/>
                </a:solidFill>
                <a:latin typeface="Times New Roman" charset="0"/>
              </a:rPr>
              <a:t>التسلسل الزمني للطوفان</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ظهور جبال أخرى</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لأربعين يوماً أخرى انتظر جميع من في الفلك أن تبدأ النباتات بالنمو  (تك 8: 7)</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u="none" strike="noStrike" kern="1200" cap="none" spc="0" normalizeH="0" baseline="0" noProof="0" dirty="0">
                <a:ln>
                  <a:noFill/>
                </a:ln>
                <a:solidFill>
                  <a:srgbClr val="000000"/>
                </a:solidFill>
                <a:effectLst/>
                <a:uLnTx/>
                <a:uFillTx/>
                <a:ea typeface="ＭＳ Ｐゴシック" charset="0"/>
              </a:rPr>
              <a:t> </a:t>
            </a:r>
            <a:r>
              <a:rPr kumimoji="0" lang="ar-JO" altLang="zh-CN" sz="1600" u="none" strike="noStrike" kern="1200" cap="none" spc="0" normalizeH="0" baseline="0" noProof="0" dirty="0">
                <a:ln>
                  <a:noFill/>
                </a:ln>
                <a:solidFill>
                  <a:srgbClr val="000000"/>
                </a:solidFill>
                <a:effectLst/>
                <a:uLnTx/>
                <a:uFillTx/>
                <a:ea typeface="ＭＳ Ｐゴシック" charset="0"/>
              </a:rPr>
              <a:t>نوح يرسل الغراب</a:t>
            </a:r>
            <a:r>
              <a:rPr kumimoji="0" lang="zh-CN" altLang="en-US" sz="1600" u="none" strike="noStrike" kern="1200" cap="none" spc="0" normalizeH="0" baseline="0" noProof="0" dirty="0">
                <a:ln>
                  <a:noFill/>
                </a:ln>
                <a:solidFill>
                  <a:srgbClr val="000000"/>
                </a:solidFill>
                <a:effectLst/>
                <a:uLnTx/>
                <a:uFillTx/>
                <a:ea typeface="ＭＳ Ｐゴシック" charset="0"/>
              </a:rPr>
              <a:t>（</a:t>
            </a:r>
            <a:r>
              <a:rPr lang="ar-JO" altLang="zh-CN" sz="1600" dirty="0"/>
              <a:t>تك 8: 7</a:t>
            </a:r>
            <a:r>
              <a:rPr kumimoji="0" lang="zh-CN" altLang="en-US" sz="1600" u="none" strike="noStrike" kern="1200" cap="none" spc="0" normalizeH="0" baseline="0" noProof="0" dirty="0">
                <a:ln>
                  <a:noFill/>
                </a:ln>
                <a:solidFill>
                  <a:srgbClr val="000000"/>
                </a:solidFill>
                <a:effectLst/>
                <a:uLnTx/>
                <a:uFillTx/>
                <a:ea typeface="ＭＳ Ｐゴシック" charset="0"/>
              </a:rPr>
              <a:t>）</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noProof="0" dirty="0"/>
              <a:t>بعد 4 فترات مكونة من 7 ايام أرسل نوح الحمامة (تك 8: 8و10و12) استمر مستوى المياه بالتناقص</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آخر حمامة أرسلت لم تعد</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انتظر نوح 22 يوماً آخر بينما ساتمرت الأرض بالجفاف</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جفاف معظم المياه عن الأرض    </a:t>
            </a:r>
            <a:r>
              <a:rPr kumimoji="0" lang="zh-CN" altLang="en-US" sz="1600" u="none" strike="noStrike" kern="1200" cap="none" spc="0" normalizeH="0" baseline="0" noProof="0" dirty="0">
                <a:ln>
                  <a:noFill/>
                </a:ln>
                <a:solidFill>
                  <a:srgbClr val="000000"/>
                </a:solidFill>
                <a:effectLst/>
                <a:uLnTx/>
                <a:uFillTx/>
                <a:ea typeface="ＭＳ Ｐゴシック" charset="0"/>
              </a:rPr>
              <a:t>（</a:t>
            </a:r>
            <a:r>
              <a:rPr lang="ar-JO" altLang="zh-CN" sz="1600" dirty="0"/>
              <a:t>تك 8: 14</a:t>
            </a:r>
            <a:r>
              <a:rPr kumimoji="0" lang="zh-CN" altLang="en-US" sz="1600" u="none" strike="noStrike" kern="1200" cap="none" spc="0" normalizeH="0" baseline="0" noProof="0" dirty="0">
                <a:ln>
                  <a:noFill/>
                </a:ln>
                <a:solidFill>
                  <a:srgbClr val="000000"/>
                </a:solidFill>
                <a:effectLst/>
                <a:uLnTx/>
                <a:uFillTx/>
                <a:ea typeface="ＭＳ Ｐゴシック" charset="0"/>
              </a:rPr>
              <a:t>）</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بعد 57 يوماً آخر جفت الأرض حتى صارت مناسبة للحياة الحيوانية (تك 8: 14)</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ea typeface="ＭＳ Ｐゴシック" charset="0"/>
              </a:rPr>
              <a:t>مغادرة الفلك</a:t>
            </a:r>
            <a:endParaRPr kumimoji="0" lang="en-US" altLang="zh-CN" sz="1200" u="none" strike="noStrike" kern="1200" cap="none" spc="0" normalizeH="0" baseline="0" noProof="0" dirty="0">
              <a:ln>
                <a:noFill/>
              </a:ln>
              <a:solidFill>
                <a:srgbClr val="000000"/>
              </a:solidFill>
              <a:effectLst/>
              <a:uLnTx/>
              <a:uFillTx/>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zh-CN" dirty="0"/>
              <a:t>غادر نوح و عائلته و الحيوانات الفلك ليصنعوا بيوتاً على الأرض المتغيرة</a:t>
            </a:r>
            <a:endParaRPr kumimoji="0" lang="zh-CN" altLang="en-US" sz="1200" u="none" strike="noStrike" kern="1200" cap="none" spc="0" normalizeH="0" baseline="0" noProof="0" dirty="0">
              <a:ln>
                <a:noFill/>
              </a:ln>
              <a:solidFill>
                <a:srgbClr val="000000"/>
              </a:solidFill>
              <a:effectLst/>
              <a:uLnTx/>
              <a:uFillTx/>
              <a:ea typeface="ＭＳ Ｐゴシック"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ea typeface="ＭＳ Ｐゴシック" charset="0"/>
              </a:rPr>
              <a:t>نوح</a:t>
            </a:r>
            <a:r>
              <a:rPr kumimoji="0" lang="ar-JO" altLang="zh-CN" sz="1400" u="none" strike="noStrike" kern="1200" cap="none" spc="0" normalizeH="0" noProof="0" dirty="0">
                <a:ln>
                  <a:noFill/>
                </a:ln>
                <a:solidFill>
                  <a:srgbClr val="000000"/>
                </a:solidFill>
                <a:effectLst/>
                <a:uLnTx/>
                <a:uFillTx/>
                <a:ea typeface="ＭＳ Ｐゴシック" charset="0"/>
              </a:rPr>
              <a:t> يبني المذبح</a:t>
            </a:r>
            <a:endParaRPr kumimoji="0" lang="en-US" altLang="zh-CN" sz="1400" u="none" strike="noStrike" kern="1200" cap="none" spc="0" normalizeH="0" baseline="0" noProof="0" dirty="0">
              <a:ln>
                <a:noFill/>
              </a:ln>
              <a:solidFill>
                <a:srgbClr val="000000"/>
              </a:solidFill>
              <a:effectLst/>
              <a:uLnTx/>
              <a:uFillTx/>
              <a:ea typeface="ＭＳ Ｐゴシック"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200" u="none" strike="noStrike" kern="1200" cap="none" spc="0" normalizeH="0" baseline="0" noProof="0" dirty="0">
                <a:ln>
                  <a:noFill/>
                </a:ln>
                <a:solidFill>
                  <a:srgbClr val="000000"/>
                </a:solidFill>
                <a:effectLst/>
                <a:uLnTx/>
                <a:uFillTx/>
                <a:ea typeface="ＭＳ Ｐゴシック" charset="0"/>
              </a:rPr>
              <a:t>（</a:t>
            </a:r>
            <a:r>
              <a:rPr lang="ar-JO" altLang="zh-CN" dirty="0"/>
              <a:t>تك 8: 20</a:t>
            </a:r>
            <a:r>
              <a:rPr kumimoji="0" lang="zh-CN" altLang="en-US" sz="1200" u="none" strike="noStrike" kern="1200" cap="none" spc="0" normalizeH="0" baseline="0" noProof="0" dirty="0">
                <a:ln>
                  <a:noFill/>
                </a:ln>
                <a:solidFill>
                  <a:srgbClr val="000000"/>
                </a:solidFill>
                <a:effectLst/>
                <a:uLnTx/>
                <a:uFillTx/>
                <a:ea typeface="ＭＳ Ｐゴシック"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600" dirty="0"/>
              <a:t>قوس قزح</a:t>
            </a:r>
            <a:br>
              <a:rPr kumimoji="0" lang="en-US" altLang="zh-CN" sz="1600" u="none" strike="noStrike" kern="1200" cap="none" spc="0" normalizeH="0" baseline="0" noProof="0" dirty="0">
                <a:ln>
                  <a:noFill/>
                </a:ln>
                <a:solidFill>
                  <a:srgbClr val="000000"/>
                </a:solidFill>
                <a:effectLst/>
                <a:uLnTx/>
                <a:uFillTx/>
                <a:ea typeface="ＭＳ Ｐゴシック" charset="0"/>
              </a:rPr>
            </a:br>
            <a:r>
              <a:rPr kumimoji="0" lang="zh-CN" altLang="en-US" sz="1200" u="none" strike="noStrike" kern="1200" cap="none" spc="0" normalizeH="0" baseline="0" noProof="0" dirty="0">
                <a:ln>
                  <a:noFill/>
                </a:ln>
                <a:solidFill>
                  <a:srgbClr val="000000"/>
                </a:solidFill>
                <a:effectLst/>
                <a:uLnTx/>
                <a:uFillTx/>
                <a:ea typeface="ＭＳ Ｐゴシック" charset="0"/>
              </a:rPr>
              <a:t>（</a:t>
            </a:r>
            <a:r>
              <a:rPr lang="ar-JO" altLang="zh-CN" dirty="0"/>
              <a:t>تك 9: 14</a:t>
            </a:r>
            <a:r>
              <a:rPr kumimoji="0" lang="zh-CN" altLang="en-US" sz="1200" u="none" strike="noStrike" kern="1200" cap="none" spc="0" normalizeH="0" baseline="0" noProof="0" dirty="0">
                <a:ln>
                  <a:noFill/>
                </a:ln>
                <a:solidFill>
                  <a:srgbClr val="000000"/>
                </a:solidFill>
                <a:effectLst/>
                <a:uLnTx/>
                <a:uFillTx/>
                <a:ea typeface="ＭＳ Ｐゴシック"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    يوم</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Times New Roman" charset="0"/>
                <a:ea typeface="ＭＳ Ｐゴシック" charset="0"/>
              </a:rPr>
              <a:t>اليوم 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0" name="Rectangle 3">
            <a:extLst>
              <a:ext uri="{FF2B5EF4-FFF2-40B4-BE49-F238E27FC236}">
                <a16:creationId xmlns:a16="http://schemas.microsoft.com/office/drawing/2014/main" id="{B4EEDFBD-0A07-C34E-83FD-9BE48BDC1147}"/>
              </a:ext>
            </a:extLst>
          </p:cNvPr>
          <p:cNvSpPr txBox="1">
            <a:spLocks noChangeArrowheads="1"/>
          </p:cNvSpPr>
          <p:nvPr/>
        </p:nvSpPr>
        <p:spPr bwMode="auto">
          <a:xfrm>
            <a:off x="-5995" y="0"/>
            <a:ext cx="9143999" cy="598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914400" eaLnBrk="1" hangingPunct="1"/>
            <a:r>
              <a:rPr lang="ar-JO" altLang="zh-CN" sz="2800" b="1" kern="0" dirty="0">
                <a:solidFill>
                  <a:schemeClr val="bg1"/>
                </a:solidFill>
                <a:latin typeface="Times New Roman" charset="0"/>
              </a:rPr>
              <a:t>فلماذا لا تعني الكلمة سنة في سجل الأنساب معنى سنة؟</a:t>
            </a:r>
            <a:endParaRPr lang="zh-CN" altLang="en-US" sz="2800" b="1" kern="0" dirty="0">
              <a:solidFill>
                <a:schemeClr val="bg1"/>
              </a:solidFill>
              <a:latin typeface="Times New Roman" charset="0"/>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الأشخاص عند الموت</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1600" b="1" spc="-100" dirty="0">
                    <a:solidFill>
                      <a:srgbClr val="000000"/>
                    </a:solidFill>
                    <a:latin typeface="Arial Rounded MT Bold"/>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lvl="0" defTabSz="914400" eaLnBrk="1" hangingPunct="1">
              <a:defRPr/>
            </a:pPr>
            <a:r>
              <a:rPr lang="ar-JO" sz="2800" b="1" dirty="0">
                <a:solidFill>
                  <a:schemeClr val="accent3"/>
                </a:solidFill>
                <a:latin typeface="Arial" panose="020B0604020202020204" pitchFamily="34" charset="0"/>
                <a:cs typeface="Arial" panose="020B0604020202020204" pitchFamily="34" charset="0"/>
              </a:rPr>
              <a:t>يشرح الطوفان سبب تقصير فترات الحياة</a:t>
            </a:r>
            <a:endParaRPr kumimoji="0" lang="en-US" altLang="zh-CN" sz="2800" b="1" u="none" strike="noStrike" kern="1200" cap="none" spc="0" normalizeH="0" baseline="0" noProof="0" dirty="0">
              <a:ln>
                <a:noFill/>
              </a:ln>
              <a:solidFill>
                <a:schemeClr val="accent3"/>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منقوشة حوالي سنة 1800 ق.م (حوالي 600 سنة بعد الطوفان)</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endParaRPr lang="en-US" sz="900" b="1" dirty="0">
              <a:solidFill>
                <a:schemeClr val="bg1"/>
              </a:solidFill>
              <a:latin typeface="Arial" panose="020B0604020202020204" pitchFamily="34" charset="0"/>
              <a:ea typeface="ＭＳ Ｐゴシック" charset="0"/>
              <a:cs typeface="Arial" panose="020B0604020202020204" pitchFamily="34" charset="0"/>
            </a:endParaRPr>
          </a:p>
          <a:p>
            <a:pP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يقال أن عشرة من هؤلاء الملوك قبل الطوفان عاشوا ما بين 21000 إلى 43200 سنة لكل منهم (تك 5)</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ar-JO" sz="1600" b="1" dirty="0">
                <a:solidFill>
                  <a:srgbClr val="FFFFFF"/>
                </a:solidFill>
                <a:latin typeface="Arial" panose="020B0604020202020204" pitchFamily="34" charset="0"/>
                <a:cs typeface="Arial" panose="020B0604020202020204" pitchFamily="34" charset="0"/>
              </a:rPr>
              <a:t>آرنولد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940568"/>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1490" name="Rectangle 3"/>
          <p:cNvSpPr>
            <a:spLocks noGrp="1" noChangeArrowheads="1"/>
          </p:cNvSpPr>
          <p:nvPr>
            <p:ph type="subTitle" idx="1"/>
          </p:nvPr>
        </p:nvSpPr>
        <p:spPr>
          <a:xfrm>
            <a:off x="4953000" y="1752600"/>
            <a:ext cx="4191000" cy="5105400"/>
          </a:xfrm>
        </p:spPr>
        <p:txBody>
          <a:bodyPr/>
          <a:lstStyle/>
          <a:p>
            <a:pP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الملك و سنوات الحكم</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ألوليم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ألالجار                      36000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لوانا                  43200</a:t>
            </a: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إنمن غالانا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r>
              <a:rPr lang="ar-JO" sz="2800" b="1" dirty="0">
                <a:solidFill>
                  <a:schemeClr val="bg1"/>
                </a:solidFill>
                <a:latin typeface="Arial" panose="020B0604020202020204" pitchFamily="34" charset="0"/>
                <a:ea typeface="ＭＳ Ｐゴシック" charset="0"/>
                <a:cs typeface="Arial" panose="020B0604020202020204" pitchFamily="34" charset="0"/>
              </a:rPr>
              <a:t> دموزي                     36000 </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إنسي بازيانا               </a:t>
            </a:r>
            <a:r>
              <a:rPr lang="ar-JO" sz="2800" b="1"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إنمي دورانا                21000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u="sng" dirty="0">
                <a:solidFill>
                  <a:schemeClr val="bg1"/>
                </a:solidFill>
                <a:latin typeface="Arial" panose="020B0604020202020204" pitchFamily="34" charset="0"/>
                <a:ea typeface="ＭＳ Ｐゴシック" charset="0"/>
                <a:cs typeface="Arial" panose="020B0604020202020204" pitchFamily="34" charset="0"/>
              </a:rPr>
              <a:t>أوربا توتو                 18600</a:t>
            </a:r>
            <a:endParaRPr lang="en-US" sz="2800" b="1" u="sng" dirty="0">
              <a:solidFill>
                <a:schemeClr val="bg1"/>
              </a:solidFill>
              <a:latin typeface="Arial" panose="020B0604020202020204" pitchFamily="34" charset="0"/>
              <a:ea typeface="ＭＳ Ｐゴシック" charset="0"/>
              <a:cs typeface="Arial" panose="020B0604020202020204" pitchFamily="34" charset="0"/>
            </a:endParaRPr>
          </a:p>
          <a:p>
            <a:pPr algn="r">
              <a:spcBef>
                <a:spcPct val="0"/>
              </a:spcBef>
              <a:tabLst>
                <a:tab pos="3773488" algn="r"/>
              </a:tabLst>
            </a:pPr>
            <a:r>
              <a:rPr lang="ar-JO" sz="2800" b="1" dirty="0">
                <a:solidFill>
                  <a:schemeClr val="bg1"/>
                </a:solidFill>
                <a:latin typeface="Arial" panose="020B0604020202020204" pitchFamily="34" charset="0"/>
                <a:ea typeface="ＭＳ Ｐゴシック" charset="0"/>
                <a:cs typeface="Arial" panose="020B0604020202020204" pitchFamily="34" charset="0"/>
              </a:rPr>
              <a:t>المجموع                  241000</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altLang="ja-JP" sz="2800" b="1" dirty="0">
                <a:solidFill>
                  <a:srgbClr val="000000"/>
                </a:solidFill>
                <a:latin typeface="Arial" panose="020B0604020202020204" pitchFamily="34" charset="0"/>
                <a:ea typeface="ＭＳ Ｐゴシック" charset="0"/>
                <a:cs typeface="Arial" panose="020B0604020202020204" pitchFamily="34" charset="0"/>
              </a:rPr>
              <a:t>عندما نزلت الملكية من السماء</a:t>
            </a:r>
            <a:endParaRPr lang="en-US" altLang="ja-JP"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صار ألوليم ملكاً                            و حكم لمدة 28800 سنة</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fontAlgn="base">
              <a:spcBef>
                <a:spcPct val="20000"/>
              </a:spcBef>
              <a:spcAft>
                <a:spcPct val="0"/>
              </a:spcAft>
            </a:pPr>
            <a:r>
              <a:rPr lang="en-US" sz="2800" b="1" dirty="0">
                <a:solidFill>
                  <a:srgbClr val="000000"/>
                </a:solidFill>
                <a:latin typeface="Arial" panose="020B0604020202020204" pitchFamily="34" charset="0"/>
                <a:ea typeface="ＭＳ Ｐゴシック" charset="0"/>
                <a:cs typeface="Arial" panose="020B0604020202020204" pitchFamily="34" charset="0"/>
              </a:rPr>
              <a:t> </a:t>
            </a:r>
          </a:p>
          <a:p>
            <a:pPr algn="ctr" defTabSz="914400" fontAlgn="base">
              <a:spcBef>
                <a:spcPct val="2000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حكم ثمانية ملوك لمدة 241000 سنة ثم جاء طوفان المياه على الأرض</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b="1" dirty="0">
                <a:solidFill>
                  <a:srgbClr val="FFFFFF"/>
                </a:solidFill>
                <a:latin typeface="Arial" panose="020B0604020202020204" pitchFamily="34" charset="0"/>
                <a:cs typeface="Arial" panose="020B0604020202020204" pitchFamily="34" charset="0"/>
              </a:rPr>
              <a:t> </a:t>
            </a:r>
            <a:r>
              <a:rPr lang="ar-JO" sz="1600" b="1" dirty="0">
                <a:solidFill>
                  <a:srgbClr val="FFFFFF"/>
                </a:solidFill>
                <a:latin typeface="Arial" panose="020B0604020202020204" pitchFamily="34" charset="0"/>
                <a:cs typeface="Arial" panose="020B0604020202020204" pitchFamily="34" charset="0"/>
              </a:rPr>
              <a:t>آرنولد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latin typeface="Arial" panose="020B0604020202020204" pitchFamily="34"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لا أحد منا يؤمن في ملوك حكموا 28800 سنة لكنها تظهر اعتقاداً بالأعمار الطويلة و الطوفان الكوني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b="1" dirty="0">
                <a:solidFill>
                  <a:srgbClr val="FFFFFF"/>
                </a:solidFill>
                <a:latin typeface="Arial" panose="020B0604020202020204" pitchFamily="34" charset="0"/>
                <a:cs typeface="Arial" panose="020B0604020202020204" pitchFamily="34" charset="0"/>
              </a:rPr>
              <a:t> </a:t>
            </a:r>
            <a:r>
              <a:rPr lang="ar-JO" sz="1600" b="1" dirty="0">
                <a:solidFill>
                  <a:srgbClr val="FFFFFF"/>
                </a:solidFill>
                <a:latin typeface="Arial" panose="020B0604020202020204" pitchFamily="34" charset="0"/>
                <a:cs typeface="Arial" panose="020B0604020202020204" pitchFamily="34" charset="0"/>
              </a:rPr>
              <a:t>آرنولد و باير، قراءة من الشرق الأدنى القديم، 150</a:t>
            </a:r>
            <a:endParaRPr lang="en-US"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قائمة ملوك السومريين</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6503" cy="2476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4" name="TextBox 6"/>
          <p:cNvSpPr txBox="1">
            <a:spLocks noChangeArrowheads="1"/>
          </p:cNvSpPr>
          <p:nvPr/>
        </p:nvSpPr>
        <p:spPr bwMode="auto">
          <a:xfrm>
            <a:off x="2259987" y="284648"/>
            <a:ext cx="4953000"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sz="1600" b="1" dirty="0">
                <a:solidFill>
                  <a:srgbClr val="FFFFFF"/>
                </a:solidFill>
                <a:latin typeface="Arial" panose="020B0604020202020204" pitchFamily="34" charset="0"/>
                <a:cs typeface="Arial" panose="020B0604020202020204" pitchFamily="34" charset="0"/>
              </a:rPr>
              <a:t>كيتشن، مصداقية العهد القديم</a:t>
            </a:r>
            <a:endParaRPr lang="en-US" sz="1600" b="1" dirty="0">
              <a:solidFill>
                <a:srgbClr val="FFFFFF"/>
              </a:solidFill>
              <a:latin typeface="Arial" panose="020B0604020202020204" pitchFamily="34" charset="0"/>
              <a:cs typeface="Arial" panose="020B0604020202020204" pitchFamily="34" charset="0"/>
            </a:endParaRPr>
          </a:p>
        </p:txBody>
      </p:sp>
      <p:sp>
        <p:nvSpPr>
          <p:cNvPr id="2" name="Left Arrow 1">
            <a:extLst>
              <a:ext uri="{FF2B5EF4-FFF2-40B4-BE49-F238E27FC236}">
                <a16:creationId xmlns:a16="http://schemas.microsoft.com/office/drawing/2014/main" id="{94D212DF-926A-BE4E-8EE6-EC9453E44DE0}"/>
              </a:ext>
            </a:extLst>
          </p:cNvPr>
          <p:cNvSpPr/>
          <p:nvPr/>
        </p:nvSpPr>
        <p:spPr>
          <a:xfrm>
            <a:off x="903591" y="148337"/>
            <a:ext cx="4274049" cy="2476072"/>
          </a:xfrm>
          <a:prstGeom prst="leftArrow">
            <a:avLst/>
          </a:prstGeom>
          <a:gradFill>
            <a:gsLst>
              <a:gs pos="0">
                <a:srgbClr val="C00000"/>
              </a:gs>
              <a:gs pos="100000">
                <a:schemeClr val="tx1"/>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6D69F068-437E-5A43-BA52-C5F1659200E4}"/>
              </a:ext>
            </a:extLst>
          </p:cNvPr>
          <p:cNvSpPr txBox="1">
            <a:spLocks noChangeArrowheads="1"/>
          </p:cNvSpPr>
          <p:nvPr/>
        </p:nvSpPr>
        <p:spPr bwMode="auto">
          <a:xfrm>
            <a:off x="1311779" y="659026"/>
            <a:ext cx="3733800" cy="1354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defTabSz="914400" eaLnBrk="1" hangingPunct="1"/>
            <a:r>
              <a:rPr lang="ar-JO" b="1" kern="0" dirty="0">
                <a:solidFill>
                  <a:schemeClr val="bg1"/>
                </a:solidFill>
                <a:latin typeface="Arial" panose="020B0604020202020204" pitchFamily="34" charset="0"/>
                <a:ea typeface="ＭＳ Ｐゴシック" charset="0"/>
                <a:cs typeface="Arial" panose="020B0604020202020204" pitchFamily="34" charset="0"/>
              </a:rPr>
              <a:t>كم الفترة التي حكموا خلالها بالحقيقة؟</a:t>
            </a:r>
            <a:endParaRPr lang="en-US"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9EA1D84C-30D3-5240-8F9C-824B19E507C0}"/>
              </a:ext>
            </a:extLst>
          </p:cNvPr>
          <p:cNvSpPr txBox="1">
            <a:spLocks noChangeArrowheads="1"/>
          </p:cNvSpPr>
          <p:nvPr/>
        </p:nvSpPr>
        <p:spPr bwMode="auto">
          <a:xfrm>
            <a:off x="1575182" y="2420421"/>
            <a:ext cx="4191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الملك و سنوات الحكم</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ألوليم</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ألالجار</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لوانا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43200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إنمن غالانا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دوموزي</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36000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إنسي بازيانا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28800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إنمي دورانا</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أوربا توتو</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18600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241000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2734B295-F717-AF46-B9AB-58E5C627C294}"/>
              </a:ext>
            </a:extLst>
          </p:cNvPr>
          <p:cNvSpPr txBox="1">
            <a:spLocks noChangeArrowheads="1"/>
          </p:cNvSpPr>
          <p:nvPr/>
        </p:nvSpPr>
        <p:spPr bwMode="auto">
          <a:xfrm>
            <a:off x="5584273" y="2420421"/>
            <a:ext cx="3352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05" charset="-128"/>
                <a:cs typeface="ＭＳ Ｐゴシック" pitchFamily="-105"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1"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1"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1"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1" charset="-128"/>
              </a:defRPr>
            </a:lvl5pPr>
            <a:lvl6pPr marL="2286000" indent="0" algn="ctr" rtl="0" fontAlgn="base">
              <a:spcBef>
                <a:spcPct val="20000"/>
              </a:spcBef>
              <a:spcAft>
                <a:spcPct val="0"/>
              </a:spcAft>
              <a:buNone/>
              <a:defRPr sz="2000">
                <a:solidFill>
                  <a:schemeClr val="tx1"/>
                </a:solidFill>
                <a:latin typeface="+mn-lt"/>
                <a:ea typeface="ＭＳ Ｐゴシック" pitchFamily="-111" charset="-128"/>
              </a:defRPr>
            </a:lvl6pPr>
            <a:lvl7pPr marL="2743200" indent="0" algn="ctr" rtl="0" fontAlgn="base">
              <a:spcBef>
                <a:spcPct val="20000"/>
              </a:spcBef>
              <a:spcAft>
                <a:spcPct val="0"/>
              </a:spcAft>
              <a:buNone/>
              <a:defRPr sz="2000">
                <a:solidFill>
                  <a:schemeClr val="tx1"/>
                </a:solidFill>
                <a:latin typeface="+mn-lt"/>
                <a:ea typeface="ＭＳ Ｐゴシック" pitchFamily="-111" charset="-128"/>
              </a:defRPr>
            </a:lvl7pPr>
            <a:lvl8pPr marL="3200400" indent="0" algn="ctr" rtl="0" fontAlgn="base">
              <a:spcBef>
                <a:spcPct val="20000"/>
              </a:spcBef>
              <a:spcAft>
                <a:spcPct val="0"/>
              </a:spcAft>
              <a:buNone/>
              <a:defRPr sz="2000">
                <a:solidFill>
                  <a:schemeClr val="tx1"/>
                </a:solidFill>
                <a:latin typeface="+mn-lt"/>
                <a:ea typeface="ＭＳ Ｐゴシック" pitchFamily="-111" charset="-128"/>
              </a:defRPr>
            </a:lvl8pPr>
            <a:lvl9pPr marL="3657600" indent="0" algn="ctr" rtl="0" fontAlgn="base">
              <a:spcBef>
                <a:spcPct val="20000"/>
              </a:spcBef>
              <a:spcAft>
                <a:spcPct val="0"/>
              </a:spcAft>
              <a:buNone/>
              <a:defRPr sz="2000">
                <a:solidFill>
                  <a:schemeClr val="tx1"/>
                </a:solidFill>
                <a:latin typeface="+mn-lt"/>
                <a:ea typeface="ＭＳ Ｐゴシック" pitchFamily="-111" charset="-128"/>
              </a:defRPr>
            </a:lvl9pPr>
          </a:lstStyle>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الحساب</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كيتشن</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72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60</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rgbClr val="FFFF00"/>
                </a:solidFill>
                <a:latin typeface="Arial" panose="020B0604020202020204" pitchFamily="34" charset="0"/>
                <a:ea typeface="ＭＳ Ｐゴシック" charset="0"/>
                <a:cs typeface="Arial" panose="020B0604020202020204" pitchFamily="34" charset="0"/>
              </a:rPr>
              <a:t>48</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35</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u="sng" kern="0" dirty="0">
                <a:solidFill>
                  <a:schemeClr val="bg1"/>
                </a:solidFill>
                <a:latin typeface="Arial" panose="020B0604020202020204" pitchFamily="34" charset="0"/>
                <a:ea typeface="ＭＳ Ｐゴシック" charset="0"/>
                <a:cs typeface="Arial" panose="020B0604020202020204" pitchFamily="34" charset="0"/>
              </a:rPr>
              <a:t>÷ 600 </a:t>
            </a:r>
            <a:r>
              <a:rPr lang="en-US" sz="2800" b="1" u="sng" kern="0" dirty="0">
                <a:solidFill>
                  <a:schemeClr val="bg1"/>
                </a:solidFill>
                <a:latin typeface="Arial" panose="020B0604020202020204" pitchFamily="34" charset="0"/>
                <a:ea typeface="ＭＳ Ｐゴシック" charset="0"/>
                <a:cs typeface="Arial" panose="020B0604020202020204" pitchFamily="34" charset="0"/>
              </a:rPr>
              <a:t>	</a:t>
            </a:r>
            <a:r>
              <a:rPr lang="ar-JO" sz="2800" b="1" u="sng" kern="0" dirty="0">
                <a:solidFill>
                  <a:schemeClr val="bg1"/>
                </a:solidFill>
                <a:latin typeface="Arial" panose="020B0604020202020204" pitchFamily="34" charset="0"/>
                <a:ea typeface="ＭＳ Ｐゴシック" charset="0"/>
                <a:cs typeface="Arial" panose="020B0604020202020204" pitchFamily="34" charset="0"/>
              </a:rPr>
              <a:t>31</a:t>
            </a:r>
            <a:endParaRPr lang="en-US" sz="2800" b="1" u="sng" kern="0" dirty="0">
              <a:solidFill>
                <a:schemeClr val="bg1"/>
              </a:solidFill>
              <a:latin typeface="Arial" panose="020B0604020202020204" pitchFamily="34" charset="0"/>
              <a:ea typeface="ＭＳ Ｐゴシック" charset="0"/>
              <a:cs typeface="Arial" panose="020B0604020202020204" pitchFamily="34" charset="0"/>
            </a:endParaRPr>
          </a:p>
          <a:p>
            <a:pPr algn="l" defTabSz="914400">
              <a:spcBef>
                <a:spcPct val="0"/>
              </a:spcBef>
              <a:tabLst>
                <a:tab pos="3773488" algn="r"/>
              </a:tabLst>
            </a:pPr>
            <a:r>
              <a:rPr lang="ar-JO" sz="2800" b="1" kern="0" dirty="0">
                <a:solidFill>
                  <a:schemeClr val="bg1"/>
                </a:solidFill>
                <a:latin typeface="Arial" panose="020B0604020202020204" pitchFamily="34" charset="0"/>
                <a:ea typeface="ＭＳ Ｐゴシック" charset="0"/>
                <a:cs typeface="Arial" panose="020B0604020202020204" pitchFamily="34" charset="0"/>
              </a:rPr>
              <a:t>المجموع</a:t>
            </a:r>
            <a:r>
              <a:rPr lang="en-US" sz="2800" b="1" kern="0" dirty="0">
                <a:solidFill>
                  <a:schemeClr val="bg1"/>
                </a:solidFill>
                <a:latin typeface="Arial" panose="020B0604020202020204" pitchFamily="34" charset="0"/>
                <a:ea typeface="ＭＳ Ｐゴシック" charset="0"/>
                <a:cs typeface="Arial" panose="020B0604020202020204" pitchFamily="34" charset="0"/>
              </a:rPr>
              <a:t>	</a:t>
            </a:r>
            <a:r>
              <a:rPr lang="ar-JO" sz="2800" b="1" kern="0" dirty="0">
                <a:solidFill>
                  <a:schemeClr val="bg1"/>
                </a:solidFill>
                <a:latin typeface="Arial" panose="020B0604020202020204" pitchFamily="34" charset="0"/>
                <a:ea typeface="ＭＳ Ｐゴシック" charset="0"/>
                <a:cs typeface="Arial" panose="020B0604020202020204" pitchFamily="34" charset="0"/>
              </a:rPr>
              <a:t>402</a:t>
            </a:r>
            <a:endParaRPr lang="en-US" sz="28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1726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ar-JO" sz="4000" b="1" dirty="0">
                <a:solidFill>
                  <a:schemeClr val="accent3"/>
                </a:solidFill>
                <a:effectLst/>
                <a:latin typeface="Arial" panose="020B0604020202020204" pitchFamily="34" charset="0"/>
                <a:ea typeface="ＭＳ Ｐゴシック" charset="0"/>
              </a:rPr>
              <a:t>تكوين 5 السن عند ولادة الأولاد</a:t>
            </a:r>
            <a:endParaRPr lang="en-US" sz="4000" b="1" dirty="0">
              <a:solidFill>
                <a:schemeClr val="accent3"/>
              </a:solidFill>
              <a:effectLst/>
              <a:latin typeface="Arial" panose="020B0604020202020204" pitchFamily="34" charset="0"/>
              <a:ea typeface="ＭＳ Ｐゴシック" charset="0"/>
            </a:endParaRP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ar-JO" b="1" dirty="0">
                <a:solidFill>
                  <a:schemeClr val="accent3"/>
                </a:solidFill>
                <a:latin typeface="Arial" panose="020B0604020202020204" pitchFamily="34" charset="0"/>
                <a:ea typeface="ＭＳ Ｐゴシック" charset="0"/>
                <a:cs typeface="ＭＳ Ｐゴシック" charset="0"/>
              </a:rPr>
              <a:t>آدم-130</a:t>
            </a:r>
            <a:endParaRPr lang="en-US" b="1" dirty="0">
              <a:solidFill>
                <a:schemeClr val="accent3"/>
              </a:solidFill>
              <a:latin typeface="Arial" panose="020B0604020202020204" pitchFamily="34"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شيث-105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أنوش-90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قينان-70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مهللئيل-65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يارد-162</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أخنوخ-65</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متوشالح-187</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لامك-122</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buFont typeface="Wingdings" charset="0"/>
              <a:buNone/>
              <a:defRPr/>
            </a:pPr>
            <a:r>
              <a:rPr lang="ar-JO"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rPr>
              <a:t>نوح-500</a:t>
            </a:r>
            <a:endParaRPr lang="en-US" sz="32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4956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ar-JO" b="1" dirty="0">
                <a:solidFill>
                  <a:srgbClr val="EAEAEA"/>
                </a:solidFill>
                <a:latin typeface="Arial" panose="020B0604020202020204" pitchFamily="34" charset="0"/>
              </a:rPr>
              <a:t>38</a:t>
            </a:r>
            <a:endParaRPr lang="en-US" b="1" dirty="0">
              <a:solidFill>
                <a:srgbClr val="EAEAEA"/>
              </a:solidFill>
              <a:latin typeface="Arial" panose="020B0604020202020204" pitchFamily="34" charset="0"/>
            </a:endParaRPr>
          </a:p>
        </p:txBody>
      </p:sp>
    </p:spTree>
    <p:extLst>
      <p:ext uri="{BB962C8B-B14F-4D97-AF65-F5344CB8AC3E}">
        <p14:creationId xmlns:p14="http://schemas.microsoft.com/office/powerpoint/2010/main" val="37187325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ولادة الأولاد</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5" name="Rectangle 5">
            <a:extLst>
              <a:ext uri="{FF2B5EF4-FFF2-40B4-BE49-F238E27FC236}">
                <a16:creationId xmlns:a16="http://schemas.microsoft.com/office/drawing/2014/main" id="{DA45D268-B78F-304A-AD75-BC190563CC1F}"/>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panose="020B0604020202020204" pitchFamily="34" charset="0"/>
                <a:ea typeface="ＭＳ Ｐゴシック" charset="0"/>
                <a:cs typeface="ＭＳ Ｐゴシック" charset="0"/>
              </a:rPr>
              <a:t>130</a:t>
            </a:r>
            <a:endParaRPr lang="en-US" b="1" kern="0" dirty="0">
              <a:latin typeface="Arial" panose="020B0604020202020204" pitchFamily="34" charset="0"/>
              <a:ea typeface="ＭＳ Ｐゴシック" charset="0"/>
              <a:cs typeface="ＭＳ Ｐゴシック" charset="0"/>
            </a:endParaRPr>
          </a:p>
        </p:txBody>
      </p:sp>
      <p:sp>
        <p:nvSpPr>
          <p:cNvPr id="17" name="Rectangle 6">
            <a:extLst>
              <a:ext uri="{FF2B5EF4-FFF2-40B4-BE49-F238E27FC236}">
                <a16:creationId xmlns:a16="http://schemas.microsoft.com/office/drawing/2014/main" id="{0237948D-707A-A649-8B99-C87971397DFE}"/>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8" name="Rectangle 7">
            <a:hlinkClick r:id="rId3"/>
            <a:extLst>
              <a:ext uri="{FF2B5EF4-FFF2-40B4-BE49-F238E27FC236}">
                <a16:creationId xmlns:a16="http://schemas.microsoft.com/office/drawing/2014/main" id="{E095A638-71B5-1844-9712-56193591A2BA}"/>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19" name="Rectangle 8">
            <a:hlinkClick r:id="rId3"/>
            <a:extLst>
              <a:ext uri="{FF2B5EF4-FFF2-40B4-BE49-F238E27FC236}">
                <a16:creationId xmlns:a16="http://schemas.microsoft.com/office/drawing/2014/main" id="{0B8689FA-0222-2840-B4BE-E04A20B76F7C}"/>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0" name="Rectangle 9">
            <a:hlinkClick r:id="rId3" action="ppaction://hlinkpres?slideindex=1&amp;slidetitle="/>
            <a:extLst>
              <a:ext uri="{FF2B5EF4-FFF2-40B4-BE49-F238E27FC236}">
                <a16:creationId xmlns:a16="http://schemas.microsoft.com/office/drawing/2014/main" id="{D442E208-7320-164B-9CF2-E0171051B644}"/>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1" name="Rectangle 10">
            <a:hlinkClick r:id="rId3" action="ppaction://hlinkpres?slideindex=1&amp;slidetitle="/>
            <a:extLst>
              <a:ext uri="{FF2B5EF4-FFF2-40B4-BE49-F238E27FC236}">
                <a16:creationId xmlns:a16="http://schemas.microsoft.com/office/drawing/2014/main" id="{6476B56D-29FA-914B-93F4-587648B3956A}"/>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2" name="Rectangle 11">
            <a:hlinkClick r:id="rId3" action="ppaction://hlinkpres?slideindex=1&amp;slidetitle="/>
            <a:extLst>
              <a:ext uri="{FF2B5EF4-FFF2-40B4-BE49-F238E27FC236}">
                <a16:creationId xmlns:a16="http://schemas.microsoft.com/office/drawing/2014/main" id="{C67542F2-358B-E145-B182-28301D1F2ED8}"/>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3" name="Rectangle 12">
            <a:hlinkClick r:id="rId3" action="ppaction://hlinkpres?slideindex=1&amp;slidetitle="/>
            <a:extLst>
              <a:ext uri="{FF2B5EF4-FFF2-40B4-BE49-F238E27FC236}">
                <a16:creationId xmlns:a16="http://schemas.microsoft.com/office/drawing/2014/main" id="{EB32B48F-8295-BC4E-8D5B-F00768BD8374}"/>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187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4" name="Rectangle 13">
            <a:hlinkClick r:id="rId3" action="ppaction://hlinkpres?slideindex=1&amp;slidetitle="/>
            <a:extLst>
              <a:ext uri="{FF2B5EF4-FFF2-40B4-BE49-F238E27FC236}">
                <a16:creationId xmlns:a16="http://schemas.microsoft.com/office/drawing/2014/main" id="{EE93B803-9B9E-D541-92BA-67A866D51988}"/>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122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25" name="Rectangle 14">
            <a:hlinkClick r:id="rId3"/>
            <a:extLst>
              <a:ext uri="{FF2B5EF4-FFF2-40B4-BE49-F238E27FC236}">
                <a16:creationId xmlns:a16="http://schemas.microsoft.com/office/drawing/2014/main" id="{036BEB64-5C3A-BB48-92A0-217547B241E3}"/>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500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CC14A576-104F-6844-B778-991684135F19}"/>
              </a:ext>
            </a:extLst>
          </p:cNvPr>
          <p:cNvGrpSpPr/>
          <p:nvPr/>
        </p:nvGrpSpPr>
        <p:grpSpPr>
          <a:xfrm>
            <a:off x="4179024" y="869022"/>
            <a:ext cx="1862180" cy="6019800"/>
            <a:chOff x="4179024" y="869022"/>
            <a:chExt cx="1862180" cy="6019800"/>
          </a:xfrm>
        </p:grpSpPr>
        <p:sp>
          <p:nvSpPr>
            <p:cNvPr id="28" name="Rectangle 5">
              <a:extLst>
                <a:ext uri="{FF2B5EF4-FFF2-40B4-BE49-F238E27FC236}">
                  <a16:creationId xmlns:a16="http://schemas.microsoft.com/office/drawing/2014/main" id="{01A54D31-9CBA-B040-AFF9-BAD4F30AA3A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panose="020B0604020202020204" pitchFamily="34" charset="0"/>
                  <a:ea typeface="ＭＳ Ｐゴシック" charset="0"/>
                  <a:cs typeface="ＭＳ Ｐゴシック" charset="0"/>
                </a:rPr>
                <a:t>÷ </a:t>
              </a:r>
              <a:r>
                <a:rPr lang="ar-JO" b="1" kern="0" dirty="0">
                  <a:latin typeface="Arial" panose="020B0604020202020204" pitchFamily="34" charset="0"/>
                  <a:ea typeface="ＭＳ Ｐゴシック" charset="0"/>
                  <a:cs typeface="ＭＳ Ｐゴシック" charset="0"/>
                </a:rPr>
                <a:t>5</a:t>
              </a:r>
              <a:r>
                <a:rPr lang="en-US" b="1" kern="0" dirty="0">
                  <a:latin typeface="Arial" panose="020B0604020202020204" pitchFamily="34" charset="0"/>
                  <a:ea typeface="ＭＳ Ｐゴシック" charset="0"/>
                  <a:cs typeface="ＭＳ Ｐゴシック" charset="0"/>
                </a:rPr>
                <a:t>   =</a:t>
              </a:r>
            </a:p>
          </p:txBody>
        </p:sp>
        <p:sp>
          <p:nvSpPr>
            <p:cNvPr id="29" name="Rectangle 6">
              <a:extLst>
                <a:ext uri="{FF2B5EF4-FFF2-40B4-BE49-F238E27FC236}">
                  <a16:creationId xmlns:a16="http://schemas.microsoft.com/office/drawing/2014/main" id="{61D7AC57-05FB-1B44-8761-E9DA345AB7F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0" name="Rectangle 7">
              <a:hlinkClick r:id="rId3"/>
              <a:extLst>
                <a:ext uri="{FF2B5EF4-FFF2-40B4-BE49-F238E27FC236}">
                  <a16:creationId xmlns:a16="http://schemas.microsoft.com/office/drawing/2014/main" id="{CEA551EE-0426-894D-ADD1-894D3B241E71}"/>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1" name="Rectangle 8">
              <a:hlinkClick r:id="rId3"/>
              <a:extLst>
                <a:ext uri="{FF2B5EF4-FFF2-40B4-BE49-F238E27FC236}">
                  <a16:creationId xmlns:a16="http://schemas.microsoft.com/office/drawing/2014/main" id="{14039008-DB16-354E-85E5-9A49CCC8FCA5}"/>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2" name="Rectangle 9">
              <a:hlinkClick r:id="rId3" action="ppaction://hlinkpres?slideindex=1&amp;slidetitle="/>
              <a:extLst>
                <a:ext uri="{FF2B5EF4-FFF2-40B4-BE49-F238E27FC236}">
                  <a16:creationId xmlns:a16="http://schemas.microsoft.com/office/drawing/2014/main" id="{C4A34B4C-49D2-1041-894E-15397972946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3" name="Rectangle 10">
              <a:hlinkClick r:id="rId3" action="ppaction://hlinkpres?slideindex=1&amp;slidetitle="/>
              <a:extLst>
                <a:ext uri="{FF2B5EF4-FFF2-40B4-BE49-F238E27FC236}">
                  <a16:creationId xmlns:a16="http://schemas.microsoft.com/office/drawing/2014/main" id="{306F753A-139D-EE47-81FB-241A71BC0C1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4" name="Rectangle 11">
              <a:hlinkClick r:id="rId3" action="ppaction://hlinkpres?slideindex=1&amp;slidetitle="/>
              <a:extLst>
                <a:ext uri="{FF2B5EF4-FFF2-40B4-BE49-F238E27FC236}">
                  <a16:creationId xmlns:a16="http://schemas.microsoft.com/office/drawing/2014/main" id="{D13A2F2C-DD47-344A-B3AA-B9FDE056B853}"/>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5" name="Rectangle 12">
              <a:hlinkClick r:id="rId3" action="ppaction://hlinkpres?slideindex=1&amp;slidetitle="/>
              <a:extLst>
                <a:ext uri="{FF2B5EF4-FFF2-40B4-BE49-F238E27FC236}">
                  <a16:creationId xmlns:a16="http://schemas.microsoft.com/office/drawing/2014/main" id="{D82FDFD7-CC40-9A4C-BE9C-BECFB047A47E}"/>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6" name="Rectangle 13">
              <a:hlinkClick r:id="rId3" action="ppaction://hlinkpres?slideindex=1&amp;slidetitle="/>
              <a:extLst>
                <a:ext uri="{FF2B5EF4-FFF2-40B4-BE49-F238E27FC236}">
                  <a16:creationId xmlns:a16="http://schemas.microsoft.com/office/drawing/2014/main" id="{6EBAD149-BFC2-5642-ADA7-54EA1D4435A4}"/>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7" name="Rectangle 14">
              <a:hlinkClick r:id="rId3"/>
              <a:extLst>
                <a:ext uri="{FF2B5EF4-FFF2-40B4-BE49-F238E27FC236}">
                  <a16:creationId xmlns:a16="http://schemas.microsoft.com/office/drawing/2014/main" id="{E9488477-4D1F-B348-814A-EE2978A992EC}"/>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p:txBody>
        </p:sp>
      </p:grpSp>
      <p:grpSp>
        <p:nvGrpSpPr>
          <p:cNvPr id="38" name="Group 37">
            <a:extLst>
              <a:ext uri="{FF2B5EF4-FFF2-40B4-BE49-F238E27FC236}">
                <a16:creationId xmlns:a16="http://schemas.microsoft.com/office/drawing/2014/main" id="{C1669A0C-9E37-2543-8028-8218AFDFF391}"/>
              </a:ext>
            </a:extLst>
          </p:cNvPr>
          <p:cNvGrpSpPr/>
          <p:nvPr/>
        </p:nvGrpSpPr>
        <p:grpSpPr>
          <a:xfrm>
            <a:off x="5843438" y="848474"/>
            <a:ext cx="1862180" cy="6019800"/>
            <a:chOff x="4179024" y="869022"/>
            <a:chExt cx="1862180" cy="6019800"/>
          </a:xfrm>
        </p:grpSpPr>
        <p:sp>
          <p:nvSpPr>
            <p:cNvPr id="39" name="Rectangle 5">
              <a:extLst>
                <a:ext uri="{FF2B5EF4-FFF2-40B4-BE49-F238E27FC236}">
                  <a16:creationId xmlns:a16="http://schemas.microsoft.com/office/drawing/2014/main" id="{BD130857-DFA1-2240-ABAE-5A3754EB5015}"/>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ar-JO" b="1" kern="0" dirty="0">
                  <a:latin typeface="Arial" panose="020B0604020202020204" pitchFamily="34" charset="0"/>
                  <a:ea typeface="ＭＳ Ｐゴシック" charset="0"/>
                  <a:cs typeface="ＭＳ Ｐゴシック" charset="0"/>
                </a:rPr>
                <a:t>26</a:t>
              </a:r>
              <a:endParaRPr lang="en-US" b="1" kern="0" dirty="0">
                <a:latin typeface="Arial" panose="020B0604020202020204" pitchFamily="34" charset="0"/>
                <a:ea typeface="ＭＳ Ｐゴシック" charset="0"/>
                <a:cs typeface="ＭＳ Ｐゴシック" charset="0"/>
              </a:endParaRPr>
            </a:p>
          </p:txBody>
        </p:sp>
        <p:sp>
          <p:nvSpPr>
            <p:cNvPr id="40" name="Rectangle 6">
              <a:extLst>
                <a:ext uri="{FF2B5EF4-FFF2-40B4-BE49-F238E27FC236}">
                  <a16:creationId xmlns:a16="http://schemas.microsoft.com/office/drawing/2014/main" id="{92C5E7FA-311F-1946-9C95-705849AE23B8}"/>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21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1" name="Rectangle 7">
              <a:hlinkClick r:id="rId3"/>
              <a:extLst>
                <a:ext uri="{FF2B5EF4-FFF2-40B4-BE49-F238E27FC236}">
                  <a16:creationId xmlns:a16="http://schemas.microsoft.com/office/drawing/2014/main" id="{4209AC88-2672-6544-81F2-9F46C86A5F6D}"/>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18</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2" name="Rectangle 8">
              <a:hlinkClick r:id="rId3"/>
              <a:extLst>
                <a:ext uri="{FF2B5EF4-FFF2-40B4-BE49-F238E27FC236}">
                  <a16:creationId xmlns:a16="http://schemas.microsoft.com/office/drawing/2014/main" id="{7C0AB233-EF20-FE4C-9118-407912F86F2D}"/>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3" name="Rectangle 9">
              <a:hlinkClick r:id="rId3" action="ppaction://hlinkpres?slideindex=1&amp;slidetitle="/>
              <a:extLst>
                <a:ext uri="{FF2B5EF4-FFF2-40B4-BE49-F238E27FC236}">
                  <a16:creationId xmlns:a16="http://schemas.microsoft.com/office/drawing/2014/main" id="{DC20FF39-7A6B-2041-9385-E45A0F4D2799}"/>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4" name="Rectangle 10">
              <a:hlinkClick r:id="rId3" action="ppaction://hlinkpres?slideindex=1&amp;slidetitle="/>
              <a:extLst>
                <a:ext uri="{FF2B5EF4-FFF2-40B4-BE49-F238E27FC236}">
                  <a16:creationId xmlns:a16="http://schemas.microsoft.com/office/drawing/2014/main" id="{89C4BC74-C44F-4C42-9E0D-13B9818DADFD}"/>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32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5" name="Rectangle 11">
              <a:hlinkClick r:id="rId3" action="ppaction://hlinkpres?slideindex=1&amp;slidetitle="/>
              <a:extLst>
                <a:ext uri="{FF2B5EF4-FFF2-40B4-BE49-F238E27FC236}">
                  <a16:creationId xmlns:a16="http://schemas.microsoft.com/office/drawing/2014/main" id="{146D5515-4D69-054B-8F0E-D9EEE2E2AA1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12">
              <a:hlinkClick r:id="rId3" action="ppaction://hlinkpres?slideindex=1&amp;slidetitle="/>
              <a:extLst>
                <a:ext uri="{FF2B5EF4-FFF2-40B4-BE49-F238E27FC236}">
                  <a16:creationId xmlns:a16="http://schemas.microsoft.com/office/drawing/2014/main" id="{A9A2FADB-0953-3E49-AB43-F30A2203A393}"/>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37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7" name="Rectangle 13">
              <a:hlinkClick r:id="rId3" action="ppaction://hlinkpres?slideindex=1&amp;slidetitle="/>
              <a:extLst>
                <a:ext uri="{FF2B5EF4-FFF2-40B4-BE49-F238E27FC236}">
                  <a16:creationId xmlns:a16="http://schemas.microsoft.com/office/drawing/2014/main" id="{7322B3B3-0717-9D4A-A40E-78C2913D4AE7}"/>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24</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8" name="Rectangle 14">
              <a:hlinkClick r:id="rId3"/>
              <a:extLst>
                <a:ext uri="{FF2B5EF4-FFF2-40B4-BE49-F238E27FC236}">
                  <a16:creationId xmlns:a16="http://schemas.microsoft.com/office/drawing/2014/main" id="{EA596E55-3D93-B840-95E7-961B966A54C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100</a:t>
              </a:r>
              <a:endParaRPr lang="en-US" sz="3200" b="1" kern="0" dirty="0">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2654486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762000"/>
          </a:xfrm>
        </p:spPr>
        <p:txBody>
          <a:bodyPr/>
          <a:lstStyle/>
          <a:p>
            <a:pPr eaLnBrk="1" hangingPunct="1">
              <a:defRPr/>
            </a:pPr>
            <a:r>
              <a:rPr lang="ar-JO" sz="3600" dirty="0">
                <a:solidFill>
                  <a:schemeClr val="tx1"/>
                </a:solidFill>
                <a:effectLst/>
                <a:ea typeface="ＭＳ Ｐゴシック" charset="0"/>
                <a:cs typeface="ＭＳ Ｐゴシック" charset="0"/>
              </a:rPr>
              <a:t>كيتشن عن السن عند الموت</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panose="020B0604020202020204" pitchFamily="34" charset="0"/>
                <a:ea typeface="ＭＳ Ｐゴシック" charset="0"/>
                <a:cs typeface="ＭＳ Ｐゴシック" charset="0"/>
              </a:rPr>
              <a:t>930</a:t>
            </a:r>
            <a:endParaRPr lang="en-US" b="1" kern="0" dirty="0">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grpSp>
        <p:nvGrpSpPr>
          <p:cNvPr id="59" name="Group 58">
            <a:extLst>
              <a:ext uri="{FF2B5EF4-FFF2-40B4-BE49-F238E27FC236}">
                <a16:creationId xmlns:a16="http://schemas.microsoft.com/office/drawing/2014/main" id="{897BD0E8-D8B7-6C4B-A081-FE54162E0D9F}"/>
              </a:ext>
            </a:extLst>
          </p:cNvPr>
          <p:cNvGrpSpPr/>
          <p:nvPr/>
        </p:nvGrpSpPr>
        <p:grpSpPr>
          <a:xfrm>
            <a:off x="4179024" y="869022"/>
            <a:ext cx="1862180" cy="6019800"/>
            <a:chOff x="4179024" y="869022"/>
            <a:chExt cx="1862180" cy="6019800"/>
          </a:xfrm>
        </p:grpSpPr>
        <p:sp>
          <p:nvSpPr>
            <p:cNvPr id="60" name="Rectangle 5">
              <a:extLst>
                <a:ext uri="{FF2B5EF4-FFF2-40B4-BE49-F238E27FC236}">
                  <a16:creationId xmlns:a16="http://schemas.microsoft.com/office/drawing/2014/main" id="{8FE96B41-7C6E-7C47-93B4-60D1231CE55E}"/>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en-US" b="1" kern="0" dirty="0">
                  <a:latin typeface="Arial" panose="020B0604020202020204" pitchFamily="34" charset="0"/>
                  <a:ea typeface="ＭＳ Ｐゴシック" charset="0"/>
                  <a:cs typeface="ＭＳ Ｐゴシック" charset="0"/>
                </a:rPr>
                <a:t>÷ </a:t>
              </a:r>
              <a:r>
                <a:rPr lang="ar-JO" b="1" kern="0" dirty="0">
                  <a:latin typeface="Arial" panose="020B0604020202020204" pitchFamily="34" charset="0"/>
                  <a:ea typeface="ＭＳ Ｐゴシック" charset="0"/>
                  <a:cs typeface="ＭＳ Ｐゴシック" charset="0"/>
                </a:rPr>
                <a:t>5</a:t>
              </a:r>
              <a:r>
                <a:rPr lang="en-US" b="1" kern="0" dirty="0">
                  <a:latin typeface="Arial" panose="020B0604020202020204" pitchFamily="34" charset="0"/>
                  <a:ea typeface="ＭＳ Ｐゴシック" charset="0"/>
                  <a:cs typeface="ＭＳ Ｐゴシック" charset="0"/>
                </a:rPr>
                <a:t>   =</a:t>
              </a:r>
            </a:p>
          </p:txBody>
        </p:sp>
        <p:sp>
          <p:nvSpPr>
            <p:cNvPr id="61" name="Rectangle 6">
              <a:extLst>
                <a:ext uri="{FF2B5EF4-FFF2-40B4-BE49-F238E27FC236}">
                  <a16:creationId xmlns:a16="http://schemas.microsoft.com/office/drawing/2014/main" id="{C2EDD98E-A68A-FF4E-86FC-5AFF3F5A016C}"/>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2" name="Rectangle 7">
              <a:hlinkClick r:id="rId3"/>
              <a:extLst>
                <a:ext uri="{FF2B5EF4-FFF2-40B4-BE49-F238E27FC236}">
                  <a16:creationId xmlns:a16="http://schemas.microsoft.com/office/drawing/2014/main" id="{A2EC2324-1DD2-BF46-92C2-58EF00137375}"/>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3" name="Rectangle 8">
              <a:hlinkClick r:id="rId3"/>
              <a:extLst>
                <a:ext uri="{FF2B5EF4-FFF2-40B4-BE49-F238E27FC236}">
                  <a16:creationId xmlns:a16="http://schemas.microsoft.com/office/drawing/2014/main" id="{B56E7039-8E58-4742-8F67-08A98346F7FF}"/>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4" name="Rectangle 9">
              <a:hlinkClick r:id="rId3" action="ppaction://hlinkpres?slideindex=1&amp;slidetitle="/>
              <a:extLst>
                <a:ext uri="{FF2B5EF4-FFF2-40B4-BE49-F238E27FC236}">
                  <a16:creationId xmlns:a16="http://schemas.microsoft.com/office/drawing/2014/main" id="{D820A650-AFA0-6C4D-B164-AB16E5C7D4ED}"/>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5" name="Rectangle 10">
              <a:hlinkClick r:id="rId3" action="ppaction://hlinkpres?slideindex=1&amp;slidetitle="/>
              <a:extLst>
                <a:ext uri="{FF2B5EF4-FFF2-40B4-BE49-F238E27FC236}">
                  <a16:creationId xmlns:a16="http://schemas.microsoft.com/office/drawing/2014/main" id="{DF16AF4E-8795-9E41-9177-15ED5175DB26}"/>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6" name="Rectangle 11">
              <a:hlinkClick r:id="rId3" action="ppaction://hlinkpres?slideindex=1&amp;slidetitle="/>
              <a:extLst>
                <a:ext uri="{FF2B5EF4-FFF2-40B4-BE49-F238E27FC236}">
                  <a16:creationId xmlns:a16="http://schemas.microsoft.com/office/drawing/2014/main" id="{D571CB4A-275F-F946-88F7-27EAB06300EB}"/>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7" name="Rectangle 12">
              <a:hlinkClick r:id="rId3" action="ppaction://hlinkpres?slideindex=1&amp;slidetitle="/>
              <a:extLst>
                <a:ext uri="{FF2B5EF4-FFF2-40B4-BE49-F238E27FC236}">
                  <a16:creationId xmlns:a16="http://schemas.microsoft.com/office/drawing/2014/main" id="{573B5D27-76AB-3441-980D-21572D0EA178}"/>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8" name="Rectangle 13">
              <a:hlinkClick r:id="rId3" action="ppaction://hlinkpres?slideindex=1&amp;slidetitle="/>
              <a:extLst>
                <a:ext uri="{FF2B5EF4-FFF2-40B4-BE49-F238E27FC236}">
                  <a16:creationId xmlns:a16="http://schemas.microsoft.com/office/drawing/2014/main" id="{DC0089D2-E2B9-AC42-8B03-86BF7449DE95}"/>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a:p>
              <a:pPr marL="0" marR="0" lvl="0" indent="0"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69" name="Rectangle 14">
              <a:hlinkClick r:id="rId3"/>
              <a:extLst>
                <a:ext uri="{FF2B5EF4-FFF2-40B4-BE49-F238E27FC236}">
                  <a16:creationId xmlns:a16="http://schemas.microsoft.com/office/drawing/2014/main" id="{A74A3F39-A303-4348-A61E-9FFB508AAA84}"/>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5</a:t>
              </a:r>
              <a:r>
                <a:rPr lang="en-US" sz="3200" b="1" kern="0" dirty="0">
                  <a:latin typeface="Arial" panose="020B0604020202020204" pitchFamily="34" charset="0"/>
                  <a:ea typeface="ＭＳ Ｐゴシック" charset="0"/>
                  <a:cs typeface="ＭＳ Ｐゴシック" charset="0"/>
                </a:rPr>
                <a:t>   =</a:t>
              </a:r>
            </a:p>
          </p:txBody>
        </p:sp>
      </p:grpSp>
      <p:grpSp>
        <p:nvGrpSpPr>
          <p:cNvPr id="70" name="Group 69">
            <a:extLst>
              <a:ext uri="{FF2B5EF4-FFF2-40B4-BE49-F238E27FC236}">
                <a16:creationId xmlns:a16="http://schemas.microsoft.com/office/drawing/2014/main" id="{865FD7B8-715F-CF47-B98E-066ACA0CFD58}"/>
              </a:ext>
            </a:extLst>
          </p:cNvPr>
          <p:cNvGrpSpPr/>
          <p:nvPr/>
        </p:nvGrpSpPr>
        <p:grpSpPr>
          <a:xfrm>
            <a:off x="5843438" y="848474"/>
            <a:ext cx="1862180" cy="6019800"/>
            <a:chOff x="4179024" y="869022"/>
            <a:chExt cx="1862180" cy="6019800"/>
          </a:xfrm>
        </p:grpSpPr>
        <p:sp>
          <p:nvSpPr>
            <p:cNvPr id="71" name="Rectangle 5">
              <a:extLst>
                <a:ext uri="{FF2B5EF4-FFF2-40B4-BE49-F238E27FC236}">
                  <a16:creationId xmlns:a16="http://schemas.microsoft.com/office/drawing/2014/main" id="{956AAED1-9133-F445-B393-91CCA42571BB}"/>
                </a:ext>
              </a:extLst>
            </p:cNvPr>
            <p:cNvSpPr txBox="1">
              <a:spLocks noChangeArrowheads="1"/>
            </p:cNvSpPr>
            <p:nvPr/>
          </p:nvSpPr>
          <p:spPr bwMode="auto">
            <a:xfrm>
              <a:off x="4179024" y="869022"/>
              <a:ext cx="186218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algn="l" defTabSz="914400" eaLnBrk="1" hangingPunct="1">
                <a:buFont typeface="Wingdings" charset="0"/>
                <a:buNone/>
                <a:defRPr/>
              </a:pPr>
              <a:r>
                <a:rPr lang="ar-JO" b="1" kern="0" dirty="0">
                  <a:latin typeface="Arial" panose="020B0604020202020204" pitchFamily="34" charset="0"/>
                  <a:ea typeface="ＭＳ Ｐゴシック" charset="0"/>
                  <a:cs typeface="ＭＳ Ｐゴシック" charset="0"/>
                </a:rPr>
                <a:t>186</a:t>
              </a:r>
              <a:endParaRPr lang="en-US" b="1" kern="0" dirty="0">
                <a:latin typeface="Arial" panose="020B0604020202020204" pitchFamily="34" charset="0"/>
                <a:ea typeface="ＭＳ Ｐゴシック" charset="0"/>
                <a:cs typeface="ＭＳ Ｐゴシック" charset="0"/>
              </a:endParaRPr>
            </a:p>
          </p:txBody>
        </p:sp>
        <p:sp>
          <p:nvSpPr>
            <p:cNvPr id="72" name="Rectangle 6">
              <a:extLst>
                <a:ext uri="{FF2B5EF4-FFF2-40B4-BE49-F238E27FC236}">
                  <a16:creationId xmlns:a16="http://schemas.microsoft.com/office/drawing/2014/main" id="{561F5E81-1EDF-E14B-8B2B-2634BFD97416}"/>
                </a:ext>
              </a:extLst>
            </p:cNvPr>
            <p:cNvSpPr>
              <a:spLocks noChangeArrowheads="1"/>
            </p:cNvSpPr>
            <p:nvPr/>
          </p:nvSpPr>
          <p:spPr bwMode="auto">
            <a:xfrm>
              <a:off x="4179024" y="1478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3" name="Rectangle 7">
              <a:hlinkClick r:id="rId3"/>
              <a:extLst>
                <a:ext uri="{FF2B5EF4-FFF2-40B4-BE49-F238E27FC236}">
                  <a16:creationId xmlns:a16="http://schemas.microsoft.com/office/drawing/2014/main" id="{59A86286-3D46-2D4C-B6A3-6A77E6C70A00}"/>
                </a:ext>
              </a:extLst>
            </p:cNvPr>
            <p:cNvSpPr>
              <a:spLocks noChangeArrowheads="1"/>
            </p:cNvSpPr>
            <p:nvPr/>
          </p:nvSpPr>
          <p:spPr bwMode="auto">
            <a:xfrm>
              <a:off x="4179024" y="2088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181</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4" name="Rectangle 8">
              <a:hlinkClick r:id="rId3"/>
              <a:extLst>
                <a:ext uri="{FF2B5EF4-FFF2-40B4-BE49-F238E27FC236}">
                  <a16:creationId xmlns:a16="http://schemas.microsoft.com/office/drawing/2014/main" id="{D03B8466-5237-4B43-91B7-557B12AAC2EE}"/>
                </a:ext>
              </a:extLst>
            </p:cNvPr>
            <p:cNvSpPr>
              <a:spLocks noChangeArrowheads="1"/>
            </p:cNvSpPr>
            <p:nvPr/>
          </p:nvSpPr>
          <p:spPr bwMode="auto">
            <a:xfrm>
              <a:off x="4179024" y="2697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182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5" name="Rectangle 9">
              <a:hlinkClick r:id="rId3" action="ppaction://hlinkpres?slideindex=1&amp;slidetitle="/>
              <a:extLst>
                <a:ext uri="{FF2B5EF4-FFF2-40B4-BE49-F238E27FC236}">
                  <a16:creationId xmlns:a16="http://schemas.microsoft.com/office/drawing/2014/main" id="{E580D809-8FEE-4349-A4EC-D17582B896AE}"/>
                </a:ext>
              </a:extLst>
            </p:cNvPr>
            <p:cNvSpPr>
              <a:spLocks noChangeArrowheads="1"/>
            </p:cNvSpPr>
            <p:nvPr/>
          </p:nvSpPr>
          <p:spPr bwMode="auto">
            <a:xfrm>
              <a:off x="4179024" y="3307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179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6" name="Rectangle 10">
              <a:hlinkClick r:id="rId3" action="ppaction://hlinkpres?slideindex=1&amp;slidetitle="/>
              <a:extLst>
                <a:ext uri="{FF2B5EF4-FFF2-40B4-BE49-F238E27FC236}">
                  <a16:creationId xmlns:a16="http://schemas.microsoft.com/office/drawing/2014/main" id="{62AC3AEF-6718-7F49-B0E8-B6C52ABCE29A}"/>
                </a:ext>
              </a:extLst>
            </p:cNvPr>
            <p:cNvSpPr>
              <a:spLocks noChangeArrowheads="1"/>
            </p:cNvSpPr>
            <p:nvPr/>
          </p:nvSpPr>
          <p:spPr bwMode="auto">
            <a:xfrm>
              <a:off x="4179024" y="39170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192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7" name="Rectangle 11">
              <a:hlinkClick r:id="rId3" action="ppaction://hlinkpres?slideindex=1&amp;slidetitle="/>
              <a:extLst>
                <a:ext uri="{FF2B5EF4-FFF2-40B4-BE49-F238E27FC236}">
                  <a16:creationId xmlns:a16="http://schemas.microsoft.com/office/drawing/2014/main" id="{D3681488-B00B-914D-A62D-6B87312FA5DA}"/>
                </a:ext>
              </a:extLst>
            </p:cNvPr>
            <p:cNvSpPr>
              <a:spLocks noChangeArrowheads="1"/>
            </p:cNvSpPr>
            <p:nvPr/>
          </p:nvSpPr>
          <p:spPr bwMode="auto">
            <a:xfrm>
              <a:off x="4179024" y="45266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en-US" sz="3200" b="1" kern="0" dirty="0">
                  <a:latin typeface="Arial" panose="020B0604020202020204" pitchFamily="34" charset="0"/>
                  <a:ea typeface="ＭＳ Ｐゴシック" charset="0"/>
                  <a:cs typeface="ＭＳ Ｐゴシック" charset="0"/>
                </a:rPr>
                <a:t>  </a:t>
              </a:r>
              <a:r>
                <a:rPr lang="ar-JO" sz="3200" b="1" kern="0" dirty="0">
                  <a:latin typeface="Arial" panose="020B0604020202020204" pitchFamily="34" charset="0"/>
                  <a:ea typeface="ＭＳ Ｐゴシック" charset="0"/>
                  <a:cs typeface="ＭＳ Ｐゴシック" charset="0"/>
                </a:rPr>
                <a:t>73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8" name="Rectangle 12">
              <a:hlinkClick r:id="rId3" action="ppaction://hlinkpres?slideindex=1&amp;slidetitle="/>
              <a:extLst>
                <a:ext uri="{FF2B5EF4-FFF2-40B4-BE49-F238E27FC236}">
                  <a16:creationId xmlns:a16="http://schemas.microsoft.com/office/drawing/2014/main" id="{236FF330-20EB-1F49-82C8-DEEACEF19C60}"/>
                </a:ext>
              </a:extLst>
            </p:cNvPr>
            <p:cNvSpPr>
              <a:spLocks noChangeArrowheads="1"/>
            </p:cNvSpPr>
            <p:nvPr/>
          </p:nvSpPr>
          <p:spPr bwMode="auto">
            <a:xfrm>
              <a:off x="4179024" y="51362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193</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79" name="Rectangle 13">
              <a:hlinkClick r:id="rId3" action="ppaction://hlinkpres?slideindex=1&amp;slidetitle="/>
              <a:extLst>
                <a:ext uri="{FF2B5EF4-FFF2-40B4-BE49-F238E27FC236}">
                  <a16:creationId xmlns:a16="http://schemas.microsoft.com/office/drawing/2014/main" id="{13BA8D93-BA62-3948-A371-58E96F38AD80}"/>
                </a:ext>
              </a:extLst>
            </p:cNvPr>
            <p:cNvSpPr>
              <a:spLocks noChangeArrowheads="1"/>
            </p:cNvSpPr>
            <p:nvPr/>
          </p:nvSpPr>
          <p:spPr bwMode="auto">
            <a:xfrm>
              <a:off x="4179024" y="57458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155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80" name="Rectangle 14">
              <a:hlinkClick r:id="rId3"/>
              <a:extLst>
                <a:ext uri="{FF2B5EF4-FFF2-40B4-BE49-F238E27FC236}">
                  <a16:creationId xmlns:a16="http://schemas.microsoft.com/office/drawing/2014/main" id="{45576A6B-DEA9-944C-B6F0-8F2DF2CBA8A6}"/>
                </a:ext>
              </a:extLst>
            </p:cNvPr>
            <p:cNvSpPr>
              <a:spLocks noChangeArrowheads="1"/>
            </p:cNvSpPr>
            <p:nvPr/>
          </p:nvSpPr>
          <p:spPr bwMode="auto">
            <a:xfrm>
              <a:off x="4179024" y="6355422"/>
              <a:ext cx="1862180" cy="533400"/>
            </a:xfrm>
            <a:prstGeom prst="rect">
              <a:avLst/>
            </a:prstGeom>
            <a:noFill/>
            <a:ln w="9525">
              <a:noFill/>
              <a:miter lim="800000"/>
              <a:headEnd/>
              <a:tailEnd/>
            </a:ln>
            <a:effectLst/>
          </p:spPr>
          <p:txBody>
            <a:bodyPr/>
            <a:lstStyle/>
            <a:p>
              <a:pPr defTabSz="914400" fontAlgn="base">
                <a:spcBef>
                  <a:spcPct val="20000"/>
                </a:spcBef>
                <a:spcAft>
                  <a:spcPct val="0"/>
                </a:spcAft>
                <a:buClr>
                  <a:srgbClr val="FFFFCC"/>
                </a:buClr>
                <a:buSzPct val="75000"/>
                <a:defRPr/>
              </a:pPr>
              <a:r>
                <a:rPr lang="ar-JO" sz="3200" b="1" kern="0" dirty="0">
                  <a:latin typeface="Arial" panose="020B0604020202020204" pitchFamily="34" charset="0"/>
                  <a:ea typeface="ＭＳ Ｐゴシック" charset="0"/>
                  <a:cs typeface="ＭＳ Ｐゴシック" charset="0"/>
                </a:rPr>
                <a:t>190</a:t>
              </a:r>
              <a:endParaRPr lang="en-US" sz="3200" b="1" kern="0" dirty="0">
                <a:latin typeface="Arial" panose="020B0604020202020204" pitchFamily="34" charset="0"/>
                <a:ea typeface="ＭＳ Ｐゴシック" charset="0"/>
                <a:cs typeface="ＭＳ Ｐゴシック" charset="0"/>
              </a:endParaRPr>
            </a:p>
          </p:txBody>
        </p:sp>
      </p:grpSp>
    </p:spTree>
    <p:extLst>
      <p:ext uri="{BB962C8B-B14F-4D97-AF65-F5344CB8AC3E}">
        <p14:creationId xmlns:p14="http://schemas.microsoft.com/office/powerpoint/2010/main" val="364096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0" y="76200"/>
            <a:ext cx="9115735" cy="939800"/>
          </a:xfrm>
        </p:spPr>
        <p:txBody>
          <a:bodyPr/>
          <a:lstStyle/>
          <a:p>
            <a:pPr eaLnBrk="1" hangingPunct="1">
              <a:defRPr/>
            </a:pPr>
            <a:r>
              <a:rPr lang="ar-JO" sz="3600" dirty="0">
                <a:solidFill>
                  <a:schemeClr val="tx1"/>
                </a:solidFill>
                <a:effectLst/>
                <a:ea typeface="ＭＳ Ｐゴシック" charset="0"/>
                <a:cs typeface="ＭＳ Ｐゴシック" charset="0"/>
              </a:rPr>
              <a:t>نظرة كيتشن البديلة</a:t>
            </a:r>
            <a:endParaRPr lang="en-US" sz="3600" dirty="0">
              <a:solidFill>
                <a:schemeClr val="tx1"/>
              </a:solidFill>
              <a:effectLst/>
              <a:ea typeface="ＭＳ Ｐゴシック" charset="0"/>
              <a:cs typeface="ＭＳ Ｐゴシック" charset="0"/>
            </a:endParaRPr>
          </a:p>
        </p:txBody>
      </p:sp>
      <p:sp>
        <p:nvSpPr>
          <p:cNvPr id="396293" name="Rectangle 5"/>
          <p:cNvSpPr>
            <a:spLocks noGrp="1" noChangeArrowheads="1"/>
          </p:cNvSpPr>
          <p:nvPr>
            <p:ph type="subTitle" idx="1"/>
          </p:nvPr>
        </p:nvSpPr>
        <p:spPr>
          <a:xfrm>
            <a:off x="28264" y="838200"/>
            <a:ext cx="2895600" cy="533400"/>
          </a:xfrm>
        </p:spPr>
        <p:txBody>
          <a:bodyPr/>
          <a:lstStyle/>
          <a:p>
            <a:pPr eaLnBrk="1" hangingPunct="1">
              <a:buFont typeface="Wingdings" charset="0"/>
              <a:buNone/>
              <a:defRPr/>
            </a:pPr>
            <a:r>
              <a:rPr lang="ar-JO" dirty="0">
                <a:ea typeface="ＭＳ Ｐゴシック" charset="0"/>
                <a:cs typeface="ＭＳ Ｐゴシック" charset="0"/>
              </a:rPr>
              <a:t>آدم</a:t>
            </a:r>
            <a:endParaRPr lang="en-US" dirty="0">
              <a:ea typeface="ＭＳ Ｐゴシック" charset="0"/>
              <a:cs typeface="ＭＳ Ｐゴシック" charset="0"/>
            </a:endParaRPr>
          </a:p>
        </p:txBody>
      </p:sp>
      <p:sp>
        <p:nvSpPr>
          <p:cNvPr id="396294" name="Rectangle 6"/>
          <p:cNvSpPr>
            <a:spLocks noChangeArrowheads="1"/>
          </p:cNvSpPr>
          <p:nvPr/>
        </p:nvSpPr>
        <p:spPr bwMode="auto">
          <a:xfrm>
            <a:off x="28264"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28264"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28264"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28264"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28264"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28264"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28264"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28264"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28264"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9" name="Rectangle 5">
            <a:extLst>
              <a:ext uri="{FF2B5EF4-FFF2-40B4-BE49-F238E27FC236}">
                <a16:creationId xmlns:a16="http://schemas.microsoft.com/office/drawing/2014/main" id="{5CC17205-2F34-374B-99B2-03A479974339}"/>
              </a:ext>
            </a:extLst>
          </p:cNvPr>
          <p:cNvSpPr txBox="1">
            <a:spLocks noChangeArrowheads="1"/>
          </p:cNvSpPr>
          <p:nvPr/>
        </p:nvSpPr>
        <p:spPr bwMode="auto">
          <a:xfrm>
            <a:off x="2650743" y="848475"/>
            <a:ext cx="1958083"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5000"/>
              <a:buFont typeface="Wingdings" pitchFamily="-111" charset="2"/>
              <a:buNone/>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a:lstStyle>
          <a:p>
            <a:pPr defTabSz="914400" eaLnBrk="1" hangingPunct="1">
              <a:buFont typeface="Wingdings" charset="0"/>
              <a:buNone/>
              <a:defRPr/>
            </a:pPr>
            <a:r>
              <a:rPr lang="ar-JO" b="1" kern="0" dirty="0">
                <a:latin typeface="Arial" panose="020B0604020202020204" pitchFamily="34" charset="0"/>
                <a:ea typeface="ＭＳ Ｐゴシック" charset="0"/>
                <a:cs typeface="ＭＳ Ｐゴシック" charset="0"/>
              </a:rPr>
              <a:t>930</a:t>
            </a:r>
            <a:endParaRPr lang="en-US" b="1" kern="0" dirty="0">
              <a:latin typeface="Arial" panose="020B0604020202020204" pitchFamily="34" charset="0"/>
              <a:ea typeface="ＭＳ Ｐゴシック" charset="0"/>
              <a:cs typeface="ＭＳ Ｐゴシック" charset="0"/>
            </a:endParaRPr>
          </a:p>
        </p:txBody>
      </p:sp>
      <p:sp>
        <p:nvSpPr>
          <p:cNvPr id="50" name="Rectangle 6">
            <a:extLst>
              <a:ext uri="{FF2B5EF4-FFF2-40B4-BE49-F238E27FC236}">
                <a16:creationId xmlns:a16="http://schemas.microsoft.com/office/drawing/2014/main" id="{1AF7B434-0774-C648-BB08-F44B6E00ED76}"/>
              </a:ext>
            </a:extLst>
          </p:cNvPr>
          <p:cNvSpPr>
            <a:spLocks noChangeArrowheads="1"/>
          </p:cNvSpPr>
          <p:nvPr/>
        </p:nvSpPr>
        <p:spPr bwMode="auto">
          <a:xfrm>
            <a:off x="2650743" y="1458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1" name="Rectangle 7">
            <a:hlinkClick r:id="rId3"/>
            <a:extLst>
              <a:ext uri="{FF2B5EF4-FFF2-40B4-BE49-F238E27FC236}">
                <a16:creationId xmlns:a16="http://schemas.microsoft.com/office/drawing/2014/main" id="{049C5088-1C73-F34C-BE5E-15BB35F3AE35}"/>
              </a:ext>
            </a:extLst>
          </p:cNvPr>
          <p:cNvSpPr>
            <a:spLocks noChangeArrowheads="1"/>
          </p:cNvSpPr>
          <p:nvPr/>
        </p:nvSpPr>
        <p:spPr bwMode="auto">
          <a:xfrm>
            <a:off x="2650743" y="2067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905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2" name="Rectangle 8">
            <a:hlinkClick r:id="rId3"/>
            <a:extLst>
              <a:ext uri="{FF2B5EF4-FFF2-40B4-BE49-F238E27FC236}">
                <a16:creationId xmlns:a16="http://schemas.microsoft.com/office/drawing/2014/main" id="{28AC77C0-1712-D649-ACCA-0E57EA6292F6}"/>
              </a:ext>
            </a:extLst>
          </p:cNvPr>
          <p:cNvSpPr>
            <a:spLocks noChangeArrowheads="1"/>
          </p:cNvSpPr>
          <p:nvPr/>
        </p:nvSpPr>
        <p:spPr bwMode="auto">
          <a:xfrm>
            <a:off x="2650743" y="2677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910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3" name="Rectangle 9">
            <a:hlinkClick r:id="rId3" action="ppaction://hlinkpres?slideindex=1&amp;slidetitle="/>
            <a:extLst>
              <a:ext uri="{FF2B5EF4-FFF2-40B4-BE49-F238E27FC236}">
                <a16:creationId xmlns:a16="http://schemas.microsoft.com/office/drawing/2014/main" id="{A4183C18-87D3-5442-A24A-E0A4D166730A}"/>
              </a:ext>
            </a:extLst>
          </p:cNvPr>
          <p:cNvSpPr>
            <a:spLocks noChangeArrowheads="1"/>
          </p:cNvSpPr>
          <p:nvPr/>
        </p:nvSpPr>
        <p:spPr bwMode="auto">
          <a:xfrm>
            <a:off x="2650743" y="3286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895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4" name="Rectangle 10">
            <a:hlinkClick r:id="rId3" action="ppaction://hlinkpres?slideindex=1&amp;slidetitle="/>
            <a:extLst>
              <a:ext uri="{FF2B5EF4-FFF2-40B4-BE49-F238E27FC236}">
                <a16:creationId xmlns:a16="http://schemas.microsoft.com/office/drawing/2014/main" id="{DAE52829-95B6-1F44-B063-72527947D58D}"/>
              </a:ext>
            </a:extLst>
          </p:cNvPr>
          <p:cNvSpPr>
            <a:spLocks noChangeArrowheads="1"/>
          </p:cNvSpPr>
          <p:nvPr/>
        </p:nvSpPr>
        <p:spPr bwMode="auto">
          <a:xfrm>
            <a:off x="2650743" y="38964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962</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5" name="Rectangle 11">
            <a:hlinkClick r:id="rId3" action="ppaction://hlinkpres?slideindex=1&amp;slidetitle="/>
            <a:extLst>
              <a:ext uri="{FF2B5EF4-FFF2-40B4-BE49-F238E27FC236}">
                <a16:creationId xmlns:a16="http://schemas.microsoft.com/office/drawing/2014/main" id="{D8AFA55A-9B50-2D48-BB7A-D5C50AB9946E}"/>
              </a:ext>
            </a:extLst>
          </p:cNvPr>
          <p:cNvSpPr>
            <a:spLocks noChangeArrowheads="1"/>
          </p:cNvSpPr>
          <p:nvPr/>
        </p:nvSpPr>
        <p:spPr bwMode="auto">
          <a:xfrm>
            <a:off x="2650743" y="45060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365</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6" name="Rectangle 12">
            <a:hlinkClick r:id="rId3" action="ppaction://hlinkpres?slideindex=1&amp;slidetitle="/>
            <a:extLst>
              <a:ext uri="{FF2B5EF4-FFF2-40B4-BE49-F238E27FC236}">
                <a16:creationId xmlns:a16="http://schemas.microsoft.com/office/drawing/2014/main" id="{914DEE43-4B3B-2C4D-9598-22F44F2D4706}"/>
              </a:ext>
            </a:extLst>
          </p:cNvPr>
          <p:cNvSpPr>
            <a:spLocks noChangeArrowheads="1"/>
          </p:cNvSpPr>
          <p:nvPr/>
        </p:nvSpPr>
        <p:spPr bwMode="auto">
          <a:xfrm>
            <a:off x="2650743" y="51156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969</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7" name="Rectangle 13">
            <a:hlinkClick r:id="rId3" action="ppaction://hlinkpres?slideindex=1&amp;slidetitle="/>
            <a:extLst>
              <a:ext uri="{FF2B5EF4-FFF2-40B4-BE49-F238E27FC236}">
                <a16:creationId xmlns:a16="http://schemas.microsoft.com/office/drawing/2014/main" id="{4C7D1DD2-5874-0740-B5F0-84303D89C0CF}"/>
              </a:ext>
            </a:extLst>
          </p:cNvPr>
          <p:cNvSpPr>
            <a:spLocks noChangeArrowheads="1"/>
          </p:cNvSpPr>
          <p:nvPr/>
        </p:nvSpPr>
        <p:spPr bwMode="auto">
          <a:xfrm>
            <a:off x="2650743" y="57252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777</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58" name="Rectangle 14">
            <a:hlinkClick r:id="rId3"/>
            <a:extLst>
              <a:ext uri="{FF2B5EF4-FFF2-40B4-BE49-F238E27FC236}">
                <a16:creationId xmlns:a16="http://schemas.microsoft.com/office/drawing/2014/main" id="{54C8D2C1-E14E-0D46-982A-05D25FC92C8A}"/>
              </a:ext>
            </a:extLst>
          </p:cNvPr>
          <p:cNvSpPr>
            <a:spLocks noChangeArrowheads="1"/>
          </p:cNvSpPr>
          <p:nvPr/>
        </p:nvSpPr>
        <p:spPr bwMode="auto">
          <a:xfrm>
            <a:off x="2650743" y="6334875"/>
            <a:ext cx="1958083"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rPr>
              <a:t>950</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ＭＳ Ｐゴシック" charset="0"/>
            </a:endParaRPr>
          </a:p>
        </p:txBody>
      </p:sp>
      <p:sp>
        <p:nvSpPr>
          <p:cNvPr id="46" name="Rectangle 4">
            <a:extLst>
              <a:ext uri="{FF2B5EF4-FFF2-40B4-BE49-F238E27FC236}">
                <a16:creationId xmlns:a16="http://schemas.microsoft.com/office/drawing/2014/main" id="{B05580FD-F165-5643-8DDB-EE543AAC8692}"/>
              </a:ext>
            </a:extLst>
          </p:cNvPr>
          <p:cNvSpPr txBox="1">
            <a:spLocks noChangeArrowheads="1"/>
          </p:cNvSpPr>
          <p:nvPr/>
        </p:nvSpPr>
        <p:spPr bwMode="auto">
          <a:xfrm>
            <a:off x="5372729" y="1625600"/>
            <a:ext cx="3177864" cy="457984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pPr defTabSz="914400" eaLnBrk="1" hangingPunct="1">
              <a:defRPr/>
            </a:pPr>
            <a:r>
              <a:rPr lang="ar-JO" sz="3600" b="1" kern="0" dirty="0">
                <a:solidFill>
                  <a:schemeClr val="tx1"/>
                </a:solidFill>
                <a:effectLst/>
                <a:latin typeface="Arial" panose="020B0604020202020204" pitchFamily="34" charset="0"/>
                <a:ea typeface="ＭＳ Ｐゴシック" charset="0"/>
                <a:cs typeface="ＭＳ Ｐゴシック" charset="0"/>
              </a:rPr>
              <a:t>بعد سنوات عندما ماتت العشيرة</a:t>
            </a:r>
            <a:endParaRPr lang="en-US" sz="3600" b="1" kern="0" dirty="0">
              <a:solidFill>
                <a:schemeClr val="tx1"/>
              </a:solidFill>
              <a:effectLst/>
              <a:latin typeface="Arial" panose="020B0604020202020204" pitchFamily="34" charset="0"/>
              <a:ea typeface="ＭＳ Ｐゴシック" charset="0"/>
              <a:cs typeface="ＭＳ Ｐゴシック" charset="0"/>
            </a:endParaRPr>
          </a:p>
        </p:txBody>
      </p:sp>
      <p:sp>
        <p:nvSpPr>
          <p:cNvPr id="82" name="AutoShape 11">
            <a:extLst>
              <a:ext uri="{FF2B5EF4-FFF2-40B4-BE49-F238E27FC236}">
                <a16:creationId xmlns:a16="http://schemas.microsoft.com/office/drawing/2014/main" id="{8D3089A8-8929-7646-ADD9-9DD8AA1E77C4}"/>
              </a:ext>
            </a:extLst>
          </p:cNvPr>
          <p:cNvSpPr>
            <a:spLocks/>
          </p:cNvSpPr>
          <p:nvPr/>
        </p:nvSpPr>
        <p:spPr bwMode="auto">
          <a:xfrm rot="10800000" flipH="1">
            <a:off x="4221325" y="1077075"/>
            <a:ext cx="1219200" cy="5486400"/>
          </a:xfrm>
          <a:prstGeom prst="rightBrace">
            <a:avLst>
              <a:gd name="adj1" fmla="val 37500"/>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b="1"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64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lgn="r" eaLnBrk="1" hangingPunct="1">
              <a:lnSpc>
                <a:spcPct val="90000"/>
              </a:lnSpc>
              <a:buClrTx/>
              <a:buFont typeface="Symbol" charset="0"/>
              <a:buNone/>
            </a:pPr>
            <a:r>
              <a:rPr lang="ar-JO" sz="2800" b="1" u="sng" dirty="0">
                <a:latin typeface="Arial" panose="020B0604020202020204" pitchFamily="34" charset="0"/>
                <a:ea typeface="ＭＳ Ｐゴシック" charset="0"/>
                <a:cs typeface="ＭＳ Ｐゴシック" charset="0"/>
              </a:rPr>
              <a:t>المصادر</a:t>
            </a:r>
            <a:endParaRPr lang="en-US" sz="2800" b="1" dirty="0">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latin typeface="Arial" panose="020B0604020202020204" pitchFamily="34" charset="0"/>
                <a:ea typeface="ＭＳ Ｐゴシック" charset="0"/>
                <a:cs typeface="Times New Roman" charset="0"/>
              </a:rPr>
              <a:t>1. </a:t>
            </a:r>
            <a:r>
              <a:rPr lang="ar-JO" sz="2800" b="1" dirty="0">
                <a:solidFill>
                  <a:srgbClr val="FFC000"/>
                </a:solidFill>
                <a:latin typeface="Arial" panose="020B0604020202020204" pitchFamily="34" charset="0"/>
                <a:ea typeface="ＭＳ Ｐゴシック" charset="0"/>
                <a:cs typeface="Times New Roman" charset="0"/>
              </a:rPr>
              <a:t>الكتاب المقدس </a:t>
            </a:r>
            <a:r>
              <a:rPr lang="ar-JO" sz="2800" b="1" dirty="0">
                <a:latin typeface="Arial" panose="020B0604020202020204" pitchFamily="34" charset="0"/>
                <a:ea typeface="ＭＳ Ｐゴシック" charset="0"/>
                <a:cs typeface="Times New Roman" charset="0"/>
              </a:rPr>
              <a:t>(سجلات الأنساب، الأعمار، فترات الحكم، الفترات الزمنية، التزامن مع الأحداث في البلدان الأخرى)</a:t>
            </a:r>
            <a:endParaRPr lang="en-US" sz="2800" b="1" dirty="0">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latin typeface="Arial" panose="020B0604020202020204" pitchFamily="34" charset="0"/>
                <a:ea typeface="ＭＳ Ｐゴシック" charset="0"/>
                <a:cs typeface="ＭＳ Ｐゴシック" charset="0"/>
              </a:rPr>
              <a:t>2. </a:t>
            </a:r>
            <a:r>
              <a:rPr lang="ar-JO" sz="2800" b="1" dirty="0">
                <a:solidFill>
                  <a:srgbClr val="FFC000"/>
                </a:solidFill>
                <a:latin typeface="Arial" panose="020B0604020202020204" pitchFamily="34" charset="0"/>
                <a:ea typeface="ＭＳ Ｐゴシック" charset="0"/>
                <a:cs typeface="ＭＳ Ｐゴシック" charset="0"/>
              </a:rPr>
              <a:t>السجلات التاريخية </a:t>
            </a:r>
            <a:r>
              <a:rPr lang="ar-JO" sz="2800" b="1" dirty="0">
                <a:latin typeface="Arial" panose="020B0604020202020204" pitchFamily="34" charset="0"/>
                <a:ea typeface="ＭＳ Ｐゴシック" charset="0"/>
                <a:cs typeface="ＭＳ Ｐゴシック" charset="0"/>
              </a:rPr>
              <a:t>في الشرق الأدنى القديم</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3.</a:t>
            </a:r>
            <a:r>
              <a:rPr lang="ar-JO" sz="2800" b="1" dirty="0">
                <a:solidFill>
                  <a:schemeClr val="accent1"/>
                </a:solidFill>
                <a:latin typeface="Arial" panose="020B0604020202020204" pitchFamily="34" charset="0"/>
                <a:ea typeface="ＭＳ Ｐゴシック" charset="0"/>
                <a:cs typeface="ＭＳ Ｐゴシック" charset="0"/>
              </a:rPr>
              <a:t> البيانات الفلكية</a:t>
            </a:r>
            <a:endParaRPr lang="en-US" sz="2800" b="1" dirty="0">
              <a:solidFill>
                <a:schemeClr val="accent1"/>
              </a:solidFill>
              <a:latin typeface="Arial" panose="020B0604020202020204" pitchFamily="34" charset="0"/>
              <a:ea typeface="ＭＳ Ｐゴシック" charset="0"/>
              <a:cs typeface="ＭＳ Ｐゴシック" charset="0"/>
            </a:endParaRPr>
          </a:p>
          <a:p>
            <a:pPr marL="609600" indent="-609600" algn="r" eaLnBrk="1" hangingPunct="1">
              <a:lnSpc>
                <a:spcPct val="90000"/>
              </a:lnSpc>
              <a:buClr>
                <a:schemeClr val="tx1"/>
              </a:buClr>
              <a:buNone/>
            </a:pP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4.</a:t>
            </a:r>
            <a:r>
              <a:rPr lang="ar-JO" sz="2800" b="1" dirty="0">
                <a:solidFill>
                  <a:schemeClr val="accent1"/>
                </a:solidFill>
                <a:latin typeface="Arial" panose="020B0604020202020204" pitchFamily="34" charset="0"/>
                <a:ea typeface="ＭＳ Ｐゴシック" charset="0"/>
                <a:cs typeface="ＭＳ Ｐゴシック" charset="0"/>
              </a:rPr>
              <a:t> البقايا المادية </a:t>
            </a:r>
            <a:r>
              <a:rPr lang="ar-JO" sz="2800" b="1" dirty="0">
                <a:solidFill>
                  <a:schemeClr val="accent4">
                    <a:lumMod val="20000"/>
                    <a:lumOff val="80000"/>
                  </a:schemeClr>
                </a:solidFill>
                <a:latin typeface="Arial" panose="020B0604020202020204" pitchFamily="34" charset="0"/>
                <a:ea typeface="ＭＳ Ｐゴシック" charset="0"/>
                <a:cs typeface="ＭＳ Ｐゴシック" charset="0"/>
              </a:rPr>
              <a:t>و</a:t>
            </a:r>
            <a:r>
              <a:rPr lang="ar-JO" sz="2800" b="1" dirty="0">
                <a:solidFill>
                  <a:schemeClr val="accent1"/>
                </a:solidFill>
                <a:latin typeface="Arial" panose="020B0604020202020204" pitchFamily="34" charset="0"/>
                <a:ea typeface="ＭＳ Ｐゴシック" charset="0"/>
                <a:cs typeface="ＭＳ Ｐゴシック" charset="0"/>
              </a:rPr>
              <a:t> الإكتشافات الأثرية</a:t>
            </a:r>
            <a:endParaRPr lang="en-US" sz="2800" b="1" dirty="0">
              <a:solidFill>
                <a:schemeClr val="accent1"/>
              </a:solidFill>
              <a:latin typeface="Arial" panose="020B0604020202020204" pitchFamily="34" charset="0"/>
              <a:ea typeface="ＭＳ Ｐゴシック" charset="0"/>
              <a:cs typeface="Times New Roman" charset="0"/>
            </a:endParaRPr>
          </a:p>
          <a:p>
            <a:pPr marL="609600" indent="-6096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a:t>
            </a:r>
            <a:r>
              <a:rPr lang="ar-JO" sz="2800" dirty="0">
                <a:solidFill>
                  <a:schemeClr val="accent4">
                    <a:lumMod val="20000"/>
                    <a:lumOff val="80000"/>
                  </a:schemeClr>
                </a:solidFill>
                <a:latin typeface="Times New Roman" charset="0"/>
                <a:ea typeface="ＭＳ Ｐゴシック" charset="0"/>
                <a:cs typeface="Times New Roman" charset="0"/>
              </a:rPr>
              <a:t> سجلات </a:t>
            </a:r>
            <a:r>
              <a:rPr lang="ar-JO" sz="2800" dirty="0">
                <a:solidFill>
                  <a:srgbClr val="FFC000"/>
                </a:solidFill>
                <a:latin typeface="Times New Roman" charset="0"/>
                <a:ea typeface="ＭＳ Ｐゴシック" charset="0"/>
                <a:cs typeface="Times New Roman" charset="0"/>
              </a:rPr>
              <a:t>المؤرخين المعاصرين</a:t>
            </a:r>
            <a:endParaRPr lang="ar-JO" sz="2800" b="1" dirty="0">
              <a:solidFill>
                <a:srgbClr val="FFC000"/>
              </a:solidFill>
              <a:latin typeface="Arial" panose="020B0604020202020204" pitchFamily="34" charset="0"/>
              <a:ea typeface="ＭＳ Ｐゴシック" charset="0"/>
              <a:cs typeface="Times New Roman" charset="0"/>
            </a:endParaRPr>
          </a:p>
        </p:txBody>
      </p:sp>
      <p:sp>
        <p:nvSpPr>
          <p:cNvPr id="150530" name="Rectangle 3"/>
          <p:cNvSpPr>
            <a:spLocks noGrp="1" noChangeArrowheads="1"/>
          </p:cNvSpPr>
          <p:nvPr>
            <p:ph type="title"/>
          </p:nvPr>
        </p:nvSpPr>
        <p:spPr>
          <a:xfrm>
            <a:off x="1219200" y="304800"/>
            <a:ext cx="7924800" cy="1295400"/>
          </a:xfrm>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في العهد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6078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1631216"/>
          </a:xfrm>
          <a:prstGeom prst="rect">
            <a:avLst/>
          </a:prstGeom>
          <a:noFill/>
        </p:spPr>
        <p:txBody>
          <a:bodyPr wrap="square" rtlCol="0">
            <a:spAutoFit/>
          </a:bodyPr>
          <a:lstStyle/>
          <a:p>
            <a:pPr lvl="0" algn="ctr" defTabSz="914400" eaLnBrk="0" fontAlgn="base" hangingPunct="0">
              <a:spcBef>
                <a:spcPct val="0"/>
              </a:spcBef>
              <a:spcAft>
                <a:spcPct val="0"/>
              </a:spcAft>
              <a:defRPr/>
            </a:pPr>
            <a:r>
              <a:rPr lang="ar-JO" sz="2000" dirty="0"/>
              <a:t>لقد بلغت 969 عامًا، ويظل الناس يسألونني كم عمري. قلت لهم إنني لست كبيرًا في السن! الأرض قديمة! لقد تجاوزت الأرض عمري 700 عام تقريبًا!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يؤمن متوشالح بالأرض القديمة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ea typeface="ＭＳ Ｐゴシック" charset="0"/>
              </a:rPr>
              <a:t>متوشالح</a:t>
            </a:r>
            <a:endParaRPr lang="en-US" altLang="zh-CN" sz="3200" dirty="0">
              <a:solidFill>
                <a:srgbClr val="FFFFFF"/>
              </a:solidFill>
              <a:ea typeface="ＭＳ Ｐゴシック" charset="0"/>
            </a:endParaRP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معنى كل اسم من أسماء الآباء</a:t>
            </a:r>
            <a:br>
              <a:rPr lang="ar-JO" sz="4000" dirty="0">
                <a:effectLst>
                  <a:glow rad="127000">
                    <a:schemeClr val="tx1"/>
                  </a:glow>
                </a:effectLst>
                <a:ea typeface="ＭＳ Ｐゴシック" charset="0"/>
                <a:cs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19190"/>
            <a:ext cx="9144000" cy="5438810"/>
          </a:xfrm>
          <a:prstGeom prst="rect">
            <a:avLst/>
          </a:prstGeom>
        </p:spPr>
      </p:pic>
    </p:spTree>
    <p:extLst>
      <p:ext uri="{BB962C8B-B14F-4D97-AF65-F5344CB8AC3E}">
        <p14:creationId xmlns:p14="http://schemas.microsoft.com/office/powerpoint/2010/main" val="1663675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9" y="1235758"/>
            <a:ext cx="9144000" cy="566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37617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معنى كل اسم من أسماء الآباء</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في الأجيال العشرة</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847804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800"/>
            <a:ext cx="9144000" cy="54681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حسناً، ما هي الفكرة؟</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40628080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215" y="-18772"/>
            <a:ext cx="9305476" cy="692094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4087" y="368299"/>
            <a:ext cx="4549912" cy="2878483"/>
          </a:xfrm>
          <a:effectLst/>
        </p:spPr>
        <p:txBody>
          <a:bodyPr/>
          <a:lstStyle/>
          <a:p>
            <a:pPr>
              <a:defRPr/>
            </a:pPr>
            <a:r>
              <a:rPr lang="ar-JO" dirty="0">
                <a:solidFill>
                  <a:schemeClr val="tx1"/>
                </a:solidFill>
              </a:rPr>
              <a:t>هل تأخذ كلمة الله قيمتها - حتى عندما تكون غير مريحة؟</a:t>
            </a:r>
            <a:endParaRPr lang="en-US" dirty="0">
              <a:solidFill>
                <a:schemeClr val="tx1"/>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9854437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ar-JO" altLang="zh-CN" sz="4800" dirty="0">
                <a:solidFill>
                  <a:schemeClr val="bg1"/>
                </a:solidFill>
                <a:effectLst>
                  <a:glow rad="165100">
                    <a:schemeClr val="tx1"/>
                  </a:glow>
                </a:effectLst>
                <a:ea typeface="ＭＳ Ｐゴシック" charset="0"/>
              </a:rPr>
              <a:t>كيف يمكنك أن تعرف عمر الأرض؟</a:t>
            </a:r>
            <a:endParaRPr lang="en-US" altLang="zh-CN" sz="5400" dirty="0">
              <a:solidFill>
                <a:schemeClr val="bg1"/>
              </a:solidFill>
              <a:effectLst>
                <a:glow rad="165100">
                  <a:schemeClr val="tx1"/>
                </a:glow>
              </a:effectLst>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rPr>
              <a:t>ثق بالمكتوب من         شاهد العيان</a:t>
            </a:r>
            <a:endParaRPr lang="en-US" altLang="zh-CN" sz="4800" b="1" dirty="0">
              <a:solidFill>
                <a:srgbClr val="FFFFFF"/>
              </a:solidFill>
              <a:effectLst>
                <a:glow rad="1651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088599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ar-JO" sz="2800" dirty="0">
                <a:solidFill>
                  <a:srgbClr val="FFFF00"/>
                </a:solidFill>
              </a:rPr>
              <a:t>التطور الإلهي: نقد علمي وفلسفي ولاهوتي</a:t>
            </a:r>
            <a:r>
              <a:rPr lang="ar-JO" sz="2800" dirty="0"/>
              <a:t> </a:t>
            </a:r>
            <a:br>
              <a:rPr lang="en-US" sz="2800" dirty="0">
                <a:solidFill>
                  <a:schemeClr val="bg1"/>
                </a:solidFill>
              </a:rPr>
            </a:br>
            <a:r>
              <a:rPr lang="ar-JO" sz="2800" dirty="0">
                <a:solidFill>
                  <a:schemeClr val="bg1"/>
                </a:solidFill>
              </a:rPr>
              <a:t>ج. ب. مورلاند</a:t>
            </a:r>
            <a:br>
              <a:rPr lang="en-US" sz="2800" dirty="0">
                <a:solidFill>
                  <a:schemeClr val="bg1"/>
                </a:solidFill>
              </a:rPr>
            </a:br>
            <a:r>
              <a:rPr lang="ar-JO" sz="2800" dirty="0">
                <a:solidFill>
                  <a:schemeClr val="bg1"/>
                </a:solidFill>
              </a:rPr>
              <a:t>واين جرودم، و آخرون</a:t>
            </a:r>
            <a:br>
              <a:rPr lang="en-US" sz="2800" dirty="0">
                <a:solidFill>
                  <a:schemeClr val="bg1"/>
                </a:solidFill>
              </a:rPr>
            </a:br>
            <a:r>
              <a:rPr lang="ar-JO" sz="2800" dirty="0">
                <a:solidFill>
                  <a:schemeClr val="bg1"/>
                </a:solidFill>
              </a:rPr>
              <a:t>تشرين ثاني 2017</a:t>
            </a:r>
            <a:br>
              <a:rPr lang="en-US" sz="2800" dirty="0">
                <a:solidFill>
                  <a:schemeClr val="bg1"/>
                </a:solidFill>
              </a:rPr>
            </a:br>
            <a:br>
              <a:rPr lang="en-US" sz="2800" dirty="0">
                <a:solidFill>
                  <a:schemeClr val="bg1"/>
                </a:solidFill>
              </a:rPr>
            </a:br>
            <a:r>
              <a:rPr lang="ar-JO" sz="2800" dirty="0">
                <a:solidFill>
                  <a:schemeClr val="bg1"/>
                </a:solidFill>
              </a:rPr>
              <a:t>يحاجج ضد التطور الإلهي لكنه ينادي بنظرية ملايين السنين</a:t>
            </a:r>
            <a:br>
              <a:rPr lang="en-US" sz="2800" dirty="0">
                <a:solidFill>
                  <a:schemeClr val="bg1"/>
                </a:solidFill>
              </a:rPr>
            </a:br>
            <a:br>
              <a:rPr lang="en-US" sz="2800" dirty="0">
                <a:solidFill>
                  <a:schemeClr val="bg1"/>
                </a:solidFill>
              </a:rPr>
            </a:br>
            <a:r>
              <a:rPr lang="ar-JO" sz="2800" dirty="0">
                <a:solidFill>
                  <a:schemeClr val="bg1"/>
                </a:solidFill>
              </a:rPr>
              <a:t>لا يشمل مقالات لمؤيدي نظرية الخلق الكتابي التي تتمسك بالأرض الفتية</a:t>
            </a:r>
            <a:br>
              <a:rPr lang="en-US" sz="2800" dirty="0">
                <a:solidFill>
                  <a:schemeClr val="bg1"/>
                </a:solidFill>
              </a:rPr>
            </a:br>
            <a:endParaRPr lang="en-US" sz="2800" dirty="0">
              <a:solidFill>
                <a:schemeClr val="bg1"/>
              </a:solidFill>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dirty="0"/>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خربة و خالية</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rPr>
              <a:t>وسيتون فيلدز</a:t>
            </a:r>
            <a:endParaRPr lang="en-US" sz="2200" dirty="0">
              <a:effectLst>
                <a:outerShdw blurRad="38100" dist="38100" dir="2700000" algn="tl">
                  <a:srgbClr val="000000"/>
                </a:outerShdw>
              </a:effectLst>
            </a:endParaRP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175432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lvl="0" algn="r" defTabSz="914400" fontAlgn="base">
              <a:spcBef>
                <a:spcPct val="50000"/>
              </a:spcBef>
              <a:spcAft>
                <a:spcPct val="0"/>
              </a:spcAft>
              <a:defRPr/>
            </a:pPr>
            <a:r>
              <a:rPr lang="ar-JO" sz="3600" b="1" dirty="0">
                <a:solidFill>
                  <a:srgbClr val="FFFF00"/>
                </a:solidFill>
                <a:latin typeface="Arial" panose="020B0604020202020204" pitchFamily="34" charset="0"/>
                <a:cs typeface="Arial" panose="020B0604020202020204" pitchFamily="34" charset="0"/>
              </a:rPr>
              <a:t>دحض شامل لنظرية الفجوة         (2005)</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التعامل مع سفر التكوين</a:t>
            </a:r>
            <a:endParaRPr lang="en-US" sz="44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rPr>
              <a:t>تدقيق د. تيري مورتنسون و د. ثان يوري</a:t>
            </a:r>
            <a:endParaRPr lang="en-US" sz="2200" dirty="0">
              <a:effectLst>
                <a:outerShdw blurRad="38100" dist="38100" dir="2700000" algn="tl">
                  <a:srgbClr val="000000"/>
                </a:outerShdw>
              </a:effectLst>
            </a:endParaRP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lvl="0" algn="r" defTabSz="914400" fontAlgn="base">
              <a:lnSpc>
                <a:spcPct val="90000"/>
              </a:lnSpc>
              <a:spcBef>
                <a:spcPct val="0"/>
              </a:spcBef>
              <a:spcAft>
                <a:spcPct val="0"/>
              </a:spcAft>
              <a:defRPr/>
            </a:pPr>
            <a:r>
              <a:rPr lang="ar-JO" sz="3600" b="1" dirty="0">
                <a:solidFill>
                  <a:srgbClr val="FFFF00"/>
                </a:solidFill>
                <a:cs typeface="Arial" panose="020B0604020202020204" pitchFamily="34" charset="0"/>
              </a:rPr>
              <a:t>يقدم 14 باحثًا دفاعًا كتابيًا وتاريخيًا دقيقًا عن خلق الأرض الفتية (2008)</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2057400"/>
            <a:ext cx="7772400" cy="4495800"/>
          </a:xfrm>
        </p:spPr>
        <p:txBody>
          <a:bodyPr/>
          <a:lstStyle/>
          <a:p>
            <a:pPr marL="533400" indent="-533400" algn="r" eaLnBrk="1" hangingPunct="1">
              <a:lnSpc>
                <a:spcPct val="90000"/>
              </a:lnSpc>
              <a:buClrTx/>
              <a:buFont typeface="Symbol" charset="0"/>
              <a:buNone/>
            </a:pPr>
            <a:r>
              <a:rPr lang="ar-JO" sz="2800" b="1" u="sng" dirty="0">
                <a:latin typeface="Arial" panose="020B0604020202020204" pitchFamily="34" charset="0"/>
                <a:ea typeface="ＭＳ Ｐゴシック" charset="0"/>
                <a:cs typeface="Times New Roman" charset="0"/>
              </a:rPr>
              <a:t>الأساليب</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1. عام: فحص </a:t>
            </a:r>
            <a:r>
              <a:rPr lang="ar-JO" sz="2800" dirty="0">
                <a:solidFill>
                  <a:srgbClr val="FFC000"/>
                </a:solidFill>
              </a:rPr>
              <a:t>بيئة</a:t>
            </a:r>
            <a:r>
              <a:rPr lang="ar-JO" sz="2800" dirty="0"/>
              <a:t> الوقت والمقارنة مع </a:t>
            </a:r>
            <a:r>
              <a:rPr lang="ar-JO" sz="2800" dirty="0">
                <a:solidFill>
                  <a:srgbClr val="FFC000"/>
                </a:solidFill>
              </a:rPr>
              <a:t>السجلات الأخرى المعروفة </a:t>
            </a:r>
            <a:r>
              <a:rPr lang="ar-JO" sz="2800" dirty="0"/>
              <a:t>للعثور على التوافق </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2. تحديد </a:t>
            </a:r>
            <a:r>
              <a:rPr lang="ar-JO" sz="2800" dirty="0">
                <a:solidFill>
                  <a:srgbClr val="FFC000"/>
                </a:solidFill>
              </a:rPr>
              <a:t>التسلسل والوقت </a:t>
            </a:r>
            <a:r>
              <a:rPr lang="ar-JO" sz="2800" dirty="0"/>
              <a:t>وفقًا للكتاب المقدس</a:t>
            </a:r>
            <a:endParaRPr lang="en-US" sz="2800" b="1" dirty="0">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dirty="0"/>
              <a:t>3. المقارنة بين </a:t>
            </a:r>
            <a:r>
              <a:rPr lang="ar-JO" sz="2800" dirty="0">
                <a:solidFill>
                  <a:srgbClr val="FFC000"/>
                </a:solidFill>
              </a:rPr>
              <a:t>الأحداث المتزامنة </a:t>
            </a:r>
            <a:r>
              <a:rPr lang="ar-JO" sz="2800" dirty="0"/>
              <a:t>في الكتاب المقدس ومصدر آخر موثوق</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4. التحقق من </a:t>
            </a:r>
            <a:r>
              <a:rPr lang="ar-JO" sz="2800" b="1" dirty="0">
                <a:solidFill>
                  <a:schemeClr val="accent1"/>
                </a:solidFill>
                <a:latin typeface="Arial" panose="020B0604020202020204" pitchFamily="34" charset="0"/>
                <a:ea typeface="ＭＳ Ｐゴシック" charset="0"/>
                <a:cs typeface="Times New Roman" charset="0"/>
              </a:rPr>
              <a:t>مصادر أخرى</a:t>
            </a:r>
            <a:endParaRPr lang="en-US" sz="2800" b="1" dirty="0">
              <a:solidFill>
                <a:schemeClr val="accent1"/>
              </a:solidFill>
              <a:latin typeface="Arial" panose="020B0604020202020204" pitchFamily="34" charset="0"/>
              <a:ea typeface="ＭＳ Ｐゴシック" charset="0"/>
              <a:cs typeface="Times New Roman" charset="0"/>
            </a:endParaRPr>
          </a:p>
          <a:p>
            <a:pPr marL="533400" indent="-533400" algn="r" eaLnBrk="1" hangingPunct="1">
              <a:lnSpc>
                <a:spcPct val="90000"/>
              </a:lnSpc>
              <a:buClrTx/>
              <a:buNone/>
            </a:pPr>
            <a:r>
              <a:rPr lang="ar-JO" sz="2800" b="1" dirty="0">
                <a:solidFill>
                  <a:schemeClr val="accent4">
                    <a:lumMod val="20000"/>
                    <a:lumOff val="80000"/>
                  </a:schemeClr>
                </a:solidFill>
                <a:latin typeface="Arial" panose="020B0604020202020204" pitchFamily="34" charset="0"/>
                <a:ea typeface="ＭＳ Ｐゴシック" charset="0"/>
                <a:cs typeface="Times New Roman" charset="0"/>
              </a:rPr>
              <a:t>5. أعمل من </a:t>
            </a:r>
            <a:r>
              <a:rPr lang="ar-JO" sz="2800" b="1" dirty="0">
                <a:solidFill>
                  <a:schemeClr val="accent1"/>
                </a:solidFill>
                <a:latin typeface="Arial" panose="020B0604020202020204" pitchFamily="34" charset="0"/>
                <a:ea typeface="ＭＳ Ｐゴシック" charset="0"/>
                <a:cs typeface="Times New Roman" charset="0"/>
              </a:rPr>
              <a:t>التواريخ الأكيدة</a:t>
            </a:r>
            <a:endParaRPr lang="en-US" sz="2800" b="1" dirty="0">
              <a:solidFill>
                <a:schemeClr val="accent1"/>
              </a:solidFill>
              <a:latin typeface="Arial" panose="020B0604020202020204" pitchFamily="34" charset="0"/>
              <a:ea typeface="ＭＳ Ｐゴシック" charset="0"/>
              <a:cs typeface="Times New Roman" charset="0"/>
            </a:endParaRPr>
          </a:p>
        </p:txBody>
      </p:sp>
      <p:sp>
        <p:nvSpPr>
          <p:cNvPr id="152578" name="Rectangle 3"/>
          <p:cNvSpPr>
            <a:spLocks noGrp="1" noChangeArrowheads="1"/>
          </p:cNvSpPr>
          <p:nvPr>
            <p:ph type="title"/>
          </p:nvPr>
        </p:nvSpPr>
        <p:spPr>
          <a:noFill/>
        </p:spPr>
        <p:txBody>
          <a:bodyPr/>
          <a:lstStyle/>
          <a:p>
            <a:pPr algn="ctr" eaLnBrk="1" hangingPunct="1"/>
            <a:r>
              <a:rPr lang="ar-JO" sz="4300" b="1" dirty="0">
                <a:latin typeface="Arial" panose="020B0604020202020204" pitchFamily="34" charset="0"/>
                <a:ea typeface="ＭＳ Ｐゴシック" charset="0"/>
                <a:cs typeface="ＭＳ Ｐゴシック" charset="0"/>
              </a:rPr>
              <a:t>كيف يحدد المؤرخون التسلسل الزمني     في العهد القديم؟</a:t>
            </a:r>
            <a:endParaRPr lang="en-US" sz="43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18729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endParaRPr lang="en-US" sz="4400" dirty="0">
              <a:effectLst>
                <a:outerShdw blurRad="38100" dist="38100" dir="2700000" algn="tl">
                  <a:srgbClr val="000000"/>
                </a:outerShdw>
              </a:effectLst>
            </a:endParaRPr>
          </a:p>
          <a:p>
            <a:pPr marL="0" indent="0" algn="r" eaLnBrk="1" hangingPunct="1">
              <a:lnSpc>
                <a:spcPct val="70000"/>
              </a:lnSpc>
              <a:spcBef>
                <a:spcPct val="0"/>
              </a:spcBef>
              <a:buFont typeface="Arial" charset="0"/>
              <a:buNone/>
              <a:defRPr/>
            </a:pPr>
            <a:r>
              <a:rPr lang="ar-JO" sz="4400" dirty="0">
                <a:effectLst>
                  <a:outerShdw blurRad="38100" dist="38100" dir="2700000" algn="tl">
                    <a:srgbClr val="000000"/>
                  </a:outerShdw>
                </a:effectLst>
              </a:rPr>
              <a:t>البحث عن آدم : تكوين و الحقيقة عن أصل الإنسان</a:t>
            </a: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ar-JO" sz="2200" dirty="0">
                <a:effectLst>
                  <a:outerShdw blurRad="38100" dist="38100" dir="2700000" algn="tl">
                    <a:srgbClr val="000000"/>
                  </a:outerShdw>
                </a:effectLst>
              </a:rPr>
              <a:t>تدقيق : د. تيري مورتنسون</a:t>
            </a:r>
            <a:br>
              <a:rPr lang="en-US" sz="2200" dirty="0">
                <a:effectLst>
                  <a:outerShdw blurRad="38100" dist="38100" dir="2700000" algn="tl">
                    <a:srgbClr val="000000"/>
                  </a:outerShdw>
                </a:effectLst>
              </a:rPr>
            </a:br>
            <a:endParaRPr lang="en-US" sz="2200"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158812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lvl="0" algn="r" defTabSz="914400" fontAlgn="base">
              <a:lnSpc>
                <a:spcPct val="90000"/>
              </a:lnSpc>
              <a:spcBef>
                <a:spcPct val="0"/>
              </a:spcBef>
              <a:spcAft>
                <a:spcPct val="0"/>
              </a:spcAft>
              <a:defRPr/>
            </a:pPr>
            <a:r>
              <a:rPr lang="ar-JO" sz="3600" b="1" dirty="0">
                <a:solidFill>
                  <a:srgbClr val="FFFF00"/>
                </a:solidFill>
                <a:cs typeface="Arial" panose="020B0604020202020204" pitchFamily="34" charset="0"/>
              </a:rPr>
              <a:t>16 فصلاً من قبل العلماء الذين يؤيدون حرفية آدم وحواء (2016)</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4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الخليقة</a:t>
            </a:r>
            <a:r>
              <a:rPr lang="en-US" sz="3200" dirty="0">
                <a:solidFill>
                  <a:srgbClr val="FFFFFF"/>
                </a:solidFill>
                <a:ea typeface="ＭＳ Ｐゴシック" charset="0"/>
              </a:rPr>
              <a:t>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60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dirty="0">
                <a:solidFill>
                  <a:srgbClr val="FFFFFF"/>
                </a:solidFill>
                <a:ea typeface="+mj-ea"/>
              </a:rPr>
              <a:t>هل تكوين 1-11 حقيقة تاريخية؟</a:t>
            </a:r>
            <a:endParaRPr lang="en-US" sz="4000" dirty="0">
              <a:solidFill>
                <a:srgbClr val="FFFFFF"/>
              </a:solidFill>
              <a:ea typeface="+mj-ea"/>
            </a:endParaRPr>
          </a:p>
        </p:txBody>
      </p:sp>
      <p:sp>
        <p:nvSpPr>
          <p:cNvPr id="347139" name="Text Box 4"/>
          <p:cNvSpPr txBox="1">
            <a:spLocks noChangeArrowheads="1"/>
          </p:cNvSpPr>
          <p:nvPr/>
        </p:nvSpPr>
        <p:spPr bwMode="auto">
          <a:xfrm>
            <a:off x="9264650" y="76200"/>
            <a:ext cx="195277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مسح العهد القديم 58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1. الأساطير لا تعلم حقائق عميقة أفضل من التاريخ</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2. النهج غير التاريخي غالباً ما يكون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موضوعياً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3. تكوين 1-11 يحتوي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معلومات مهمة للغاية </a:t>
            </a: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غير معروفة خارجه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4. تكوين 1-11 يتلاءم مع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حجة</a:t>
            </a: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 السفر عن الإختيار</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5. الأحداث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تقدم تاريخياً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6.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العلم </a:t>
            </a: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يؤكد أن تكوين 1-11 عبارة عن سجل تاريخي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tabLst/>
              <a:defRPr/>
            </a:pP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7. قال </a:t>
            </a:r>
            <a:r>
              <a:rPr lang="ar-JO" sz="2400" b="1" u="sng" dirty="0">
                <a:solidFill>
                  <a:srgbClr val="FFFFFF"/>
                </a:solidFill>
                <a:latin typeface="Arial" panose="020B0604020202020204" pitchFamily="34" charset="0"/>
                <a:ea typeface="ＭＳ Ｐゴシック" pitchFamily="-112" charset="-128"/>
                <a:cs typeface="Arial" panose="020B0604020202020204" pitchFamily="34" charset="0"/>
              </a:rPr>
              <a:t>المسيح</a:t>
            </a:r>
            <a:r>
              <a:rPr lang="ar-JO" sz="2400" b="1" dirty="0">
                <a:solidFill>
                  <a:srgbClr val="FFFFFF"/>
                </a:solidFill>
                <a:latin typeface="Arial" panose="020B0604020202020204" pitchFamily="34" charset="0"/>
                <a:ea typeface="ＭＳ Ｐゴシック" pitchFamily="-112" charset="-128"/>
                <a:cs typeface="Arial" panose="020B0604020202020204" pitchFamily="34" charset="0"/>
              </a:rPr>
              <a:t> أن هذه الأحداث هي تاريخية (مت 19: 4-6)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مشاكل لاهوتية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y&amp;#39;s species heralded the rise of long childhoods in hominids | Science  News">
            <a:extLst>
              <a:ext uri="{FF2B5EF4-FFF2-40B4-BE49-F238E27FC236}">
                <a16:creationId xmlns:a16="http://schemas.microsoft.com/office/drawing/2014/main" id="{5FDB4C4D-5822-8C49-B4EB-8C2BEC5733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93"/>
          <a:stretch/>
        </p:blipFill>
        <p:spPr bwMode="auto">
          <a:xfrm>
            <a:off x="-1" y="756101"/>
            <a:ext cx="9144001" cy="5368006"/>
          </a:xfrm>
          <a:prstGeom prst="rect">
            <a:avLst/>
          </a:prstGeom>
          <a:noFill/>
          <a:extLst>
            <a:ext uri="{909E8E84-426E-40DD-AFC4-6F175D3DCCD1}">
              <a14:hiddenFill xmlns:a14="http://schemas.microsoft.com/office/drawing/2010/main">
                <a:solidFill>
                  <a:srgbClr val="FFFFFF"/>
                </a:solidFill>
              </a14:hiddenFill>
            </a:ext>
          </a:extLst>
        </p:spPr>
      </p:pic>
      <p:sp>
        <p:nvSpPr>
          <p:cNvPr id="139265" name="Rectangle 2"/>
          <p:cNvSpPr>
            <a:spLocks noGrp="1" noChangeArrowheads="1"/>
          </p:cNvSpPr>
          <p:nvPr>
            <p:ph type="title"/>
          </p:nvPr>
        </p:nvSpPr>
        <p:spPr>
          <a:xfrm>
            <a:off x="0" y="22861"/>
            <a:ext cx="9144000" cy="728254"/>
          </a:xfrm>
        </p:spPr>
        <p:txBody>
          <a:bodyPr anchor="ctr"/>
          <a:lstStyle/>
          <a:p>
            <a:pPr eaLnBrk="1" hangingPunct="1"/>
            <a:r>
              <a:rPr lang="ar-JO" altLang="zh-CN" sz="4000" dirty="0">
                <a:solidFill>
                  <a:schemeClr val="bg1"/>
                </a:solidFill>
                <a:effectLst>
                  <a:glow rad="165100">
                    <a:schemeClr val="tx1"/>
                  </a:glow>
                </a:effectLst>
                <a:ea typeface="ＭＳ Ｐゴシック" charset="0"/>
              </a:rPr>
              <a:t>أسلاف الإنسان؟ حقاً؟</a:t>
            </a:r>
            <a:endParaRPr lang="en-US" altLang="zh-CN" dirty="0">
              <a:solidFill>
                <a:schemeClr val="bg1"/>
              </a:solidFill>
              <a:effectLst>
                <a:glow rad="165100">
                  <a:schemeClr val="tx1"/>
                </a:glow>
              </a:effectLst>
              <a:ea typeface="ＭＳ Ｐゴシック" charset="0"/>
            </a:endParaRPr>
          </a:p>
        </p:txBody>
      </p:sp>
      <p:sp>
        <p:nvSpPr>
          <p:cNvPr id="860166" name="Rectangle 6"/>
          <p:cNvSpPr>
            <a:spLocks noChangeArrowheads="1"/>
          </p:cNvSpPr>
          <p:nvPr/>
        </p:nvSpPr>
        <p:spPr bwMode="auto">
          <a:xfrm>
            <a:off x="0" y="6025198"/>
            <a:ext cx="9144000" cy="83280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lnSpc>
                <a:spcPct val="90000"/>
              </a:lnSpc>
              <a:spcBef>
                <a:spcPct val="20000"/>
              </a:spcBef>
              <a:spcAft>
                <a:spcPct val="0"/>
              </a:spcAft>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 كينيث كيتشن</a:t>
            </a:r>
            <a:r>
              <a:rPr lang="en-US" altLang="zh-CN" sz="2000" b="1" dirty="0">
                <a:solidFill>
                  <a:srgbClr val="FFFFFF"/>
                </a:solidFill>
                <a:effectLst/>
                <a:latin typeface="Arial" panose="020B0604020202020204" pitchFamily="34" charset="0"/>
                <a:ea typeface="ＭＳ Ｐゴシック" charset="0"/>
                <a:cs typeface="ＭＳ Ｐゴシック" charset="0"/>
              </a:rPr>
              <a:t> </a:t>
            </a:r>
            <a:r>
              <a:rPr lang="ar-JO" altLang="zh-CN" sz="2000" b="1" dirty="0">
                <a:solidFill>
                  <a:srgbClr val="FFFFFF"/>
                </a:solidFill>
                <a:effectLst/>
                <a:latin typeface="Arial" panose="020B0604020202020204" pitchFamily="34" charset="0"/>
                <a:ea typeface="ＭＳ Ｐゴシック" charset="0"/>
                <a:cs typeface="ＭＳ Ｐゴシック" charset="0"/>
              </a:rPr>
              <a:t>عن مصداقية العهد القديم</a:t>
            </a:r>
            <a:br>
              <a:rPr lang="en-US" altLang="zh-CN" sz="1600" b="1" dirty="0">
                <a:solidFill>
                  <a:srgbClr val="FFFFFF"/>
                </a:solidFill>
                <a:effectLst/>
                <a:latin typeface="Arial" panose="020B0604020202020204" pitchFamily="34" charset="0"/>
                <a:ea typeface="ＭＳ Ｐゴシック" charset="0"/>
                <a:cs typeface="ＭＳ Ｐゴシック" charset="0"/>
              </a:rPr>
            </a:br>
            <a:r>
              <a:rPr lang="en-US" altLang="zh-CN" sz="1400" b="1" dirty="0">
                <a:solidFill>
                  <a:srgbClr val="FFFFFF"/>
                </a:solidFill>
                <a:effectLst/>
                <a:latin typeface="Arial" panose="020B0604020202020204" pitchFamily="34" charset="0"/>
                <a:ea typeface="ＭＳ Ｐゴシック" charset="0"/>
                <a:cs typeface="ＭＳ Ｐゴシック" charset="0"/>
              </a:rPr>
              <a:t>(Grand Rapids: Eerdmans, 2003),  loc. 9197 of 14432, Kindle ed.; picture of Australopithecus afarensis (https://</a:t>
            </a:r>
            <a:r>
              <a:rPr lang="en-US" altLang="zh-CN" sz="1400" b="1" dirty="0" err="1">
                <a:solidFill>
                  <a:srgbClr val="FFFFFF"/>
                </a:solidFill>
                <a:effectLst/>
                <a:latin typeface="Arial" panose="020B0604020202020204" pitchFamily="34" charset="0"/>
                <a:ea typeface="ＭＳ Ｐゴシック" charset="0"/>
                <a:cs typeface="ＭＳ Ｐゴシック" charset="0"/>
              </a:rPr>
              <a:t>www.sciencenews.org</a:t>
            </a:r>
            <a:r>
              <a:rPr lang="en-US" altLang="zh-CN" sz="1400" b="1" dirty="0">
                <a:solidFill>
                  <a:srgbClr val="FFFFFF"/>
                </a:solidFill>
                <a:effectLst/>
                <a:latin typeface="Arial" panose="020B0604020202020204" pitchFamily="34" charset="0"/>
                <a:ea typeface="ＭＳ Ｐゴシック" charset="0"/>
                <a:cs typeface="ＭＳ Ｐゴシック" charset="0"/>
              </a:rPr>
              <a:t>/article/lucy-species-brain-skull-heralded-rise-long-childhoods-hominids)</a:t>
            </a:r>
            <a:endParaRPr kumimoji="0" lang="en-US" altLang="zh-CN"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EEA7FA4-3C80-4440-9594-760435BBDE53}"/>
              </a:ext>
            </a:extLst>
          </p:cNvPr>
          <p:cNvSpPr txBox="1">
            <a:spLocks noChangeArrowheads="1"/>
          </p:cNvSpPr>
          <p:nvPr/>
        </p:nvSpPr>
        <p:spPr bwMode="auto">
          <a:xfrm>
            <a:off x="2941" y="756101"/>
            <a:ext cx="4111859" cy="514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en-US" altLang="zh-CN" sz="3200" b="1" kern="0" dirty="0">
                <a:solidFill>
                  <a:schemeClr val="tx1"/>
                </a:solidFill>
                <a:effectLst/>
                <a:latin typeface="Arial" panose="020B0604020202020204" pitchFamily="34" charset="0"/>
                <a:ea typeface="ＭＳ Ｐゴシック" charset="0"/>
              </a:rPr>
              <a:t>﻿</a:t>
            </a:r>
            <a:r>
              <a:rPr lang="ar-JO" sz="3200" b="1" dirty="0">
                <a:solidFill>
                  <a:schemeClr val="tx1"/>
                </a:solidFill>
                <a:latin typeface="Arial" panose="020B0604020202020204" pitchFamily="34" charset="0"/>
              </a:rPr>
              <a:t> ولكن قبل (10.000 ق.م) تعود قصة الإنسان إلى عدة آلاف من السنين لا نعرف عنها إلا القليل، والتي يمكن للمرء أن يسأل عن أي (أو ماذا) يشبه البشر، ببساطة يشبهون أسلافهم .</a:t>
            </a:r>
            <a:endParaRPr lang="en-US" altLang="zh-CN" sz="3200" b="1" kern="0" dirty="0">
              <a:solidFill>
                <a:schemeClr val="tx1"/>
              </a:solidFill>
              <a:effectLst/>
              <a:latin typeface="Arial" panose="020B0604020202020204" pitchFamily="34" charset="0"/>
              <a:ea typeface="ＭＳ Ｐゴシック" charset="0"/>
            </a:endParaRPr>
          </a:p>
        </p:txBody>
      </p:sp>
    </p:spTree>
    <p:extLst>
      <p:ext uri="{BB962C8B-B14F-4D97-AF65-F5344CB8AC3E}">
        <p14:creationId xmlns:p14="http://schemas.microsoft.com/office/powerpoint/2010/main" val="1260325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6"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sz="900" b="1" dirty="0">
                <a:solidFill>
                  <a:srgbClr val="FFFFFF"/>
                </a:solidFill>
                <a:latin typeface="Arial" panose="020B0604020202020204" pitchFamily="34" charset="0"/>
                <a:cs typeface="Arial" panose="020B0604020202020204" pitchFamily="34" charset="0"/>
              </a:rPr>
              <a:t>©2003 TBBMI</a:t>
            </a:r>
          </a:p>
        </p:txBody>
      </p:sp>
      <p:sp>
        <p:nvSpPr>
          <p:cNvPr id="512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7.5.03a.</a:t>
            </a:r>
          </a:p>
        </p:txBody>
      </p:sp>
      <p:sp>
        <p:nvSpPr>
          <p:cNvPr id="512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18</a:t>
            </a:r>
          </a:p>
        </p:txBody>
      </p:sp>
      <p:sp>
        <p:nvSpPr>
          <p:cNvPr id="5126" name="Text Box 6"/>
          <p:cNvSpPr txBox="1">
            <a:spLocks noChangeArrowheads="1"/>
          </p:cNvSpPr>
          <p:nvPr/>
        </p:nvSpPr>
        <p:spPr bwMode="auto">
          <a:xfrm>
            <a:off x="381000" y="533400"/>
            <a:ext cx="8763000" cy="1006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أسئلة عن سفر التكوين</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127" name="Text Box 7"/>
          <p:cNvSpPr txBox="1">
            <a:spLocks noChangeArrowheads="1"/>
          </p:cNvSpPr>
          <p:nvPr/>
        </p:nvSpPr>
        <p:spPr bwMode="auto">
          <a:xfrm>
            <a:off x="457200" y="1752600"/>
            <a:ext cx="8229600" cy="769938"/>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44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البدايات</a:t>
            </a:r>
            <a:endParaRPr lang="en-US" sz="44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5128" name="Text Box 8"/>
          <p:cNvSpPr txBox="1">
            <a:spLocks noChangeArrowheads="1"/>
          </p:cNvSpPr>
          <p:nvPr/>
        </p:nvSpPr>
        <p:spPr bwMode="auto">
          <a:xfrm>
            <a:off x="381000" y="2790825"/>
            <a:ext cx="8763000" cy="2462213"/>
          </a:xfrm>
          <a:prstGeom prst="rect">
            <a:avLst/>
          </a:prstGeom>
          <a:noFill/>
          <a:ln w="9525">
            <a:noFill/>
            <a:miter lim="800000"/>
            <a:headEnd/>
            <a:tailEnd/>
          </a:ln>
          <a:effectLst/>
        </p:spPr>
        <p:txBody>
          <a:bodyPr>
            <a:spAutoFit/>
          </a:bodyPr>
          <a:lstStyle/>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متى حدثت الخليقة؟</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a:p>
            <a:pPr marL="622300" indent="-622300" algn="r" defTabSz="914400" rtl="1" fontAlgn="base">
              <a:spcBef>
                <a:spcPct val="50000"/>
              </a:spcBef>
              <a:spcAft>
                <a:spcPct val="0"/>
              </a:spcAft>
              <a:buFontTx/>
              <a:buChar char="•"/>
              <a:defRPr/>
            </a:pPr>
            <a:r>
              <a:rPr lang="ar-JO"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rPr>
              <a:t>هل عاش الناس ما قبل الآباء كل هذه الفترات؟</a:t>
            </a:r>
            <a:endParaRPr lang="en-US" sz="4400" b="1" dirty="0">
              <a:solidFill>
                <a:srgbClr val="FFFFFF"/>
              </a:solidFill>
              <a:effectLst>
                <a:glow rad="101600">
                  <a:srgbClr val="000000">
                    <a:alpha val="75000"/>
                  </a:srgbClr>
                </a:glow>
              </a:effectLst>
              <a:latin typeface="Arial" panose="020B0604020202020204" pitchFamily="34" charset="0"/>
              <a:ea typeface="Arial" pitchFamily="-111" charset="0"/>
              <a:cs typeface="Arial" panose="020B0604020202020204" pitchFamily="34" charset="0"/>
            </a:endParaRPr>
          </a:p>
        </p:txBody>
      </p:sp>
    </p:spTree>
    <p:extLst>
      <p:ext uri="{BB962C8B-B14F-4D97-AF65-F5344CB8AC3E}">
        <p14:creationId xmlns:p14="http://schemas.microsoft.com/office/powerpoint/2010/main" val="934957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p:stCondLst>
                              <p:cond delay="412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 لقد وصلت إلى سجلات الأنساب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في برنامج قراءتي للكتاب المقدس ثانيةً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13874361"/>
      </p:ext>
    </p:extLst>
  </p:cSld>
  <p:clrMapOvr>
    <a:masterClrMapping/>
  </p:clrMapOvr>
  <p:transition spd="med">
    <p:randomBar dir="vert"/>
  </p:transition>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2111</TotalTime>
  <Words>4978</Words>
  <Application>Microsoft Macintosh PowerPoint</Application>
  <PresentationFormat>On-screen Show (4:3)</PresentationFormat>
  <Paragraphs>643</Paragraphs>
  <Slides>52</Slides>
  <Notes>46</Notes>
  <HiddenSlides>0</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52</vt:i4>
      </vt:variant>
    </vt:vector>
  </HeadingPairs>
  <TitlesOfParts>
    <vt:vector size="78" baseType="lpstr">
      <vt:lpstr>ＭＳ Ｐゴシック</vt:lpstr>
      <vt:lpstr>Arial</vt:lpstr>
      <vt:lpstr>Arial Rounded MT Bold</vt:lpstr>
      <vt:lpstr>Calibri</vt:lpstr>
      <vt:lpstr>Candara</vt:lpstr>
      <vt:lpstr>Comic Sans MS</vt:lpstr>
      <vt:lpstr>Symbol</vt:lpstr>
      <vt:lpstr>Times New Roman</vt:lpstr>
      <vt:lpstr>Wingdings</vt:lpstr>
      <vt:lpstr>Wingdings 3</vt:lpstr>
      <vt:lpstr>Orbit</vt:lpstr>
      <vt:lpstr>Lock And Key</vt:lpstr>
      <vt:lpstr>1_Default Design</vt:lpstr>
      <vt:lpstr>2_Default Design</vt:lpstr>
      <vt:lpstr>1_Orbit</vt:lpstr>
      <vt:lpstr>1_Lock And Key</vt:lpstr>
      <vt:lpstr>8_Default Design</vt:lpstr>
      <vt:lpstr>18_Default Design</vt:lpstr>
      <vt:lpstr>5_Default Design</vt:lpstr>
      <vt:lpstr>13_Default Design</vt:lpstr>
      <vt:lpstr>3_Default Design</vt:lpstr>
      <vt:lpstr>Default Design</vt:lpstr>
      <vt:lpstr>49_Blank Presentation</vt:lpstr>
      <vt:lpstr>23_Office Theme</vt:lpstr>
      <vt:lpstr>22_Office Theme</vt:lpstr>
      <vt:lpstr>4_Default Design</vt:lpstr>
      <vt:lpstr> سجلات الأنساب و التسلسل الزمني في العهد القديم  </vt:lpstr>
      <vt:lpstr>ما هو التسلسل الزمني في العهد القديم؟</vt:lpstr>
      <vt:lpstr>لماذا يعتبر التسلسل الزمني               في العهد القديم مهماً؟</vt:lpstr>
      <vt:lpstr>كيف يحدد المؤرخون التسلسل الزمني     في العهد القديم؟</vt:lpstr>
      <vt:lpstr>كيف يحدد المؤرخون التسلسل الزمني     في العهد القديم؟</vt:lpstr>
      <vt:lpstr>هل تكوين 1-11 حقيقة تاريخية؟</vt:lpstr>
      <vt:lpstr>أسلاف الإنسان؟ حقاً؟</vt:lpstr>
      <vt:lpstr>PowerPoint Presentation</vt:lpstr>
      <vt:lpstr>أوه، لا ... لقد وصلت إلى سجلات الأنساب</vt:lpstr>
      <vt:lpstr>ما هي الفكرة؟</vt:lpstr>
      <vt:lpstr>ما هي الفكرة؟</vt:lpstr>
      <vt:lpstr>هل يمكن أن نجد تاريخ الخليقة                  من تكوين 5 و 11؟</vt:lpstr>
      <vt:lpstr>سر سجلات الأنساب                           في تكوين 5 و 11</vt:lpstr>
      <vt:lpstr>أسرار سجلات أنساب سفر التكوين</vt:lpstr>
      <vt:lpstr>سجل نسب تكوين 5 </vt:lpstr>
      <vt:lpstr>لماذا لا يحتوي تكوين 5 و 11 على فجوات؟</vt:lpstr>
      <vt:lpstr>السن عند ولادة الأولاد</vt:lpstr>
      <vt:lpstr>تكوين 5 العمر عند الموت</vt:lpstr>
      <vt:lpstr>لماذا لا يحتوي تكوين 5 و 11 على فجوات؟</vt:lpstr>
      <vt:lpstr>تكوين 5 أقصر من لوقا 3</vt:lpstr>
      <vt:lpstr>لماذا لا يحتوي تكوين 5 و 11 على فجوات؟</vt:lpstr>
      <vt:lpstr>نظرتين</vt:lpstr>
      <vt:lpstr>الحجج المطروحة للفجوات</vt:lpstr>
      <vt:lpstr>دعم التسلسل الزمني المستقيم</vt:lpstr>
      <vt:lpstr>كيف يمكنك أن تعرف عمر الأرض؟</vt:lpstr>
      <vt:lpstr>قم بالعملية الحسابية</vt:lpstr>
      <vt:lpstr>التسلسل الزمني للآباء (تكوين5، 11)</vt:lpstr>
      <vt:lpstr>Methuselah's Death</vt:lpstr>
      <vt:lpstr>التسلسل الزمني للطوفان</vt:lpstr>
      <vt:lpstr>التسلسل الزمني للطوفان</vt:lpstr>
      <vt:lpstr>Patriarch's long lives</vt:lpstr>
      <vt:lpstr>قائمة ملوك السومريين</vt:lpstr>
      <vt:lpstr>قائمة ملوك السومريين</vt:lpstr>
      <vt:lpstr>قائمة ملوك السومريين</vt:lpstr>
      <vt:lpstr>قائمة ملوك السومريين</vt:lpstr>
      <vt:lpstr>تكوين 5 السن عند ولادة الأولاد</vt:lpstr>
      <vt:lpstr>كيتشن عن السن عند ولادة الأولاد</vt:lpstr>
      <vt:lpstr>كيتشن عن السن عند الموت</vt:lpstr>
      <vt:lpstr>نظرة كيتشن البديلة</vt:lpstr>
      <vt:lpstr>متوشالح</vt:lpstr>
      <vt:lpstr>معنى كل اسم من أسماء الآباء في الأجيال العشرة</vt:lpstr>
      <vt:lpstr>معنى كل اسم من أسماء الآباء في الأجيال العشرة</vt:lpstr>
      <vt:lpstr>حسناً، ما هي الفكرة؟</vt:lpstr>
      <vt:lpstr>هل تأخذ كلمة الله قيمتها - حتى عندما تكون غير مريحة؟</vt:lpstr>
      <vt:lpstr>كيف يمكنك أن تعرف عمر الأرض؟</vt:lpstr>
      <vt:lpstr>التطور الإلهي: نقد علمي وفلسفي ولاهوتي  ج. ب. مورلاند واين جرودم، و آخرون تشرين ثاني 2017  يحاجج ضد التطور الإلهي لكنه ينادي بنظرية ملايين السنين  لا يشمل مقالات لمؤيدي نظرية الخلق الكتابي التي تتمسك بالأرض الفتية </vt:lpstr>
      <vt:lpstr>AiG Web Address 00439</vt:lpstr>
      <vt:lpstr>Unformed and Unfilled 04093</vt:lpstr>
      <vt:lpstr>Coming to Grips with Genesis 04702</vt:lpstr>
      <vt:lpstr>Coming to Grips with Genesis 04702</vt:lpstr>
      <vt:lpstr>PowerPoint Presentation</vt:lpstr>
      <vt:lpstr> الخليقةat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Survey link at biblestudydownloads.com</dc:title>
  <dc:creator>Rick Griffith</dc:creator>
  <cp:lastModifiedBy>Rick Griffith</cp:lastModifiedBy>
  <cp:revision>109</cp:revision>
  <dcterms:created xsi:type="dcterms:W3CDTF">2014-04-15T05:56:03Z</dcterms:created>
  <dcterms:modified xsi:type="dcterms:W3CDTF">2026-06-09T19:20:07Z</dcterms:modified>
</cp:coreProperties>
</file>