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631" r:id="rId2"/>
    <p:sldMasterId id="2147484643" r:id="rId3"/>
    <p:sldMasterId id="2147484655" r:id="rId4"/>
    <p:sldMasterId id="2147484657" r:id="rId5"/>
    <p:sldMasterId id="2147484669" r:id="rId6"/>
    <p:sldMasterId id="2147484682" r:id="rId7"/>
    <p:sldMasterId id="2147484694" r:id="rId8"/>
    <p:sldMasterId id="2147484706" r:id="rId9"/>
    <p:sldMasterId id="2147484718" r:id="rId10"/>
    <p:sldMasterId id="2147484730" r:id="rId11"/>
    <p:sldMasterId id="2147484742" r:id="rId12"/>
  </p:sldMasterIdLst>
  <p:notesMasterIdLst>
    <p:notesMasterId r:id="rId60"/>
  </p:notesMasterIdLst>
  <p:sldIdLst>
    <p:sldId id="336" r:id="rId13"/>
    <p:sldId id="325" r:id="rId14"/>
    <p:sldId id="290" r:id="rId15"/>
    <p:sldId id="289" r:id="rId16"/>
    <p:sldId id="292" r:id="rId17"/>
    <p:sldId id="258" r:id="rId18"/>
    <p:sldId id="260" r:id="rId19"/>
    <p:sldId id="327" r:id="rId20"/>
    <p:sldId id="294" r:id="rId21"/>
    <p:sldId id="293" r:id="rId22"/>
    <p:sldId id="271" r:id="rId23"/>
    <p:sldId id="288" r:id="rId24"/>
    <p:sldId id="295" r:id="rId25"/>
    <p:sldId id="297" r:id="rId26"/>
    <p:sldId id="298" r:id="rId27"/>
    <p:sldId id="299" r:id="rId28"/>
    <p:sldId id="304" r:id="rId29"/>
    <p:sldId id="305" r:id="rId30"/>
    <p:sldId id="306" r:id="rId31"/>
    <p:sldId id="312" r:id="rId32"/>
    <p:sldId id="296" r:id="rId33"/>
    <p:sldId id="259" r:id="rId34"/>
    <p:sldId id="287" r:id="rId35"/>
    <p:sldId id="311" r:id="rId36"/>
    <p:sldId id="301" r:id="rId37"/>
    <p:sldId id="277" r:id="rId38"/>
    <p:sldId id="286" r:id="rId39"/>
    <p:sldId id="284" r:id="rId40"/>
    <p:sldId id="285" r:id="rId41"/>
    <p:sldId id="276" r:id="rId42"/>
    <p:sldId id="261" r:id="rId43"/>
    <p:sldId id="314" r:id="rId44"/>
    <p:sldId id="264" r:id="rId45"/>
    <p:sldId id="268" r:id="rId46"/>
    <p:sldId id="269" r:id="rId47"/>
    <p:sldId id="270" r:id="rId48"/>
    <p:sldId id="326" r:id="rId49"/>
    <p:sldId id="313" r:id="rId50"/>
    <p:sldId id="272" r:id="rId51"/>
    <p:sldId id="302" r:id="rId52"/>
    <p:sldId id="338" r:id="rId53"/>
    <p:sldId id="333" r:id="rId54"/>
    <p:sldId id="334" r:id="rId55"/>
    <p:sldId id="331" r:id="rId56"/>
    <p:sldId id="332" r:id="rId57"/>
    <p:sldId id="329" r:id="rId58"/>
    <p:sldId id="522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2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4603"/>
    <a:srgbClr val="000835"/>
    <a:srgbClr val="0000A9"/>
    <a:srgbClr val="545454"/>
    <a:srgbClr val="660066"/>
    <a:srgbClr val="006600"/>
    <a:srgbClr val="66FF66"/>
    <a:srgbClr val="BBE0E3"/>
    <a:srgbClr val="00001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4"/>
    <p:restoredTop sz="92026" autoAdjust="0"/>
  </p:normalViewPr>
  <p:slideViewPr>
    <p:cSldViewPr>
      <p:cViewPr>
        <p:scale>
          <a:sx n="88" d="100"/>
          <a:sy n="88" d="100"/>
        </p:scale>
        <p:origin x="304" y="1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2A9A34-6E8B-D14C-8306-ED54AE61AB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57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E342F-A78B-6F4D-9FE1-E98A14CA5C2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44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 rtl="1" eaLnBrk="1" hangingPunct="1"/>
            <a:r>
              <a:rPr lang="ar-JO" dirty="0">
                <a:latin typeface="Arial" charset="0"/>
                <a:ea typeface="ＭＳ Ｐゴシック" charset="0"/>
                <a:cs typeface="ＭＳ Ｐゴシック" charset="0"/>
              </a:rPr>
              <a:t>المترجم: ترجمة</a:t>
            </a:r>
            <a:r>
              <a:rPr lang="ar-JO" baseline="0" dirty="0">
                <a:latin typeface="Arial" charset="0"/>
                <a:ea typeface="ＭＳ Ｐゴシック" charset="0"/>
                <a:cs typeface="ＭＳ Ｐゴシック" charset="0"/>
              </a:rPr>
              <a:t> فاندايك تترجم كلمة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Pagan </a:t>
            </a:r>
            <a:r>
              <a:rPr lang="ar-JO" baseline="0" dirty="0">
                <a:latin typeface="Arial" charset="0"/>
                <a:ea typeface="ＭＳ Ｐゴシック" charset="0"/>
                <a:cs typeface="ＭＳ Ｐゴシック" charset="0"/>
              </a:rPr>
              <a:t>بكلمة "الأمم" , بينما الترجمات الأخرى تترجمها ب "الوثنيين" وبشكل عام تشير الى كل الديانات التي لا تعبد يهوه الرب.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D7C77D-EE0C-E746-A45C-CB473B40BF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7440F-8678-CA42-A1E1-B49D9E9E4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B7A2E-0FD1-DF4A-9DED-136BE0D6F3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697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69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7945FB-D8F1-B449-8791-080D12CE129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AFEE0E-F0F7-9549-B6F8-D082509A75C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7F13B1-2960-F342-BFC7-D685CE00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3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188B6C-34B7-A044-9B62-E862150E3E4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4A3D69-44F1-6D40-B4A1-D1437EB62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CE70BB-E008-4243-AB1A-E4BA882284A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FA1FD2-E57B-BC4E-9547-DA1AC85435F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ADA5C2-9F46-9848-895A-B8ACCDE28E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E8E2CF-05A7-F741-862F-72BA8C90E2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293701-1857-5C48-9839-172D075FEAE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James Pritchard, Ancient Near Eastern Texts Relating to the Old Testament (Princeton, NJ: Univ. Press, 1969), 608; cited in Arnold/Beyer, Encountering the OT, 345.  Mari material also from Arnold/Beyer, 345.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32DA25-AAA0-1542-9DBD-10604552C9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7453B-FC41-1744-9C29-A4AC8C2161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6CC25-604A-E54D-A627-222B6D4190A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4B89F-E283-6749-B8B8-35C1C30865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0F5D1F-8B00-E645-B7B1-3A8B33019C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0E0DF7-9D98-9841-8600-2D33256A9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7A053B-9C7E-8145-B1FE-98C1570AD06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677DA3-8E02-FC43-87AB-271F295BCED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28943C-6C11-5944-957F-546B35FAEF4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1F4F3-470A-0A46-8475-260574475F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8C13CD-CE30-A142-B26F-49E225C35C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FEADFF-0B1F-134C-8AC9-EE3407D105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C3A83B-908B-BC41-A2CB-6F536656A52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EEDFEB-F0FE-7F42-9AA9-CD8C67AFD6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10A313-0C99-A844-B2E0-9B57BAF72D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DA20C0-EB3A-EB4A-A08A-B039149607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F54C98-7ACF-8644-86AF-B20EF0DAFC7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F8ECE-5E6F-8A46-80D1-C3E26EBCDC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E73192-788A-3B4D-9E3A-EF7202EAFC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3533D-19D1-A447-BE69-197FFE3B8E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79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Wayne A. Grudem, 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Why Christians Can Still Prophesy: Scripture Encourages Us to Seek this Gift yet Today,</a:t>
            </a:r>
            <a:r>
              <a:rPr lang="ja-JP" altLang="en-US" dirty="0"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Christianity Today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 [September 16, 1988] 29; cf. Grudem</a:t>
            </a:r>
            <a:r>
              <a:rPr lang="fr-FR" altLang="ja-JP" dirty="0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altLang="ja-JP" dirty="0">
                <a:latin typeface="Times New Roman" charset="0"/>
                <a:ea typeface="ＭＳ Ｐゴシック" charset="0"/>
                <a:cs typeface="ＭＳ Ｐゴシック" charset="0"/>
              </a:rPr>
              <a:t>s 1988 book, </a:t>
            </a:r>
            <a:r>
              <a:rPr lang="en-US" altLang="ja-JP" i="1" dirty="0">
                <a:latin typeface="Times New Roman" charset="0"/>
                <a:ea typeface="ＭＳ Ｐゴシック" charset="0"/>
                <a:cs typeface="ＭＳ Ｐゴシック" charset="0"/>
              </a:rPr>
              <a:t>The Gift of Prophecy.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272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CF9E9B-EB05-6041-ACB4-B43083C28A15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45D86B-4277-3148-9405-55214B26A51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1EF32B-BFAF-C747-ADA2-1BAD54477A0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561BEC-209B-F046-81DD-4F15F0D6717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 Critical Studies in the OT Arabic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78CE40-E89D-2746-A42A-58EF939C2D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16B1CB-86F4-4D43-8F65-F60C3B79D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CC2C80-D50B-3140-9DA6-5CED4719FF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38371E-3A7D-0D44-9C04-26825EC9D91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2A0BFD-F147-1341-8ACE-7D3E6226EB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0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75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28690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A26E6-222A-C543-A247-965731E758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982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2DB72-7ADB-A748-9EF2-1836529D24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198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Expbann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0" descr="EXPHOR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FEC9CBB7-C24B-164C-82B4-B2313448A1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51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9D0D7-EF03-AE49-9735-9044C4AC18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95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65380-6B4F-6044-92C8-36C75920EB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764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4196F-71E0-114D-9075-CC71FA59B8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757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DA325-2AFF-B44A-9689-98D721CB86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433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3EE2D-5C0E-594A-AF6E-FBB9BCE69F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8174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873A5-EE30-124B-96FD-98FA322A60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248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DA7C0-DB6A-7244-97EF-421B59B0F3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5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10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B9AA5-C221-6647-852E-8FC0F68712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51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AF3AF-D2F0-474F-83BC-C1F2D6DD6E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297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D85E6-2EF1-464A-B5B0-AC828B926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0318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D4D15-2B28-4D4E-9AF8-68E6B58506EC}" type="datetime1">
              <a:rPr lang="en-US"/>
              <a:pPr>
                <a:defRPr/>
              </a:pPr>
              <a:t>8/20/22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EC206-21E2-B54B-86DE-81225826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473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603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36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685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7005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458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0313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86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92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694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207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313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8CE10-99A7-D446-AE85-E9E12ECD58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88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656396-FC55-6748-97FB-81AFF441C5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43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72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54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794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5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3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10B8B-851D-F04D-9243-9D8E21E65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04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8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81755-A3E7-F346-8A26-8C3108B2F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561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92EB1-1660-384F-8785-DF76AC756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78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845D2-ED5B-4945-B6AF-08D382046C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90098"/>
      </p:ext>
    </p:extLst>
  </p:cSld>
  <p:clrMapOvr>
    <a:masterClrMapping/>
  </p:clrMapOvr>
  <p:transition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28600" y="3124200"/>
            <a:ext cx="8564563" cy="390525"/>
            <a:chOff x="144" y="1968"/>
            <a:chExt cx="5395" cy="246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 rot="-5400000" flipH="1" flipV="1">
              <a:off x="2794" y="-586"/>
              <a:ext cx="96" cy="5395"/>
            </a:xfrm>
            <a:custGeom>
              <a:avLst/>
              <a:gdLst>
                <a:gd name="T0" fmla="*/ 0 w 1699"/>
                <a:gd name="T1" fmla="*/ 10721 h 3264"/>
                <a:gd name="T2" fmla="*/ 0 w 1699"/>
                <a:gd name="T3" fmla="*/ 3569 h 3264"/>
                <a:gd name="T4" fmla="*/ 0 w 1699"/>
                <a:gd name="T5" fmla="*/ 656 h 3264"/>
                <a:gd name="T6" fmla="*/ 0 w 1699"/>
                <a:gd name="T7" fmla="*/ 656 h 3264"/>
                <a:gd name="T8" fmla="*/ 0 w 1699"/>
                <a:gd name="T9" fmla="*/ 208 h 3264"/>
                <a:gd name="T10" fmla="*/ 0 w 1699"/>
                <a:gd name="T11" fmla="*/ 506 h 3264"/>
                <a:gd name="T12" fmla="*/ 0 w 1699"/>
                <a:gd name="T13" fmla="*/ 3256 h 3264"/>
                <a:gd name="T14" fmla="*/ 0 w 1699"/>
                <a:gd name="T15" fmla="*/ 8278 h 3264"/>
                <a:gd name="T16" fmla="*/ 0 w 1699"/>
                <a:gd name="T17" fmla="*/ 15018 h 3264"/>
                <a:gd name="T18" fmla="*/ 0 w 1699"/>
                <a:gd name="T19" fmla="*/ 23995 h 3264"/>
                <a:gd name="T20" fmla="*/ 0 w 1699"/>
                <a:gd name="T21" fmla="*/ 32238 h 3264"/>
                <a:gd name="T22" fmla="*/ 0 w 1699"/>
                <a:gd name="T23" fmla="*/ 45510 h 3264"/>
                <a:gd name="T24" fmla="*/ 0 w 1699"/>
                <a:gd name="T25" fmla="*/ 57710 h 3264"/>
                <a:gd name="T26" fmla="*/ 0 w 1699"/>
                <a:gd name="T27" fmla="*/ 62304 h 3264"/>
                <a:gd name="T28" fmla="*/ 0 w 1699"/>
                <a:gd name="T29" fmla="*/ 65943 h 3264"/>
                <a:gd name="T30" fmla="*/ 0 w 1699"/>
                <a:gd name="T31" fmla="*/ 65943 h 3264"/>
                <a:gd name="T32" fmla="*/ 0 w 1699"/>
                <a:gd name="T33" fmla="*/ 65338 h 3264"/>
                <a:gd name="T34" fmla="*/ 0 w 1699"/>
                <a:gd name="T35" fmla="*/ 66249 h 3264"/>
                <a:gd name="T36" fmla="*/ 0 w 1699"/>
                <a:gd name="T37" fmla="*/ 64581 h 3264"/>
                <a:gd name="T38" fmla="*/ 0 w 1699"/>
                <a:gd name="T39" fmla="*/ 60153 h 3264"/>
                <a:gd name="T40" fmla="*/ 0 w 1699"/>
                <a:gd name="T41" fmla="*/ 54061 h 3264"/>
                <a:gd name="T42" fmla="*/ 0 w 1699"/>
                <a:gd name="T43" fmla="*/ 45510 h 3264"/>
                <a:gd name="T44" fmla="*/ 0 w 1699"/>
                <a:gd name="T45" fmla="*/ 36975 h 3264"/>
                <a:gd name="T46" fmla="*/ 0 w 1699"/>
                <a:gd name="T47" fmla="*/ 25676 h 3264"/>
                <a:gd name="T48" fmla="*/ 0 w 1699"/>
                <a:gd name="T49" fmla="*/ 18654 h 3264"/>
                <a:gd name="T50" fmla="*/ 0 w 1699"/>
                <a:gd name="T51" fmla="*/ 10721 h 326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699" h="3264">
                  <a:moveTo>
                    <a:pt x="91" y="526"/>
                  </a:moveTo>
                  <a:cubicBezTo>
                    <a:pt x="116" y="403"/>
                    <a:pt x="152" y="257"/>
                    <a:pt x="211" y="175"/>
                  </a:cubicBezTo>
                  <a:cubicBezTo>
                    <a:pt x="270" y="93"/>
                    <a:pt x="345" y="56"/>
                    <a:pt x="443" y="32"/>
                  </a:cubicBezTo>
                  <a:cubicBezTo>
                    <a:pt x="541" y="8"/>
                    <a:pt x="675" y="36"/>
                    <a:pt x="802" y="32"/>
                  </a:cubicBezTo>
                  <a:cubicBezTo>
                    <a:pt x="929" y="28"/>
                    <a:pt x="1093" y="11"/>
                    <a:pt x="1206" y="10"/>
                  </a:cubicBezTo>
                  <a:cubicBezTo>
                    <a:pt x="1319" y="9"/>
                    <a:pt x="1407" y="0"/>
                    <a:pt x="1482" y="25"/>
                  </a:cubicBezTo>
                  <a:cubicBezTo>
                    <a:pt x="1557" y="50"/>
                    <a:pt x="1626" y="97"/>
                    <a:pt x="1655" y="160"/>
                  </a:cubicBezTo>
                  <a:cubicBezTo>
                    <a:pt x="1684" y="223"/>
                    <a:pt x="1669" y="310"/>
                    <a:pt x="1655" y="406"/>
                  </a:cubicBezTo>
                  <a:cubicBezTo>
                    <a:pt x="1641" y="502"/>
                    <a:pt x="1587" y="608"/>
                    <a:pt x="1572" y="736"/>
                  </a:cubicBezTo>
                  <a:cubicBezTo>
                    <a:pt x="1557" y="864"/>
                    <a:pt x="1555" y="1036"/>
                    <a:pt x="1565" y="1177"/>
                  </a:cubicBezTo>
                  <a:cubicBezTo>
                    <a:pt x="1575" y="1318"/>
                    <a:pt x="1611" y="1405"/>
                    <a:pt x="1632" y="1581"/>
                  </a:cubicBezTo>
                  <a:cubicBezTo>
                    <a:pt x="1653" y="1757"/>
                    <a:pt x="1699" y="2024"/>
                    <a:pt x="1692" y="2232"/>
                  </a:cubicBezTo>
                  <a:cubicBezTo>
                    <a:pt x="1685" y="2440"/>
                    <a:pt x="1598" y="2693"/>
                    <a:pt x="1587" y="2830"/>
                  </a:cubicBezTo>
                  <a:cubicBezTo>
                    <a:pt x="1576" y="2967"/>
                    <a:pt x="1634" y="2988"/>
                    <a:pt x="1625" y="3055"/>
                  </a:cubicBezTo>
                  <a:cubicBezTo>
                    <a:pt x="1616" y="3122"/>
                    <a:pt x="1585" y="3204"/>
                    <a:pt x="1535" y="3234"/>
                  </a:cubicBezTo>
                  <a:cubicBezTo>
                    <a:pt x="1485" y="3264"/>
                    <a:pt x="1427" y="3239"/>
                    <a:pt x="1325" y="3234"/>
                  </a:cubicBezTo>
                  <a:cubicBezTo>
                    <a:pt x="1223" y="3229"/>
                    <a:pt x="1057" y="3202"/>
                    <a:pt x="921" y="3204"/>
                  </a:cubicBezTo>
                  <a:cubicBezTo>
                    <a:pt x="785" y="3206"/>
                    <a:pt x="641" y="3255"/>
                    <a:pt x="510" y="3249"/>
                  </a:cubicBezTo>
                  <a:cubicBezTo>
                    <a:pt x="379" y="3243"/>
                    <a:pt x="214" y="3217"/>
                    <a:pt x="136" y="3167"/>
                  </a:cubicBezTo>
                  <a:cubicBezTo>
                    <a:pt x="58" y="3117"/>
                    <a:pt x="45" y="3036"/>
                    <a:pt x="39" y="2950"/>
                  </a:cubicBezTo>
                  <a:cubicBezTo>
                    <a:pt x="33" y="2864"/>
                    <a:pt x="89" y="2771"/>
                    <a:pt x="99" y="2651"/>
                  </a:cubicBezTo>
                  <a:cubicBezTo>
                    <a:pt x="109" y="2531"/>
                    <a:pt x="114" y="2372"/>
                    <a:pt x="99" y="2232"/>
                  </a:cubicBezTo>
                  <a:cubicBezTo>
                    <a:pt x="84" y="2092"/>
                    <a:pt x="18" y="1975"/>
                    <a:pt x="9" y="1813"/>
                  </a:cubicBezTo>
                  <a:cubicBezTo>
                    <a:pt x="0" y="1651"/>
                    <a:pt x="37" y="1409"/>
                    <a:pt x="46" y="1259"/>
                  </a:cubicBezTo>
                  <a:cubicBezTo>
                    <a:pt x="55" y="1109"/>
                    <a:pt x="52" y="1036"/>
                    <a:pt x="61" y="915"/>
                  </a:cubicBezTo>
                  <a:cubicBezTo>
                    <a:pt x="70" y="794"/>
                    <a:pt x="66" y="649"/>
                    <a:pt x="91" y="5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2400" y="1968"/>
              <a:ext cx="768" cy="246"/>
              <a:chOff x="1797" y="3074"/>
              <a:chExt cx="2346" cy="655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1797" y="3074"/>
                <a:ext cx="2346" cy="655"/>
                <a:chOff x="1865" y="1810"/>
                <a:chExt cx="2346" cy="655"/>
              </a:xfrm>
            </p:grpSpPr>
            <p:sp>
              <p:nvSpPr>
                <p:cNvPr id="11" name="Freeform 6"/>
                <p:cNvSpPr>
                  <a:spLocks/>
                </p:cNvSpPr>
                <p:nvPr/>
              </p:nvSpPr>
              <p:spPr bwMode="auto">
                <a:xfrm>
                  <a:off x="2051" y="2007"/>
                  <a:ext cx="2160" cy="458"/>
                </a:xfrm>
                <a:custGeom>
                  <a:avLst/>
                  <a:gdLst>
                    <a:gd name="T0" fmla="*/ 7 w 2161"/>
                    <a:gd name="T1" fmla="*/ 139 h 457"/>
                    <a:gd name="T2" fmla="*/ 89 w 2161"/>
                    <a:gd name="T3" fmla="*/ 272 h 457"/>
                    <a:gd name="T4" fmla="*/ 187 w 2161"/>
                    <a:gd name="T5" fmla="*/ 339 h 457"/>
                    <a:gd name="T6" fmla="*/ 351 w 2161"/>
                    <a:gd name="T7" fmla="*/ 309 h 457"/>
                    <a:gd name="T8" fmla="*/ 561 w 2161"/>
                    <a:gd name="T9" fmla="*/ 287 h 457"/>
                    <a:gd name="T10" fmla="*/ 852 w 2161"/>
                    <a:gd name="T11" fmla="*/ 265 h 457"/>
                    <a:gd name="T12" fmla="*/ 1161 w 2161"/>
                    <a:gd name="T13" fmla="*/ 265 h 457"/>
                    <a:gd name="T14" fmla="*/ 1535 w 2161"/>
                    <a:gd name="T15" fmla="*/ 324 h 457"/>
                    <a:gd name="T16" fmla="*/ 1752 w 2161"/>
                    <a:gd name="T17" fmla="*/ 407 h 457"/>
                    <a:gd name="T18" fmla="*/ 1901 w 2161"/>
                    <a:gd name="T19" fmla="*/ 459 h 457"/>
                    <a:gd name="T20" fmla="*/ 2043 w 2161"/>
                    <a:gd name="T21" fmla="*/ 429 h 457"/>
                    <a:gd name="T22" fmla="*/ 2103 w 2161"/>
                    <a:gd name="T23" fmla="*/ 354 h 457"/>
                    <a:gd name="T24" fmla="*/ 2103 w 2161"/>
                    <a:gd name="T25" fmla="*/ 257 h 457"/>
                    <a:gd name="T26" fmla="*/ 1998 w 2161"/>
                    <a:gd name="T27" fmla="*/ 154 h 457"/>
                    <a:gd name="T28" fmla="*/ 1161 w 2161"/>
                    <a:gd name="T29" fmla="*/ 27 h 457"/>
                    <a:gd name="T30" fmla="*/ 336 w 2161"/>
                    <a:gd name="T31" fmla="*/ 4 h 457"/>
                    <a:gd name="T32" fmla="*/ 52 w 2161"/>
                    <a:gd name="T33" fmla="*/ 49 h 457"/>
                    <a:gd name="T34" fmla="*/ 7 w 2161"/>
                    <a:gd name="T35" fmla="*/ 139 h 457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161" h="457">
                      <a:moveTo>
                        <a:pt x="7" y="139"/>
                      </a:moveTo>
                      <a:cubicBezTo>
                        <a:pt x="13" y="175"/>
                        <a:pt x="59" y="234"/>
                        <a:pt x="89" y="266"/>
                      </a:cubicBezTo>
                      <a:cubicBezTo>
                        <a:pt x="119" y="298"/>
                        <a:pt x="143" y="327"/>
                        <a:pt x="187" y="333"/>
                      </a:cubicBezTo>
                      <a:cubicBezTo>
                        <a:pt x="231" y="339"/>
                        <a:pt x="289" y="312"/>
                        <a:pt x="351" y="303"/>
                      </a:cubicBezTo>
                      <a:cubicBezTo>
                        <a:pt x="413" y="294"/>
                        <a:pt x="478" y="288"/>
                        <a:pt x="561" y="281"/>
                      </a:cubicBezTo>
                      <a:cubicBezTo>
                        <a:pt x="644" y="274"/>
                        <a:pt x="751" y="263"/>
                        <a:pt x="852" y="259"/>
                      </a:cubicBezTo>
                      <a:cubicBezTo>
                        <a:pt x="953" y="255"/>
                        <a:pt x="1052" y="249"/>
                        <a:pt x="1167" y="259"/>
                      </a:cubicBezTo>
                      <a:cubicBezTo>
                        <a:pt x="1282" y="269"/>
                        <a:pt x="1443" y="294"/>
                        <a:pt x="1541" y="318"/>
                      </a:cubicBezTo>
                      <a:cubicBezTo>
                        <a:pt x="1639" y="342"/>
                        <a:pt x="1697" y="379"/>
                        <a:pt x="1758" y="401"/>
                      </a:cubicBezTo>
                      <a:cubicBezTo>
                        <a:pt x="1819" y="423"/>
                        <a:pt x="1858" y="449"/>
                        <a:pt x="1907" y="453"/>
                      </a:cubicBezTo>
                      <a:cubicBezTo>
                        <a:pt x="1956" y="457"/>
                        <a:pt x="2015" y="440"/>
                        <a:pt x="2049" y="423"/>
                      </a:cubicBezTo>
                      <a:cubicBezTo>
                        <a:pt x="2083" y="406"/>
                        <a:pt x="2099" y="377"/>
                        <a:pt x="2109" y="348"/>
                      </a:cubicBezTo>
                      <a:cubicBezTo>
                        <a:pt x="2119" y="319"/>
                        <a:pt x="2127" y="283"/>
                        <a:pt x="2109" y="251"/>
                      </a:cubicBezTo>
                      <a:cubicBezTo>
                        <a:pt x="2091" y="219"/>
                        <a:pt x="2161" y="191"/>
                        <a:pt x="2004" y="154"/>
                      </a:cubicBezTo>
                      <a:cubicBezTo>
                        <a:pt x="1847" y="117"/>
                        <a:pt x="1445" y="52"/>
                        <a:pt x="1167" y="27"/>
                      </a:cubicBezTo>
                      <a:cubicBezTo>
                        <a:pt x="889" y="2"/>
                        <a:pt x="522" y="0"/>
                        <a:pt x="336" y="4"/>
                      </a:cubicBezTo>
                      <a:cubicBezTo>
                        <a:pt x="150" y="8"/>
                        <a:pt x="104" y="27"/>
                        <a:pt x="52" y="49"/>
                      </a:cubicBezTo>
                      <a:cubicBezTo>
                        <a:pt x="0" y="71"/>
                        <a:pt x="1" y="103"/>
                        <a:pt x="7" y="139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2" name="Freeform 7"/>
                <p:cNvSpPr>
                  <a:spLocks/>
                </p:cNvSpPr>
                <p:nvPr/>
              </p:nvSpPr>
              <p:spPr bwMode="auto">
                <a:xfrm>
                  <a:off x="1865" y="1810"/>
                  <a:ext cx="2340" cy="586"/>
                </a:xfrm>
                <a:custGeom>
                  <a:avLst/>
                  <a:gdLst>
                    <a:gd name="T0" fmla="*/ 506 w 2341"/>
                    <a:gd name="T1" fmla="*/ 447 h 585"/>
                    <a:gd name="T2" fmla="*/ 274 w 2341"/>
                    <a:gd name="T3" fmla="*/ 521 h 585"/>
                    <a:gd name="T4" fmla="*/ 72 w 2341"/>
                    <a:gd name="T5" fmla="*/ 492 h 585"/>
                    <a:gd name="T6" fmla="*/ 5 w 2341"/>
                    <a:gd name="T7" fmla="*/ 379 h 585"/>
                    <a:gd name="T8" fmla="*/ 43 w 2341"/>
                    <a:gd name="T9" fmla="*/ 224 h 585"/>
                    <a:gd name="T10" fmla="*/ 215 w 2341"/>
                    <a:gd name="T11" fmla="*/ 89 h 585"/>
                    <a:gd name="T12" fmla="*/ 476 w 2341"/>
                    <a:gd name="T13" fmla="*/ 52 h 585"/>
                    <a:gd name="T14" fmla="*/ 731 w 2341"/>
                    <a:gd name="T15" fmla="*/ 74 h 585"/>
                    <a:gd name="T16" fmla="*/ 1090 w 2341"/>
                    <a:gd name="T17" fmla="*/ 37 h 585"/>
                    <a:gd name="T18" fmla="*/ 1361 w 2341"/>
                    <a:gd name="T19" fmla="*/ 7 h 585"/>
                    <a:gd name="T20" fmla="*/ 1772 w 2341"/>
                    <a:gd name="T21" fmla="*/ 7 h 585"/>
                    <a:gd name="T22" fmla="*/ 2198 w 2341"/>
                    <a:gd name="T23" fmla="*/ 52 h 585"/>
                    <a:gd name="T24" fmla="*/ 2281 w 2341"/>
                    <a:gd name="T25" fmla="*/ 111 h 585"/>
                    <a:gd name="T26" fmla="*/ 2326 w 2341"/>
                    <a:gd name="T27" fmla="*/ 246 h 585"/>
                    <a:gd name="T28" fmla="*/ 2333 w 2341"/>
                    <a:gd name="T29" fmla="*/ 379 h 585"/>
                    <a:gd name="T30" fmla="*/ 2318 w 2341"/>
                    <a:gd name="T31" fmla="*/ 462 h 585"/>
                    <a:gd name="T32" fmla="*/ 2333 w 2341"/>
                    <a:gd name="T33" fmla="*/ 544 h 585"/>
                    <a:gd name="T34" fmla="*/ 2303 w 2341"/>
                    <a:gd name="T35" fmla="*/ 589 h 585"/>
                    <a:gd name="T36" fmla="*/ 2228 w 2341"/>
                    <a:gd name="T37" fmla="*/ 559 h 585"/>
                    <a:gd name="T38" fmla="*/ 2056 w 2341"/>
                    <a:gd name="T39" fmla="*/ 492 h 585"/>
                    <a:gd name="T40" fmla="*/ 1772 w 2341"/>
                    <a:gd name="T41" fmla="*/ 454 h 585"/>
                    <a:gd name="T42" fmla="*/ 1607 w 2341"/>
                    <a:gd name="T43" fmla="*/ 454 h 585"/>
                    <a:gd name="T44" fmla="*/ 1323 w 2341"/>
                    <a:gd name="T45" fmla="*/ 424 h 585"/>
                    <a:gd name="T46" fmla="*/ 1189 w 2341"/>
                    <a:gd name="T47" fmla="*/ 417 h 585"/>
                    <a:gd name="T48" fmla="*/ 895 w 2341"/>
                    <a:gd name="T49" fmla="*/ 432 h 585"/>
                    <a:gd name="T50" fmla="*/ 671 w 2341"/>
                    <a:gd name="T51" fmla="*/ 417 h 585"/>
                    <a:gd name="T52" fmla="*/ 506 w 2341"/>
                    <a:gd name="T53" fmla="*/ 447 h 5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2341" h="585">
                      <a:moveTo>
                        <a:pt x="506" y="441"/>
                      </a:moveTo>
                      <a:cubicBezTo>
                        <a:pt x="440" y="458"/>
                        <a:pt x="346" y="507"/>
                        <a:pt x="274" y="515"/>
                      </a:cubicBezTo>
                      <a:cubicBezTo>
                        <a:pt x="202" y="523"/>
                        <a:pt x="117" y="510"/>
                        <a:pt x="72" y="486"/>
                      </a:cubicBezTo>
                      <a:cubicBezTo>
                        <a:pt x="27" y="462"/>
                        <a:pt x="10" y="417"/>
                        <a:pt x="5" y="373"/>
                      </a:cubicBezTo>
                      <a:cubicBezTo>
                        <a:pt x="0" y="329"/>
                        <a:pt x="8" y="271"/>
                        <a:pt x="43" y="224"/>
                      </a:cubicBezTo>
                      <a:cubicBezTo>
                        <a:pt x="78" y="177"/>
                        <a:pt x="143" y="118"/>
                        <a:pt x="215" y="89"/>
                      </a:cubicBezTo>
                      <a:cubicBezTo>
                        <a:pt x="287" y="60"/>
                        <a:pt x="390" y="55"/>
                        <a:pt x="476" y="52"/>
                      </a:cubicBezTo>
                      <a:cubicBezTo>
                        <a:pt x="562" y="49"/>
                        <a:pt x="629" y="77"/>
                        <a:pt x="731" y="74"/>
                      </a:cubicBezTo>
                      <a:cubicBezTo>
                        <a:pt x="833" y="71"/>
                        <a:pt x="984" y="48"/>
                        <a:pt x="1090" y="37"/>
                      </a:cubicBezTo>
                      <a:cubicBezTo>
                        <a:pt x="1196" y="26"/>
                        <a:pt x="1252" y="12"/>
                        <a:pt x="1367" y="7"/>
                      </a:cubicBezTo>
                      <a:cubicBezTo>
                        <a:pt x="1482" y="2"/>
                        <a:pt x="1639" y="0"/>
                        <a:pt x="1778" y="7"/>
                      </a:cubicBezTo>
                      <a:cubicBezTo>
                        <a:pt x="1917" y="14"/>
                        <a:pt x="2119" y="35"/>
                        <a:pt x="2204" y="52"/>
                      </a:cubicBezTo>
                      <a:cubicBezTo>
                        <a:pt x="2289" y="69"/>
                        <a:pt x="2266" y="79"/>
                        <a:pt x="2287" y="111"/>
                      </a:cubicBezTo>
                      <a:cubicBezTo>
                        <a:pt x="2308" y="143"/>
                        <a:pt x="2323" y="202"/>
                        <a:pt x="2332" y="246"/>
                      </a:cubicBezTo>
                      <a:cubicBezTo>
                        <a:pt x="2341" y="290"/>
                        <a:pt x="2340" y="338"/>
                        <a:pt x="2339" y="373"/>
                      </a:cubicBezTo>
                      <a:cubicBezTo>
                        <a:pt x="2338" y="408"/>
                        <a:pt x="2324" y="429"/>
                        <a:pt x="2324" y="456"/>
                      </a:cubicBezTo>
                      <a:cubicBezTo>
                        <a:pt x="2324" y="483"/>
                        <a:pt x="2341" y="517"/>
                        <a:pt x="2339" y="538"/>
                      </a:cubicBezTo>
                      <a:cubicBezTo>
                        <a:pt x="2337" y="559"/>
                        <a:pt x="2326" y="581"/>
                        <a:pt x="2309" y="583"/>
                      </a:cubicBezTo>
                      <a:cubicBezTo>
                        <a:pt x="2292" y="585"/>
                        <a:pt x="2275" y="569"/>
                        <a:pt x="2234" y="553"/>
                      </a:cubicBezTo>
                      <a:cubicBezTo>
                        <a:pt x="2193" y="537"/>
                        <a:pt x="2138" y="504"/>
                        <a:pt x="2062" y="486"/>
                      </a:cubicBezTo>
                      <a:cubicBezTo>
                        <a:pt x="1986" y="468"/>
                        <a:pt x="1853" y="454"/>
                        <a:pt x="1778" y="448"/>
                      </a:cubicBezTo>
                      <a:cubicBezTo>
                        <a:pt x="1703" y="442"/>
                        <a:pt x="1688" y="453"/>
                        <a:pt x="1613" y="448"/>
                      </a:cubicBezTo>
                      <a:cubicBezTo>
                        <a:pt x="1538" y="443"/>
                        <a:pt x="1399" y="424"/>
                        <a:pt x="1329" y="418"/>
                      </a:cubicBezTo>
                      <a:cubicBezTo>
                        <a:pt x="1259" y="412"/>
                        <a:pt x="1267" y="410"/>
                        <a:pt x="1195" y="411"/>
                      </a:cubicBezTo>
                      <a:cubicBezTo>
                        <a:pt x="1123" y="412"/>
                        <a:pt x="982" y="426"/>
                        <a:pt x="895" y="426"/>
                      </a:cubicBezTo>
                      <a:cubicBezTo>
                        <a:pt x="808" y="426"/>
                        <a:pt x="738" y="410"/>
                        <a:pt x="671" y="411"/>
                      </a:cubicBezTo>
                      <a:cubicBezTo>
                        <a:pt x="604" y="412"/>
                        <a:pt x="572" y="424"/>
                        <a:pt x="506" y="4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864" y="3173"/>
                <a:ext cx="898" cy="397"/>
              </a:xfrm>
              <a:custGeom>
                <a:avLst/>
                <a:gdLst>
                  <a:gd name="T0" fmla="*/ 247 w 898"/>
                  <a:gd name="T1" fmla="*/ 397 h 397"/>
                  <a:gd name="T2" fmla="*/ 239 w 898"/>
                  <a:gd name="T3" fmla="*/ 269 h 397"/>
                  <a:gd name="T4" fmla="*/ 142 w 898"/>
                  <a:gd name="T5" fmla="*/ 307 h 397"/>
                  <a:gd name="T6" fmla="*/ 0 w 898"/>
                  <a:gd name="T7" fmla="*/ 299 h 397"/>
                  <a:gd name="T8" fmla="*/ 120 w 898"/>
                  <a:gd name="T9" fmla="*/ 262 h 397"/>
                  <a:gd name="T10" fmla="*/ 224 w 898"/>
                  <a:gd name="T11" fmla="*/ 202 h 397"/>
                  <a:gd name="T12" fmla="*/ 209 w 898"/>
                  <a:gd name="T13" fmla="*/ 67 h 397"/>
                  <a:gd name="T14" fmla="*/ 232 w 898"/>
                  <a:gd name="T15" fmla="*/ 0 h 397"/>
                  <a:gd name="T16" fmla="*/ 292 w 898"/>
                  <a:gd name="T17" fmla="*/ 90 h 397"/>
                  <a:gd name="T18" fmla="*/ 314 w 898"/>
                  <a:gd name="T19" fmla="*/ 187 h 397"/>
                  <a:gd name="T20" fmla="*/ 486 w 898"/>
                  <a:gd name="T21" fmla="*/ 135 h 397"/>
                  <a:gd name="T22" fmla="*/ 651 w 898"/>
                  <a:gd name="T23" fmla="*/ 112 h 397"/>
                  <a:gd name="T24" fmla="*/ 898 w 898"/>
                  <a:gd name="T25" fmla="*/ 82 h 397"/>
                  <a:gd name="T26" fmla="*/ 748 w 898"/>
                  <a:gd name="T27" fmla="*/ 150 h 397"/>
                  <a:gd name="T28" fmla="*/ 464 w 898"/>
                  <a:gd name="T29" fmla="*/ 187 h 397"/>
                  <a:gd name="T30" fmla="*/ 314 w 898"/>
                  <a:gd name="T31" fmla="*/ 232 h 397"/>
                  <a:gd name="T32" fmla="*/ 322 w 898"/>
                  <a:gd name="T33" fmla="*/ 374 h 397"/>
                  <a:gd name="T34" fmla="*/ 247 w 898"/>
                  <a:gd name="T35" fmla="*/ 397 h 39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98" h="397">
                    <a:moveTo>
                      <a:pt x="247" y="397"/>
                    </a:moveTo>
                    <a:lnTo>
                      <a:pt x="239" y="269"/>
                    </a:lnTo>
                    <a:lnTo>
                      <a:pt x="142" y="307"/>
                    </a:lnTo>
                    <a:lnTo>
                      <a:pt x="0" y="299"/>
                    </a:lnTo>
                    <a:lnTo>
                      <a:pt x="120" y="262"/>
                    </a:lnTo>
                    <a:lnTo>
                      <a:pt x="224" y="202"/>
                    </a:lnTo>
                    <a:lnTo>
                      <a:pt x="209" y="67"/>
                    </a:lnTo>
                    <a:lnTo>
                      <a:pt x="232" y="0"/>
                    </a:lnTo>
                    <a:lnTo>
                      <a:pt x="292" y="90"/>
                    </a:lnTo>
                    <a:lnTo>
                      <a:pt x="314" y="187"/>
                    </a:lnTo>
                    <a:lnTo>
                      <a:pt x="486" y="135"/>
                    </a:lnTo>
                    <a:lnTo>
                      <a:pt x="651" y="112"/>
                    </a:lnTo>
                    <a:lnTo>
                      <a:pt x="898" y="82"/>
                    </a:lnTo>
                    <a:lnTo>
                      <a:pt x="748" y="150"/>
                    </a:lnTo>
                    <a:lnTo>
                      <a:pt x="464" y="187"/>
                    </a:lnTo>
                    <a:lnTo>
                      <a:pt x="314" y="232"/>
                    </a:lnTo>
                    <a:lnTo>
                      <a:pt x="322" y="374"/>
                    </a:lnTo>
                    <a:lnTo>
                      <a:pt x="247" y="397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3352" y="3074"/>
                <a:ext cx="156" cy="338"/>
              </a:xfrm>
              <a:custGeom>
                <a:avLst/>
                <a:gdLst>
                  <a:gd name="T0" fmla="*/ 84 w 157"/>
                  <a:gd name="T1" fmla="*/ 8 h 337"/>
                  <a:gd name="T2" fmla="*/ 151 w 157"/>
                  <a:gd name="T3" fmla="*/ 201 h 337"/>
                  <a:gd name="T4" fmla="*/ 136 w 157"/>
                  <a:gd name="T5" fmla="*/ 343 h 337"/>
                  <a:gd name="T6" fmla="*/ 0 w 157"/>
                  <a:gd name="T7" fmla="*/ 0 h 337"/>
                  <a:gd name="T8" fmla="*/ 84 w 157"/>
                  <a:gd name="T9" fmla="*/ 8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7" h="337">
                    <a:moveTo>
                      <a:pt x="90" y="8"/>
                    </a:moveTo>
                    <a:lnTo>
                      <a:pt x="157" y="195"/>
                    </a:lnTo>
                    <a:lnTo>
                      <a:pt x="142" y="337"/>
                    </a:lnTo>
                    <a:lnTo>
                      <a:pt x="0" y="0"/>
                    </a:lnTo>
                    <a:lnTo>
                      <a:pt x="90" y="8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Freeform 10"/>
              <p:cNvSpPr>
                <a:spLocks/>
              </p:cNvSpPr>
              <p:nvPr/>
            </p:nvSpPr>
            <p:spPr bwMode="auto">
              <a:xfrm>
                <a:off x="3306" y="3127"/>
                <a:ext cx="809" cy="397"/>
              </a:xfrm>
              <a:custGeom>
                <a:avLst/>
                <a:gdLst>
                  <a:gd name="T0" fmla="*/ 0 w 808"/>
                  <a:gd name="T1" fmla="*/ 372 h 396"/>
                  <a:gd name="T2" fmla="*/ 105 w 808"/>
                  <a:gd name="T3" fmla="*/ 372 h 396"/>
                  <a:gd name="T4" fmla="*/ 255 w 808"/>
                  <a:gd name="T5" fmla="*/ 312 h 396"/>
                  <a:gd name="T6" fmla="*/ 477 w 808"/>
                  <a:gd name="T7" fmla="*/ 112 h 396"/>
                  <a:gd name="T8" fmla="*/ 307 w 808"/>
                  <a:gd name="T9" fmla="*/ 67 h 396"/>
                  <a:gd name="T10" fmla="*/ 232 w 808"/>
                  <a:gd name="T11" fmla="*/ 22 h 396"/>
                  <a:gd name="T12" fmla="*/ 352 w 808"/>
                  <a:gd name="T13" fmla="*/ 22 h 396"/>
                  <a:gd name="T14" fmla="*/ 530 w 808"/>
                  <a:gd name="T15" fmla="*/ 74 h 396"/>
                  <a:gd name="T16" fmla="*/ 627 w 808"/>
                  <a:gd name="T17" fmla="*/ 0 h 396"/>
                  <a:gd name="T18" fmla="*/ 687 w 808"/>
                  <a:gd name="T19" fmla="*/ 0 h 396"/>
                  <a:gd name="T20" fmla="*/ 582 w 808"/>
                  <a:gd name="T21" fmla="*/ 82 h 396"/>
                  <a:gd name="T22" fmla="*/ 807 w 808"/>
                  <a:gd name="T23" fmla="*/ 134 h 396"/>
                  <a:gd name="T24" fmla="*/ 814 w 808"/>
                  <a:gd name="T25" fmla="*/ 215 h 396"/>
                  <a:gd name="T26" fmla="*/ 522 w 808"/>
                  <a:gd name="T27" fmla="*/ 134 h 396"/>
                  <a:gd name="T28" fmla="*/ 344 w 808"/>
                  <a:gd name="T29" fmla="*/ 297 h 396"/>
                  <a:gd name="T30" fmla="*/ 277 w 808"/>
                  <a:gd name="T31" fmla="*/ 350 h 396"/>
                  <a:gd name="T32" fmla="*/ 157 w 808"/>
                  <a:gd name="T33" fmla="*/ 402 h 396"/>
                  <a:gd name="T34" fmla="*/ 0 w 808"/>
                  <a:gd name="T35" fmla="*/ 372 h 39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08" h="396">
                    <a:moveTo>
                      <a:pt x="0" y="366"/>
                    </a:moveTo>
                    <a:lnTo>
                      <a:pt x="105" y="366"/>
                    </a:lnTo>
                    <a:lnTo>
                      <a:pt x="255" y="306"/>
                    </a:lnTo>
                    <a:lnTo>
                      <a:pt x="471" y="112"/>
                    </a:lnTo>
                    <a:lnTo>
                      <a:pt x="307" y="67"/>
                    </a:lnTo>
                    <a:lnTo>
                      <a:pt x="232" y="22"/>
                    </a:lnTo>
                    <a:lnTo>
                      <a:pt x="352" y="22"/>
                    </a:lnTo>
                    <a:lnTo>
                      <a:pt x="524" y="74"/>
                    </a:lnTo>
                    <a:lnTo>
                      <a:pt x="621" y="0"/>
                    </a:lnTo>
                    <a:lnTo>
                      <a:pt x="681" y="0"/>
                    </a:lnTo>
                    <a:lnTo>
                      <a:pt x="576" y="82"/>
                    </a:lnTo>
                    <a:lnTo>
                      <a:pt x="801" y="134"/>
                    </a:lnTo>
                    <a:lnTo>
                      <a:pt x="808" y="209"/>
                    </a:lnTo>
                    <a:lnTo>
                      <a:pt x="516" y="134"/>
                    </a:lnTo>
                    <a:lnTo>
                      <a:pt x="344" y="291"/>
                    </a:lnTo>
                    <a:lnTo>
                      <a:pt x="277" y="344"/>
                    </a:lnTo>
                    <a:lnTo>
                      <a:pt x="157" y="396"/>
                    </a:lnTo>
                    <a:lnTo>
                      <a:pt x="0" y="36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3482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416050"/>
            <a:ext cx="7772400" cy="1403350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82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066800"/>
          </a:xfrm>
        </p:spPr>
        <p:txBody>
          <a:bodyPr>
            <a:sp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7A6B-AAAC-204F-8F2E-05D5954F0B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1938"/>
      </p:ext>
    </p:extLst>
  </p:cSld>
  <p:clrMapOvr>
    <a:masterClrMapping/>
  </p:clrMapOvr>
  <p:transition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2B295-BC3D-C642-A942-8FC154FF57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56135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56FE1-F912-7D4E-A00A-21AC03F0A9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54534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2EA6A-9D65-9F44-B98B-16CCC7B104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655192"/>
      </p:ext>
    </p:extLst>
  </p:cSld>
  <p:clrMapOvr>
    <a:masterClrMapping/>
  </p:clrMapOvr>
  <p:transition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4CFB-9AB8-244D-A7A9-8877BCDFAE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6530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3BE79-1F8C-5F42-ADC9-47368B60D6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0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02B60-D943-8D49-905B-5459C0053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86503"/>
      </p:ext>
    </p:extLst>
  </p:cSld>
  <p:clrMapOvr>
    <a:masterClrMapping/>
  </p:clrMapOvr>
  <p:transition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57547-0CA1-1443-8448-CB40BF51F4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42087"/>
      </p:ext>
    </p:extLst>
  </p:cSld>
  <p:clrMapOvr>
    <a:masterClrMapping/>
  </p:clrMapOvr>
  <p:transition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F8D6-14F8-8E4D-9C2B-DF1E0E29A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46882"/>
      </p:ext>
    </p:extLst>
  </p:cSld>
  <p:clrMapOvr>
    <a:masterClrMapping/>
  </p:clrMapOvr>
  <p:transition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BD393-AD4A-4A4E-AE6C-1A406A6F0D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185059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31850-F840-924E-96E9-197480FFBB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7812"/>
      </p:ext>
    </p:extLst>
  </p:cSld>
  <p:clrMapOvr>
    <a:masterClrMapping/>
  </p:clrMapOvr>
  <p:transition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5950" y="547688"/>
            <a:ext cx="2147888" cy="5624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113" y="547688"/>
            <a:ext cx="6294437" cy="5624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0A090-6DE5-5D4D-8EEB-7079B3139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51332"/>
      </p:ext>
    </p:extLst>
  </p:cSld>
  <p:clrMapOvr>
    <a:masterClrMapping/>
  </p:clrMapOvr>
  <p:transition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247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7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58D35-4330-2B4F-AB6A-85011FDE0C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0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F9654-A227-5C4A-893F-61FE72708C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38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71947-FC0B-C64B-AD1A-55AB8D44B2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042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E099B-5216-294C-841C-959B7E78D1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212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71887-0497-5146-B588-6491195500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08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342CE-B602-B64D-9D08-8303515C2F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4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55181-2BB1-B749-A138-124E8A2CF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11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BD628-329E-AF48-B768-A6B01DE3F1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23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C2B10-D3D2-4544-95CF-3C36D5697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483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46AE6-B7AD-464D-9025-376B5BDB15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205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612F0B-F95E-A240-B054-F0B9C3DD7D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51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3B3A8-BE69-4340-8147-412B40ADFA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67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C01B-BCEC-2049-ACA1-856257BE36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53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10983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0984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B2460-4768-C44D-8C98-111F782D9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390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A0F62-3372-A84A-924D-F29FB7D4C4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1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B018-43CF-924E-9D3F-66FB7981FA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502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98E95-7C79-2C47-A3B3-ED4EF523D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90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40E3C-31DF-DB4C-98E1-9E418FA75D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2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828F-0B2E-5A44-BE27-506C051DEE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168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3D94-A81C-0D4F-84EC-9974A898E7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75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1277B-9D9C-AF44-A373-887A7D91D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564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F84FD-C18A-2E4F-AECB-FB778F355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285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68D74-288B-5B4C-A7E9-29464E3F14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15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E6F7A-4667-DD44-883B-0CC743E117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55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25B87-4779-7749-8243-E8781ACEF5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50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371600"/>
          </a:xfrm>
          <a:effectLst>
            <a:outerShdw blurRad="63500" algn="ctr" rotWithShape="0">
              <a:srgbClr val="FFFFFF">
                <a:alpha val="75000"/>
              </a:srgbClr>
            </a:outerShdw>
          </a:effectLst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105400"/>
            <a:ext cx="6400800" cy="1066800"/>
          </a:xfrm>
          <a:effectLst>
            <a:outerShdw blurRad="63500" algn="ctr" rotWithShape="0">
              <a:srgbClr val="000000">
                <a:alpha val="75000"/>
              </a:srgbClr>
            </a:outerShdw>
          </a:effectLst>
        </p:spPr>
        <p:txBody>
          <a:bodyPr anchor="b"/>
          <a:lstStyle>
            <a:lvl1pPr marL="0" indent="0" algn="ctr">
              <a:buFontTx/>
              <a:buNone/>
              <a:defRPr sz="2800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64E2EAF-1E1A-C842-BEF9-15D7EEBB2F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99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2B15-E50E-6142-831D-79E7A602FB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075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5CFDB-84B4-0D47-BBD6-6E4262996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7234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C95B8-662F-0A4B-BC6B-3840DEBF2E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6167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54BD1-3363-F446-B617-6CAC73396E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596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6B4A-6AF8-1F41-A7F9-FDBDAD9BD7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0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8563C-44B7-8D4A-A70E-AFCD8859C4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149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950C-6DAF-524B-8A64-4363B9BB4C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629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912EF-EFF9-6448-BCFE-C5CCA6BA96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71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6D6B8-DF02-F843-AE8B-C3195E2325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702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DF0A0-13D1-7B42-B34F-9E81803888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944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76570-6A19-7C4E-9B1B-52B11E48B4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76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4900D-84FD-E149-AD81-A5E5D1A9AF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461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1828800"/>
            <a:ext cx="7086600" cy="1828800"/>
          </a:xfrm>
          <a:effectLst>
            <a:outerShdw blurRad="63500" dist="25400" dir="5100098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4038600"/>
            <a:ext cx="6400800" cy="1752600"/>
          </a:xfrm>
          <a:effectLst>
            <a:outerShdw blurRad="45720" dist="12699" dir="5100221" algn="ctr" rotWithShape="0">
              <a:srgbClr val="FFFFFF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Times" pitchFamily="-11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AC0DF-320F-2340-9A62-16A65E2C8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401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8FC44-A883-4B49-BB67-4F8C2DA9DE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1828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B5293-F37D-5F4A-A9C4-7545A33B12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5893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2438400"/>
            <a:ext cx="35052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21DA7-0805-914A-8662-BFCCB6E30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05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5792E-531C-F844-94A6-C5037EAFE4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488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EC6-8FE1-0141-966F-6F5ABA2B4C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224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DE95B-20AC-AB4B-A99B-21A42FC27F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564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7704F-547F-3C48-98C3-0BD238EC5E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6953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2849-CFCD-0748-A28C-2435371F28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755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818EB-C6FB-134B-84A8-F5B2FA72F2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94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6400-4372-C740-A441-AD255E9C36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3681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1219200"/>
            <a:ext cx="1790700" cy="464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19200"/>
            <a:ext cx="5219700" cy="4648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25810-EC2D-5E4D-81F8-3DBC09F8A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148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A2C9B-4DAF-A94E-909D-8DA2CB6B1C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03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5E7B6-398F-CA49-A617-2FFB09DA7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213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1FC0-8EA7-E545-9413-42A57BA183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497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FB3F0-3B93-4847-86B5-82F6E736F3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7325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97B10-611C-8141-9774-51D03FC5D6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360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B6B4B-54B3-2F41-AC34-096A566064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656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276DE-479E-C248-9BA5-BFE9E65C5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862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3FCBF-2E7B-9044-9860-5D702A29E5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91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A792D-47F2-8D4C-8E38-889A1DA583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748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49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1750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9A5F5C15-D590-5447-BDB4-880693D36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0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9" r:id="rId1"/>
    <p:sldLayoutId id="2147484720" r:id="rId2"/>
    <p:sldLayoutId id="2147484721" r:id="rId3"/>
    <p:sldLayoutId id="2147484722" r:id="rId4"/>
    <p:sldLayoutId id="2147484723" r:id="rId5"/>
    <p:sldLayoutId id="2147484724" r:id="rId6"/>
    <p:sldLayoutId id="2147484725" r:id="rId7"/>
    <p:sldLayoutId id="2147484726" r:id="rId8"/>
    <p:sldLayoutId id="2147484727" r:id="rId9"/>
    <p:sldLayoutId id="2147484728" r:id="rId10"/>
    <p:sldLayoutId id="2147484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xpbann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29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77C5020-B702-5246-9B24-6B74E7EC14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319" name="Picture 7" descr="EXPHORSA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58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-111" charset="2"/>
        <a:buChar char="s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Expban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D334E3A7-7198-2343-9A9D-52D1DB7F1F1D}" type="datetime1">
              <a:rPr lang="en-US"/>
              <a:pPr>
                <a:defRPr/>
              </a:pPr>
              <a:t>8/20/22</a:t>
            </a:fld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4824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1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482400"/>
                </a:solidFill>
              </a:defRPr>
            </a:lvl1pPr>
          </a:lstStyle>
          <a:p>
            <a:pPr>
              <a:defRPr/>
            </a:pPr>
            <a:fld id="{7B5A7141-3C7B-004B-8427-9C736F39BE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2519" name="Picture 7" descr="EXPHOR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2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49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Blip>
          <a:blip r:embed="rId7"/>
        </a:buBlip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s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8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55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  <p:sldLayoutId id="2147484637" r:id="rId6"/>
    <p:sldLayoutId id="2147484638" r:id="rId7"/>
    <p:sldLayoutId id="2147484639" r:id="rId8"/>
    <p:sldLayoutId id="2147484640" r:id="rId9"/>
    <p:sldLayoutId id="2147484641" r:id="rId10"/>
    <p:sldLayoutId id="214748464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7381B6D-9B86-EA42-8D99-657DFE49BE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9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5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6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40663F74-EBA2-7345-9043-BBB380FC35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0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auto">
          <a:xfrm>
            <a:off x="-23813" y="1763713"/>
            <a:ext cx="6899276" cy="171450"/>
          </a:xfrm>
          <a:custGeom>
            <a:avLst/>
            <a:gdLst>
              <a:gd name="T0" fmla="*/ 2147483647 w 4346"/>
              <a:gd name="T1" fmla="*/ 2147483647 h 108"/>
              <a:gd name="T2" fmla="*/ 2147483647 w 4346"/>
              <a:gd name="T3" fmla="*/ 2147483647 h 108"/>
              <a:gd name="T4" fmla="*/ 2147483647 w 4346"/>
              <a:gd name="T5" fmla="*/ 2147483647 h 108"/>
              <a:gd name="T6" fmla="*/ 2147483647 w 4346"/>
              <a:gd name="T7" fmla="*/ 2147483647 h 108"/>
              <a:gd name="T8" fmla="*/ 2147483647 w 4346"/>
              <a:gd name="T9" fmla="*/ 2147483647 h 108"/>
              <a:gd name="T10" fmla="*/ 2147483647 w 4346"/>
              <a:gd name="T11" fmla="*/ 2147483647 h 108"/>
              <a:gd name="T12" fmla="*/ 2147483647 w 4346"/>
              <a:gd name="T13" fmla="*/ 2147483647 h 108"/>
              <a:gd name="T14" fmla="*/ 2147483647 w 4346"/>
              <a:gd name="T15" fmla="*/ 2147483647 h 108"/>
              <a:gd name="T16" fmla="*/ 2147483647 w 4346"/>
              <a:gd name="T17" fmla="*/ 2147483647 h 108"/>
              <a:gd name="T18" fmla="*/ 2147483647 w 4346"/>
              <a:gd name="T19" fmla="*/ 2147483647 h 108"/>
              <a:gd name="T20" fmla="*/ 2147483647 w 4346"/>
              <a:gd name="T21" fmla="*/ 2147483647 h 108"/>
              <a:gd name="T22" fmla="*/ 2147483647 w 4346"/>
              <a:gd name="T23" fmla="*/ 2147483647 h 108"/>
              <a:gd name="T24" fmla="*/ 2147483647 w 4346"/>
              <a:gd name="T25" fmla="*/ 2147483647 h 108"/>
              <a:gd name="T26" fmla="*/ 0 w 4346"/>
              <a:gd name="T27" fmla="*/ 2147483647 h 108"/>
              <a:gd name="T28" fmla="*/ 2147483647 w 4346"/>
              <a:gd name="T29" fmla="*/ 2147483647 h 108"/>
              <a:gd name="T30" fmla="*/ 2147483647 w 4346"/>
              <a:gd name="T31" fmla="*/ 2147483647 h 108"/>
              <a:gd name="T32" fmla="*/ 2147483647 w 4346"/>
              <a:gd name="T33" fmla="*/ 2147483647 h 108"/>
              <a:gd name="T34" fmla="*/ 2147483647 w 4346"/>
              <a:gd name="T35" fmla="*/ 2147483647 h 108"/>
              <a:gd name="T36" fmla="*/ 2147483647 w 4346"/>
              <a:gd name="T37" fmla="*/ 2147483647 h 10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346" h="108">
                <a:moveTo>
                  <a:pt x="3477" y="10"/>
                </a:moveTo>
                <a:cubicBezTo>
                  <a:pt x="3680" y="12"/>
                  <a:pt x="3921" y="14"/>
                  <a:pt x="4057" y="17"/>
                </a:cubicBezTo>
                <a:cubicBezTo>
                  <a:pt x="4192" y="20"/>
                  <a:pt x="4253" y="24"/>
                  <a:pt x="4293" y="30"/>
                </a:cubicBezTo>
                <a:cubicBezTo>
                  <a:pt x="4333" y="36"/>
                  <a:pt x="4286" y="43"/>
                  <a:pt x="4293" y="50"/>
                </a:cubicBezTo>
                <a:cubicBezTo>
                  <a:pt x="4300" y="57"/>
                  <a:pt x="4328" y="67"/>
                  <a:pt x="4329" y="73"/>
                </a:cubicBezTo>
                <a:cubicBezTo>
                  <a:pt x="4331" y="80"/>
                  <a:pt x="4346" y="85"/>
                  <a:pt x="4305" y="89"/>
                </a:cubicBezTo>
                <a:cubicBezTo>
                  <a:pt x="4263" y="93"/>
                  <a:pt x="4186" y="97"/>
                  <a:pt x="4082" y="99"/>
                </a:cubicBezTo>
                <a:cubicBezTo>
                  <a:pt x="3977" y="100"/>
                  <a:pt x="3834" y="99"/>
                  <a:pt x="3675" y="99"/>
                </a:cubicBezTo>
                <a:cubicBezTo>
                  <a:pt x="3516" y="98"/>
                  <a:pt x="3341" y="95"/>
                  <a:pt x="3129" y="94"/>
                </a:cubicBezTo>
                <a:cubicBezTo>
                  <a:pt x="2918" y="93"/>
                  <a:pt x="2634" y="94"/>
                  <a:pt x="2401" y="94"/>
                </a:cubicBezTo>
                <a:cubicBezTo>
                  <a:pt x="2168" y="95"/>
                  <a:pt x="2024" y="97"/>
                  <a:pt x="1733" y="98"/>
                </a:cubicBezTo>
                <a:cubicBezTo>
                  <a:pt x="1442" y="99"/>
                  <a:pt x="946" y="103"/>
                  <a:pt x="657" y="102"/>
                </a:cubicBezTo>
                <a:cubicBezTo>
                  <a:pt x="368" y="101"/>
                  <a:pt x="110" y="108"/>
                  <a:pt x="1" y="93"/>
                </a:cubicBezTo>
                <a:lnTo>
                  <a:pt x="0" y="13"/>
                </a:lnTo>
                <a:cubicBezTo>
                  <a:pt x="109" y="0"/>
                  <a:pt x="432" y="13"/>
                  <a:pt x="657" y="12"/>
                </a:cubicBezTo>
                <a:cubicBezTo>
                  <a:pt x="882" y="11"/>
                  <a:pt x="1082" y="7"/>
                  <a:pt x="1349" y="7"/>
                </a:cubicBezTo>
                <a:cubicBezTo>
                  <a:pt x="1617" y="6"/>
                  <a:pt x="2017" y="8"/>
                  <a:pt x="2265" y="9"/>
                </a:cubicBezTo>
                <a:cubicBezTo>
                  <a:pt x="2513" y="9"/>
                  <a:pt x="2634" y="9"/>
                  <a:pt x="2834" y="8"/>
                </a:cubicBezTo>
                <a:cubicBezTo>
                  <a:pt x="3034" y="9"/>
                  <a:pt x="3273" y="9"/>
                  <a:pt x="3477" y="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3" name="Freeform 3"/>
          <p:cNvSpPr>
            <a:spLocks/>
          </p:cNvSpPr>
          <p:nvPr/>
        </p:nvSpPr>
        <p:spPr bwMode="auto">
          <a:xfrm>
            <a:off x="198438" y="152400"/>
            <a:ext cx="715962" cy="6400800"/>
          </a:xfrm>
          <a:custGeom>
            <a:avLst/>
            <a:gdLst>
              <a:gd name="T0" fmla="*/ 2147483647 w 883"/>
              <a:gd name="T1" fmla="*/ 2147483647 h 4115"/>
              <a:gd name="T2" fmla="*/ 2147483647 w 883"/>
              <a:gd name="T3" fmla="*/ 2147483647 h 4115"/>
              <a:gd name="T4" fmla="*/ 2147483647 w 883"/>
              <a:gd name="T5" fmla="*/ 2147483647 h 4115"/>
              <a:gd name="T6" fmla="*/ 2147483647 w 883"/>
              <a:gd name="T7" fmla="*/ 2147483647 h 4115"/>
              <a:gd name="T8" fmla="*/ 2147483647 w 883"/>
              <a:gd name="T9" fmla="*/ 2147483647 h 4115"/>
              <a:gd name="T10" fmla="*/ 2147483647 w 883"/>
              <a:gd name="T11" fmla="*/ 2147483647 h 4115"/>
              <a:gd name="T12" fmla="*/ 2147483647 w 883"/>
              <a:gd name="T13" fmla="*/ 2147483647 h 4115"/>
              <a:gd name="T14" fmla="*/ 2147483647 w 883"/>
              <a:gd name="T15" fmla="*/ 2147483647 h 4115"/>
              <a:gd name="T16" fmla="*/ 2147483647 w 883"/>
              <a:gd name="T17" fmla="*/ 2147483647 h 4115"/>
              <a:gd name="T18" fmla="*/ 2147483647 w 883"/>
              <a:gd name="T19" fmla="*/ 2147483647 h 4115"/>
              <a:gd name="T20" fmla="*/ 2147483647 w 883"/>
              <a:gd name="T21" fmla="*/ 2147483647 h 4115"/>
              <a:gd name="T22" fmla="*/ 2147483647 w 883"/>
              <a:gd name="T23" fmla="*/ 2147483647 h 4115"/>
              <a:gd name="T24" fmla="*/ 2147483647 w 883"/>
              <a:gd name="T25" fmla="*/ 2147483647 h 4115"/>
              <a:gd name="T26" fmla="*/ 2147483647 w 883"/>
              <a:gd name="T27" fmla="*/ 2147483647 h 4115"/>
              <a:gd name="T28" fmla="*/ 2147483647 w 883"/>
              <a:gd name="T29" fmla="*/ 2147483647 h 4115"/>
              <a:gd name="T30" fmla="*/ 2147483647 w 883"/>
              <a:gd name="T31" fmla="*/ 2147483647 h 4115"/>
              <a:gd name="T32" fmla="*/ 2147483647 w 883"/>
              <a:gd name="T33" fmla="*/ 2147483647 h 4115"/>
              <a:gd name="T34" fmla="*/ 2147483647 w 883"/>
              <a:gd name="T35" fmla="*/ 2147483647 h 4115"/>
              <a:gd name="T36" fmla="*/ 2147483647 w 883"/>
              <a:gd name="T37" fmla="*/ 2147483647 h 4115"/>
              <a:gd name="T38" fmla="*/ 2147483647 w 883"/>
              <a:gd name="T39" fmla="*/ 2147483647 h 4115"/>
              <a:gd name="T40" fmla="*/ 2147483647 w 883"/>
              <a:gd name="T41" fmla="*/ 2147483647 h 4115"/>
              <a:gd name="T42" fmla="*/ 2147483647 w 883"/>
              <a:gd name="T43" fmla="*/ 2147483647 h 4115"/>
              <a:gd name="T44" fmla="*/ 2147483647 w 883"/>
              <a:gd name="T45" fmla="*/ 2147483647 h 4115"/>
              <a:gd name="T46" fmla="*/ 2147483647 w 883"/>
              <a:gd name="T47" fmla="*/ 2147483647 h 4115"/>
              <a:gd name="T48" fmla="*/ 2147483647 w 883"/>
              <a:gd name="T49" fmla="*/ 2147483647 h 4115"/>
              <a:gd name="T50" fmla="*/ 2147483647 w 883"/>
              <a:gd name="T51" fmla="*/ 2147483647 h 4115"/>
              <a:gd name="T52" fmla="*/ 2147483647 w 883"/>
              <a:gd name="T53" fmla="*/ 2147483647 h 4115"/>
              <a:gd name="T54" fmla="*/ 2147483647 w 883"/>
              <a:gd name="T55" fmla="*/ 2147483647 h 4115"/>
              <a:gd name="T56" fmla="*/ 2147483647 w 883"/>
              <a:gd name="T57" fmla="*/ 2147483647 h 4115"/>
              <a:gd name="T58" fmla="*/ 2147483647 w 883"/>
              <a:gd name="T59" fmla="*/ 2147483647 h 4115"/>
              <a:gd name="T60" fmla="*/ 2147483647 w 883"/>
              <a:gd name="T61" fmla="*/ 2147483647 h 411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83" h="4115">
                <a:moveTo>
                  <a:pt x="86" y="3201"/>
                </a:moveTo>
                <a:cubicBezTo>
                  <a:pt x="89" y="3056"/>
                  <a:pt x="83" y="2912"/>
                  <a:pt x="79" y="2730"/>
                </a:cubicBezTo>
                <a:cubicBezTo>
                  <a:pt x="75" y="2548"/>
                  <a:pt x="60" y="2270"/>
                  <a:pt x="64" y="2109"/>
                </a:cubicBezTo>
                <a:cubicBezTo>
                  <a:pt x="68" y="1948"/>
                  <a:pt x="99" y="1927"/>
                  <a:pt x="101" y="1765"/>
                </a:cubicBezTo>
                <a:cubicBezTo>
                  <a:pt x="103" y="1603"/>
                  <a:pt x="90" y="1323"/>
                  <a:pt x="79" y="1137"/>
                </a:cubicBezTo>
                <a:cubicBezTo>
                  <a:pt x="68" y="951"/>
                  <a:pt x="44" y="793"/>
                  <a:pt x="34" y="651"/>
                </a:cubicBezTo>
                <a:cubicBezTo>
                  <a:pt x="24" y="509"/>
                  <a:pt x="17" y="385"/>
                  <a:pt x="19" y="284"/>
                </a:cubicBezTo>
                <a:cubicBezTo>
                  <a:pt x="21" y="183"/>
                  <a:pt x="32" y="90"/>
                  <a:pt x="49" y="45"/>
                </a:cubicBezTo>
                <a:cubicBezTo>
                  <a:pt x="66" y="0"/>
                  <a:pt x="91" y="16"/>
                  <a:pt x="123" y="15"/>
                </a:cubicBezTo>
                <a:cubicBezTo>
                  <a:pt x="155" y="14"/>
                  <a:pt x="204" y="37"/>
                  <a:pt x="243" y="37"/>
                </a:cubicBezTo>
                <a:cubicBezTo>
                  <a:pt x="282" y="37"/>
                  <a:pt x="310" y="20"/>
                  <a:pt x="355" y="15"/>
                </a:cubicBezTo>
                <a:cubicBezTo>
                  <a:pt x="400" y="10"/>
                  <a:pt x="453" y="0"/>
                  <a:pt x="512" y="7"/>
                </a:cubicBezTo>
                <a:cubicBezTo>
                  <a:pt x="571" y="14"/>
                  <a:pt x="659" y="37"/>
                  <a:pt x="707" y="60"/>
                </a:cubicBezTo>
                <a:cubicBezTo>
                  <a:pt x="755" y="83"/>
                  <a:pt x="783" y="99"/>
                  <a:pt x="797" y="142"/>
                </a:cubicBezTo>
                <a:cubicBezTo>
                  <a:pt x="811" y="185"/>
                  <a:pt x="788" y="235"/>
                  <a:pt x="789" y="321"/>
                </a:cubicBezTo>
                <a:cubicBezTo>
                  <a:pt x="790" y="407"/>
                  <a:pt x="794" y="537"/>
                  <a:pt x="804" y="658"/>
                </a:cubicBezTo>
                <a:cubicBezTo>
                  <a:pt x="814" y="779"/>
                  <a:pt x="844" y="892"/>
                  <a:pt x="849" y="1047"/>
                </a:cubicBezTo>
                <a:cubicBezTo>
                  <a:pt x="854" y="1202"/>
                  <a:pt x="840" y="1394"/>
                  <a:pt x="834" y="1586"/>
                </a:cubicBezTo>
                <a:cubicBezTo>
                  <a:pt x="828" y="1778"/>
                  <a:pt x="805" y="1995"/>
                  <a:pt x="812" y="2199"/>
                </a:cubicBezTo>
                <a:cubicBezTo>
                  <a:pt x="819" y="2403"/>
                  <a:pt x="875" y="2624"/>
                  <a:pt x="879" y="2812"/>
                </a:cubicBezTo>
                <a:cubicBezTo>
                  <a:pt x="883" y="3000"/>
                  <a:pt x="840" y="3138"/>
                  <a:pt x="834" y="3329"/>
                </a:cubicBezTo>
                <a:cubicBezTo>
                  <a:pt x="828" y="3520"/>
                  <a:pt x="848" y="3836"/>
                  <a:pt x="842" y="3957"/>
                </a:cubicBezTo>
                <a:cubicBezTo>
                  <a:pt x="836" y="4078"/>
                  <a:pt x="833" y="4033"/>
                  <a:pt x="797" y="4054"/>
                </a:cubicBezTo>
                <a:cubicBezTo>
                  <a:pt x="761" y="4075"/>
                  <a:pt x="686" y="4086"/>
                  <a:pt x="625" y="4084"/>
                </a:cubicBezTo>
                <a:cubicBezTo>
                  <a:pt x="564" y="4082"/>
                  <a:pt x="492" y="4041"/>
                  <a:pt x="430" y="4039"/>
                </a:cubicBezTo>
                <a:cubicBezTo>
                  <a:pt x="368" y="4037"/>
                  <a:pt x="302" y="4057"/>
                  <a:pt x="251" y="4069"/>
                </a:cubicBezTo>
                <a:cubicBezTo>
                  <a:pt x="200" y="4081"/>
                  <a:pt x="162" y="4115"/>
                  <a:pt x="123" y="4114"/>
                </a:cubicBezTo>
                <a:cubicBezTo>
                  <a:pt x="84" y="4113"/>
                  <a:pt x="38" y="4102"/>
                  <a:pt x="19" y="4062"/>
                </a:cubicBezTo>
                <a:cubicBezTo>
                  <a:pt x="0" y="4022"/>
                  <a:pt x="3" y="3952"/>
                  <a:pt x="11" y="3875"/>
                </a:cubicBezTo>
                <a:cubicBezTo>
                  <a:pt x="19" y="3798"/>
                  <a:pt x="51" y="3710"/>
                  <a:pt x="64" y="3598"/>
                </a:cubicBezTo>
                <a:cubicBezTo>
                  <a:pt x="77" y="3486"/>
                  <a:pt x="83" y="3346"/>
                  <a:pt x="86" y="3201"/>
                </a:cubicBez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4" name="Freeform 4"/>
          <p:cNvSpPr>
            <a:spLocks/>
          </p:cNvSpPr>
          <p:nvPr/>
        </p:nvSpPr>
        <p:spPr bwMode="invGray">
          <a:xfrm>
            <a:off x="323850" y="1157288"/>
            <a:ext cx="152400" cy="914400"/>
          </a:xfrm>
          <a:custGeom>
            <a:avLst/>
            <a:gdLst>
              <a:gd name="T0" fmla="*/ 2147483647 w 110"/>
              <a:gd name="T1" fmla="*/ 0 h 842"/>
              <a:gd name="T2" fmla="*/ 2147483647 w 110"/>
              <a:gd name="T3" fmla="*/ 2147483647 h 842"/>
              <a:gd name="T4" fmla="*/ 2147483647 w 110"/>
              <a:gd name="T5" fmla="*/ 2147483647 h 842"/>
              <a:gd name="T6" fmla="*/ 2147483647 w 110"/>
              <a:gd name="T7" fmla="*/ 2147483647 h 842"/>
              <a:gd name="T8" fmla="*/ 2147483647 w 110"/>
              <a:gd name="T9" fmla="*/ 2147483647 h 842"/>
              <a:gd name="T10" fmla="*/ 2147483647 w 110"/>
              <a:gd name="T11" fmla="*/ 2147483647 h 842"/>
              <a:gd name="T12" fmla="*/ 2147483647 w 110"/>
              <a:gd name="T13" fmla="*/ 2147483647 h 842"/>
              <a:gd name="T14" fmla="*/ 2147483647 w 110"/>
              <a:gd name="T15" fmla="*/ 2147483647 h 842"/>
              <a:gd name="T16" fmla="*/ 2147483647 w 110"/>
              <a:gd name="T17" fmla="*/ 2147483647 h 842"/>
              <a:gd name="T18" fmla="*/ 0 w 110"/>
              <a:gd name="T19" fmla="*/ 2147483647 h 842"/>
              <a:gd name="T20" fmla="*/ 2147483647 w 110"/>
              <a:gd name="T21" fmla="*/ 2147483647 h 842"/>
              <a:gd name="T22" fmla="*/ 2147483647 w 110"/>
              <a:gd name="T23" fmla="*/ 2147483647 h 842"/>
              <a:gd name="T24" fmla="*/ 2147483647 w 110"/>
              <a:gd name="T25" fmla="*/ 0 h 8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0" h="842">
                <a:moveTo>
                  <a:pt x="92" y="0"/>
                </a:moveTo>
                <a:lnTo>
                  <a:pt x="81" y="170"/>
                </a:lnTo>
                <a:lnTo>
                  <a:pt x="51" y="362"/>
                </a:lnTo>
                <a:lnTo>
                  <a:pt x="74" y="539"/>
                </a:lnTo>
                <a:lnTo>
                  <a:pt x="88" y="709"/>
                </a:lnTo>
                <a:lnTo>
                  <a:pt x="110" y="842"/>
                </a:lnTo>
                <a:lnTo>
                  <a:pt x="81" y="768"/>
                </a:lnTo>
                <a:lnTo>
                  <a:pt x="59" y="716"/>
                </a:lnTo>
                <a:lnTo>
                  <a:pt x="29" y="598"/>
                </a:lnTo>
                <a:lnTo>
                  <a:pt x="0" y="414"/>
                </a:lnTo>
                <a:lnTo>
                  <a:pt x="22" y="251"/>
                </a:lnTo>
                <a:lnTo>
                  <a:pt x="51" y="81"/>
                </a:lnTo>
                <a:lnTo>
                  <a:pt x="9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519113" y="547688"/>
            <a:ext cx="85947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057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80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Comic Sans MS" charset="0"/>
              </a:defRPr>
            </a:lvl1pPr>
          </a:lstStyle>
          <a:p>
            <a:pPr>
              <a:defRPr/>
            </a:pPr>
            <a:fld id="{009F7E4D-9E2A-0243-9D6B-3C450602AD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6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8" r:id="rId1"/>
    <p:sldLayoutId id="2147484659" r:id="rId2"/>
    <p:sldLayoutId id="2147484660" r:id="rId3"/>
    <p:sldLayoutId id="2147484661" r:id="rId4"/>
    <p:sldLayoutId id="2147484662" r:id="rId5"/>
    <p:sldLayoutId id="2147484663" r:id="rId6"/>
    <p:sldLayoutId id="2147484664" r:id="rId7"/>
    <p:sldLayoutId id="2147484665" r:id="rId8"/>
    <p:sldLayoutId id="2147484666" r:id="rId9"/>
    <p:sldLayoutId id="2147484667" r:id="rId10"/>
    <p:sldLayoutId id="2147484668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15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144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6144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37900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01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7902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5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5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5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>
              <a:defRPr/>
            </a:pPr>
            <a:fld id="{B36C5EED-F631-F745-87D8-D195B2F2B8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9371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  <p:sldLayoutId id="2147484676" r:id="rId7"/>
    <p:sldLayoutId id="2147484677" r:id="rId8"/>
    <p:sldLayoutId id="2147484678" r:id="rId9"/>
    <p:sldLayoutId id="2147484679" r:id="rId10"/>
    <p:sldLayoutId id="2147484680" r:id="rId11"/>
    <p:sldLayoutId id="21474846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209923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4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5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6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7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8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29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0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1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2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3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4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5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6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7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8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39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0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1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2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3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4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5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6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7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8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49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0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1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2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3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4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5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  <p:sp>
          <p:nvSpPr>
            <p:cNvPr id="209956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-111" charset="0"/>
                <a:ea typeface="+mn-ea"/>
                <a:cs typeface="+mn-cs"/>
              </a:endParaRPr>
            </a:p>
          </p:txBody>
        </p:sp>
      </p:grpSp>
      <p:sp>
        <p:nvSpPr>
          <p:cNvPr id="209957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9958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9959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9960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9961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C5D1B8D3-537E-2D4D-A6D8-2A4C11EA9A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165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</a:defRPr>
            </a:lvl1pPr>
          </a:lstStyle>
          <a:p>
            <a:pPr>
              <a:defRPr/>
            </a:pPr>
            <a:fld id="{4155302F-E3EE-5843-9704-82A091B5BE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7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19200"/>
            <a:ext cx="716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5100233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2438400"/>
            <a:ext cx="7162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2699" dir="5100221" algn="ctr" rotWithShape="0">
              <a:srgbClr val="FFFFFF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5943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4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943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tx1"/>
                </a:solidFill>
                <a:latin typeface="Trebuchet MS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fld id="{18436F41-A583-CB45-96A5-8A66FC22D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8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708" r:id="rId2"/>
    <p:sldLayoutId id="2147484709" r:id="rId3"/>
    <p:sldLayoutId id="2147484710" r:id="rId4"/>
    <p:sldLayoutId id="2147484711" r:id="rId5"/>
    <p:sldLayoutId id="2147484712" r:id="rId6"/>
    <p:sldLayoutId id="2147484713" r:id="rId7"/>
    <p:sldLayoutId id="2147484714" r:id="rId8"/>
    <p:sldLayoutId id="2147484715" r:id="rId9"/>
    <p:sldLayoutId id="2147484716" r:id="rId10"/>
    <p:sldLayoutId id="2147484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-111" charset="0"/>
          <a:ea typeface="Osaka" pitchFamily="-111" charset="-128"/>
          <a:cs typeface="Osaka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-111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www.igs.net/~tril/images/scroll.jpg&amp;imgrefurl=http://www.igs.net/~tril/&amp;h=153&amp;w=200&amp;prev=/images?q=scroll&amp;svnum=10&amp;hl=en&amp;lr=&amp;ie=UTF-8&amp;oe=UTF-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343400" y="3716338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اليهود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43400" y="2420938"/>
            <a:ext cx="4572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الوثنيين (الأمم)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4343400" y="4919663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المسيحيين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34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-36512" y="499319"/>
            <a:ext cx="9180512" cy="769441"/>
          </a:xfr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ar-JO" b="1" kern="1200" dirty="0">
                <a:solidFill>
                  <a:schemeClr val="bg1"/>
                </a:solidFill>
                <a:ea typeface="ＭＳ Ｐゴシック" charset="0"/>
                <a:cs typeface="Arial"/>
              </a:rPr>
              <a:t>النبُوءَة الْكِتَابِيَّة مُقَابِل نُبُوءَة الوثنيين (الأمم)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د. ريك جريفيث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• </a:t>
            </a: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كلية سمغافورة للكتاب المقدس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• BibleStudyDownloads.org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57755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21858" name="Picture 1027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 Box 1029"/>
          <p:cNvSpPr txBox="1">
            <a:spLocks noChangeArrowheads="1"/>
          </p:cNvSpPr>
          <p:nvPr/>
        </p:nvSpPr>
        <p:spPr bwMode="auto">
          <a:xfrm>
            <a:off x="381000" y="1600200"/>
            <a:ext cx="82234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أ. شخصية الله تتطلب الدقة فيما يتعلق بكلمته.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ب. تم إعدام الأنبياء الكذبة (تثنية 18: 21-22).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ت. يدّعي الكثيرون اليوم أنهم ينطقون بنبوءات من الله - لذلك يجب أن نكون قادرين على تمييز النبوات الحقيقية من الخاطئة.</a:t>
            </a:r>
          </a:p>
          <a:p>
            <a:pPr marL="536575" marR="0" lvl="0" indent="-53657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ث. يأتي التجهيز  من خلال معرفة كلمة الله (2 تي 3: 16-17).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1860" name="Text Box 1030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7047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275"/>
            <a:ext cx="7620000" cy="769441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لماذا متطلبات النبوءة الحقيقية ضرورية؟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 descr="Purple mesh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كل الكتاب هو موحى به من الله، ونافع للتعليم والتوبيخ، للتقويم والتأديب الذي في البر،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لكي يكون إنسان الله كاملًا، متأهبًا لكل عمل صالح.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563938" y="5943600"/>
            <a:ext cx="54276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 تيموثاوس 3: 16-17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701675"/>
          </a:xfrm>
          <a:solidFill>
            <a:srgbClr val="FF0000"/>
          </a:soli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لماذا كلمة الله مفعمة بالحيوية جداً؟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276475"/>
            <a:ext cx="6924676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8"/>
          <p:cNvSpPr txBox="1">
            <a:spLocks noChangeArrowheads="1"/>
          </p:cNvSpPr>
          <p:nvPr/>
        </p:nvSpPr>
        <p:spPr bwMode="auto">
          <a:xfrm>
            <a:off x="4499992" y="2350035"/>
            <a:ext cx="4499992" cy="403187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"يقوم حاكم يحكم ثلاث عشرة سنة. سيكون هناك هجوم من عيلام على أكاد ، وغنيمة أكاد ستنزف….</a:t>
            </a:r>
            <a:b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يقوم رئيس جديد وتكون أيامه قليلة ولا يحكم الارض ".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651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ANET، 608 (Arnold / Beyer، 208)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651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فقط إسرائيل امتلكت أنبياء؟</a:t>
            </a:r>
            <a:endParaRPr lang="en-US" sz="4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25956" name="Picture 1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5957" name="Text Box 1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63505" name="Rectangle 17"/>
          <p:cNvSpPr>
            <a:spLocks noChangeArrowheads="1"/>
          </p:cNvSpPr>
          <p:nvPr/>
        </p:nvSpPr>
        <p:spPr bwMode="auto">
          <a:xfrm>
            <a:off x="444500" y="1169988"/>
            <a:ext cx="880745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كان </a:t>
            </a: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لإسرائيل</a:t>
            </a: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فقط أنبياء؟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8002" name="Picture 12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28003" name="Text Box 1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96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97" name="Rectangle 1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8382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ليكانومانسي</a:t>
            </a:r>
            <a:r>
              <a:rPr lang="en-US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ar-JO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(مراقبة سقوط الزيت في الماء)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2787650" y="3352800"/>
            <a:ext cx="62484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رميت الزيت في الماء وانقسم الزيت إلى قسمين - يموت المريض. في الحرب: الجيش لن يعود "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(أرنولد / باير ، 218)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(Arnold/Beyer, 218)</a:t>
            </a:r>
          </a:p>
        </p:txBody>
      </p:sp>
      <p:pic>
        <p:nvPicPr>
          <p:cNvPr id="128008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2349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97" grpId="0" build="p"/>
      <p:bldP spid="972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scroll">
            <a:hlinkClick r:id="rId3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8915400" cy="685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sz="28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ليكانومانسي</a:t>
            </a:r>
            <a:r>
              <a:rPr lang="en-US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ar-JO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(مراقبة سقوط الزيت في الماء)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611560" y="4876800"/>
            <a:ext cx="828161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"إذا كان الكبد كله شاذ(غريب) – هذا نذير نحس للملك الأكادي ويرتبط بحصول نكبة"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Arnold/Beyer,</a:t>
            </a:r>
            <a:r>
              <a:rPr kumimoji="0" lang="ar-JO" altLang="ja-JP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، 218)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1385" name="Rectangle 9"/>
          <p:cNvSpPr>
            <a:spLocks noChangeArrowheads="1"/>
          </p:cNvSpPr>
          <p:nvPr/>
        </p:nvSpPr>
        <p:spPr bwMode="auto">
          <a:xfrm>
            <a:off x="152400" y="30099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ليبانومانسي (رؤية الدخان يتصاعد من المبخرة)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152400" y="35052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اليورومانسي (رؤية الدقيق منتشر على الماء)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152400" y="4038600"/>
            <a:ext cx="8915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إكستسبيسي (مراقبة أحشاء الحيوانات المضحى بها)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496204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كان </a:t>
            </a: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لإسرائيل</a:t>
            </a: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فقط أنبياء؟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4" grpId="0"/>
      <p:bldP spid="101385" grpId="0" build="p"/>
      <p:bldP spid="101386" grpId="0" build="p"/>
      <p:bldP spid="101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656138"/>
            <a:ext cx="313213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2555875" y="6413500"/>
            <a:ext cx="3124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925" y="2351088"/>
            <a:ext cx="57610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عض شاة قدمه اليمنى</a:t>
            </a:r>
            <a:r>
              <a:rPr kumimoji="0" lang="en-US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-- </a:t>
            </a: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غارات العدو ستكون ثابتة على أرضي.</a:t>
            </a:r>
            <a:endParaRPr kumimoji="0" lang="en-US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endParaRPr kumimoji="0" lang="ar-JO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عبرت أفعى من يمين الرجل إلى يسار الرجل - فسيكون له اسم ذات سمعة طيبة."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endParaRPr kumimoji="0" lang="ar-JO" altLang="ja-JP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عبرت ثعبان من يسار الرجل إلى يمين الرجل - فسيكون له اسم ذات سمعة سيئة."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2281238"/>
            <a:ext cx="31448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496204" cy="1169988"/>
          </a:xfrm>
        </p:spPr>
        <p:txBody>
          <a:bodyPr/>
          <a:lstStyle/>
          <a:p>
            <a:pPr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كان </a:t>
            </a: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لإسرائيل</a:t>
            </a: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فقط أنبياء؟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515938" y="1169988"/>
            <a:ext cx="8593137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11624" name="Text Box 8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0" y="5334000"/>
            <a:ext cx="550069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بيضاء في منزل رجل – فالمشقة سوف تستولي على تلك الأرض. ".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16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427538" y="914400"/>
            <a:ext cx="4716462" cy="18288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sz="28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سوداء في منزل رجل - فإن تلك الأرض ستشهد حظًا جيدًا."</a:t>
            </a:r>
            <a:endParaRPr lang="en-US" sz="28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11628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526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 decel="1000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7" grpId="0" build="p"/>
      <p:bldP spid="11162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4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699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6195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0" y="5334000"/>
            <a:ext cx="457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حمراء في منزل رجل - فستكون تلك الأرض غنية."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1322" name="Rectangle 10"/>
          <p:cNvSpPr>
            <a:spLocks noChangeArrowheads="1"/>
          </p:cNvSpPr>
          <p:nvPr/>
        </p:nvSpPr>
        <p:spPr bwMode="auto">
          <a:xfrm>
            <a:off x="4419600" y="4707632"/>
            <a:ext cx="4724400" cy="16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صفراء في منزل رجل - فإن تلك الأرض ستحظى بعام من الحظ السعيد."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/>
      <p:bldP spid="1413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8243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336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038600"/>
            <a:ext cx="3352800" cy="2667000"/>
          </a:xfrm>
        </p:spPr>
        <p:txBody>
          <a:bodyPr/>
          <a:lstStyle/>
          <a:p>
            <a:pPr algn="r" rtl="1" eaLnBrk="1" hangingPunct="1">
              <a:defRPr/>
            </a:pPr>
            <a:r>
              <a:rPr lang="ar-JO" altLang="ja-JP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شوهدت قطة متعددة الألوان في منزل رجل - فلن تزدهر تلك الأرض."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8763000" cy="584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848600" cy="914400"/>
          </a:xfrm>
        </p:spPr>
        <p:txBody>
          <a:bodyPr/>
          <a:lstStyle/>
          <a:p>
            <a:pPr eaLnBrk="1" hangingPunct="1">
              <a:defRPr/>
            </a:pPr>
            <a:r>
              <a:rPr lang="ar-JO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0291" name="Text Box 4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Arial" pitchFamily="-111" charset="0"/>
              <a:ea typeface="ＭＳ Ｐゴシック" charset="0"/>
              <a:cs typeface="+mn-cs"/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5943600" y="63246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(Arnold/Beyer, 219)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0" y="10668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"إذا كشط الرجل الأوساخ من أنفه - فإن خصمه سيخضع [له]."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25" y="2362200"/>
            <a:ext cx="4041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026" descr="ISCBG032"/>
          <p:cNvPicPr>
            <a:picLocks noChangeAspect="1" noChangeArrowheads="1"/>
          </p:cNvPicPr>
          <p:nvPr/>
        </p:nvPicPr>
        <p:blipFill>
          <a:blip r:embed="rId3" cstate="print">
            <a:lum bright="-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4612" name="Text Box 1028"/>
          <p:cNvSpPr txBox="1">
            <a:spLocks noChangeArrowheads="1"/>
          </p:cNvSpPr>
          <p:nvPr/>
        </p:nvSpPr>
        <p:spPr bwMode="auto">
          <a:xfrm>
            <a:off x="228600" y="2362200"/>
            <a:ext cx="8686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39700">
                    <a:srgbClr val="000000">
                      <a:satMod val="175000"/>
                      <a:alpha val="82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ما الفروق بين النبوءة الوثنية والتوراتية ، هل لاحظت ذلك؟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39700">
                  <a:srgbClr val="000000">
                    <a:satMod val="175000"/>
                    <a:alpha val="82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5476" name="Rectangle 103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792"/>
            <a:ext cx="9144000" cy="1440000"/>
          </a:xfrm>
          <a:solidFill>
            <a:srgbClr val="000835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50000"/>
              </a:schemeClr>
            </a:outerShdw>
          </a:effectLst>
        </p:spPr>
        <p:txBody>
          <a:bodyPr>
            <a:noAutofit/>
          </a:bodyPr>
          <a:lstStyle/>
          <a:p>
            <a:pPr rtl="1" eaLnBrk="1" hangingPunct="1">
              <a:spcBef>
                <a:spcPct val="50000"/>
              </a:spcBef>
            </a:pPr>
            <a:r>
              <a:rPr lang="ar-JO" sz="9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النبوءة</a:t>
            </a:r>
            <a:endParaRPr lang="en-US" sz="9600" b="1" kern="1200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819400" y="1676400"/>
            <a:ext cx="6096000" cy="1143000"/>
          </a:xfrm>
        </p:spPr>
        <p:txBody>
          <a:bodyPr/>
          <a:lstStyle/>
          <a:p>
            <a:pPr marL="0" indent="0" algn="r" rtl="1" eaLnBrk="1" hangingPunct="1">
              <a:buNone/>
              <a:defRPr/>
            </a:pPr>
            <a:r>
              <a:rPr kumimoji="1" lang="ar-JO" sz="40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كيف اختلف هذا عن العرافة الوثنية؟</a:t>
            </a:r>
            <a:endParaRPr kumimoji="1" lang="en-US" sz="40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42338" name="Picture 3" descr="Living Jesus Syllab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2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858000" cy="762000"/>
          </a:xfrm>
          <a:solidFill>
            <a:srgbClr val="EFE409"/>
          </a:solidFill>
        </p:spPr>
        <p:txBody>
          <a:bodyPr/>
          <a:lstStyle/>
          <a:p>
            <a:pPr rtl="1" eaLnBrk="1" hangingPunct="1">
              <a:defRPr/>
            </a:pPr>
            <a:r>
              <a:rPr kumimoji="1" lang="ar-JO" b="1" dirty="0">
                <a:solidFill>
                  <a:srgbClr val="FF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عن الأوريم والتميم</a:t>
            </a:r>
            <a:endParaRPr kumimoji="1" lang="en-US" b="1" dirty="0">
              <a:solidFill>
                <a:srgbClr val="FF0000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11973" name="Picture 5" descr="Living Jesus Syllabus"/>
          <p:cNvSpPr>
            <a:spLocks noChangeAspect="1" noChangeArrowheads="1"/>
          </p:cNvSpPr>
          <p:nvPr/>
        </p:nvSpPr>
        <p:spPr bwMode="auto">
          <a:xfrm>
            <a:off x="6477000" y="4038600"/>
            <a:ext cx="2667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3048000" y="6146800"/>
            <a:ext cx="2762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457200" indent="-45720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Arial"/>
              <a:buChar char="•"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None/>
              <a:tabLst/>
              <a:defRPr/>
            </a:pPr>
            <a:r>
              <a:rPr kumimoji="1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خروج 28</a:t>
            </a:r>
            <a:endParaRPr kumimoji="1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11975" name="Oval 7"/>
          <p:cNvSpPr>
            <a:spLocks noChangeArrowheads="1"/>
          </p:cNvSpPr>
          <p:nvPr/>
        </p:nvSpPr>
        <p:spPr bwMode="auto">
          <a:xfrm>
            <a:off x="4191000" y="838200"/>
            <a:ext cx="1066800" cy="685800"/>
          </a:xfrm>
          <a:prstGeom prst="ellipse">
            <a:avLst/>
          </a:prstGeom>
          <a:solidFill>
            <a:schemeClr val="tx1"/>
          </a:solidFill>
          <a:ln w="9525">
            <a:solidFill>
              <a:srgbClr val="0604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76" name="Oval 8"/>
          <p:cNvSpPr>
            <a:spLocks noChangeArrowheads="1"/>
          </p:cNvSpPr>
          <p:nvPr/>
        </p:nvSpPr>
        <p:spPr bwMode="auto">
          <a:xfrm>
            <a:off x="5486400" y="838200"/>
            <a:ext cx="1066800" cy="685800"/>
          </a:xfrm>
          <a:prstGeom prst="ellipse">
            <a:avLst/>
          </a:prstGeom>
          <a:solidFill>
            <a:srgbClr val="0604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85" name="Line 17"/>
          <p:cNvSpPr>
            <a:spLocks noChangeShapeType="1"/>
          </p:cNvSpPr>
          <p:nvPr/>
        </p:nvSpPr>
        <p:spPr bwMode="auto">
          <a:xfrm flipH="1">
            <a:off x="1752600" y="1219200"/>
            <a:ext cx="1905000" cy="1524000"/>
          </a:xfrm>
          <a:prstGeom prst="lin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1988" name="Text Box 20"/>
          <p:cNvSpPr txBox="1">
            <a:spLocks noChangeArrowheads="1"/>
          </p:cNvSpPr>
          <p:nvPr/>
        </p:nvSpPr>
        <p:spPr bwMode="auto">
          <a:xfrm>
            <a:off x="2955925" y="2911475"/>
            <a:ext cx="55022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eaLnBrk="1" hangingPunct="1">
              <a:spcBef>
                <a:spcPct val="20000"/>
              </a:spcBef>
              <a:buClr>
                <a:schemeClr val="hlink"/>
              </a:buClr>
              <a:buSzPct val="65000"/>
              <a:buFont typeface="Wingdings" charset="0"/>
              <a:buNone/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0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0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5000"/>
              <a:buFont typeface="Wingdings" pitchFamily="-111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11" charset="-128"/>
              </a:defRPr>
            </a:lvl9pPr>
          </a:lstStyle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Char char="•"/>
              <a:tabLst/>
              <a:defRPr/>
            </a:pPr>
            <a:r>
              <a:rPr kumimoji="1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الموضوع</a:t>
            </a:r>
          </a:p>
          <a:p>
            <a:pPr marL="457200" marR="0" lvl="0" indent="-4572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65000"/>
              <a:buFont typeface="Arial"/>
              <a:buChar char="•"/>
              <a:tabLst/>
              <a:defRPr/>
            </a:pPr>
            <a:r>
              <a:rPr kumimoji="1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أمر إلهي</a:t>
            </a:r>
            <a:endParaRPr kumimoji="1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  <p:bldP spid="211975" grpId="0" animBg="1"/>
      <p:bldP spid="211976" grpId="0" animBg="1"/>
      <p:bldP spid="211985" grpId="0" animBg="1"/>
      <p:bldP spid="21198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76200"/>
            <a:ext cx="7848600" cy="1169988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إسرائيل فقط كان لديها أنبياء؟</a:t>
            </a:r>
            <a:endParaRPr lang="en-US" sz="4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14450" y="2160588"/>
            <a:ext cx="7391400" cy="582612"/>
          </a:xfrm>
        </p:spPr>
        <p:txBody>
          <a:bodyPr/>
          <a:lstStyle/>
          <a:p>
            <a:pPr marL="990600" lvl="1" indent="-533400" algn="ctr" eaLnBrk="1" hangingPunct="1"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ar-JO" dirty="0">
                <a:latin typeface="Arial" charset="0"/>
                <a:ea typeface="ＭＳ Ｐゴシック" charset="0"/>
              </a:rPr>
              <a:t>نصوص نبوءة ماري (1800-1760 قبل الميلاد)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124200"/>
            <a:ext cx="9372600" cy="5181600"/>
            <a:chOff x="0" y="1680"/>
            <a:chExt cx="5760" cy="3168"/>
          </a:xfrm>
        </p:grpSpPr>
        <p:pic>
          <p:nvPicPr>
            <p:cNvPr id="14439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80"/>
              <a:ext cx="5760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4394" name="Group 6"/>
            <p:cNvGrpSpPr>
              <a:grpSpLocks/>
            </p:cNvGrpSpPr>
            <p:nvPr/>
          </p:nvGrpSpPr>
          <p:grpSpPr bwMode="auto">
            <a:xfrm>
              <a:off x="3024" y="3081"/>
              <a:ext cx="758" cy="226"/>
              <a:chOff x="3024" y="3081"/>
              <a:chExt cx="758" cy="226"/>
            </a:xfrm>
          </p:grpSpPr>
          <p:grpSp>
            <p:nvGrpSpPr>
              <p:cNvPr id="144395" name="Group 7"/>
              <p:cNvGrpSpPr>
                <a:grpSpLocks/>
              </p:cNvGrpSpPr>
              <p:nvPr/>
            </p:nvGrpSpPr>
            <p:grpSpPr bwMode="auto">
              <a:xfrm>
                <a:off x="3168" y="3081"/>
                <a:ext cx="614" cy="226"/>
                <a:chOff x="3120" y="3072"/>
                <a:chExt cx="614" cy="226"/>
              </a:xfrm>
            </p:grpSpPr>
            <p:sp>
              <p:nvSpPr>
                <p:cNvPr id="144397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3120" y="3207"/>
                  <a:ext cx="384" cy="9"/>
                </a:xfrm>
                <a:prstGeom prst="line">
                  <a:avLst/>
                </a:prstGeom>
                <a:noFill/>
                <a:ln w="762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44398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372" y="3072"/>
                  <a:ext cx="362" cy="22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bg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JO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charset="0"/>
                      <a:cs typeface="Times New Roman" panose="02020603050405020304" pitchFamily="18" charset="0"/>
                    </a:rPr>
                    <a:t>ماري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ＭＳ Ｐゴシック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4396" name="Oval 10"/>
              <p:cNvSpPr>
                <a:spLocks noChangeArrowheads="1"/>
              </p:cNvSpPr>
              <p:nvPr/>
            </p:nvSpPr>
            <p:spPr bwMode="auto">
              <a:xfrm>
                <a:off x="3024" y="316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</p:grpSp>
      <p:pic>
        <p:nvPicPr>
          <p:cNvPr id="144388" name="Picture 11" descr="scroll">
            <a:hlinkClick r:id="rId4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" y="381000"/>
            <a:ext cx="1244600" cy="952500"/>
          </a:xfrm>
        </p:spPr>
      </p:pic>
      <p:sp>
        <p:nvSpPr>
          <p:cNvPr id="99340" name="Text Box 12"/>
          <p:cNvSpPr txBox="1">
            <a:spLocks noChangeArrowheads="1"/>
          </p:cNvSpPr>
          <p:nvPr/>
        </p:nvSpPr>
        <p:spPr bwMode="auto">
          <a:xfrm>
            <a:off x="1524000" y="2743200"/>
            <a:ext cx="7620000" cy="2554545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قالت المتصوفة ماري للملك زيمري ليم: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المجلس على الرحلات الإستكشافية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تحذيرات من حركات التمرد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وعود الإنتصار على الأعداء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تشجيعات على خدمة الآلهة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4390" name="Text Box 13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186ج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1314450" y="1627188"/>
            <a:ext cx="73914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9600" marR="0" lvl="0" indent="-60960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نصوص بابلية عن الفأل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104900" y="1169988"/>
            <a:ext cx="78105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990600" marR="0" lvl="1" indent="-5334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5000"/>
              <a:buFontTx/>
              <a:buNone/>
              <a:tabLst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الأكادية (التاريخ كـ "نبوءة")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9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93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9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9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9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9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DSS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85800" y="2057400"/>
            <a:ext cx="431824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أ. الدعوة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ب. العلامات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ج. المحتوى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27000">
                    <a:srgbClr val="FFFFFF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د. الأسلوب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27000">
                  <a:srgbClr val="FFFFFF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6400800" cy="1446213"/>
          </a:xfrm>
          <a:solidFill>
            <a:schemeClr val="accent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a typeface="+mj-ea"/>
                <a:cs typeface="Arial"/>
              </a:rPr>
              <a:t>العناصر المشتركة للنبوة الصحيحة والكاذبة</a:t>
            </a:r>
            <a:endParaRPr lang="en-US" b="1" dirty="0">
              <a:solidFill>
                <a:schemeClr val="bg1"/>
              </a:solidFill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OISAH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600" y="57398"/>
            <a:ext cx="8040688" cy="92333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sz="54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التشابه في المحتوى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39750" y="2216150"/>
            <a:ext cx="809148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"فقال لي كموش اذهب خذ نيبو من إسرائيل. فذهبت ليلاً وحاربته من طلوع الفجر حتى الظهر ، وأخذته وقتلت كل من فيها. سبعة آلاف رجل وامرأة ..."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King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Mesha Stele, lines 11-12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(830 BC 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victory over Omri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2 Kings 3)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—Arnold/Beyer, 162; cf.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ANET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(1969), 320-21</a:t>
            </a: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 هي الخرافات الحديثة التي يمكن أن تفكر بها؟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0200" y="1219200"/>
            <a:ext cx="7239000" cy="2209800"/>
          </a:xfrm>
        </p:spPr>
        <p:txBody>
          <a:bodyPr/>
          <a:lstStyle/>
          <a:p>
            <a:pPr rtl="1" eaLnBrk="1" hangingPunct="1">
              <a:defRPr/>
            </a:pPr>
            <a:r>
              <a:rPr lang="ar-JO" sz="5400" b="1" dirty="0">
                <a:latin typeface="Trebuchet MS" charset="0"/>
                <a:ea typeface="Osaka" charset="0"/>
                <a:cs typeface="Osaka" charset="0"/>
              </a:rPr>
              <a:t>كيف يمكن لشعب الله أن يعرف مشيئته؟</a:t>
            </a:r>
            <a:endParaRPr lang="en-US" dirty="0">
              <a:latin typeface="Trebuchet MS" charset="0"/>
              <a:ea typeface="Osaka" charset="0"/>
              <a:cs typeface="Osaka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1828800" y="3657600"/>
            <a:ext cx="7086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-111" charset="0"/>
                <a:ea typeface="Osaka"/>
                <a:cs typeface="+mn-cs"/>
              </a:rPr>
              <a:t>غالبًا ما تبدو نصيحة العالم جذابة جدًا!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endParaRPr kumimoji="0" lang="ar-JO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-111" charset="0"/>
              <a:ea typeface="Osak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Times" pitchFamily="-111" charset="0"/>
              <a:buNone/>
              <a:tabLst/>
              <a:defRPr/>
            </a:pPr>
            <a:r>
              <a:rPr kumimoji="0" lang="ar-JO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-111" charset="0"/>
                <a:ea typeface="Osaka"/>
                <a:cs typeface="+mn-cs"/>
              </a:rPr>
              <a:t>لذلك أعطى الله إسرائيل طرقًا عديدة لمعرفة ما إذا كانت الرسالة منه.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-111" charset="0"/>
              <a:ea typeface="Osak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9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4800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الكتابيين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228600" y="501650"/>
            <a:ext cx="9296400" cy="914400"/>
          </a:xfrm>
          <a:gradFill rotWithShape="0">
            <a:gsLst>
              <a:gs pos="0">
                <a:schemeClr val="tx2">
                  <a:alpha val="3999"/>
                </a:schemeClr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كيف يختلف الأنبياء؟</a:t>
            </a:r>
            <a:endParaRPr lang="en-US" sz="4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572000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04800" y="26352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غير مرغوب فيها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572000" y="26352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عرافة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4800" y="36258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دعوة إلهية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572000" y="36258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أنبياء من ذاتهم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04800" y="4616450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أي مكان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572000" y="4616450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مكان العبادة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07504" y="5607050"/>
            <a:ext cx="4007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كلام علم (الكشف الفوري)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572000" y="560705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تنجيم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7772400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186أ-ب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0" grpId="0"/>
      <p:bldP spid="23561" grpId="0"/>
      <p:bldP spid="23562" grpId="0"/>
      <p:bldP spid="23564" grpId="0"/>
      <p:bldP spid="23565" grpId="0"/>
      <p:bldP spid="23566" grpId="0"/>
      <p:bldP spid="235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673" name="Group 2"/>
          <p:cNvGrpSpPr>
            <a:grpSpLocks/>
          </p:cNvGrpSpPr>
          <p:nvPr/>
        </p:nvGrpSpPr>
        <p:grpSpPr bwMode="auto">
          <a:xfrm>
            <a:off x="0" y="-33338"/>
            <a:ext cx="9144000" cy="6807201"/>
            <a:chOff x="0" y="-33338"/>
            <a:chExt cx="9144000" cy="6807201"/>
          </a:xfrm>
        </p:grpSpPr>
        <p:pic>
          <p:nvPicPr>
            <p:cNvPr id="156676" name="Picture 2" descr="End of the world -- certaint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338"/>
              <a:ext cx="9144000" cy="680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677" name="Rectangle 1"/>
            <p:cNvSpPr>
              <a:spLocks noChangeArrowheads="1"/>
            </p:cNvSpPr>
            <p:nvPr/>
          </p:nvSpPr>
          <p:spPr bwMode="auto">
            <a:xfrm>
              <a:off x="3059832" y="2564904"/>
              <a:ext cx="3240360" cy="16561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566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62335"/>
            <a:ext cx="8594725" cy="630942"/>
          </a:xfrm>
        </p:spPr>
        <p:txBody>
          <a:bodyPr/>
          <a:lstStyle/>
          <a:p>
            <a:pPr algn="ctr" rtl="1" eaLnBrk="1" hangingPunct="1"/>
            <a:r>
              <a:rPr lang="ar-JO" sz="35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النبوءات الكاذبة تتغير</a:t>
            </a:r>
            <a:endParaRPr lang="en-US" sz="35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6675" name="Rectangle 3"/>
          <p:cNvSpPr txBox="1">
            <a:spLocks noChangeArrowheads="1"/>
          </p:cNvSpPr>
          <p:nvPr/>
        </p:nvSpPr>
        <p:spPr bwMode="auto">
          <a:xfrm>
            <a:off x="2916238" y="2590020"/>
            <a:ext cx="338455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أنا متأكد تماما أن العالم سينتهي </a:t>
            </a:r>
            <a:r>
              <a:rPr kumimoji="0" lang="ar-JO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اليوم</a:t>
            </a: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!!!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 descr="DSS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42863"/>
            <a:ext cx="9372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575104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186b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107504" y="1628775"/>
            <a:ext cx="3810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الكتابيين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4374704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107504" y="26352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شخصية تقية (إلهية)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4374704" y="26352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عديم الاخلاق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107504" y="36258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معظمهم من الرجال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374704" y="36258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معظمهم من النساء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07504" y="46164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مُوحى بها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374704" y="46164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أفكارهم الخاصة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107504" y="5607050"/>
            <a:ext cx="4038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يمتلك أسلوبه الخاص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4374704" y="5607050"/>
            <a:ext cx="434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مملوك من الشيطان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-304800" y="457200"/>
            <a:ext cx="9448800" cy="960438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كيف يختلف الأنبياء؟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/>
      <p:bldP spid="30738" grpId="0"/>
      <p:bldP spid="30739" grpId="0"/>
      <p:bldP spid="30740" grpId="0"/>
      <p:bldP spid="30741" grpId="0"/>
      <p:bldP spid="30742" grpId="0"/>
      <p:bldP spid="30743" grpId="0"/>
      <p:bldP spid="307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2" descr="OPROF00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AutoShape 13"/>
          <p:cNvSpPr>
            <a:spLocks noChangeArrowheads="1"/>
          </p:cNvSpPr>
          <p:nvPr/>
        </p:nvSpPr>
        <p:spPr bwMode="auto">
          <a:xfrm rot="10800000">
            <a:off x="1180325" y="2971800"/>
            <a:ext cx="2590800" cy="2057400"/>
          </a:xfrm>
          <a:prstGeom prst="wedgeRoundRectCallout">
            <a:avLst>
              <a:gd name="adj1" fmla="val -33847"/>
              <a:gd name="adj2" fmla="val 133387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 rot="10800000">
            <a:off x="5797624" y="2971800"/>
            <a:ext cx="2590800" cy="2057400"/>
          </a:xfrm>
          <a:prstGeom prst="wedgeRoundRectCallout">
            <a:avLst>
              <a:gd name="adj1" fmla="val 6463"/>
              <a:gd name="adj2" fmla="val 133239"/>
              <a:gd name="adj3" fmla="val 16667"/>
            </a:avLst>
          </a:prstGeom>
          <a:gradFill rotWithShape="0">
            <a:gsLst>
              <a:gs pos="0">
                <a:srgbClr val="0000A9"/>
              </a:gs>
              <a:gs pos="100000">
                <a:srgbClr val="00004E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18325" y="1965325"/>
            <a:ext cx="13453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خاطئ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180325" y="3048000"/>
            <a:ext cx="266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"ستعودون بعد سنتين"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077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0" y="527050"/>
            <a:ext cx="9144000" cy="630238"/>
          </a:xfrm>
          <a:solidFill>
            <a:schemeClr val="bg2"/>
          </a:solidFill>
        </p:spPr>
        <p:txBody>
          <a:bodyPr/>
          <a:lstStyle/>
          <a:p>
            <a:pPr rtl="1" eaLnBrk="1" hangingPunct="1">
              <a:defRPr/>
            </a:pPr>
            <a:r>
              <a:rPr lang="ar-JO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إرميا (إر25: 11-12) مقابل حننيا (إر28: 2-3)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516216" y="1965325"/>
            <a:ext cx="206308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صحيح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6164630" y="30480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"ستبقون 70 عاما"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18325" y="5562600"/>
            <a:ext cx="4343400" cy="120032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توفي بعد شهرين</a:t>
            </a:r>
            <a:b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(إر28 : 17)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997896" y="5562600"/>
            <a:ext cx="4038600" cy="1190625"/>
          </a:xfrm>
          <a:prstGeom prst="rect">
            <a:avLst/>
          </a:prstGeom>
          <a:gradFill rotWithShape="0">
            <a:gsLst>
              <a:gs pos="0">
                <a:srgbClr val="0000A9"/>
              </a:gs>
              <a:gs pos="100000">
                <a:srgbClr val="0000A9">
                  <a:gamma/>
                  <a:shade val="46275"/>
                  <a:invGamma/>
                </a:srgb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عاش 23 سنة أكثر</a:t>
            </a:r>
            <a:b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(51 : 64)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5852" grpId="0" animBg="1"/>
      <p:bldP spid="35844" grpId="0"/>
      <p:bldP spid="35845" grpId="0"/>
      <p:bldP spid="35847" grpId="0"/>
      <p:bldP spid="35848" grpId="0"/>
      <p:bldP spid="35850" grpId="0" animBg="1"/>
      <p:bldP spid="3585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57419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ar-JO" sz="4800" b="1" dirty="0">
                <a:solidFill>
                  <a:schemeClr val="bg1"/>
                </a:solidFill>
                <a:latin typeface="Arial"/>
                <a:ea typeface="ＭＳ Ｐゴシック" charset="0"/>
                <a:cs typeface="Arial"/>
              </a:rPr>
              <a:t>طريق البحر</a:t>
            </a:r>
            <a:endParaRPr lang="en-US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اليهودية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76200" y="5273675"/>
            <a:ext cx="190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Egypt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34" name="Freeform 6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2147483647 w 2943"/>
              <a:gd name="T1" fmla="*/ 2147483647 h 3126"/>
              <a:gd name="T2" fmla="*/ 2147483647 w 2943"/>
              <a:gd name="T3" fmla="*/ 2147483647 h 3126"/>
              <a:gd name="T4" fmla="*/ 2147483647 w 2943"/>
              <a:gd name="T5" fmla="*/ 2147483647 h 3126"/>
              <a:gd name="T6" fmla="*/ 2147483647 w 2943"/>
              <a:gd name="T7" fmla="*/ 2147483647 h 3126"/>
              <a:gd name="T8" fmla="*/ 2147483647 w 2943"/>
              <a:gd name="T9" fmla="*/ 2147483647 h 3126"/>
              <a:gd name="T10" fmla="*/ 2147483647 w 2943"/>
              <a:gd name="T11" fmla="*/ 2147483647 h 3126"/>
              <a:gd name="T12" fmla="*/ 2147483647 w 2943"/>
              <a:gd name="T13" fmla="*/ 2147483647 h 3126"/>
              <a:gd name="T14" fmla="*/ 2147483647 w 2943"/>
              <a:gd name="T15" fmla="*/ 2147483647 h 3126"/>
              <a:gd name="T16" fmla="*/ 2147483647 w 2943"/>
              <a:gd name="T17" fmla="*/ 2147483647 h 3126"/>
              <a:gd name="T18" fmla="*/ 2147483647 w 2943"/>
              <a:gd name="T19" fmla="*/ 2147483647 h 3126"/>
              <a:gd name="T20" fmla="*/ 2147483647 w 2943"/>
              <a:gd name="T21" fmla="*/ 2147483647 h 3126"/>
              <a:gd name="T22" fmla="*/ 2147483647 w 2943"/>
              <a:gd name="T23" fmla="*/ 2147483647 h 3126"/>
              <a:gd name="T24" fmla="*/ 2147483647 w 2943"/>
              <a:gd name="T25" fmla="*/ 2147483647 h 3126"/>
              <a:gd name="T26" fmla="*/ 2147483647 w 2943"/>
              <a:gd name="T27" fmla="*/ 2147483647 h 3126"/>
              <a:gd name="T28" fmla="*/ 2147483647 w 2943"/>
              <a:gd name="T29" fmla="*/ 2147483647 h 3126"/>
              <a:gd name="T30" fmla="*/ 2147483647 w 2943"/>
              <a:gd name="T31" fmla="*/ 2147483647 h 3126"/>
              <a:gd name="T32" fmla="*/ 2147483647 w 2943"/>
              <a:gd name="T33" fmla="*/ 2147483647 h 3126"/>
              <a:gd name="T34" fmla="*/ 2147483647 w 2943"/>
              <a:gd name="T35" fmla="*/ 2147483647 h 3126"/>
              <a:gd name="T36" fmla="*/ 2147483647 w 2943"/>
              <a:gd name="T37" fmla="*/ 2147483647 h 3126"/>
              <a:gd name="T38" fmla="*/ 2147483647 w 2943"/>
              <a:gd name="T39" fmla="*/ 2147483647 h 3126"/>
              <a:gd name="T40" fmla="*/ 2147483647 w 2943"/>
              <a:gd name="T41" fmla="*/ 2147483647 h 3126"/>
              <a:gd name="T42" fmla="*/ 2147483647 w 2943"/>
              <a:gd name="T43" fmla="*/ 2147483647 h 3126"/>
              <a:gd name="T44" fmla="*/ 2147483647 w 2943"/>
              <a:gd name="T45" fmla="*/ 2147483647 h 3126"/>
              <a:gd name="T46" fmla="*/ 2147483647 w 2943"/>
              <a:gd name="T47" fmla="*/ 2147483647 h 3126"/>
              <a:gd name="T48" fmla="*/ 2147483647 w 2943"/>
              <a:gd name="T49" fmla="*/ 2147483647 h 3126"/>
              <a:gd name="T50" fmla="*/ 2147483647 w 2943"/>
              <a:gd name="T51" fmla="*/ 2147483647 h 3126"/>
              <a:gd name="T52" fmla="*/ 2147483647 w 2943"/>
              <a:gd name="T53" fmla="*/ 2147483647 h 3126"/>
              <a:gd name="T54" fmla="*/ 2147483647 w 2943"/>
              <a:gd name="T55" fmla="*/ 2147483647 h 3126"/>
              <a:gd name="T56" fmla="*/ 2147483647 w 2943"/>
              <a:gd name="T57" fmla="*/ 0 h 312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2943"/>
              <a:gd name="T88" fmla="*/ 0 h 3126"/>
              <a:gd name="T89" fmla="*/ 2943 w 2943"/>
              <a:gd name="T90" fmla="*/ 3126 h 312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3735" name="AutoShape 7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ارام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3737" name="Freeform 9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147483647 w 2454"/>
              <a:gd name="T1" fmla="*/ 2147483647 h 1566"/>
              <a:gd name="T2" fmla="*/ 2147483647 w 2454"/>
              <a:gd name="T3" fmla="*/ 2147483647 h 1566"/>
              <a:gd name="T4" fmla="*/ 2147483647 w 2454"/>
              <a:gd name="T5" fmla="*/ 2147483647 h 1566"/>
              <a:gd name="T6" fmla="*/ 2147483647 w 2454"/>
              <a:gd name="T7" fmla="*/ 2147483647 h 1566"/>
              <a:gd name="T8" fmla="*/ 2147483647 w 2454"/>
              <a:gd name="T9" fmla="*/ 2147483647 h 1566"/>
              <a:gd name="T10" fmla="*/ 2147483647 w 2454"/>
              <a:gd name="T11" fmla="*/ 2147483647 h 1566"/>
              <a:gd name="T12" fmla="*/ 2147483647 w 2454"/>
              <a:gd name="T13" fmla="*/ 2147483647 h 1566"/>
              <a:gd name="T14" fmla="*/ 2147483647 w 2454"/>
              <a:gd name="T15" fmla="*/ 2147483647 h 1566"/>
              <a:gd name="T16" fmla="*/ 2147483647 w 2454"/>
              <a:gd name="T17" fmla="*/ 2147483647 h 1566"/>
              <a:gd name="T18" fmla="*/ 2147483647 w 2454"/>
              <a:gd name="T19" fmla="*/ 2147483647 h 1566"/>
              <a:gd name="T20" fmla="*/ 2147483647 w 2454"/>
              <a:gd name="T21" fmla="*/ 2147483647 h 1566"/>
              <a:gd name="T22" fmla="*/ 2147483647 w 2454"/>
              <a:gd name="T23" fmla="*/ 2147483647 h 1566"/>
              <a:gd name="T24" fmla="*/ 2147483647 w 2454"/>
              <a:gd name="T25" fmla="*/ 2147483647 h 1566"/>
              <a:gd name="T26" fmla="*/ 2147483647 w 2454"/>
              <a:gd name="T27" fmla="*/ 2147483647 h 1566"/>
              <a:gd name="T28" fmla="*/ 2147483647 w 2454"/>
              <a:gd name="T29" fmla="*/ 2147483647 h 1566"/>
              <a:gd name="T30" fmla="*/ 2147483647 w 2454"/>
              <a:gd name="T31" fmla="*/ 2147483647 h 1566"/>
              <a:gd name="T32" fmla="*/ 2147483647 w 2454"/>
              <a:gd name="T33" fmla="*/ 2147483647 h 1566"/>
              <a:gd name="T34" fmla="*/ 2147483647 w 2454"/>
              <a:gd name="T35" fmla="*/ 2147483647 h 1566"/>
              <a:gd name="T36" fmla="*/ 2147483647 w 2454"/>
              <a:gd name="T37" fmla="*/ 2147483647 h 1566"/>
              <a:gd name="T38" fmla="*/ 2147483647 w 2454"/>
              <a:gd name="T39" fmla="*/ 2147483647 h 1566"/>
              <a:gd name="T40" fmla="*/ 2147483647 w 2454"/>
              <a:gd name="T41" fmla="*/ 2147483647 h 1566"/>
              <a:gd name="T42" fmla="*/ 2147483647 w 2454"/>
              <a:gd name="T43" fmla="*/ 2147483647 h 1566"/>
              <a:gd name="T44" fmla="*/ 2147483647 w 2454"/>
              <a:gd name="T45" fmla="*/ 2147483647 h 1566"/>
              <a:gd name="T46" fmla="*/ 2147483647 w 2454"/>
              <a:gd name="T47" fmla="*/ 2147483647 h 1566"/>
              <a:gd name="T48" fmla="*/ 2147483647 w 2454"/>
              <a:gd name="T49" fmla="*/ 2147483647 h 1566"/>
              <a:gd name="T50" fmla="*/ 0 w 2454"/>
              <a:gd name="T51" fmla="*/ 2147483647 h 156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2454"/>
              <a:gd name="T79" fmla="*/ 0 h 1566"/>
              <a:gd name="T80" fmla="*/ 2454 w 2454"/>
              <a:gd name="T81" fmla="*/ 1566 h 156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3738" name="AutoShape 10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133600" y="3200400"/>
            <a:ext cx="2725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مجِدو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5099050" y="2117725"/>
            <a:ext cx="2209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راموث-جلعاد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2286000" y="22098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إسرائيل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7374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  <p:bldP spid="73732" grpId="0" autoUpdateAnimBg="0"/>
      <p:bldP spid="73733" grpId="0" autoUpdateAnimBg="0"/>
      <p:bldP spid="73734" grpId="0" animBg="1"/>
      <p:bldP spid="73735" grpId="0" animBg="1"/>
      <p:bldP spid="73736" grpId="0" autoUpdateAnimBg="0"/>
      <p:bldP spid="73737" grpId="0" animBg="1"/>
      <p:bldP spid="73738" grpId="0" animBg="1"/>
      <p:bldP spid="73739" grpId="0" autoUpdateAnimBg="0"/>
      <p:bldP spid="73740" grpId="0" autoUpdateAnimBg="0"/>
      <p:bldP spid="73741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040"/>
          <p:cNvSpPr>
            <a:spLocks noChangeArrowheads="1"/>
          </p:cNvSpPr>
          <p:nvPr/>
        </p:nvSpPr>
        <p:spPr bwMode="auto">
          <a:xfrm>
            <a:off x="4608512" y="0"/>
            <a:ext cx="4572000" cy="6858000"/>
          </a:xfrm>
          <a:prstGeom prst="rect">
            <a:avLst/>
          </a:prstGeom>
          <a:gradFill rotWithShape="0">
            <a:gsLst>
              <a:gs pos="0">
                <a:srgbClr val="545454"/>
              </a:gs>
              <a:gs pos="100000">
                <a:srgbClr val="12121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pic>
        <p:nvPicPr>
          <p:cNvPr id="162818" name="Picture 1039" descr="ms187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152400"/>
            <a:ext cx="457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188912" y="1628775"/>
            <a:ext cx="3810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الكتابيين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3" name="Text Box 1029"/>
          <p:cNvSpPr txBox="1">
            <a:spLocks noChangeArrowheads="1"/>
          </p:cNvSpPr>
          <p:nvPr/>
        </p:nvSpPr>
        <p:spPr bwMode="auto">
          <a:xfrm>
            <a:off x="4608512" y="1628775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الوثنيين</a:t>
            </a:r>
            <a:endParaRPr kumimoji="0" lang="en-US" sz="32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4" name="Text Box 1030"/>
          <p:cNvSpPr txBox="1">
            <a:spLocks noChangeArrowheads="1"/>
          </p:cNvSpPr>
          <p:nvPr/>
        </p:nvSpPr>
        <p:spPr bwMode="auto">
          <a:xfrm>
            <a:off x="188912" y="26352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دافع إلهي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5" name="Text Box 1031"/>
          <p:cNvSpPr txBox="1">
            <a:spLocks noChangeArrowheads="1"/>
          </p:cNvSpPr>
          <p:nvPr/>
        </p:nvSpPr>
        <p:spPr bwMode="auto">
          <a:xfrm>
            <a:off x="4608512" y="2635250"/>
            <a:ext cx="413995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مكاسب مالية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6" name="Text Box 1032"/>
          <p:cNvSpPr txBox="1">
            <a:spLocks noChangeArrowheads="1"/>
          </p:cNvSpPr>
          <p:nvPr/>
        </p:nvSpPr>
        <p:spPr bwMode="auto">
          <a:xfrm>
            <a:off x="35496" y="3625850"/>
            <a:ext cx="408604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رسائل أصلية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7" name="Text Box 1033"/>
          <p:cNvSpPr txBox="1">
            <a:spLocks noChangeArrowheads="1"/>
          </p:cNvSpPr>
          <p:nvPr/>
        </p:nvSpPr>
        <p:spPr bwMode="auto">
          <a:xfrm>
            <a:off x="4608512" y="36258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انتحال وغش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38" name="Text Box 1034"/>
          <p:cNvSpPr txBox="1">
            <a:spLocks noChangeArrowheads="1"/>
          </p:cNvSpPr>
          <p:nvPr/>
        </p:nvSpPr>
        <p:spPr bwMode="auto">
          <a:xfrm>
            <a:off x="188912" y="46164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دقيقة 100٪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39" name="Text Box 1035"/>
          <p:cNvSpPr txBox="1">
            <a:spLocks noChangeArrowheads="1"/>
          </p:cNvSpPr>
          <p:nvPr/>
        </p:nvSpPr>
        <p:spPr bwMode="auto">
          <a:xfrm>
            <a:off x="4608512" y="46164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أخطاء عند التنفيذ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0" name="Text Box 1036"/>
          <p:cNvSpPr txBox="1">
            <a:spLocks noChangeArrowheads="1"/>
          </p:cNvSpPr>
          <p:nvPr/>
        </p:nvSpPr>
        <p:spPr bwMode="auto">
          <a:xfrm>
            <a:off x="265112" y="5607050"/>
            <a:ext cx="373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/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/>
                <a:cs typeface="Times New Roman" panose="02020603050405020304" pitchFamily="18" charset="0"/>
              </a:rPr>
              <a:t>اضطهاد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/>
              <a:cs typeface="Times New Roman" panose="02020603050405020304" pitchFamily="18" charset="0"/>
            </a:endParaRPr>
          </a:p>
        </p:txBody>
      </p:sp>
      <p:sp>
        <p:nvSpPr>
          <p:cNvPr id="22541" name="Text Box 1037"/>
          <p:cNvSpPr txBox="1">
            <a:spLocks noChangeArrowheads="1"/>
          </p:cNvSpPr>
          <p:nvPr/>
        </p:nvSpPr>
        <p:spPr bwMode="auto">
          <a:xfrm>
            <a:off x="4608512" y="5607050"/>
            <a:ext cx="421196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 wrap="square"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ترفيع وتعالي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2" name="Text Box 1038"/>
          <p:cNvSpPr txBox="1">
            <a:spLocks noChangeArrowheads="1"/>
          </p:cNvSpPr>
          <p:nvPr/>
        </p:nvSpPr>
        <p:spPr bwMode="auto">
          <a:xfrm>
            <a:off x="7656512" y="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660066">
                <a:alpha val="74998"/>
              </a:srgbClr>
            </a:outerShdw>
          </a:effectLst>
        </p:spPr>
        <p:txBody>
          <a:bodyPr>
            <a:spAutoFit/>
          </a:bodyPr>
          <a:lstStyle>
            <a:lvl1pPr marL="914400" indent="-9144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914400" marR="0" lvl="0" indent="-91440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Osaka" charset="0"/>
                <a:cs typeface="Times New Roman" panose="02020603050405020304" pitchFamily="18" charset="0"/>
              </a:rPr>
              <a:t>186س-د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  <p:sp>
        <p:nvSpPr>
          <p:cNvPr id="22545" name="Rectangle 1041"/>
          <p:cNvSpPr>
            <a:spLocks noGrp="1" noChangeArrowheads="1"/>
          </p:cNvSpPr>
          <p:nvPr>
            <p:ph type="title" idx="4294967295"/>
          </p:nvPr>
        </p:nvSpPr>
        <p:spPr>
          <a:xfrm>
            <a:off x="-115888" y="457200"/>
            <a:ext cx="9296400" cy="990600"/>
          </a:xfr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3999"/>
                </a:schemeClr>
              </a:gs>
            </a:gsLst>
            <a:lin ang="5400000" scaled="1"/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rtl="1" eaLnBrk="1" hangingPunct="1"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كيف يختلف الأنبياء؟</a:t>
            </a:r>
            <a:endParaRPr lang="en-US" sz="1800" b="1" dirty="0">
              <a:solidFill>
                <a:schemeClr val="bg1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Times New Roman" panose="02020603050405020304" pitchFamily="18" charset="0"/>
              <a:ea typeface="Osaka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  <p:bldP spid="22535" grpId="0"/>
      <p:bldP spid="22536" grpId="0"/>
      <p:bldP spid="22537" grpId="0"/>
      <p:bldP spid="22538" grpId="0"/>
      <p:bldP spid="22539" grpId="0"/>
      <p:bldP spid="22540" grpId="0"/>
      <p:bldP spid="2254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 descr="Paper bag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64866" name="Picture 3" descr="D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Text Box 6"/>
          <p:cNvSpPr txBox="1">
            <a:spLocks noChangeArrowheads="1"/>
          </p:cNvSpPr>
          <p:nvPr/>
        </p:nvSpPr>
        <p:spPr bwMode="auto">
          <a:xfrm>
            <a:off x="7924800" y="115888"/>
            <a:ext cx="12192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186ب-د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7620000" cy="3785652"/>
          </a:xfrm>
          <a:prstGeom prst="rect">
            <a:avLst/>
          </a:prstGeom>
          <a:solidFill>
            <a:schemeClr val="tx1">
              <a:lumMod val="95000"/>
              <a:lumOff val="5000"/>
              <a:alpha val="34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87000"/>
              </a:srgbClr>
            </a:outerShdw>
          </a:effectLst>
        </p:spPr>
        <p:txBody>
          <a:bodyPr>
            <a:spAutoFit/>
          </a:bodyPr>
          <a:lstStyle/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أسئلة للتفكير: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1- أي اختلاف بين هذين النوعين تراه الأكثر أهمية بالنسبة لك؟</a:t>
            </a: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ar-JO" sz="4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795338" marR="0" lvl="0" indent="-795338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JO" sz="48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2- لماذا ا؟</a:t>
            </a:r>
            <a:endParaRPr kumimoji="0" lang="en-US" sz="4800" b="1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467600" cy="769441"/>
          </a:xfrm>
          <a:solidFill>
            <a:schemeClr val="tx2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التناقضات بين النبوءة الكتابية والوثنية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026" descr="Green marbl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3475" name="Text Box 1027"/>
          <p:cNvSpPr txBox="1">
            <a:spLocks noChangeArrowheads="1"/>
          </p:cNvSpPr>
          <p:nvPr/>
        </p:nvSpPr>
        <p:spPr bwMode="auto">
          <a:xfrm>
            <a:off x="571500" y="1554163"/>
            <a:ext cx="80010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عَالِمِينَ هذَا أَوَّلًا: أَنَّ كُلَّ نُبُوَّةِ الْكِتَابِ لَيْسَتْ مِنْ تَفْسِيرٍ خَاصٍّ. </a:t>
            </a:r>
            <a:r>
              <a:rPr kumimoji="0" lang="ar-JO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لأَنَّهُ لَمْ تَأْتِ نُبُوَّةٌ قَطُّ بِمَشِيئَةِ إِنْسَانٍ، بَلْ تَكَلَّمَ أُنَاسُ اللهِ الْقِدِّيسُونَ مَسُوقِينَ مِنَ الرُّوحِ الْقُدُسِ.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233476" name="Text Box 1028"/>
          <p:cNvSpPr txBox="1">
            <a:spLocks noChangeArrowheads="1"/>
          </p:cNvSpPr>
          <p:nvPr/>
        </p:nvSpPr>
        <p:spPr bwMode="auto">
          <a:xfrm>
            <a:off x="1403648" y="6068776"/>
            <a:ext cx="4572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2 بطرس 1: 20-21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33477" name="Rectangle 1029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62000"/>
          </a:xfrm>
          <a:gradFill rotWithShape="0">
            <a:gsLst>
              <a:gs pos="0">
                <a:srgbClr val="660066">
                  <a:gamma/>
                  <a:shade val="17255"/>
                  <a:invGamma/>
                </a:srgbClr>
              </a:gs>
              <a:gs pos="50000">
                <a:srgbClr val="660066"/>
              </a:gs>
              <a:gs pos="100000">
                <a:srgbClr val="660066">
                  <a:gamma/>
                  <a:shade val="17255"/>
                  <a:invGamma/>
                </a:srgbClr>
              </a:gs>
            </a:gsLst>
            <a:lin ang="5400000" scaled="1"/>
          </a:gradFill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  <a:cs typeface="Arial"/>
              </a:rPr>
              <a:t>ما هي النبوة؟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2" descr="MF - Plate 2"/>
          <p:cNvPicPr>
            <a:picLocks noChangeAspect="1" noChangeArrowheads="1"/>
          </p:cNvPicPr>
          <p:nvPr/>
        </p:nvPicPr>
        <p:blipFill>
          <a:blip r:embed="rId3" cstate="screen">
            <a:lum brigh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8153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يجب أن تفعل الكنيسة بالنبي المزعوم الذي: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يتنبأ بأحداث كاذبة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يقع في الخطيئة الأخلاقية ، أو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يقود الناس إلى آلهة باطلة؟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771800" y="672360"/>
            <a:ext cx="60960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مجموعة المناقشة أ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7200" y="1600200"/>
            <a:ext cx="86868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النبوة "</a:t>
            </a:r>
            <a:r>
              <a:rPr kumimoji="0" lang="ar-JO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إخبار شيء ما قام الله بوضعه في الذهن الانساني بشكلٍ عفوي </a:t>
            </a: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 (واين جرودم)؟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يمكن أن تحتوي النبوة الحقيقية على أخطاء؟</a:t>
            </a:r>
          </a:p>
          <a:p>
            <a:pPr marL="571500" marR="0" lvl="0" indent="-57150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لم نعم أو لم لا؟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1011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979712" y="548680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ب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6" descr="Medium wood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83568" y="1600200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تعتقد أن تعليم جرودم بأن كل المؤمنين يستطيعون التنبؤ له مرجعية كتابية</a:t>
            </a:r>
            <a:b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</a:b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(راجع ١ كو ١٢: ٢٩ مقابل ١٤ : ١)؟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JO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ادعم إجابتك.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3059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668706" y="742950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ج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6" descr="ISCBG032"/>
          <p:cNvPicPr>
            <a:picLocks noChangeAspect="1" noChangeArrowheads="1"/>
          </p:cNvPicPr>
          <p:nvPr/>
        </p:nvPicPr>
        <p:blipFill>
          <a:blip r:embed="rId3" cstate="print">
            <a:lum bright="-60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90600" y="1600200"/>
            <a:ext cx="69342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ماذا ستقول لشخص ادعى أن نبوته موحى بها ولكنها لا تتساوي  بالسلطة مع النصوص الكتابية؟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هل هناك مستويات مختلفة من الإيحاء أو العصمة؟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5107" name="Text Box 5"/>
          <p:cNvSpPr txBox="1">
            <a:spLocks noChangeArrowheads="1"/>
          </p:cNvSpPr>
          <p:nvPr/>
        </p:nvSpPr>
        <p:spPr bwMode="auto">
          <a:xfrm>
            <a:off x="8153400" y="0"/>
            <a:ext cx="990600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186ي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403648" y="764704"/>
            <a:ext cx="7010400" cy="701675"/>
          </a:xfrm>
          <a:solidFill>
            <a:srgbClr val="BBE0E3"/>
          </a:solidFill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مجموعة المناقشة د</a:t>
            </a:r>
            <a:endParaRPr lang="en-US" sz="4000" b="1" dirty="0">
              <a:solidFill>
                <a:srgbClr val="FF33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2" descr="grud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9822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AutoShape 3"/>
          <p:cNvSpPr>
            <a:spLocks noChangeArrowheads="1"/>
          </p:cNvSpPr>
          <p:nvPr/>
        </p:nvSpPr>
        <p:spPr bwMode="auto">
          <a:xfrm rot="10800000">
            <a:off x="-304800" y="1600200"/>
            <a:ext cx="4800600" cy="2819400"/>
          </a:xfrm>
          <a:prstGeom prst="wedgeEllipseCallout">
            <a:avLst>
              <a:gd name="adj1" fmla="val -69644"/>
              <a:gd name="adj2" fmla="val 788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06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ar-JO" dirty="0">
                <a:solidFill>
                  <a:schemeClr val="bg1"/>
                </a:solidFill>
              </a:rPr>
              <a:t>تعريف واين جرودم للنبوة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7156" name="Rectangle 5"/>
          <p:cNvSpPr>
            <a:spLocks noChangeArrowheads="1"/>
          </p:cNvSpPr>
          <p:nvPr/>
        </p:nvSpPr>
        <p:spPr bwMode="auto">
          <a:xfrm>
            <a:off x="1524000" y="51054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Osaka" charset="0"/>
              <a:cs typeface="Osaka" charset="0"/>
            </a:endParaRPr>
          </a:p>
        </p:txBody>
      </p:sp>
      <p:sp>
        <p:nvSpPr>
          <p:cNvPr id="370694" name="Text Box 6"/>
          <p:cNvSpPr txBox="1">
            <a:spLocks noChangeArrowheads="1"/>
          </p:cNvSpPr>
          <p:nvPr/>
        </p:nvSpPr>
        <p:spPr bwMode="auto">
          <a:xfrm>
            <a:off x="0" y="221938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”أن تخبر شيءٌ ما, قام الله بوضعه في الذهن الإنساني بشكلٍ عفوي 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370695" name="Text Box 7"/>
          <p:cNvSpPr txBox="1">
            <a:spLocks noChangeArrowheads="1"/>
          </p:cNvSpPr>
          <p:nvPr/>
        </p:nvSpPr>
        <p:spPr bwMode="auto">
          <a:xfrm>
            <a:off x="990600" y="5835650"/>
            <a:ext cx="7543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"لماذا لا يزال بإمكان المسيحيين التنبؤ"</a:t>
            </a:r>
            <a:br>
              <a:rPr kumimoji="0" lang="ar-JO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</a:b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Christianity Today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-111" charset="-128"/>
                <a:cs typeface="Times New Roman" panose="02020603050405020304" pitchFamily="18" charset="0"/>
              </a:rPr>
              <a:t> (16 Sept 1988), 29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7705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جرودم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الكتاب المقدس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النبوءة اعلان أي شيء (صحيح أو زائف) يجلبه الروح إلى ذهن المرء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النبوة هي إعلان للآخرين الوحي الموحى به من الله, وهو معصوم من الخطأ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تم اختراع التعريف أعلاه في عام 1988 من قبل واين جرودم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التعريف أعلاه كان تعليم الكنيسة لمدة 20 قرنا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رسل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أنبياء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غير الله تعريف النبوة من العهد القديم الى العهد الجديد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أبقى الله معنى النبوءة ثابتاً بين العهدين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بعض النبوءات مع اخطاء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كل النبوءات بدون أخطاء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(2 بط 1: 20-21)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يمكن لأي مؤمن أن يتنبأ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فقط أولئك الذين لديهم موهبة النبوة يمكنهم التنبؤ (1 كورنثوس 12: 29)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نوعان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 و نبوة غير معصومة)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 واحد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الغير معصومة يمكن ان تكون موحى بها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غير المعصومة هي نبوءة كاذبة </a:t>
            </a:r>
            <a:b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</a:b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(تث 13: 1-5؛ 18: 14-20)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الله يكذب أحياناً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يقول الله الحق دائمًا لأنه لا يستطيع الكذب (عبرانيين 6: 18)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157437" y="76200"/>
            <a:ext cx="93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060910" y="14288"/>
            <a:ext cx="353494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rtl="1" eaLnBrk="1" hangingPunct="1"/>
            <a:r>
              <a:rPr lang="ar-JO" sz="2800" b="1" dirty="0">
                <a:solidFill>
                  <a:srgbClr val="FFFFFF"/>
                </a:solidFill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ملخص وجهات النظر النبوية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401762"/>
          </a:xfrm>
          <a:noFill/>
        </p:spPr>
        <p:txBody>
          <a:bodyPr/>
          <a:lstStyle/>
          <a:p>
            <a:pPr eaLnBrk="1" hangingPunct="1"/>
            <a:r>
              <a:rPr lang="ar-JO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دعونا نضع كلمة الله في أعلى درجات التقدير!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18022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57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4800" y="2209800"/>
            <a:ext cx="457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حياتنا التعبدية الشخصية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مع عائلاتنا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عملنا</a:t>
            </a: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في دراساتنا الكتابية (بما في ذلك هذه الدراسة)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reeform 2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2147483647 w 424"/>
              <a:gd name="T1" fmla="*/ 2147483647 h 460"/>
              <a:gd name="T2" fmla="*/ 2147483647 w 424"/>
              <a:gd name="T3" fmla="*/ 2147483647 h 460"/>
              <a:gd name="T4" fmla="*/ 2147483647 w 424"/>
              <a:gd name="T5" fmla="*/ 2147483647 h 460"/>
              <a:gd name="T6" fmla="*/ 2147483647 w 424"/>
              <a:gd name="T7" fmla="*/ 2147483647 h 460"/>
              <a:gd name="T8" fmla="*/ 0 w 424"/>
              <a:gd name="T9" fmla="*/ 2147483647 h 460"/>
              <a:gd name="T10" fmla="*/ 2147483647 w 424"/>
              <a:gd name="T11" fmla="*/ 2147483647 h 460"/>
              <a:gd name="T12" fmla="*/ 0 w 424"/>
              <a:gd name="T13" fmla="*/ 2147483647 h 460"/>
              <a:gd name="T14" fmla="*/ 2147483647 w 424"/>
              <a:gd name="T15" fmla="*/ 2147483647 h 460"/>
              <a:gd name="T16" fmla="*/ 2147483647 w 424"/>
              <a:gd name="T17" fmla="*/ 2147483647 h 460"/>
              <a:gd name="T18" fmla="*/ 2147483647 w 424"/>
              <a:gd name="T19" fmla="*/ 2147483647 h 460"/>
              <a:gd name="T20" fmla="*/ 2147483647 w 424"/>
              <a:gd name="T21" fmla="*/ 2147483647 h 460"/>
              <a:gd name="T22" fmla="*/ 2147483647 w 424"/>
              <a:gd name="T23" fmla="*/ 2147483647 h 460"/>
              <a:gd name="T24" fmla="*/ 2147483647 w 424"/>
              <a:gd name="T25" fmla="*/ 2147483647 h 460"/>
              <a:gd name="T26" fmla="*/ 2147483647 w 424"/>
              <a:gd name="T27" fmla="*/ 2147483647 h 460"/>
              <a:gd name="T28" fmla="*/ 2147483647 w 424"/>
              <a:gd name="T29" fmla="*/ 2147483647 h 460"/>
              <a:gd name="T30" fmla="*/ 2147483647 w 424"/>
              <a:gd name="T31" fmla="*/ 2147483647 h 460"/>
              <a:gd name="T32" fmla="*/ 2147483647 w 424"/>
              <a:gd name="T33" fmla="*/ 2147483647 h 460"/>
              <a:gd name="T34" fmla="*/ 2147483647 w 424"/>
              <a:gd name="T35" fmla="*/ 2147483647 h 460"/>
              <a:gd name="T36" fmla="*/ 2147483647 w 424"/>
              <a:gd name="T37" fmla="*/ 2147483647 h 460"/>
              <a:gd name="T38" fmla="*/ 2147483647 w 424"/>
              <a:gd name="T39" fmla="*/ 2147483647 h 460"/>
              <a:gd name="T40" fmla="*/ 2147483647 w 424"/>
              <a:gd name="T41" fmla="*/ 2147483647 h 460"/>
              <a:gd name="T42" fmla="*/ 2147483647 w 424"/>
              <a:gd name="T43" fmla="*/ 2147483647 h 460"/>
              <a:gd name="T44" fmla="*/ 2147483647 w 424"/>
              <a:gd name="T45" fmla="*/ 2147483647 h 460"/>
              <a:gd name="T46" fmla="*/ 2147483647 w 424"/>
              <a:gd name="T47" fmla="*/ 2147483647 h 460"/>
              <a:gd name="T48" fmla="*/ 2147483647 w 424"/>
              <a:gd name="T49" fmla="*/ 2147483647 h 460"/>
              <a:gd name="T50" fmla="*/ 2147483647 w 424"/>
              <a:gd name="T51" fmla="*/ 2147483647 h 460"/>
              <a:gd name="T52" fmla="*/ 2147483647 w 424"/>
              <a:gd name="T53" fmla="*/ 2147483647 h 460"/>
              <a:gd name="T54" fmla="*/ 2147483647 w 424"/>
              <a:gd name="T55" fmla="*/ 2147483647 h 460"/>
              <a:gd name="T56" fmla="*/ 2147483647 w 424"/>
              <a:gd name="T57" fmla="*/ 2147483647 h 460"/>
              <a:gd name="T58" fmla="*/ 2147483647 w 424"/>
              <a:gd name="T59" fmla="*/ 2147483647 h 460"/>
              <a:gd name="T60" fmla="*/ 2147483647 w 424"/>
              <a:gd name="T61" fmla="*/ 2147483647 h 460"/>
              <a:gd name="T62" fmla="*/ 2147483647 w 424"/>
              <a:gd name="T63" fmla="*/ 2147483647 h 460"/>
              <a:gd name="T64" fmla="*/ 2147483647 w 424"/>
              <a:gd name="T65" fmla="*/ 2147483647 h 460"/>
              <a:gd name="T66" fmla="*/ 2147483647 w 424"/>
              <a:gd name="T67" fmla="*/ 2147483647 h 460"/>
              <a:gd name="T68" fmla="*/ 2147483647 w 424"/>
              <a:gd name="T69" fmla="*/ 2147483647 h 460"/>
              <a:gd name="T70" fmla="*/ 2147483647 w 424"/>
              <a:gd name="T71" fmla="*/ 2147483647 h 460"/>
              <a:gd name="T72" fmla="*/ 2147483647 w 424"/>
              <a:gd name="T73" fmla="*/ 2147483647 h 460"/>
              <a:gd name="T74" fmla="*/ 2147483647 w 424"/>
              <a:gd name="T75" fmla="*/ 2147483647 h 4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24"/>
              <a:gd name="T115" fmla="*/ 0 h 460"/>
              <a:gd name="T116" fmla="*/ 424 w 424"/>
              <a:gd name="T117" fmla="*/ 460 h 46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7" name="Freeform 3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2147483647 w 352"/>
              <a:gd name="T1" fmla="*/ 2147483647 h 504"/>
              <a:gd name="T2" fmla="*/ 2147483647 w 352"/>
              <a:gd name="T3" fmla="*/ 2147483647 h 504"/>
              <a:gd name="T4" fmla="*/ 2147483647 w 352"/>
              <a:gd name="T5" fmla="*/ 2147483647 h 504"/>
              <a:gd name="T6" fmla="*/ 2147483647 w 352"/>
              <a:gd name="T7" fmla="*/ 2147483647 h 504"/>
              <a:gd name="T8" fmla="*/ 2147483647 w 352"/>
              <a:gd name="T9" fmla="*/ 2147483647 h 504"/>
              <a:gd name="T10" fmla="*/ 2147483647 w 352"/>
              <a:gd name="T11" fmla="*/ 2147483647 h 504"/>
              <a:gd name="T12" fmla="*/ 2147483647 w 352"/>
              <a:gd name="T13" fmla="*/ 2147483647 h 504"/>
              <a:gd name="T14" fmla="*/ 2147483647 w 352"/>
              <a:gd name="T15" fmla="*/ 2147483647 h 504"/>
              <a:gd name="T16" fmla="*/ 2147483647 w 352"/>
              <a:gd name="T17" fmla="*/ 2147483647 h 504"/>
              <a:gd name="T18" fmla="*/ 2147483647 w 352"/>
              <a:gd name="T19" fmla="*/ 2147483647 h 504"/>
              <a:gd name="T20" fmla="*/ 2147483647 w 352"/>
              <a:gd name="T21" fmla="*/ 2147483647 h 504"/>
              <a:gd name="T22" fmla="*/ 2147483647 w 352"/>
              <a:gd name="T23" fmla="*/ 2147483647 h 504"/>
              <a:gd name="T24" fmla="*/ 2147483647 w 352"/>
              <a:gd name="T25" fmla="*/ 2147483647 h 504"/>
              <a:gd name="T26" fmla="*/ 2147483647 w 352"/>
              <a:gd name="T27" fmla="*/ 2147483647 h 504"/>
              <a:gd name="T28" fmla="*/ 2147483647 w 352"/>
              <a:gd name="T29" fmla="*/ 0 h 504"/>
              <a:gd name="T30" fmla="*/ 2147483647 w 352"/>
              <a:gd name="T31" fmla="*/ 2147483647 h 504"/>
              <a:gd name="T32" fmla="*/ 2147483647 w 352"/>
              <a:gd name="T33" fmla="*/ 2147483647 h 504"/>
              <a:gd name="T34" fmla="*/ 0 w 352"/>
              <a:gd name="T35" fmla="*/ 2147483647 h 504"/>
              <a:gd name="T36" fmla="*/ 2147483647 w 352"/>
              <a:gd name="T37" fmla="*/ 2147483647 h 504"/>
              <a:gd name="T38" fmla="*/ 2147483647 w 352"/>
              <a:gd name="T39" fmla="*/ 2147483647 h 504"/>
              <a:gd name="T40" fmla="*/ 2147483647 w 352"/>
              <a:gd name="T41" fmla="*/ 2147483647 h 504"/>
              <a:gd name="T42" fmla="*/ 2147483647 w 352"/>
              <a:gd name="T43" fmla="*/ 2147483647 h 504"/>
              <a:gd name="T44" fmla="*/ 2147483647 w 352"/>
              <a:gd name="T45" fmla="*/ 2147483647 h 504"/>
              <a:gd name="T46" fmla="*/ 2147483647 w 352"/>
              <a:gd name="T47" fmla="*/ 2147483647 h 504"/>
              <a:gd name="T48" fmla="*/ 2147483647 w 352"/>
              <a:gd name="T49" fmla="*/ 2147483647 h 50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2"/>
              <a:gd name="T76" fmla="*/ 0 h 504"/>
              <a:gd name="T77" fmla="*/ 352 w 352"/>
              <a:gd name="T78" fmla="*/ 504 h 50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764704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BBE0E3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التهديد الآرامي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0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147483647 w 509"/>
              <a:gd name="T1" fmla="*/ 0 h 485"/>
              <a:gd name="T2" fmla="*/ 2147483647 w 509"/>
              <a:gd name="T3" fmla="*/ 2147483647 h 485"/>
              <a:gd name="T4" fmla="*/ 2147483647 w 509"/>
              <a:gd name="T5" fmla="*/ 2147483647 h 485"/>
              <a:gd name="T6" fmla="*/ 0 w 509"/>
              <a:gd name="T7" fmla="*/ 2147483647 h 485"/>
              <a:gd name="T8" fmla="*/ 2147483647 w 509"/>
              <a:gd name="T9" fmla="*/ 2147483647 h 485"/>
              <a:gd name="T10" fmla="*/ 2147483647 w 509"/>
              <a:gd name="T11" fmla="*/ 2147483647 h 485"/>
              <a:gd name="T12" fmla="*/ 2147483647 w 509"/>
              <a:gd name="T13" fmla="*/ 2147483647 h 485"/>
              <a:gd name="T14" fmla="*/ 2147483647 w 509"/>
              <a:gd name="T15" fmla="*/ 2147483647 h 485"/>
              <a:gd name="T16" fmla="*/ 2147483647 w 509"/>
              <a:gd name="T17" fmla="*/ 2147483647 h 485"/>
              <a:gd name="T18" fmla="*/ 2147483647 w 509"/>
              <a:gd name="T19" fmla="*/ 0 h 485"/>
              <a:gd name="T20" fmla="*/ 2147483647 w 509"/>
              <a:gd name="T21" fmla="*/ 0 h 4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09"/>
              <a:gd name="T34" fmla="*/ 0 h 485"/>
              <a:gd name="T35" fmla="*/ 509 w 509"/>
              <a:gd name="T36" fmla="*/ 485 h 4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3" name="Freeform 6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147483647 w 918"/>
              <a:gd name="T1" fmla="*/ 2147483647 h 1971"/>
              <a:gd name="T2" fmla="*/ 2147483647 w 918"/>
              <a:gd name="T3" fmla="*/ 2147483647 h 1971"/>
              <a:gd name="T4" fmla="*/ 2147483647 w 918"/>
              <a:gd name="T5" fmla="*/ 2147483647 h 1971"/>
              <a:gd name="T6" fmla="*/ 2147483647 w 918"/>
              <a:gd name="T7" fmla="*/ 2147483647 h 1971"/>
              <a:gd name="T8" fmla="*/ 2147483647 w 918"/>
              <a:gd name="T9" fmla="*/ 2147483647 h 1971"/>
              <a:gd name="T10" fmla="*/ 2147483647 w 918"/>
              <a:gd name="T11" fmla="*/ 2147483647 h 1971"/>
              <a:gd name="T12" fmla="*/ 2147483647 w 918"/>
              <a:gd name="T13" fmla="*/ 2147483647 h 1971"/>
              <a:gd name="T14" fmla="*/ 2147483647 w 918"/>
              <a:gd name="T15" fmla="*/ 2147483647 h 1971"/>
              <a:gd name="T16" fmla="*/ 2147483647 w 918"/>
              <a:gd name="T17" fmla="*/ 2147483647 h 1971"/>
              <a:gd name="T18" fmla="*/ 2147483647 w 918"/>
              <a:gd name="T19" fmla="*/ 2147483647 h 1971"/>
              <a:gd name="T20" fmla="*/ 2147483647 w 918"/>
              <a:gd name="T21" fmla="*/ 2147483647 h 1971"/>
              <a:gd name="T22" fmla="*/ 2147483647 w 918"/>
              <a:gd name="T23" fmla="*/ 2147483647 h 1971"/>
              <a:gd name="T24" fmla="*/ 2147483647 w 918"/>
              <a:gd name="T25" fmla="*/ 2147483647 h 1971"/>
              <a:gd name="T26" fmla="*/ 2147483647 w 918"/>
              <a:gd name="T27" fmla="*/ 2147483647 h 1971"/>
              <a:gd name="T28" fmla="*/ 2147483647 w 918"/>
              <a:gd name="T29" fmla="*/ 2147483647 h 1971"/>
              <a:gd name="T30" fmla="*/ 2147483647 w 918"/>
              <a:gd name="T31" fmla="*/ 2147483647 h 1971"/>
              <a:gd name="T32" fmla="*/ 2147483647 w 918"/>
              <a:gd name="T33" fmla="*/ 2147483647 h 1971"/>
              <a:gd name="T34" fmla="*/ 2147483647 w 918"/>
              <a:gd name="T35" fmla="*/ 2147483647 h 1971"/>
              <a:gd name="T36" fmla="*/ 0 w 918"/>
              <a:gd name="T37" fmla="*/ 2147483647 h 19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18"/>
              <a:gd name="T58" fmla="*/ 0 h 1971"/>
              <a:gd name="T59" fmla="*/ 918 w 918"/>
              <a:gd name="T60" fmla="*/ 1971 h 197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52400" y="6038850"/>
            <a:ext cx="137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مصر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9575" name="Freeform 8"/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2147483647 w 175"/>
              <a:gd name="T1" fmla="*/ 2147483647 h 426"/>
              <a:gd name="T2" fmla="*/ 2147483647 w 175"/>
              <a:gd name="T3" fmla="*/ 2147483647 h 426"/>
              <a:gd name="T4" fmla="*/ 2147483647 w 175"/>
              <a:gd name="T5" fmla="*/ 0 h 426"/>
              <a:gd name="T6" fmla="*/ 2147483647 w 175"/>
              <a:gd name="T7" fmla="*/ 2147483647 h 426"/>
              <a:gd name="T8" fmla="*/ 2147483647 w 175"/>
              <a:gd name="T9" fmla="*/ 2147483647 h 426"/>
              <a:gd name="T10" fmla="*/ 2147483647 w 175"/>
              <a:gd name="T11" fmla="*/ 2147483647 h 4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5"/>
              <a:gd name="T19" fmla="*/ 0 h 426"/>
              <a:gd name="T20" fmla="*/ 175 w 175"/>
              <a:gd name="T21" fmla="*/ 426 h 4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6" name="Freeform 9"/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2147483647 w 121"/>
              <a:gd name="T1" fmla="*/ 2147483647 h 327"/>
              <a:gd name="T2" fmla="*/ 2147483647 w 121"/>
              <a:gd name="T3" fmla="*/ 0 h 327"/>
              <a:gd name="T4" fmla="*/ 0 w 121"/>
              <a:gd name="T5" fmla="*/ 2147483647 h 327"/>
              <a:gd name="T6" fmla="*/ 2147483647 w 121"/>
              <a:gd name="T7" fmla="*/ 2147483647 h 327"/>
              <a:gd name="T8" fmla="*/ 2147483647 w 121"/>
              <a:gd name="T9" fmla="*/ 2147483647 h 327"/>
              <a:gd name="T10" fmla="*/ 2147483647 w 121"/>
              <a:gd name="T11" fmla="*/ 2147483647 h 327"/>
              <a:gd name="T12" fmla="*/ 2147483647 w 121"/>
              <a:gd name="T13" fmla="*/ 2147483647 h 3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1"/>
              <a:gd name="T22" fmla="*/ 0 h 327"/>
              <a:gd name="T23" fmla="*/ 121 w 121"/>
              <a:gd name="T24" fmla="*/ 327 h 32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9577" name="Group 10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109600" name="Freeform 11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5126 w 1556"/>
                <a:gd name="T1" fmla="*/ 13149 h 2012"/>
                <a:gd name="T2" fmla="*/ 4441 w 1556"/>
                <a:gd name="T3" fmla="*/ 12468 h 2012"/>
                <a:gd name="T4" fmla="*/ 4145 w 1556"/>
                <a:gd name="T5" fmla="*/ 12080 h 2012"/>
                <a:gd name="T6" fmla="*/ 4099 w 1556"/>
                <a:gd name="T7" fmla="*/ 11309 h 2012"/>
                <a:gd name="T8" fmla="*/ 3954 w 1556"/>
                <a:gd name="T9" fmla="*/ 11114 h 2012"/>
                <a:gd name="T10" fmla="*/ 3661 w 1556"/>
                <a:gd name="T11" fmla="*/ 10631 h 2012"/>
                <a:gd name="T12" fmla="*/ 3513 w 1556"/>
                <a:gd name="T13" fmla="*/ 10047 h 2012"/>
                <a:gd name="T14" fmla="*/ 3221 w 1556"/>
                <a:gd name="T15" fmla="*/ 9084 h 2012"/>
                <a:gd name="T16" fmla="*/ 3174 w 1556"/>
                <a:gd name="T17" fmla="*/ 8790 h 2012"/>
                <a:gd name="T18" fmla="*/ 2877 w 1556"/>
                <a:gd name="T19" fmla="*/ 8499 h 2012"/>
                <a:gd name="T20" fmla="*/ 2391 w 1556"/>
                <a:gd name="T21" fmla="*/ 5981 h 2012"/>
                <a:gd name="T22" fmla="*/ 2240 w 1556"/>
                <a:gd name="T23" fmla="*/ 5604 h 2012"/>
                <a:gd name="T24" fmla="*/ 2148 w 1556"/>
                <a:gd name="T25" fmla="*/ 5307 h 2012"/>
                <a:gd name="T26" fmla="*/ 1852 w 1556"/>
                <a:gd name="T27" fmla="*/ 4917 h 2012"/>
                <a:gd name="T28" fmla="*/ 1320 w 1556"/>
                <a:gd name="T29" fmla="*/ 4143 h 2012"/>
                <a:gd name="T30" fmla="*/ 1074 w 1556"/>
                <a:gd name="T31" fmla="*/ 3566 h 2012"/>
                <a:gd name="T32" fmla="*/ 880 w 1556"/>
                <a:gd name="T33" fmla="*/ 2593 h 2012"/>
                <a:gd name="T34" fmla="*/ 681 w 1556"/>
                <a:gd name="T35" fmla="*/ 2019 h 2012"/>
                <a:gd name="T36" fmla="*/ 438 w 1556"/>
                <a:gd name="T37" fmla="*/ 956 h 2012"/>
                <a:gd name="T38" fmla="*/ 0 w 1556"/>
                <a:gd name="T39" fmla="*/ 273 h 20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6"/>
                <a:gd name="T61" fmla="*/ 0 h 2012"/>
                <a:gd name="T62" fmla="*/ 1556 w 1556"/>
                <a:gd name="T63" fmla="*/ 2012 h 201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09601" name="Freeform 12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915"/>
                <a:gd name="T91" fmla="*/ 0 h 2528"/>
                <a:gd name="T92" fmla="*/ 2915 w 2915"/>
                <a:gd name="T93" fmla="*/ 2528 h 252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9578" name="Freeform 13"/>
          <p:cNvSpPr>
            <a:spLocks/>
          </p:cNvSpPr>
          <p:nvPr/>
        </p:nvSpPr>
        <p:spPr bwMode="auto">
          <a:xfrm>
            <a:off x="7848600" y="5334000"/>
            <a:ext cx="1430338" cy="1755775"/>
          </a:xfrm>
          <a:custGeom>
            <a:avLst/>
            <a:gdLst>
              <a:gd name="T0" fmla="*/ 2147483647 w 757"/>
              <a:gd name="T1" fmla="*/ 2147483647 h 1106"/>
              <a:gd name="T2" fmla="*/ 2147483647 w 757"/>
              <a:gd name="T3" fmla="*/ 2147483647 h 1106"/>
              <a:gd name="T4" fmla="*/ 2147483647 w 757"/>
              <a:gd name="T5" fmla="*/ 2147483647 h 1106"/>
              <a:gd name="T6" fmla="*/ 2147483647 w 757"/>
              <a:gd name="T7" fmla="*/ 2147483647 h 1106"/>
              <a:gd name="T8" fmla="*/ 2147483647 w 757"/>
              <a:gd name="T9" fmla="*/ 2147483647 h 1106"/>
              <a:gd name="T10" fmla="*/ 2147483647 w 757"/>
              <a:gd name="T11" fmla="*/ 2147483647 h 1106"/>
              <a:gd name="T12" fmla="*/ 2147483647 w 757"/>
              <a:gd name="T13" fmla="*/ 2147483647 h 1106"/>
              <a:gd name="T14" fmla="*/ 2147483647 w 757"/>
              <a:gd name="T15" fmla="*/ 2147483647 h 1106"/>
              <a:gd name="T16" fmla="*/ 2147483647 w 757"/>
              <a:gd name="T17" fmla="*/ 2147483647 h 1106"/>
              <a:gd name="T18" fmla="*/ 2147483647 w 757"/>
              <a:gd name="T19" fmla="*/ 2147483647 h 1106"/>
              <a:gd name="T20" fmla="*/ 2147483647 w 757"/>
              <a:gd name="T21" fmla="*/ 2147483647 h 1106"/>
              <a:gd name="T22" fmla="*/ 0 w 757"/>
              <a:gd name="T23" fmla="*/ 2147483647 h 1106"/>
              <a:gd name="T24" fmla="*/ 2147483647 w 757"/>
              <a:gd name="T25" fmla="*/ 2147483647 h 1106"/>
              <a:gd name="T26" fmla="*/ 2147483647 w 757"/>
              <a:gd name="T27" fmla="*/ 2147483647 h 1106"/>
              <a:gd name="T28" fmla="*/ 2147483647 w 757"/>
              <a:gd name="T29" fmla="*/ 2147483647 h 1106"/>
              <a:gd name="T30" fmla="*/ 2147483647 w 757"/>
              <a:gd name="T31" fmla="*/ 2147483647 h 1106"/>
              <a:gd name="T32" fmla="*/ 2147483647 w 757"/>
              <a:gd name="T33" fmla="*/ 2147483647 h 1106"/>
              <a:gd name="T34" fmla="*/ 2147483647 w 757"/>
              <a:gd name="T35" fmla="*/ 2147483647 h 1106"/>
              <a:gd name="T36" fmla="*/ 2147483647 w 757"/>
              <a:gd name="T37" fmla="*/ 2147483647 h 1106"/>
              <a:gd name="T38" fmla="*/ 2147483647 w 757"/>
              <a:gd name="T39" fmla="*/ 2147483647 h 1106"/>
              <a:gd name="T40" fmla="*/ 2147483647 w 757"/>
              <a:gd name="T41" fmla="*/ 2147483647 h 1106"/>
              <a:gd name="T42" fmla="*/ 2147483647 w 757"/>
              <a:gd name="T43" fmla="*/ 2147483647 h 1106"/>
              <a:gd name="T44" fmla="*/ 2147483647 w 757"/>
              <a:gd name="T45" fmla="*/ 2147483647 h 1106"/>
              <a:gd name="T46" fmla="*/ 2147483647 w 757"/>
              <a:gd name="T47" fmla="*/ 2147483647 h 1106"/>
              <a:gd name="T48" fmla="*/ 2147483647 w 757"/>
              <a:gd name="T49" fmla="*/ 2147483647 h 1106"/>
              <a:gd name="T50" fmla="*/ 2147483647 w 757"/>
              <a:gd name="T51" fmla="*/ 2147483647 h 1106"/>
              <a:gd name="T52" fmla="*/ 2147483647 w 757"/>
              <a:gd name="T53" fmla="*/ 2147483647 h 1106"/>
              <a:gd name="T54" fmla="*/ 2147483647 w 757"/>
              <a:gd name="T55" fmla="*/ 2147483647 h 1106"/>
              <a:gd name="T56" fmla="*/ 2147483647 w 757"/>
              <a:gd name="T57" fmla="*/ 2147483647 h 11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57"/>
              <a:gd name="T88" fmla="*/ 0 h 1106"/>
              <a:gd name="T89" fmla="*/ 757 w 757"/>
              <a:gd name="T90" fmla="*/ 1106 h 110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9579" name="Text Box 14"/>
          <p:cNvSpPr txBox="1">
            <a:spLocks noChangeArrowheads="1"/>
          </p:cNvSpPr>
          <p:nvPr/>
        </p:nvSpPr>
        <p:spPr bwMode="auto">
          <a:xfrm>
            <a:off x="8061325" y="5791200"/>
            <a:ext cx="1263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الخليج الفارسي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80" name="Text Box 15"/>
          <p:cNvSpPr txBox="1">
            <a:spLocks noChangeArrowheads="1"/>
          </p:cNvSpPr>
          <p:nvPr/>
        </p:nvSpPr>
        <p:spPr bwMode="auto">
          <a:xfrm>
            <a:off x="76200" y="3422650"/>
            <a:ext cx="121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البحر العظيم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81" name="Freeform 16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2147483647 w 144"/>
              <a:gd name="T1" fmla="*/ 2147483647 h 562"/>
              <a:gd name="T2" fmla="*/ 2147483647 w 144"/>
              <a:gd name="T3" fmla="*/ 2147483647 h 562"/>
              <a:gd name="T4" fmla="*/ 2147483647 w 144"/>
              <a:gd name="T5" fmla="*/ 2147483647 h 562"/>
              <a:gd name="T6" fmla="*/ 2147483647 w 144"/>
              <a:gd name="T7" fmla="*/ 2147483647 h 562"/>
              <a:gd name="T8" fmla="*/ 2147483647 w 144"/>
              <a:gd name="T9" fmla="*/ 2147483647 h 562"/>
              <a:gd name="T10" fmla="*/ 2147483647 w 144"/>
              <a:gd name="T11" fmla="*/ 2147483647 h 562"/>
              <a:gd name="T12" fmla="*/ 2147483647 w 144"/>
              <a:gd name="T13" fmla="*/ 2147483647 h 562"/>
              <a:gd name="T14" fmla="*/ 2147483647 w 144"/>
              <a:gd name="T15" fmla="*/ 2147483647 h 562"/>
              <a:gd name="T16" fmla="*/ 2147483647 w 144"/>
              <a:gd name="T17" fmla="*/ 2147483647 h 562"/>
              <a:gd name="T18" fmla="*/ 2147483647 w 144"/>
              <a:gd name="T19" fmla="*/ 2147483647 h 562"/>
              <a:gd name="T20" fmla="*/ 2147483647 w 144"/>
              <a:gd name="T21" fmla="*/ 2147483647 h 562"/>
              <a:gd name="T22" fmla="*/ 2147483647 w 144"/>
              <a:gd name="T23" fmla="*/ 2147483647 h 562"/>
              <a:gd name="T24" fmla="*/ 2147483647 w 144"/>
              <a:gd name="T25" fmla="*/ 2147483647 h 562"/>
              <a:gd name="T26" fmla="*/ 2147483647 w 144"/>
              <a:gd name="T27" fmla="*/ 2147483647 h 562"/>
              <a:gd name="T28" fmla="*/ 2147483647 w 144"/>
              <a:gd name="T29" fmla="*/ 2147483647 h 562"/>
              <a:gd name="T30" fmla="*/ 2147483647 w 144"/>
              <a:gd name="T31" fmla="*/ 0 h 562"/>
              <a:gd name="T32" fmla="*/ 2147483647 w 144"/>
              <a:gd name="T33" fmla="*/ 2147483647 h 56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4"/>
              <a:gd name="T52" fmla="*/ 0 h 562"/>
              <a:gd name="T53" fmla="*/ 144 w 144"/>
              <a:gd name="T54" fmla="*/ 562 h 56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09582" name="Group 1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109596" name="Group 18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109598" name="Freeform 19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11282 w 31"/>
                  <a:gd name="T1" fmla="*/ 0 h 392"/>
                  <a:gd name="T2" fmla="*/ 23501 w 31"/>
                  <a:gd name="T3" fmla="*/ 8325 h 392"/>
                  <a:gd name="T4" fmla="*/ 11282 w 31"/>
                  <a:gd name="T5" fmla="*/ 11647 h 392"/>
                  <a:gd name="T6" fmla="*/ 0 60000 65536"/>
                  <a:gd name="T7" fmla="*/ 0 60000 65536"/>
                  <a:gd name="T8" fmla="*/ 0 60000 65536"/>
                  <a:gd name="T9" fmla="*/ 0 w 31"/>
                  <a:gd name="T10" fmla="*/ 0 h 392"/>
                  <a:gd name="T11" fmla="*/ 31 w 31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9599" name="Freeform 20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41623 w 80"/>
                  <a:gd name="T1" fmla="*/ 384903 h 114"/>
                  <a:gd name="T2" fmla="*/ 15779 w 80"/>
                  <a:gd name="T3" fmla="*/ 319370 h 114"/>
                  <a:gd name="T4" fmla="*/ 4452 w 80"/>
                  <a:gd name="T5" fmla="*/ 223303 h 114"/>
                  <a:gd name="T6" fmla="*/ 0 w 80"/>
                  <a:gd name="T7" fmla="*/ 128715 h 114"/>
                  <a:gd name="T8" fmla="*/ 11386 w 80"/>
                  <a:gd name="T9" fmla="*/ 91857 h 114"/>
                  <a:gd name="T10" fmla="*/ 25903 w 80"/>
                  <a:gd name="T11" fmla="*/ 3688 h 114"/>
                  <a:gd name="T12" fmla="*/ 55881 w 80"/>
                  <a:gd name="T13" fmla="*/ 84287 h 114"/>
                  <a:gd name="T14" fmla="*/ 44494 w 80"/>
                  <a:gd name="T15" fmla="*/ 340146 h 114"/>
                  <a:gd name="T16" fmla="*/ 41623 w 80"/>
                  <a:gd name="T17" fmla="*/ 384903 h 1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0"/>
                  <a:gd name="T28" fmla="*/ 0 h 114"/>
                  <a:gd name="T29" fmla="*/ 80 w 80"/>
                  <a:gd name="T30" fmla="*/ 114 h 1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09597" name="Freeform 21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562"/>
                <a:gd name="T59" fmla="*/ 179 w 179"/>
                <a:gd name="T60" fmla="*/ 562 h 5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72726" name="Text Box 22"/>
          <p:cNvSpPr txBox="1">
            <a:spLocks noChangeArrowheads="1"/>
          </p:cNvSpPr>
          <p:nvPr/>
        </p:nvSpPr>
        <p:spPr bwMode="auto">
          <a:xfrm>
            <a:off x="1738313" y="29718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effectLst>
                  <a:outerShdw blurRad="38100" dist="38100" dir="2700000" algn="tl">
                    <a:srgbClr val="808080"/>
                  </a:outerShdw>
                </a:effectLst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آرام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27" name="Text Box 23"/>
          <p:cNvSpPr txBox="1">
            <a:spLocks noChangeArrowheads="1"/>
          </p:cNvSpPr>
          <p:nvPr/>
        </p:nvSpPr>
        <p:spPr bwMode="auto">
          <a:xfrm>
            <a:off x="1258888" y="4800600"/>
            <a:ext cx="1462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اليهودية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28" name="Text Box 24"/>
          <p:cNvSpPr txBox="1">
            <a:spLocks noChangeArrowheads="1"/>
          </p:cNvSpPr>
          <p:nvPr/>
        </p:nvSpPr>
        <p:spPr bwMode="auto">
          <a:xfrm>
            <a:off x="1403350" y="4002088"/>
            <a:ext cx="13763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إسرائيل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29" name="Text Box 25"/>
          <p:cNvSpPr txBox="1">
            <a:spLocks noChangeArrowheads="1"/>
          </p:cNvSpPr>
          <p:nvPr/>
        </p:nvSpPr>
        <p:spPr bwMode="auto">
          <a:xfrm>
            <a:off x="2895600" y="2971800"/>
            <a:ext cx="22955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FDA5C7"/>
                </a:solidFill>
                <a:latin typeface="Arial"/>
                <a:cs typeface="Arial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DA5C7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بن هدد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DA5C7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2730" name="Text Box 26"/>
          <p:cNvSpPr txBox="1">
            <a:spLocks noChangeArrowheads="1"/>
          </p:cNvSpPr>
          <p:nvPr/>
        </p:nvSpPr>
        <p:spPr bwMode="auto">
          <a:xfrm>
            <a:off x="2832100" y="4800600"/>
            <a:ext cx="306387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يهوشافاط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3576638" y="3886200"/>
            <a:ext cx="1376362" cy="5794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آخاب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2" name="AutoShape 28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3" name="AutoShape 29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4" name="Oval 30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5" name="AutoShape 31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3942632" y="2153317"/>
            <a:ext cx="28194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r" eaLnBrk="1" hangingPunct="1">
              <a:defRPr b="1">
                <a:cs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بلاد ما بين النهرين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94" name="Rectangle 33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3124200" cy="533400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ar-JO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1 ملوك الأول 22</a:t>
            </a:r>
            <a:endParaRPr lang="en-US" sz="36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9595" name="Text Box 34"/>
          <p:cNvSpPr txBox="1">
            <a:spLocks noChangeArrowheads="1"/>
          </p:cNvSpPr>
          <p:nvPr/>
        </p:nvSpPr>
        <p:spPr bwMode="auto">
          <a:xfrm>
            <a:off x="5638800" y="2895600"/>
            <a:ext cx="3276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ما هي التناقضات الموجودة هنا بين النبوءة الحقيقية والكاذبة؟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2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5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55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5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55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2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5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4550"/>
                            </p:stCondLst>
                            <p:childTnLst>
                              <p:par>
                                <p:cTn id="46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7050"/>
                            </p:stCondLst>
                            <p:childTnLst>
                              <p:par>
                                <p:cTn id="53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50"/>
                            </p:stCondLst>
                            <p:childTnLst>
                              <p:par>
                                <p:cTn id="5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2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 animBg="1"/>
      <p:bldP spid="72707" grpId="0" animBg="1"/>
      <p:bldP spid="72708" grpId="0" autoUpdateAnimBg="0"/>
      <p:bldP spid="72709" grpId="0" animBg="1"/>
      <p:bldP spid="72726" grpId="0" autoUpdateAnimBg="0"/>
      <p:bldP spid="72727" grpId="0" autoUpdateAnimBg="0"/>
      <p:bldP spid="72728" grpId="0" autoUpdateAnimBg="0"/>
      <p:bldP spid="72729" grpId="0" autoUpdateAnimBg="0"/>
      <p:bldP spid="72730" grpId="0" autoUpdateAnimBg="0"/>
      <p:bldP spid="72731" grpId="0" autoUpdateAnimBg="0"/>
      <p:bldP spid="72732" grpId="0" animBg="1"/>
      <p:bldP spid="72733" grpId="0" animBg="1"/>
      <p:bldP spid="72734" grpId="0" animBg="1"/>
      <p:bldP spid="727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000">
              <a:srgbClr val="004603"/>
            </a:gs>
            <a:gs pos="100000">
              <a:srgbClr val="00370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228600" y="533400"/>
            <a:ext cx="8686800" cy="62484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04800" y="533400"/>
            <a:ext cx="4311650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جرودم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4800600" y="533400"/>
            <a:ext cx="3990975" cy="50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وجهة نظر الكتاب المقدس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1" name="Group 5"/>
          <p:cNvGrpSpPr>
            <a:grpSpLocks/>
          </p:cNvGrpSpPr>
          <p:nvPr/>
        </p:nvGrpSpPr>
        <p:grpSpPr bwMode="auto">
          <a:xfrm>
            <a:off x="236538" y="1044575"/>
            <a:ext cx="4495800" cy="673100"/>
            <a:chOff x="0" y="432"/>
            <a:chExt cx="2109" cy="575"/>
          </a:xfrm>
        </p:grpSpPr>
        <p:sp>
          <p:nvSpPr>
            <p:cNvPr id="178220" name="Rectangle 6"/>
            <p:cNvSpPr>
              <a:spLocks noChangeArrowheads="1"/>
            </p:cNvSpPr>
            <p:nvPr/>
          </p:nvSpPr>
          <p:spPr bwMode="auto">
            <a:xfrm>
              <a:off x="43" y="432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النبوءة اعلان أي شيء (صحيح أو زائف) يجلبه الروح إلى ذهن المرء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21" name="Rectangle 7"/>
            <p:cNvSpPr>
              <a:spLocks noChangeArrowheads="1"/>
            </p:cNvSpPr>
            <p:nvPr/>
          </p:nvSpPr>
          <p:spPr bwMode="auto">
            <a:xfrm>
              <a:off x="0" y="432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2" name="Group 8"/>
          <p:cNvGrpSpPr>
            <a:grpSpLocks/>
          </p:cNvGrpSpPr>
          <p:nvPr/>
        </p:nvGrpSpPr>
        <p:grpSpPr bwMode="auto">
          <a:xfrm>
            <a:off x="4732338" y="1044575"/>
            <a:ext cx="4175125" cy="673100"/>
            <a:chOff x="2109" y="432"/>
            <a:chExt cx="1958" cy="575"/>
          </a:xfrm>
        </p:grpSpPr>
        <p:sp>
          <p:nvSpPr>
            <p:cNvPr id="178218" name="Rectangle 9"/>
            <p:cNvSpPr>
              <a:spLocks noChangeArrowheads="1"/>
            </p:cNvSpPr>
            <p:nvPr/>
          </p:nvSpPr>
          <p:spPr bwMode="auto">
            <a:xfrm>
              <a:off x="2152" y="432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النبوة هي إعلان للآخرين الوحي الموحى به من الله, وهي معصوم من الخطأ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9" name="Rectangle 10"/>
            <p:cNvSpPr>
              <a:spLocks noChangeArrowheads="1"/>
            </p:cNvSpPr>
            <p:nvPr/>
          </p:nvSpPr>
          <p:spPr bwMode="auto">
            <a:xfrm>
              <a:off x="2109" y="432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3" name="Rectangle 11"/>
          <p:cNvSpPr>
            <a:spLocks noChangeArrowheads="1"/>
          </p:cNvSpPr>
          <p:nvPr/>
        </p:nvSpPr>
        <p:spPr bwMode="auto">
          <a:xfrm>
            <a:off x="304800" y="1717675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تم اختراع التعريف أعلاه في عام 1988 من قبل واين جرودم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4" name="Rectangle 12"/>
          <p:cNvSpPr>
            <a:spLocks noChangeArrowheads="1"/>
          </p:cNvSpPr>
          <p:nvPr/>
        </p:nvSpPr>
        <p:spPr bwMode="auto">
          <a:xfrm>
            <a:off x="4800600" y="1717675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التعريف أعلاه كان تعليم الكنيسة لمدة 20 قرنا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5" name="Group 13"/>
          <p:cNvGrpSpPr>
            <a:grpSpLocks/>
          </p:cNvGrpSpPr>
          <p:nvPr/>
        </p:nvGrpSpPr>
        <p:grpSpPr bwMode="auto">
          <a:xfrm>
            <a:off x="236538" y="2390775"/>
            <a:ext cx="4495800" cy="573088"/>
            <a:chOff x="0" y="1582"/>
            <a:chExt cx="2109" cy="489"/>
          </a:xfrm>
        </p:grpSpPr>
        <p:sp>
          <p:nvSpPr>
            <p:cNvPr id="178216" name="Rectangle 14"/>
            <p:cNvSpPr>
              <a:spLocks noChangeArrowheads="1"/>
            </p:cNvSpPr>
            <p:nvPr/>
          </p:nvSpPr>
          <p:spPr bwMode="auto">
            <a:xfrm>
              <a:off x="43" y="1582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رسل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7" name="Rectangle 15"/>
            <p:cNvSpPr>
              <a:spLocks noChangeArrowheads="1"/>
            </p:cNvSpPr>
            <p:nvPr/>
          </p:nvSpPr>
          <p:spPr bwMode="auto">
            <a:xfrm>
              <a:off x="0" y="1582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86" name="Group 16"/>
          <p:cNvGrpSpPr>
            <a:grpSpLocks/>
          </p:cNvGrpSpPr>
          <p:nvPr/>
        </p:nvGrpSpPr>
        <p:grpSpPr bwMode="auto">
          <a:xfrm>
            <a:off x="4732338" y="2390775"/>
            <a:ext cx="4175125" cy="573088"/>
            <a:chOff x="2109" y="1582"/>
            <a:chExt cx="1958" cy="489"/>
          </a:xfrm>
        </p:grpSpPr>
        <p:sp>
          <p:nvSpPr>
            <p:cNvPr id="178214" name="Rectangle 17"/>
            <p:cNvSpPr>
              <a:spLocks noChangeArrowheads="1"/>
            </p:cNvSpPr>
            <p:nvPr/>
          </p:nvSpPr>
          <p:spPr bwMode="auto">
            <a:xfrm>
              <a:off x="2152" y="1582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أنبياء العهد القديم يتوازون مع أنبياء العهد الجديد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5" name="Rectangle 18"/>
            <p:cNvSpPr>
              <a:spLocks noChangeArrowheads="1"/>
            </p:cNvSpPr>
            <p:nvPr/>
          </p:nvSpPr>
          <p:spPr bwMode="auto">
            <a:xfrm>
              <a:off x="2109" y="1582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87" name="Rectangle 19"/>
          <p:cNvSpPr>
            <a:spLocks noChangeArrowheads="1"/>
          </p:cNvSpPr>
          <p:nvPr/>
        </p:nvSpPr>
        <p:spPr bwMode="auto">
          <a:xfrm>
            <a:off x="328613" y="2963863"/>
            <a:ext cx="4311650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غير الله تعريف النبوة من العهد القديم الى العهد الجديد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88" name="Rectangle 20"/>
          <p:cNvSpPr>
            <a:spLocks noChangeArrowheads="1"/>
          </p:cNvSpPr>
          <p:nvPr/>
        </p:nvSpPr>
        <p:spPr bwMode="auto">
          <a:xfrm>
            <a:off x="4824413" y="2963863"/>
            <a:ext cx="3990975" cy="6731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أبقى الله معنى النبوءة ثابتا بين العهدين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89" name="Group 21"/>
          <p:cNvGrpSpPr>
            <a:grpSpLocks/>
          </p:cNvGrpSpPr>
          <p:nvPr/>
        </p:nvGrpSpPr>
        <p:grpSpPr bwMode="auto">
          <a:xfrm>
            <a:off x="236538" y="3636963"/>
            <a:ext cx="4495800" cy="571500"/>
            <a:chOff x="0" y="2646"/>
            <a:chExt cx="2109" cy="489"/>
          </a:xfrm>
        </p:grpSpPr>
        <p:sp>
          <p:nvSpPr>
            <p:cNvPr id="178212" name="Rectangle 22"/>
            <p:cNvSpPr>
              <a:spLocks noChangeArrowheads="1"/>
            </p:cNvSpPr>
            <p:nvPr/>
          </p:nvSpPr>
          <p:spPr bwMode="auto">
            <a:xfrm>
              <a:off x="43" y="2646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بعض النبوءات مع اخطاء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3" name="Rectangle 23"/>
            <p:cNvSpPr>
              <a:spLocks noChangeArrowheads="1"/>
            </p:cNvSpPr>
            <p:nvPr/>
          </p:nvSpPr>
          <p:spPr bwMode="auto">
            <a:xfrm>
              <a:off x="0" y="2646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0" name="Group 24"/>
          <p:cNvGrpSpPr>
            <a:grpSpLocks/>
          </p:cNvGrpSpPr>
          <p:nvPr/>
        </p:nvGrpSpPr>
        <p:grpSpPr bwMode="auto">
          <a:xfrm>
            <a:off x="4724400" y="3657600"/>
            <a:ext cx="4175125" cy="571500"/>
            <a:chOff x="2109" y="2646"/>
            <a:chExt cx="1958" cy="489"/>
          </a:xfrm>
        </p:grpSpPr>
        <p:sp>
          <p:nvSpPr>
            <p:cNvPr id="178210" name="Rectangle 25"/>
            <p:cNvSpPr>
              <a:spLocks noChangeArrowheads="1"/>
            </p:cNvSpPr>
            <p:nvPr/>
          </p:nvSpPr>
          <p:spPr bwMode="auto">
            <a:xfrm>
              <a:off x="2152" y="2646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يعطي الله كل النبوءات بدون أخطاء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(2 بط 1: 20-21)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11" name="Rectangle 26"/>
            <p:cNvSpPr>
              <a:spLocks noChangeArrowheads="1"/>
            </p:cNvSpPr>
            <p:nvPr/>
          </p:nvSpPr>
          <p:spPr bwMode="auto">
            <a:xfrm>
              <a:off x="2109" y="2646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1" name="Rectangle 27"/>
          <p:cNvSpPr>
            <a:spLocks noChangeArrowheads="1"/>
          </p:cNvSpPr>
          <p:nvPr/>
        </p:nvSpPr>
        <p:spPr bwMode="auto">
          <a:xfrm>
            <a:off x="328613" y="4208463"/>
            <a:ext cx="4311650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يمكن لأي مؤمن أن يتنبأ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2" name="Rectangle 28"/>
          <p:cNvSpPr>
            <a:spLocks noChangeArrowheads="1"/>
          </p:cNvSpPr>
          <p:nvPr/>
        </p:nvSpPr>
        <p:spPr bwMode="auto">
          <a:xfrm>
            <a:off x="4824413" y="4208463"/>
            <a:ext cx="3990975" cy="6746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فقط أولئك الذين لديهم موهبة النبوة يمكنهم التنبؤ (1 كورنثوس 12: 29)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3" name="Group 29"/>
          <p:cNvGrpSpPr>
            <a:grpSpLocks/>
          </p:cNvGrpSpPr>
          <p:nvPr/>
        </p:nvGrpSpPr>
        <p:grpSpPr bwMode="auto">
          <a:xfrm>
            <a:off x="236538" y="4883150"/>
            <a:ext cx="4495800" cy="673100"/>
            <a:chOff x="0" y="3710"/>
            <a:chExt cx="2109" cy="575"/>
          </a:xfrm>
        </p:grpSpPr>
        <p:sp>
          <p:nvSpPr>
            <p:cNvPr id="178208" name="Rectangle 30"/>
            <p:cNvSpPr>
              <a:spLocks noChangeArrowheads="1"/>
            </p:cNvSpPr>
            <p:nvPr/>
          </p:nvSpPr>
          <p:spPr bwMode="auto">
            <a:xfrm>
              <a:off x="43" y="3710"/>
              <a:ext cx="2023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نوعان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 و نبوة غير معصومة)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9" name="Rectangle 31"/>
            <p:cNvSpPr>
              <a:spLocks noChangeArrowheads="1"/>
            </p:cNvSpPr>
            <p:nvPr/>
          </p:nvSpPr>
          <p:spPr bwMode="auto">
            <a:xfrm>
              <a:off x="0" y="3710"/>
              <a:ext cx="2109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4" name="Group 32"/>
          <p:cNvGrpSpPr>
            <a:grpSpLocks/>
          </p:cNvGrpSpPr>
          <p:nvPr/>
        </p:nvGrpSpPr>
        <p:grpSpPr bwMode="auto">
          <a:xfrm>
            <a:off x="4732338" y="4883150"/>
            <a:ext cx="4175125" cy="673100"/>
            <a:chOff x="2109" y="3710"/>
            <a:chExt cx="1958" cy="575"/>
          </a:xfrm>
        </p:grpSpPr>
        <p:sp>
          <p:nvSpPr>
            <p:cNvPr id="178206" name="Rectangle 33"/>
            <p:cNvSpPr>
              <a:spLocks noChangeArrowheads="1"/>
            </p:cNvSpPr>
            <p:nvPr/>
          </p:nvSpPr>
          <p:spPr bwMode="auto">
            <a:xfrm>
              <a:off x="2152" y="3710"/>
              <a:ext cx="1872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هناك نوع واحد من نبوءة العهد الجديد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(معصومة من الخطأ)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7" name="Rectangle 34"/>
            <p:cNvSpPr>
              <a:spLocks noChangeArrowheads="1"/>
            </p:cNvSpPr>
            <p:nvPr/>
          </p:nvSpPr>
          <p:spPr bwMode="auto">
            <a:xfrm>
              <a:off x="2109" y="3710"/>
              <a:ext cx="1958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5" name="Rectangle 35"/>
          <p:cNvSpPr>
            <a:spLocks noChangeArrowheads="1"/>
          </p:cNvSpPr>
          <p:nvPr/>
        </p:nvSpPr>
        <p:spPr bwMode="auto">
          <a:xfrm>
            <a:off x="328613" y="5556250"/>
            <a:ext cx="4311650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الغير معصومة يمكن ان تكون موحى بها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sp>
        <p:nvSpPr>
          <p:cNvPr id="178196" name="Rectangle 36"/>
          <p:cNvSpPr>
            <a:spLocks noChangeArrowheads="1"/>
          </p:cNvSpPr>
          <p:nvPr/>
        </p:nvSpPr>
        <p:spPr bwMode="auto">
          <a:xfrm>
            <a:off x="4824413" y="5556250"/>
            <a:ext cx="3990975" cy="5715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النبوءة غير المعصومة هي نبوءة كاذبة </a:t>
            </a:r>
            <a:b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</a:br>
            <a:r>
              <a:rPr kumimoji="0" lang="ar-JO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(تث 13: 1-5؛ 18: 14-20)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pSp>
        <p:nvGrpSpPr>
          <p:cNvPr id="178197" name="Group 37"/>
          <p:cNvGrpSpPr>
            <a:grpSpLocks/>
          </p:cNvGrpSpPr>
          <p:nvPr/>
        </p:nvGrpSpPr>
        <p:grpSpPr bwMode="auto">
          <a:xfrm>
            <a:off x="236538" y="6127750"/>
            <a:ext cx="4495800" cy="573088"/>
            <a:chOff x="0" y="4774"/>
            <a:chExt cx="2109" cy="489"/>
          </a:xfrm>
        </p:grpSpPr>
        <p:sp>
          <p:nvSpPr>
            <p:cNvPr id="178204" name="Rectangle 38"/>
            <p:cNvSpPr>
              <a:spLocks noChangeArrowheads="1"/>
            </p:cNvSpPr>
            <p:nvPr/>
          </p:nvSpPr>
          <p:spPr bwMode="auto">
            <a:xfrm>
              <a:off x="43" y="4774"/>
              <a:ext cx="202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الله يكذب أحيانا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5" name="Rectangle 39"/>
            <p:cNvSpPr>
              <a:spLocks noChangeArrowheads="1"/>
            </p:cNvSpPr>
            <p:nvPr/>
          </p:nvSpPr>
          <p:spPr bwMode="auto">
            <a:xfrm>
              <a:off x="0" y="4774"/>
              <a:ext cx="2109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8198" name="Group 40"/>
          <p:cNvGrpSpPr>
            <a:grpSpLocks/>
          </p:cNvGrpSpPr>
          <p:nvPr/>
        </p:nvGrpSpPr>
        <p:grpSpPr bwMode="auto">
          <a:xfrm>
            <a:off x="4732338" y="6127750"/>
            <a:ext cx="4175125" cy="573088"/>
            <a:chOff x="2109" y="4774"/>
            <a:chExt cx="1958" cy="489"/>
          </a:xfrm>
        </p:grpSpPr>
        <p:sp>
          <p:nvSpPr>
            <p:cNvPr id="178202" name="Rectangle 41"/>
            <p:cNvSpPr>
              <a:spLocks noChangeArrowheads="1"/>
            </p:cNvSpPr>
            <p:nvPr/>
          </p:nvSpPr>
          <p:spPr bwMode="auto">
            <a:xfrm>
              <a:off x="2152" y="4774"/>
              <a:ext cx="1872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charset="0"/>
                  <a:cs typeface="Times New Roman" panose="02020603050405020304" pitchFamily="18" charset="0"/>
                </a:rPr>
                <a:t>يقول الله الحق دائمًا لأنه لا يستطيع الكذب (عبرانيين 6: 18)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endParaRPr>
            </a:p>
          </p:txBody>
        </p:sp>
        <p:sp>
          <p:nvSpPr>
            <p:cNvPr id="178203" name="Rectangle 42"/>
            <p:cNvSpPr>
              <a:spLocks noChangeArrowheads="1"/>
            </p:cNvSpPr>
            <p:nvPr/>
          </p:nvSpPr>
          <p:spPr bwMode="auto">
            <a:xfrm>
              <a:off x="2109" y="4774"/>
              <a:ext cx="1958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/>
            <a:lstStyle/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8199" name="Rectangle 43"/>
          <p:cNvSpPr>
            <a:spLocks noChangeArrowheads="1"/>
          </p:cNvSpPr>
          <p:nvPr/>
        </p:nvSpPr>
        <p:spPr bwMode="auto">
          <a:xfrm>
            <a:off x="228600" y="533400"/>
            <a:ext cx="86868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4287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0" name="Text Box 44"/>
          <p:cNvSpPr txBox="1">
            <a:spLocks noChangeArrowheads="1"/>
          </p:cNvSpPr>
          <p:nvPr/>
        </p:nvSpPr>
        <p:spPr bwMode="auto">
          <a:xfrm>
            <a:off x="8157437" y="76200"/>
            <a:ext cx="9380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186ف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78201" name="Rectangle 45"/>
          <p:cNvSpPr>
            <a:spLocks noGrp="1" noChangeArrowheads="1"/>
          </p:cNvSpPr>
          <p:nvPr>
            <p:ph type="title" idx="4294967295"/>
          </p:nvPr>
        </p:nvSpPr>
        <p:spPr>
          <a:xfrm>
            <a:off x="3060910" y="14288"/>
            <a:ext cx="3534942" cy="523220"/>
          </a:xfrm>
          <a:solidFill>
            <a:srgbClr val="000000"/>
          </a:solidFill>
        </p:spPr>
        <p:txBody>
          <a:bodyPr wrap="none" anchor="t">
            <a:spAutoFit/>
          </a:bodyPr>
          <a:lstStyle/>
          <a:p>
            <a:pPr algn="ctr" rtl="1" eaLnBrk="1" hangingPunct="1"/>
            <a:r>
              <a:rPr lang="ar-JO" sz="2800" b="1" dirty="0">
                <a:solidFill>
                  <a:srgbClr val="FFFFFF"/>
                </a:solidFill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ملخص وجهات النظر النبوية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48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الألسنة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-1" y="525463"/>
          <a:ext cx="9114657" cy="5975658"/>
        </p:xfrm>
        <a:graphic>
          <a:graphicData uri="http://schemas.openxmlformats.org/drawingml/2006/table">
            <a:tbl>
              <a:tblPr/>
              <a:tblGrid>
                <a:gridCol w="399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6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2631">
                  <a:extLst>
                    <a:ext uri="{9D8B030D-6E8A-4147-A177-3AD203B41FA5}">
                      <a16:colId xmlns:a16="http://schemas.microsoft.com/office/drawing/2014/main" val="1846370236"/>
                    </a:ext>
                  </a:extLst>
                </a:gridCol>
              </a:tblGrid>
              <a:tr h="45719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الالسنة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النبوات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أدنى منزلة (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14: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5أ)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أعلى مقاماً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(14: 1 )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المتحدث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76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الموهبة الأقل أهمية (١٢ :٢٨)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ثاني أهم موهبة (١٢ :٢٨)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العلاقة مع المواهب الأخرى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975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أجنبية (14: 10)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اللغة الدارجة (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14:</a:t>
                      </a:r>
                      <a:r>
                        <a:rPr lang="ar-JO" altLang="zh-CN" sz="2000" b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19)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اللغة المستخدمة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649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ترجمة </a:t>
                      </a:r>
                      <a:r>
                        <a:rPr lang="ar-JO" altLang="zh-CN" sz="20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الالسنة (14: 27-28, 12: 30)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تمييز أرواح (14: 29, 12: 10)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الموهبة</a:t>
                      </a:r>
                      <a:r>
                        <a:rPr lang="ar-JO" altLang="zh-CN" sz="1800" b="1" i="1" baseline="0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الملازمة لها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1620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غير معروف: "ينطق بالأسرار بروحه ... روحي تصلي ولكن عقلي بلا ثمر" (١٤ : ٢ ب ، ١٤)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571500" algn="l"/>
                          <a:tab pos="800100" algn="l"/>
                          <a:tab pos="1028700" algn="l"/>
                          <a:tab pos="1257300" algn="l"/>
                          <a:tab pos="1485900" algn="l"/>
                          <a:tab pos="1714500" algn="l"/>
                          <a:tab pos="4114800" algn="l"/>
                          <a:tab pos="4857750" algn="l"/>
                        </a:tabLst>
                        <a:defRPr/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معروف: "اصلي بروحي [و] بذهني" (١٤: ١٥ ، ١٩)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معرفة المتحدث باللغة التي يتم التحدث بها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ضار: لا يستطيع الناس أن يفهموا وبالتالي لا يبنون (١٤: ١٦-١٧، ٢٣، ٢٨)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عظيم: يمكن للناس أن يفهموا وبالتالي يبنون(١٤: ٥ ب ، ٢٤-٢٥)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القيمة (بدون تفسير)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4397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ذاتي فقط (١٤: ٤ أ ؛ قارن ١٠: ٢٤ ؛ ١٢ : ٧ ، ١١)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الكنيسة بأكملها (14 : 4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التنوير (بدون تفسير)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4599" name="Text Box 2"/>
          <p:cNvSpPr txBox="1">
            <a:spLocks noChangeArrowheads="1"/>
          </p:cNvSpPr>
          <p:nvPr/>
        </p:nvSpPr>
        <p:spPr bwMode="auto">
          <a:xfrm>
            <a:off x="8415736" y="-76200"/>
            <a:ext cx="710403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الألسنة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18206" y="525463"/>
          <a:ext cx="9125795" cy="6317231"/>
        </p:xfrm>
        <a:graphic>
          <a:graphicData uri="http://schemas.openxmlformats.org/drawingml/2006/table">
            <a:tbl>
              <a:tblPr/>
              <a:tblGrid>
                <a:gridCol w="3977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673">
                  <a:extLst>
                    <a:ext uri="{9D8B030D-6E8A-4147-A177-3AD203B41FA5}">
                      <a16:colId xmlns:a16="http://schemas.microsoft.com/office/drawing/2014/main" val="1046761205"/>
                    </a:ext>
                  </a:extLst>
                </a:gridCol>
              </a:tblGrid>
              <a:tr h="457174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الالسنة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النبوات</a:t>
                      </a:r>
                      <a:endParaRPr kumimoji="0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9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الله (14: 2)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الإنسان (14: 3)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اتجاه الكلام هو لِ .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90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اعلان ، المعرفة ، النبوة ، كلمة الإرشاد (١٤: ٦)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التقوية والتشجيع والراحة (14: 3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النتيجة في الاخرين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938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الكلام (14: 6) ، الصلاة (14:14) ، التسبيح (14: 16) ، الغناء؟ (14 :15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التنبؤ بالمستقبل ، "كلام علم" أو إعلان الحقيقة العقائدية (١٤: ١٩)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نوع الاتصال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علامة لليهود غير المؤمنين (١٤: ٢١-٢٢ 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رسالة للمؤمنين (١٤ :٢٢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الهدف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8070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اثنين أو ثلاثة رسائل من الألسنة في كل خدمة (14: 27 أ)، والتحدث بترتيب (14: 27 ب) . شخص ما يجب أن يفسر (14: 27 ج - 28)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رسالتان أو ثلاث رسائل نبوية في كل خدمة (14: 29أ)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والتحدث بترتيب (14: 30-31) ، فحص ما يقال (14: 29ب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32</a:t>
                      </a: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الحدود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سلبي: لا تمنع الألسنة (14: 39ب)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إيجابي: كن حريصًا على التنبؤ (١٤: ٣٩أ)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النصيحة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ذاتي: صوت متوسط ( 13: 8 ب)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شخص آخر غير الذات: المبني للمجهول ( 13: 8 أ)</a:t>
                      </a:r>
                      <a:endParaRPr lang="en-US" altLang="zh-CN" sz="20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i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التوقف المستقبلي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5623" name="Text Box 2"/>
          <p:cNvSpPr txBox="1">
            <a:spLocks noChangeArrowheads="1"/>
          </p:cNvSpPr>
          <p:nvPr/>
        </p:nvSpPr>
        <p:spPr bwMode="auto">
          <a:xfrm>
            <a:off x="8415736" y="-76200"/>
            <a:ext cx="710403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161م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التعليم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0" y="620713"/>
          <a:ext cx="9143999" cy="6340468"/>
        </p:xfrm>
        <a:graphic>
          <a:graphicData uri="http://schemas.openxmlformats.org/drawingml/2006/table">
            <a:tbl>
              <a:tblPr/>
              <a:tblGrid>
                <a:gridCol w="4159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9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621">
                  <a:extLst>
                    <a:ext uri="{9D8B030D-6E8A-4147-A177-3AD203B41FA5}">
                      <a16:colId xmlns:a16="http://schemas.microsoft.com/office/drawing/2014/main" val="765121181"/>
                    </a:ext>
                  </a:extLst>
                </a:gridCol>
              </a:tblGrid>
              <a:tr h="39687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التعليم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النبوة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charset="0"/>
                          <a:ea typeface="SimSun" charset="0"/>
                          <a:cs typeface="SimSun" charset="0"/>
                        </a:rPr>
                        <a:t>التناقضات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أدنى: يُدرج التعليم بعد النبوة في هيكل قيادة الكنيسة في أنطاكية (أعمال الرسل 13: 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أعلى: النبوة لها تاريخ طويل من إعلان كلمة الله دون انقطاع (2 بطرس 1: 20-21) بينما يجب على المعلمين تفسيرها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القيمة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موهبة أقل أهمية: مدرجة بعد النبوة في أولوية المواهب (1 كو12: 28)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ثاني أهم موهبة، حلت محلها الرسولية (1 كو 12: 28)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العلاقة مع المواهب الاخرى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83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أقل موثوقية من النبوة لأن المعلم يجب أن يفسر الكتاب المقدس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أكثر موثوقية من التعليم لأن الكلمة المنطوقة هي موحى بها من الله وغير مفسرة (2 بطرس 1: 20-21)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السلطة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38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كلمة الله (كولوسي 3: 16)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روح الله (2 بط 1: 21)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مصدر الحقيقة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10641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تفسير غير موحى به للحقيقة التي تم الكشف عنها بالفعل (أعمال الرسل 15: 35 ؛ 11: 12 ، 26 ؛ رو2: 21 ؛ 15: 4 ؛ عب 5: 12)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r>
                        <a:rPr lang="ar-JO" altLang="zh-CN" sz="2000" b="1" dirty="0">
                          <a:latin typeface="Arial Narrow" charset="0"/>
                          <a:ea typeface="SimSun" charset="0"/>
                          <a:cs typeface="SimSun" charset="0"/>
                        </a:rPr>
                        <a:t>من وحي التنبؤ بالمستقبل أو "الكشف الفوري" (إعلان الحق العقائدي) الذي تم تلقيه بوحي اعلاني (1 كو 14: 19 ، 26 ، 29-30 ؛ أف  3: 5)</a:t>
                      </a:r>
                    </a:p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  <a:defRPr/>
                      </a:pP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dirty="0">
                          <a:latin typeface="Arial Narrow" charset="0"/>
                          <a:ea typeface="SimSun" charset="0"/>
                          <a:cs typeface="SimSun" charset="0"/>
                        </a:rPr>
                        <a:t>الوحي الطبيعي</a:t>
                      </a:r>
                      <a:endParaRPr lang="en-US" altLang="zh-CN" sz="2000" b="1" dirty="0">
                        <a:latin typeface="Arial Narrow" charset="0"/>
                        <a:ea typeface="SimSun" charset="0"/>
                        <a:cs typeface="SimSun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6639" name="Text Box 2"/>
          <p:cNvSpPr txBox="1">
            <a:spLocks noChangeArrowheads="1"/>
          </p:cNvSpPr>
          <p:nvPr/>
        </p:nvSpPr>
        <p:spPr bwMode="auto">
          <a:xfrm>
            <a:off x="8418140" y="4763"/>
            <a:ext cx="705594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16" tIns="45709" rIns="91416" bIns="45709"/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534531" name="Rectangle 17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25463"/>
          </a:xfrm>
          <a:gradFill flip="none" rotWithShape="1">
            <a:gsLst>
              <a:gs pos="0">
                <a:srgbClr val="0000FF"/>
              </a:gs>
              <a:gs pos="100000">
                <a:schemeClr val="tx1"/>
              </a:gs>
            </a:gsLst>
            <a:path path="rect">
              <a:fillToRect l="50000" t="50000" r="50000" b="50000"/>
            </a:path>
            <a:tileRect/>
          </a:gradFill>
        </p:spPr>
        <p:txBody>
          <a:bodyPr anchor="t">
            <a:spAutoFit/>
          </a:bodyPr>
          <a:lstStyle/>
          <a:p>
            <a:pPr algn="ctr" rtl="1" eaLnBrk="1" hangingPunct="1">
              <a:defRPr/>
            </a:pPr>
            <a:r>
              <a:rPr lang="ar-JO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charset="0"/>
                <a:cs typeface="Times New Roman" panose="02020603050405020304" pitchFamily="18" charset="0"/>
              </a:rPr>
              <a:t>التعليم مقابل النبوة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SimSun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Table 54"/>
          <p:cNvGraphicFramePr>
            <a:graphicFrameLocks noGrp="1"/>
          </p:cNvGraphicFramePr>
          <p:nvPr/>
        </p:nvGraphicFramePr>
        <p:xfrm>
          <a:off x="-1" y="620713"/>
          <a:ext cx="9126942" cy="5525976"/>
        </p:xfrm>
        <a:graphic>
          <a:graphicData uri="http://schemas.openxmlformats.org/drawingml/2006/table">
            <a:tbl>
              <a:tblPr/>
              <a:tblGrid>
                <a:gridCol w="3995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805">
                  <a:extLst>
                    <a:ext uri="{9D8B030D-6E8A-4147-A177-3AD203B41FA5}">
                      <a16:colId xmlns:a16="http://schemas.microsoft.com/office/drawing/2014/main" val="2882424430"/>
                    </a:ext>
                  </a:extLst>
                </a:gridCol>
              </a:tblGrid>
              <a:tr h="396853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التعليم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ＭＳ Ｐゴシック" charset="0"/>
                          <a:cs typeface="Times New Roman" panose="02020603050405020304" pitchFamily="18" charset="0"/>
                        </a:rPr>
                        <a:t>النبوة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ＭＳ Ｐゴシック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JO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التناقضات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611">
                <a:tc>
                  <a:txBody>
                    <a:bodyPr/>
                    <a:lstStyle/>
                    <a:p>
                      <a:pPr algn="ctr" rtl="1"/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نظامي</a:t>
                      </a:r>
                      <a:endParaRPr lang="en-US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عفوي (أعمال الرسل ١١: ٢٨ ؛  ٢١: ٤ ، ١٠-١١)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الاسلوب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توجد قيود على التعليم في الخدمات الكنائسية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tabLst>
                          <a:tab pos="342813" algn="l"/>
                          <a:tab pos="571355" algn="l"/>
                          <a:tab pos="799895" algn="l"/>
                          <a:tab pos="1028436" algn="l"/>
                          <a:tab pos="1256980" algn="l"/>
                          <a:tab pos="1485520" algn="l"/>
                          <a:tab pos="1714061" algn="l"/>
                          <a:tab pos="4113747" algn="l"/>
                          <a:tab pos="4856506" algn="l"/>
                        </a:tabLst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رسالتان أو ثلاث رسائل نبوية في كل خدمة (14: 29أ)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والتحدث بترتيب (14: 30-31) ، فحص ما يقال (14: 29ب</a:t>
                      </a:r>
                      <a:r>
                        <a:rPr lang="en-US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، 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32)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الحدود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مطلوب من الشيوخ (1 </a:t>
                      </a:r>
                      <a:r>
                        <a:rPr lang="ar-JO" altLang="zh-CN" sz="1800" b="1" dirty="0" err="1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تيمو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3 : 2 ؛ 5: 17 ؛ تي 1: 9) لأن الكنيسة تحتاج إلى تعليم الحق عبر كل العصور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ليس مطلوبًا من الشيوخ لأن هذا من شأنه أن يوفر مستوى قيادي عالٍ جدًا ؛ أيضًا ، الوحي لا يجب أن يستمر بعد اكتمال قانونية الكتاب المقدس (رؤيا 22 : 18-19)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المتطلبات القيادية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8649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- الأساس ليس رسائل مفسرة بل رسائل الله المنطوقة والمكتوبة من الله إلى الرسل والأنبياء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تأسيسية مع الحركة الرسولية (أفسس 2: 20) ، مما يعني أنه ليس من الضروري أن تستمر عبر تاريخ الكنيسة كأساس نهائي (على سبيل المثال ، لا يوجد رسل اليوم)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قاعدة أساسية للكنيسة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344"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لا يوجد تلميح في العهد الجديد يفيد بأن هذه الموهبة قد توقفت أو ستتوقف لاحقا في عصر كنيسة ما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65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يمكن ايقاف الموهبة من قبل شخص آخر غير المتكلم: الصوت المبني للمجهول (1 </a:t>
                      </a:r>
                      <a:r>
                        <a:rPr lang="ar-JO" altLang="zh-CN" sz="1800" b="1" dirty="0" err="1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كورنثوس</a:t>
                      </a:r>
                      <a:r>
                        <a:rPr lang="ar-JO" altLang="zh-CN" sz="1800" b="1" dirty="0"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 13 : 8 أ ؛ راجع ملاحظات المواهب الروحية ، 29)</a:t>
                      </a:r>
                      <a:endParaRPr lang="en-US" altLang="zh-CN" sz="1800" b="1" dirty="0"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altLang="zh-CN" sz="2000" b="1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SimSun" charset="0"/>
                          <a:cs typeface="Times New Roman" panose="02020603050405020304" pitchFamily="18" charset="0"/>
                        </a:rPr>
                        <a:t>التوقف</a:t>
                      </a:r>
                      <a:endParaRPr lang="en-US" altLang="zh-CN" sz="2000" b="1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SimSun" charset="0"/>
                        <a:cs typeface="Times New Roman" panose="02020603050405020304" pitchFamily="18" charset="0"/>
                      </a:endParaRPr>
                    </a:p>
                  </a:txBody>
                  <a:tcPr marT="45714" marB="45714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7663" name="Text Box 2"/>
          <p:cNvSpPr txBox="1">
            <a:spLocks noChangeArrowheads="1"/>
          </p:cNvSpPr>
          <p:nvPr/>
        </p:nvSpPr>
        <p:spPr bwMode="auto">
          <a:xfrm>
            <a:off x="8418140" y="4763"/>
            <a:ext cx="705594" cy="4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9" rIns="91416" bIns="45709"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161ه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287026"/>
            <a:ext cx="9144000" cy="570974"/>
          </a:xfrm>
        </p:spPr>
        <p:txBody>
          <a:bodyPr/>
          <a:lstStyle/>
          <a:p>
            <a:pPr eaLnBrk="1" hangingPunct="1">
              <a:defRPr/>
            </a:pPr>
            <a:r>
              <a:rPr lang="ar-SA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نقدية في العهد القديم وصف المساق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• 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أحصل على العرض التقديمي مجاناً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5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20" name="Rectangle 4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1" name="Rectangle 5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2" name="Rectangle 6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3" name="Rectangle 7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4" name="Rectangle 8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5" name="Rectangle 9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6" name="Rectangle 10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7" name="Rectangle 11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11628" name="Rectangle 12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1618" name="Rectangle 13"/>
          <p:cNvSpPr>
            <a:spLocks noGrp="1" noChangeArrowheads="1"/>
          </p:cNvSpPr>
          <p:nvPr>
            <p:ph type="title"/>
          </p:nvPr>
        </p:nvSpPr>
        <p:spPr>
          <a:xfrm>
            <a:off x="0" y="3124200"/>
            <a:ext cx="7467600" cy="3124200"/>
          </a:xfrm>
        </p:spPr>
        <p:txBody>
          <a:bodyPr/>
          <a:lstStyle/>
          <a:p>
            <a:pPr eaLnBrk="1" hangingPunct="1"/>
            <a:r>
              <a:rPr lang="ar-JO" altLang="ja-JP" sz="5400" b="1" dirty="0">
                <a:solidFill>
                  <a:srgbClr val="CCFF33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”آه يا رب ، استخدمني كما تريد - ولا سيما كمستشار لك!"</a:t>
            </a:r>
            <a:endParaRPr lang="en-US" sz="3600" b="1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Sh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8600" y="1295400"/>
            <a:ext cx="28312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287338" indent="-287338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العبرية: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nabi</a:t>
            </a: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الناطق بلسان الله</a:t>
            </a: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,المتحدث ، النبي"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876256" y="1828800"/>
            <a:ext cx="226774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287338" indent="-287338" algn="ctr" eaLnBrk="1" hangingPunct="1">
              <a:buClr>
                <a:schemeClr val="bg1"/>
              </a:buClr>
              <a:defRPr sz="3600" b="1">
                <a:effectLst>
                  <a:glow rad="1016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 eaLnBrk="0" hangingPunct="0"/>
            <a:lvl3pPr eaLnBrk="0" hangingPunct="0"/>
            <a:lvl4pPr eaLnBrk="0" hangingPunct="0"/>
            <a:lvl5pPr eaLnBrk="0" hangingPunct="0"/>
            <a:lvl6pPr marL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اليونانية:</a:t>
            </a: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Prophetes</a:t>
            </a: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7338" marR="0" lvl="0" indent="-287338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"من يتكلم باسم الله ويعلن ما يريد الله أن يعلنه"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74638"/>
            <a:ext cx="4495800" cy="762000"/>
          </a:xfrm>
        </p:spPr>
        <p:txBody>
          <a:bodyPr anchor="t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38100" dist="38100" dir="2700000" algn="tl">
                    <a:srgbClr val="808080"/>
                  </a:outerShdw>
                </a:effectLst>
                <a:latin typeface="Arial"/>
                <a:ea typeface="ＭＳ Ｐゴシック" charset="0"/>
                <a:cs typeface="Arial"/>
              </a:rPr>
              <a:t>تعريفات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/>
                </a:glow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50000">
                <a:schemeClr val="tx2"/>
              </a:gs>
              <a:gs pos="100000">
                <a:srgbClr val="80808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115714" name="Picture 3" descr="Scribes and scrolls"/>
          <p:cNvPicPr>
            <a:picLocks noChangeAspect="1" noChangeArrowheads="1"/>
          </p:cNvPicPr>
          <p:nvPr/>
        </p:nvPicPr>
        <p:blipFill>
          <a:blip r:embed="rId3" cstate="print">
            <a:lum bright="-36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382000" cy="692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85800" y="1600200"/>
            <a:ext cx="8153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أ. شخصية الله تتطلب الدقة فيما يتعلق بكلمته.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AutoNum type="alphaUcPeriod"/>
              <a:tabLst/>
              <a:defRPr/>
            </a:pPr>
            <a:endParaRPr kumimoji="0" lang="ar-JO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342900" marR="0" lvl="0" indent="-34290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ar-J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ب. تم إعدام الأنبياء الكذبة (تثنية 18: 21-22).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8061325" y="115888"/>
            <a:ext cx="108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186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92075"/>
            <a:ext cx="7620000" cy="769441"/>
          </a:xfrm>
          <a:effectLst>
            <a:outerShdw blurRad="63500" dist="107763" dir="18900000" algn="ctr" rotWithShape="0">
              <a:srgbClr val="FF0000">
                <a:alpha val="74998"/>
              </a:srgbClr>
            </a:outerShdw>
          </a:effectLst>
        </p:spPr>
        <p:txBody>
          <a:bodyPr anchor="t"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JO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ea typeface="ＭＳ Ｐゴシック" charset="0"/>
                <a:cs typeface="Arial"/>
              </a:rPr>
              <a:t>لماذا متطلبات النبوءة الحقيقية ضرورية؟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761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776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5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77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0400" y="538599"/>
            <a:ext cx="5943600" cy="1169551"/>
          </a:xfrm>
        </p:spPr>
        <p:txBody>
          <a:bodyPr/>
          <a:lstStyle/>
          <a:p>
            <a:pPr rtl="1" eaLnBrk="1" hangingPunct="1"/>
            <a:r>
              <a:rPr lang="ar-JO" sz="3500" b="1" dirty="0">
                <a:latin typeface="Arial" charset="0"/>
                <a:ea typeface="ＭＳ Ｐゴシック" charset="0"/>
                <a:cs typeface="Arial" charset="0"/>
              </a:rPr>
              <a:t>"نبوءة عن ظهور نبي" أعطيت من خلال موسى (تث 18: 15)</a:t>
            </a:r>
            <a:endParaRPr lang="en-US" sz="35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4949132" y="1844824"/>
            <a:ext cx="39782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1" eaLnBrk="1" hangingPunct="1">
              <a:defRPr sz="3500" b="1">
                <a:solidFill>
                  <a:schemeClr val="tx2"/>
                </a:solidFill>
                <a:cs typeface="Arial" charset="0"/>
              </a:defRPr>
            </a:lvl1pPr>
            <a:lvl2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2pPr>
            <a:lvl3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3pPr>
            <a:lvl4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4pPr>
            <a:lvl5pPr eaLnBrk="0" hangingPunct="0">
              <a:defRPr sz="4300">
                <a:solidFill>
                  <a:schemeClr val="tx2"/>
                </a:solidFill>
                <a:latin typeface="Comic Sans MS" pitchFamily="-111" charset="0"/>
                <a:ea typeface="ＭＳ Ｐゴシック" charset="-128"/>
                <a:cs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Comic Sans MS" pitchFamily="-111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"18 </a:t>
            </a:r>
            <a:r>
              <a:rPr kumimoji="0" lang="ar-JO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أُقِيمُ لَهُمْ نَبِيًّا مِنْ وَسَطِ إِخْوَتِهِمْ مِثْلَكَ، وَأَجْعَلُ كَلاَمِي فِي فَمِهِ، فَيُكَلِّمُهُمْ بِكُلِّ مَا أُوصِيهِ بِهِ."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5"/>
          <p:cNvGrpSpPr>
            <a:grpSpLocks/>
          </p:cNvGrpSpPr>
          <p:nvPr/>
        </p:nvGrpSpPr>
        <p:grpSpPr bwMode="auto">
          <a:xfrm>
            <a:off x="152400" y="304800"/>
            <a:ext cx="4514850" cy="4572000"/>
            <a:chOff x="96" y="192"/>
            <a:chExt cx="2844" cy="2880"/>
          </a:xfrm>
        </p:grpSpPr>
        <p:pic>
          <p:nvPicPr>
            <p:cNvPr id="1198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"/>
              <a:ext cx="2844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3" name="Rectangle 4"/>
            <p:cNvSpPr>
              <a:spLocks noChangeArrowheads="1"/>
            </p:cNvSpPr>
            <p:nvPr/>
          </p:nvSpPr>
          <p:spPr bwMode="auto">
            <a:xfrm>
              <a:off x="336" y="912"/>
              <a:ext cx="576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1981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0" y="468313"/>
            <a:ext cx="5943600" cy="1169987"/>
          </a:xfrm>
        </p:spPr>
        <p:txBody>
          <a:bodyPr/>
          <a:lstStyle/>
          <a:p>
            <a:pPr eaLnBrk="1" hangingPunct="1"/>
            <a:r>
              <a:rPr lang="ar-JO" sz="3500" b="1" dirty="0">
                <a:latin typeface="Arial" charset="0"/>
                <a:ea typeface="ＭＳ Ｐゴシック" charset="0"/>
                <a:cs typeface="Arial" charset="0"/>
              </a:rPr>
              <a:t>اختبارات النبي الحقيقي</a:t>
            </a:r>
            <a:br>
              <a:rPr lang="ar-JO" sz="3500" b="1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ar-JO" sz="3500" b="1" dirty="0">
                <a:latin typeface="Arial" charset="0"/>
                <a:ea typeface="ＭＳ Ｐゴシック" charset="0"/>
                <a:cs typeface="Arial" charset="0"/>
              </a:rPr>
              <a:t> (تث 18: 18-20)</a:t>
            </a:r>
            <a:endParaRPr lang="en-US" sz="3500" b="1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5165725" y="1981200"/>
            <a:ext cx="35972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7525" indent="-517525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التنبؤات 100%صحيحة </a:t>
            </a:r>
          </a:p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endParaRPr kumimoji="0" lang="ar-JO" sz="3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517525" marR="0" lvl="0" indent="-517525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ar-JO" sz="36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يعبد الرب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0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 build="allAtOnce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Gesture">
  <a:themeElements>
    <a:clrScheme name="Gesture 1">
      <a:dk1>
        <a:srgbClr val="000000"/>
      </a:dk1>
      <a:lt1>
        <a:srgbClr val="FFFFFF"/>
      </a:lt1>
      <a:dk2>
        <a:srgbClr val="000000"/>
      </a:dk2>
      <a:lt2>
        <a:srgbClr val="892D5B"/>
      </a:lt2>
      <a:accent1>
        <a:srgbClr val="CC9B10"/>
      </a:accent1>
      <a:accent2>
        <a:srgbClr val="C6CB65"/>
      </a:accent2>
      <a:accent3>
        <a:srgbClr val="FFFFFF"/>
      </a:accent3>
      <a:accent4>
        <a:srgbClr val="000000"/>
      </a:accent4>
      <a:accent5>
        <a:srgbClr val="E2CBAA"/>
      </a:accent5>
      <a:accent6>
        <a:srgbClr val="B3B85B"/>
      </a:accent6>
      <a:hlink>
        <a:srgbClr val="9F83BD"/>
      </a:hlink>
      <a:folHlink>
        <a:srgbClr val="F8CB0A"/>
      </a:folHlink>
    </a:clrScheme>
    <a:fontScheme name="Gestur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Gesture 1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C6CB65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B3B85B"/>
        </a:accent6>
        <a:hlink>
          <a:srgbClr val="9F83BD"/>
        </a:hlink>
        <a:folHlink>
          <a:srgbClr val="F8CB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2">
        <a:dk1>
          <a:srgbClr val="000000"/>
        </a:dk1>
        <a:lt1>
          <a:srgbClr val="FFFFFF"/>
        </a:lt1>
        <a:dk2>
          <a:srgbClr val="000000"/>
        </a:dk2>
        <a:lt2>
          <a:srgbClr val="892D5B"/>
        </a:lt2>
        <a:accent1>
          <a:srgbClr val="CC9B10"/>
        </a:accent1>
        <a:accent2>
          <a:srgbClr val="808000"/>
        </a:accent2>
        <a:accent3>
          <a:srgbClr val="FFFFFF"/>
        </a:accent3>
        <a:accent4>
          <a:srgbClr val="000000"/>
        </a:accent4>
        <a:accent5>
          <a:srgbClr val="E2CBAA"/>
        </a:accent5>
        <a:accent6>
          <a:srgbClr val="737300"/>
        </a:accent6>
        <a:hlink>
          <a:srgbClr val="CDCD2B"/>
        </a:hlink>
        <a:folHlink>
          <a:srgbClr val="ECAE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sture 3">
        <a:dk1>
          <a:srgbClr val="000000"/>
        </a:dk1>
        <a:lt1>
          <a:srgbClr val="FFFFFF"/>
        </a:lt1>
        <a:dk2>
          <a:srgbClr val="333333"/>
        </a:dk2>
        <a:lt2>
          <a:srgbClr val="333333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777777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sk Lamp">
  <a:themeElements>
    <a:clrScheme name="Desk Lamp 2">
      <a:dk1>
        <a:srgbClr val="000000"/>
      </a:dk1>
      <a:lt1>
        <a:srgbClr val="CDCBB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E3E2DC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sk Lamp">
      <a:majorFont>
        <a:latin typeface="Trebuchet MS"/>
        <a:ea typeface="Osaka"/>
        <a:cs typeface="Osaka"/>
      </a:majorFont>
      <a:minorFont>
        <a:latin typeface="Trebuchet MS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Desk Lamp 1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E3E2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2">
        <a:dk1>
          <a:srgbClr val="000000"/>
        </a:dk1>
        <a:lt1>
          <a:srgbClr val="CDCBB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E3E2DC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3">
        <a:dk1>
          <a:srgbClr val="000000"/>
        </a:dk1>
        <a:lt1>
          <a:srgbClr val="CDCBB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E3E2DC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4">
        <a:dk1>
          <a:srgbClr val="000000"/>
        </a:dk1>
        <a:lt1>
          <a:srgbClr val="CDCBBF"/>
        </a:lt1>
        <a:dk2>
          <a:srgbClr val="000000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E3E2DC"/>
        </a:accent3>
        <a:accent4>
          <a:srgbClr val="000000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k Lamp 5">
        <a:dk1>
          <a:srgbClr val="000000"/>
        </a:dk1>
        <a:lt1>
          <a:srgbClr val="CDCBBF"/>
        </a:lt1>
        <a:dk2>
          <a:srgbClr val="000000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E3E2DC"/>
        </a:accent3>
        <a:accent4>
          <a:srgbClr val="000000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2004:Templates:Presentations:Designs:Skyline</Template>
  <TotalTime>4321</TotalTime>
  <Words>3202</Words>
  <Application>Microsoft Macintosh PowerPoint</Application>
  <PresentationFormat>On-screen Show (4:3)</PresentationFormat>
  <Paragraphs>427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67" baseType="lpstr">
      <vt:lpstr>Arial</vt:lpstr>
      <vt:lpstr>Arial Narrow</vt:lpstr>
      <vt:lpstr>Comic Sans MS</vt:lpstr>
      <vt:lpstr>Tahoma</vt:lpstr>
      <vt:lpstr>Times</vt:lpstr>
      <vt:lpstr>Times New Roman</vt:lpstr>
      <vt:lpstr>Trebuchet MS</vt:lpstr>
      <vt:lpstr>Wingdings</vt:lpstr>
      <vt:lpstr>Default Design</vt:lpstr>
      <vt:lpstr>1_Orbit</vt:lpstr>
      <vt:lpstr>1_Default Design</vt:lpstr>
      <vt:lpstr>1_Gesture</vt:lpstr>
      <vt:lpstr>Gesture</vt:lpstr>
      <vt:lpstr>Orbit</vt:lpstr>
      <vt:lpstr>Balance</vt:lpstr>
      <vt:lpstr>Skyline</vt:lpstr>
      <vt:lpstr>Desk Lamp</vt:lpstr>
      <vt:lpstr>Blank Presentation</vt:lpstr>
      <vt:lpstr>Expedition</vt:lpstr>
      <vt:lpstr>4_Expedition</vt:lpstr>
      <vt:lpstr>النبُوءَة الْكِتَابِيَّة مُقَابِل نُبُوءَة الوثنيين (الأمم)</vt:lpstr>
      <vt:lpstr>النبوءة</vt:lpstr>
      <vt:lpstr>طريق البحر</vt:lpstr>
      <vt:lpstr>1 ملوك الأول 22</vt:lpstr>
      <vt:lpstr>”آه يا رب ، استخدمني كما تريد - ولا سيما كمستشار لك!"</vt:lpstr>
      <vt:lpstr>تعريفات</vt:lpstr>
      <vt:lpstr>لماذا متطلبات النبوءة الحقيقية ضرورية؟</vt:lpstr>
      <vt:lpstr>"نبوءة عن ظهور نبي" أعطيت من خلال موسى (تث 18: 15)</vt:lpstr>
      <vt:lpstr>اختبارات النبي الحقيقي  (تث 18: 18-20)</vt:lpstr>
      <vt:lpstr>لماذا متطلبات النبوءة الحقيقية ضرورية؟</vt:lpstr>
      <vt:lpstr>لماذا كلمة الله مفعمة بالحيوية جداً؟</vt:lpstr>
      <vt:lpstr>هل فقط إسرائيل امتلكت أنبياء؟</vt:lpstr>
      <vt:lpstr>هل كان لإسرائيل فقط أنبياء؟</vt:lpstr>
      <vt:lpstr>هل كان لإسرائيل فقط أنبياء؟</vt:lpstr>
      <vt:lpstr>هل كان لإسرائيل فقط أنبياء؟</vt:lpstr>
      <vt:lpstr>نصوص بابلية عن الفأل </vt:lpstr>
      <vt:lpstr>نصوص بابلية عن الفأل </vt:lpstr>
      <vt:lpstr>نصوص بابلية عن الفأل </vt:lpstr>
      <vt:lpstr>نصوص بابلية عن الفأل </vt:lpstr>
      <vt:lpstr>ماذا عن الأوريم والتميم</vt:lpstr>
      <vt:lpstr>هل إسرائيل فقط كان لديها أنبياء؟</vt:lpstr>
      <vt:lpstr>العناصر المشتركة للنبوة الصحيحة والكاذبة</vt:lpstr>
      <vt:lpstr>التشابه في المحتوى</vt:lpstr>
      <vt:lpstr>ما هي الخرافات الحديثة التي يمكن أن تفكر بها؟</vt:lpstr>
      <vt:lpstr>كيف يمكن لشعب الله أن يعرف مشيئته؟</vt:lpstr>
      <vt:lpstr>كيف يختلف الأنبياء؟</vt:lpstr>
      <vt:lpstr>النبوءات الكاذبة تتغير</vt:lpstr>
      <vt:lpstr>كيف يختلف الأنبياء؟</vt:lpstr>
      <vt:lpstr>إرميا (إر25: 11-12) مقابل حننيا (إر28: 2-3)</vt:lpstr>
      <vt:lpstr>كيف يختلف الأنبياء؟</vt:lpstr>
      <vt:lpstr>التناقضات بين النبوءة الكتابية والوثنية</vt:lpstr>
      <vt:lpstr>ما هي النبوة؟</vt:lpstr>
      <vt:lpstr>مجموعة المناقشة أ</vt:lpstr>
      <vt:lpstr>مجموعة المناقشة ب</vt:lpstr>
      <vt:lpstr>مجموعة المناقشة ج</vt:lpstr>
      <vt:lpstr>مجموعة المناقشة د</vt:lpstr>
      <vt:lpstr>تعريف واين جرودم للنبوة</vt:lpstr>
      <vt:lpstr>ملخص وجهات النظر النبوية</vt:lpstr>
      <vt:lpstr>دعونا نضع كلمة الله في أعلى درجات التقدير!</vt:lpstr>
      <vt:lpstr>Black</vt:lpstr>
      <vt:lpstr>ملخص وجهات النظر النبوية</vt:lpstr>
      <vt:lpstr>الألسنة مقابل النبوة</vt:lpstr>
      <vt:lpstr>الألسنة مقابل النبوة</vt:lpstr>
      <vt:lpstr>التعليم مقابل النبوة</vt:lpstr>
      <vt:lpstr>التعليم مقابل النبوة</vt:lpstr>
      <vt:lpstr>Black</vt:lpstr>
      <vt:lpstr>نقدية في العهد القديم وصف المساق  • 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260</cp:revision>
  <dcterms:created xsi:type="dcterms:W3CDTF">2003-09-03T13:13:05Z</dcterms:created>
  <dcterms:modified xsi:type="dcterms:W3CDTF">2022-08-20T13:16:50Z</dcterms:modified>
</cp:coreProperties>
</file>