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theme/theme1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8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9.xml" ContentType="application/vnd.openxmlformats-officedocument.theme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198.xml" ContentType="application/vnd.openxmlformats-officedocument.presentationml.slideLayout+xml"/>
  <Override PartName="/ppt/theme/theme21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22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3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4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5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37" r:id="rId2"/>
    <p:sldMasterId id="2147483750" r:id="rId3"/>
    <p:sldMasterId id="2147483762" r:id="rId4"/>
    <p:sldMasterId id="2147483775" r:id="rId5"/>
    <p:sldMasterId id="2147483789" r:id="rId6"/>
    <p:sldMasterId id="2147483801" r:id="rId7"/>
    <p:sldMasterId id="2147483813" r:id="rId8"/>
    <p:sldMasterId id="2147483825" r:id="rId9"/>
    <p:sldMasterId id="2147483837" r:id="rId10"/>
    <p:sldMasterId id="2147483849" r:id="rId11"/>
    <p:sldMasterId id="2147483861" r:id="rId12"/>
    <p:sldMasterId id="2147483873" r:id="rId13"/>
    <p:sldMasterId id="2147483885" r:id="rId14"/>
    <p:sldMasterId id="2147483897" r:id="rId15"/>
    <p:sldMasterId id="2147483909" r:id="rId16"/>
    <p:sldMasterId id="2147483921" r:id="rId17"/>
    <p:sldMasterId id="2147483923" r:id="rId18"/>
    <p:sldMasterId id="2147483926" r:id="rId19"/>
    <p:sldMasterId id="2147483950" r:id="rId20"/>
    <p:sldMasterId id="2147483952" r:id="rId21"/>
    <p:sldMasterId id="2147483954" r:id="rId22"/>
    <p:sldMasterId id="2147483966" r:id="rId23"/>
    <p:sldMasterId id="2147483980" r:id="rId24"/>
    <p:sldMasterId id="2147484006" r:id="rId25"/>
    <p:sldMasterId id="2147484018" r:id="rId26"/>
  </p:sldMasterIdLst>
  <p:notesMasterIdLst>
    <p:notesMasterId r:id="rId88"/>
  </p:notesMasterIdLst>
  <p:sldIdLst>
    <p:sldId id="435" r:id="rId27"/>
    <p:sldId id="2576" r:id="rId28"/>
    <p:sldId id="2575" r:id="rId29"/>
    <p:sldId id="613" r:id="rId30"/>
    <p:sldId id="3678" r:id="rId31"/>
    <p:sldId id="652" r:id="rId32"/>
    <p:sldId id="425" r:id="rId33"/>
    <p:sldId id="714" r:id="rId34"/>
    <p:sldId id="2598" r:id="rId35"/>
    <p:sldId id="712" r:id="rId36"/>
    <p:sldId id="427" r:id="rId37"/>
    <p:sldId id="2599" r:id="rId38"/>
    <p:sldId id="2591" r:id="rId39"/>
    <p:sldId id="2592" r:id="rId40"/>
    <p:sldId id="627" r:id="rId41"/>
    <p:sldId id="2600" r:id="rId42"/>
    <p:sldId id="626" r:id="rId43"/>
    <p:sldId id="1633" r:id="rId44"/>
    <p:sldId id="2601" r:id="rId45"/>
    <p:sldId id="1179" r:id="rId46"/>
    <p:sldId id="2594" r:id="rId47"/>
    <p:sldId id="2593" r:id="rId48"/>
    <p:sldId id="660" r:id="rId49"/>
    <p:sldId id="631" r:id="rId50"/>
    <p:sldId id="661" r:id="rId51"/>
    <p:sldId id="2586" r:id="rId52"/>
    <p:sldId id="609" r:id="rId53"/>
    <p:sldId id="499" r:id="rId54"/>
    <p:sldId id="650" r:id="rId55"/>
    <p:sldId id="651" r:id="rId56"/>
    <p:sldId id="2587" r:id="rId57"/>
    <p:sldId id="416" r:id="rId58"/>
    <p:sldId id="417" r:id="rId59"/>
    <p:sldId id="2602" r:id="rId60"/>
    <p:sldId id="587" r:id="rId61"/>
    <p:sldId id="668" r:id="rId62"/>
    <p:sldId id="669" r:id="rId63"/>
    <p:sldId id="701" r:id="rId64"/>
    <p:sldId id="700" r:id="rId65"/>
    <p:sldId id="702" r:id="rId66"/>
    <p:sldId id="703" r:id="rId67"/>
    <p:sldId id="704" r:id="rId68"/>
    <p:sldId id="705" r:id="rId69"/>
    <p:sldId id="708" r:id="rId70"/>
    <p:sldId id="706" r:id="rId71"/>
    <p:sldId id="707" r:id="rId72"/>
    <p:sldId id="3682" r:id="rId73"/>
    <p:sldId id="2580" r:id="rId74"/>
    <p:sldId id="299" r:id="rId75"/>
    <p:sldId id="2570" r:id="rId76"/>
    <p:sldId id="2555" r:id="rId77"/>
    <p:sldId id="2578" r:id="rId78"/>
    <p:sldId id="2571" r:id="rId79"/>
    <p:sldId id="3672" r:id="rId80"/>
    <p:sldId id="297" r:id="rId81"/>
    <p:sldId id="278" r:id="rId82"/>
    <p:sldId id="553" r:id="rId83"/>
    <p:sldId id="3673" r:id="rId84"/>
    <p:sldId id="3671" r:id="rId85"/>
    <p:sldId id="268" r:id="rId86"/>
    <p:sldId id="454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45" autoAdjust="0"/>
    <p:restoredTop sz="92671" autoAdjust="0"/>
  </p:normalViewPr>
  <p:slideViewPr>
    <p:cSldViewPr snapToGrid="0" snapToObjects="1">
      <p:cViewPr varScale="1">
        <p:scale>
          <a:sx n="117" d="100"/>
          <a:sy n="117" d="100"/>
        </p:scale>
        <p:origin x="20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84" Type="http://schemas.openxmlformats.org/officeDocument/2006/relationships/slide" Target="slides/slide58.xml"/><Relationship Id="rId89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slide" Target="slides/slide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83" Type="http://schemas.openxmlformats.org/officeDocument/2006/relationships/slide" Target="slides/slide57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slide" Target="slides/slide61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454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One special joy is mentoring my students who serve with us at church and led ministries to youth, children, home groups, and the worship team.</a:t>
            </a:r>
          </a:p>
        </p:txBody>
      </p:sp>
      <p:sp>
        <p:nvSpPr>
          <p:cNvPr id="364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F2A942-BCFB-264E-A33A-3A84406082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We are passing the baton to the Harmelings, who have been with us nearly two years now.</a:t>
            </a:r>
          </a:p>
        </p:txBody>
      </p:sp>
    </p:spTree>
    <p:extLst>
      <p:ext uri="{BB962C8B-B14F-4D97-AF65-F5344CB8AC3E}">
        <p14:creationId xmlns:p14="http://schemas.microsoft.com/office/powerpoint/2010/main" val="3441823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Being a pastor gives me the privilege to teach God’s Word on weekends too!</a:t>
            </a:r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AF77CB-318B-904B-AE12-5A664B02F7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55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I have been preaching through the entire Bible, book by book.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79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Since we are human beings and not “human doings,” each sermon starts with the word “Be...” So the overview of Genesis is “Be Faithful”…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…and so on all the way to Revelation entitled “Be Triumphant.”</a:t>
            </a:r>
          </a:p>
        </p:txBody>
      </p:sp>
    </p:spTree>
    <p:extLst>
      <p:ext uri="{BB962C8B-B14F-4D97-AF65-F5344CB8AC3E}">
        <p14:creationId xmlns:p14="http://schemas.microsoft.com/office/powerpoint/2010/main" val="3213655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D6D7AD-8293-F342-AFE0-99D0E8A70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04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  <a:r>
              <a:rPr lang="mr-IN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 err="1">
                <a:latin typeface="Times New Roman" charset="0"/>
                <a:ea typeface="ＭＳ Ｐゴシック" charset="0"/>
                <a:cs typeface="ＭＳ Ｐゴシック" charset="0"/>
              </a:rPr>
              <a:t>ve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served as a seminary professor with 30 other faculty at Singapore</a:t>
            </a:r>
            <a:r>
              <a:rPr lang="mr-IN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s largest training school: Singapore Bible College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F121D6-904E-BE4D-9CAD-E984C2EF1A83}" type="slidenum"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I also directed the doctoral program at SBC that trains about 50 seminary professors and pastors throughout Asia in English and Chinese.  Generally each year about 4 of them received their Doctor of Ministry degree.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E2AD9-E53D-3B4C-9813-B7D9EC4601F8}" type="slidenum"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51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Most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 of these students are first-generation Christians eager to share the gospel with their own people!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0CAD-754C-6A43-B9DA-D38F92BD1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noProof="1">
                <a:latin typeface="Times New Roman" charset="0"/>
                <a:ea typeface="ＭＳ Ｐゴシック" charset="0"/>
                <a:cs typeface="ＭＳ Ｐゴシック" charset="0"/>
              </a:rPr>
              <a:t>I get to teach these leaders every book of the Bible in survey courses, plus backgrounds to both the OT and NT, three areas of theology, and how to preach.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1F0F1E-8C35-8E46-96F9-F382D17DEE60}" type="slidenum"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of yesterday, I have been a professor at Singapore Bible for 30 years—yes, we arrived in Singapore 30 years ago yesterday on 20 Feb 1991.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586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3485B0-9ED9-294F-9A71-1E2CD35024F6}" type="slidenum"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612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These faithful leaders are from about 25 countries who come to us in Singapore for masters and doctoral-level training.  We train them to build into others back in their home countries.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D66281-90F7-BC47-BC35-908171F482EB}" type="slidenum"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INTERVIEWER: And Susan, what ministries has the Lord granted you?</a:t>
            </a:r>
          </a:p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SUSAN: I have been teaching the wives of leaders at SBC.  These 5 women come from 5 different nations!</a:t>
            </a:r>
          </a:p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SUSAN: I also lead the woman</a:t>
            </a:r>
            <a:r>
              <a:rPr lang="uk-UA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'</a:t>
            </a:r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s Bible study at our church</a:t>
            </a:r>
          </a:p>
        </p:txBody>
      </p:sp>
    </p:spTree>
    <p:extLst>
      <p:ext uri="{BB962C8B-B14F-4D97-AF65-F5344CB8AC3E}">
        <p14:creationId xmlns:p14="http://schemas.microsoft.com/office/powerpoint/2010/main" val="3104964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D292B-22B0-764D-B8DC-21E3F628980D}" type="slidenum"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E2AD9-E53D-3B4C-9813-B7D9EC4601F8}" type="slidenum"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51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From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 1997-Dec 2020 God has seen fit to grant me the privilege to train pastors in 12 other countries on 73 trips.  Often pastors in the US team-teach with me on these trips. To help the poor, I avoid the wealthy countries where listeners can pay an honorarium but instead raise the funds to pay my own way and then teach for free.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D6780-08D3-2347-892B-88B314B83C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5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7DE8B5-E3CC-0F48-A589-4267FFE55D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7123" name="Text Box 2"/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517124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pPr eaLnBrk="1" hangingPunct="1"/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C871E1-5F9A-8B46-ADC5-EA825C19D201}" type="slidenum"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Arial" panose="020B0604020202020204" pitchFamily="34" charset="0"/>
              <a:ea typeface="ＭＳ Ｐゴシック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776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8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FBF7B-F2C1-C44B-8232-747C0ED3C234}" type="slidenum"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2034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676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394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1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225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Here are 9 languages featured.</a:t>
            </a:r>
          </a:p>
        </p:txBody>
      </p:sp>
    </p:spTree>
    <p:extLst>
      <p:ext uri="{BB962C8B-B14F-4D97-AF65-F5344CB8AC3E}">
        <p14:creationId xmlns:p14="http://schemas.microsoft.com/office/powerpoint/2010/main" val="11290741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Chinese downloads include more than 37,000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2013523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Indonesian downloads include more than 14,000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33235877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Mongolian downloads include more than 3,000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17678815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Vietnamese downloads include more than 8,000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13038473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Arabic downloads include more than 1100 slides as of August 2021.</a:t>
            </a:r>
          </a:p>
        </p:txBody>
      </p:sp>
    </p:spTree>
    <p:extLst>
      <p:ext uri="{BB962C8B-B14F-4D97-AF65-F5344CB8AC3E}">
        <p14:creationId xmlns:p14="http://schemas.microsoft.com/office/powerpoint/2010/main" val="3402635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Kurt and his wife Cara are in Seattle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759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4439F-7CED-CB42-B544-350FABE6AA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12288" tIns="56144" rIns="112288" bIns="56144"/>
          <a:lstStyle/>
          <a:p>
            <a:pPr>
              <a:spcBef>
                <a:spcPct val="0"/>
              </a:spcBef>
            </a:pPr>
            <a:endParaRPr lang="en-US" sz="2400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4E4FD-1666-2049-AAE1-48B6BC592C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77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294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152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need to be translated into Arabic—but I did learn this Arabic. Do you know what it says?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Here is the translation—my name!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46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125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10725-A00D-5045-A372-DCFCEDF9B4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145D2-C2EC-2841-A31B-CE9A11840A22}" type="slidenum"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145D2-C2EC-2841-A31B-CE9A11840A22}" type="slidenum"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9BF50C-236A-6A4C-828F-ED3837D96E8B}" type="slidenum"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0445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21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granddaughter joined the family on 31 July 2021 but why would God take us now? I don’t know.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580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OC Critical Studies in the OT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Stephen and his wife Katie in Boise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489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John and his girlfriend Chloe both </a:t>
            </a:r>
            <a:r>
              <a:rPr lang="en-US" b="1" baseline="0" dirty="0">
                <a:latin typeface="Arial" panose="020B0604020202020204" pitchFamily="34" charset="0"/>
                <a:cs typeface="Arial" panose="020B0604020202020204" pitchFamily="34" charset="0"/>
              </a:rPr>
              <a:t>work for ESRI—Environmental Systems Research Institute—doing web design and graphics for this digital software company.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093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C382D-8A41-B944-8328-6C0B9D3375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942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8D6314-62CF-694B-A0E8-330E8719FDC0}" type="slidenum"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58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We actually have about 20% Indian at CIC, thanks to St. Thomas, who overcame his initial reluctance to witness for Jesus in India.</a:t>
            </a:r>
          </a:p>
          <a:p>
            <a:pPr algn="just"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Our June 2021 church of 90 people stem from 16 different countries around the world: Australia (David &amp; Fiona), China (</a:t>
            </a:r>
            <a:r>
              <a:rPr lang="en-US" b="1" dirty="0" err="1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Jianji</a:t>
            </a:r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), Egypt (Tamara), France (Valentin), 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Korea (Grace Kim), </a:t>
            </a:r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India (Cynthia), 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Indonesia (</a:t>
            </a:r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Rena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), Kenya (Jacqueline </a:t>
            </a:r>
            <a:r>
              <a:rPr lang="en-US" b="1" baseline="0" dirty="0" err="1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Ngare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), </a:t>
            </a:r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Nepal (Joshua Limbu), Netherlands (Toes), Singapore (Albina), South Africa (Melody </a:t>
            </a:r>
            <a:r>
              <a:rPr lang="en-US" b="1" dirty="0" err="1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Hertenberger</a:t>
            </a:r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), Taiwan (Maple), Thailand (Mae), UK (James &amp; Gabi), USA (Jim &amp; Jacqui).</a:t>
            </a:r>
            <a:endParaRPr lang="en-US" b="1" baseline="0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This does not include people who have recently attended only once: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Nor does it include missionaries living back in their countries but still are members of CIC: Maple (Taiwan), Budmaa (Mongolia)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Previous: </a:t>
            </a:r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Canada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 (Gloria Lee), Ethiopia (Lele), Malaysia (Aston, </a:t>
            </a:r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Naomi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), </a:t>
            </a:r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Netherlands (Dies &amp; Desiree)</a:t>
            </a:r>
            <a:r>
              <a:rPr lang="en-US" b="1" baseline="0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Philippines (Micah), South Africa (Melody),</a:t>
            </a:r>
          </a:p>
        </p:txBody>
      </p:sp>
    </p:spTree>
    <p:extLst>
      <p:ext uri="{BB962C8B-B14F-4D97-AF65-F5344CB8AC3E}">
        <p14:creationId xmlns:p14="http://schemas.microsoft.com/office/powerpoint/2010/main" val="342079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fld id="{CCBC2C85-5B23-2743-8351-2458AC3B1C6F}" type="slidenum">
              <a:rPr lang="en-U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712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fld id="{4668B637-F1B0-CD4B-945A-E1B24BE0055F}" type="slidenum">
              <a:rPr lang="en-U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770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2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fld id="{9DDB0FBA-1AA2-7A41-A7E8-827850B26E1B}" type="slidenum">
              <a:rPr lang="en-U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14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fld id="{0474792B-817A-344D-BDC3-98766AAD8EB6}" type="slidenum">
              <a:rPr lang="en-U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996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fld id="{D80BDE67-5EFE-FF4D-AC25-976BBC3D78DA}" type="slidenum">
              <a:rPr lang="en-U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508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fld id="{A4114420-13EE-2946-AB89-0A59875297C0}" type="slidenum">
              <a:rPr lang="en-U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729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6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688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963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7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377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834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886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062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31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270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419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89218EC4-0D93-4C48-9285-29016603D01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3634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0CA56BD0-F032-5443-82C9-023E2E71F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5005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D9031A93-7400-1441-BA19-0C73E5E5AF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20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1ABB84D7-F75F-3A4B-9FCD-BA1F45DF272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474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4399D1BF-2E70-CC47-A4BE-EAC67858B7F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6797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0D8C8140-A513-C944-A977-81F629041E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8880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C54CD57C-A9CF-1F48-B67D-A42872574A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5145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809958B7-F678-9843-907F-6414F74F733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136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560B9033-E0B2-294F-9808-757FABE72D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303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AF55EFFE-3236-AE48-B74B-D48E0788F9D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142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8F243245-6523-E04F-B7AC-B5B6B2EAFE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299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2F3A46-0821-0F47-BC2C-6694E41C202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12079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27E552-0C97-2C48-BCA9-205C2AF46A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22034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D43375-28E5-FD47-AB88-FC7AA516821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347568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356484-D6D8-AD4C-9C0E-C338B041B0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1029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25BA08-4325-2A49-8F17-CB36CFEC8B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9940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7E3018-3F42-414E-9577-851D4BC462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06188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604D93-8A0D-824E-9490-B24562CDB1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0156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46AC23-37FE-EA4B-B83D-8985F70564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50256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0551B5-1B83-DC4F-A4F2-A766472CC1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15919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05CC64-E897-7842-AD9F-BC6A527E05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883372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3E45B4-9DA5-C747-9576-7158D3EDE5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120573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58 w 1722"/>
                <a:gd name="T1" fmla="*/ 34 h 66"/>
                <a:gd name="T2" fmla="*/ 165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58 w 1722"/>
                <a:gd name="T9" fmla="*/ 34 h 66"/>
                <a:gd name="T10" fmla="*/ 1658 w 1722"/>
                <a:gd name="T11" fmla="*/ 3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43 w 975"/>
                <a:gd name="T1" fmla="*/ 48 h 101"/>
                <a:gd name="T2" fmla="*/ 94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43 w 975"/>
                <a:gd name="T9" fmla="*/ 48 h 101"/>
                <a:gd name="T10" fmla="*/ 94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7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77 w 2141"/>
                <a:gd name="T7" fmla="*/ 0 h 198"/>
                <a:gd name="T8" fmla="*/ 207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89 w 2517"/>
                <a:gd name="T1" fmla="*/ 276 h 276"/>
                <a:gd name="T2" fmla="*/ 2421 w 2517"/>
                <a:gd name="T3" fmla="*/ 204 h 276"/>
                <a:gd name="T4" fmla="*/ 2164 w 2517"/>
                <a:gd name="T5" fmla="*/ 0 h 276"/>
                <a:gd name="T6" fmla="*/ 0 w 2517"/>
                <a:gd name="T7" fmla="*/ 276 h 276"/>
                <a:gd name="T8" fmla="*/ 2089 w 2517"/>
                <a:gd name="T9" fmla="*/ 276 h 276"/>
                <a:gd name="T10" fmla="*/ 208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9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97 w 729"/>
                <a:gd name="T7" fmla="*/ 240 h 240"/>
                <a:gd name="T8" fmla="*/ 69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97 w 729"/>
                <a:gd name="T1" fmla="*/ 318 h 318"/>
                <a:gd name="T2" fmla="*/ 69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97 w 729"/>
                <a:gd name="T9" fmla="*/ 318 h 318"/>
                <a:gd name="T10" fmla="*/ 69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283E7972-2268-184B-8DEF-0E1AA723E5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276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E8D361DC-EC87-B949-946C-0E6568EEC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941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F86B7F73-E8D0-9B49-B323-85D1F50450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9838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67F84453-A41C-1A40-A02B-6997E0E779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316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88FEBE5E-1AF4-9448-A0D0-1DAADDBDB5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3069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50719DA0-7291-2643-9D9D-DEABA4C2C1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584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AF86E74D-9C59-6841-8316-0C9C1C8241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047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35ADC0F5-76FA-9147-B341-F7B5529F12A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384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2AC01C11-AF11-DA45-83E8-6D6EDE361A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7151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EA5380F9-1CFF-8347-9990-CE4E1ADD7E2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08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BD44E6C9-6A6C-DB4B-AC2E-00890041506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4401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7A396AF2-6D44-D441-BBD3-248CCE9EE20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98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36CF214-0029-5145-B7D9-1AD3DE546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7758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F4BFE9E-E6DE-2441-8540-9F5900BF0C2C}" type="datetimeFigureOut">
              <a:rPr lang="en-US"/>
              <a:pPr>
                <a:defRPr/>
              </a:pPr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A6237DE-440E-FE41-BBAD-8CE35D61D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393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2B41199-185B-4B4B-BCA0-11046F5944DB}" type="datetimeFigureOut">
              <a:rPr lang="en-US"/>
              <a:pPr>
                <a:defRPr/>
              </a:pPr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B1CD4FA-6E89-0944-8EE2-26726081A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25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C5415864-B350-F944-A33F-1FB396C12B22}" type="datetimeFigureOut">
              <a:rPr lang="en-US"/>
              <a:pPr>
                <a:defRPr/>
              </a:pPr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2E7D49A2-59D1-1A46-81AA-314D5C050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96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0A3B8476-5F8B-CA4E-AD68-B11DA62738D7}" type="datetimeFigureOut">
              <a:rPr lang="en-US"/>
              <a:pPr>
                <a:defRPr/>
              </a:pPr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41710195-EDB5-4248-A168-BA7A8AA45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864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26BD5B6-7EDE-174D-9F33-7498F3F9CDEB}" type="datetimeFigureOut">
              <a:rPr lang="en-US"/>
              <a:pPr>
                <a:defRPr/>
              </a:pPr>
              <a:t>6/9/26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EDC9B17-C510-8E42-9DE4-0A81BA6E8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955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01219230-C8B6-F447-B6C7-B3EEC81A092E}" type="datetimeFigureOut">
              <a:rPr lang="en-US"/>
              <a:pPr>
                <a:defRPr/>
              </a:pPr>
              <a:t>6/9/26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04529F2-7C75-9F48-B429-30920792C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07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42589EBB-8456-5845-B562-0E191F3F01DE}" type="datetimeFigureOut">
              <a:rPr lang="en-US"/>
              <a:pPr>
                <a:defRPr/>
              </a:pPr>
              <a:t>6/9/26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926CF33-5A4A-5D42-AE58-E4636F8D3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24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95DDFF6-2B46-5C41-89A7-3BAC9D813C42}" type="datetimeFigureOut">
              <a:rPr lang="en-US"/>
              <a:pPr>
                <a:defRPr/>
              </a:pPr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8C59CE1-C709-5D44-A85E-6A12C12D4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5053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9296C98-8B9E-A24F-9094-9CC6A9C385DE}" type="datetimeFigureOut">
              <a:rPr lang="en-US"/>
              <a:pPr>
                <a:defRPr/>
              </a:pPr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FB39CE7-8323-D649-B94E-DBB1FAF28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6648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0F9B04A-E865-9746-A011-B603F98DB7D7}" type="datetimeFigureOut">
              <a:rPr lang="en-US"/>
              <a:pPr>
                <a:defRPr/>
              </a:pPr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377667E-739E-F741-8EB0-1B41C9DB6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50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0EF8BAD1-C988-AF45-90DA-FEDA1C978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8390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F77C801-3430-384E-A7A3-131371E8884A}" type="datetimeFigureOut">
              <a:rPr lang="en-US"/>
              <a:pPr>
                <a:defRPr/>
              </a:pPr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E3F521D-DB26-5841-A98A-646D54909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854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5ACF2D25-F312-9A4B-9D64-2CD1767720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945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B8C72DF9-9684-F343-A8D2-91A8B18254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23087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64CD02CE-7B78-BB40-ADE7-A4ECDABD1C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8926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84E63096-8914-5D4D-AAF0-BE08B2530F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2754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10A186F6-FC3E-8A4E-950A-54062380A2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829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3E871B9C-6CAD-8C4B-AC69-45E3E90428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595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F5E156FB-3FE9-734E-84BF-53BCC6EE0AC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123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D678CD4B-09C6-534B-9127-CA52B92002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800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22CB8C1C-1AEF-B043-ABF7-0A710F35809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45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936A6B5-5683-A348-8287-BDE0B5F7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999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845AC532-9281-BC47-B728-F889DE9DCE3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9397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E955443E-EF85-3A4A-A5C7-00628BDF9B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125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96273B50-3254-6C41-9A1B-C5F34824E7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560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1D9B4B16-FEC8-A94B-8336-D160604479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8206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0ACE0451-1E07-314C-8FB3-897FA06FC4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803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53133183-51AC-204E-B6F0-A8907F00D7E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31126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77A0A76E-FC05-7345-B299-8F71F30864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1183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8383DEE5-BC9D-1C43-8350-B9C8C329376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840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FC5F974E-73A0-F048-B98F-2AA881860BB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8731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54337162-BA12-7D46-B512-7EDF3B6E70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78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B32643E-F11D-2746-BFF5-8FBD58D4F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854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FBDED647-7812-D84C-A297-34CA10ABD8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665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C942A2D4-5F29-9D4D-9521-017A32F33E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782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4E183593-447B-8241-9447-2CC22756FC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92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8EC77-2AD5-C94C-975E-B6AEFA137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338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1F9046-CBAE-124A-B79F-C36B9DCCDB0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27389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F50D96-D45D-274F-A71F-60BB264FDB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2728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9985142-D7A1-7540-B2E7-DE963484C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3844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D2DA9BF-996A-864C-9CEB-36E5FC590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452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80A6EBE-77EC-4644-99CD-AE7DBAD4C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110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F64F935-3D42-8D48-BFC2-70E2BF1F7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0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DAFBB99-11F7-C74C-B5CB-A38110C4E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4459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E5AD52C-E487-9546-8828-B02BC4C91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7587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4DCE528-A709-1644-A973-46444AEF3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104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C5B2B0A-4FFB-504D-B400-FEC11F036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4324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A943EE7-6765-5E47-9D7D-DE1AF49BD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7871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0D67284-8A1F-DE41-919A-4F04C4AE6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5579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3113D12-6D27-9A4A-8D0E-5CD22396E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699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69AED1C-7165-9444-BC10-3FE4A8ADB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9974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01A19C15-DD51-334D-B108-CB5C89800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573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FF3937C2-4C1F-394D-8DD8-673F81D85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71368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b="1" i="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b="1" i="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-109" charset="2"/>
              <a:buNone/>
              <a:defRPr sz="26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82F944A0-2451-C944-B400-9390AF5805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4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A416B12-381F-574C-8C8E-19D5E222D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557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FDC10732-F77A-144C-9B44-760469DF09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46209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593DD237-75FA-4342-A959-B0C1AABA48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75795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5BF9BAB-FCC4-9F4F-81E1-4428B5E178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8353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14D9E0A8-3828-0D42-B704-8E61959810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0313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96134E76-2A83-4945-97EF-8C0A36D06B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6771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CFBDC6A7-2538-7E41-8E82-9E8A5422FF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7850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B1888511-2787-3C4A-95BB-1F905B737F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1279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A65CA6D8-6973-2448-978D-B70C5C042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759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A266662-A5E1-5445-B5B6-4368ED8659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80743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FA426985-D265-6B46-B6A3-5636A7E39D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644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6A72C84-35EC-6144-877F-DC9301F78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2861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9BAF9F38-5833-9840-A609-D1E998F794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6306869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74C5B019-8EA6-2C4F-B3B9-F27BDE1362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0835907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524039F8-9DDC-9A48-B4E4-14CBC9141B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2516769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6E0C039B-4BD4-F54A-A128-B04075423D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7647240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AEF56D3C-8936-1848-B1A2-79CC21C883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4855581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B30B7BF9-D4C0-D149-BD18-454F0C7A0A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927649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E3662BB-7A72-3A4F-98A8-CF4AB203EC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4438561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F08F1E18-F88B-1840-850F-9C4A6E8A65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8024360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6A6DDB79-19B3-1E47-B593-5B227EDA92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9875814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1B4D9908-CC89-5B4D-A30C-48752A9051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096631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EC94394-CAEA-8349-8AC5-F7BF3922E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2503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4D2F3C7A-EE17-7B4B-8987-7B110A5D88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677704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D020ED-1621-8043-A81B-450E32126D73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76768421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B694E1-38B1-C84E-AC57-787291F592D3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97195169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21D8A3-28B0-A147-AD5E-8E41CA538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5329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F2D3F-B6DD-9D46-AB3E-3EE4E2B5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4627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06E2-B73D-8141-8F55-705455DBF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8567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9131D-C5A0-0748-AA36-050C2BF8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8907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2150-1963-F14B-A1C0-6872FC704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9911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99E6-9FAE-5743-B290-365D856EF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6954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22A4B-B618-8C45-8BD7-FB5FB59D4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9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76C61F8-41F0-9546-B645-64E4266A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9796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ADBFD-9684-E143-8E5D-24E73C866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6595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2CBCB-85D8-6B4A-AE59-6AF12C574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7941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173B1-C462-DE4A-8DE7-2A4FFD9DD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922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FAA04-8466-684D-80C6-95AF7202D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6508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8C13A-579F-EA45-86A4-CC9DBB430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6085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295E2-7093-AA4E-8A4C-C87A853F0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767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-109" charset="2"/>
              <a:buNone/>
              <a:defRPr sz="26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82F944A0-2451-C944-B400-9390AF58052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7426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FDC10732-F77A-144C-9B44-760469DF097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9974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593DD237-75FA-4342-A959-B0C1AABA489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8458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5BF9BAB-FCC4-9F4F-81E1-4428B5E1781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17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49B9AA7-15FC-E94A-AAA4-8CFAF69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9820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14D9E0A8-3828-0D42-B704-8E619598106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851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96134E76-2A83-4945-97EF-8C0A36D06BA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39477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CFBDC6A7-2538-7E41-8E82-9E8A5422FF0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6295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B1888511-2787-3C4A-95BB-1F905B737F2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2335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A65CA6D8-6973-2448-978D-B70C5C04227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5869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A266662-A5E1-5445-B5B6-4368ED86596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769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FA426985-D265-6B46-B6A3-5636A7E39D7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114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772998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692188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41691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714162A-6733-EA46-80A5-F047D30DC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19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807060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82986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91051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24522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65168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25281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61224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3041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1741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3CED65-E66F-5B48-A6E8-9690E005AD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75967"/>
      </p:ext>
    </p:extLst>
  </p:cSld>
  <p:clrMapOvr>
    <a:masterClrMapping/>
  </p:clrMapOvr>
  <p:transition advClick="0" advTm="5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6D15A7-702D-AE4E-9DC1-C04C2B94813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76177"/>
      </p:ext>
    </p:extLst>
  </p:cSld>
  <p:clrMapOvr>
    <a:masterClrMapping/>
  </p:clrMapOvr>
  <p:transition advClick="0" advTm="5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8B8B3E-DBF8-5D44-A835-0727D81C16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47925"/>
      </p:ext>
    </p:extLst>
  </p:cSld>
  <p:clrMapOvr>
    <a:masterClrMapping/>
  </p:clrMapOvr>
  <p:transition advClick="0" advTm="5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8CD89D-867F-4246-B00D-3412393C5D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44844"/>
      </p:ext>
    </p:extLst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004659-712C-4240-B14A-80D5309798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1845"/>
      </p:ext>
    </p:extLst>
  </p:cSld>
  <p:clrMapOvr>
    <a:masterClrMapping/>
  </p:clrMapOvr>
  <p:transition advClick="0" advTm="5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BC868A-CCC8-304E-B6BF-298BA51A3F0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18727"/>
      </p:ext>
    </p:extLst>
  </p:cSld>
  <p:clrMapOvr>
    <a:masterClrMapping/>
  </p:clrMapOvr>
  <p:transition advClick="0" advTm="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FD3AA5-E459-4348-A7BD-E443D46C2C2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46936"/>
      </p:ext>
    </p:extLst>
  </p:cSld>
  <p:clrMapOvr>
    <a:masterClrMapping/>
  </p:clrMapOvr>
  <p:transition advClick="0" advTm="5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047CEC-C8A2-EF43-9CE3-B80F4F3976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23070"/>
      </p:ext>
    </p:extLst>
  </p:cSld>
  <p:clrMapOvr>
    <a:masterClrMapping/>
  </p:clrMapOvr>
  <p:transition advClick="0" advTm="5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2E63BD-0410-7E4C-8E0E-E4E26039341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719910"/>
      </p:ext>
    </p:extLst>
  </p:cSld>
  <p:clrMapOvr>
    <a:masterClrMapping/>
  </p:clrMapOvr>
  <p:transition advClick="0" advTm="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3EBB1D-143F-9C46-8CB1-1B6E1F41DCC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43676"/>
      </p:ext>
    </p:extLst>
  </p:cSld>
  <p:clrMapOvr>
    <a:masterClrMapping/>
  </p:clrMapOvr>
  <p:transition advClick="0" advTm="5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F4AB12-6669-CB4C-ACA3-74F651B7840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95712"/>
      </p:ext>
    </p:extLst>
  </p:cSld>
  <p:clrMapOvr>
    <a:masterClrMapping/>
  </p:clrMapOvr>
  <p:transition advClick="0" advTm="5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F19D-B45D-004F-9FFF-D948E11C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20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F35E5-6F3E-E84B-8D81-78B684BA1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80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6570D-41C5-504F-A7AB-B66D9B2BC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13EEF-F7E5-8645-8F40-871C6A526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8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C7345-C3ED-784A-89E0-3F09D8B6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66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C5AA-6538-1F4D-877F-12378B4AC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037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CD030-5215-904F-9EC3-05199928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78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EA77-AB1B-3743-B5E0-DCAB2E3BF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13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899D4-C76B-EE45-968D-FDA6D4EDE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053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1F7C3-6849-8C42-9AA7-73D1A0098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60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6234-C5F4-FC42-B855-D79B4E721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47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B09F6-1969-2D43-8296-05F1FAFCA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25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0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75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61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139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647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933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79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876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84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901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64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1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256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65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2997E859-6D2B-4842-8540-5FB09A3FC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58678"/>
      </p:ext>
    </p:extLst>
  </p:cSld>
  <p:clrMapOvr>
    <a:masterClrMapping/>
  </p:clrMapOvr>
  <p:transition spd="med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365AC834-915D-E247-9DFE-221EF70DD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61055"/>
      </p:ext>
    </p:extLst>
  </p:cSld>
  <p:clrMapOvr>
    <a:masterClrMapping/>
  </p:clrMapOvr>
  <p:transition spd="med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D14EFDF0-62EF-474A-B67C-77C14F59B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7725"/>
      </p:ext>
    </p:extLst>
  </p:cSld>
  <p:clrMapOvr>
    <a:masterClrMapping/>
  </p:clrMapOvr>
  <p:transition spd="med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BE286F4-4F20-4546-AB3D-6C7984239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14302"/>
      </p:ext>
    </p:extLst>
  </p:cSld>
  <p:clrMapOvr>
    <a:masterClrMapping/>
  </p:clrMapOvr>
  <p:transition spd="med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8F9FC373-B2E2-3D40-9F71-09E610084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56047"/>
      </p:ext>
    </p:extLst>
  </p:cSld>
  <p:clrMapOvr>
    <a:masterClrMapping/>
  </p:clrMapOvr>
  <p:transition spd="med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06BBE4CD-9575-9A40-95E7-FDC85A8A6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55796"/>
      </p:ext>
    </p:extLst>
  </p:cSld>
  <p:clrMapOvr>
    <a:masterClrMapping/>
  </p:clrMapOvr>
  <p:transition spd="med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0EFA73A-0C54-3B41-BE92-C6866499E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00441"/>
      </p:ext>
    </p:extLst>
  </p:cSld>
  <p:clrMapOvr>
    <a:masterClrMapping/>
  </p:clrMapOvr>
  <p:transition spd="med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7A65F41-E8FE-6441-AE81-6FC7CECDA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7815"/>
      </p:ext>
    </p:extLst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AF95528-4EFC-EC41-BBBF-574B868B0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05255"/>
      </p:ext>
    </p:extLst>
  </p:cSld>
  <p:clrMapOvr>
    <a:masterClrMapping/>
  </p:clrMapOvr>
  <p:transition spd="med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403F9A86-C789-8C4B-ADF9-1948F1A92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95706"/>
      </p:ext>
    </p:extLst>
  </p:cSld>
  <p:clrMapOvr>
    <a:masterClrMapping/>
  </p:clrMapOvr>
  <p:transition spd="med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66718BB9-7B56-4842-BA87-948D9B943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96967"/>
      </p:ext>
    </p:extLst>
  </p:cSld>
  <p:clrMapOvr>
    <a:masterClrMapping/>
  </p:clrMapOvr>
  <p:transition spd="med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EA06D6-6B87-4D46-B9CC-AEA74BA95A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85423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3C79A5-DE53-1149-A9E6-D2713884ADD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82905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9A7EAB-011F-954C-87B8-4DAEA222CE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3758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79D9CD-6353-C74D-9ACA-B03F751583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61405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FF8B9D-39E2-1746-BB72-359D4F2754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2901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525F80-B2E6-0141-AD0D-504ECA9645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2206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AF827A-71A9-0948-9EE8-8C2F5C09547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6747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907F5C4-A7A7-5348-96E4-ED6A5FF2B9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1785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6BBC65-1E49-7F4A-AD01-7128C3101DB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0312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8C6013-CC56-1641-A880-E7061668D20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5612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6B99D5-944C-F046-A085-66C0FD9D72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12191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4 w 1722"/>
                <a:gd name="T1" fmla="*/ 33 h 66"/>
                <a:gd name="T2" fmla="*/ 161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4 w 1722"/>
                <a:gd name="T9" fmla="*/ 33 h 66"/>
                <a:gd name="T10" fmla="*/ 161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21 w 975"/>
                <a:gd name="T1" fmla="*/ 48 h 101"/>
                <a:gd name="T2" fmla="*/ 92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1 w 975"/>
                <a:gd name="T9" fmla="*/ 48 h 101"/>
                <a:gd name="T10" fmla="*/ 92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33 w 2141"/>
                <a:gd name="T7" fmla="*/ 0 h 198"/>
                <a:gd name="T8" fmla="*/ 20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5 w 2517"/>
                <a:gd name="T1" fmla="*/ 276 h 276"/>
                <a:gd name="T2" fmla="*/ 2355 w 2517"/>
                <a:gd name="T3" fmla="*/ 204 h 276"/>
                <a:gd name="T4" fmla="*/ 2098 w 2517"/>
                <a:gd name="T5" fmla="*/ 0 h 276"/>
                <a:gd name="T6" fmla="*/ 0 w 2517"/>
                <a:gd name="T7" fmla="*/ 276 h 276"/>
                <a:gd name="T8" fmla="*/ 2045 w 2517"/>
                <a:gd name="T9" fmla="*/ 276 h 276"/>
                <a:gd name="T10" fmla="*/ 204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5 w 729"/>
                <a:gd name="T7" fmla="*/ 240 h 240"/>
                <a:gd name="T8" fmla="*/ 67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5 w 729"/>
                <a:gd name="T1" fmla="*/ 318 h 318"/>
                <a:gd name="T2" fmla="*/ 67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5 w 729"/>
                <a:gd name="T9" fmla="*/ 318 h 318"/>
                <a:gd name="T10" fmla="*/ 67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115F27B7-F7D8-554F-8CEF-D31F0005C0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947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C62A4D37-6D7E-D44E-9103-D611F0ED54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0355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4F8A4805-485B-E249-B2B3-E2024527E6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280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DDCB11EF-7A50-C44D-AD6D-D5774FE7AF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5311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FBDF6545-186C-A442-A08E-6136B74609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1707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C913880B-FDAF-DD4F-9C19-D936A5A61B3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3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3D1A7FFB-A845-B44D-A286-360B09EEF58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0118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DCA79EAF-C55B-7842-8E51-7158B23DD35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4501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D8AE0AD5-47E4-BD49-8AF8-E39AF75FAF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7628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8FC8EAD8-3FFE-ED4A-8ADF-12E495E90F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814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/>
              </a:defRPr>
            </a:lvl1pPr>
          </a:lstStyle>
          <a:p>
            <a:pPr>
              <a:defRPr/>
            </a:pPr>
            <a:fld id="{93BF56D8-C456-C940-BC3C-363AA7063F2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0591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78"/>
            <a:ext cx="91440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157192"/>
            <a:ext cx="9144000" cy="1700808"/>
          </a:xfr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3200" b="1" i="0" baseline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Dr. Rick Griffith</a:t>
            </a:r>
          </a:p>
          <a:p>
            <a:r>
              <a:rPr lang="en-US" dirty="0"/>
              <a:t>Singapore Bible College</a:t>
            </a:r>
          </a:p>
          <a:p>
            <a:r>
              <a:rPr lang="en-US" dirty="0" err="1"/>
              <a:t>Biblestudydownloads.com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169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fld id="{0F0E62B9-4F3A-2144-B353-DDC02D27F08E}" type="slidenum">
              <a:rPr lang="en-U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06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fld id="{AD3F50D6-A74F-EA4E-8BAA-614C687E3159}" type="slidenum">
              <a:rPr lang="en-U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411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fld id="{FE0E9A73-D6F3-FB4B-B676-AB2D6ACB3033}" type="slidenum">
              <a:rPr lang="en-U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205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eaLnBrk="0" hangingPunct="0"/>
            <a:fld id="{21B05C86-5CA8-C640-83F6-0464EF60335F}" type="slidenum">
              <a:rPr lang="en-U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8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83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97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19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bg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bg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bg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bg1"/>
          </a:solidFill>
          <a:latin typeface="Arial" panose="020B0604020202020204" pitchFamily="34" charset="0"/>
          <a:ea typeface="Geneva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bg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C66E19-9CD0-224A-9094-37324153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8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ＭＳ Ｐゴシック" pitchFamily="-105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ＭＳ Ｐゴシック" pitchFamily="-105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16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16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16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16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17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17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17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17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18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18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18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719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7662A3-20FC-F142-973D-72572742F9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5173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21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1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45878A-AC4C-CD42-97F5-6ABF71E5AB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14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 b="1" i="0">
          <a:solidFill>
            <a:schemeClr val="tx1"/>
          </a:solidFill>
          <a:latin typeface="Arial" panose="020B0604020202020204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 b="1" i="0">
          <a:solidFill>
            <a:schemeClr val="tx1"/>
          </a:solidFill>
          <a:latin typeface="Arial" panose="020B0604020202020204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 b="1" i="0">
          <a:solidFill>
            <a:schemeClr val="tx1"/>
          </a:solidFill>
          <a:latin typeface="Arial" panose="020B0604020202020204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 b="1" i="0">
          <a:solidFill>
            <a:schemeClr val="tx1"/>
          </a:solidFill>
          <a:latin typeface="Arial" panose="020B0604020202020204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7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58 w 1722"/>
                <a:gd name="T1" fmla="*/ 34 h 66"/>
                <a:gd name="T2" fmla="*/ 165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58 w 1722"/>
                <a:gd name="T9" fmla="*/ 34 h 66"/>
                <a:gd name="T10" fmla="*/ 1658 w 1722"/>
                <a:gd name="T11" fmla="*/ 3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8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43 w 975"/>
                <a:gd name="T1" fmla="*/ 48 h 101"/>
                <a:gd name="T2" fmla="*/ 94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43 w 975"/>
                <a:gd name="T9" fmla="*/ 48 h 101"/>
                <a:gd name="T10" fmla="*/ 94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6318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7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77 w 2141"/>
                <a:gd name="T7" fmla="*/ 0 h 198"/>
                <a:gd name="T8" fmla="*/ 207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8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89 w 2517"/>
                <a:gd name="T1" fmla="*/ 276 h 276"/>
                <a:gd name="T2" fmla="*/ 2421 w 2517"/>
                <a:gd name="T3" fmla="*/ 204 h 276"/>
                <a:gd name="T4" fmla="*/ 2164 w 2517"/>
                <a:gd name="T5" fmla="*/ 0 h 276"/>
                <a:gd name="T6" fmla="*/ 0 w 2517"/>
                <a:gd name="T7" fmla="*/ 276 h 276"/>
                <a:gd name="T8" fmla="*/ 2089 w 2517"/>
                <a:gd name="T9" fmla="*/ 276 h 276"/>
                <a:gd name="T10" fmla="*/ 208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8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9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97 w 729"/>
                <a:gd name="T7" fmla="*/ 240 h 240"/>
                <a:gd name="T8" fmla="*/ 69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8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97 w 729"/>
                <a:gd name="T1" fmla="*/ 318 h 318"/>
                <a:gd name="T2" fmla="*/ 69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97 w 729"/>
                <a:gd name="T9" fmla="*/ 318 h 318"/>
                <a:gd name="T10" fmla="*/ 69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9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9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9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20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20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6321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441EA5-53B7-CF40-9490-162FDAB89A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0692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08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 b="1" i="0">
                <a:solidFill>
                  <a:srgbClr val="898989"/>
                </a:solidFill>
                <a:latin typeface="Calibri" charset="0"/>
                <a:cs typeface="Arial" panose="020B0604020202020204" pitchFamily="34" charset="0"/>
                <a:sym typeface="Arial" charset="0"/>
              </a:defRPr>
            </a:lvl1pPr>
          </a:lstStyle>
          <a:p>
            <a:pPr>
              <a:defRPr/>
            </a:pPr>
            <a:fld id="{435090FA-97C6-0F42-88D2-CF26FBEE8361}" type="datetimeFigureOut">
              <a:rPr lang="en-US" smtClean="0"/>
              <a:pPr>
                <a:defRPr/>
              </a:pPr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 b="1" i="0">
                <a:solidFill>
                  <a:prstClr val="black">
                    <a:tint val="75000"/>
                  </a:prstClr>
                </a:solidFill>
                <a:latin typeface="Calibri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 b="1" i="0">
                <a:solidFill>
                  <a:srgbClr val="898989"/>
                </a:solidFill>
                <a:latin typeface="Calibri" charset="0"/>
                <a:cs typeface="Arial" panose="020B0604020202020204" pitchFamily="34" charset="0"/>
                <a:sym typeface="Arial" charset="0"/>
              </a:defRPr>
            </a:lvl1pPr>
          </a:lstStyle>
          <a:p>
            <a:pPr>
              <a:defRPr/>
            </a:pPr>
            <a:fld id="{B3095FBB-E422-2242-90A7-1CA55E2A57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3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873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873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5873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873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873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874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874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874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875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875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875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5876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F4B70A-6D39-314B-A1F0-D5884D662B3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827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867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869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870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872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874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876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880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882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886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889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891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2190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445FE6-8F5F-B445-9B38-75D61F8283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461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8F40E84-38DE-A14F-899A-3CB3925A8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9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ＭＳ Ｐゴシック" pitchFamily="-105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ＭＳ Ｐゴシック" pitchFamily="-105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ＭＳ Ｐゴシック" pitchFamily="-105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ＭＳ Ｐゴシック" pitchFamily="-105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05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05" charset="-128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1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59C98A-02B9-7E41-894A-08083664782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53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1826D8-F130-D74B-8652-E21A9DCAE16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63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ＭＳ Ｐゴシック" charset="0"/>
          <a:cs typeface="Geneva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ＭＳ Ｐゴシック" charset="0"/>
          <a:cs typeface="Geneva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056FE8-D165-9948-828B-BC6E174C31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521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F188CD-86E3-6947-AEC7-7A4BC9D46F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55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Geneva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Geneva" charset="-128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55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B61E63-2D9D-2A42-BE44-0A780397CB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7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Geneva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Geneva" charset="-128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i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6F44F5F7-0ED2-FD45-80B0-2DDA99F2ED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b="1" i="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b="1" i="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1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2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5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6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7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 i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876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 i="0">
          <a:solidFill>
            <a:schemeClr val="tx2"/>
          </a:solidFill>
          <a:latin typeface="Arial" panose="020B0604020202020204" pitchFamily="34" charset="0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 b="1" i="0">
          <a:solidFill>
            <a:schemeClr val="tx2"/>
          </a:solidFill>
          <a:latin typeface="Arial" panose="020B0604020202020204" pitchFamily="34" charset="0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 b="1" i="0">
          <a:solidFill>
            <a:schemeClr val="tx2"/>
          </a:solidFill>
          <a:latin typeface="Arial" panose="020B0604020202020204" pitchFamily="34" charset="0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 b="1" i="0">
          <a:solidFill>
            <a:schemeClr val="tx2"/>
          </a:solidFill>
          <a:latin typeface="Arial" panose="020B0604020202020204" pitchFamily="34" charset="0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 b="1" i="0">
          <a:solidFill>
            <a:schemeClr val="tx2"/>
          </a:solidFill>
          <a:latin typeface="Arial" panose="020B0604020202020204" pitchFamily="34" charset="0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 b="1" i="0">
          <a:solidFill>
            <a:schemeClr val="tx2"/>
          </a:solidFill>
          <a:latin typeface="Arial" panose="020B0604020202020204" pitchFamily="34" charset="0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title style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2993EF7C-1EAE-0D44-9E73-13745B69FB9C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0388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FBC3F885-4EF5-8942-A71E-1717EDB16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09715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05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05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i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6F44F5F7-0ED2-FD45-80B0-2DDA99F2ED5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1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2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5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6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7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 i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436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 i="0">
          <a:solidFill>
            <a:schemeClr val="tx2"/>
          </a:solidFill>
          <a:latin typeface="Arial" panose="020B0604020202020204" pitchFamily="34" charset="0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 b="1" i="0">
          <a:solidFill>
            <a:schemeClr val="tx2"/>
          </a:solidFill>
          <a:latin typeface="Arial" panose="020B0604020202020204" pitchFamily="34" charset="0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 b="1" i="0">
          <a:solidFill>
            <a:schemeClr val="tx2"/>
          </a:solidFill>
          <a:latin typeface="Arial" panose="020B0604020202020204" pitchFamily="34" charset="0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 b="1" i="0">
          <a:solidFill>
            <a:schemeClr val="tx2"/>
          </a:solidFill>
          <a:latin typeface="Arial" panose="020B0604020202020204" pitchFamily="34" charset="0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 b="1" i="0">
          <a:solidFill>
            <a:schemeClr val="tx2"/>
          </a:solidFill>
          <a:latin typeface="Arial" panose="020B0604020202020204" pitchFamily="34" charset="0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 b="1" i="0">
          <a:solidFill>
            <a:schemeClr val="tx2"/>
          </a:solidFill>
          <a:latin typeface="Arial" panose="020B0604020202020204" pitchFamily="34" charset="0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606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638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9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10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10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b="1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1639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39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9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99D075-7D6D-024F-B45D-57035EFCA1A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536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676332-2FEB-0143-A8CC-7B37BF4AD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69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3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3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3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35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4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bg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bg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bg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bg1"/>
          </a:solidFill>
          <a:latin typeface="Arial" panose="020B0604020202020204" pitchFamily="34" charset="0"/>
          <a:ea typeface="Geneva" charset="-128"/>
          <a:cs typeface="Arial" panose="020B0604020202020204" pitchFamily="34" charset="0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bg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b="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44C4530-8D25-7249-9946-C5C7DA626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6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rgbClr val="FFFFFF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rgbClr val="FFFFFF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rgbClr val="FFFFFF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rgbClr val="FFFFFF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rgbClr val="FFFFFF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rgbClr val="FFFFFF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6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6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1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3F0F31-D4FB-8248-B4DE-041C46298C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87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20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4 w 1722"/>
                <a:gd name="T1" fmla="*/ 33 h 66"/>
                <a:gd name="T2" fmla="*/ 161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4 w 1722"/>
                <a:gd name="T9" fmla="*/ 33 h 66"/>
                <a:gd name="T10" fmla="*/ 161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20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21 w 975"/>
                <a:gd name="T1" fmla="*/ 48 h 101"/>
                <a:gd name="T2" fmla="*/ 92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1 w 975"/>
                <a:gd name="T9" fmla="*/ 48 h 101"/>
                <a:gd name="T10" fmla="*/ 92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20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33 w 2141"/>
                <a:gd name="T7" fmla="*/ 0 h 198"/>
                <a:gd name="T8" fmla="*/ 20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20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5 w 2517"/>
                <a:gd name="T1" fmla="*/ 276 h 276"/>
                <a:gd name="T2" fmla="*/ 2355 w 2517"/>
                <a:gd name="T3" fmla="*/ 204 h 276"/>
                <a:gd name="T4" fmla="*/ 2098 w 2517"/>
                <a:gd name="T5" fmla="*/ 0 h 276"/>
                <a:gd name="T6" fmla="*/ 0 w 2517"/>
                <a:gd name="T7" fmla="*/ 276 h 276"/>
                <a:gd name="T8" fmla="*/ 2045 w 2517"/>
                <a:gd name="T9" fmla="*/ 276 h 276"/>
                <a:gd name="T10" fmla="*/ 204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21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5 w 729"/>
                <a:gd name="T7" fmla="*/ 240 h 240"/>
                <a:gd name="T8" fmla="*/ 67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21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5 w 729"/>
                <a:gd name="T1" fmla="*/ 318 h 318"/>
                <a:gd name="T2" fmla="*/ 67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5 w 729"/>
                <a:gd name="T9" fmla="*/ 318 h 318"/>
                <a:gd name="T10" fmla="*/ 67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21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21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22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22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22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b="1" i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3623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 b="1" i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0147BE-B8C6-D344-A893-741E9858A35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267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28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 i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 i="0">
          <a:solidFill>
            <a:schemeClr val="bg1"/>
          </a:solidFill>
          <a:latin typeface="Arial" panose="020B0604020202020204" pitchFamily="34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 i="0">
          <a:solidFill>
            <a:schemeClr val="bg1"/>
          </a:solidFill>
          <a:latin typeface="Arial" panose="020B0604020202020204" pitchFamily="34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 i="0">
          <a:solidFill>
            <a:schemeClr val="bg1"/>
          </a:solidFill>
          <a:latin typeface="Arial" panose="020B0604020202020204" pitchFamily="34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 i="0">
          <a:solidFill>
            <a:schemeClr val="bg1"/>
          </a:solidFill>
          <a:latin typeface="Arial" panose="020B0604020202020204" pitchFamily="34" charset="0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upload.wikimedia.org/wikipedia/commons/9/94/Skyline_of_the_Central_Business_District_of_Singapore_with_Esplanade_Bridge_in_the_evening.jpg" TargetMode="Externa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7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6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google.com/url?sa=i&amp;url=https://www.viator.com/tours/Amman/Private-Tour-Two-Hour-Amman-Panoramic-Tour/d5503-2268P59&amp;psig=AOvVaw3Vzk5RoBHnXFtd2FR09dCF&amp;ust=1625162800054000&amp;source=images&amp;cd=vfe&amp;ved=2ahUKEwjaxbus-b_xAhVBHs0KHZ6ZDhMQjRx6BAgAEAw" TargetMode="Externa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7.xml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7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C6DBEF-15B7-9449-88AE-F9302BC89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" t="2323" b="5440"/>
          <a:stretch/>
        </p:blipFill>
        <p:spPr>
          <a:xfrm>
            <a:off x="23813" y="28139"/>
            <a:ext cx="9120187" cy="6829861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3813" y="3300306"/>
            <a:ext cx="9144000" cy="169430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دراسات نقدية</a:t>
            </a:r>
          </a:p>
          <a:p>
            <a:pPr defTabSz="914400"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 في العهد القديم</a:t>
            </a:r>
            <a:endParaRPr lang="en-US" sz="40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  <a:p>
            <a:pPr defTabSz="914400">
              <a:defRPr/>
            </a:pPr>
            <a:endParaRPr lang="en-US" sz="40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53653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  <a:t>وصف المساق</a:t>
            </a:r>
            <a:endParaRPr lang="en-US" sz="6600" dirty="0">
              <a:effectLst>
                <a:glow rad="127000">
                  <a:schemeClr val="tx1"/>
                </a:glo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defTabSz="914400" eaLnBrk="0" hangingPunct="0">
              <a:defRPr/>
            </a:pP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د. ريك جريفيث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• </a:t>
            </a: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مؤسسة الدراسات اللاهوتية الأردنية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0" hangingPunct="0"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80840589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636C41-F15D-954E-B99C-45AD147E4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184322" name="Title 1"/>
          <p:cNvSpPr>
            <a:spLocks noGrp="1"/>
          </p:cNvSpPr>
          <p:nvPr>
            <p:ph type="title"/>
          </p:nvPr>
        </p:nvSpPr>
        <p:spPr>
          <a:xfrm>
            <a:off x="67377" y="5448490"/>
            <a:ext cx="9144000" cy="1008063"/>
          </a:xfrm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39700">
                    <a:schemeClr val="tx1"/>
                  </a:glow>
                </a:effectLst>
                <a:ea typeface="ＭＳ Ｐゴシック" charset="0"/>
              </a:rPr>
              <a:t>حفيدنا ذو السنتين جيسي</a:t>
            </a:r>
            <a:endParaRPr lang="en-US" sz="5400" dirty="0">
              <a:effectLst>
                <a:glow rad="1397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162233"/>
      </p:ext>
    </p:extLst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7C1C20-C4D9-1242-AF08-75DF7072A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16" t="10238" b="2940"/>
          <a:stretch/>
        </p:blipFill>
        <p:spPr>
          <a:xfrm>
            <a:off x="0" y="-27384"/>
            <a:ext cx="9144000" cy="6868864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123" y="2913017"/>
            <a:ext cx="4504629" cy="3828351"/>
          </a:xfrm>
        </p:spPr>
        <p:txBody>
          <a:bodyPr/>
          <a:lstStyle/>
          <a:p>
            <a:pPr>
              <a:defRPr/>
            </a:pPr>
            <a:r>
              <a:rPr lang="ar-JO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ستيفن (32) طيار في الشركة المتحدة ينتقل من سياتل ليطير من    </a:t>
            </a: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 SFO )</a:t>
            </a:r>
          </a:p>
        </p:txBody>
      </p:sp>
      <p:pic>
        <p:nvPicPr>
          <p:cNvPr id="1026" name="Picture 2" descr="https://aviationvoice.com/wp-content/uploads/2018/10/United-Airbus-A320-200-Engine-Shut-Down-in-Flight.jpg">
            <a:extLst>
              <a:ext uri="{FF2B5EF4-FFF2-40B4-BE49-F238E27FC236}">
                <a16:creationId xmlns:a16="http://schemas.microsoft.com/office/drawing/2014/main" id="{B9DCFF88-5206-1747-892E-4A942323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4977"/>
            <a:ext cx="4533123" cy="2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6266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7A69EE-EE8C-0E4C-9B05-734D74231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028" y="-1"/>
            <a:ext cx="9250612" cy="6957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5085184"/>
            <a:ext cx="9144000" cy="1772816"/>
          </a:xfrm>
        </p:spPr>
        <p:txBody>
          <a:bodyPr/>
          <a:lstStyle/>
          <a:p>
            <a:pPr>
              <a:defRPr/>
            </a:pPr>
            <a:r>
              <a:rPr lang="ar-JO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جون (28) فنان تشكيلي و ممثل ملهم في جنوب كاليفورنيا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0163118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F85AE-CFE1-F447-8AB8-340234B18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883" y="0"/>
            <a:ext cx="9128234" cy="6858000"/>
          </a:xfrm>
          <a:prstGeom prst="rect">
            <a:avLst/>
          </a:prstGeom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</a:rPr>
              <a:t>Our People</a:t>
            </a:r>
            <a:endParaRPr lang="en-US" sz="6600" b="1" dirty="0">
              <a:latin typeface="Arial" panose="020B0604020202020204" pitchFamily="34" charset="0"/>
              <a:ea typeface="ＭＳ Ｐゴシック" charset="0"/>
            </a:endParaRPr>
          </a:p>
        </p:txBody>
      </p:sp>
      <p:pic>
        <p:nvPicPr>
          <p:cNvPr id="356355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463"/>
            <a:ext cx="4826496" cy="106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80528" y="558011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90 شخص من 16 أمة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23783" y="487372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حزيران 2021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5080412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أمريكا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solidFill>
                  <a:schemeClr val="tx1"/>
                </a:solidFill>
                <a:cs typeface="+mj-cs"/>
              </a:rPr>
              <a:t>شعب كنيسة الطرق المتقاطقة</a:t>
            </a:r>
            <a:r>
              <a:rPr lang="en-US" b="1" dirty="0">
                <a:solidFill>
                  <a:schemeClr val="tx1"/>
                </a:solidFill>
                <a:cs typeface="+mj-cs"/>
              </a:rPr>
              <a:t>• </a:t>
            </a:r>
            <a:r>
              <a:rPr lang="ar-JO" b="1" dirty="0">
                <a:solidFill>
                  <a:schemeClr val="tx1"/>
                </a:solidFill>
                <a:cs typeface="+mj-cs"/>
              </a:rPr>
              <a:t>حزيران 2021</a:t>
            </a:r>
            <a:endParaRPr lang="en-US" b="1" dirty="0">
              <a:solidFill>
                <a:schemeClr val="tx1"/>
              </a:solidFill>
              <a:cs typeface="+mj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69210" y="2348880"/>
            <a:ext cx="6157052" cy="3624701"/>
            <a:chOff x="769960" y="1620838"/>
            <a:chExt cx="6155516" cy="4338637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756690">
              <a:off x="3014439" y="990711"/>
              <a:ext cx="456043" cy="4945002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169654" y="1214719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فرنسا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الهند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4762819" y="3672781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تايلاند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57385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52588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سنغافورة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57387" name="Rounded Rectangle 1"/>
          <p:cNvSpPr>
            <a:spLocks noChangeArrowheads="1"/>
          </p:cNvSpPr>
          <p:nvPr/>
        </p:nvSpPr>
        <p:spPr bwMode="auto">
          <a:xfrm>
            <a:off x="2627313" y="90041"/>
            <a:ext cx="2160587" cy="218683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9468544" y="4708526"/>
            <a:ext cx="1906587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الفلبين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2340768" y="2780928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ألمانيا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140330" y="706720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هولندا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290302" y="124785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كوريا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9481913" y="1200820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هونغ كونغ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6875623" y="2857582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تايوان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6276976" y="498209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أندونيسيا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9621514" y="4067674"/>
            <a:ext cx="1655762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ماليزيا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9544022" y="590983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نيوزيلاندا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340768" y="1843644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لبنان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-2327398" y="4789253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زيمبابوي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-2346775" y="1183456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إيطاليا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9396536" y="5287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روسيا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9583209" y="305063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كندا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-2364992" y="10033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المملكة المتحدة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168860" y="1731780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مصر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9252520" y="620688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منغوليا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pic>
        <p:nvPicPr>
          <p:cNvPr id="4" name="Picture 3" descr="Crossroads-Logo-Onl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16632"/>
            <a:ext cx="2117270" cy="2117270"/>
          </a:xfrm>
          <a:prstGeom prst="rect">
            <a:avLst/>
          </a:prstGeom>
        </p:spPr>
      </p:pic>
      <p:sp>
        <p:nvSpPr>
          <p:cNvPr id="41" name="Text Box 13">
            <a:extLst>
              <a:ext uri="{FF2B5EF4-FFF2-40B4-BE49-F238E27FC236}">
                <a16:creationId xmlns:a16="http://schemas.microsoft.com/office/drawing/2014/main" id="{8E09A645-542F-264D-886B-27BDC51F1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42355" y="4185084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أثيوبيا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42" name="Text Box 21">
            <a:extLst>
              <a:ext uri="{FF2B5EF4-FFF2-40B4-BE49-F238E27FC236}">
                <a16:creationId xmlns:a16="http://schemas.microsoft.com/office/drawing/2014/main" id="{FEFF8652-9E1E-1542-8990-6848F8DBD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852" y="244968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ميانمار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6F33562E-4EBD-0741-880B-3B009E5F1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" y="4760662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جنوب أفريقيا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44" name="Text Box 21">
            <a:extLst>
              <a:ext uri="{FF2B5EF4-FFF2-40B4-BE49-F238E27FC236}">
                <a16:creationId xmlns:a16="http://schemas.microsoft.com/office/drawing/2014/main" id="{7E853FA9-D67E-7A44-BA57-90E422367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000" y="536615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أستراليا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873F3133-8016-9B41-AD8F-F1A3CC46D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1" y="83087"/>
            <a:ext cx="2580842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المملكة المتحدة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775E5FB2-085D-8647-B745-827D8BD90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852" y="1876448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اليابان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47" name="Text Box 21">
            <a:extLst>
              <a:ext uri="{FF2B5EF4-FFF2-40B4-BE49-F238E27FC236}">
                <a16:creationId xmlns:a16="http://schemas.microsoft.com/office/drawing/2014/main" id="{29D47C9F-B167-7246-B1D7-E27E49629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911" y="2387818"/>
            <a:ext cx="2240664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الصين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48" name="Text Box 13">
            <a:extLst>
              <a:ext uri="{FF2B5EF4-FFF2-40B4-BE49-F238E27FC236}">
                <a16:creationId xmlns:a16="http://schemas.microsoft.com/office/drawing/2014/main" id="{A960F8FF-74F4-C747-A841-3179B944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68091" y="6094837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كينيا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936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Our People</a:t>
            </a:r>
            <a:endParaRPr lang="en-US" sz="66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63522" name="Picture 6" descr="CIC SBC Studen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23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53569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طلاب كلية سنغافورة للكتاب المقدس يخدمون الكنيسة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3713556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1F1E53-1080-FC46-90A8-FC54944C1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41832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8769" y="124695"/>
            <a:ext cx="3883231" cy="102743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  <a:t>ريك و سوزان</a:t>
            </a:r>
            <a:br>
              <a:rPr lang="en-US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</a:b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  <a:t>2006-2021</a:t>
            </a:r>
            <a:endParaRPr lang="en-US" sz="3200" dirty="0">
              <a:effectLst>
                <a:glow rad="127000">
                  <a:schemeClr val="tx1"/>
                </a:glow>
              </a:effectLst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4A249-0170-B24D-846F-4C4772C19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492" y="5393047"/>
            <a:ext cx="5625318" cy="123536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4882F29-2F7C-AA46-9106-DA9B80897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8151" y="124695"/>
            <a:ext cx="3883231" cy="102743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جيم و جاكي</a:t>
            </a:r>
            <a:endParaRPr kumimoji="0" lang="en-US" sz="32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2019-2021</a:t>
            </a:r>
            <a:endParaRPr kumimoji="0" lang="en-US" sz="32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53CB7C37-6AFF-144E-B525-744496B7FC4E}"/>
              </a:ext>
            </a:extLst>
          </p:cNvPr>
          <p:cNvSpPr/>
          <p:nvPr/>
        </p:nvSpPr>
        <p:spPr bwMode="auto">
          <a:xfrm>
            <a:off x="4265221" y="168457"/>
            <a:ext cx="789709" cy="1094509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8012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3" name="Picture 6" descr="Preaching Home as Relationships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Our People</a:t>
            </a:r>
            <a:endParaRPr lang="en-US" sz="66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61475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الوعظ من الكتاب المقدس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9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545787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700"/>
            <a:ext cx="9144000" cy="606731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4642556" cy="2858325"/>
          </a:xfrm>
          <a:effectLst/>
        </p:spPr>
        <p:txBody>
          <a:bodyPr/>
          <a:lstStyle/>
          <a:p>
            <a:pPr>
              <a:defRPr/>
            </a:pPr>
            <a:r>
              <a:rPr lang="ar-JO" sz="5400" dirty="0"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rPr>
              <a:t>دعونا ندرس النص الكتابي</a:t>
            </a:r>
            <a:endParaRPr lang="en-US" sz="5400" dirty="0">
              <a:solidFill>
                <a:schemeClr val="tx1"/>
              </a:solidFill>
              <a:effectLst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5222" y="3308231"/>
            <a:ext cx="4953000" cy="28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الكتاب المقدس : سفراً سفراً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150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951" t="11188"/>
          <a:stretch/>
        </p:blipFill>
        <p:spPr>
          <a:xfrm>
            <a:off x="-1" y="0"/>
            <a:ext cx="8981701" cy="6092825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3813" y="4157521"/>
            <a:ext cx="9144000" cy="11509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تكوين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1544" y="552234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r">
              <a:defRPr/>
            </a:pP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  <a:t>كن</a:t>
            </a:r>
            <a:b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</a:b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  <a:t>أميناً</a:t>
            </a:r>
            <a:endParaRPr lang="en-US" sz="6600" dirty="0">
              <a:effectLst>
                <a:glow rad="127000">
                  <a:schemeClr val="tx1"/>
                </a:glo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د. ريك جريفيث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كنيسة الطرق المتقاطعة الدولية سنغافورة</a:t>
            </a:r>
            <a:endParaRPr kumimoji="0" lang="en-US" sz="20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CICFamily.com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71383859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5982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ar-JO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سنغافورة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4B1C48E6-71B5-3645-8717-2EB974D3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1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96D8ED9-0A33-4849-980F-4998353A4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" y="0"/>
            <a:ext cx="91440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295" y="4415322"/>
            <a:ext cx="9144000" cy="11509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رؤيا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3813" y="462626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80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  <a:t>كن منتصراً</a:t>
            </a:r>
            <a:endParaRPr lang="en-US" sz="8000" dirty="0">
              <a:effectLst>
                <a:glow rad="127000">
                  <a:schemeClr val="tx1"/>
                </a:glo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د. ريك جريفيث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• </a:t>
            </a: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كنيسة</a:t>
            </a:r>
            <a:r>
              <a:rPr kumimoji="0" lang="ar-JO" sz="2000" b="1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الطرق المتقاطعة الدولية سنغافورة</a:t>
            </a:r>
            <a:endParaRPr kumimoji="0" lang="en-US" sz="20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19012508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09" name="Picture 2" descr="SBC - Block 7 - SE Corn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anchor="t">
            <a:spAutoFit/>
          </a:bodyPr>
          <a:lstStyle/>
          <a:p>
            <a:r>
              <a:rPr lang="ar-JO" sz="4000" dirty="0">
                <a:solidFill>
                  <a:schemeClr val="bg1"/>
                </a:solidFill>
                <a:ea typeface="ＭＳ Ｐゴシック" charset="0"/>
              </a:rPr>
              <a:t>كلية سنغافورة للكتاب المقدس</a:t>
            </a:r>
            <a:endParaRPr lang="en-US" sz="4000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9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9749209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-05 DMin Nithy No Pum Deva Yang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19220" r="9888"/>
          <a:stretch/>
        </p:blipFill>
        <p:spPr>
          <a:xfrm>
            <a:off x="-1" y="0"/>
            <a:ext cx="9144001" cy="6470576"/>
          </a:xfrm>
          <a:prstGeom prst="rect">
            <a:avLst/>
          </a:prstGeom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644445"/>
            <a:ext cx="9251951" cy="1289754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cs typeface="+mj-cs"/>
              </a:rPr>
              <a:t>قمت بالإشراف على طلاب الدكتوراة في الخدمة في كلية سنغافورة للكتاب المقدس ( 2009-2021 )</a:t>
            </a:r>
            <a:endParaRPr lang="en-US" sz="3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986372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8680"/>
            <a:ext cx="9144000" cy="1944216"/>
          </a:xfrm>
        </p:spPr>
        <p:txBody>
          <a:bodyPr/>
          <a:lstStyle/>
          <a:p>
            <a:r>
              <a:rPr lang="en-US" sz="4000" dirty="0"/>
              <a:t>Leading Change &amp; Conflict Resolution </a:t>
            </a:r>
            <a:br>
              <a:rPr lang="en-US" sz="4000" dirty="0"/>
            </a:br>
            <a:r>
              <a:rPr lang="en-US" sz="4000" dirty="0"/>
              <a:t>(Dr. </a:t>
            </a:r>
            <a:r>
              <a:rPr lang="en-US" sz="4000" dirty="0" err="1"/>
              <a:t>Alan McMahan</a:t>
            </a:r>
            <a:r>
              <a:rPr lang="en-US" sz="4000" dirty="0"/>
              <a:t> Oct 2016)</a:t>
            </a:r>
          </a:p>
        </p:txBody>
      </p:sp>
      <p:pic>
        <p:nvPicPr>
          <p:cNvPr id="4" name="Picture 3" descr="2016-10 DMin Leading Change McMahan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020" y="116632"/>
            <a:ext cx="918102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59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cs typeface="+mj-cs"/>
              </a:rPr>
              <a:t>طلاب كلية سنغافورة للكتاب المقدس</a:t>
            </a:r>
            <a:endParaRPr lang="en-US" dirty="0"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9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7910576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solidFill>
                  <a:srgbClr val="FFF9FC"/>
                </a:solidFill>
                <a:effectLst>
                  <a:glow rad="228600">
                    <a:schemeClr val="tx1">
                      <a:alpha val="96000"/>
                    </a:schemeClr>
                  </a:glow>
                </a:effectLst>
                <a:ea typeface="ＭＳ Ｐゴシック" charset="0"/>
                <a:cs typeface="Arial" panose="020B0604020202020204" pitchFamily="34" charset="0"/>
              </a:rPr>
              <a:t>ما علمته في كلية سنغافورة للكتاب المقدس</a:t>
            </a:r>
            <a:endParaRPr lang="en-US" sz="3600" dirty="0">
              <a:solidFill>
                <a:srgbClr val="FFF9FC"/>
              </a:solidFill>
              <a:effectLst>
                <a:glow rad="228600">
                  <a:schemeClr val="tx1">
                    <a:alpha val="96000"/>
                  </a:schemeClr>
                </a:glo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20580" name="Text Box 4"/>
          <p:cNvSpPr txBox="1">
            <a:spLocks noChangeArrowheads="1"/>
          </p:cNvSpPr>
          <p:nvPr/>
        </p:nvSpPr>
        <p:spPr bwMode="auto">
          <a:xfrm>
            <a:off x="-565" y="1600200"/>
            <a:ext cx="9144000" cy="1200329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4038" algn="l"/>
                <a:tab pos="4281488" algn="l"/>
              </a:tabLst>
              <a:defRPr/>
            </a:pPr>
            <a:r>
              <a:rPr kumimoji="0" lang="ar-JO" sz="3600" b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مسح الكتاب المقدس بشكل أساسي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4038" algn="l"/>
                <a:tab pos="4281488" algn="l"/>
              </a:tabLst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العهد الجديد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العهد القديم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دراسة الكتاب 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0581" name="Text Box 5"/>
          <p:cNvSpPr txBox="1">
            <a:spLocks noChangeArrowheads="1"/>
          </p:cNvSpPr>
          <p:nvPr/>
        </p:nvSpPr>
        <p:spPr bwMode="auto">
          <a:xfrm>
            <a:off x="-565" y="2895600"/>
            <a:ext cx="9144000" cy="1200329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400" algn="l"/>
                <a:tab pos="1824038" algn="l"/>
                <a:tab pos="3028950" algn="l"/>
                <a:tab pos="5649913" algn="l"/>
              </a:tabLst>
              <a:defRPr/>
            </a:pPr>
            <a:r>
              <a:rPr lang="ar-JO" sz="3600" b="1" u="sng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الخلفيات</a:t>
            </a:r>
            <a:r>
              <a:rPr lang="ar-JO" sz="36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البحث و الكتابة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400" algn="l"/>
                <a:tab pos="1824038" algn="l"/>
                <a:tab pos="4306888" algn="l"/>
                <a:tab pos="5649913" algn="l"/>
              </a:tabLst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العهد الجديد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العهد القديم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جغرافيا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0582" name="Text Box 6"/>
          <p:cNvSpPr txBox="1">
            <a:spLocks noChangeArrowheads="1"/>
          </p:cNvSpPr>
          <p:nvPr/>
        </p:nvSpPr>
        <p:spPr bwMode="auto">
          <a:xfrm>
            <a:off x="-565" y="4206875"/>
            <a:ext cx="9144000" cy="1200329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0613" algn="l"/>
                <a:tab pos="3711575" algn="l"/>
                <a:tab pos="6056313" algn="l"/>
              </a:tabLst>
              <a:defRPr/>
            </a:pPr>
            <a:r>
              <a:rPr kumimoji="0" lang="ar-JO" sz="3600" b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اللاهوت </a:t>
            </a:r>
            <a:r>
              <a:rPr kumimoji="0" lang="ar-JO" sz="3600" b="1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الخلق * يسوع</a:t>
            </a:r>
            <a:endParaRPr kumimoji="0" lang="en-US" sz="3600" b="1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0613" algn="l"/>
                <a:tab pos="3711575" algn="l"/>
                <a:tab pos="6056313" algn="l"/>
              </a:tabLst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الكنيسة * الروح * الخلاص * المستقبل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0583" name="Text Box 7"/>
          <p:cNvSpPr txBox="1">
            <a:spLocks noChangeArrowheads="1"/>
          </p:cNvSpPr>
          <p:nvPr/>
        </p:nvSpPr>
        <p:spPr bwMode="auto">
          <a:xfrm>
            <a:off x="-69850" y="5505271"/>
            <a:ext cx="9213850" cy="1200329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0350" algn="l"/>
                <a:tab pos="4233863" algn="l"/>
              </a:tabLst>
              <a:defRPr/>
            </a:pPr>
            <a:r>
              <a:rPr kumimoji="0" lang="ar-JO" sz="3600" b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الوعظ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0350" algn="l"/>
                <a:tab pos="4233863" algn="l"/>
              </a:tabLst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علم الوعظ 2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ar-JO" sz="36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علم الوعظ 1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834479"/>
            <a:ext cx="914400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الإنجليزية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</a:t>
            </a: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أندونيسي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</a:t>
            </a: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صيني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9FC"/>
              </a:solidFill>
              <a:effectLst>
                <a:glow rad="228600">
                  <a:srgbClr val="000000">
                    <a:alpha val="96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81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0" grpId="0" animBg="1"/>
      <p:bldP spid="920581" grpId="0" animBg="1"/>
      <p:bldP spid="920582" grpId="0" animBg="1"/>
      <p:bldP spid="9205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29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cs typeface="+mj-cs"/>
              </a:rPr>
              <a:t>طلاب كلية سنغافورة للكتاب المقدس</a:t>
            </a:r>
            <a:endParaRPr lang="en-US" dirty="0">
              <a:cs typeface="+mj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738" y="12684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منغوليا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9300" y="37163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الهند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ميانمار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611336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سنغافورة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1889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أمريكا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40200" y="2349500"/>
            <a:ext cx="2160588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الصين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825" y="41798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فيتنام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75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ماليزيا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pic>
        <p:nvPicPr>
          <p:cNvPr id="611342" name="Picture 2" descr="SBC logo (revised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2888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6948488" y="13414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اليابان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538" y="3732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تايلاند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059613" y="40703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الفلبين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25" y="53736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أندونيسيا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7763" y="17732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كوريا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6227763" y="27082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هونغ كونغ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59592090-0A16-2641-B7E9-05F2E6A23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880" y="526522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سريلانكا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5" name="Picture 3" descr="IMG_63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66" name="Subtitle 2"/>
          <p:cNvSpPr txBox="1">
            <a:spLocks/>
          </p:cNvSpPr>
          <p:nvPr/>
        </p:nvSpPr>
        <p:spPr bwMode="auto">
          <a:xfrm>
            <a:off x="3419078" y="-52388"/>
            <a:ext cx="3529186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rebuchet MS" charset="0"/>
              </a:rPr>
              <a:t>تعليم السيدات</a:t>
            </a:r>
          </a:p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Trebuchet MS" charset="0"/>
              </a:rPr>
              <a:t>تعاليم الكتاب المقدس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Trebuchet MS" charset="0"/>
            </a:endParaRPr>
          </a:p>
        </p:txBody>
      </p:sp>
      <p:sp>
        <p:nvSpPr>
          <p:cNvPr id="369667" name="Subtitle 2"/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ar-JO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أمريكا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lang="ar-JO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سنغافورة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lang="ar-JO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نيوزيلاندا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ar-JO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هولندا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0095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89" name="Picture 3" descr="IMG_000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31750" y="5867400"/>
            <a:ext cx="9251950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3200" dirty="0">
                <a:cs typeface="+mj-cs"/>
              </a:rPr>
              <a:t>تايلاند</a:t>
            </a:r>
            <a:r>
              <a:rPr lang="en-US" sz="3200" dirty="0">
                <a:cs typeface="+mj-cs"/>
              </a:rPr>
              <a:t> • </a:t>
            </a:r>
            <a:r>
              <a:rPr lang="ar-JO" sz="3200" dirty="0">
                <a:cs typeface="+mj-cs"/>
              </a:rPr>
              <a:t>منغوليا</a:t>
            </a:r>
            <a:r>
              <a:rPr lang="en-US" sz="3200" dirty="0">
                <a:cs typeface="+mj-cs"/>
              </a:rPr>
              <a:t> • </a:t>
            </a:r>
            <a:r>
              <a:rPr lang="ar-JO" sz="3200" dirty="0">
                <a:cs typeface="+mj-cs"/>
              </a:rPr>
              <a:t>ميانمار</a:t>
            </a:r>
            <a:r>
              <a:rPr lang="en-US" sz="3200" dirty="0">
                <a:cs typeface="+mj-cs"/>
              </a:rPr>
              <a:t> • </a:t>
            </a:r>
            <a:r>
              <a:rPr lang="ar-JO" sz="3200" dirty="0">
                <a:cs typeface="+mj-cs"/>
              </a:rPr>
              <a:t>أندونيسيا</a:t>
            </a:r>
            <a:endParaRPr lang="en-US" sz="3200" dirty="0">
              <a:cs typeface="+mj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0F8457A-E4FB-0347-B79B-81FB0EF1C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496" y="4901092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سوزان تعلم زوجات طلاب كلية سنغافورة للكتاب المقدس 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pic>
        <p:nvPicPr>
          <p:cNvPr id="5" name="Picture 7" descr="Crossroads-Logo.jpg">
            <a:extLst>
              <a:ext uri="{FF2B5EF4-FFF2-40B4-BE49-F238E27FC236}">
                <a16:creationId xmlns:a16="http://schemas.microsoft.com/office/drawing/2014/main" id="{F3DF5496-18C2-A149-8785-1019F9488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10127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841"/>
            <a:ext cx="9144000" cy="4238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21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مدرسة المجتمع الدولية</a:t>
            </a:r>
            <a:b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</a:t>
            </a:r>
            <a:r>
              <a:rPr lang="ar-JO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تأسست 1993</a:t>
            </a:r>
            <a: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82127"/>
            <a:ext cx="9144000" cy="2403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348880"/>
            <a:ext cx="3277344" cy="219024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103972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2" descr="Family 199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533400"/>
            <a:ext cx="7224713" cy="906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2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6705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dirty="0">
                <a:ea typeface="ＭＳ Ｐゴシック" charset="0"/>
                <a:cs typeface="ＭＳ Ｐゴシック" charset="0"/>
              </a:rPr>
              <a:t>20 شباط 1991 : التحرك إلى سنغافورة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3828" name="Rectangle 4"/>
          <p:cNvSpPr>
            <a:spLocks noChangeArrowheads="1"/>
          </p:cNvSpPr>
          <p:nvPr/>
        </p:nvSpPr>
        <p:spPr bwMode="auto">
          <a:xfrm>
            <a:off x="6096000" y="1295400"/>
            <a:ext cx="3048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</a:rPr>
              <a:t> ريك, 33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</a:rPr>
              <a:t>سوزان, حوالي 30 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</a:rPr>
              <a:t>كيرت, 4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</a:rPr>
              <a:t>ستيفن, 1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5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5" name="Picture 2" descr="3 john world ma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 rot="5858594">
            <a:off x="3548856" y="2234407"/>
            <a:ext cx="2227263" cy="2559050"/>
            <a:chOff x="3199269" y="1651300"/>
            <a:chExt cx="2227249" cy="4270097"/>
          </a:xfrm>
        </p:grpSpPr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 rot="18299371">
              <a:off x="3947034" y="3451715"/>
              <a:ext cx="635746" cy="2144699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29" name="AutoShape 7"/>
            <p:cNvSpPr>
              <a:spLocks noChangeArrowheads="1"/>
            </p:cNvSpPr>
            <p:nvPr/>
          </p:nvSpPr>
          <p:spPr bwMode="auto">
            <a:xfrm rot="19374369">
              <a:off x="4516587" y="2949683"/>
              <a:ext cx="380998" cy="2972115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 rot="-1429550">
              <a:off x="4744489" y="3672650"/>
              <a:ext cx="380998" cy="2135049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5005199" y="1901928"/>
              <a:ext cx="380998" cy="411381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cs typeface="+mj-cs"/>
              </a:rPr>
              <a:t>في مدرسة المجتمع الدولية الآن أكثر من 400 طالب</a:t>
            </a:r>
            <a:endParaRPr lang="en-US" sz="4000" dirty="0">
              <a:cs typeface="+mj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89163" y="1874838"/>
            <a:ext cx="1790700" cy="2652712"/>
            <a:chOff x="3771900" y="1620838"/>
            <a:chExt cx="1790700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8113"/>
              <a:ext cx="381000" cy="3577087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575" y="2987069"/>
              <a:ext cx="381000" cy="2973404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-1429550">
              <a:off x="4803775" y="3561626"/>
              <a:ext cx="381000" cy="2134073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600" y="1620838"/>
              <a:ext cx="381000" cy="4114578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3635375" y="2759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اليابان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5829300" y="2990850"/>
            <a:ext cx="1446213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أمريكا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638300" y="33924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الهند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267075" y="237172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كوريا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4208463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2651125" y="4025900"/>
            <a:ext cx="1676400" cy="366713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ICS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3140075" y="3209925"/>
            <a:ext cx="14478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تايلاند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682875" y="4410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أندونيسيا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44500" y="2576513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سويسرا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0" y="2058988"/>
            <a:ext cx="1349375" cy="36933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المملكة المتحدة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3082925" y="47767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استراليا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196013" y="3581400"/>
            <a:ext cx="1446212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المكسيك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6732588" y="41354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فنزويلا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27063" y="4776788"/>
            <a:ext cx="1446212" cy="36933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جنوب أفريقيا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44500" y="2990850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إيطاليا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7121525" y="46053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البرازيل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55" y="23515"/>
            <a:ext cx="1800226" cy="1965325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570038" y="2054176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السويد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589" y="23515"/>
            <a:ext cx="2936875" cy="195421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189" y="23515"/>
            <a:ext cx="3528392" cy="1922446"/>
          </a:xfrm>
          <a:prstGeom prst="rect">
            <a:avLst/>
          </a:prstGeom>
          <a:ln w="57150" cmpd="sng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1847076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5" grpId="0" animBg="1"/>
      <p:bldP spid="361489" grpId="0" animBg="1"/>
      <p:bldP spid="361491" grpId="0" animBg="1"/>
      <p:bldP spid="361493" grpId="0" animBg="1"/>
      <p:bldP spid="361496" grpId="0" animBg="1"/>
      <p:bldP spid="23" grpId="0" animBg="1"/>
      <p:bldP spid="21" grpId="0" animBg="1"/>
      <p:bldP spid="22" grpId="0" animBg="1"/>
      <p:bldP spid="24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7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cs typeface="+mj-cs"/>
              </a:rPr>
              <a:t>التعليم 1994-2021</a:t>
            </a:r>
            <a:endParaRPr lang="en-US" dirty="0"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09900" y="1620838"/>
            <a:ext cx="3715576" cy="4424362"/>
            <a:chOff x="3209900" y="1620838"/>
            <a:chExt cx="3715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1000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575" y="2987675"/>
              <a:ext cx="381000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476" y="3249304"/>
              <a:ext cx="381000" cy="2615417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600" y="1620838"/>
              <a:ext cx="381000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 rot="16563811">
              <a:off x="4124781" y="4118848"/>
              <a:ext cx="381000" cy="2210761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936" y="126876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منغوليا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8928" y="3717032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الهند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ميانمار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892"/>
            <a:ext cx="1656184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سنغافورة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39952" y="2348880"/>
            <a:ext cx="216024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الصين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056" y="4180215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فيتنام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805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ماليزيا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984" y="373237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تايلاند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00" y="537321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أندونيسيا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8184" y="177281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كوريا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113928" y="152412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الأردن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2300112" y="2715592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نيبال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1314004" y="518986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سريلانكا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A1727416-DA0F-8B45-B7F4-D137E3121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" y="1076255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إسرائيل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31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4" grpId="0" animBg="1"/>
      <p:bldP spid="25" grpId="0" animBg="1"/>
      <p:bldP spid="26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514050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631474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اليوم 1 </a:t>
            </a: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: النور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363147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اليوم 2 </a:t>
            </a: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: الماء و فصل الجلد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457200" y="4708525"/>
            <a:ext cx="363147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57150" marR="0" lvl="0" indent="-5715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اليوم 3 </a:t>
            </a: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: الأرض و فصل البحر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4267200" y="1219200"/>
            <a:ext cx="43116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اليوم 4 </a:t>
            </a: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: ترتيب الشمس والقمر و النجوم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اليوم 5 </a:t>
            </a: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: الأسماك و الطيور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اليوم 6 </a:t>
            </a: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: الحيوانات و البشر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7338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تكوين 1 : 3 – 31 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4010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4011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4012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4013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4014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30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33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14063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0" cap="none" spc="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خربة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blurRad="63500" dist="125724" dir="18900000" algn="ctr" rotWithShape="0">
                  <a:srgbClr val="000099">
                    <a:alpha val="74997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514064" name="WordArt 17"/>
          <p:cNvSpPr>
            <a:spLocks noChangeArrowheads="1" noChangeShapeType="1" noTextEdit="1"/>
          </p:cNvSpPr>
          <p:nvPr/>
        </p:nvSpPr>
        <p:spPr bwMode="auto">
          <a:xfrm>
            <a:off x="5334000" y="38100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خالية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514065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تشكيل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514066" name="WordArt 19"/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ملأ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514067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84020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4021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ar-JO" sz="5400" dirty="0">
                <a:solidFill>
                  <a:srgbClr val="FAFE1E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أيام الخلق</a:t>
            </a:r>
            <a:endParaRPr lang="en-US" dirty="0">
              <a:effectLst>
                <a:glow rad="101600">
                  <a:schemeClr val="tx1"/>
                </a:glow>
              </a:effectLst>
              <a:ea typeface="ＭＳ Ｐゴシック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516098" name="Picture 3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6051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657600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Hari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1: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Terang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6052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3970784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Hari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2: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Air &amp;  </a:t>
            </a:r>
            <a:b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udara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dipisahkan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6053" name="Text Box 6"/>
          <p:cNvSpPr txBox="1">
            <a:spLocks noChangeArrowheads="1"/>
          </p:cNvSpPr>
          <p:nvPr/>
        </p:nvSpPr>
        <p:spPr bwMode="auto">
          <a:xfrm>
            <a:off x="457200" y="4708525"/>
            <a:ext cx="40386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5563" indent="-55563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55563" marR="0" lvl="0" indent="-55563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None/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/>
            </a:pP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Hari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3: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Darat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&amp; </a:t>
            </a: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laut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dipisahkan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6054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Hari 4: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</a:t>
            </a:r>
            <a:r>
              <a:rPr kumimoji="0" lang="en-GB" sz="28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Matahari</a:t>
            </a: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kumimoji="0" lang="en-GB" sz="28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bulan</a:t>
            </a: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&amp; </a:t>
            </a:r>
            <a:r>
              <a:rPr kumimoji="0" lang="en-GB" sz="28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bintang</a:t>
            </a: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en-GB" sz="28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diatur</a:t>
            </a:r>
            <a:endParaRPr kumimoji="0" lang="en-GB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6055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Hari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5: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</a:t>
            </a: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Ikan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&amp; </a:t>
            </a: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unggas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6056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Hari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6: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</a:t>
            </a: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Binatang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&amp; </a:t>
            </a:r>
            <a:r>
              <a:rPr kumimoji="0" lang="en-GB" sz="36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manusia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6057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Kejadian 1:3-31</a:t>
            </a:r>
          </a:p>
        </p:txBody>
      </p:sp>
      <p:sp>
        <p:nvSpPr>
          <p:cNvPr id="386058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6059" name="Line 12"/>
          <p:cNvSpPr>
            <a:spLocks noChangeShapeType="1"/>
          </p:cNvSpPr>
          <p:nvPr/>
        </p:nvSpPr>
        <p:spPr bwMode="auto">
          <a:xfrm>
            <a:off x="4343400" y="1219200"/>
            <a:ext cx="1588" cy="49530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6060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6061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6062" name="Text Box 15"/>
          <p:cNvSpPr txBox="1">
            <a:spLocks noChangeArrowheads="1"/>
          </p:cNvSpPr>
          <p:nvPr/>
        </p:nvSpPr>
        <p:spPr bwMode="auto">
          <a:xfrm>
            <a:off x="8580438" y="76200"/>
            <a:ext cx="46704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516111" name="WordArt 16"/>
          <p:cNvSpPr>
            <a:spLocks noChangeArrowheads="1" noChangeShapeType="1" noTextEdit="1"/>
          </p:cNvSpPr>
          <p:nvPr/>
        </p:nvSpPr>
        <p:spPr bwMode="auto">
          <a:xfrm>
            <a:off x="152400" y="771525"/>
            <a:ext cx="20574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52" dir="18900000" algn="ctr" rotWithShape="0">
                    <a:srgbClr val="000099"/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Tidak berbentuk</a:t>
            </a:r>
          </a:p>
        </p:txBody>
      </p:sp>
      <p:sp>
        <p:nvSpPr>
          <p:cNvPr id="516112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12795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360">
                  <a:solidFill>
                    <a:srgbClr val="CC99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966" dir="2700000" algn="ctr" rotWithShape="0">
                    <a:srgbClr val="9999FF">
                      <a:alpha val="80011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Kosong</a:t>
            </a:r>
          </a:p>
        </p:txBody>
      </p:sp>
      <p:sp>
        <p:nvSpPr>
          <p:cNvPr id="516113" name="WordArt 18"/>
          <p:cNvSpPr>
            <a:spLocks noChangeArrowheads="1" noChangeShapeType="1" noTextEdit="1"/>
          </p:cNvSpPr>
          <p:nvPr/>
        </p:nvSpPr>
        <p:spPr bwMode="auto">
          <a:xfrm>
            <a:off x="2667000" y="7620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Dibentuk</a:t>
            </a:r>
          </a:p>
        </p:txBody>
      </p:sp>
      <p:sp>
        <p:nvSpPr>
          <p:cNvPr id="516114" name="WordArt 19"/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Diisi</a:t>
            </a:r>
          </a:p>
        </p:txBody>
      </p:sp>
      <p:sp>
        <p:nvSpPr>
          <p:cNvPr id="386067" name="AutoShape 20"/>
          <p:cNvSpPr>
            <a:spLocks noChangeArrowheads="1"/>
          </p:cNvSpPr>
          <p:nvPr/>
        </p:nvSpPr>
        <p:spPr bwMode="auto">
          <a:xfrm>
            <a:off x="2286000" y="9144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6068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6069" name="Text Box 22"/>
          <p:cNvSpPr txBox="1">
            <a:spLocks noChangeArrowheads="1"/>
          </p:cNvSpPr>
          <p:nvPr/>
        </p:nvSpPr>
        <p:spPr bwMode="auto">
          <a:xfrm>
            <a:off x="152400" y="-153988"/>
            <a:ext cx="6629400" cy="9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AFE1E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4800" b="1" u="none" strike="noStrike" kern="1200" cap="none" spc="0" normalizeH="0" baseline="0" noProof="0" dirty="0">
                <a:ln>
                  <a:noFill/>
                </a:ln>
                <a:solidFill>
                  <a:srgbClr val="FAFE1E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Hari-</a:t>
            </a:r>
            <a:r>
              <a:rPr kumimoji="0" lang="en-GB" sz="4800" b="1" u="none" strike="noStrike" kern="1200" cap="none" spc="0" normalizeH="0" baseline="0" noProof="0" dirty="0" err="1">
                <a:ln>
                  <a:noFill/>
                </a:ln>
                <a:solidFill>
                  <a:srgbClr val="FAFE1E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hari</a:t>
            </a:r>
            <a:r>
              <a:rPr kumimoji="0" lang="en-GB" sz="4800" b="1" u="none" strike="noStrike" kern="1200" cap="none" spc="0" normalizeH="0" baseline="0" noProof="0" dirty="0">
                <a:ln>
                  <a:noFill/>
                </a:ln>
                <a:solidFill>
                  <a:srgbClr val="FAFE1E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en-GB" sz="4800" b="1" u="none" strike="noStrike" kern="1200" cap="none" spc="0" normalizeH="0" baseline="0" noProof="0" dirty="0" err="1">
                <a:ln>
                  <a:noFill/>
                </a:ln>
                <a:solidFill>
                  <a:srgbClr val="FAFE1E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penciptaan</a:t>
            </a:r>
            <a:endParaRPr kumimoji="0" lang="en-GB" sz="4800" b="1" u="none" strike="noStrike" kern="1200" cap="none" spc="0" normalizeH="0" baseline="0" noProof="0" dirty="0">
              <a:ln>
                <a:noFill/>
              </a:ln>
              <a:solidFill>
                <a:srgbClr val="FAFE1E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16118" name="Title 1"/>
          <p:cNvSpPr>
            <a:spLocks noGrp="1"/>
          </p:cNvSpPr>
          <p:nvPr>
            <p:ph type="title" idx="4294967295"/>
          </p:nvPr>
        </p:nvSpPr>
        <p:spPr>
          <a:xfrm>
            <a:off x="-31750" y="-674688"/>
            <a:ext cx="9067800" cy="5715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Arial" panose="020B0604020202020204" pitchFamily="34" charset="0"/>
              </a:rPr>
              <a:t>Days of Creation in Bahasa Indonesian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Rectangle 2"/>
          <p:cNvSpPr>
            <a:spLocks noChangeArrowheads="1"/>
          </p:cNvSpPr>
          <p:nvPr/>
        </p:nvSpPr>
        <p:spPr bwMode="auto">
          <a:xfrm>
            <a:off x="0" y="0"/>
            <a:ext cx="91440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pic>
        <p:nvPicPr>
          <p:cNvPr id="518146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第一天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第二天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水与空气分开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57150" marR="0" lvl="0" indent="-571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第三天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  <a:p>
            <a:pPr marL="57150" marR="0" lvl="0" indent="-571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旱地与海分开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第四天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太阳，月亮与众星摆列在天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鱼与雀鸟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第</a:t>
            </a:r>
            <a:r>
              <a:rPr kumimoji="0" lang="zh-CN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AFE1E"/>
                </a:solidFill>
                <a:effectLst/>
                <a:uLnTx/>
                <a:uFillTx/>
                <a:latin typeface="Arial" panose="020B0604020202020204" pitchFamily="34" charset="0"/>
                <a:ea typeface="SimSun" charset="0"/>
                <a:cs typeface="SimSun" charset="0"/>
              </a:rPr>
              <a:t>六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天</a:t>
            </a:r>
            <a:r>
              <a:rPr kumimoji="0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:</a:t>
            </a:r>
            <a:r>
              <a:rPr kumimoji="0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动物与人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6074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创世记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1:3-31</a:t>
            </a:r>
          </a:p>
        </p:txBody>
      </p:sp>
      <p:sp>
        <p:nvSpPr>
          <p:cNvPr id="518154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MS PGothic" charset="0"/>
            </a:endParaRPr>
          </a:p>
        </p:txBody>
      </p:sp>
      <p:sp>
        <p:nvSpPr>
          <p:cNvPr id="518155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18156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18157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18158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MS PGothic" charset="0"/>
              </a:rPr>
              <a:t>64</a:t>
            </a:r>
          </a:p>
        </p:txBody>
      </p:sp>
      <p:sp>
        <p:nvSpPr>
          <p:cNvPr id="518159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-360" normalizeH="0" baseline="0" noProof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518160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空虚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518161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518162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充满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518163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518164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518165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dirty="0">
                <a:solidFill>
                  <a:srgbClr val="FAFE1E"/>
                </a:solidFill>
                <a:ea typeface="SimSun" charset="0"/>
                <a:cs typeface="SimSun" charset="0"/>
              </a:rPr>
              <a:t>六天的创造</a:t>
            </a:r>
            <a:endParaRPr lang="en-US" sz="2000" dirty="0">
              <a:cs typeface="Geneva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2 at 9.41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1280"/>
            <a:ext cx="9144000" cy="589092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7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762824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EF56E1-2E37-1D4A-A327-B741F168DA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24" y="0"/>
            <a:ext cx="8697951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3024" y="692696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7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0985087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06BA0E-2829-4543-9279-35E14C8F9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921"/>
            <a:ext cx="9144000" cy="6214158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4105796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7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5620939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85881-498F-5149-9726-F25071710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921"/>
            <a:ext cx="9144000" cy="6214158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3942023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dirty="0" err="1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7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2261873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06C2A2-522E-EC46-BE54-7981ADDA0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3700" y="0"/>
            <a:ext cx="10091400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4022205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7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612245" y="4365105"/>
            <a:ext cx="3456384" cy="252028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857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5" name="Picture 2" descr="Three Boys 19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ar-JO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أولادنا الثلاثة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5837719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BF701-79FE-DB49-BE91-6F968093A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6"/>
            <a:ext cx="9144000" cy="6214158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7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D268E4D8-EE7D-D649-9831-019244589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620688"/>
            <a:ext cx="4139952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الإنجليزية</a:t>
            </a:r>
            <a:endParaRPr kumimoji="0" lang="en-US" sz="1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8380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DA536-BCB4-8E41-9A01-FB821D145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7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F9A2A1DA-FD16-574D-985B-2588A598E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2023120"/>
            <a:ext cx="2599209" cy="299005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ملاحظات مساق مسح العهد الجديد</a:t>
            </a:r>
            <a:endParaRPr kumimoji="0" lang="en-US" sz="1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5410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2792A-B786-ED45-9A19-B2C25E203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-44624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7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6" name="Rectangle 1026">
            <a:extLst>
              <a:ext uri="{FF2B5EF4-FFF2-40B4-BE49-F238E27FC236}">
                <a16:creationId xmlns:a16="http://schemas.microsoft.com/office/drawing/2014/main" id="{FFB603DB-0EF3-8C49-958D-61000477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202312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الترجمات</a:t>
            </a:r>
            <a:endParaRPr kumimoji="0" lang="en-US" sz="1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0549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868C98-A673-F043-BE03-E5B5CDB39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148064" y="764704"/>
            <a:ext cx="3995936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sz="4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الصينية</a:t>
            </a:r>
            <a:endParaRPr lang="en-US" sz="14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7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5" name="Rectangle 1026">
            <a:extLst>
              <a:ext uri="{FF2B5EF4-FFF2-40B4-BE49-F238E27FC236}">
                <a16:creationId xmlns:a16="http://schemas.microsoft.com/office/drawing/2014/main" id="{D80C55C2-8612-A043-905C-06DFEA712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93592"/>
            <a:ext cx="8886825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01-</a:t>
            </a:r>
            <a:r>
              <a:rPr kumimoji="0" lang="zh-CN" altLang="en-US" sz="28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马太福音</a:t>
            </a:r>
            <a:r>
              <a:rPr kumimoji="0" lang="en-US" altLang="zh-CN" sz="28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_1-14_377_</a:t>
            </a: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cmn_ns_1773_v20.pptx</a:t>
            </a:r>
            <a:endParaRPr kumimoji="0" lang="en-US" sz="105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98740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1EFE1-7C51-1646-844B-B83609D3A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860032" y="692696"/>
            <a:ext cx="4283968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sz="4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الأندونيسية</a:t>
            </a:r>
            <a:endParaRPr lang="en-US" sz="14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7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296154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EC857B-7106-B446-A4DE-290513151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860032" y="692696"/>
            <a:ext cx="4283968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sz="4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المنغولية</a:t>
            </a:r>
            <a:endParaRPr lang="en-US" sz="14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7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1802877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AD6BF2-F9D9-0E48-9F41-3761BD0F3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7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  <p:pic>
        <p:nvPicPr>
          <p:cNvPr id="6" name="Picture 5" descr="Screen Shot 2016-04-14 at 8.25.47 PM.png">
            <a:extLst>
              <a:ext uri="{FF2B5EF4-FFF2-40B4-BE49-F238E27FC236}">
                <a16:creationId xmlns:a16="http://schemas.microsoft.com/office/drawing/2014/main" id="{10CC9FB9-77B0-2841-A267-5DDC4ADE82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44" y="711781"/>
            <a:ext cx="9144000" cy="680343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076056" y="798984"/>
            <a:ext cx="4139952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sz="4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الفيتنامية</a:t>
            </a:r>
            <a:endParaRPr lang="en-US" sz="14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928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84521F-1BD3-244D-85E9-B26E86F04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52" r="10919"/>
          <a:stretch/>
        </p:blipFill>
        <p:spPr>
          <a:xfrm>
            <a:off x="899592" y="0"/>
            <a:ext cx="7704856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</a:rPr>
              <a:t>7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123728" y="488576"/>
            <a:ext cx="6588224" cy="708175"/>
          </a:xfrm>
          <a:solidFill>
            <a:schemeClr val="tx1"/>
          </a:solidFill>
        </p:spPr>
        <p:txBody>
          <a:bodyPr anchor="b"/>
          <a:lstStyle/>
          <a:p>
            <a:pPr eaLnBrk="1" hangingPunct="1"/>
            <a:r>
              <a:rPr lang="ar-SA" sz="4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العربية </a:t>
            </a:r>
            <a:endParaRPr lang="en-US" sz="18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83823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19200"/>
          </a:xfrm>
          <a:solidFill>
            <a:srgbClr val="CC0066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ar-JO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الخدمات في آسيا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6513" y="2057400"/>
            <a:ext cx="91440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WorldVenture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ar-JO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قائد حقل سنغافورة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Singapore Bible College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أستاذ الوعظ و الكتاب المقدس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Singapore Bible College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مشرف على الدكتوراة في الخدمة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Adjunct Professor </a:t>
            </a:r>
            <a:r>
              <a:rPr lang="ar-JO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أستاذ مساعد للتعليم في 12 دولة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Bible…Basically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مدير الترجمة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BibleStudyDownloads.org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ar-JO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مؤسس الموقع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Crossroads International Church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راعي-معلم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 advAuto="200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3" name="Picture 3" descr="WVpptitle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4" name="Rectangle 1"/>
          <p:cNvSpPr>
            <a:spLocks noChangeArrowheads="1"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768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0638"/>
            <a:ext cx="9144000" cy="928688"/>
          </a:xfrm>
        </p:spPr>
        <p:txBody>
          <a:bodyPr/>
          <a:lstStyle/>
          <a:p>
            <a:pPr eaLnBrk="1" hangingPunct="1"/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مؤسسة إرساليتنا</a:t>
            </a:r>
            <a:endParaRPr lang="en-US" dirty="0">
              <a:solidFill>
                <a:schemeClr val="bg1"/>
              </a:solidFill>
              <a:ea typeface="ＭＳ Ｐゴシック" charset="0"/>
            </a:endParaRPr>
          </a:p>
        </p:txBody>
      </p:sp>
      <p:pic>
        <p:nvPicPr>
          <p:cNvPr id="4" name="Picture 1" descr="WV-Primary_wTa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4406900"/>
            <a:ext cx="8891587" cy="12541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DC69DD-9582-A740-9DBA-B1DE2CFEE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1" y="260648"/>
            <a:ext cx="92525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68192-FC7E-5D46-B5F9-99E93AA05D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1" y="-99393"/>
            <a:ext cx="9252521" cy="6957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ar-JO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أولادنا الثلاثة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9940234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230957-4302-7445-9197-8BEBC7985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06"/>
          <a:stretch/>
        </p:blipFill>
        <p:spPr>
          <a:xfrm>
            <a:off x="-7373" y="29469"/>
            <a:ext cx="360955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8043F0-D1AC-6340-BBCD-4C907437D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108" y="-1"/>
            <a:ext cx="3729705" cy="6887469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6374" y="29468"/>
            <a:ext cx="1731254" cy="33995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  <a:t>أحصل على بطاقة الصلاة الخاصة بنا</a:t>
            </a:r>
            <a:endParaRPr lang="en-US" sz="3200" dirty="0">
              <a:effectLst>
                <a:glow rad="127000">
                  <a:schemeClr val="tx1"/>
                </a:glo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27FFD4-8B61-3D42-98A5-916EF71FB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97" y="6363904"/>
            <a:ext cx="1785257" cy="49409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الخلف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3BF80A-0C16-6F4C-B0E3-5FCF1DDDD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871" y="6363904"/>
            <a:ext cx="1785257" cy="49409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الأمام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3316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142525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  <a:t>قادنا الله من آسيا إلى الشرق الأوسط و شمال أفريقيا</a:t>
            </a:r>
            <a:endParaRPr lang="en-US" sz="3200" dirty="0">
              <a:effectLst>
                <a:glow rad="127000">
                  <a:schemeClr val="tx1"/>
                </a:glow>
              </a:effectLst>
              <a:ea typeface="ＭＳ Ｐゴシック" charset="0"/>
              <a:cs typeface="ＭＳ Ｐゴシック" charset="0"/>
            </a:endParaRPr>
          </a:p>
        </p:txBody>
      </p:sp>
      <p:pic>
        <p:nvPicPr>
          <p:cNvPr id="2050" name="Picture 2" descr="Examining the Asia-Africa Relationship | Umaizi">
            <a:extLst>
              <a:ext uri="{FF2B5EF4-FFF2-40B4-BE49-F238E27FC236}">
                <a16:creationId xmlns:a16="http://schemas.microsoft.com/office/drawing/2014/main" id="{9C6905B3-FC86-3C40-8808-98BBA711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727"/>
            <a:ext cx="9144000" cy="47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3B7FECFF-DED0-594D-9213-1A4BC4885DB0}"/>
              </a:ext>
            </a:extLst>
          </p:cNvPr>
          <p:cNvSpPr/>
          <p:nvPr/>
        </p:nvSpPr>
        <p:spPr bwMode="auto">
          <a:xfrm rot="1523978">
            <a:off x="3243943" y="3624498"/>
            <a:ext cx="2209800" cy="424543"/>
          </a:xfrm>
          <a:prstGeom prst="leftArrow">
            <a:avLst/>
          </a:prstGeom>
          <a:solidFill>
            <a:schemeClr val="tx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27FFD4-8B61-3D42-98A5-916EF71FB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714" y="4502447"/>
            <a:ext cx="1785257" cy="49409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سنغافورة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3BF80A-0C16-6F4C-B0E3-5FCF1DDDD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886" y="3174390"/>
            <a:ext cx="1785257" cy="49409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الأردن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87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9" y="6130214"/>
            <a:ext cx="9144000" cy="643204"/>
          </a:xfrm>
        </p:spPr>
        <p:txBody>
          <a:bodyPr/>
          <a:lstStyle/>
          <a:p>
            <a:pPr>
              <a:defRPr/>
            </a:pPr>
            <a:r>
              <a:rPr lang="ar-JO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عمان , الأردن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2050" name="Picture 2" descr="Private Day or Night Amman Sightseeing - Optional Cooking or Wine Tasting  Tour 2021">
            <a:hlinkClick r:id="rId2"/>
            <a:extLst>
              <a:ext uri="{FF2B5EF4-FFF2-40B4-BE49-F238E27FC236}">
                <a16:creationId xmlns:a16="http://schemas.microsoft.com/office/drawing/2014/main" id="{0953D208-FA8D-204C-BDE1-5CF05A616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5337" cy="608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5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B9E5E-5B29-2049-A85C-2575DEFE7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5657" y="0"/>
            <a:ext cx="7128587" cy="6858005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 rot="16200000">
            <a:off x="-2883159" y="2883157"/>
            <a:ext cx="6858001" cy="1091681"/>
          </a:xfrm>
          <a:solidFill>
            <a:srgbClr val="C00000"/>
          </a:solidFill>
          <a:effectLst/>
        </p:spPr>
        <p:txBody>
          <a:bodyPr anchor="ctr"/>
          <a:lstStyle/>
          <a:p>
            <a:pPr>
              <a:defRPr/>
            </a:pPr>
            <a:r>
              <a:rPr lang="ar-JO" sz="8800" dirty="0">
                <a:effectLst/>
                <a:ea typeface="ＭＳ Ｐゴシック" charset="0"/>
                <a:cs typeface="ＭＳ Ｐゴシック" charset="0"/>
              </a:rPr>
              <a:t>عربي</a:t>
            </a:r>
            <a:endParaRPr lang="en-US" sz="8800" dirty="0">
              <a:effectLst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B883D-8B26-F64C-905F-194DC4B359B0}"/>
              </a:ext>
            </a:extLst>
          </p:cNvPr>
          <p:cNvSpPr txBox="1"/>
          <p:nvPr/>
        </p:nvSpPr>
        <p:spPr>
          <a:xfrm>
            <a:off x="-2413416" y="38075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1B438F9-0883-D146-A791-C4F1DD824509}"/>
              </a:ext>
            </a:extLst>
          </p:cNvPr>
          <p:cNvSpPr txBox="1">
            <a:spLocks noChangeArrowheads="1"/>
          </p:cNvSpPr>
          <p:nvPr/>
        </p:nvSpPr>
        <p:spPr bwMode="auto">
          <a:xfrm rot="21020509">
            <a:off x="1569095" y="3696975"/>
            <a:ext cx="6900596" cy="148529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</a:rPr>
              <a:t>Dr. Rick Griffith</a:t>
            </a:r>
            <a:endParaRPr kumimoji="0" lang="ar-SA" sz="4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08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29C74-E870-9F4A-88C1-A972C2C90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8812">
            <a:off x="1258521" y="1535421"/>
            <a:ext cx="7518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84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C6DBEF-15B7-9449-88AE-F9302BC89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3" b="278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3813" y="3300306"/>
            <a:ext cx="9144000" cy="169430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دراسات نقدية في العهد القديم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53653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  <a:t>وصف مساق</a:t>
            </a:r>
            <a:endParaRPr lang="en-US" sz="6600" dirty="0">
              <a:effectLst>
                <a:glow rad="127000">
                  <a:schemeClr val="tx1"/>
                </a:glo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د. ريك جريفيث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• </a:t>
            </a: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مؤسسة الدراسات اللاهوتية الأردنية</a:t>
            </a:r>
            <a:endParaRPr kumimoji="0" lang="en-US" sz="20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406713048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848600" cy="8382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ar-JO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وصف المساق</a:t>
            </a:r>
            <a:endParaRPr lang="en-US" altLang="zh-CN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140292" name="Text Box 1028"/>
          <p:cNvSpPr txBox="1">
            <a:spLocks noChangeArrowheads="1"/>
          </p:cNvSpPr>
          <p:nvPr/>
        </p:nvSpPr>
        <p:spPr bwMode="auto">
          <a:xfrm>
            <a:off x="8578850" y="152400"/>
            <a:ext cx="327025" cy="40005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0293" name="Rectangle 1029"/>
          <p:cNvSpPr>
            <a:spLocks noChangeArrowheads="1"/>
          </p:cNvSpPr>
          <p:nvPr/>
        </p:nvSpPr>
        <p:spPr bwMode="auto">
          <a:xfrm>
            <a:off x="457200" y="1219200"/>
            <a:ext cx="8382000" cy="49117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lvl="0" indent="-342900" algn="r" defTabSz="914400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ar-JO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هذا المساق عبارة عن تقييم لنقد العهد القديم و فحص المشاكل الأولية لأسفار منتقاة من العهد القديم ( التأليف, التاريخ ... الخ ) سوف يتم الإنتباه إلى الردود الإنجيلية على الإنتقادات المتحررة للعهد القديم .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323528" y="2924944"/>
            <a:ext cx="8458200" cy="393305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uLnTx/>
                <a:uFillTx/>
                <a:latin typeface="Arial" panose="020B0604020202020204" pitchFamily="34" charset="0"/>
                <a:ea typeface="SimSun" charset="0"/>
                <a:cs typeface="SimSun" charset="0"/>
              </a:rPr>
              <a:t>أ. 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uLnTx/>
                <a:uFillTx/>
                <a:latin typeface="Arial" panose="020B0604020202020204" pitchFamily="34" charset="0"/>
                <a:ea typeface="SimSun" charset="0"/>
                <a:cs typeface="SimSun" charset="0"/>
              </a:rPr>
              <a:t>الخلفيات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uLnTx/>
                <a:uFillTx/>
                <a:latin typeface="Arial" panose="020B0604020202020204" pitchFamily="34" charset="0"/>
                <a:ea typeface="SimSun" charset="0"/>
                <a:cs typeface="SimSun" charset="0"/>
              </a:rPr>
              <a:t> ( الكاتب, التاريخ, الأصل, المستلمين, المناسبة, الخصائص و الجدالات ) لأسفار معينة من العهد القديم هوجمت من قبل المنتقدين .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Arial" panose="020B0604020202020204" pitchFamily="34" charset="0"/>
              <a:ea typeface="SimSun" charset="0"/>
              <a:cs typeface="SimSun" charset="0"/>
            </a:endParaRPr>
          </a:p>
          <a:p>
            <a:pPr marL="514350" lvl="0" indent="-51435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ب. الدعم </a:t>
            </a:r>
            <a:r>
              <a:rPr lang="ar-JO" sz="2800" b="1" dirty="0"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القانوني</a:t>
            </a: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 لأصالة الأسفار التسعة و الثلاثين المكتوبة .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Arial" panose="020B0604020202020204" pitchFamily="34" charset="0"/>
              <a:ea typeface="SimSun" charset="0"/>
              <a:cs typeface="SimSun" charset="0"/>
            </a:endParaRPr>
          </a:p>
          <a:p>
            <a:pPr marL="514350" lvl="0" indent="-51435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ت. دليل </a:t>
            </a:r>
            <a:r>
              <a:rPr lang="ar-JO" sz="2800" b="1" dirty="0"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أثري</a:t>
            </a: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 لمصداقية العهد القديم .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Arial" panose="020B0604020202020204" pitchFamily="34" charset="0"/>
              <a:ea typeface="SimSun" charset="0"/>
              <a:cs typeface="SimSun" charset="0"/>
            </a:endParaRPr>
          </a:p>
          <a:p>
            <a:pPr marL="514350" lvl="0" indent="-514350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+mj-lt"/>
              <a:buAutoNum type="alphaUcPeriod"/>
            </a:pPr>
            <a:endParaRPr lang="en-US" sz="28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Arial" panose="020B0604020202020204" pitchFamily="34" charset="0"/>
              <a:ea typeface="SimSun" charset="0"/>
              <a:cs typeface="SimSun" charset="0"/>
            </a:endParaRP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ar-JO" sz="4000" dirty="0">
                <a:ea typeface="ＭＳ Ｐゴシック" charset="0"/>
                <a:cs typeface="ＭＳ Ｐゴシック" charset="0"/>
              </a:rPr>
              <a:t>أهداف مساقنا</a:t>
            </a:r>
            <a:endParaRPr lang="en-US" sz="4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Rectangle 3" descr="Green marble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458200" cy="1172344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marL="0" indent="0" algn="r" eaLnBrk="1" hangingPunct="1">
              <a:buNone/>
            </a:pPr>
            <a:r>
              <a:rPr lang="ar-JO" altLang="zh-CN" dirty="0">
                <a:effectLst>
                  <a:glow rad="228600">
                    <a:srgbClr val="101100"/>
                  </a:glow>
                </a:effectLst>
                <a:ea typeface="SimSun" charset="0"/>
                <a:cs typeface="SimSun" charset="0"/>
              </a:rPr>
              <a:t>مع نهاية هذا المساق سوف يتناغم الطالب مع :</a:t>
            </a:r>
            <a:endParaRPr lang="en-US" altLang="zh-CN" dirty="0">
              <a:effectLst>
                <a:glow rad="228600">
                  <a:srgbClr val="101100"/>
                </a:glow>
              </a:effectLst>
              <a:ea typeface="SimSun" charset="0"/>
              <a:cs typeface="SimSun" charset="0"/>
            </a:endParaRP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8458200" y="381000"/>
            <a:ext cx="34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ar-JO" sz="3600" dirty="0">
                <a:ea typeface="ＭＳ Ｐゴシック" charset="0"/>
                <a:cs typeface="ＭＳ Ｐゴシック" charset="0"/>
              </a:rPr>
              <a:t>أهداف مساقنا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Rectangle 3" descr="Green marble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458200" cy="1172344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marL="0" indent="0" algn="r" eaLnBrk="1" hangingPunct="1">
              <a:buNone/>
            </a:pPr>
            <a:r>
              <a:rPr lang="ar-JO" altLang="zh-CN" dirty="0">
                <a:effectLst>
                  <a:glow rad="228600">
                    <a:srgbClr val="101100"/>
                  </a:glow>
                </a:effectLst>
                <a:ea typeface="SimSun" charset="0"/>
                <a:cs typeface="SimSun" charset="0"/>
              </a:rPr>
              <a:t>مع نهاية هذا المساق سوف يتناغم الطالب مع :</a:t>
            </a:r>
            <a:endParaRPr lang="en-US" altLang="zh-CN" dirty="0">
              <a:effectLst>
                <a:glow rad="228600">
                  <a:srgbClr val="101100"/>
                </a:glow>
              </a:effectLst>
              <a:ea typeface="SimSun" charset="0"/>
              <a:cs typeface="SimSun" charset="0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323528" y="2924944"/>
            <a:ext cx="8458200" cy="393305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87388" lvl="0" indent="-687388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ث. دراسات عن </a:t>
            </a:r>
            <a:r>
              <a:rPr lang="ar-JO" sz="2800" b="1" dirty="0"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الخليقة</a:t>
            </a: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 تدعم القراءة الطبيعية لتكوين 1 - 2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Arial" panose="020B0604020202020204" pitchFamily="34" charset="0"/>
              <a:ea typeface="SimSun" charset="0"/>
              <a:cs typeface="SimSun" charset="0"/>
            </a:endParaRPr>
          </a:p>
          <a:p>
            <a:pPr marL="687388" lvl="0" indent="-687388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ج. </a:t>
            </a:r>
            <a:r>
              <a:rPr lang="ar-JO" sz="2800" b="1" dirty="0"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مؤلفات</a:t>
            </a: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 من مصادر علمانية قديمة تدافع عن أصالة العهد القديم .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Arial" panose="020B0604020202020204" pitchFamily="34" charset="0"/>
              <a:ea typeface="SimSun" charset="0"/>
              <a:cs typeface="SimSun" charset="0"/>
            </a:endParaRPr>
          </a:p>
          <a:p>
            <a:pPr marL="687388" lvl="0" indent="-687388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ح. مشاكل في </a:t>
            </a:r>
            <a:r>
              <a:rPr lang="ar-JO" sz="2800" b="1" dirty="0"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التسلسل الزمني </a:t>
            </a: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خلال تاريخ إسرائيل .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panose="020B0604020202020204" pitchFamily="34" charset="0"/>
                <a:ea typeface="SimSun" charset="0"/>
                <a:cs typeface="SimSun" charset="0"/>
              </a:rPr>
              <a:t> </a:t>
            </a:r>
          </a:p>
          <a:p>
            <a:pPr marL="687388" lvl="0" indent="-687388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uLnTx/>
                <a:uFillTx/>
                <a:latin typeface="Arial" panose="020B0604020202020204" pitchFamily="34" charset="0"/>
                <a:ea typeface="SimSun" charset="0"/>
                <a:cs typeface="SimSun" charset="0"/>
              </a:rPr>
              <a:t>خ. 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uLnTx/>
                <a:uFillTx/>
                <a:latin typeface="Arial" panose="020B0604020202020204" pitchFamily="34" charset="0"/>
                <a:ea typeface="SimSun" charset="0"/>
                <a:cs typeface="SimSun" charset="0"/>
              </a:rPr>
              <a:t>الديانات الوثنية </a:t>
            </a: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uLnTx/>
                <a:uFillTx/>
                <a:latin typeface="Arial" panose="020B0604020202020204" pitchFamily="34" charset="0"/>
                <a:ea typeface="SimSun" charset="0"/>
                <a:cs typeface="SimSun" charset="0"/>
              </a:rPr>
              <a:t>التي تظهر إسرائيل كشعب خاص .</a:t>
            </a:r>
            <a:endParaRPr kumimoji="0" lang="en-SG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uLnTx/>
              <a:uFillTx/>
              <a:latin typeface="Arial" panose="020B0604020202020204" pitchFamily="34" charset="0"/>
              <a:ea typeface="SimSun" charset="0"/>
              <a:cs typeface="SimSun" charset="0"/>
            </a:endParaRP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8458200" y="381000"/>
            <a:ext cx="34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1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7119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DD177A-36D7-694D-A52E-D23653670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0"/>
            <a:ext cx="454269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5A05EE-0038-C64C-9FA9-5F2E31192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163" y="0"/>
            <a:ext cx="4703924" cy="7101408"/>
          </a:xfrm>
          <a:prstGeom prst="rect">
            <a:avLst/>
          </a:prstGeom>
        </p:spPr>
      </p:pic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942492" y="116632"/>
            <a:ext cx="3200400" cy="667544"/>
          </a:xfrm>
          <a:solidFill>
            <a:srgbClr val="101100"/>
          </a:solidFill>
          <a:ln w="28575">
            <a:solidFill>
              <a:schemeClr val="tx2"/>
            </a:solidFill>
          </a:ln>
        </p:spPr>
        <p:txBody>
          <a:bodyPr/>
          <a:lstStyle/>
          <a:p>
            <a:pPr algn="ctr" eaLnBrk="1" hangingPunct="1"/>
            <a:r>
              <a:rPr lang="ar-JO" dirty="0">
                <a:ea typeface="ＭＳ Ｐゴシック" charset="0"/>
                <a:cs typeface="ＭＳ Ｐゴシック" charset="0"/>
              </a:rPr>
              <a:t>نصوصنا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821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2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 bwMode="auto">
          <a:xfrm>
            <a:off x="0" y="717550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322563" name="Title 1"/>
          <p:cNvSpPr>
            <a:spLocks noGrp="1"/>
          </p:cNvSpPr>
          <p:nvPr>
            <p:ph type="title"/>
          </p:nvPr>
        </p:nvSpPr>
        <p:spPr>
          <a:xfrm>
            <a:off x="1116013" y="0"/>
            <a:ext cx="7034212" cy="773113"/>
          </a:xfrm>
          <a:solidFill>
            <a:schemeClr val="tx1"/>
          </a:solidFill>
        </p:spPr>
        <p:txBody>
          <a:bodyPr/>
          <a:lstStyle/>
          <a:p>
            <a:r>
              <a:rPr lang="ar-JO" sz="3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علامات الطالب الخريج</a:t>
            </a:r>
            <a:endParaRPr lang="en-US" dirty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08744" y="634364"/>
            <a:ext cx="3047999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مكونة من 4 علامات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1196752"/>
            <a:ext cx="3597354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القراءات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22566" name="Picture 3" descr="rev intro requirements king-strategy-clip-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27559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>
            <a:spLocks noChangeArrowheads="1"/>
          </p:cNvSpPr>
          <p:nvPr/>
        </p:nvSpPr>
        <p:spPr bwMode="auto">
          <a:xfrm rot="7180350">
            <a:off x="2365843" y="1915989"/>
            <a:ext cx="1358900" cy="2341563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1" name="Cloud 10"/>
          <p:cNvSpPr/>
          <p:nvPr/>
        </p:nvSpPr>
        <p:spPr bwMode="auto">
          <a:xfrm>
            <a:off x="5080000" y="673100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52513" y="1340768"/>
            <a:ext cx="3839967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البحث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 rot="13985795">
            <a:off x="5309077" y="1775730"/>
            <a:ext cx="1357313" cy="2341563"/>
          </a:xfrm>
          <a:prstGeom prst="downArrow">
            <a:avLst>
              <a:gd name="adj1" fmla="val 50000"/>
              <a:gd name="adj2" fmla="val 500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8534400" y="0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4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4" name="Cloud 13"/>
          <p:cNvSpPr/>
          <p:nvPr/>
        </p:nvSpPr>
        <p:spPr bwMode="auto">
          <a:xfrm>
            <a:off x="-31924" y="3823801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9512" y="5373216"/>
            <a:ext cx="3597354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المشروع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7" name="Down Arrow 16"/>
          <p:cNvSpPr>
            <a:spLocks noChangeArrowheads="1"/>
          </p:cNvSpPr>
          <p:nvPr/>
        </p:nvSpPr>
        <p:spPr bwMode="auto">
          <a:xfrm rot="3443794">
            <a:off x="2364622" y="3605459"/>
            <a:ext cx="1358900" cy="2341563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8" name="Cloud 17"/>
          <p:cNvSpPr/>
          <p:nvPr/>
        </p:nvSpPr>
        <p:spPr bwMode="auto">
          <a:xfrm>
            <a:off x="5048076" y="3779351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6056" y="5661248"/>
            <a:ext cx="3839967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الإمتحان النهائي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0" name="Down Arrow 19"/>
          <p:cNvSpPr>
            <a:spLocks noChangeArrowheads="1"/>
          </p:cNvSpPr>
          <p:nvPr/>
        </p:nvSpPr>
        <p:spPr bwMode="auto">
          <a:xfrm rot="18368046">
            <a:off x="5383116" y="3640727"/>
            <a:ext cx="1357313" cy="2341563"/>
          </a:xfrm>
          <a:prstGeom prst="downArrow">
            <a:avLst>
              <a:gd name="adj1" fmla="val 50000"/>
              <a:gd name="adj2" fmla="val 500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875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2" grpId="0"/>
      <p:bldP spid="13" grpId="0" animBg="1"/>
      <p:bldP spid="16" grpId="0"/>
      <p:bldP spid="17" grpId="0" animBg="1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50FFF-89A1-914A-85AA-7D6C844C2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6" t="9381" r="11405" b="10049"/>
          <a:stretch/>
        </p:blipFill>
        <p:spPr>
          <a:xfrm>
            <a:off x="-108519" y="-27384"/>
            <a:ext cx="9252520" cy="6803017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0" y="5736272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عائلة جريفيث</a:t>
            </a:r>
            <a:br>
              <a:rPr lang="en-US" sz="2800" b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2800" b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تشرين ثاني 2019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7181369" y="3617698"/>
            <a:ext cx="1755707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كيرت </a:t>
            </a: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 كارا (34)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39466" y="2895568"/>
            <a:ext cx="2088232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4000" b="1" dirty="0">
                <a:solidFill>
                  <a:srgbClr val="FFFF00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جون </a:t>
            </a:r>
            <a:r>
              <a:rPr lang="ar-JO" sz="4000" b="1" dirty="0"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 كلوي (28)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2653848" y="4077072"/>
            <a:ext cx="2555776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ستيفن</a:t>
            </a: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كيتي و جيسي (32)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5233582" y="2233848"/>
            <a:ext cx="2088232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ريك و سوزان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-3016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2020</a:t>
            </a:r>
            <a:endParaRPr kumimoji="0" lang="en-US" sz="4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4123487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287026"/>
            <a:ext cx="9144000" cy="570974"/>
          </a:xfrm>
        </p:spPr>
        <p:txBody>
          <a:bodyPr/>
          <a:lstStyle/>
          <a:p>
            <a:pPr eaLnBrk="1" hangingPunct="1">
              <a:defRPr/>
            </a:pPr>
            <a:r>
              <a:rPr lang="ar-SA" sz="2400" dirty="0">
                <a:solidFill>
                  <a:srgbClr val="FFFFFF"/>
                </a:solidFill>
                <a:ea typeface="ＭＳ Ｐゴシック" charset="0"/>
              </a:rPr>
              <a:t>نقدية في العهد القديم وصف المساق</a:t>
            </a:r>
            <a:r>
              <a:rPr lang="en-US" sz="2400" dirty="0">
                <a:solidFill>
                  <a:srgbClr val="FFFFFF"/>
                </a:solidFill>
                <a:ea typeface="ＭＳ Ｐゴシック" charset="0"/>
              </a:rPr>
              <a:t>  •  BibleStudyDownloads.org</a:t>
            </a:r>
            <a:endParaRPr lang="en-US" sz="1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أحصل على العرض التقديمي مجاناً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84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5B829F-C175-7A4E-85FE-8C21E5905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4"/>
            <a:ext cx="89440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091" y="3540035"/>
            <a:ext cx="5574070" cy="3317966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ar-JO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كيرت (34) و كارا لديهم شركة أعمال استشارية قرب مدينة سياتل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043293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85B68D-5F20-C943-B229-C7DC97FC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403"/>
            <a:ext cx="9144000" cy="5035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F149C2-64A3-C441-9E66-96A74325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1403"/>
          </a:xfrm>
        </p:spPr>
        <p:txBody>
          <a:bodyPr/>
          <a:lstStyle/>
          <a:p>
            <a:r>
              <a:rPr lang="ar-JO" sz="3600" b="1" dirty="0"/>
              <a:t>كيرت و كارا يمتلكون حركاتهم الترادفية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90255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11104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  <a:t>ستيفن, كيتي و جيسي في جيج هاربور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30D49-CCA5-4640-94B0-970131952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9941"/>
            <a:ext cx="9144000" cy="57180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2A00994-B4DA-DD47-960C-40CAA0C06EA3}"/>
              </a:ext>
            </a:extLst>
          </p:cNvPr>
          <p:cNvGrpSpPr/>
          <p:nvPr/>
        </p:nvGrpSpPr>
        <p:grpSpPr>
          <a:xfrm>
            <a:off x="5052053" y="4221088"/>
            <a:ext cx="4099296" cy="2634827"/>
            <a:chOff x="5052053" y="4193704"/>
            <a:chExt cx="4099296" cy="26348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E61F73-D356-2B44-A369-B8E30A4F2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424"/>
            <a:stretch/>
          </p:blipFill>
          <p:spPr>
            <a:xfrm>
              <a:off x="5052053" y="4193704"/>
              <a:ext cx="4091946" cy="2564904"/>
            </a:xfrm>
            <a:prstGeom prst="rect">
              <a:avLst/>
            </a:prstGeom>
          </p:spPr>
        </p:pic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E9A72B3A-DC0C-0E43-9DC5-4EF8B819FF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2053" y="6078099"/>
              <a:ext cx="4099296" cy="7504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35" tIns="45718" rIns="91435" bIns="45718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177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353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53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706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200" b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ＭＳ Ｐゴシック" charset="0"/>
                </a:rPr>
                <a:t>ولدت</a:t>
              </a:r>
              <a:r>
                <a:rPr kumimoji="0" lang="ar-JO" sz="3200" b="1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ＭＳ Ｐゴシック" charset="0"/>
                </a:rPr>
                <a:t> نورا في 31 تموز</a:t>
              </a:r>
              <a:endParaRPr kumimoji="0" lang="en-US" sz="32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25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6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5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White on Black Background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2128</Words>
  <Application>Microsoft Macintosh PowerPoint</Application>
  <PresentationFormat>On-screen Show (4:3)</PresentationFormat>
  <Paragraphs>368</Paragraphs>
  <Slides>61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61</vt:i4>
      </vt:variant>
    </vt:vector>
  </HeadingPairs>
  <TitlesOfParts>
    <vt:vector size="98" baseType="lpstr">
      <vt:lpstr>26</vt:lpstr>
      <vt:lpstr>ＭＳ Ｐゴシック</vt:lpstr>
      <vt:lpstr>SimSun</vt:lpstr>
      <vt:lpstr>ヒラギノ角ゴ Pro W3</vt:lpstr>
      <vt:lpstr>Arial</vt:lpstr>
      <vt:lpstr>Calibri</vt:lpstr>
      <vt:lpstr>Comic Sans MS</vt:lpstr>
      <vt:lpstr>Geneva</vt:lpstr>
      <vt:lpstr>Impact</vt:lpstr>
      <vt:lpstr>Times New Roman</vt:lpstr>
      <vt:lpstr>Wingdings</vt:lpstr>
      <vt:lpstr>49_Blank Presentation</vt:lpstr>
      <vt:lpstr>5_Blank Presentation</vt:lpstr>
      <vt:lpstr>Orbit</vt:lpstr>
      <vt:lpstr>1_Blank Presentation</vt:lpstr>
      <vt:lpstr>50_Blank Presentation</vt:lpstr>
      <vt:lpstr>3_Default Design</vt:lpstr>
      <vt:lpstr>3_Blank Presentation</vt:lpstr>
      <vt:lpstr>5_Beam</vt:lpstr>
      <vt:lpstr>White on Black Background</vt:lpstr>
      <vt:lpstr>1_Default Design</vt:lpstr>
      <vt:lpstr>4_Beam</vt:lpstr>
      <vt:lpstr>Clipboard</vt:lpstr>
      <vt:lpstr>1_Beam</vt:lpstr>
      <vt:lpstr>8_Office Theme</vt:lpstr>
      <vt:lpstr>6_Beam</vt:lpstr>
      <vt:lpstr>Beam</vt:lpstr>
      <vt:lpstr>4_Default Design</vt:lpstr>
      <vt:lpstr>2_Blank Presentation</vt:lpstr>
      <vt:lpstr>7_Default Design</vt:lpstr>
      <vt:lpstr>11_Default Design</vt:lpstr>
      <vt:lpstr>5_Default Design</vt:lpstr>
      <vt:lpstr>Cascade</vt:lpstr>
      <vt:lpstr>預設簡報設計</vt:lpstr>
      <vt:lpstr>Blue Diagonal</vt:lpstr>
      <vt:lpstr>1_Cascade</vt:lpstr>
      <vt:lpstr>5_Orbit</vt:lpstr>
      <vt:lpstr>وصف المساق</vt:lpstr>
      <vt:lpstr>سنغافورة</vt:lpstr>
      <vt:lpstr>20 شباط 1991 : التحرك إلى سنغافورة</vt:lpstr>
      <vt:lpstr>أولادنا الثلاثة</vt:lpstr>
      <vt:lpstr>أولادنا الثلاثة</vt:lpstr>
      <vt:lpstr>عائلة جريفيث 28 تشرين ثاني 2019</vt:lpstr>
      <vt:lpstr> كيرت (34) و كارا لديهم شركة أعمال استشارية قرب مدينة سياتل</vt:lpstr>
      <vt:lpstr>كيرت و كارا يمتلكون حركاتهم الترادفية</vt:lpstr>
      <vt:lpstr>ستيفن, كيتي و جيسي في جيج هاربور</vt:lpstr>
      <vt:lpstr>حفيدنا ذو السنتين جيسي</vt:lpstr>
      <vt:lpstr>ستيفن (32) طيار في الشركة المتحدة ينتقل من سياتل ليطير من    ( SFO )</vt:lpstr>
      <vt:lpstr>جون (28) فنان تشكيلي و ممثل ملهم في جنوب كاليفورنيا</vt:lpstr>
      <vt:lpstr>Our People</vt:lpstr>
      <vt:lpstr>شعب كنيسة الطرق المتقاطقة• حزيران 2021</vt:lpstr>
      <vt:lpstr>Our People</vt:lpstr>
      <vt:lpstr>ريك و سوزان 2006-2021</vt:lpstr>
      <vt:lpstr>Our People</vt:lpstr>
      <vt:lpstr>دعونا ندرس النص الكتابي</vt:lpstr>
      <vt:lpstr>كن أميناً</vt:lpstr>
      <vt:lpstr>كن منتصراً</vt:lpstr>
      <vt:lpstr>كلية سنغافورة للكتاب المقدس</vt:lpstr>
      <vt:lpstr>قمت بالإشراف على طلاب الدكتوراة في الخدمة في كلية سنغافورة للكتاب المقدس ( 2009-2021 )</vt:lpstr>
      <vt:lpstr>Leading Change &amp; Conflict Resolution  (Dr. Alan McMahan Oct 2016)</vt:lpstr>
      <vt:lpstr>طلاب كلية سنغافورة للكتاب المقدس</vt:lpstr>
      <vt:lpstr>ما علمته في كلية سنغافورة للكتاب المقدس</vt:lpstr>
      <vt:lpstr>طلاب كلية سنغافورة للكتاب المقدس</vt:lpstr>
      <vt:lpstr>PowerPoint Presentation</vt:lpstr>
      <vt:lpstr>تايلاند • منغوليا • ميانمار • أندونيسيا</vt:lpstr>
      <vt:lpstr>مدرسة المجتمع الدولية (تأسست 1993)</vt:lpstr>
      <vt:lpstr>في مدرسة المجتمع الدولية الآن أكثر من 400 طالب</vt:lpstr>
      <vt:lpstr>التعليم 1994-2021</vt:lpstr>
      <vt:lpstr>أيام الخلق</vt:lpstr>
      <vt:lpstr>Days of Creation in Bahasa Indonesian</vt:lpstr>
      <vt:lpstr>六天的创造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الصينية</vt:lpstr>
      <vt:lpstr>الأندونيسية</vt:lpstr>
      <vt:lpstr>المنغولية</vt:lpstr>
      <vt:lpstr>الفيتنامية</vt:lpstr>
      <vt:lpstr>العربية </vt:lpstr>
      <vt:lpstr>الخدمات في آسيا</vt:lpstr>
      <vt:lpstr>مؤسسة إرساليتنا</vt:lpstr>
      <vt:lpstr>أحصل على بطاقة الصلاة الخاصة بنا</vt:lpstr>
      <vt:lpstr>قادنا الله من آسيا إلى الشرق الأوسط و شمال أفريقيا</vt:lpstr>
      <vt:lpstr>عمان , الأردن</vt:lpstr>
      <vt:lpstr>عربي</vt:lpstr>
      <vt:lpstr>وصف مساق</vt:lpstr>
      <vt:lpstr>وصف المساق</vt:lpstr>
      <vt:lpstr>أهداف مساقنا</vt:lpstr>
      <vt:lpstr>أهداف مساقنا</vt:lpstr>
      <vt:lpstr>نصوصنا</vt:lpstr>
      <vt:lpstr>علامات الطالب الخريج</vt:lpstr>
      <vt:lpstr>Black</vt:lpstr>
      <vt:lpstr>نقدية في العهد القديم وصف المساق  •  BibleStudyDownloads.org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184</cp:revision>
  <dcterms:created xsi:type="dcterms:W3CDTF">2014-08-02T06:39:19Z</dcterms:created>
  <dcterms:modified xsi:type="dcterms:W3CDTF">2026-06-09T16:21:38Z</dcterms:modified>
</cp:coreProperties>
</file>