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theme/themeOverride2.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3.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4.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49" r:id="rId4"/>
    <p:sldMasterId id="2147483764" r:id="rId5"/>
    <p:sldMasterId id="2147484022" r:id="rId6"/>
    <p:sldMasterId id="2147484035" r:id="rId7"/>
    <p:sldMasterId id="2147484047" r:id="rId8"/>
    <p:sldMasterId id="2147484060" r:id="rId9"/>
    <p:sldMasterId id="2147484334" r:id="rId10"/>
    <p:sldMasterId id="2147484639" r:id="rId11"/>
    <p:sldMasterId id="2147484652" r:id="rId12"/>
    <p:sldMasterId id="2147484665" r:id="rId13"/>
    <p:sldMasterId id="2147484678" r:id="rId14"/>
    <p:sldMasterId id="2147485441" r:id="rId15"/>
    <p:sldMasterId id="2147485454" r:id="rId16"/>
    <p:sldMasterId id="2147485458" r:id="rId17"/>
    <p:sldMasterId id="2147485470" r:id="rId18"/>
    <p:sldMasterId id="2147485482" r:id="rId19"/>
    <p:sldMasterId id="2147485495" r:id="rId20"/>
    <p:sldMasterId id="2147485507" r:id="rId21"/>
    <p:sldMasterId id="2147485519" r:id="rId22"/>
    <p:sldMasterId id="2147485531" r:id="rId23"/>
  </p:sldMasterIdLst>
  <p:notesMasterIdLst>
    <p:notesMasterId r:id="rId117"/>
  </p:notesMasterIdLst>
  <p:sldIdLst>
    <p:sldId id="257" r:id="rId24"/>
    <p:sldId id="324" r:id="rId25"/>
    <p:sldId id="258" r:id="rId26"/>
    <p:sldId id="259" r:id="rId27"/>
    <p:sldId id="260" r:id="rId28"/>
    <p:sldId id="261" r:id="rId29"/>
    <p:sldId id="262" r:id="rId30"/>
    <p:sldId id="335" r:id="rId31"/>
    <p:sldId id="263" r:id="rId32"/>
    <p:sldId id="264" r:id="rId33"/>
    <p:sldId id="265" r:id="rId34"/>
    <p:sldId id="266" r:id="rId35"/>
    <p:sldId id="267" r:id="rId36"/>
    <p:sldId id="268" r:id="rId37"/>
    <p:sldId id="269" r:id="rId38"/>
    <p:sldId id="270" r:id="rId39"/>
    <p:sldId id="271" r:id="rId40"/>
    <p:sldId id="272" r:id="rId41"/>
    <p:sldId id="273" r:id="rId42"/>
    <p:sldId id="274" r:id="rId43"/>
    <p:sldId id="275" r:id="rId44"/>
    <p:sldId id="329" r:id="rId45"/>
    <p:sldId id="277" r:id="rId46"/>
    <p:sldId id="338" r:id="rId47"/>
    <p:sldId id="339" r:id="rId48"/>
    <p:sldId id="340" r:id="rId49"/>
    <p:sldId id="4049" r:id="rId50"/>
    <p:sldId id="617" r:id="rId51"/>
    <p:sldId id="342" r:id="rId52"/>
    <p:sldId id="343" r:id="rId53"/>
    <p:sldId id="344" r:id="rId54"/>
    <p:sldId id="345" r:id="rId55"/>
    <p:sldId id="346" r:id="rId56"/>
    <p:sldId id="619" r:id="rId57"/>
    <p:sldId id="348" r:id="rId58"/>
    <p:sldId id="616" r:id="rId59"/>
    <p:sldId id="350" r:id="rId60"/>
    <p:sldId id="351" r:id="rId61"/>
    <p:sldId id="5315" r:id="rId62"/>
    <p:sldId id="341" r:id="rId63"/>
    <p:sldId id="282" r:id="rId64"/>
    <p:sldId id="283" r:id="rId65"/>
    <p:sldId id="359" r:id="rId66"/>
    <p:sldId id="592" r:id="rId67"/>
    <p:sldId id="360" r:id="rId68"/>
    <p:sldId id="285" r:id="rId69"/>
    <p:sldId id="286" r:id="rId70"/>
    <p:sldId id="287" r:id="rId71"/>
    <p:sldId id="288" r:id="rId72"/>
    <p:sldId id="289" r:id="rId73"/>
    <p:sldId id="290" r:id="rId74"/>
    <p:sldId id="291" r:id="rId75"/>
    <p:sldId id="292" r:id="rId76"/>
    <p:sldId id="293" r:id="rId77"/>
    <p:sldId id="294" r:id="rId78"/>
    <p:sldId id="295" r:id="rId79"/>
    <p:sldId id="296" r:id="rId80"/>
    <p:sldId id="297" r:id="rId81"/>
    <p:sldId id="298" r:id="rId82"/>
    <p:sldId id="299" r:id="rId83"/>
    <p:sldId id="321" r:id="rId84"/>
    <p:sldId id="333" r:id="rId85"/>
    <p:sldId id="361" r:id="rId86"/>
    <p:sldId id="300" r:id="rId87"/>
    <p:sldId id="301" r:id="rId88"/>
    <p:sldId id="618" r:id="rId89"/>
    <p:sldId id="302" r:id="rId90"/>
    <p:sldId id="303" r:id="rId91"/>
    <p:sldId id="320" r:id="rId92"/>
    <p:sldId id="304" r:id="rId93"/>
    <p:sldId id="560" r:id="rId94"/>
    <p:sldId id="615" r:id="rId95"/>
    <p:sldId id="5316" r:id="rId96"/>
    <p:sldId id="564" r:id="rId97"/>
    <p:sldId id="305" r:id="rId98"/>
    <p:sldId id="306" r:id="rId99"/>
    <p:sldId id="307" r:id="rId100"/>
    <p:sldId id="308" r:id="rId101"/>
    <p:sldId id="309" r:id="rId102"/>
    <p:sldId id="322" r:id="rId103"/>
    <p:sldId id="315" r:id="rId104"/>
    <p:sldId id="4048" r:id="rId105"/>
    <p:sldId id="310" r:id="rId106"/>
    <p:sldId id="311" r:id="rId107"/>
    <p:sldId id="312" r:id="rId108"/>
    <p:sldId id="313" r:id="rId109"/>
    <p:sldId id="332" r:id="rId110"/>
    <p:sldId id="4047" r:id="rId111"/>
    <p:sldId id="781" r:id="rId112"/>
    <p:sldId id="778" r:id="rId113"/>
    <p:sldId id="4046" r:id="rId114"/>
    <p:sldId id="354" r:id="rId115"/>
    <p:sldId id="522" r:id="rId11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0008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1653"/>
    <p:restoredTop sz="80537"/>
  </p:normalViewPr>
  <p:slideViewPr>
    <p:cSldViewPr>
      <p:cViewPr varScale="1">
        <p:scale>
          <a:sx n="87" d="100"/>
          <a:sy n="87" d="100"/>
        </p:scale>
        <p:origin x="208" y="1800"/>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50" d="100"/>
        <a:sy n="50" d="100"/>
      </p:scale>
      <p:origin x="0" y="226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presProps" Target="presProps.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viewProps" Target="viewProps.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65BC1059-0BB0-6F49-9AE3-80C52745A5A7}" type="slidenum">
              <a:rPr lang="en-US" smtClean="0"/>
              <a:pPr>
                <a:defRPr/>
              </a:pPr>
              <a:t>‹#›</a:t>
            </a:fld>
            <a:endParaRPr lang="en-US" dirty="0"/>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latin typeface="Arial" panose="020B0604020202020204" pitchFamily="34" charset="0"/>
              </a:rPr>
              <a:pPr/>
              <a:t>10</a:t>
            </a:fld>
            <a:endParaRPr lang="en-US" sz="1200" dirty="0">
              <a:latin typeface="Arial" panose="020B0604020202020204" pitchFamily="34"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 R. Morris, The Long War Against God (New York: Master Books, 2000); cited in Collins, The Language of God, 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latin typeface="Arial" panose="020B0604020202020204" pitchFamily="34" charset="0"/>
              </a:rPr>
              <a:pPr/>
              <a:t>11</a:t>
            </a:fld>
            <a:endParaRPr lang="en-US" sz="1200" dirty="0">
              <a:latin typeface="Arial" panose="020B0604020202020204" pitchFamily="34"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latin typeface="Arial" panose="020B0604020202020204" pitchFamily="34" charset="0"/>
              </a:rPr>
              <a:pPr/>
              <a:t>12</a:t>
            </a:fld>
            <a:endParaRPr lang="en-US" sz="1200" dirty="0">
              <a:latin typeface="Arial" panose="020B0604020202020204" pitchFamily="34"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www.ncseweb.org</a:t>
            </a:r>
            <a:r>
              <a:rPr lang="en-US" dirty="0">
                <a:ea typeface="ＭＳ Ｐゴシック" charset="0"/>
                <a:cs typeface="ＭＳ Ｐゴシック" charset="0"/>
              </a:rPr>
              <a:t>/resources/news/2006/US/828_the_episcopal_church_reaffirms_6_26_2006.asp</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latin typeface="Arial" panose="020B0604020202020204" pitchFamily="34" charset="0"/>
              </a:rPr>
              <a:pPr/>
              <a:t>13</a:t>
            </a:fld>
            <a:endParaRPr lang="en-US" sz="1200" dirty="0">
              <a:latin typeface="Arial" panose="020B0604020202020204" pitchFamily="34"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www.ncseweb.org</a:t>
            </a:r>
            <a:r>
              <a:rPr lang="en-US" dirty="0">
                <a:ea typeface="ＭＳ Ｐゴシック" charset="0"/>
                <a:cs typeface="ＭＳ Ｐゴシック" charset="0"/>
              </a:rPr>
              <a:t>/resources/news/2006/US/828_the_episcopal_church_reaffirms_6_26_2006.asp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latin typeface="Arial" panose="020B0604020202020204" pitchFamily="34" charset="0"/>
              </a:rPr>
              <a:pPr/>
              <a:t>14</a:t>
            </a:fld>
            <a:endParaRPr lang="en-US" sz="1200" dirty="0">
              <a:latin typeface="Arial" panose="020B0604020202020204" pitchFamily="34"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www.ncseweb.org</a:t>
            </a:r>
            <a:r>
              <a:rPr lang="en-US" dirty="0">
                <a:ea typeface="ＭＳ Ｐゴシック" charset="0"/>
                <a:cs typeface="ＭＳ Ｐゴシック" charset="0"/>
              </a:rPr>
              <a:t>/resources/news/2006/US/828_the_episcopal_church_reaffirms_6_26_2006.asp</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latin typeface="Arial" panose="020B0604020202020204" pitchFamily="34" charset="0"/>
              </a:rPr>
              <a:pPr/>
              <a:t>15</a:t>
            </a:fld>
            <a:endParaRPr lang="en-US" sz="1200" dirty="0">
              <a:latin typeface="Arial" panose="020B0604020202020204" pitchFamily="34"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www.ncseweb.org</a:t>
            </a:r>
            <a:r>
              <a:rPr lang="en-US" dirty="0">
                <a:ea typeface="ＭＳ Ｐゴシック" charset="0"/>
                <a:cs typeface="ＭＳ Ｐゴシック" charset="0"/>
              </a:rPr>
              <a:t>/resources/news/2006/US/828_the_episcopal_church_reaffirms_6_26_2006.asp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latin typeface="Arial" panose="020B0604020202020204" pitchFamily="34" charset="0"/>
              </a:rPr>
              <a:pPr/>
              <a:t>16</a:t>
            </a:fld>
            <a:endParaRPr lang="en-US" sz="1200" dirty="0">
              <a:latin typeface="Arial" panose="020B0604020202020204" pitchFamily="34"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latin typeface="Arial" panose="020B0604020202020204" pitchFamily="34" charset="0"/>
              </a:rPr>
              <a:pPr/>
              <a:t>17</a:t>
            </a:fld>
            <a:endParaRPr lang="en-US" sz="1200" dirty="0">
              <a:latin typeface="Arial" panose="020B0604020202020204" pitchFamily="34"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latin typeface="Arial" panose="020B0604020202020204" pitchFamily="34" charset="0"/>
              </a:rPr>
              <a:pPr/>
              <a:t>18</a:t>
            </a:fld>
            <a:endParaRPr lang="en-US" sz="1200" dirty="0">
              <a:latin typeface="Arial" panose="020B0604020202020204" pitchFamily="34"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latin typeface="Arial" panose="020B0604020202020204" pitchFamily="34" charset="0"/>
              </a:rPr>
              <a:pPr/>
              <a:t>19</a:t>
            </a:fld>
            <a:endParaRPr lang="en-US" sz="1200" dirty="0">
              <a:latin typeface="Arial" panose="020B0604020202020204" pitchFamily="34"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latin typeface="Arial" panose="020B0604020202020204" pitchFamily="34" charset="0"/>
              </a:rPr>
              <a:pPr/>
              <a:t>2</a:t>
            </a:fld>
            <a:endParaRPr lang="en-US" sz="1200" dirty="0">
              <a:solidFill>
                <a:srgbClr val="000000"/>
              </a:solidFill>
              <a:latin typeface="Arial" panose="020B0604020202020204" pitchFamily="34"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latin typeface="Arial" panose="020B0604020202020204" pitchFamily="34" charset="0"/>
              </a:rPr>
              <a:pPr/>
              <a:t>20</a:t>
            </a:fld>
            <a:endParaRPr lang="en-US" sz="1200" dirty="0">
              <a:latin typeface="Arial" panose="020B0604020202020204" pitchFamily="34"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latin typeface="Arial" panose="020B0604020202020204" pitchFamily="34" charset="0"/>
              </a:rPr>
              <a:pPr/>
              <a:t>21</a:t>
            </a:fld>
            <a:endParaRPr lang="en-US" sz="1200" dirty="0">
              <a:latin typeface="Arial" panose="020B0604020202020204" pitchFamily="34"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latin typeface="Arial" panose="020B0604020202020204" pitchFamily="34" charset="0"/>
              </a:rPr>
              <a:pPr/>
              <a:t>22</a:t>
            </a:fld>
            <a:endParaRPr lang="en-US" sz="1200" dirty="0">
              <a:solidFill>
                <a:srgbClr val="000000"/>
              </a:solidFill>
              <a:latin typeface="Arial" panose="020B0604020202020204" pitchFamily="34"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latin typeface="Arial" panose="020B0604020202020204" pitchFamily="34" charset="0"/>
              </a:rPr>
              <a:pPr/>
              <a:t>23</a:t>
            </a:fld>
            <a:endParaRPr lang="en-US" sz="1200" dirty="0">
              <a:latin typeface="Arial" panose="020B0604020202020204" pitchFamily="34"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latin typeface="Arial" panose="020B0604020202020204" pitchFamily="34" charset="0"/>
              </a:rPr>
              <a:pPr/>
              <a:t>24</a:t>
            </a:fld>
            <a:endParaRPr lang="en-US" altLang="zh-CN" sz="1200" dirty="0">
              <a:latin typeface="Arial" panose="020B0604020202020204" pitchFamily="34"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latin typeface="Arial" panose="020B0604020202020204" pitchFamily="34" charset="0"/>
              </a:rPr>
              <a:pPr/>
              <a:t>25</a:t>
            </a:fld>
            <a:endParaRPr lang="en-US" altLang="zh-CN" sz="1200" dirty="0">
              <a:latin typeface="Arial" panose="020B0604020202020204" pitchFamily="34"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latin typeface="Arial" panose="020B0604020202020204" pitchFamily="34" charset="0"/>
              </a:rPr>
              <a:pPr/>
              <a:t>26</a:t>
            </a:fld>
            <a:endParaRPr lang="en-US" altLang="zh-CN" sz="1200" dirty="0">
              <a:latin typeface="Arial" panose="020B0604020202020204" pitchFamily="34"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6123-62F9-B76C-BDDC-A6D544E79475}"/>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7228B149-879B-173F-C2AB-205FF5FF0BF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latin typeface="Arial" panose="020B0604020202020204" pitchFamily="34" charset="0"/>
              </a:rPr>
              <a:pPr/>
              <a:t>27</a:t>
            </a:fld>
            <a:endParaRPr lang="en-US" altLang="zh-CN" sz="1200" dirty="0">
              <a:latin typeface="Arial" panose="020B0604020202020204" pitchFamily="34" charset="0"/>
            </a:endParaRPr>
          </a:p>
        </p:txBody>
      </p:sp>
      <p:sp>
        <p:nvSpPr>
          <p:cNvPr id="268290" name="Rectangle 2">
            <a:extLst>
              <a:ext uri="{FF2B5EF4-FFF2-40B4-BE49-F238E27FC236}">
                <a16:creationId xmlns:a16="http://schemas.microsoft.com/office/drawing/2014/main" id="{C25F7695-2AEE-AEA5-B50E-54F97012E2A8}"/>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17C5F5DE-E089-17AE-39BF-ED0E7B37176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6000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latin typeface="Arial" panose="020B0604020202020204" pitchFamily="34" charset="0"/>
              </a:rPr>
              <a:pPr/>
              <a:t>29</a:t>
            </a:fld>
            <a:endParaRPr lang="en-US" sz="1200" dirty="0">
              <a:solidFill>
                <a:srgbClr val="000000"/>
              </a:solidFill>
              <a:latin typeface="Arial" panose="020B0604020202020204" pitchFamily="34" charset="0"/>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latin typeface="Arial" panose="020B0604020202020204" pitchFamily="34" charset="0"/>
              </a:rPr>
              <a:pPr/>
              <a:t>3</a:t>
            </a:fld>
            <a:endParaRPr lang="en-US" sz="1200" dirty="0">
              <a:latin typeface="Arial" panose="020B0604020202020204" pitchFamily="34"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latin typeface="Arial" panose="020B0604020202020204" pitchFamily="34" charset="0"/>
              </a:rPr>
              <a:pPr/>
              <a:t>30</a:t>
            </a:fld>
            <a:endParaRPr lang="en-US" sz="1200" dirty="0">
              <a:solidFill>
                <a:srgbClr val="000000"/>
              </a:solidFill>
              <a:latin typeface="Arial" panose="020B0604020202020204" pitchFamily="34" charset="0"/>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latin typeface="Arial" panose="020B0604020202020204" pitchFamily="34" charset="0"/>
              </a:rPr>
              <a:pPr/>
              <a:t>31</a:t>
            </a:fld>
            <a:endParaRPr lang="en-US" sz="1200" dirty="0">
              <a:solidFill>
                <a:srgbClr val="000000"/>
              </a:solidFill>
              <a:latin typeface="Arial" panose="020B0604020202020204" pitchFamily="34"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latin typeface="Arial" panose="020B0604020202020204" pitchFamily="34" charset="0"/>
              </a:rPr>
              <a:pPr/>
              <a:t>32</a:t>
            </a:fld>
            <a:endParaRPr lang="en-US" sz="1200" dirty="0">
              <a:solidFill>
                <a:srgbClr val="000000"/>
              </a:solidFill>
              <a:latin typeface="Arial" panose="020B0604020202020204" pitchFamily="34" charset="0"/>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latin typeface="Arial" panose="020B0604020202020204" pitchFamily="34" charset="0"/>
              </a:rPr>
              <a:pPr/>
              <a:t>33</a:t>
            </a:fld>
            <a:endParaRPr lang="en-US" sz="1200" dirty="0">
              <a:solidFill>
                <a:srgbClr val="000000"/>
              </a:solidFill>
              <a:latin typeface="Arial" panose="020B0604020202020204" pitchFamily="34"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latin typeface="Arial" panose="020B0604020202020204" pitchFamily="34" charset="0"/>
              </a:rPr>
              <a:pPr/>
              <a:t>34</a:t>
            </a:fld>
            <a:endParaRPr lang="en-US" sz="1200" dirty="0">
              <a:solidFill>
                <a:srgbClr val="000000"/>
              </a:solidFill>
              <a:latin typeface="Arial" panose="020B0604020202020204" pitchFamily="34" charset="0"/>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1285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latin typeface="Arial" panose="020B0604020202020204" pitchFamily="34" charset="0"/>
              </a:rPr>
              <a:pPr/>
              <a:t>35</a:t>
            </a:fld>
            <a:endParaRPr lang="en-US" sz="1200" dirty="0">
              <a:solidFill>
                <a:srgbClr val="000000"/>
              </a:solidFill>
              <a:latin typeface="Arial" panose="020B0604020202020204" pitchFamily="34"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3985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latin typeface="Arial" panose="020B0604020202020204" pitchFamily="34" charset="0"/>
              </a:rPr>
              <a:pPr/>
              <a:t>37</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latin typeface="Arial" panose="020B0604020202020204" pitchFamily="34" charset="0"/>
              </a:rPr>
              <a:pPr/>
              <a:t>38</a:t>
            </a:fld>
            <a:endParaRPr lang="en-US" sz="1200" dirty="0">
              <a:solidFill>
                <a:srgbClr val="000000"/>
              </a:solidFill>
              <a:latin typeface="Arial" panose="020B0604020202020204" pitchFamily="34" charset="0"/>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latin typeface="Arial" panose="020B0604020202020204" pitchFamily="34" charset="0"/>
              </a:rPr>
              <a:pPr/>
              <a:t>40</a:t>
            </a:fld>
            <a:endParaRPr lang="en-US" altLang="zh-CN" sz="1200" dirty="0">
              <a:solidFill>
                <a:srgbClr val="000000"/>
              </a:solidFill>
              <a:latin typeface="Arial" panose="020B0604020202020204" pitchFamily="34"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latin typeface="Arial" panose="020B0604020202020204" pitchFamily="34" charset="0"/>
              </a:rPr>
              <a:pPr/>
              <a:t>4</a:t>
            </a:fld>
            <a:endParaRPr lang="en-US" sz="1200" dirty="0">
              <a:latin typeface="Arial" panose="020B0604020202020204" pitchFamily="34"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latin typeface="Arial" panose="020B0604020202020204" pitchFamily="34" charset="0"/>
              </a:rPr>
              <a:pPr/>
              <a:t>41</a:t>
            </a:fld>
            <a:endParaRPr lang="en-US" sz="1200" dirty="0">
              <a:latin typeface="Arial" panose="020B0604020202020204" pitchFamily="34"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latin typeface="Arial" panose="020B0604020202020204" pitchFamily="34" charset="0"/>
              </a:rPr>
              <a:pPr/>
              <a:t>42</a:t>
            </a:fld>
            <a:endParaRPr lang="en-US" sz="1200" dirty="0">
              <a:latin typeface="Arial" panose="020B0604020202020204" pitchFamily="34" charset="0"/>
            </a:endParaRPr>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latin typeface="Arial" panose="020B0604020202020204" pitchFamily="34" charset="0"/>
              </a:rPr>
              <a:pPr/>
              <a:t>43</a:t>
            </a:fld>
            <a:endParaRPr lang="en-US" sz="1200" dirty="0">
              <a:solidFill>
                <a:srgbClr val="000000"/>
              </a:solidFill>
              <a:latin typeface="Arial" panose="020B0604020202020204" pitchFamily="34"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dirty="0">
                <a:cs typeface="+mn-cs"/>
              </a:rPr>
              <a:t>Translators, please move all black boxes to the back,</a:t>
            </a:r>
            <a:r>
              <a:rPr lang="en-US" baseline="0" dirty="0">
                <a:cs typeface="+mn-cs"/>
              </a:rPr>
              <a:t> translate the words, then move them back to the top. This slide has several animations</a:t>
            </a:r>
            <a:endParaRPr lang="en-US" dirty="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latin typeface="Arial" panose="020B0604020202020204" pitchFamily="34" charset="0"/>
              </a:rPr>
              <a:pPr/>
              <a:t>45</a:t>
            </a:fld>
            <a:endParaRPr lang="en-US" sz="1200" dirty="0">
              <a:latin typeface="Arial" panose="020B0604020202020204" pitchFamily="34"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a:solidFill>
                  <a:schemeClr val="bg1"/>
                </a:solidFill>
                <a:ea typeface="ＭＳ Ｐゴシック" charset="0"/>
                <a:cs typeface="ＭＳ Ｐゴシック" charset="0"/>
              </a:rPr>
              <a:t>by  </a:t>
            </a:r>
            <a:r>
              <a:rPr lang="en-US" sz="2400" dirty="0">
                <a:solidFill>
                  <a:schemeClr val="bg1"/>
                </a:solidFill>
                <a:ea typeface="ＭＳ Ｐゴシック" charset="0"/>
                <a:cs typeface="ＭＳ Ｐゴシック" charset="0"/>
                <a:hlinkClick r:id="rId3"/>
              </a:rPr>
              <a:t>Dr. Donald B. DeYoung</a:t>
            </a:r>
            <a:r>
              <a:rPr lang="en-US" sz="2400" dirty="0">
                <a:solidFill>
                  <a:schemeClr val="bg1"/>
                </a:solidFill>
                <a:ea typeface="ＭＳ Ｐゴシック" charset="0"/>
                <a:cs typeface="ＭＳ Ｐゴシック" charset="0"/>
              </a:rPr>
              <a:t> - adapted from </a:t>
            </a:r>
            <a:r>
              <a:rPr lang="en-US" sz="2400" dirty="0">
                <a:solidFill>
                  <a:schemeClr val="bg1"/>
                </a:solidFill>
                <a:ea typeface="ＭＳ Ｐゴシック" charset="0"/>
                <a:cs typeface="ＭＳ Ｐゴシック" charset="0"/>
                <a:hlinkClick r:id="rId4"/>
              </a:rPr>
              <a:t>Astronomy and the Bible: Questions and Answers</a:t>
            </a:r>
            <a:r>
              <a:rPr lang="en-US" sz="2400" dirty="0">
                <a:solidFill>
                  <a:schemeClr val="bg1"/>
                </a:solidFill>
                <a:ea typeface="ＭＳ Ｐゴシック" charset="0"/>
                <a:cs typeface="ＭＳ Ｐゴシック" charset="0"/>
              </a:rPr>
              <a:t>, 2nd Edition (Grand Rapids: Baker, 2000), 176 pp</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latin typeface="Arial" panose="020B0604020202020204" pitchFamily="34" charset="0"/>
              </a:rPr>
              <a:pPr/>
              <a:t>46</a:t>
            </a:fld>
            <a:endParaRPr lang="en-US" sz="1200" dirty="0">
              <a:latin typeface="Arial" panose="020B0604020202020204" pitchFamily="34"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a:solidFill>
                  <a:schemeClr val="bg1"/>
                </a:solidFill>
                <a:ea typeface="ＭＳ Ｐゴシック" charset="0"/>
                <a:cs typeface="ＭＳ Ｐゴシック" charset="0"/>
              </a:rPr>
              <a:t>by  </a:t>
            </a:r>
            <a:r>
              <a:rPr lang="en-US" sz="2400" dirty="0">
                <a:solidFill>
                  <a:schemeClr val="bg1"/>
                </a:solidFill>
                <a:ea typeface="ＭＳ Ｐゴシック" charset="0"/>
                <a:cs typeface="ＭＳ Ｐゴシック" charset="0"/>
                <a:hlinkClick r:id="rId3"/>
              </a:rPr>
              <a:t>Dr. Donald B. DeYoung</a:t>
            </a:r>
            <a:r>
              <a:rPr lang="en-US" sz="2400" dirty="0">
                <a:solidFill>
                  <a:schemeClr val="bg1"/>
                </a:solidFill>
                <a:ea typeface="ＭＳ Ｐゴシック" charset="0"/>
                <a:cs typeface="ＭＳ Ｐゴシック" charset="0"/>
              </a:rPr>
              <a:t> - adapted from </a:t>
            </a:r>
            <a:r>
              <a:rPr lang="en-US" sz="2400" dirty="0">
                <a:solidFill>
                  <a:schemeClr val="bg1"/>
                </a:solidFill>
                <a:ea typeface="ＭＳ Ｐゴシック" charset="0"/>
                <a:cs typeface="ＭＳ Ｐゴシック" charset="0"/>
                <a:hlinkClick r:id="rId4"/>
              </a:rPr>
              <a:t>Astronomy and the Bible: Questions and Answers</a:t>
            </a:r>
            <a:r>
              <a:rPr lang="en-US" sz="2400" dirty="0">
                <a:solidFill>
                  <a:schemeClr val="bg1"/>
                </a:solidFill>
                <a:ea typeface="ＭＳ Ｐゴシック" charset="0"/>
                <a:cs typeface="ＭＳ Ｐゴシック" charset="0"/>
              </a:rPr>
              <a:t>, 2nd Edition (Grand Rapids: Baker, 2000), 176 pp</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latin typeface="Arial" panose="020B0604020202020204" pitchFamily="34" charset="0"/>
              </a:rPr>
              <a:pPr/>
              <a:t>47</a:t>
            </a:fld>
            <a:endParaRPr lang="en-US" sz="1200" dirty="0">
              <a:latin typeface="Arial" panose="020B0604020202020204" pitchFamily="34"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a:solidFill>
                  <a:schemeClr val="bg1"/>
                </a:solidFill>
                <a:ea typeface="ＭＳ Ｐゴシック" charset="0"/>
                <a:cs typeface="ＭＳ Ｐゴシック" charset="0"/>
              </a:rPr>
              <a:t>by  </a:t>
            </a:r>
            <a:r>
              <a:rPr lang="en-US" sz="2400" dirty="0">
                <a:solidFill>
                  <a:schemeClr val="bg1"/>
                </a:solidFill>
                <a:ea typeface="ＭＳ Ｐゴシック" charset="0"/>
                <a:cs typeface="ＭＳ Ｐゴシック" charset="0"/>
                <a:hlinkClick r:id="rId3"/>
              </a:rPr>
              <a:t>Dr. Donald B. DeYoung</a:t>
            </a:r>
            <a:r>
              <a:rPr lang="en-US" sz="2400" dirty="0">
                <a:solidFill>
                  <a:schemeClr val="bg1"/>
                </a:solidFill>
                <a:ea typeface="ＭＳ Ｐゴシック" charset="0"/>
                <a:cs typeface="ＭＳ Ｐゴシック" charset="0"/>
              </a:rPr>
              <a:t> - adapted from </a:t>
            </a:r>
            <a:r>
              <a:rPr lang="en-US" sz="2400" dirty="0">
                <a:solidFill>
                  <a:schemeClr val="bg1"/>
                </a:solidFill>
                <a:ea typeface="ＭＳ Ｐゴシック" charset="0"/>
                <a:cs typeface="ＭＳ Ｐゴシック" charset="0"/>
                <a:hlinkClick r:id="rId4"/>
              </a:rPr>
              <a:t>Astronomy and the Bible: Questions and Answers</a:t>
            </a:r>
            <a:r>
              <a:rPr lang="en-US" sz="2400" dirty="0">
                <a:solidFill>
                  <a:schemeClr val="bg1"/>
                </a:solidFill>
                <a:ea typeface="ＭＳ Ｐゴシック" charset="0"/>
                <a:cs typeface="ＭＳ Ｐゴシック" charset="0"/>
              </a:rPr>
              <a:t>, 2nd Edition (Grand Rapids: Baker, 2000), 176 pp</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latin typeface="Arial" panose="020B0604020202020204" pitchFamily="34" charset="0"/>
              </a:rPr>
              <a:pPr/>
              <a:t>48</a:t>
            </a:fld>
            <a:endParaRPr lang="en-US" sz="1200" dirty="0">
              <a:latin typeface="Arial" panose="020B0604020202020204" pitchFamily="34"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rgbClr val="4947B2"/>
                </a:solidFill>
                <a:ea typeface="ＭＳ Ｐゴシック" charset="0"/>
                <a:cs typeface="ＭＳ Ｐゴシック" charset="0"/>
              </a:rPr>
              <a:t>Werner Gitt</a:t>
            </a:r>
            <a:r>
              <a:rPr lang="en-US" dirty="0">
                <a:solidFill>
                  <a:srgbClr val="2A1D66"/>
                </a:solidFill>
                <a:ea typeface="ＭＳ Ｐゴシック" charset="0"/>
                <a:cs typeface="ＭＳ Ｐゴシック" charset="0"/>
              </a:rPr>
              <a:t> , </a:t>
            </a:r>
            <a:r>
              <a:rPr lang="ru-RU" altLang="ja-JP" dirty="0">
                <a:solidFill>
                  <a:srgbClr val="2A1D66"/>
                </a:solidFill>
                <a:ea typeface="ＭＳ Ｐゴシック" charset="0"/>
                <a:cs typeface="ＭＳ Ｐゴシック" charset="0"/>
              </a:rPr>
              <a:t>"</a:t>
            </a:r>
            <a:r>
              <a:rPr lang="en-US" altLang="ja-JP" dirty="0">
                <a:solidFill>
                  <a:srgbClr val="2A1D66"/>
                </a:solidFill>
                <a:ea typeface="ＭＳ Ｐゴシック" charset="0"/>
                <a:cs typeface="ＭＳ Ｐゴシック" charset="0"/>
              </a:rPr>
              <a:t>What about the big </a:t>
            </a:r>
            <a:r>
              <a:rPr lang="en-US" altLang="ja-JP" dirty="0" err="1">
                <a:solidFill>
                  <a:srgbClr val="2A1D66"/>
                </a:solidFill>
                <a:ea typeface="ＭＳ Ｐゴシック" charset="0"/>
                <a:cs typeface="ＭＳ Ｐゴシック" charset="0"/>
              </a:rPr>
              <a:t>bang?Even</a:t>
            </a:r>
            <a:r>
              <a:rPr lang="en-US" altLang="ja-JP" dirty="0">
                <a:solidFill>
                  <a:srgbClr val="2A1D66"/>
                </a:solidFill>
                <a:ea typeface="ＭＳ Ｐゴシック" charset="0"/>
                <a:cs typeface="ＭＳ Ｐゴシック" charset="0"/>
              </a:rPr>
              <a:t> the idea that the universe is expanding is under attack by some astronomers</a:t>
            </a:r>
            <a:r>
              <a:rPr lang="ru-RU" altLang="ja-JP" dirty="0">
                <a:solidFill>
                  <a:srgbClr val="2A1D66"/>
                </a:solidFill>
                <a:ea typeface="ＭＳ Ｐゴシック" charset="0"/>
                <a:cs typeface="ＭＳ Ｐゴシック" charset="0"/>
              </a:rPr>
              <a:t>"</a:t>
            </a:r>
            <a:r>
              <a:rPr lang="en-US" altLang="ja-JP" dirty="0">
                <a:solidFill>
                  <a:srgbClr val="2A1D66"/>
                </a:solidFill>
                <a:ea typeface="ＭＳ Ｐゴシック" charset="0"/>
                <a:cs typeface="ＭＳ Ｐゴシック" charset="0"/>
              </a:rPr>
              <a:t> at </a:t>
            </a:r>
            <a:r>
              <a:rPr lang="en-US" altLang="ja-JP" dirty="0">
                <a:ea typeface="ＭＳ Ｐゴシック" charset="0"/>
                <a:cs typeface="ＭＳ Ｐゴシック" charset="0"/>
              </a:rPr>
              <a:t>http://</a:t>
            </a:r>
            <a:r>
              <a:rPr lang="en-US" altLang="ja-JP" dirty="0" err="1">
                <a:ea typeface="ＭＳ Ｐゴシック" charset="0"/>
                <a:cs typeface="ＭＳ Ｐゴシック" charset="0"/>
              </a:rPr>
              <a:t>www.answersingenesis.org</a:t>
            </a:r>
            <a:r>
              <a:rPr lang="en-US" altLang="ja-JP" dirty="0">
                <a:ea typeface="ＭＳ Ｐゴシック" charset="0"/>
                <a:cs typeface="ＭＳ Ｐゴシック" charset="0"/>
              </a:rPr>
              <a:t>/creation/v20/i3/</a:t>
            </a:r>
            <a:r>
              <a:rPr lang="en-US" altLang="ja-JP" dirty="0" err="1">
                <a:ea typeface="ＭＳ Ｐゴシック" charset="0"/>
                <a:cs typeface="ＭＳ Ｐゴシック" charset="0"/>
              </a:rPr>
              <a:t>big_bang.asp</a:t>
            </a:r>
            <a:r>
              <a:rPr lang="en-US" altLang="ja-JP" dirty="0">
                <a:ea typeface="ＭＳ Ｐゴシック" charset="0"/>
                <a:cs typeface="ＭＳ Ｐゴシック" charset="0"/>
              </a:rPr>
              <a:t> (accessed 28 August 2006) cites several astronomers who doubt the theory.</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latin typeface="Arial" panose="020B0604020202020204" pitchFamily="34" charset="0"/>
              </a:rPr>
              <a:pPr/>
              <a:t>49</a:t>
            </a:fld>
            <a:endParaRPr lang="en-US" sz="1200" dirty="0">
              <a:latin typeface="Arial" panose="020B0604020202020204" pitchFamily="34"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rgbClr val="4947B2"/>
                </a:solidFill>
                <a:ea typeface="ＭＳ Ｐゴシック" charset="0"/>
                <a:cs typeface="ＭＳ Ｐゴシック" charset="0"/>
              </a:rPr>
              <a:t>Werner Gitt</a:t>
            </a:r>
            <a:r>
              <a:rPr lang="en-US" dirty="0">
                <a:solidFill>
                  <a:srgbClr val="2A1D66"/>
                </a:solidFill>
                <a:ea typeface="ＭＳ Ｐゴシック" charset="0"/>
                <a:cs typeface="ＭＳ Ｐゴシック" charset="0"/>
              </a:rPr>
              <a:t> , </a:t>
            </a:r>
            <a:r>
              <a:rPr lang="ru-RU" altLang="ja-JP" dirty="0">
                <a:solidFill>
                  <a:srgbClr val="2A1D66"/>
                </a:solidFill>
                <a:ea typeface="ＭＳ Ｐゴシック" charset="0"/>
                <a:cs typeface="ＭＳ Ｐゴシック" charset="0"/>
              </a:rPr>
              <a:t>"</a:t>
            </a:r>
            <a:r>
              <a:rPr lang="en-US" altLang="ja-JP" dirty="0">
                <a:solidFill>
                  <a:srgbClr val="2A1D66"/>
                </a:solidFill>
                <a:ea typeface="ＭＳ Ｐゴシック" charset="0"/>
                <a:cs typeface="ＭＳ Ｐゴシック" charset="0"/>
              </a:rPr>
              <a:t>What about the big </a:t>
            </a:r>
            <a:r>
              <a:rPr lang="en-US" altLang="ja-JP" dirty="0" err="1">
                <a:solidFill>
                  <a:srgbClr val="2A1D66"/>
                </a:solidFill>
                <a:ea typeface="ＭＳ Ｐゴシック" charset="0"/>
                <a:cs typeface="ＭＳ Ｐゴシック" charset="0"/>
              </a:rPr>
              <a:t>bang?Even</a:t>
            </a:r>
            <a:r>
              <a:rPr lang="en-US" altLang="ja-JP" dirty="0">
                <a:solidFill>
                  <a:srgbClr val="2A1D66"/>
                </a:solidFill>
                <a:ea typeface="ＭＳ Ｐゴシック" charset="0"/>
                <a:cs typeface="ＭＳ Ｐゴシック" charset="0"/>
              </a:rPr>
              <a:t> the idea that the universe is expanding is under attack by some astronomers</a:t>
            </a:r>
            <a:r>
              <a:rPr lang="ru-RU" altLang="ja-JP" dirty="0">
                <a:solidFill>
                  <a:srgbClr val="2A1D66"/>
                </a:solidFill>
                <a:ea typeface="ＭＳ Ｐゴシック" charset="0"/>
                <a:cs typeface="ＭＳ Ｐゴシック" charset="0"/>
              </a:rPr>
              <a:t>"</a:t>
            </a:r>
            <a:r>
              <a:rPr lang="en-US" altLang="ja-JP" dirty="0">
                <a:solidFill>
                  <a:srgbClr val="2A1D66"/>
                </a:solidFill>
                <a:ea typeface="ＭＳ Ｐゴシック" charset="0"/>
                <a:cs typeface="ＭＳ Ｐゴシック" charset="0"/>
              </a:rPr>
              <a:t> at </a:t>
            </a:r>
            <a:r>
              <a:rPr lang="en-US" altLang="ja-JP" dirty="0">
                <a:ea typeface="ＭＳ Ｐゴシック" charset="0"/>
                <a:cs typeface="ＭＳ Ｐゴシック" charset="0"/>
              </a:rPr>
              <a:t>http://</a:t>
            </a:r>
            <a:r>
              <a:rPr lang="en-US" altLang="ja-JP" dirty="0" err="1">
                <a:ea typeface="ＭＳ Ｐゴシック" charset="0"/>
                <a:cs typeface="ＭＳ Ｐゴシック" charset="0"/>
              </a:rPr>
              <a:t>www.answersingenesis.org</a:t>
            </a:r>
            <a:r>
              <a:rPr lang="en-US" altLang="ja-JP" dirty="0">
                <a:ea typeface="ＭＳ Ｐゴシック" charset="0"/>
                <a:cs typeface="ＭＳ Ｐゴシック" charset="0"/>
              </a:rPr>
              <a:t>/creation/v20/i3/</a:t>
            </a:r>
            <a:r>
              <a:rPr lang="en-US" altLang="ja-JP" dirty="0" err="1">
                <a:ea typeface="ＭＳ Ｐゴシック" charset="0"/>
                <a:cs typeface="ＭＳ Ｐゴシック" charset="0"/>
              </a:rPr>
              <a:t>big_bang.asp</a:t>
            </a:r>
            <a:r>
              <a:rPr lang="en-US" altLang="ja-JP" dirty="0">
                <a:ea typeface="ＭＳ Ｐゴシック" charset="0"/>
                <a:cs typeface="ＭＳ Ｐゴシック" charset="0"/>
              </a:rPr>
              <a:t> (accessed 28 August 2006) cites several astronomers who doubt the theory.</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latin typeface="Arial" panose="020B0604020202020204" pitchFamily="34" charset="0"/>
              </a:rPr>
              <a:pPr/>
              <a:t>50</a:t>
            </a:fld>
            <a:endParaRPr lang="en-US" sz="1200" dirty="0">
              <a:latin typeface="Arial" panose="020B0604020202020204" pitchFamily="34"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solidFill>
                  <a:srgbClr val="4947B2"/>
                </a:solidFill>
                <a:ea typeface="ＭＳ Ｐゴシック" charset="0"/>
                <a:cs typeface="ＭＳ Ｐゴシック" charset="0"/>
              </a:rPr>
              <a:t>Werner Gitt</a:t>
            </a:r>
            <a:r>
              <a:rPr lang="en-US" dirty="0">
                <a:solidFill>
                  <a:srgbClr val="2A1D66"/>
                </a:solidFill>
                <a:ea typeface="ＭＳ Ｐゴシック" charset="0"/>
                <a:cs typeface="ＭＳ Ｐゴシック" charset="0"/>
              </a:rPr>
              <a:t> , </a:t>
            </a:r>
            <a:r>
              <a:rPr lang="ru-RU" altLang="ja-JP" dirty="0">
                <a:solidFill>
                  <a:srgbClr val="2A1D66"/>
                </a:solidFill>
                <a:ea typeface="ＭＳ Ｐゴシック" charset="0"/>
                <a:cs typeface="ＭＳ Ｐゴシック" charset="0"/>
              </a:rPr>
              <a:t>"</a:t>
            </a:r>
            <a:r>
              <a:rPr lang="en-US" altLang="ja-JP" dirty="0">
                <a:solidFill>
                  <a:srgbClr val="2A1D66"/>
                </a:solidFill>
                <a:ea typeface="ＭＳ Ｐゴシック" charset="0"/>
                <a:cs typeface="ＭＳ Ｐゴシック" charset="0"/>
              </a:rPr>
              <a:t>What about the big </a:t>
            </a:r>
            <a:r>
              <a:rPr lang="en-US" altLang="ja-JP" dirty="0" err="1">
                <a:solidFill>
                  <a:srgbClr val="2A1D66"/>
                </a:solidFill>
                <a:ea typeface="ＭＳ Ｐゴシック" charset="0"/>
                <a:cs typeface="ＭＳ Ｐゴシック" charset="0"/>
              </a:rPr>
              <a:t>bang?Even</a:t>
            </a:r>
            <a:r>
              <a:rPr lang="en-US" altLang="ja-JP" dirty="0">
                <a:solidFill>
                  <a:srgbClr val="2A1D66"/>
                </a:solidFill>
                <a:ea typeface="ＭＳ Ｐゴシック" charset="0"/>
                <a:cs typeface="ＭＳ Ｐゴシック" charset="0"/>
              </a:rPr>
              <a:t> the idea that the universe is expanding is under attack by some astronomers</a:t>
            </a:r>
            <a:r>
              <a:rPr lang="ru-RU" altLang="ja-JP" dirty="0">
                <a:solidFill>
                  <a:srgbClr val="2A1D66"/>
                </a:solidFill>
                <a:ea typeface="ＭＳ Ｐゴシック" charset="0"/>
                <a:cs typeface="ＭＳ Ｐゴシック" charset="0"/>
              </a:rPr>
              <a:t>"</a:t>
            </a:r>
            <a:r>
              <a:rPr lang="en-US" altLang="ja-JP" dirty="0">
                <a:solidFill>
                  <a:srgbClr val="2A1D66"/>
                </a:solidFill>
                <a:ea typeface="ＭＳ Ｐゴシック" charset="0"/>
                <a:cs typeface="ＭＳ Ｐゴシック" charset="0"/>
              </a:rPr>
              <a:t> at </a:t>
            </a:r>
            <a:r>
              <a:rPr lang="en-US" altLang="ja-JP" dirty="0">
                <a:ea typeface="ＭＳ Ｐゴシック" charset="0"/>
                <a:cs typeface="ＭＳ Ｐゴシック" charset="0"/>
              </a:rPr>
              <a:t>http://</a:t>
            </a:r>
            <a:r>
              <a:rPr lang="en-US" altLang="ja-JP" dirty="0" err="1">
                <a:ea typeface="ＭＳ Ｐゴシック" charset="0"/>
                <a:cs typeface="ＭＳ Ｐゴシック" charset="0"/>
              </a:rPr>
              <a:t>www.answersingenesis.org</a:t>
            </a:r>
            <a:r>
              <a:rPr lang="en-US" altLang="ja-JP" dirty="0">
                <a:ea typeface="ＭＳ Ｐゴシック" charset="0"/>
                <a:cs typeface="ＭＳ Ｐゴシック" charset="0"/>
              </a:rPr>
              <a:t>/creation/v20/i3/</a:t>
            </a:r>
            <a:r>
              <a:rPr lang="en-US" altLang="ja-JP" dirty="0" err="1">
                <a:ea typeface="ＭＳ Ｐゴシック" charset="0"/>
                <a:cs typeface="ＭＳ Ｐゴシック" charset="0"/>
              </a:rPr>
              <a:t>big_bang.asp</a:t>
            </a:r>
            <a:r>
              <a:rPr lang="en-US" altLang="ja-JP" dirty="0">
                <a:ea typeface="ＭＳ Ｐゴシック" charset="0"/>
                <a:cs typeface="ＭＳ Ｐゴシック" charset="0"/>
              </a:rPr>
              <a:t> (accessed 28 August 2006) cites several astronomers who doubt the theory.</a:t>
            </a:r>
            <a:endParaRPr lang="en-US" dirty="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latin typeface="Arial" panose="020B0604020202020204" pitchFamily="34" charset="0"/>
              </a:rPr>
              <a:pPr/>
              <a:t>51</a:t>
            </a:fld>
            <a:endParaRPr lang="en-US" sz="1200" dirty="0">
              <a:latin typeface="Arial" panose="020B0604020202020204" pitchFamily="34"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dirty="0">
                <a:solidFill>
                  <a:srgbClr val="996600"/>
                </a:solidFill>
                <a:latin typeface="Verdana" charset="0"/>
                <a:ea typeface="ＭＳ Ｐゴシック" charset="0"/>
                <a:cs typeface="ＭＳ Ｐゴシック" charset="0"/>
                <a:hlinkClick r:id="rId3"/>
              </a:rPr>
              <a:t>Virus</a:t>
            </a:r>
            <a:r>
              <a:rPr lang="en-US" dirty="0">
                <a:latin typeface="Georgia" charset="0"/>
                <a:ea typeface="ＭＳ Ｐゴシック" charset="0"/>
                <a:cs typeface="ＭＳ Ｐゴシック" charset="0"/>
              </a:rPr>
              <a:t> Laboratory, UC-Berkeley, and eleven years with the Upjohn Company. Since 1971 he has served with the </a:t>
            </a:r>
            <a:r>
              <a:rPr lang="en-US" dirty="0">
                <a:solidFill>
                  <a:srgbClr val="996600"/>
                </a:solidFill>
                <a:latin typeface="Verdana" charset="0"/>
                <a:ea typeface="ＭＳ Ｐゴシック" charset="0"/>
                <a:cs typeface="ＭＳ Ｐゴシック" charset="0"/>
                <a:hlinkClick r:id="rId4"/>
              </a:rPr>
              <a:t>Creation Research Institute</a:t>
            </a:r>
            <a:r>
              <a:rPr lang="en-US" dirty="0">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dirty="0">
                <a:ea typeface="ＭＳ Ｐゴシック" charset="0"/>
                <a:cs typeface="ＭＳ Ｐゴシック" charset="0"/>
              </a:rPr>
              <a:t>Evolution:</a:t>
            </a:r>
            <a:r>
              <a:rPr lang="en-US" dirty="0">
                <a:latin typeface="Georgia" charset="0"/>
                <a:ea typeface="ＭＳ Ｐゴシック" charset="0"/>
                <a:cs typeface="ＭＳ Ｐゴシック" charset="0"/>
              </a:rPr>
              <a:t> </a:t>
            </a:r>
            <a:r>
              <a:rPr lang="en-US" dirty="0">
                <a:ea typeface="ＭＳ Ｐゴシック" charset="0"/>
                <a:cs typeface="ＭＳ Ｐゴシック" charset="0"/>
              </a:rPr>
              <a:t>The Fossils STILL Say No</a:t>
            </a:r>
            <a:r>
              <a:rPr lang="en-US" dirty="0">
                <a:latin typeface="Georgia" charset="0"/>
                <a:ea typeface="ＭＳ Ｐゴシック" charset="0"/>
                <a:cs typeface="ＭＳ Ｐゴシック" charset="0"/>
              </a:rPr>
              <a:t>!, </a:t>
            </a:r>
            <a:r>
              <a:rPr lang="en-US" dirty="0">
                <a:ea typeface="ＭＳ Ｐゴシック" charset="0"/>
                <a:cs typeface="ＭＳ Ｐゴシック" charset="0"/>
              </a:rPr>
              <a:t>Creation Scientists Answer Their Critics</a:t>
            </a:r>
            <a:r>
              <a:rPr lang="en-US" dirty="0">
                <a:latin typeface="Georgia" charset="0"/>
                <a:ea typeface="ＭＳ Ｐゴシック" charset="0"/>
                <a:cs typeface="ＭＳ Ｐゴシック" charset="0"/>
              </a:rPr>
              <a:t>, and </a:t>
            </a:r>
            <a:r>
              <a:rPr lang="en-US" dirty="0">
                <a:ea typeface="ＭＳ Ｐゴシック" charset="0"/>
                <a:cs typeface="ＭＳ Ｐゴシック" charset="0"/>
              </a:rPr>
              <a:t>Teaching Creation Science in Public Schools</a:t>
            </a:r>
            <a:r>
              <a:rPr lang="en-US" dirty="0">
                <a:latin typeface="Georgia"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latin typeface="Arial" panose="020B0604020202020204" pitchFamily="34" charset="0"/>
              </a:rPr>
              <a:pPr/>
              <a:t>5</a:t>
            </a:fld>
            <a:endParaRPr lang="en-US" sz="1200" dirty="0">
              <a:latin typeface="Arial" panose="020B0604020202020204" pitchFamily="34"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Cover and his surrender to Jesus Christ on page 225.</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latin typeface="Arial" panose="020B0604020202020204" pitchFamily="34" charset="0"/>
              </a:rPr>
              <a:pPr/>
              <a:t>52</a:t>
            </a:fld>
            <a:endParaRPr lang="en-US" sz="1200" dirty="0">
              <a:latin typeface="Arial" panose="020B0604020202020204" pitchFamily="34"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latin typeface="Arial" panose="020B0604020202020204" pitchFamily="34" charset="0"/>
              </a:rPr>
              <a:pPr/>
              <a:t>53</a:t>
            </a:fld>
            <a:endParaRPr lang="en-US" sz="1200" dirty="0">
              <a:latin typeface="Arial" panose="020B0604020202020204" pitchFamily="34"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latin typeface="Arial" panose="020B0604020202020204" pitchFamily="34" charset="0"/>
              </a:rPr>
              <a:pPr/>
              <a:t>54</a:t>
            </a:fld>
            <a:endParaRPr lang="en-US" sz="1200" dirty="0">
              <a:latin typeface="Arial" panose="020B0604020202020204" pitchFamily="34"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latin typeface="Arial" panose="020B0604020202020204" pitchFamily="34" charset="0"/>
              </a:rPr>
              <a:pPr/>
              <a:t>55</a:t>
            </a:fld>
            <a:endParaRPr lang="en-US" sz="1200" dirty="0">
              <a:latin typeface="Arial" panose="020B0604020202020204" pitchFamily="34"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latin typeface="Arial" panose="020B0604020202020204" pitchFamily="34" charset="0"/>
              </a:rPr>
              <a:pPr/>
              <a:t>56</a:t>
            </a:fld>
            <a:endParaRPr lang="en-US" sz="1200" dirty="0">
              <a:latin typeface="Arial" panose="020B0604020202020204" pitchFamily="34"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Piltdown Man, found in Piltdown England (1912), came from jaw and skull fragments.  About 500 books and pamphlets were written about him up to 1950…</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latin typeface="Arial" panose="020B0604020202020204" pitchFamily="34" charset="0"/>
              </a:rPr>
              <a:pPr/>
              <a:t>57</a:t>
            </a:fld>
            <a:endParaRPr lang="en-US" sz="1200" dirty="0">
              <a:latin typeface="Arial" panose="020B0604020202020204" pitchFamily="34"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Then in 1950 someone discovered that it actually was the chemically treated skull of a modern human to make it look old and ape teeth filed down to look human!  This fraud fooled the world</a:t>
            </a:r>
            <a:r>
              <a:rPr lang="uk-UA" altLang="ja-JP" dirty="0">
                <a:ea typeface="ＭＳ Ｐゴシック" charset="0"/>
                <a:cs typeface="ＭＳ Ｐゴシック" charset="0"/>
              </a:rPr>
              <a:t>'</a:t>
            </a:r>
            <a:r>
              <a:rPr lang="en-US" dirty="0">
                <a:ea typeface="ＭＳ Ｐゴシック" charset="0"/>
                <a:cs typeface="ＭＳ Ｐゴシック" charset="0"/>
              </a:rPr>
              <a:t>s </a:t>
            </a:r>
            <a:r>
              <a:rPr lang="ru-RU" altLang="ja-JP" dirty="0">
                <a:ea typeface="ＭＳ Ｐゴシック" charset="0"/>
                <a:cs typeface="ＭＳ Ｐゴシック" charset="0"/>
              </a:rPr>
              <a:t>"</a:t>
            </a:r>
            <a:r>
              <a:rPr lang="en-US" altLang="ja-JP" dirty="0">
                <a:ea typeface="ＭＳ Ｐゴシック" charset="0"/>
                <a:cs typeface="ＭＳ Ｐゴシック" charset="0"/>
              </a:rPr>
              <a:t>experts</a:t>
            </a:r>
            <a:r>
              <a:rPr lang="ru-RU" altLang="ja-JP" dirty="0">
                <a:ea typeface="ＭＳ Ｐゴシック" charset="0"/>
                <a:cs typeface="ＭＳ Ｐゴシック" charset="0"/>
              </a:rPr>
              <a:t>"</a:t>
            </a:r>
            <a:r>
              <a:rPr lang="en-US" altLang="ja-JP" dirty="0">
                <a:ea typeface="ＭＳ Ｐゴシック" charset="0"/>
                <a:cs typeface="ＭＳ Ｐゴシック" charset="0"/>
              </a:rPr>
              <a:t> for almost 40 years. </a:t>
            </a:r>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latin typeface="Arial" panose="020B0604020202020204" pitchFamily="34" charset="0"/>
              </a:rPr>
              <a:pPr/>
              <a:t>58</a:t>
            </a:fld>
            <a:endParaRPr lang="en-US" sz="1200" dirty="0">
              <a:latin typeface="Arial" panose="020B0604020202020204" pitchFamily="34"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Nebraska Man (1922) was based solely on a single tooth found in Nebraska.  Additional bones of the creature later revealed it to be a pig!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latin typeface="Arial" panose="020B0604020202020204" pitchFamily="34" charset="0"/>
              </a:rPr>
              <a:pPr/>
              <a:t>59</a:t>
            </a:fld>
            <a:endParaRPr lang="en-US" sz="1200" dirty="0">
              <a:latin typeface="Arial" panose="020B0604020202020204" pitchFamily="34"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Neanderthal Man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latin typeface="Arial" panose="020B0604020202020204" pitchFamily="34" charset="0"/>
              </a:rPr>
              <a:pPr/>
              <a:t>60</a:t>
            </a:fld>
            <a:endParaRPr lang="en-US" sz="1200" dirty="0">
              <a:latin typeface="Arial" panose="020B0604020202020204" pitchFamily="34"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Australopithecus (1924) was believed even by many evolutionists to have been an ape, and included a female version, Australopithecus afarensis (1973, nicknamed </a:t>
            </a:r>
            <a:r>
              <a:rPr lang="ru-RU" altLang="ja-JP" dirty="0">
                <a:ea typeface="ＭＳ Ｐゴシック" charset="0"/>
                <a:cs typeface="ＭＳ Ｐゴシック" charset="0"/>
              </a:rPr>
              <a:t>"</a:t>
            </a:r>
            <a:r>
              <a:rPr lang="en-US" altLang="ja-JP" dirty="0">
                <a:ea typeface="ＭＳ Ｐゴシック" charset="0"/>
                <a:cs typeface="ＭＳ Ｐゴシック" charset="0"/>
              </a:rPr>
              <a:t>Lucy</a:t>
            </a:r>
            <a:r>
              <a:rPr lang="ru-RU" altLang="ja-JP" dirty="0">
                <a:ea typeface="ＭＳ Ｐゴシック" charset="0"/>
                <a:cs typeface="ＭＳ Ｐゴシック" charset="0"/>
              </a:rPr>
              <a:t>"</a:t>
            </a:r>
            <a:r>
              <a:rPr lang="en-US" altLang="ja-JP" dirty="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Australopithecus did not walk upright like humans and were not man</a:t>
            </a:r>
            <a:r>
              <a:rPr lang="uk-UA" altLang="ja-JP" dirty="0">
                <a:ea typeface="ＭＳ Ｐゴシック" charset="0"/>
                <a:cs typeface="ＭＳ Ｐゴシック" charset="0"/>
              </a:rPr>
              <a:t>'</a:t>
            </a:r>
            <a:r>
              <a:rPr lang="en-US" altLang="ja-JP" dirty="0">
                <a:ea typeface="ＭＳ Ｐゴシック" charset="0"/>
                <a:cs typeface="ＭＳ Ｐゴシック" charset="0"/>
              </a:rPr>
              <a:t>s ancestors.  Zuckerman</a:t>
            </a:r>
            <a:r>
              <a:rPr lang="uk-UA" altLang="ja-JP" dirty="0">
                <a:ea typeface="ＭＳ Ｐゴシック" charset="0"/>
                <a:cs typeface="ＭＳ Ｐゴシック" charset="0"/>
              </a:rPr>
              <a:t>'</a:t>
            </a:r>
            <a:r>
              <a:rPr lang="en-US" altLang="ja-JP" dirty="0">
                <a:ea typeface="ＭＳ Ｐゴシック" charset="0"/>
                <a:cs typeface="ＭＳ Ｐゴシック" charset="0"/>
              </a:rPr>
              <a:t>s conclusions are published in his book, Beyond the Ivory Tower (1970).  See Gish, 84.</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latin typeface="Arial" panose="020B0604020202020204" pitchFamily="34" charset="0"/>
              </a:rPr>
              <a:pPr/>
              <a:t>61</a:t>
            </a:fld>
            <a:endParaRPr lang="en-US" sz="1200" dirty="0">
              <a:latin typeface="Arial" panose="020B0604020202020204" pitchFamily="34"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Ramapithecus was an orangutan and </a:t>
            </a:r>
            <a:r>
              <a:rPr lang="en-US" dirty="0" err="1">
                <a:ea typeface="ＭＳ Ｐゴシック" charset="0"/>
                <a:cs typeface="ＭＳ Ｐゴシック" charset="0"/>
              </a:rPr>
              <a:t>Orce</a:t>
            </a:r>
            <a:r>
              <a:rPr lang="en-US" dirty="0">
                <a:ea typeface="ＭＳ Ｐゴシック" charset="0"/>
                <a:cs typeface="ＭＳ Ｐゴシック" charset="0"/>
              </a:rPr>
              <a:t> Man was actually a six-month-old donkey.  Australopithecus (1924) was believed even by many evolutionists to have been an ape…Also, Java Man</a:t>
            </a:r>
            <a:r>
              <a:rPr lang="uk-UA" altLang="ja-JP" dirty="0">
                <a:ea typeface="ＭＳ Ｐゴシック" charset="0"/>
                <a:cs typeface="ＭＳ Ｐゴシック" charset="0"/>
              </a:rPr>
              <a:t>'</a:t>
            </a:r>
            <a:r>
              <a:rPr lang="en-US" dirty="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latin typeface="Arial" panose="020B0604020202020204" pitchFamily="34" charset="0"/>
              </a:rPr>
              <a:pPr/>
              <a:t>6</a:t>
            </a:fld>
            <a:endParaRPr lang="en-US" sz="1200" dirty="0">
              <a:latin typeface="Arial" panose="020B0604020202020204" pitchFamily="34"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latin typeface="Arial" panose="020B0604020202020204" pitchFamily="34" charset="0"/>
              </a:rPr>
              <a:pPr/>
              <a:t>62</a:t>
            </a:fld>
            <a:endParaRPr lang="en-US" altLang="zh-CN" sz="1200" dirty="0">
              <a:solidFill>
                <a:srgbClr val="000000"/>
              </a:solidFill>
              <a:latin typeface="Arial" panose="020B0604020202020204" pitchFamily="34" charset="0"/>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altLang="zh-CN" sz="2400" dirty="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latin typeface="Arial" panose="020B0604020202020204" pitchFamily="34" charset="0"/>
              </a:rPr>
              <a:pPr/>
              <a:t>64</a:t>
            </a:fld>
            <a:endParaRPr lang="en-US" sz="1200" dirty="0">
              <a:latin typeface="Arial" panose="020B0604020202020204" pitchFamily="34"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latin typeface="Arial" panose="020B0604020202020204" pitchFamily="34" charset="0"/>
              </a:rPr>
              <a:pPr/>
              <a:t>65</a:t>
            </a:fld>
            <a:endParaRPr lang="en-US" sz="1200" dirty="0">
              <a:latin typeface="Arial" panose="020B0604020202020204" pitchFamily="34"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712620-8350-A54D-B51D-FAFA0917C5C4}" type="slidenum">
              <a:rPr lang="zh-CN" altLang="en-US" sz="1200">
                <a:solidFill>
                  <a:srgbClr val="000000"/>
                </a:solidFill>
                <a:latin typeface="Arial" panose="020B0604020202020204" pitchFamily="34" charset="0"/>
              </a:rPr>
              <a:pPr/>
              <a:t>66</a:t>
            </a:fld>
            <a:endParaRPr lang="en-US" altLang="zh-CN" sz="1200" dirty="0">
              <a:solidFill>
                <a:srgbClr val="000000"/>
              </a:solidFill>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latin typeface="Arial" panose="020B0604020202020204" pitchFamily="34" charset="0"/>
              </a:rPr>
              <a:pPr/>
              <a:t>67</a:t>
            </a:fld>
            <a:endParaRPr lang="en-US" sz="1200" dirty="0">
              <a:latin typeface="Arial" panose="020B0604020202020204" pitchFamily="34"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latin typeface="Arial" panose="020B0604020202020204" pitchFamily="34" charset="0"/>
              </a:rPr>
              <a:pPr/>
              <a:t>68</a:t>
            </a:fld>
            <a:endParaRPr lang="en-US" sz="1200" dirty="0">
              <a:latin typeface="Arial" panose="020B0604020202020204" pitchFamily="34"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Francis Collins, The Language of God, 207</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latin typeface="Arial" panose="020B0604020202020204" pitchFamily="34" charset="0"/>
              </a:rPr>
              <a:pPr/>
              <a:t>70</a:t>
            </a:fld>
            <a:endParaRPr lang="en-US" sz="1200" dirty="0">
              <a:latin typeface="Arial" panose="020B0604020202020204" pitchFamily="34"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68662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Each</a:t>
            </a:r>
            <a:r>
              <a:rPr lang="en-US" baseline="0" dirty="0">
                <a:cs typeface="+mn-cs"/>
              </a:rPr>
              <a:t> believer must answer which of these two theologies he will follow.</a:t>
            </a:r>
            <a:endParaRPr lang="en-US" dirty="0">
              <a:cs typeface="+mn-cs"/>
            </a:endParaRPr>
          </a:p>
        </p:txBody>
      </p:sp>
    </p:spTree>
    <p:extLst>
      <p:ext uri="{BB962C8B-B14F-4D97-AF65-F5344CB8AC3E}">
        <p14:creationId xmlns:p14="http://schemas.microsoft.com/office/powerpoint/2010/main" val="12747570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97CF2-6EFB-0004-3B7C-767AC26DD5C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BB5ABAA-DD40-D539-7293-F45A7CE3B162}"/>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a:extLst>
              <a:ext uri="{FF2B5EF4-FFF2-40B4-BE49-F238E27FC236}">
                <a16:creationId xmlns:a16="http://schemas.microsoft.com/office/drawing/2014/main" id="{75DFB95F-6871-66EE-C550-3C937D6103C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a:extLst>
              <a:ext uri="{FF2B5EF4-FFF2-40B4-BE49-F238E27FC236}">
                <a16:creationId xmlns:a16="http://schemas.microsoft.com/office/drawing/2014/main" id="{AA11D35D-062A-30BC-2513-810B2CEADECD}"/>
              </a:ext>
            </a:extLst>
          </p:cNvPr>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Each</a:t>
            </a:r>
            <a:r>
              <a:rPr lang="en-US" baseline="0" dirty="0">
                <a:cs typeface="+mn-cs"/>
              </a:rPr>
              <a:t> believer must answer which of these two theologies he will follow.</a:t>
            </a:r>
            <a:endParaRPr lang="en-US" dirty="0">
              <a:cs typeface="+mn-cs"/>
            </a:endParaRPr>
          </a:p>
        </p:txBody>
      </p:sp>
    </p:spTree>
    <p:extLst>
      <p:ext uri="{BB962C8B-B14F-4D97-AF65-F5344CB8AC3E}">
        <p14:creationId xmlns:p14="http://schemas.microsoft.com/office/powerpoint/2010/main" val="1273677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latin typeface="Arial" panose="020B0604020202020204" pitchFamily="34" charset="0"/>
              </a:rPr>
              <a:pPr/>
              <a:t>7</a:t>
            </a:fld>
            <a:endParaRPr lang="en-US" sz="1200" dirty="0">
              <a:latin typeface="Arial" panose="020B0604020202020204" pitchFamily="34"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581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latin typeface="Arial" panose="020B0604020202020204" pitchFamily="34" charset="0"/>
              </a:rPr>
              <a:pPr/>
              <a:t>75</a:t>
            </a:fld>
            <a:endParaRPr lang="en-US" sz="1200" dirty="0">
              <a:latin typeface="Arial" panose="020B0604020202020204" pitchFamily="34"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 Baldung </a:t>
            </a:r>
            <a:r>
              <a:rPr lang="en-US" dirty="0" err="1">
                <a:ea typeface="ＭＳ Ｐゴシック" charset="0"/>
                <a:cs typeface="ＭＳ Ｐゴシック" charset="0"/>
              </a:rPr>
              <a:t>Grien</a:t>
            </a:r>
            <a:r>
              <a:rPr lang="en-US" dirty="0">
                <a:ea typeface="ＭＳ Ｐゴシック" charset="0"/>
                <a:cs typeface="ＭＳ Ｐゴシック" charset="0"/>
              </a:rPr>
              <a:t>, Hans: Adam</a:t>
            </a:r>
            <a:r>
              <a:rPr lang="en-US" dirty="0">
                <a:latin typeface="Verdana" charset="0"/>
                <a:ea typeface="ＭＳ Ｐゴシック" charset="0"/>
                <a:cs typeface="ＭＳ Ｐゴシック" charset="0"/>
              </a:rPr>
              <a:t>  1520-23; Wood, 208 x 83.5 cm; Museum of Fine Arts, Buda</a:t>
            </a:r>
          </a:p>
          <a:p>
            <a:pPr eaLnBrk="1" hangingPunct="1"/>
            <a:r>
              <a:rPr lang="en-US" dirty="0" err="1">
                <a:solidFill>
                  <a:srgbClr val="0000CC"/>
                </a:solidFill>
                <a:ea typeface="ＭＳ Ｐゴシック" charset="0"/>
                <a:cs typeface="ＭＳ Ｐゴシック" charset="0"/>
              </a:rPr>
              <a:t>www.ibiblio.org</a:t>
            </a:r>
            <a:r>
              <a:rPr lang="en-US" dirty="0">
                <a:solidFill>
                  <a:srgbClr val="0000CC"/>
                </a:solidFill>
                <a:ea typeface="ＭＳ Ｐゴシック" charset="0"/>
                <a:cs typeface="ＭＳ Ｐゴシック" charset="0"/>
              </a:rPr>
              <a:t>/</a:t>
            </a:r>
            <a:r>
              <a:rPr lang="en-US" dirty="0" err="1">
                <a:solidFill>
                  <a:srgbClr val="0000CC"/>
                </a:solidFill>
                <a:ea typeface="ＭＳ Ｐゴシック" charset="0"/>
                <a:cs typeface="ＭＳ Ｐゴシック" charset="0"/>
              </a:rPr>
              <a:t>wm</a:t>
            </a:r>
            <a:r>
              <a:rPr lang="en-US" dirty="0">
                <a:solidFill>
                  <a:srgbClr val="0000CC"/>
                </a:solidFill>
                <a:ea typeface="ＭＳ Ｐゴシック" charset="0"/>
                <a:cs typeface="ＭＳ Ｐゴシック" charset="0"/>
              </a:rPr>
              <a:t>/ paint/auth/</a:t>
            </a:r>
            <a:r>
              <a:rPr lang="en-US" dirty="0" err="1">
                <a:solidFill>
                  <a:srgbClr val="0000CC"/>
                </a:solidFill>
                <a:ea typeface="ＭＳ Ｐゴシック" charset="0"/>
                <a:cs typeface="ＭＳ Ｐゴシック" charset="0"/>
              </a:rPr>
              <a:t>baldung</a:t>
            </a:r>
            <a:r>
              <a:rPr lang="en-US" dirty="0">
                <a:solidFill>
                  <a:srgbClr val="0000CC"/>
                </a:solidFill>
                <a:ea typeface="ＭＳ Ｐゴシック" charset="0"/>
                <a:cs typeface="ＭＳ Ｐゴシック" charset="0"/>
              </a:rPr>
              <a:t>/</a:t>
            </a:r>
            <a:r>
              <a:rPr lang="en-US" dirty="0" err="1">
                <a:solidFill>
                  <a:srgbClr val="0000CC"/>
                </a:solidFill>
                <a:ea typeface="ＭＳ Ｐゴシック" charset="0"/>
                <a:cs typeface="ＭＳ Ｐゴシック" charset="0"/>
              </a:rPr>
              <a:t>adam</a:t>
            </a:r>
            <a:r>
              <a:rPr lang="en-US" dirty="0">
                <a:solidFill>
                  <a:srgbClr val="0000CC"/>
                </a:solidFill>
                <a:ea typeface="ＭＳ Ｐゴシック" charset="0"/>
                <a:cs typeface="ＭＳ Ｐゴシック" charset="0"/>
              </a:rPr>
              <a:t>-eve/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latin typeface="Arial" panose="020B0604020202020204" pitchFamily="34" charset="0"/>
              </a:rPr>
              <a:pPr/>
              <a:t>78</a:t>
            </a:fld>
            <a:endParaRPr lang="en-US" sz="1200" dirty="0">
              <a:latin typeface="Arial" panose="020B0604020202020204" pitchFamily="34"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latin typeface="Arial" panose="020B0604020202020204" pitchFamily="34" charset="0"/>
              </a:rPr>
              <a:pPr/>
              <a:t>79</a:t>
            </a:fld>
            <a:endParaRPr lang="en-US" sz="1200" dirty="0">
              <a:latin typeface="Arial" panose="020B0604020202020204" pitchFamily="34"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George Wald, </a:t>
            </a:r>
            <a:r>
              <a:rPr lang="ru-RU" altLang="ja-JP" dirty="0">
                <a:ea typeface="ＭＳ Ｐゴシック" charset="0"/>
                <a:cs typeface="ＭＳ Ｐゴシック" charset="0"/>
              </a:rPr>
              <a:t>"</a:t>
            </a:r>
            <a:r>
              <a:rPr lang="en-US" altLang="ja-JP" dirty="0">
                <a:ea typeface="ＭＳ Ｐゴシック" charset="0"/>
                <a:cs typeface="ＭＳ Ｐゴシック" charset="0"/>
              </a:rPr>
              <a:t>Origin, Lie and Evolution,</a:t>
            </a:r>
            <a:r>
              <a:rPr lang="ru-RU" altLang="ja-JP" dirty="0">
                <a:ea typeface="ＭＳ Ｐゴシック" charset="0"/>
                <a:cs typeface="ＭＳ Ｐゴシック" charset="0"/>
              </a:rPr>
              <a:t>"</a:t>
            </a:r>
            <a:r>
              <a:rPr lang="en-US" altLang="ja-JP" dirty="0">
                <a:ea typeface="ＭＳ Ｐゴシック" charset="0"/>
                <a:cs typeface="ＭＳ Ｐゴシック" charset="0"/>
              </a:rPr>
              <a:t> Scientific American 1978; cited by Joe White and Nicholas </a:t>
            </a:r>
            <a:r>
              <a:rPr lang="en-US" altLang="ja-JP" dirty="0" err="1">
                <a:ea typeface="ＭＳ Ｐゴシック" charset="0"/>
                <a:cs typeface="ＭＳ Ｐゴシック" charset="0"/>
              </a:rPr>
              <a:t>Comninellis</a:t>
            </a:r>
            <a:r>
              <a:rPr lang="en-US" altLang="ja-JP" dirty="0">
                <a:ea typeface="ＭＳ Ｐゴシック" charset="0"/>
                <a:cs typeface="ＭＳ Ｐゴシック" charset="0"/>
              </a:rPr>
              <a:t>, Darwin</a:t>
            </a:r>
            <a:r>
              <a:rPr lang="uk-UA" altLang="ja-JP" dirty="0">
                <a:ea typeface="ＭＳ Ｐゴシック" charset="0"/>
                <a:cs typeface="ＭＳ Ｐゴシック" charset="0"/>
              </a:rPr>
              <a:t>'</a:t>
            </a:r>
            <a:r>
              <a:rPr lang="en-US" altLang="ja-JP" dirty="0">
                <a:ea typeface="ＭＳ Ｐゴシック" charset="0"/>
                <a:cs typeface="ＭＳ Ｐゴシック" charset="0"/>
              </a:rPr>
              <a:t>s Demise (Green Forest, AR: Master Books, 2001), 46.</a:t>
            </a:r>
            <a:endParaRPr lang="en-US" dirty="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latin typeface="Arial" panose="020B0604020202020204" pitchFamily="34" charset="0"/>
              </a:rPr>
              <a:pPr/>
              <a:t>80</a:t>
            </a:fld>
            <a:endParaRPr lang="en-US" sz="1200" dirty="0">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latin typeface="Arial" panose="020B0604020202020204" pitchFamily="34" charset="0"/>
              </a:rPr>
              <a:pPr/>
              <a:t>81</a:t>
            </a:fld>
            <a:endParaRPr lang="en-US" sz="1200" dirty="0">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latin typeface="Arial" panose="020B0604020202020204" pitchFamily="34" charset="0"/>
              </a:rPr>
              <a:pPr/>
              <a:t>83</a:t>
            </a:fld>
            <a:endParaRPr lang="en-US" sz="1200" dirty="0">
              <a:latin typeface="Arial" panose="020B0604020202020204" pitchFamily="34"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latin typeface="Arial" panose="020B0604020202020204" pitchFamily="34" charset="0"/>
              </a:rPr>
              <a:pPr/>
              <a:t>84</a:t>
            </a:fld>
            <a:endParaRPr lang="en-US" sz="1200" dirty="0">
              <a:latin typeface="Arial" panose="020B0604020202020204" pitchFamily="34"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latin typeface="Arial" panose="020B0604020202020204" pitchFamily="34" charset="0"/>
              </a:rPr>
              <a:pPr/>
              <a:t>85</a:t>
            </a:fld>
            <a:endParaRPr lang="en-US" sz="1200" dirty="0">
              <a:latin typeface="Arial" panose="020B0604020202020204" pitchFamily="34"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latin typeface="Arial" panose="020B0604020202020204" pitchFamily="34" charset="0"/>
              </a:rPr>
              <a:pPr/>
              <a:t>8</a:t>
            </a:fld>
            <a:endParaRPr lang="en-US" sz="1200" dirty="0">
              <a:latin typeface="Arial" panose="020B0604020202020204" pitchFamily="34"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latin typeface="Arial" panose="020B0604020202020204" pitchFamily="34" charset="0"/>
              </a:rPr>
              <a:pPr/>
              <a:t>86</a:t>
            </a:fld>
            <a:endParaRPr lang="en-US" sz="1200" dirty="0">
              <a:latin typeface="Arial" panose="020B0604020202020204" pitchFamily="34"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latin typeface="Arial" panose="020B0604020202020204" pitchFamily="34" charset="0"/>
              </a:rPr>
              <a:pPr/>
              <a:t>87</a:t>
            </a:fld>
            <a:endParaRPr lang="en-US" altLang="zh-CN" sz="1200" dirty="0">
              <a:solidFill>
                <a:srgbClr val="000000"/>
              </a:solidFill>
              <a:latin typeface="Arial" panose="020B0604020202020204" pitchFamily="34"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5946E4-9D17-B04E-9209-97F27DB5CB90}"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7960401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u="none" strike="noStrike" kern="1200" cap="none" spc="0" normalizeH="0" baseline="0" noProof="0">
                <a:ln>
                  <a:noFill/>
                </a:ln>
                <a:solidFill>
                  <a:srgbClr val="000000"/>
                </a:solidFill>
                <a:effectLst/>
                <a:uLnTx/>
                <a:uFillTx/>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u="none" strike="noStrike" kern="1200" cap="none" spc="0" normalizeH="0" baseline="0" noProof="0" dirty="0">
              <a:ln>
                <a:noFill/>
              </a:ln>
              <a:solidFill>
                <a:srgbClr val="000000"/>
              </a:solidFill>
              <a:effectLst/>
              <a:uLnTx/>
              <a:uFillTx/>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dirty="0"/>
              <a:t>Coming to Grips with Genesis: Biblical Authority and the Age of the Earth includes:</a:t>
            </a:r>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u="none" strike="noStrike" kern="1200" cap="none" spc="0" normalizeH="0" baseline="0" noProof="0">
                <a:ln>
                  <a:noFill/>
                </a:ln>
                <a:solidFill>
                  <a:srgbClr val="000000"/>
                </a:solidFill>
                <a:effectLst/>
                <a:uLnTx/>
                <a:uFillTx/>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srgbClr val="000000"/>
              </a:solidFill>
              <a:effectLst/>
              <a:uLnTx/>
              <a:uFillTx/>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dirty="0"/>
              <a:t>You can believe with great intellectual integrity what the Bible says about Adam and the origin and history of man.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OC Critical Studies in the OT Arabic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latin typeface="Arial" panose="020B0604020202020204" pitchFamily="34" charset="0"/>
              </a:rPr>
              <a:pPr/>
              <a:t>9</a:t>
            </a:fld>
            <a:endParaRPr lang="en-US" sz="1200" dirty="0">
              <a:latin typeface="Arial" panose="020B0604020202020204" pitchFamily="34"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R. Dawkins, </a:t>
            </a:r>
            <a:r>
              <a:rPr lang="ru-RU" altLang="ja-JP" dirty="0">
                <a:ea typeface="ＭＳ Ｐゴシック" charset="0"/>
                <a:cs typeface="ＭＳ Ｐゴシック" charset="0"/>
              </a:rPr>
              <a:t>"</a:t>
            </a:r>
            <a:r>
              <a:rPr lang="en-US" altLang="ja-JP" dirty="0">
                <a:ea typeface="ＭＳ Ｐゴシック" charset="0"/>
                <a:cs typeface="ＭＳ Ｐゴシック" charset="0"/>
              </a:rPr>
              <a:t>Is Science a Religion?</a:t>
            </a:r>
            <a:r>
              <a:rPr lang="ru-RU" altLang="ja-JP" dirty="0">
                <a:ea typeface="ＭＳ Ｐゴシック" charset="0"/>
                <a:cs typeface="ＭＳ Ｐゴシック" charset="0"/>
              </a:rPr>
              <a:t>"</a:t>
            </a:r>
            <a:r>
              <a:rPr lang="en-US" altLang="ja-JP" dirty="0">
                <a:ea typeface="ＭＳ Ｐゴシック" charset="0"/>
                <a:cs typeface="ＭＳ Ｐゴシック" charset="0"/>
              </a:rPr>
              <a:t> The Humanist 57 (1997): 26-29; cited in Collins, The Language of God, 4.</a:t>
            </a:r>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E95441-3EA4-7A4B-96E7-9ED0BFC09989}" type="slidenum">
              <a:rPr lang="en-US" smtClean="0"/>
              <a:pPr>
                <a:defRPr/>
              </a:pPr>
              <a:t>‹#›</a:t>
            </a:fld>
            <a:endParaRPr lang="en-US" dirty="0"/>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601342-D41F-3443-A7A7-8D2E07BDC203}" type="slidenum">
              <a:rPr lang="en-US" smtClean="0"/>
              <a:pPr>
                <a:defRPr/>
              </a:pPr>
              <a:t>‹#›</a:t>
            </a:fld>
            <a:endParaRPr lang="en-US" dirty="0"/>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89000"/>
            <a:ext cx="3606800" cy="50800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835E19-C81C-B942-864A-118FABA3DBC9}" type="slidenum">
              <a:rPr lang="en-US" smtClean="0"/>
              <a:pPr>
                <a:defRPr/>
              </a:pPr>
              <a:t>‹#›</a:t>
            </a:fld>
            <a:endParaRPr lang="en-US" dirty="0"/>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6/9/26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6/9/26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6/9/26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6/9/26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6/9/26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6/9/26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74E729-5AE3-BD44-975B-8625DED9D3D7}" type="slidenum">
              <a:rPr lang="en-US" smtClean="0"/>
              <a:pPr>
                <a:defRPr/>
              </a:pPr>
              <a:t>‹#›</a:t>
            </a:fld>
            <a:endParaRPr lang="en-US" dirty="0"/>
          </a:p>
        </p:txBody>
      </p:sp>
    </p:spTree>
    <p:extLst>
      <p:ext uri="{BB962C8B-B14F-4D97-AF65-F5344CB8AC3E}">
        <p14:creationId xmlns:p14="http://schemas.microsoft.com/office/powerpoint/2010/main" val="10231185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EBD743E-331D-2144-AF8A-F19057ABE1FA}" type="slidenum">
              <a:rPr lang="en-US" smtClean="0"/>
              <a:pPr>
                <a:defRPr/>
              </a:pPr>
              <a:t>‹#›</a:t>
            </a:fld>
            <a:endParaRPr lang="en-US" dirty="0"/>
          </a:p>
        </p:txBody>
      </p:sp>
    </p:spTree>
    <p:extLst>
      <p:ext uri="{BB962C8B-B14F-4D97-AF65-F5344CB8AC3E}">
        <p14:creationId xmlns:p14="http://schemas.microsoft.com/office/powerpoint/2010/main" val="23123465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9426CDA-687B-6749-86AB-27115A4AA8AE}" type="slidenum">
              <a:rPr lang="en-US" smtClean="0"/>
              <a:pPr>
                <a:defRPr/>
              </a:pPr>
              <a:t>‹#›</a:t>
            </a:fld>
            <a:endParaRPr lang="en-US" dirty="0"/>
          </a:p>
        </p:txBody>
      </p:sp>
    </p:spTree>
    <p:extLst>
      <p:ext uri="{BB962C8B-B14F-4D97-AF65-F5344CB8AC3E}">
        <p14:creationId xmlns:p14="http://schemas.microsoft.com/office/powerpoint/2010/main" val="3015660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4B39D2-93D9-EE4C-BD52-4F9E9021B05A}" type="slidenum">
              <a:rPr lang="en-US" smtClean="0"/>
              <a:pPr>
                <a:defRPr/>
              </a:pPr>
              <a:t>‹#›</a:t>
            </a:fld>
            <a:endParaRPr lang="en-US" dirty="0"/>
          </a:p>
        </p:txBody>
      </p:sp>
    </p:spTree>
    <p:extLst>
      <p:ext uri="{BB962C8B-B14F-4D97-AF65-F5344CB8AC3E}">
        <p14:creationId xmlns:p14="http://schemas.microsoft.com/office/powerpoint/2010/main" val="166231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1E355A8-61A5-174B-96A8-A2F52734AD26}" type="slidenum">
              <a:rPr lang="en-US" smtClean="0"/>
              <a:pPr>
                <a:defRPr/>
              </a:pPr>
              <a:t>‹#›</a:t>
            </a:fld>
            <a:endParaRPr lang="en-US" dirty="0"/>
          </a:p>
        </p:txBody>
      </p:sp>
    </p:spTree>
    <p:extLst>
      <p:ext uri="{BB962C8B-B14F-4D97-AF65-F5344CB8AC3E}">
        <p14:creationId xmlns:p14="http://schemas.microsoft.com/office/powerpoint/2010/main" val="6740137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945DF-F47D-6C4B-A84F-0E55A685F3BB}" type="slidenum">
              <a:rPr lang="en-US" smtClean="0"/>
              <a:pPr>
                <a:defRPr/>
              </a:pPr>
              <a:t>‹#›</a:t>
            </a:fld>
            <a:endParaRPr lang="en-US" dirty="0"/>
          </a:p>
        </p:txBody>
      </p:sp>
    </p:spTree>
    <p:extLst>
      <p:ext uri="{BB962C8B-B14F-4D97-AF65-F5344CB8AC3E}">
        <p14:creationId xmlns:p14="http://schemas.microsoft.com/office/powerpoint/2010/main" val="5725296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D6AACA-76F9-7647-A9C1-F4FBCB489869}" type="slidenum">
              <a:rPr lang="en-US" smtClean="0"/>
              <a:pPr>
                <a:defRPr/>
              </a:pPr>
              <a:t>‹#›</a:t>
            </a:fld>
            <a:endParaRPr lang="en-US" dirty="0"/>
          </a:p>
        </p:txBody>
      </p:sp>
    </p:spTree>
    <p:extLst>
      <p:ext uri="{BB962C8B-B14F-4D97-AF65-F5344CB8AC3E}">
        <p14:creationId xmlns:p14="http://schemas.microsoft.com/office/powerpoint/2010/main" val="35773575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39DAF2-E98E-BF44-A180-D7A19B485204}" type="slidenum">
              <a:rPr lang="en-US" smtClean="0"/>
              <a:pPr>
                <a:defRPr/>
              </a:pPr>
              <a:t>‹#›</a:t>
            </a:fld>
            <a:endParaRPr lang="en-US" dirty="0"/>
          </a:p>
        </p:txBody>
      </p:sp>
    </p:spTree>
    <p:extLst>
      <p:ext uri="{BB962C8B-B14F-4D97-AF65-F5344CB8AC3E}">
        <p14:creationId xmlns:p14="http://schemas.microsoft.com/office/powerpoint/2010/main" val="29629281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38928B-FE99-AE4C-A778-5560F15E3261}" type="slidenum">
              <a:rPr lang="en-US" smtClean="0"/>
              <a:pPr>
                <a:defRPr/>
              </a:pPr>
              <a:t>‹#›</a:t>
            </a:fld>
            <a:endParaRPr lang="en-US" dirty="0"/>
          </a:p>
        </p:txBody>
      </p:sp>
    </p:spTree>
    <p:extLst>
      <p:ext uri="{BB962C8B-B14F-4D97-AF65-F5344CB8AC3E}">
        <p14:creationId xmlns:p14="http://schemas.microsoft.com/office/powerpoint/2010/main" val="10501941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665F320-A410-B848-9E77-1A5ABE8153F7}" type="slidenum">
              <a:rPr lang="en-US" smtClean="0"/>
              <a:pPr>
                <a:defRPr/>
              </a:pPr>
              <a:t>‹#›</a:t>
            </a:fld>
            <a:endParaRPr lang="en-US" dirty="0"/>
          </a:p>
        </p:txBody>
      </p:sp>
    </p:spTree>
    <p:extLst>
      <p:ext uri="{BB962C8B-B14F-4D97-AF65-F5344CB8AC3E}">
        <p14:creationId xmlns:p14="http://schemas.microsoft.com/office/powerpoint/2010/main" val="4285660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99C92C-3564-3E4C-9283-4F5943FD26E0}" type="slidenum">
              <a:rPr lang="en-US" smtClean="0"/>
              <a:pPr>
                <a:defRPr/>
              </a:pPr>
              <a:t>‹#›</a:t>
            </a:fld>
            <a:endParaRPr lang="en-US" dirty="0"/>
          </a:p>
        </p:txBody>
      </p:sp>
    </p:spTree>
    <p:extLst>
      <p:ext uri="{BB962C8B-B14F-4D97-AF65-F5344CB8AC3E}">
        <p14:creationId xmlns:p14="http://schemas.microsoft.com/office/powerpoint/2010/main" val="6640231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877CEDF-5B42-DC45-BB42-899068F58B9D}" type="slidenum">
              <a:rPr lang="en-US" smtClean="0"/>
              <a:pPr>
                <a:defRPr/>
              </a:pPr>
              <a:t>‹#›</a:t>
            </a:fld>
            <a:endParaRPr lang="en-US" dirty="0"/>
          </a:p>
        </p:txBody>
      </p:sp>
    </p:spTree>
    <p:extLst>
      <p:ext uri="{BB962C8B-B14F-4D97-AF65-F5344CB8AC3E}">
        <p14:creationId xmlns:p14="http://schemas.microsoft.com/office/powerpoint/2010/main" val="5881667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6/9/26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6/9/26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6/9/26</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21930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882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374542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82560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8769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91074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3837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4324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8451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439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6/9/26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12078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6407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80789806"/>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60502133"/>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960301998"/>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92723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5618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24746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25353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77388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14804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16165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86012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63999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25435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0794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220325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9004001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9333283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9232849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977069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0473927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490105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450082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928201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7227820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423504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4024853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586440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6763253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431761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874310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1970538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529094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643743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9996589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2569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0E851C-EABB-B440-A5AE-C21C0429579D}" type="slidenum">
              <a:rPr lang="en-US" smtClean="0"/>
              <a:pPr>
                <a:defRPr/>
              </a:pPr>
              <a:t>‹#›</a:t>
            </a:fld>
            <a:endParaRPr lang="en-US" dirty="0"/>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40233069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4821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8CE10-99A7-D446-AE85-E9E12ECD5809}" type="slidenum">
              <a:rPr lang="en-US" smtClean="0"/>
              <a:pPr>
                <a:defRPr/>
              </a:pPr>
              <a:t>‹#›</a:t>
            </a:fld>
            <a:endParaRPr lang="en-US" dirty="0"/>
          </a:p>
        </p:txBody>
      </p:sp>
    </p:spTree>
    <p:extLst>
      <p:ext uri="{BB962C8B-B14F-4D97-AF65-F5344CB8AC3E}">
        <p14:creationId xmlns:p14="http://schemas.microsoft.com/office/powerpoint/2010/main" val="39399088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656396-FC55-6748-97FB-81AFF441C544}" type="slidenum">
              <a:rPr lang="en-US" smtClean="0"/>
              <a:pPr>
                <a:defRPr/>
              </a:pPr>
              <a:t>‹#›</a:t>
            </a:fld>
            <a:endParaRPr lang="en-US" dirty="0"/>
          </a:p>
        </p:txBody>
      </p:sp>
    </p:spTree>
    <p:extLst>
      <p:ext uri="{BB962C8B-B14F-4D97-AF65-F5344CB8AC3E}">
        <p14:creationId xmlns:p14="http://schemas.microsoft.com/office/powerpoint/2010/main" val="29879465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910B8B-851D-F04D-9243-9D8E21E6512B}" type="slidenum">
              <a:rPr lang="en-US" smtClean="0"/>
              <a:pPr>
                <a:defRPr/>
              </a:pPr>
              <a:t>‹#›</a:t>
            </a:fld>
            <a:endParaRPr lang="en-US" dirty="0"/>
          </a:p>
        </p:txBody>
      </p:sp>
    </p:spTree>
    <p:extLst>
      <p:ext uri="{BB962C8B-B14F-4D97-AF65-F5344CB8AC3E}">
        <p14:creationId xmlns:p14="http://schemas.microsoft.com/office/powerpoint/2010/main" val="32237006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3BE79-1F8C-5F42-ADC9-47368B60D649}" type="slidenum">
              <a:rPr lang="en-US" smtClean="0"/>
              <a:pPr>
                <a:defRPr/>
              </a:pPr>
              <a:t>‹#›</a:t>
            </a:fld>
            <a:endParaRPr lang="en-US" dirty="0"/>
          </a:p>
        </p:txBody>
      </p:sp>
    </p:spTree>
    <p:extLst>
      <p:ext uri="{BB962C8B-B14F-4D97-AF65-F5344CB8AC3E}">
        <p14:creationId xmlns:p14="http://schemas.microsoft.com/office/powerpoint/2010/main" val="24440790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71887-0497-5146-B588-649119550075}" type="slidenum">
              <a:rPr lang="en-US" smtClean="0"/>
              <a:pPr>
                <a:defRPr/>
              </a:pPr>
              <a:t>‹#›</a:t>
            </a:fld>
            <a:endParaRPr lang="en-US" dirty="0"/>
          </a:p>
        </p:txBody>
      </p:sp>
    </p:spTree>
    <p:extLst>
      <p:ext uri="{BB962C8B-B14F-4D97-AF65-F5344CB8AC3E}">
        <p14:creationId xmlns:p14="http://schemas.microsoft.com/office/powerpoint/2010/main" val="4447880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97B018-43CF-924E-9D3F-66FB7981FA3F}" type="slidenum">
              <a:rPr lang="en-US" smtClean="0"/>
              <a:pPr>
                <a:defRPr/>
              </a:pPr>
              <a:t>‹#›</a:t>
            </a:fld>
            <a:endParaRPr lang="en-US" dirty="0"/>
          </a:p>
        </p:txBody>
      </p:sp>
    </p:spTree>
    <p:extLst>
      <p:ext uri="{BB962C8B-B14F-4D97-AF65-F5344CB8AC3E}">
        <p14:creationId xmlns:p14="http://schemas.microsoft.com/office/powerpoint/2010/main" val="16597310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E2B15-E50E-6142-831D-79E7A602FB33}" type="slidenum">
              <a:rPr lang="en-US" smtClean="0"/>
              <a:pPr>
                <a:defRPr/>
              </a:pPr>
              <a:t>‹#›</a:t>
            </a:fld>
            <a:endParaRPr lang="en-US" dirty="0"/>
          </a:p>
        </p:txBody>
      </p:sp>
    </p:spTree>
    <p:extLst>
      <p:ext uri="{BB962C8B-B14F-4D97-AF65-F5344CB8AC3E}">
        <p14:creationId xmlns:p14="http://schemas.microsoft.com/office/powerpoint/2010/main" val="33976801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94900D-84FD-E149-AD81-A5E5D1A9AF69}" type="slidenum">
              <a:rPr lang="en-US" smtClean="0"/>
              <a:pPr>
                <a:defRPr/>
              </a:pPr>
              <a:t>‹#›</a:t>
            </a:fld>
            <a:endParaRPr lang="en-US" dirty="0"/>
          </a:p>
        </p:txBody>
      </p:sp>
    </p:spTree>
    <p:extLst>
      <p:ext uri="{BB962C8B-B14F-4D97-AF65-F5344CB8AC3E}">
        <p14:creationId xmlns:p14="http://schemas.microsoft.com/office/powerpoint/2010/main" val="618576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6C6400-4372-C740-A441-AD255E9C36DA}" type="slidenum">
              <a:rPr lang="en-US" smtClean="0"/>
              <a:pPr>
                <a:defRPr/>
              </a:pPr>
              <a:t>‹#›</a:t>
            </a:fld>
            <a:endParaRPr lang="en-US" dirty="0"/>
          </a:p>
        </p:txBody>
      </p:sp>
    </p:spTree>
    <p:extLst>
      <p:ext uri="{BB962C8B-B14F-4D97-AF65-F5344CB8AC3E}">
        <p14:creationId xmlns:p14="http://schemas.microsoft.com/office/powerpoint/2010/main" val="42393162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B81755-A3E7-F346-8A26-8C3108B2FB04}" type="slidenum">
              <a:rPr lang="en-US" smtClean="0"/>
              <a:pPr>
                <a:defRPr/>
              </a:pPr>
              <a:t>‹#›</a:t>
            </a:fld>
            <a:endParaRPr lang="en-US" dirty="0"/>
          </a:p>
        </p:txBody>
      </p:sp>
    </p:spTree>
    <p:extLst>
      <p:ext uri="{BB962C8B-B14F-4D97-AF65-F5344CB8AC3E}">
        <p14:creationId xmlns:p14="http://schemas.microsoft.com/office/powerpoint/2010/main" val="20644845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192EB1-1660-384F-8785-DF76AC756D6D}" type="slidenum">
              <a:rPr lang="en-US" smtClean="0"/>
              <a:pPr>
                <a:defRPr/>
              </a:pPr>
              <a:t>‹#›</a:t>
            </a:fld>
            <a:endParaRPr lang="en-US" dirty="0"/>
          </a:p>
        </p:txBody>
      </p:sp>
    </p:spTree>
    <p:extLst>
      <p:ext uri="{BB962C8B-B14F-4D97-AF65-F5344CB8AC3E}">
        <p14:creationId xmlns:p14="http://schemas.microsoft.com/office/powerpoint/2010/main" val="1151279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84482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58258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05440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72720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43306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260351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581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201589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4011305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95857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82386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0211299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13607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6437378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22935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9024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60963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27B05AB-8B28-9E4B-B6DC-3B075797E9F1}" type="slidenum">
              <a:rPr lang="en-US" smtClean="0"/>
              <a:pPr>
                <a:defRPr/>
              </a:pPr>
              <a:t>‹#›</a:t>
            </a:fld>
            <a:endParaRPr lang="en-US" dirty="0"/>
          </a:p>
        </p:txBody>
      </p:sp>
    </p:spTree>
    <p:extLst>
      <p:ext uri="{BB962C8B-B14F-4D97-AF65-F5344CB8AC3E}">
        <p14:creationId xmlns:p14="http://schemas.microsoft.com/office/powerpoint/2010/main" val="191199282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731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03071590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7284643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60759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16821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pPr>
                <a:defRPr/>
              </a:pPr>
              <a:t>‹#›</a:t>
            </a:fld>
            <a:endParaRPr lang="en-US"/>
          </a:p>
        </p:txBody>
      </p:sp>
    </p:spTree>
    <p:extLst>
      <p:ext uri="{BB962C8B-B14F-4D97-AF65-F5344CB8AC3E}">
        <p14:creationId xmlns:p14="http://schemas.microsoft.com/office/powerpoint/2010/main" val="81495514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pPr>
                <a:defRPr/>
              </a:pPr>
              <a:t>‹#›</a:t>
            </a:fld>
            <a:endParaRPr lang="en-US"/>
          </a:p>
        </p:txBody>
      </p:sp>
    </p:spTree>
    <p:extLst>
      <p:ext uri="{BB962C8B-B14F-4D97-AF65-F5344CB8AC3E}">
        <p14:creationId xmlns:p14="http://schemas.microsoft.com/office/powerpoint/2010/main" val="144452811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pPr>
                <a:defRPr/>
              </a:pPr>
              <a:t>‹#›</a:t>
            </a:fld>
            <a:endParaRPr lang="en-US"/>
          </a:p>
        </p:txBody>
      </p:sp>
    </p:spTree>
    <p:extLst>
      <p:ext uri="{BB962C8B-B14F-4D97-AF65-F5344CB8AC3E}">
        <p14:creationId xmlns:p14="http://schemas.microsoft.com/office/powerpoint/2010/main" val="115005639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pPr>
                <a:defRPr/>
              </a:pPr>
              <a:t>‹#›</a:t>
            </a:fld>
            <a:endParaRPr lang="en-US"/>
          </a:p>
        </p:txBody>
      </p:sp>
    </p:spTree>
    <p:extLst>
      <p:ext uri="{BB962C8B-B14F-4D97-AF65-F5344CB8AC3E}">
        <p14:creationId xmlns:p14="http://schemas.microsoft.com/office/powerpoint/2010/main" val="58034159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pPr>
                <a:defRPr/>
              </a:pPr>
              <a:t>‹#›</a:t>
            </a:fld>
            <a:endParaRPr lang="en-US"/>
          </a:p>
        </p:txBody>
      </p:sp>
    </p:spTree>
    <p:extLst>
      <p:ext uri="{BB962C8B-B14F-4D97-AF65-F5344CB8AC3E}">
        <p14:creationId xmlns:p14="http://schemas.microsoft.com/office/powerpoint/2010/main" val="132649642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984E45-7EA2-4141-83EB-9574C6A006DF}" type="slidenum">
              <a:rPr lang="en-US" smtClean="0"/>
              <a:pPr>
                <a:defRPr/>
              </a:pPr>
              <a:t>‹#›</a:t>
            </a:fld>
            <a:endParaRPr lang="en-US" dirty="0"/>
          </a:p>
        </p:txBody>
      </p:sp>
    </p:spTree>
    <p:extLst>
      <p:ext uri="{BB962C8B-B14F-4D97-AF65-F5344CB8AC3E}">
        <p14:creationId xmlns:p14="http://schemas.microsoft.com/office/powerpoint/2010/main" val="9923837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pPr>
                <a:defRPr/>
              </a:pPr>
              <a:t>‹#›</a:t>
            </a:fld>
            <a:endParaRPr lang="en-US"/>
          </a:p>
        </p:txBody>
      </p:sp>
    </p:spTree>
    <p:extLst>
      <p:ext uri="{BB962C8B-B14F-4D97-AF65-F5344CB8AC3E}">
        <p14:creationId xmlns:p14="http://schemas.microsoft.com/office/powerpoint/2010/main" val="228116176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pPr>
                <a:defRPr/>
              </a:pPr>
              <a:t>‹#›</a:t>
            </a:fld>
            <a:endParaRPr lang="en-US"/>
          </a:p>
        </p:txBody>
      </p:sp>
    </p:spTree>
    <p:extLst>
      <p:ext uri="{BB962C8B-B14F-4D97-AF65-F5344CB8AC3E}">
        <p14:creationId xmlns:p14="http://schemas.microsoft.com/office/powerpoint/2010/main" val="50707747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pPr>
                <a:defRPr/>
              </a:pPr>
              <a:t>‹#›</a:t>
            </a:fld>
            <a:endParaRPr lang="en-US"/>
          </a:p>
        </p:txBody>
      </p:sp>
    </p:spTree>
    <p:extLst>
      <p:ext uri="{BB962C8B-B14F-4D97-AF65-F5344CB8AC3E}">
        <p14:creationId xmlns:p14="http://schemas.microsoft.com/office/powerpoint/2010/main" val="375154154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pPr>
                <a:defRPr/>
              </a:pPr>
              <a:t>‹#›</a:t>
            </a:fld>
            <a:endParaRPr lang="en-US"/>
          </a:p>
        </p:txBody>
      </p:sp>
    </p:spTree>
    <p:extLst>
      <p:ext uri="{BB962C8B-B14F-4D97-AF65-F5344CB8AC3E}">
        <p14:creationId xmlns:p14="http://schemas.microsoft.com/office/powerpoint/2010/main" val="225977208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pPr>
                <a:defRPr/>
              </a:pPr>
              <a:t>‹#›</a:t>
            </a:fld>
            <a:endParaRPr lang="en-US"/>
          </a:p>
        </p:txBody>
      </p:sp>
    </p:spTree>
    <p:extLst>
      <p:ext uri="{BB962C8B-B14F-4D97-AF65-F5344CB8AC3E}">
        <p14:creationId xmlns:p14="http://schemas.microsoft.com/office/powerpoint/2010/main" val="395927263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pPr>
                <a:defRPr/>
              </a:pPr>
              <a:t>‹#›</a:t>
            </a:fld>
            <a:endParaRPr lang="en-US"/>
          </a:p>
        </p:txBody>
      </p:sp>
    </p:spTree>
    <p:extLst>
      <p:ext uri="{BB962C8B-B14F-4D97-AF65-F5344CB8AC3E}">
        <p14:creationId xmlns:p14="http://schemas.microsoft.com/office/powerpoint/2010/main" val="428157741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494F32-778F-504C-A9B9-18B17D68E511}" type="slidenum">
              <a:rPr lang="en-US" smtClean="0"/>
              <a:pPr>
                <a:defRPr/>
              </a:pPr>
              <a:t>‹#›</a:t>
            </a:fld>
            <a:endParaRPr lang="en-US" dirty="0"/>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8E2151-5D49-7841-A43E-125FD83AB948}" type="slidenum">
              <a:rPr lang="en-US" smtClean="0"/>
              <a:pPr>
                <a:defRPr/>
              </a:pPr>
              <a:t>‹#›</a:t>
            </a:fld>
            <a:endParaRPr lang="en-US" dirty="0"/>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3EE7B6-6A2D-C849-9837-39B5B5835B98}" type="slidenum">
              <a:rPr lang="en-US" smtClean="0"/>
              <a:pPr>
                <a:defRPr/>
              </a:pPr>
              <a:t>‹#›</a:t>
            </a:fld>
            <a:endParaRPr lang="en-US" dirty="0"/>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0EABE8-CFBF-E445-9046-A1C635B7E3D3}" type="slidenum">
              <a:rPr lang="en-US" smtClean="0"/>
              <a:pPr>
                <a:defRPr/>
              </a:pPr>
              <a:t>‹#›</a:t>
            </a:fld>
            <a:endParaRPr lang="en-US" dirty="0"/>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A379CD-0668-ED4B-87C3-31624533C141}" type="slidenum">
              <a:rPr lang="en-US" smtClean="0"/>
              <a:pPr>
                <a:defRPr/>
              </a:pPr>
              <a:t>‹#›</a:t>
            </a:fld>
            <a:endParaRPr lang="en-US" dirty="0"/>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418014-C375-674F-A642-FE93659C4C8B}" type="slidenum">
              <a:rPr lang="en-US" smtClean="0"/>
              <a:pPr>
                <a:defRPr/>
              </a:pPr>
              <a:t>‹#›</a:t>
            </a:fld>
            <a:endParaRPr lang="en-US" dirty="0"/>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8B8046-0E03-574B-B9C9-2BEBB95E2742}" type="slidenum">
              <a:rPr lang="en-US" smtClean="0"/>
              <a:pPr>
                <a:defRPr/>
              </a:pPr>
              <a:t>‹#›</a:t>
            </a:fld>
            <a:endParaRPr lang="en-US" dirty="0"/>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33A39-8F40-1D46-B785-C0F97EE571CB}" type="slidenum">
              <a:rPr lang="en-US" smtClean="0"/>
              <a:pPr>
                <a:defRPr/>
              </a:pPr>
              <a:t>‹#›</a:t>
            </a:fld>
            <a:endParaRPr lang="en-US" dirty="0"/>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862EA9-4F59-BB4E-9CEE-9B8C696855A8}" type="slidenum">
              <a:rPr lang="en-US" smtClean="0"/>
              <a:pPr>
                <a:defRPr/>
              </a:pPr>
              <a:t>‹#›</a:t>
            </a:fld>
            <a:endParaRPr lang="en-US" dirty="0"/>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FBE5DE-DF0E-D34A-AB29-2C76B1C9DB3D}" type="slidenum">
              <a:rPr lang="en-US" smtClean="0"/>
              <a:pPr>
                <a:defRPr/>
              </a:pPr>
              <a:t>‹#›</a:t>
            </a:fld>
            <a:endParaRPr lang="en-US" dirty="0"/>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96A2C7-5F35-1747-9B14-994E6BF7DAE7}" type="slidenum">
              <a:rPr lang="en-US" smtClean="0"/>
              <a:pPr>
                <a:defRPr/>
              </a:pPr>
              <a:t>‹#›</a:t>
            </a:fld>
            <a:endParaRPr lang="en-US" dirty="0"/>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97F9C7-6AB6-B44D-B425-573754B72F40}" type="slidenum">
              <a:rPr lang="en-US" smtClean="0"/>
              <a:pPr>
                <a:defRPr/>
              </a:pPr>
              <a:t>‹#›</a:t>
            </a:fld>
            <a:endParaRPr lang="en-US" dirty="0"/>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D238A9-EC73-304B-BD55-12E31F73850F}" type="slidenum">
              <a:rPr lang="en-US" smtClean="0"/>
              <a:pPr>
                <a:defRPr/>
              </a:pPr>
              <a:t>‹#›</a:t>
            </a:fld>
            <a:endParaRPr lang="en-US" dirty="0"/>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C9B7A1-9062-734A-AB4B-0F44FE297B45}" type="slidenum">
              <a:rPr lang="en-US" smtClean="0"/>
              <a:pPr>
                <a:defRPr/>
              </a:pPr>
              <a:t>‹#›</a:t>
            </a:fld>
            <a:endParaRPr lang="en-US" dirty="0"/>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982625-4959-8A43-98A3-2CAC42DD7737}" type="slidenum">
              <a:rPr lang="en-US" smtClean="0"/>
              <a:pPr>
                <a:defRPr/>
              </a:pPr>
              <a:t>‹#›</a:t>
            </a:fld>
            <a:endParaRPr lang="en-US" dirty="0"/>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D3779-A40A-1043-9596-48AA6013724D}" type="slidenum">
              <a:rPr lang="en-US" smtClean="0"/>
              <a:pPr>
                <a:defRPr/>
              </a:pPr>
              <a:t>‹#›</a:t>
            </a:fld>
            <a:endParaRPr lang="en-US" dirty="0"/>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5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3.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6" Type="http://schemas.openxmlformats.org/officeDocument/2006/relationships/image" Target="../media/image6.pn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5" Type="http://schemas.openxmlformats.org/officeDocument/2006/relationships/image" Target="../media/image5.png"/><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image" Target="../media/image4.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image" Target="../media/image3.jpeg"/><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6" Type="http://schemas.openxmlformats.org/officeDocument/2006/relationships/image" Target="../media/image6.png"/><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5.pn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7.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FBFDB37A-55B9-4049-9B9C-D50D7540852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mn-ea"/>
          <a:cs typeface="Arial" panose="020B0604020202020204" pitchFamily="34" charset="0"/>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b="1" i="0">
          <a:solidFill>
            <a:schemeClr val="tx1"/>
          </a:solidFill>
          <a:latin typeface="+mn-lt"/>
          <a:ea typeface="Arial" panose="020B0604020202020204" pitchFamily="34" charset="0"/>
          <a:cs typeface="Arial" panose="020B0604020202020204" pitchFamily="34" charset="0"/>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6/9/26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a:defRPr/>
            </a:pPr>
            <a:fld id="{FC674E71-BDD8-1D49-8244-1B32E709305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6/9/26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6/9/26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27183615"/>
      </p:ext>
    </p:extLst>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 id="214748545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6/9/26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565850215"/>
      </p:ext>
    </p:extLst>
  </p:cSld>
  <p:clrMap bg1="lt1" tx1="dk1" bg2="lt2" tx2="dk2" accent1="accent1" accent2="accent2" accent3="accent3" accent4="accent4" accent5="accent5" accent6="accent6" hlink="hlink" folHlink="folHlink"/>
  <p:sldLayoutIdLst>
    <p:sldLayoutId id="2147485455" r:id="rId1"/>
    <p:sldLayoutId id="2147485456" r:id="rId2"/>
    <p:sldLayoutId id="214748545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a:defRPr/>
            </a:pPr>
            <a:endParaRPr lang="en-US" dirty="0">
              <a:solidFill>
                <a:srgbClr val="000000"/>
              </a:solidFil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4A28C2E9-AFE2-D94F-AB05-408A9C24E2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3489423"/>
      </p:ext>
    </p:extLst>
  </p:cSld>
  <p:clrMap bg1="lt1" tx1="dk1" bg2="lt2" tx2="dk2" accent1="accent1" accent2="accent2" accent3="accent3" accent4="accent4" accent5="accent5" accent6="accent6" hlink="hlink" folHlink="folHlink"/>
  <p:sldLayoutIdLst>
    <p:sldLayoutId id="2147485459" r:id="rId1"/>
    <p:sldLayoutId id="2147485460" r:id="rId2"/>
    <p:sldLayoutId id="2147485461" r:id="rId3"/>
    <p:sldLayoutId id="2147485462" r:id="rId4"/>
    <p:sldLayoutId id="2147485463" r:id="rId5"/>
    <p:sldLayoutId id="2147485464" r:id="rId6"/>
    <p:sldLayoutId id="2147485465" r:id="rId7"/>
    <p:sldLayoutId id="2147485466" r:id="rId8"/>
    <p:sldLayoutId id="2147485467" r:id="rId9"/>
    <p:sldLayoutId id="2147485468" r:id="rId10"/>
    <p:sldLayoutId id="214748546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6/9/26</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564783234"/>
      </p:ext>
    </p:extLst>
  </p:cSld>
  <p:clrMap bg1="lt1" tx1="dk1" bg2="lt2" tx2="dk2" accent1="accent1" accent2="accent2" accent3="accent3" accent4="accent4" accent5="accent5" accent6="accent6" hlink="hlink" folHlink="folHlink"/>
  <p:sldLayoutIdLst>
    <p:sldLayoutId id="2147485471" r:id="rId1"/>
    <p:sldLayoutId id="2147485472" r:id="rId2"/>
    <p:sldLayoutId id="2147485473" r:id="rId3"/>
    <p:sldLayoutId id="2147485474" r:id="rId4"/>
    <p:sldLayoutId id="2147485475" r:id="rId5"/>
    <p:sldLayoutId id="2147485476" r:id="rId6"/>
    <p:sldLayoutId id="2147485477" r:id="rId7"/>
    <p:sldLayoutId id="2147485478" r:id="rId8"/>
    <p:sldLayoutId id="2147485479" r:id="rId9"/>
    <p:sldLayoutId id="2147485480" r:id="rId10"/>
    <p:sldLayoutId id="21474854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40643049"/>
      </p:ext>
    </p:extLst>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chemeClr val="tx1"/>
                </a:solidFill>
                <a:latin typeface="Arial" panose="020B0604020202020204" pitchFamily="34" charset="0"/>
              </a:defRPr>
            </a:lvl1pPr>
          </a:lstStyle>
          <a:p>
            <a:pPr>
              <a:defRPr/>
            </a:pPr>
            <a:fld id="{F7381B6D-9B86-EA42-8D99-657DFE49BEFE}" type="slidenum">
              <a:rPr lang="en-US" smtClean="0"/>
              <a:pPr>
                <a:defRPr/>
              </a:pPr>
              <a:t>‹#›</a:t>
            </a:fld>
            <a:endParaRPr lang="en-US" dirty="0"/>
          </a:p>
        </p:txBody>
      </p:sp>
    </p:spTree>
    <p:extLst>
      <p:ext uri="{BB962C8B-B14F-4D97-AF65-F5344CB8AC3E}">
        <p14:creationId xmlns:p14="http://schemas.microsoft.com/office/powerpoint/2010/main" val="2119137273"/>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i="0" dirty="0">
                <a:solidFill>
                  <a:srgbClr val="8B999C"/>
                </a:solidFill>
                <a:latin typeface="Candara" charset="0"/>
                <a:cs typeface="Arial" panose="020B0604020202020204" pitchFamily="34"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654589"/>
      </p:ext>
    </p:extLst>
  </p:cSld>
  <p:clrMap bg1="dk2" tx1="lt1" bg2="dk1" tx2="lt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1785976"/>
      </p:ext>
    </p:extLst>
  </p:cSld>
  <p:clrMap bg1="dk2" tx1="lt1" bg2="dk1" tx2="lt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a:defRPr/>
            </a:pPr>
            <a:fld id="{99AFBCBD-F35F-7045-82F4-6406B9474C8E}" type="slidenum">
              <a:rPr lang="en-US"/>
              <a:pPr>
                <a:defRPr/>
              </a:pPr>
              <a:t>‹#›</a:t>
            </a:fld>
            <a:endParaRPr lang="en-US"/>
          </a:p>
        </p:txBody>
      </p:sp>
    </p:spTree>
    <p:extLst>
      <p:ext uri="{BB962C8B-B14F-4D97-AF65-F5344CB8AC3E}">
        <p14:creationId xmlns:p14="http://schemas.microsoft.com/office/powerpoint/2010/main" val="506521888"/>
      </p:ext>
    </p:extLst>
  </p:cSld>
  <p:clrMap bg1="dk2" tx1="lt1" bg2="dk1" tx2="lt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40306E01-3D80-9843-BCAE-558886D228D5}"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59.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26.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126.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26.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4.xml"/><Relationship Id="rId1" Type="http://schemas.openxmlformats.org/officeDocument/2006/relationships/slideLayout" Target="../slideLayouts/slideLayout126.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2.xml"/><Relationship Id="rId1" Type="http://schemas.openxmlformats.org/officeDocument/2006/relationships/themeOverride" Target="../theme/themeOverride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1.xml"/><Relationship Id="rId1" Type="http://schemas.openxmlformats.org/officeDocument/2006/relationships/themeOverride" Target="../theme/themeOverride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8.xml"/><Relationship Id="rId1" Type="http://schemas.openxmlformats.org/officeDocument/2006/relationships/slideLayout" Target="../slideLayouts/slideLayout126.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9.xml"/><Relationship Id="rId1" Type="http://schemas.openxmlformats.org/officeDocument/2006/relationships/slideLayout" Target="../slideLayouts/slideLayout12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04.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19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35.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5.xml"/><Relationship Id="rId1" Type="http://schemas.openxmlformats.org/officeDocument/2006/relationships/slideLayout" Target="../slideLayouts/slideLayout34.xml"/><Relationship Id="rId5" Type="http://schemas.openxmlformats.org/officeDocument/2006/relationships/image" Target="../media/image65.jpeg"/><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6.xml"/><Relationship Id="rId1" Type="http://schemas.openxmlformats.org/officeDocument/2006/relationships/slideLayout" Target="../slideLayouts/slideLayout34.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7.xml"/><Relationship Id="rId1" Type="http://schemas.openxmlformats.org/officeDocument/2006/relationships/slideLayout" Target="../slideLayouts/slideLayout34.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4.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34.xml"/><Relationship Id="rId4"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2.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6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34.xml"/><Relationship Id="rId5" Type="http://schemas.openxmlformats.org/officeDocument/2006/relationships/image" Target="../media/image43.jpeg"/><Relationship Id="rId4" Type="http://schemas.openxmlformats.org/officeDocument/2006/relationships/image" Target="../media/image78.jpe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6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35.xml"/><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65.xml"/><Relationship Id="rId1" Type="http://schemas.openxmlformats.org/officeDocument/2006/relationships/themeOverride" Target="../theme/themeOverride3.xml"/><Relationship Id="rId5" Type="http://schemas.openxmlformats.org/officeDocument/2006/relationships/image" Target="../media/image84.png"/><Relationship Id="rId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8.xml"/><Relationship Id="rId1" Type="http://schemas.openxmlformats.org/officeDocument/2006/relationships/slideLayout" Target="../slideLayouts/slideLayout174.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1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85.xml"/><Relationship Id="rId1" Type="http://schemas.openxmlformats.org/officeDocument/2006/relationships/themeOverride" Target="../theme/themeOverride4.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35.xml"/><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3.jpe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9.jpe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35.xml"/><Relationship Id="rId4" Type="http://schemas.openxmlformats.org/officeDocument/2006/relationships/image" Target="../media/image43.jpe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35.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5.xml"/><Relationship Id="rId1" Type="http://schemas.openxmlformats.org/officeDocument/2006/relationships/slideLayout" Target="../slideLayouts/slideLayout34.xml"/><Relationship Id="rId5" Type="http://schemas.openxmlformats.org/officeDocument/2006/relationships/image" Target="../media/image94.jpeg"/><Relationship Id="rId4" Type="http://schemas.openxmlformats.org/officeDocument/2006/relationships/image" Target="../media/image93.jpeg"/></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6.xml"/><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34.xml"/><Relationship Id="rId5" Type="http://schemas.openxmlformats.org/officeDocument/2006/relationships/image" Target="../media/image98.jpeg"/><Relationship Id="rId4" Type="http://schemas.openxmlformats.org/officeDocument/2006/relationships/image" Target="../media/image43.jpeg"/></Relationships>
</file>

<file path=ppt/slides/_rels/slide8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1.xml"/><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21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230.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4.xml"/><Relationship Id="rId1" Type="http://schemas.openxmlformats.org/officeDocument/2006/relationships/slideLayout" Target="../slideLayouts/slideLayout2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202.xml"/><Relationship Id="rId4"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dirty="0">
              <a:latin typeface="Arial" panose="020B0604020202020204" pitchFamily="34" charset="0"/>
            </a:endParaRPr>
          </a:p>
        </p:txBody>
      </p:sp>
      <p:sp>
        <p:nvSpPr>
          <p:cNvPr id="211973" name="TextBox 1"/>
          <p:cNvSpPr txBox="1">
            <a:spLocks noChangeArrowheads="1"/>
          </p:cNvSpPr>
          <p:nvPr/>
        </p:nvSpPr>
        <p:spPr bwMode="auto">
          <a:xfrm>
            <a:off x="5847812" y="5084763"/>
            <a:ext cx="3066001"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1800" b="1" dirty="0">
                <a:solidFill>
                  <a:schemeClr val="bg1"/>
                </a:solidFill>
                <a:latin typeface="Arial" panose="020B0604020202020204" pitchFamily="34" charset="0"/>
                <a:cs typeface="Arial" panose="020B0604020202020204" pitchFamily="34" charset="0"/>
              </a:rPr>
              <a:t>د. ريك جريفيث</a:t>
            </a:r>
            <a:endParaRPr lang="en-US" sz="1800" b="1" dirty="0">
              <a:solidFill>
                <a:schemeClr val="bg1"/>
              </a:solidFill>
              <a:latin typeface="Arial" panose="020B0604020202020204" pitchFamily="34" charset="0"/>
              <a:cs typeface="Arial" panose="020B0604020202020204" pitchFamily="34" charset="0"/>
            </a:endParaRPr>
          </a:p>
          <a:p>
            <a:pPr algn="r"/>
            <a:r>
              <a:rPr lang="ar-JO" sz="1800" b="1" dirty="0">
                <a:solidFill>
                  <a:schemeClr val="bg1"/>
                </a:solidFill>
                <a:latin typeface="Arial" panose="020B0604020202020204" pitchFamily="34" charset="0"/>
                <a:cs typeface="Arial" panose="020B0604020202020204" pitchFamily="34" charset="0"/>
              </a:rPr>
              <a:t>مؤسسة الدراسات اللاهوتية الأردنية</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BibleStudyDownloads.org</a:t>
            </a:r>
          </a:p>
        </p:txBody>
      </p:sp>
      <p:sp>
        <p:nvSpPr>
          <p:cNvPr id="211974" name="Text Box 14"/>
          <p:cNvSpPr txBox="1">
            <a:spLocks noChangeArrowheads="1"/>
          </p:cNvSpPr>
          <p:nvPr/>
        </p:nvSpPr>
        <p:spPr bwMode="auto">
          <a:xfrm>
            <a:off x="8184891" y="76200"/>
            <a:ext cx="8146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187م</a:t>
            </a:r>
            <a:endParaRPr lang="en-US" b="1" dirty="0">
              <a:solidFill>
                <a:schemeClr val="bg1"/>
              </a:solidFill>
              <a:latin typeface="Arial" panose="020B0604020202020204" pitchFamily="34" charset="0"/>
              <a:cs typeface="Arial" panose="020B0604020202020204" pitchFamily="34" charset="0"/>
            </a:endParaRP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36683" y="423292"/>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7963" y="423292"/>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4800" b="1" dirty="0">
                <a:solidFill>
                  <a:srgbClr val="FFFFFF"/>
                </a:solidFill>
                <a:latin typeface="Arial" panose="020B0604020202020204" pitchFamily="34" charset="0"/>
                <a:cs typeface="Arial" panose="020B0604020202020204" pitchFamily="34" charset="0"/>
              </a:rPr>
              <a:t>التطور     الإيماني</a:t>
            </a:r>
            <a:endParaRPr lang="en-US" sz="4800" b="1" dirty="0">
              <a:solidFill>
                <a:srgbClr val="FFFFFF"/>
              </a:solidFill>
              <a:latin typeface="Arial" panose="020B0604020202020204" pitchFamily="34" charset="0"/>
              <a:cs typeface="Arial" panose="020B0604020202020204" pitchFamily="34" charset="0"/>
            </a:endParaRPr>
          </a:p>
        </p:txBody>
      </p:sp>
      <p:sp>
        <p:nvSpPr>
          <p:cNvPr id="211969" name="Rectangle 2"/>
          <p:cNvSpPr>
            <a:spLocks noGrp="1" noChangeArrowheads="1"/>
          </p:cNvSpPr>
          <p:nvPr>
            <p:ph type="title"/>
          </p:nvPr>
        </p:nvSpPr>
        <p:spPr>
          <a:xfrm>
            <a:off x="0" y="6021288"/>
            <a:ext cx="2699792" cy="692696"/>
          </a:xfrm>
          <a:solidFill>
            <a:schemeClr val="tx1"/>
          </a:solidFill>
        </p:spPr>
        <p:txBody>
          <a:bodyPr/>
          <a:lstStyle/>
          <a:p>
            <a:pPr algn="r" eaLnBrk="1" hangingPunct="1"/>
            <a:r>
              <a:rPr lang="ar-JO" sz="3600" dirty="0">
                <a:solidFill>
                  <a:srgbClr val="FFFFFF"/>
                </a:solidFill>
              </a:rPr>
              <a:t>تطور؟</a:t>
            </a:r>
            <a:endParaRPr lang="en-US" sz="3600" dirty="0">
              <a:solidFill>
                <a:srgbClr val="FFFFFF"/>
              </a:solidFill>
            </a:endParaRPr>
          </a:p>
        </p:txBody>
      </p:sp>
      <p:sp>
        <p:nvSpPr>
          <p:cNvPr id="10" name="Rectangle 2"/>
          <p:cNvSpPr txBox="1">
            <a:spLocks noChangeArrowheads="1"/>
          </p:cNvSpPr>
          <p:nvPr/>
        </p:nvSpPr>
        <p:spPr bwMode="auto">
          <a:xfrm>
            <a:off x="2699792" y="6021288"/>
            <a:ext cx="4151772" cy="6926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ar-JO" sz="3600" b="1" dirty="0">
                <a:solidFill>
                  <a:srgbClr val="FFFFFF"/>
                </a:solidFill>
                <a:latin typeface="Arial" panose="020B0604020202020204" pitchFamily="34" charset="0"/>
                <a:cs typeface="Arial" panose="020B0604020202020204" pitchFamily="34" charset="0"/>
              </a:rPr>
              <a:t>خلق أم</a:t>
            </a:r>
            <a:endParaRPr lang="en-US" sz="3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b="1" dirty="0">
                <a:solidFill>
                  <a:schemeClr val="bg1"/>
                </a:solidFill>
                <a:latin typeface="Arial" panose="020B0604020202020204" pitchFamily="34" charset="0"/>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نظرية الخلق     (هنري          موريس)</a:t>
            </a:r>
            <a:endParaRPr lang="en-US" sz="3200" b="1" dirty="0">
              <a:solidFill>
                <a:schemeClr val="bg1"/>
              </a:solidFill>
              <a:latin typeface="Arial" panose="020B0604020202020204" pitchFamily="34" charset="0"/>
            </a:endParaRP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pic>
        <p:nvPicPr>
          <p:cNvPr id="232453" name="Picture 6" descr="dawkins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latin typeface="Arial" panose="020B0604020202020204" pitchFamily="34" charset="0"/>
                <a:cs typeface="Arial" panose="020B0604020202020204" pitchFamily="34" charset="0"/>
              </a:rPr>
              <a:t>"كذبة التطور تتغلغل في الفكر الحديث وتهيمن عليه في كل مجال ... [إنها] مسؤولة أساسًا عن التفككات التي كانت تتسارع في كل مكان ... عندما يختلف العلم والكتاب المقدس من الواضح أن العلم أساء تفسير بياناته."</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F23FC8B-B312-D24D-BEA4-46A3DAB836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الإلحاد         (ريتشارد        دوكينز)</a:t>
            </a:r>
            <a:endParaRPr lang="en-US" sz="3200" b="1" dirty="0">
              <a:solidFill>
                <a:schemeClr val="bg1"/>
              </a:solidFill>
              <a:latin typeface="Arial" panose="020B0604020202020204" pitchFamily="34" charset="0"/>
            </a:endParaRP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نظرية الخلق   (هنري          موريس)</a:t>
            </a:r>
            <a:endParaRPr lang="en-US" sz="3200" b="1" dirty="0">
              <a:solidFill>
                <a:schemeClr val="bg1"/>
              </a:solidFill>
              <a:latin typeface="Arial" panose="020B0604020202020204" pitchFamily="34" charset="0"/>
            </a:endParaRP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بيولوجي</a:t>
            </a:r>
            <a:r>
              <a:rPr lang="en-US" sz="3200" b="1" dirty="0">
                <a:solidFill>
                  <a:schemeClr val="bg1"/>
                </a:solidFill>
                <a:latin typeface="Arial" panose="020B0604020202020204" pitchFamily="34" charset="0"/>
              </a:rPr>
              <a:t> </a:t>
            </a:r>
            <a:r>
              <a:rPr lang="ar-JO" sz="3200" b="1" dirty="0">
                <a:solidFill>
                  <a:schemeClr val="bg1"/>
                </a:solidFill>
                <a:latin typeface="Arial" panose="020B0604020202020204" pitchFamily="34" charset="0"/>
              </a:rPr>
              <a:t>(فرانسيس       كولينز)</a:t>
            </a:r>
            <a:endParaRPr lang="en-US" sz="3200" b="1" dirty="0">
              <a:solidFill>
                <a:schemeClr val="bg1"/>
              </a:solidFill>
              <a:latin typeface="Arial" panose="020B0604020202020204" pitchFamily="34" charset="0"/>
            </a:endParaRP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ar-JO" sz="3600" u="sng" dirty="0">
                <a:solidFill>
                  <a:schemeClr val="bg1"/>
                </a:solidFill>
              </a:rPr>
              <a:t>تؤكد الكنيسة الأسقفية من جديد على التعليم عن التطور</a:t>
            </a:r>
            <a:endParaRPr lang="en-US" u="sng" dirty="0">
              <a:solidFill>
                <a:schemeClr val="bg1"/>
              </a:solidFill>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في المؤتمر العام الخامس والسبعين في يونيو 2006 أصدرت الكنيسة الأسقفية </a:t>
            </a:r>
            <a:r>
              <a:rPr lang="ar-JO" sz="3200" b="1" u="sng" dirty="0">
                <a:solidFill>
                  <a:schemeClr val="bg1"/>
                </a:solidFill>
                <a:latin typeface="Arial" panose="020B0604020202020204" pitchFamily="34" charset="0"/>
              </a:rPr>
              <a:t>قرارًا</a:t>
            </a:r>
            <a:r>
              <a:rPr lang="ar-JO" sz="3200" b="1" dirty="0">
                <a:solidFill>
                  <a:schemeClr val="bg1"/>
                </a:solidFill>
                <a:latin typeface="Arial" panose="020B0604020202020204" pitchFamily="34" charset="0"/>
              </a:rPr>
              <a:t> يدعم تعليم التطور في المدارس . أعلن القرار الذي يحمل عنوان "تأكيد الخلق والتطور" أن التطور متوافق تمامًا مع الإيمان المسيحي الأصيل والحي.</a:t>
            </a:r>
            <a:endParaRPr lang="en-US" sz="3200" b="1" dirty="0">
              <a:solidFill>
                <a:schemeClr val="bg1"/>
              </a:solidFill>
              <a:latin typeface="Arial" panose="020B0604020202020204" pitchFamily="34" charset="0"/>
              <a:cs typeface="Arial" panose="020B0604020202020204" pitchFamily="34" charset="0"/>
            </a:endParaRPr>
          </a:p>
        </p:txBody>
      </p:sp>
      <p:pic>
        <p:nvPicPr>
          <p:cNvPr id="236547"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ar-JO" sz="3600" u="sng" dirty="0">
                <a:solidFill>
                  <a:schemeClr val="bg1"/>
                </a:solidFill>
              </a:rPr>
              <a:t>تؤكد الكنيسة الأسقفية من جديد على التعليم عن التطور</a:t>
            </a:r>
            <a:endParaRPr lang="en-US" dirty="0">
              <a:solidFill>
                <a:schemeClr val="bg1"/>
              </a:solidFill>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كما أنه يشجع الهيئات التشريعية في الولايات ومجالس التعليم على وضع معايير لتعليم العلوم بناءً على أفضل المعارف العلمية المتاحة على النحو المقبول بتوافق آراء المجتمع العلمي</a:t>
            </a:r>
            <a:endParaRPr lang="en-US" sz="3200" b="1" dirty="0">
              <a:solidFill>
                <a:schemeClr val="bg1"/>
              </a:solidFill>
              <a:latin typeface="Arial" panose="020B0604020202020204" pitchFamily="34" charset="0"/>
              <a:cs typeface="Arial" panose="020B0604020202020204" pitchFamily="34" charset="0"/>
            </a:endParaRPr>
          </a:p>
        </p:txBody>
      </p:sp>
      <p:pic>
        <p:nvPicPr>
          <p:cNvPr id="238595"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ar-JO" sz="3600" u="sng" dirty="0">
                <a:solidFill>
                  <a:schemeClr val="bg1"/>
                </a:solidFill>
              </a:rPr>
              <a:t>تؤكد الكنيسة الأسقفية من جديد على التعليم عن التطور</a:t>
            </a:r>
            <a:endParaRPr lang="en-US" dirty="0">
              <a:solidFill>
                <a:schemeClr val="bg1"/>
              </a:solidFill>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كما حدث في المؤتمر انتخاب رئيسة أساقفة جديدة كاثرين جيفيرتس شوري، والتي بالإضافة إلى كونها أول امرأة يتم انتخابها لهذا المنصب، فهي عالمة محيطات سابقة تتمتع بخلفية تطورية قوية</a:t>
            </a:r>
            <a:endParaRPr lang="en-US" sz="3200" b="1" dirty="0">
              <a:solidFill>
                <a:schemeClr val="bg1"/>
              </a:solidFill>
              <a:latin typeface="Arial" panose="020B0604020202020204" pitchFamily="34" charset="0"/>
              <a:cs typeface="Arial" panose="020B0604020202020204" pitchFamily="34" charset="0"/>
            </a:endParaRPr>
          </a:p>
        </p:txBody>
      </p:sp>
      <p:pic>
        <p:nvPicPr>
          <p:cNvPr id="240643"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ar-JO" sz="3600" u="sng" dirty="0">
                <a:solidFill>
                  <a:schemeClr val="bg1"/>
                </a:solidFill>
              </a:rPr>
              <a:t>تؤكد الكنيسة الأسقفية من جديد على التعليم عن التطور</a:t>
            </a:r>
            <a:endParaRPr lang="en-US" dirty="0">
              <a:solidFill>
                <a:schemeClr val="bg1"/>
              </a:solidFill>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قالت شوري : التطور بالتأكيد يجب أن يُدرس في المدرسة, إنه فرضية تم اختبارها جيدًا وأفضل نموذج يناسب البيانات المتاحة. لا يستطيع الخلق تقديم هذا الادعاء, أنا أؤمن بالعقائد, يقولون إن الله خلق العالم ، لكنهم لا يقولون كيف . </a:t>
            </a:r>
            <a:r>
              <a:rPr lang="ar-JO" sz="3200" b="1" dirty="0">
                <a:latin typeface="Arial" panose="020B0604020202020204" pitchFamily="34" charset="0"/>
              </a:rPr>
              <a:t>".</a:t>
            </a:r>
            <a:endParaRPr lang="en-US" sz="3200" b="1" dirty="0">
              <a:solidFill>
                <a:schemeClr val="bg1"/>
              </a:solidFill>
              <a:latin typeface="Arial" panose="020B0604020202020204" pitchFamily="34" charset="0"/>
              <a:cs typeface="Arial" panose="020B0604020202020204" pitchFamily="34" charset="0"/>
            </a:endParaRPr>
          </a:p>
        </p:txBody>
      </p:sp>
      <p:pic>
        <p:nvPicPr>
          <p:cNvPr id="242691" name="Picture 4" descr="NCSE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b="1" dirty="0">
                <a:solidFill>
                  <a:schemeClr val="bg1"/>
                </a:solidFill>
                <a:latin typeface="Arial" panose="020B0604020202020204" pitchFamily="34" charset="0"/>
                <a:cs typeface="Arial" panose="020B0604020202020204" pitchFamily="34" charset="0"/>
              </a:rPr>
              <a:t>نيويورك تايمز, 28 حزيران 2006</a:t>
            </a:r>
            <a:endParaRPr lang="en-US" b="1" dirty="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ar-JO" dirty="0">
                <a:solidFill>
                  <a:schemeClr val="bg1"/>
                </a:solidFill>
              </a:rPr>
              <a:t>خيارات كولينز حول الإيمان        بالعلم والله</a:t>
            </a:r>
            <a:endParaRPr lang="en-US" dirty="0">
              <a:solidFill>
                <a:schemeClr val="bg1"/>
              </a:solidFill>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r" eaLnBrk="1" hangingPunct="1">
              <a:defRPr/>
            </a:pPr>
            <a:r>
              <a:rPr lang="ar-JO" dirty="0">
                <a:solidFill>
                  <a:schemeClr val="bg1"/>
                </a:solidFill>
              </a:rPr>
              <a:t>1. الإلحاد واللاأدرية (عندما يتغلب العلم على الإيمان)</a:t>
            </a:r>
          </a:p>
          <a:p>
            <a:pPr marL="609600" indent="-609600" algn="r" eaLnBrk="1" hangingPunct="1">
              <a:defRPr/>
            </a:pPr>
            <a:endParaRPr lang="ar-JO" dirty="0">
              <a:solidFill>
                <a:schemeClr val="bg1"/>
              </a:solidFill>
            </a:endParaRPr>
          </a:p>
          <a:p>
            <a:pPr marL="609600" indent="-609600" algn="r" eaLnBrk="1" hangingPunct="1">
              <a:defRPr/>
            </a:pPr>
            <a:r>
              <a:rPr lang="ar-JO" dirty="0">
                <a:solidFill>
                  <a:schemeClr val="bg1"/>
                </a:solidFill>
              </a:rPr>
              <a:t>2. الخلق (عندما يتفوق الإيمان على العلم)</a:t>
            </a:r>
          </a:p>
          <a:p>
            <a:pPr marL="609600" indent="-609600" algn="r" eaLnBrk="1" hangingPunct="1">
              <a:defRPr/>
            </a:pPr>
            <a:r>
              <a:rPr lang="ar-JO" dirty="0">
                <a:solidFill>
                  <a:schemeClr val="bg1"/>
                </a:solidFill>
              </a:rPr>
              <a:t> </a:t>
            </a:r>
          </a:p>
          <a:p>
            <a:pPr marL="609600" indent="-609600" algn="r" eaLnBrk="1" hangingPunct="1">
              <a:defRPr/>
            </a:pPr>
            <a:r>
              <a:rPr lang="ar-JO" dirty="0">
                <a:solidFill>
                  <a:schemeClr val="bg1"/>
                </a:solidFill>
              </a:rPr>
              <a:t>3. تصميم ذكي (عندما يحتاج العلم إلى مساعدة إلهية)</a:t>
            </a:r>
          </a:p>
          <a:p>
            <a:pPr marL="609600" indent="-609600" algn="r" eaLnBrk="1" hangingPunct="1">
              <a:defRPr/>
            </a:pPr>
            <a:endParaRPr lang="ar-JO" dirty="0">
              <a:solidFill>
                <a:schemeClr val="bg1"/>
              </a:solidFill>
            </a:endParaRPr>
          </a:p>
          <a:p>
            <a:pPr marL="609600" indent="-609600" algn="r" eaLnBrk="1" hangingPunct="1">
              <a:defRPr/>
            </a:pPr>
            <a:r>
              <a:rPr lang="ar-JO" dirty="0">
                <a:solidFill>
                  <a:schemeClr val="bg1"/>
                </a:solidFill>
              </a:rPr>
              <a:t>4. البيولوغوس (العلم والإيمان في انسجام)</a:t>
            </a:r>
            <a:endParaRPr lang="en-US" dirty="0">
              <a:solidFill>
                <a:schemeClr val="bg1"/>
              </a:solidFill>
              <a:effectLst>
                <a:outerShdw blurRad="38100" dist="38100" dir="2700000" algn="tl">
                  <a:srgbClr val="000000"/>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fade">
                                      <p:cBhvr>
                                        <p:cTn id="12" dur="500"/>
                                        <p:tgtEl>
                                          <p:spTgt spid="317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3" end="3"/>
                                            </p:txEl>
                                          </p:spTgt>
                                        </p:tgtEl>
                                        <p:attrNameLst>
                                          <p:attrName>style.visibility</p:attrName>
                                        </p:attrNameLst>
                                      </p:cBhvr>
                                      <p:to>
                                        <p:strVal val="visible"/>
                                      </p:to>
                                    </p:set>
                                    <p:animEffect transition="in" filter="fade">
                                      <p:cBhvr>
                                        <p:cTn id="17" dur="500"/>
                                        <p:tgtEl>
                                          <p:spTgt spid="317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4" end="4"/>
                                            </p:txEl>
                                          </p:spTgt>
                                        </p:tgtEl>
                                        <p:attrNameLst>
                                          <p:attrName>style.visibility</p:attrName>
                                        </p:attrNameLst>
                                      </p:cBhvr>
                                      <p:to>
                                        <p:strVal val="visible"/>
                                      </p:to>
                                    </p:set>
                                    <p:animEffect transition="in" filter="fade">
                                      <p:cBhvr>
                                        <p:cTn id="22" dur="500"/>
                                        <p:tgtEl>
                                          <p:spTgt spid="3174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8">
                                            <p:txEl>
                                              <p:pRg st="6" end="6"/>
                                            </p:txEl>
                                          </p:spTgt>
                                        </p:tgtEl>
                                        <p:attrNameLst>
                                          <p:attrName>style.visibility</p:attrName>
                                        </p:attrNameLst>
                                      </p:cBhvr>
                                      <p:to>
                                        <p:strVal val="visible"/>
                                      </p:to>
                                    </p:set>
                                    <p:animEffect transition="in" filter="fade">
                                      <p:cBhvr>
                                        <p:cTn id="27" dur="500"/>
                                        <p:tgtEl>
                                          <p:spTgt spid="3174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ar-JO" sz="4000" dirty="0">
                <a:solidFill>
                  <a:schemeClr val="bg1"/>
                </a:solidFill>
              </a:rPr>
              <a:t>هل يجب أن نقبل التطور؟</a:t>
            </a:r>
            <a:endParaRPr lang="en-US" dirty="0">
              <a:solidFill>
                <a:schemeClr val="bg1"/>
              </a:solidFill>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eaLnBrk="1" hangingPunct="1"/>
            <a:r>
              <a:rPr lang="ar-JO" dirty="0">
                <a:solidFill>
                  <a:schemeClr val="bg1"/>
                </a:solidFill>
              </a:rPr>
              <a:t>لا يوجد عالم أحياء جاد يشك اليوم في نظرية التطور لتفسير التعقيد الرائع وتنوع الحياة (كولينز ، 99)</a:t>
            </a:r>
            <a:endParaRPr lang="en-US" dirty="0">
              <a:solidFill>
                <a:schemeClr val="bg1"/>
              </a:solidFill>
            </a:endParaRPr>
          </a:p>
        </p:txBody>
      </p:sp>
      <p:pic>
        <p:nvPicPr>
          <p:cNvPr id="246787" name="Picture 4" descr="350-p83425-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latin typeface="Arial" panose="020B0604020202020204" pitchFamily="34" charset="0"/>
              </a:rPr>
              <a:t>الإيمان بالله</a:t>
            </a:r>
            <a:endParaRPr lang="en-US" sz="3200" b="1" i="1" u="sng" dirty="0">
              <a:solidFill>
                <a:schemeClr val="bg1"/>
              </a:solidFill>
              <a:latin typeface="Times New Roman"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المعجزات</a:t>
            </a:r>
            <a:endParaRPr lang="en-US" sz="2800" b="1" i="1" dirty="0">
              <a:solidFill>
                <a:schemeClr val="bg1"/>
              </a:solidFill>
              <a:latin typeface="Times New Roman"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الله يهتم</a:t>
            </a:r>
            <a:endParaRPr lang="en-US" sz="2800" b="1" i="1" dirty="0">
              <a:solidFill>
                <a:schemeClr val="bg1"/>
              </a:solidFill>
              <a:latin typeface="Times New Roman"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الخلق</a:t>
            </a:r>
            <a:endParaRPr lang="en-US" sz="2800" b="1" i="1" dirty="0">
              <a:solidFill>
                <a:schemeClr val="bg1"/>
              </a:solidFill>
              <a:latin typeface="Times New Roman"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eaLnBrk="1" hangingPunct="1">
              <a:defRPr/>
            </a:pPr>
            <a:r>
              <a:rPr lang="ar-JO" sz="3600" b="1" dirty="0">
                <a:solidFill>
                  <a:schemeClr val="bg1"/>
                </a:solidFill>
                <a:latin typeface="Arial" panose="020B0604020202020204" pitchFamily="34" charset="0"/>
                <a:ea typeface="ＭＳ Ｐゴシック" pitchFamily="-112" charset="-128"/>
                <a:cs typeface="ＭＳ Ｐゴシック" pitchFamily="-112" charset="-128"/>
              </a:rPr>
              <a:t>الناموس الأخلاقي</a:t>
            </a:r>
            <a:endParaRPr lang="en-US" sz="3600" b="1" dirty="0">
              <a:solidFill>
                <a:schemeClr val="bg1"/>
              </a:solidFill>
              <a:latin typeface="Arial" panose="020B0604020202020204" pitchFamily="34" charset="0"/>
              <a:ea typeface="ＭＳ Ｐゴシック" pitchFamily="-112" charset="-128"/>
              <a:cs typeface="ＭＳ Ｐゴシック" pitchFamily="-112" charset="-128"/>
            </a:endParaRP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rPr>
              <a:t>كيف يعتبر كولينز أحد أنصار التطور الإيماني؟</a:t>
            </a:r>
            <a:endParaRPr lang="en-US" sz="3600" dirty="0">
              <a:solidFill>
                <a:schemeClr val="bg1"/>
              </a:solidFill>
              <a:effectLst>
                <a:outerShdw blurRad="38100" dist="38100" dir="2700000" algn="tl">
                  <a:srgbClr val="808080"/>
                </a:outerShdw>
              </a:effectLst>
              <a:ea typeface="ＭＳ Ｐゴシック" charset="0"/>
              <a:cs typeface="ＭＳ Ｐゴシック" charset="0"/>
            </a:endParaRP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4000" b="1" u="sng" dirty="0">
                <a:solidFill>
                  <a:schemeClr val="bg1"/>
                </a:solidFill>
                <a:latin typeface="Arial" panose="020B0604020202020204" pitchFamily="34" charset="0"/>
              </a:rPr>
              <a:t>التطور</a:t>
            </a:r>
            <a:endParaRPr lang="en-US" sz="3200" b="1" i="1" u="sng" dirty="0">
              <a:solidFill>
                <a:schemeClr val="bg1"/>
              </a:solidFill>
              <a:latin typeface="Times New Roman"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الإنفجار العظيم</a:t>
            </a:r>
            <a:endParaRPr lang="en-US" sz="2800" b="1" i="1" dirty="0">
              <a:solidFill>
                <a:schemeClr val="bg1"/>
              </a:solidFill>
              <a:latin typeface="Times New Roman"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بعد ذلك الذرات</a:t>
            </a:r>
            <a:endParaRPr lang="en-US" sz="2800" b="1" i="1" dirty="0">
              <a:solidFill>
                <a:schemeClr val="bg1"/>
              </a:solidFill>
              <a:latin typeface="Times New Roman"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الأرض قديمة, 5ر4 مليار سنة</a:t>
            </a:r>
            <a:endParaRPr lang="en-US" sz="2800" b="1" i="1" dirty="0">
              <a:solidFill>
                <a:schemeClr val="bg1"/>
              </a:solidFill>
              <a:latin typeface="Times New Roman"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600" b="1" dirty="0">
                <a:solidFill>
                  <a:schemeClr val="bg1"/>
                </a:solidFill>
                <a:latin typeface="Arial" panose="020B0604020202020204" pitchFamily="34" charset="0"/>
              </a:rPr>
              <a:t>التبريد في الكواكب</a:t>
            </a:r>
            <a:endParaRPr lang="en-US" sz="2800" b="1" i="1" dirty="0">
              <a:solidFill>
                <a:schemeClr val="bg1"/>
              </a:solidFill>
              <a:latin typeface="Times New Roman"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defRPr/>
            </a:pPr>
            <a:r>
              <a:rPr lang="ar-JO" sz="2400" b="1" dirty="0">
                <a:solidFill>
                  <a:schemeClr val="bg1"/>
                </a:solidFill>
                <a:latin typeface="Arial" panose="020B0604020202020204" pitchFamily="34" charset="0"/>
              </a:rPr>
              <a:t>نحن عادة نتناقض مع هؤلاء ، لكنه يصدق كلاهما</a:t>
            </a:r>
            <a:endParaRPr lang="en-US" sz="2400" b="1" dirty="0">
              <a:solidFill>
                <a:schemeClr val="bg1"/>
              </a:solidFill>
              <a:effectLst>
                <a:outerShdw blurRad="38100" dist="38100" dir="2700000" algn="tl">
                  <a:srgbClr val="808080"/>
                </a:outerShdw>
              </a:effectLst>
              <a:latin typeface="Arial" panose="020B0604020202020204" pitchFamily="34"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rPr>
              <a:t>أسبابه للإنفجار العظيم</a:t>
            </a:r>
            <a:endParaRPr lang="en-US" dirty="0">
              <a:solidFill>
                <a:schemeClr val="bg1"/>
              </a:solidFill>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rPr>
              <a:t>إذا كان كل شيء في الكون يتطاير بعيدًا، فإن عكس سهم الزمن من شأنه أن يتنبأ بأنه في مرحلة ما كانت كل هذه المجرات معًا في كيان واحد ضخم بشكل لا يصدق ... بدأ الكون في لحظة واحدة منذ 14 مليار سنة (كولينز ، 64 )</a:t>
            </a:r>
            <a:endParaRPr lang="en-US" dirty="0">
              <a:solidFill>
                <a:schemeClr val="bg1"/>
              </a:solidFill>
              <a:ea typeface="+mn-ea"/>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ar-JO" b="1" i="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أسئلة عن الأصول</a:t>
            </a:r>
            <a:endParaRPr lang="en-US" b="1" i="0"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eaLnBrk="1" hangingPunct="1">
              <a:buNone/>
              <a:defRPr/>
            </a:pP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eaLnBrk="1" hangingPunct="1">
              <a:buNone/>
              <a:defRPr/>
            </a:pPr>
            <a:r>
              <a:rPr lang="ar-JO"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كيف وصل هذا الكون إلينا؟</a:t>
            </a: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eaLnBrk="1" hangingPunct="1">
              <a:buNone/>
              <a:defRPr/>
            </a:pPr>
            <a:r>
              <a:rPr lang="ar-JO"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الخلق؟ أم التطور؟ أم التطور الإيماني؟</a:t>
            </a: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lgn="r" eaLnBrk="1" hangingPunct="1">
              <a:buNone/>
              <a:defRPr/>
            </a:pPr>
            <a:r>
              <a:rPr lang="ar-JO"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ماذا يقول سفر التكوين؟</a:t>
            </a: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eaLnBrk="1" hangingPunct="1">
              <a:buFont typeface="Tahoma" charset="0"/>
              <a:buNone/>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p>
        </p:txBody>
      </p:sp>
      <p:sp>
        <p:nvSpPr>
          <p:cNvPr id="6" name="Text Box 14"/>
          <p:cNvSpPr txBox="1">
            <a:spLocks noChangeArrowheads="1"/>
          </p:cNvSpPr>
          <p:nvPr/>
        </p:nvSpPr>
        <p:spPr bwMode="auto">
          <a:xfrm>
            <a:off x="8022989" y="76200"/>
            <a:ext cx="97654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ar-JO" b="1" kern="0" dirty="0">
                <a:solidFill>
                  <a:srgbClr val="FFFFFF"/>
                </a:solidFill>
                <a:latin typeface="Arial" panose="020B0604020202020204" pitchFamily="34" charset="0"/>
                <a:cs typeface="Arial" panose="020B0604020202020204" pitchFamily="34" charset="0"/>
              </a:rPr>
              <a:t>187آي</a:t>
            </a:r>
            <a:endParaRPr lang="en-US" b="1" kern="0"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rPr>
              <a:t>أسبابه للإنفجار العظيم</a:t>
            </a:r>
            <a:endParaRPr lang="en-US" dirty="0">
              <a:solidFill>
                <a:schemeClr val="bg1"/>
              </a:solidFill>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r" eaLnBrk="1" hangingPunct="1">
              <a:defRPr/>
            </a:pPr>
            <a:r>
              <a:rPr lang="ar-JO" dirty="0">
                <a:solidFill>
                  <a:schemeClr val="bg1"/>
                </a:solidFill>
                <a:ea typeface="+mn-ea"/>
              </a:rPr>
              <a:t>- إشارات الموجات الصغرى في جميع أنحاء المجرة</a:t>
            </a:r>
            <a:endParaRPr lang="en-US" dirty="0">
              <a:solidFill>
                <a:schemeClr val="bg1"/>
              </a:solidFill>
              <a:ea typeface="+mn-ea"/>
            </a:endParaRPr>
          </a:p>
          <a:p>
            <a:pPr marL="457200" indent="-457200" algn="r" eaLnBrk="1" hangingPunct="1">
              <a:defRPr/>
            </a:pPr>
            <a:r>
              <a:rPr lang="ar-JO" dirty="0">
                <a:solidFill>
                  <a:schemeClr val="bg1"/>
                </a:solidFill>
              </a:rPr>
              <a:t>- نسبة ثابتة من الهيدروجين والديوتيريوم والهيليوم في جميع أنحاء الكون</a:t>
            </a:r>
            <a:endParaRPr lang="en-US" dirty="0">
              <a:solidFill>
                <a:schemeClr val="bg1"/>
              </a:solidFill>
              <a:ea typeface="+mn-ea"/>
            </a:endParaRPr>
          </a:p>
          <a:p>
            <a:pPr marL="457200" indent="-457200" algn="r" eaLnBrk="1" hangingPunct="1">
              <a:defRPr/>
            </a:pPr>
            <a:r>
              <a:rPr lang="en-US" dirty="0">
                <a:solidFill>
                  <a:schemeClr val="bg1"/>
                </a:solidFill>
                <a:ea typeface="+mn-ea"/>
              </a:rPr>
              <a:t>(</a:t>
            </a:r>
            <a:r>
              <a:rPr lang="ar-JO" dirty="0">
                <a:solidFill>
                  <a:schemeClr val="bg1"/>
                </a:solidFill>
                <a:ea typeface="+mn-ea"/>
              </a:rPr>
              <a:t>كولينز, 64-65</a:t>
            </a:r>
            <a:r>
              <a:rPr lang="en-US" dirty="0">
                <a:solidFill>
                  <a:schemeClr val="bg1"/>
                </a:solidFill>
                <a:ea typeface="+mn-ea"/>
              </a:rPr>
              <a:t>)</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cstate="print">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panose="020B0604020202020204" pitchFamily="34" charset="0"/>
                <a:ea typeface="ＭＳ Ｐゴシック" pitchFamily="-112" charset="-128"/>
                <a:cs typeface="Arial" panose="020B0604020202020204" pitchFamily="34" charset="0"/>
              </a:rPr>
              <a:t>ما قبل الخلق</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panose="020B0604020202020204" pitchFamily="34" charset="0"/>
                <a:ea typeface="ＭＳ Ｐゴシック" pitchFamily="-112" charset="-128"/>
                <a:cs typeface="Arial" panose="020B0604020202020204" pitchFamily="34" charset="0"/>
              </a:rPr>
              <a:t>مرحلتين</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ＭＳ Ｐゴシック" pitchFamily="-112" charset="-128"/>
                <a:cs typeface="Arial" panose="020B0604020202020204" pitchFamily="34" charset="0"/>
              </a:rPr>
              <a:t>يوم - حقبة</a:t>
            </a:r>
            <a:endParaRPr lang="en-US" sz="40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panose="020B0604020202020204" pitchFamily="34" charset="0"/>
                <a:ea typeface="ＭＳ Ｐゴシック" pitchFamily="-112" charset="-128"/>
                <a:cs typeface="Arial" panose="020B0604020202020204" pitchFamily="34" charset="0"/>
              </a:rPr>
              <a:t>أدبي</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chemeClr val="bg1"/>
                </a:solidFill>
                <a:latin typeface="Arial" panose="020B0604020202020204" pitchFamily="34" charset="0"/>
                <a:ea typeface="ＭＳ Ｐゴシック" pitchFamily="-112" charset="-128"/>
                <a:cs typeface="Arial" panose="020B0604020202020204" pitchFamily="34" charset="0"/>
              </a:rPr>
              <a:t>يوم 24 ساعة</a:t>
            </a:r>
            <a:endParaRPr lang="en-US" sz="36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indent="-290513" eaLnBrk="1" hangingPunct="1">
              <a:spcBef>
                <a:spcPct val="50000"/>
              </a:spcBef>
              <a:tabLst>
                <a:tab pos="3092450" algn="l"/>
              </a:tabLst>
              <a:defRPr/>
            </a:pPr>
            <a:r>
              <a:rPr lang="ar-JO" sz="3600" b="1" u="sng" dirty="0">
                <a:solidFill>
                  <a:srgbClr val="00FFFF"/>
                </a:solidFill>
                <a:latin typeface="Arial" panose="020B0604020202020204" pitchFamily="34" charset="0"/>
                <a:ea typeface="ＭＳ Ｐゴシック" pitchFamily="-112" charset="-128"/>
                <a:cs typeface="Arial" panose="020B0604020202020204" pitchFamily="34" charset="0"/>
              </a:rPr>
              <a:t>الخلق      </a:t>
            </a:r>
            <a:r>
              <a:rPr lang="en-US" sz="36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6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b="1" dirty="0">
                <a:solidFill>
                  <a:schemeClr val="bg1"/>
                </a:solidFill>
                <a:latin typeface="Arial" panose="020B0604020202020204" pitchFamily="34" charset="0"/>
                <a:ea typeface="ＭＳ Ｐゴシック" pitchFamily="-112" charset="-128"/>
                <a:cs typeface="Arial" panose="020B0604020202020204" pitchFamily="34" charset="0"/>
              </a:rPr>
              <a:t>الفجوة</a:t>
            </a:r>
            <a:r>
              <a:rPr lang="en-US" sz="36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6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3600" b="1" u="sng" dirty="0">
                <a:solidFill>
                  <a:srgbClr val="00FFFF"/>
                </a:solidFill>
                <a:latin typeface="Arial" panose="020B0604020202020204" pitchFamily="34" charset="0"/>
                <a:ea typeface="ＭＳ Ｐゴシック" pitchFamily="-112" charset="-128"/>
                <a:cs typeface="Arial" panose="020B0604020202020204" pitchFamily="34" charset="0"/>
              </a:rPr>
              <a:t>إعادة الخلق     </a:t>
            </a:r>
            <a:br>
              <a:rPr lang="en-US" sz="3600" b="1" u="sng" dirty="0">
                <a:solidFill>
                  <a:srgbClr val="00FFFF"/>
                </a:solidFill>
                <a:latin typeface="Arial" panose="020B0604020202020204" pitchFamily="34" charset="0"/>
                <a:ea typeface="ＭＳ Ｐゴシック" pitchFamily="-112" charset="-128"/>
                <a:cs typeface="Arial" panose="020B0604020202020204" pitchFamily="34" charset="0"/>
              </a:rPr>
            </a:br>
            <a:r>
              <a:rPr lang="ar-JO" sz="3600" b="1" dirty="0">
                <a:solidFill>
                  <a:srgbClr val="00FFFF"/>
                </a:solidFill>
                <a:latin typeface="Arial" panose="020B0604020202020204" pitchFamily="34" charset="0"/>
                <a:ea typeface="ＭＳ Ｐゴシック" pitchFamily="-112" charset="-128"/>
                <a:cs typeface="Arial" panose="020B0604020202020204" pitchFamily="34" charset="0"/>
              </a:rPr>
              <a:t>1 : 1</a:t>
            </a:r>
            <a:r>
              <a:rPr lang="en-US" sz="36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3600" b="1" dirty="0">
                <a:solidFill>
                  <a:srgbClr val="00FFFF"/>
                </a:solidFill>
                <a:latin typeface="Arial" panose="020B0604020202020204" pitchFamily="34" charset="0"/>
                <a:ea typeface="ＭＳ Ｐゴシック" pitchFamily="-112" charset="-128"/>
                <a:cs typeface="Arial" panose="020B0604020202020204" pitchFamily="34" charset="0"/>
              </a:rPr>
              <a:t>1 : 2 – 2 : 3</a:t>
            </a:r>
            <a:endParaRPr lang="en-US" sz="36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u="sng" dirty="0">
                <a:solidFill>
                  <a:srgbClr val="00FFFF"/>
                </a:solidFill>
                <a:latin typeface="Arial" panose="020B0604020202020204" pitchFamily="34" charset="0"/>
                <a:ea typeface="ＭＳ Ｐゴシック" pitchFamily="-112" charset="-128"/>
                <a:cs typeface="Arial" panose="020B0604020202020204" pitchFamily="34" charset="0"/>
              </a:rPr>
              <a:t>الخلق     </a:t>
            </a:r>
            <a:r>
              <a:rPr lang="en-US" sz="36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6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b="1" dirty="0">
                <a:solidFill>
                  <a:schemeClr val="bg1"/>
                </a:solidFill>
                <a:latin typeface="Arial" panose="020B0604020202020204" pitchFamily="34" charset="0"/>
                <a:ea typeface="ＭＳ Ｐゴシック" pitchFamily="-112" charset="-128"/>
                <a:cs typeface="Arial" panose="020B0604020202020204" pitchFamily="34" charset="0"/>
              </a:rPr>
              <a:t>الفجوة</a:t>
            </a:r>
            <a:r>
              <a:rPr lang="en-US" sz="3600" b="1"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6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ar-JO" sz="3600" b="1" u="sng" dirty="0">
                <a:solidFill>
                  <a:srgbClr val="00FFFF"/>
                </a:solidFill>
                <a:latin typeface="Arial" panose="020B0604020202020204" pitchFamily="34" charset="0"/>
                <a:ea typeface="ＭＳ Ｐゴシック" pitchFamily="-112" charset="-128"/>
                <a:cs typeface="Arial" panose="020B0604020202020204" pitchFamily="34" charset="0"/>
              </a:rPr>
              <a:t>الخلق    </a:t>
            </a:r>
            <a:r>
              <a:rPr lang="en-US" sz="3600" b="1" u="sng" dirty="0">
                <a:solidFill>
                  <a:srgbClr val="00FFFF"/>
                </a:solidFill>
                <a:latin typeface="Arial" panose="020B0604020202020204" pitchFamily="34" charset="0"/>
                <a:ea typeface="ＭＳ Ｐゴシック" pitchFamily="-112" charset="-128"/>
                <a:cs typeface="Arial" panose="020B0604020202020204" pitchFamily="34" charset="0"/>
              </a:rPr>
              <a:t>  </a:t>
            </a:r>
            <a:r>
              <a:rPr lang="en-US" sz="3600" b="1" dirty="0">
                <a:solidFill>
                  <a:srgbClr val="00FFFF"/>
                </a:solidFill>
                <a:latin typeface="Arial" panose="020B0604020202020204" pitchFamily="34" charset="0"/>
                <a:ea typeface="ＭＳ Ｐゴシック" pitchFamily="-112" charset="-128"/>
                <a:cs typeface="Arial" panose="020B0604020202020204" pitchFamily="34" charset="0"/>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panose="020B0604020202020204" pitchFamily="34" charset="0"/>
                <a:ea typeface="ＭＳ Ｐゴシック" pitchFamily="-112" charset="-128"/>
                <a:cs typeface="Arial" panose="020B0604020202020204" pitchFamily="34" charset="0"/>
              </a:rPr>
              <a:t>يوم واحد = فترة غير محددة</a:t>
            </a:r>
            <a:endParaRPr lang="en-US" sz="36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panose="020B0604020202020204" pitchFamily="34" charset="0"/>
                <a:ea typeface="ＭＳ Ｐゴシック" pitchFamily="-112" charset="-128"/>
                <a:cs typeface="Arial" panose="020B0604020202020204" pitchFamily="34" charset="0"/>
              </a:rPr>
              <a:t>يوم واحد = 24 ساعة حرفية</a:t>
            </a:r>
            <a:endParaRPr lang="en-US" sz="36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600" b="1" dirty="0">
                <a:solidFill>
                  <a:srgbClr val="00FFFF"/>
                </a:solidFill>
                <a:latin typeface="Arial" panose="020B0604020202020204" pitchFamily="34" charset="0"/>
                <a:ea typeface="ＭＳ Ｐゴシック" pitchFamily="-112" charset="-128"/>
                <a:cs typeface="Arial" panose="020B0604020202020204" pitchFamily="34" charset="0"/>
              </a:rPr>
              <a:t>سبعة ايام = رمزي</a:t>
            </a:r>
            <a:endParaRPr lang="en-US" sz="3600" b="1" dirty="0">
              <a:solidFill>
                <a:srgbClr val="00FFFF"/>
              </a:solidFill>
              <a:latin typeface="Arial" panose="020B0604020202020204" pitchFamily="34" charset="0"/>
              <a:ea typeface="ＭＳ Ｐゴシック" pitchFamily="-112" charset="-128"/>
              <a:cs typeface="Arial" panose="020B0604020202020204" pitchFamily="34" charset="0"/>
            </a:endParaRP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تكوين 1 </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254989" name="Text Box 14"/>
          <p:cNvSpPr txBox="1">
            <a:spLocks noChangeArrowheads="1"/>
          </p:cNvSpPr>
          <p:nvPr/>
        </p:nvSpPr>
        <p:spPr bwMode="auto">
          <a:xfrm>
            <a:off x="8172450" y="76200"/>
            <a:ext cx="9813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187س</a:t>
            </a:r>
            <a:endParaRPr lang="en-US" b="1" dirty="0">
              <a:solidFill>
                <a:schemeClr val="bg1"/>
              </a:solidFill>
              <a:latin typeface="Arial" panose="020B0604020202020204" pitchFamily="34" charset="0"/>
              <a:cs typeface="Arial" panose="020B0604020202020204" pitchFamily="34" charset="0"/>
            </a:endParaRP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ar-JO" sz="5400" dirty="0">
                <a:solidFill>
                  <a:schemeClr val="bg1"/>
                </a:solidFill>
              </a:rPr>
              <a:t>نظريات الخلق</a:t>
            </a:r>
            <a:endParaRPr lang="en-US" dirty="0"/>
          </a:p>
        </p:txBody>
      </p:sp>
      <p:sp>
        <p:nvSpPr>
          <p:cNvPr id="254991" name="Text Box 16"/>
          <p:cNvSpPr txBox="1">
            <a:spLocks noChangeArrowheads="1"/>
          </p:cNvSpPr>
          <p:nvPr/>
        </p:nvSpPr>
        <p:spPr bwMode="auto">
          <a:xfrm>
            <a:off x="2571736" y="5759450"/>
            <a:ext cx="58592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solidFill>
                  <a:srgbClr val="00FFFF"/>
                </a:solidFill>
                <a:latin typeface="Arial" panose="020B0604020202020204" pitchFamily="34" charset="0"/>
                <a:cs typeface="Arial" panose="020B0604020202020204" pitchFamily="34" charset="0"/>
              </a:rPr>
              <a:t>	</a:t>
            </a:r>
            <a:r>
              <a:rPr lang="ar-JO" sz="3600" b="1" dirty="0">
                <a:solidFill>
                  <a:srgbClr val="00FFFF"/>
                </a:solidFill>
                <a:latin typeface="Arial" panose="020B0604020202020204" pitchFamily="34" charset="0"/>
                <a:cs typeface="Arial" panose="020B0604020202020204" pitchFamily="34" charset="0"/>
              </a:rPr>
              <a:t>1 : 1 – 2 : 3</a:t>
            </a:r>
            <a:r>
              <a:rPr lang="en-US" sz="3600" b="1" dirty="0">
                <a:solidFill>
                  <a:srgbClr val="00FFFF"/>
                </a:solidFill>
                <a:latin typeface="Arial" panose="020B0604020202020204" pitchFamily="34" charset="0"/>
                <a:cs typeface="Arial" panose="020B0604020202020204" pitchFamily="34" charset="0"/>
              </a:rPr>
              <a:t>	   </a:t>
            </a:r>
            <a:r>
              <a:rPr lang="ar-JO" sz="3600" b="1" dirty="0">
                <a:solidFill>
                  <a:srgbClr val="00FFFF"/>
                </a:solidFill>
                <a:latin typeface="Arial" panose="020B0604020202020204" pitchFamily="34" charset="0"/>
                <a:cs typeface="Arial" panose="020B0604020202020204" pitchFamily="34" charset="0"/>
              </a:rPr>
              <a:t>2 : 4 - 25</a:t>
            </a:r>
            <a:endParaRPr lang="en-US" sz="3600" b="1" dirty="0">
              <a:solidFill>
                <a:srgbClr val="00FFFF"/>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b="1" dirty="0">
              <a:solidFill>
                <a:srgbClr val="FFFFFF"/>
              </a:solidFill>
              <a:latin typeface="Arial" panose="020B0604020202020204" pitchFamily="34" charset="0"/>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ar-JO"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كانت الأرض خربة و خالية و على وجه الغمر ظلمة</a:t>
            </a:r>
            <a:endPar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ctr" eaLnBrk="1" hangingPunct="1">
              <a:defRPr/>
            </a:pPr>
            <a:r>
              <a:rPr lang="ar-JO" altLang="ja-JP"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و روح الله يرف على وجه المياه</a:t>
            </a:r>
            <a:endParaRPr lang="en-US" sz="44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algn="r" eaLnBrk="1" hangingPunct="1">
              <a:defRPr/>
            </a:pPr>
            <a:r>
              <a:rPr lang="ar-JO" sz="3600" b="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تكوين 1 : 2 </a:t>
            </a:r>
            <a:endParaRPr lang="en-US" sz="3600" b="1" i="1"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ar-JO" dirty="0">
                <a:solidFill>
                  <a:schemeClr val="tx1"/>
                </a:solidFill>
                <a:effectLst/>
              </a:rPr>
              <a:t>أفضل تفسير             لسفر التكوين</a:t>
            </a:r>
            <a:endParaRPr lang="en-US" dirty="0">
              <a:solidFill>
                <a:schemeClr val="tx1"/>
              </a:solidFill>
              <a:effectLst/>
            </a:endParaRPr>
          </a:p>
        </p:txBody>
      </p:sp>
      <p:sp>
        <p:nvSpPr>
          <p:cNvPr id="50179" name="Rectangle 3"/>
          <p:cNvSpPr>
            <a:spLocks noGrp="1" noChangeArrowheads="1"/>
          </p:cNvSpPr>
          <p:nvPr>
            <p:ph type="body" sz="half" idx="2"/>
          </p:nvPr>
        </p:nvSpPr>
        <p:spPr>
          <a:xfrm>
            <a:off x="5410200" y="2514600"/>
            <a:ext cx="3276600" cy="3540125"/>
          </a:xfrm>
        </p:spPr>
        <p:txBody>
          <a:bodyPr/>
          <a:lstStyle/>
          <a:p>
            <a:pPr algn="r" eaLnBrk="1" hangingPunct="1">
              <a:defRPr/>
            </a:pPr>
            <a:r>
              <a:rPr lang="ar-JO" dirty="0"/>
              <a:t>- مقروء جداً</a:t>
            </a:r>
          </a:p>
          <a:p>
            <a:pPr algn="r" eaLnBrk="1" hangingPunct="1">
              <a:defRPr/>
            </a:pPr>
            <a:r>
              <a:rPr lang="ar-JO" dirty="0"/>
              <a:t>- الملخصات التفسيرية – الملخصات الوعظية - لاهوت سفر التكوين</a:t>
            </a:r>
          </a:p>
          <a:p>
            <a:pPr algn="r" eaLnBrk="1" hangingPunct="1">
              <a:buNone/>
              <a:defRPr/>
            </a:pPr>
            <a:r>
              <a:rPr lang="ar-JO" dirty="0"/>
              <a:t>- إنجيلية</a:t>
            </a:r>
            <a:endParaRPr lang="en-US" dirty="0"/>
          </a:p>
          <a:p>
            <a:pPr algn="r" eaLnBrk="1" hangingPunct="1">
              <a:buNone/>
              <a:defRPr/>
            </a:pPr>
            <a:endParaRPr lang="en-US" dirty="0"/>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4400" dirty="0">
                <a:solidFill>
                  <a:schemeClr val="tx1"/>
                </a:solidFill>
                <a:effectLst>
                  <a:outerShdw blurRad="38100" dist="38100" dir="2700000" algn="tl">
                    <a:srgbClr val="000000"/>
                  </a:outerShdw>
                </a:effectLst>
              </a:rPr>
              <a:t>كيف يرتبط 1 : 1 مع 1 : 2 – 3؟</a:t>
            </a:r>
            <a:endParaRPr lang="en-US" sz="4400" dirty="0">
              <a:solidFill>
                <a:schemeClr val="tx1"/>
              </a:solidFill>
              <a:effectLst>
                <a:outerShdw blurRad="38100" dist="38100" dir="2700000" algn="tl">
                  <a:srgbClr val="000000"/>
                </a:outerShdw>
              </a:effectLst>
            </a:endParaRPr>
          </a:p>
        </p:txBody>
      </p:sp>
      <p:sp>
        <p:nvSpPr>
          <p:cNvPr id="263170" name="Rectangle 4"/>
          <p:cNvSpPr>
            <a:spLocks noChangeArrowheads="1"/>
          </p:cNvSpPr>
          <p:nvPr/>
        </p:nvSpPr>
        <p:spPr bwMode="auto">
          <a:xfrm>
            <a:off x="69850" y="3643315"/>
            <a:ext cx="9074150" cy="642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buClr>
                <a:schemeClr val="hlink"/>
              </a:buClr>
              <a:buSzPct val="75000"/>
              <a:buFont typeface="Wingdings" charset="0"/>
              <a:buNone/>
            </a:pPr>
            <a:r>
              <a:rPr lang="ar-JO" altLang="ja-JP" sz="2000" b="1" dirty="0">
                <a:latin typeface="Arial" panose="020B0604020202020204" pitchFamily="34" charset="0"/>
                <a:cs typeface="Arial" panose="020B0604020202020204" pitchFamily="34" charset="0"/>
              </a:rPr>
              <a:t>و </a:t>
            </a:r>
            <a:r>
              <a:rPr lang="ar-JO" altLang="ja-JP" sz="2000" b="1" dirty="0">
                <a:solidFill>
                  <a:srgbClr val="FFFF00"/>
                </a:solidFill>
                <a:latin typeface="Arial" panose="020B0604020202020204" pitchFamily="34" charset="0"/>
                <a:cs typeface="Arial" panose="020B0604020202020204" pitchFamily="34" charset="0"/>
              </a:rPr>
              <a:t>كانت</a:t>
            </a:r>
            <a:r>
              <a:rPr lang="ar-JO" altLang="ja-JP" sz="2000" b="1" dirty="0">
                <a:latin typeface="Arial" panose="020B0604020202020204" pitchFamily="34" charset="0"/>
                <a:cs typeface="Arial" panose="020B0604020202020204" pitchFamily="34" charset="0"/>
              </a:rPr>
              <a:t> الأرض خربة و خالية و على وجه الغمر ظلمة و روح الله يرف على وجه المياه (1 : 2)</a:t>
            </a:r>
            <a:endParaRPr lang="en-US" sz="2000" b="1" dirty="0">
              <a:latin typeface="Arial" panose="020B0604020202020204" pitchFamily="34" charset="0"/>
              <a:cs typeface="Arial" panose="020B0604020202020204" pitchFamily="34"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latin typeface="Arial" panose="020B0604020202020204" pitchFamily="34" charset="0"/>
                <a:cs typeface="Arial" panose="020B0604020202020204" pitchFamily="34" charset="0"/>
              </a:rPr>
              <a:t>في البدء خلق الله السماوات و الأرض (1:1)</a:t>
            </a:r>
            <a:endParaRPr lang="en-US" sz="1600" b="1" dirty="0">
              <a:latin typeface="Arial" panose="020B0604020202020204" pitchFamily="34" charset="0"/>
              <a:cs typeface="Arial" panose="020B0604020202020204" pitchFamily="34" charset="0"/>
            </a:endParaRPr>
          </a:p>
        </p:txBody>
      </p:sp>
      <p:sp>
        <p:nvSpPr>
          <p:cNvPr id="151561" name="Text Box 9"/>
          <p:cNvSpPr txBox="1">
            <a:spLocks noChangeArrowheads="1"/>
          </p:cNvSpPr>
          <p:nvPr/>
        </p:nvSpPr>
        <p:spPr bwMode="auto">
          <a:xfrm>
            <a:off x="115888" y="2057400"/>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cs typeface="Arial" panose="020B0604020202020204" pitchFamily="34" charset="0"/>
              </a:rPr>
              <a:t>1- خلق الكتلة الأصلية من لا شيء في اليوم الأول</a:t>
            </a:r>
            <a:endParaRPr lang="en-US" altLang="zh-CN" b="1" dirty="0">
              <a:latin typeface="Arial" panose="020B0604020202020204" pitchFamily="34" charset="0"/>
              <a:cs typeface="Arial" panose="020B0604020202020204" pitchFamily="34" charset="0"/>
            </a:endParaRPr>
          </a:p>
        </p:txBody>
      </p:sp>
      <p:sp>
        <p:nvSpPr>
          <p:cNvPr id="151562" name="Text Box 10"/>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cs typeface="Arial" panose="020B0604020202020204" pitchFamily="34" charset="0"/>
              </a:rPr>
              <a:t>2- تصف ثلاث فقرات منفصلة ومتوازية حالة الأرض بعد خلق الكون مباشرة   </a:t>
            </a:r>
            <a:endParaRPr lang="en-US" altLang="zh-CN" b="1" dirty="0">
              <a:latin typeface="Arial" panose="020B0604020202020204" pitchFamily="34" charset="0"/>
              <a:cs typeface="Arial" panose="020B0604020202020204" pitchFamily="34" charset="0"/>
            </a:endParaRPr>
          </a:p>
        </p:txBody>
      </p:sp>
      <p:sp>
        <p:nvSpPr>
          <p:cNvPr id="263174" name="Text Box 11"/>
          <p:cNvSpPr txBox="1">
            <a:spLocks noChangeArrowheads="1"/>
          </p:cNvSpPr>
          <p:nvPr/>
        </p:nvSpPr>
        <p:spPr bwMode="auto">
          <a:xfrm>
            <a:off x="228600" y="5000636"/>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chemeClr val="hlink"/>
              </a:buClr>
              <a:buSzPct val="75000"/>
              <a:buFont typeface="Wingdings" charset="0"/>
              <a:buNone/>
            </a:pPr>
            <a:r>
              <a:rPr lang="ar-JO" altLang="ja-JP" sz="2000" b="1" dirty="0">
                <a:latin typeface="Arial" panose="020B0604020202020204" pitchFamily="34" charset="0"/>
              </a:rPr>
              <a:t>و قال الله ليكن نور فكان نور (1 : 3)</a:t>
            </a:r>
            <a:endParaRPr lang="en-US" sz="1600" b="1" dirty="0">
              <a:latin typeface="Arial" panose="020B0604020202020204" pitchFamily="34" charset="0"/>
            </a:endParaRPr>
          </a:p>
        </p:txBody>
      </p:sp>
      <p:sp>
        <p:nvSpPr>
          <p:cNvPr id="151564" name="Text Box 12"/>
          <p:cNvSpPr txBox="1">
            <a:spLocks noChangeArrowheads="1"/>
          </p:cNvSpPr>
          <p:nvPr/>
        </p:nvSpPr>
        <p:spPr bwMode="auto">
          <a:xfrm>
            <a:off x="115888" y="4572008"/>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cs typeface="Arial" panose="020B0604020202020204" pitchFamily="34" charset="0"/>
              </a:rPr>
              <a:t>3- جملة سردية مستقلة توضح طريقة عمل الله بكلمته.</a:t>
            </a:r>
            <a:endParaRPr lang="en-US" altLang="zh-CN" b="1" dirty="0">
              <a:latin typeface="Arial" panose="020B0604020202020204" pitchFamily="34" charset="0"/>
              <a:cs typeface="Arial" panose="020B0604020202020204" pitchFamily="34" charset="0"/>
            </a:endParaRPr>
          </a:p>
        </p:txBody>
      </p:sp>
      <p:sp>
        <p:nvSpPr>
          <p:cNvPr id="263176" name="Text Box 13"/>
          <p:cNvSpPr txBox="1">
            <a:spLocks noChangeArrowheads="1"/>
          </p:cNvSpPr>
          <p:nvPr/>
        </p:nvSpPr>
        <p:spPr bwMode="auto">
          <a:xfrm>
            <a:off x="5410200" y="6497638"/>
            <a:ext cx="23615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latin typeface="Arial" panose="020B0604020202020204" pitchFamily="34" charset="0"/>
              </a:rPr>
              <a:t>آلن روس, الخلق و البركة, 718</a:t>
            </a:r>
            <a:endParaRPr lang="en-US" altLang="zh-CN" sz="1600" b="1" dirty="0">
              <a:latin typeface="Arial" panose="020B0604020202020204" pitchFamily="34" charset="0"/>
            </a:endParaRPr>
          </a:p>
        </p:txBody>
      </p:sp>
      <p:sp>
        <p:nvSpPr>
          <p:cNvPr id="151566" name="Text Box 14"/>
          <p:cNvSpPr txBox="1">
            <a:spLocks noChangeArrowheads="1"/>
          </p:cNvSpPr>
          <p:nvPr/>
        </p:nvSpPr>
        <p:spPr bwMode="auto">
          <a:xfrm>
            <a:off x="1295400" y="1371601"/>
            <a:ext cx="64166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ar-JO" altLang="zh-CN" b="1" dirty="0">
                <a:latin typeface="Arial" panose="020B0604020202020204" pitchFamily="34" charset="0"/>
              </a:rPr>
              <a:t>ليوبولد, كيل, كاسوتو, جريفيث</a:t>
            </a:r>
            <a:endParaRPr lang="en-US" altLang="zh-CN" b="1" dirty="0">
              <a:latin typeface="Arial" panose="020B0604020202020204" pitchFamily="34" charset="0"/>
            </a:endParaRPr>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34</a:t>
            </a:r>
            <a:endParaRPr lang="en-US" b="1" dirty="0">
              <a:latin typeface="Arial" panose="020B0604020202020204" pitchFamily="34" charset="0"/>
              <a:cs typeface="Arial" panose="020B0604020202020204" pitchFamily="34" charset="0"/>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sz="3200" b="1" u="sng" dirty="0">
                <a:latin typeface="Arial" panose="020B0604020202020204" pitchFamily="34" charset="0"/>
              </a:rPr>
              <a:t>الخلق الأصلي (النظرة التقليدية)</a:t>
            </a:r>
            <a:endParaRPr lang="en-US" sz="3200" b="1" u="sng"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3643315"/>
            <a:ext cx="9074150" cy="42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solidFill>
                  <a:srgbClr val="FFFFFF"/>
                </a:solidFill>
                <a:latin typeface="Arial" panose="020B0604020202020204" pitchFamily="34" charset="0"/>
              </a:rPr>
              <a:t>و </a:t>
            </a:r>
            <a:r>
              <a:rPr lang="ar-JO" altLang="ja-JP" sz="2000" b="1" dirty="0">
                <a:solidFill>
                  <a:srgbClr val="FFFF00"/>
                </a:solidFill>
                <a:latin typeface="Arial" panose="020B0604020202020204" pitchFamily="34" charset="0"/>
              </a:rPr>
              <a:t>صارت</a:t>
            </a:r>
            <a:r>
              <a:rPr lang="ar-JO" altLang="ja-JP" sz="2000" b="1" dirty="0">
                <a:solidFill>
                  <a:srgbClr val="FFFFFF"/>
                </a:solidFill>
                <a:latin typeface="Arial" panose="020B0604020202020204" pitchFamily="34" charset="0"/>
              </a:rPr>
              <a:t> الأرض خربة و خالية و على وجه الغمر ظلمة و روح الله يرف على وجه المياه (1 : 2)</a:t>
            </a:r>
            <a:endParaRPr lang="en-US" sz="2000" b="1" dirty="0">
              <a:solidFill>
                <a:srgbClr val="FFFFFF"/>
              </a:solidFill>
              <a:latin typeface="Arial" panose="020B0604020202020204" pitchFamily="34"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b="1" dirty="0">
              <a:solidFill>
                <a:srgbClr val="FFFFFF"/>
              </a:solidFill>
              <a:latin typeface="Arial" panose="020B0604020202020204" pitchFamily="34"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latin typeface="Arial" panose="020B0604020202020204" pitchFamily="34" charset="0"/>
              </a:rPr>
              <a:t>في البدء خلق الله السماوات و الأرض (1 : 1)</a:t>
            </a:r>
            <a:endParaRPr lang="en-US" sz="1600" b="1" dirty="0">
              <a:solidFill>
                <a:srgbClr val="FFFFFF"/>
              </a:solidFill>
              <a:latin typeface="Arial" panose="020B0604020202020204" pitchFamily="34"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cs typeface="Arial" panose="020B0604020202020204" pitchFamily="34" charset="0"/>
              </a:rPr>
              <a:t>1- سرد مستقل للخلق الأصلي الكامل</a:t>
            </a:r>
            <a:endParaRPr lang="en-US" altLang="zh-CN" b="1" dirty="0">
              <a:solidFill>
                <a:srgbClr val="FFFFFF"/>
              </a:solidFill>
              <a:latin typeface="Arial" panose="020B0604020202020204" pitchFamily="34" charset="0"/>
              <a:cs typeface="Arial" panose="020B0604020202020204" pitchFamily="34" charset="0"/>
            </a:endParaRPr>
          </a:p>
        </p:txBody>
      </p:sp>
      <p:sp>
        <p:nvSpPr>
          <p:cNvPr id="172040"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cs typeface="Arial" panose="020B0604020202020204" pitchFamily="34" charset="0"/>
              </a:rPr>
              <a:t>2- سقط الشيطان بين 1: 1 و 1: 2 ، تلاه حكم الله الذي وضع الأرض في حالة فوضوية</a:t>
            </a:r>
            <a:endParaRPr lang="en-US" altLang="zh-CN" b="1" dirty="0">
              <a:solidFill>
                <a:srgbClr val="FFFFFF"/>
              </a:solidFill>
              <a:latin typeface="Arial" panose="020B0604020202020204" pitchFamily="34" charset="0"/>
              <a:cs typeface="Arial" panose="020B0604020202020204" pitchFamily="34" charset="0"/>
            </a:endParaRPr>
          </a:p>
        </p:txBody>
      </p:sp>
      <p:sp>
        <p:nvSpPr>
          <p:cNvPr id="265222" name="Text Box 9"/>
          <p:cNvSpPr txBox="1">
            <a:spLocks noChangeArrowheads="1"/>
          </p:cNvSpPr>
          <p:nvPr/>
        </p:nvSpPr>
        <p:spPr bwMode="auto">
          <a:xfrm>
            <a:off x="228600" y="5572140"/>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solidFill>
                  <a:srgbClr val="FFFFFF"/>
                </a:solidFill>
                <a:latin typeface="Arial" panose="020B0604020202020204" pitchFamily="34" charset="0"/>
              </a:rPr>
              <a:t>و قال الله ليكن نور فكان نور (1 : 3)</a:t>
            </a:r>
            <a:endParaRPr lang="en-US" sz="1600" b="1" dirty="0">
              <a:solidFill>
                <a:srgbClr val="FFFFFF"/>
              </a:solidFill>
              <a:latin typeface="Arial" panose="020B0604020202020204" pitchFamily="34" charset="0"/>
            </a:endParaRPr>
          </a:p>
        </p:txBody>
      </p:sp>
      <p:sp>
        <p:nvSpPr>
          <p:cNvPr id="172042" name="Text Box 10"/>
          <p:cNvSpPr txBox="1">
            <a:spLocks noChangeArrowheads="1"/>
          </p:cNvSpPr>
          <p:nvPr/>
        </p:nvSpPr>
        <p:spPr bwMode="auto">
          <a:xfrm>
            <a:off x="115888" y="5105400"/>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3- جملة سردية مستقلة تصف الخطوة الأولى لإعادة بناء وإصلاح الأرض المحكوم عليها</a:t>
            </a:r>
            <a:endParaRPr lang="en-US" altLang="zh-CN" b="1" dirty="0">
              <a:solidFill>
                <a:srgbClr val="FFFFFF"/>
              </a:solidFill>
              <a:latin typeface="Arial" panose="020B0604020202020204" pitchFamily="34" charset="0"/>
            </a:endParaRPr>
          </a:p>
        </p:txBody>
      </p:sp>
      <p:sp>
        <p:nvSpPr>
          <p:cNvPr id="265224" name="Text Box 11"/>
          <p:cNvSpPr txBox="1">
            <a:spLocks noChangeArrowheads="1"/>
          </p:cNvSpPr>
          <p:nvPr/>
        </p:nvSpPr>
        <p:spPr bwMode="auto">
          <a:xfrm>
            <a:off x="4668838" y="6521450"/>
            <a:ext cx="31454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solidFill>
                  <a:srgbClr val="FFFFFF"/>
                </a:solidFill>
                <a:latin typeface="Arial" panose="020B0604020202020204" pitchFamily="34" charset="0"/>
              </a:rPr>
              <a:t>ألن روس, الخلق و البركة, 718-19, 721</a:t>
            </a:r>
            <a:endParaRPr lang="en-US" altLang="zh-CN" sz="1600" b="1" dirty="0">
              <a:solidFill>
                <a:srgbClr val="FFFFFF"/>
              </a:solidFill>
              <a:latin typeface="Arial" panose="020B0604020202020204" pitchFamily="34" charset="0"/>
            </a:endParaRPr>
          </a:p>
        </p:txBody>
      </p:sp>
      <p:sp>
        <p:nvSpPr>
          <p:cNvPr id="265225" name="Text Box 12"/>
          <p:cNvSpPr txBox="1">
            <a:spLocks noChangeArrowheads="1"/>
          </p:cNvSpPr>
          <p:nvPr/>
        </p:nvSpPr>
        <p:spPr bwMode="auto">
          <a:xfrm>
            <a:off x="0" y="13716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b="1" dirty="0" err="1">
                <a:solidFill>
                  <a:srgbClr val="FFFFFF"/>
                </a:solidFill>
                <a:latin typeface="Arial" panose="020B0604020202020204" pitchFamily="34" charset="0"/>
              </a:rPr>
              <a:t>Pember</a:t>
            </a:r>
            <a:r>
              <a:rPr lang="en-US" altLang="zh-CN" b="1" dirty="0">
                <a:solidFill>
                  <a:srgbClr val="FFFFFF"/>
                </a:solidFill>
                <a:latin typeface="Arial" panose="020B0604020202020204" pitchFamily="34" charset="0"/>
              </a:rPr>
              <a:t>, </a:t>
            </a:r>
            <a:r>
              <a:rPr lang="en-US" altLang="zh-CN" b="1" dirty="0" err="1">
                <a:solidFill>
                  <a:srgbClr val="FFFFFF"/>
                </a:solidFill>
                <a:latin typeface="Arial" panose="020B0604020202020204" pitchFamily="34" charset="0"/>
              </a:rPr>
              <a:t>Hengstenburg</a:t>
            </a:r>
            <a:r>
              <a:rPr lang="en-US" altLang="zh-CN" b="1" dirty="0">
                <a:solidFill>
                  <a:srgbClr val="FFFFFF"/>
                </a:solidFill>
                <a:latin typeface="Arial" panose="020B0604020202020204" pitchFamily="34" charset="0"/>
              </a:rPr>
              <a:t>, Scofield Reference Bible (1st ed.)</a:t>
            </a:r>
          </a:p>
          <a:p>
            <a:pPr marL="179388" indent="-179388" algn="ctr"/>
            <a:r>
              <a:rPr lang="ar-JO" altLang="zh-CN" b="1" dirty="0">
                <a:solidFill>
                  <a:srgbClr val="FFFFFF"/>
                </a:solidFill>
                <a:latin typeface="Arial" panose="020B0604020202020204" pitchFamily="34" charset="0"/>
              </a:rPr>
              <a:t>الكتاب المقدس المرجعي سكوفيلد ( الطبعة الأولى ) , بيمبر, هنغستنبرغ</a:t>
            </a:r>
            <a:endParaRPr lang="en-US" altLang="zh-CN" b="1" dirty="0">
              <a:solidFill>
                <a:srgbClr val="FFFFFF"/>
              </a:solidFill>
              <a:latin typeface="Arial" panose="020B0604020202020204" pitchFamily="34" charset="0"/>
            </a:endParaRPr>
          </a:p>
        </p:txBody>
      </p:sp>
      <p:sp>
        <p:nvSpPr>
          <p:cNvPr id="172045" name="Text Box 13"/>
          <p:cNvSpPr txBox="1">
            <a:spLocks noChangeArrowheads="1"/>
          </p:cNvSpPr>
          <p:nvPr/>
        </p:nvSpPr>
        <p:spPr bwMode="auto">
          <a:xfrm>
            <a:off x="7215206" y="2819400"/>
            <a:ext cx="1928794"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solidFill>
                  <a:srgbClr val="FFFFFF"/>
                </a:solidFill>
                <a:latin typeface="Arial" panose="020B0604020202020204" pitchFamily="34" charset="0"/>
              </a:rPr>
              <a:t>سقوط الشيطان</a:t>
            </a:r>
            <a:endParaRPr lang="en-US" altLang="zh-CN" b="1" dirty="0">
              <a:solidFill>
                <a:srgbClr val="FFFFFF"/>
              </a:solidFill>
              <a:latin typeface="Arial" panose="020B0604020202020204" pitchFamily="34" charset="0"/>
            </a:endParaRPr>
          </a:p>
        </p:txBody>
      </p:sp>
      <p:sp>
        <p:nvSpPr>
          <p:cNvPr id="172046" name="Text Box 14"/>
          <p:cNvSpPr txBox="1">
            <a:spLocks noChangeArrowheads="1"/>
          </p:cNvSpPr>
          <p:nvPr/>
        </p:nvSpPr>
        <p:spPr bwMode="auto">
          <a:xfrm rot="-308604">
            <a:off x="1117299" y="4309411"/>
            <a:ext cx="7299325" cy="461665"/>
          </a:xfrm>
          <a:prstGeom prst="rect">
            <a:avLst/>
          </a:prstGeom>
          <a:solidFill>
            <a:srgbClr val="800080"/>
          </a:solidFill>
          <a:ln w="9525">
            <a:solidFill>
              <a:srgbClr val="000A0D"/>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rPr>
              <a:t>ترجمة غير محتملة للمقطع العبري</a:t>
            </a:r>
            <a:endParaRPr lang="en-US" altLang="zh-CN" b="1" dirty="0">
              <a:solidFill>
                <a:srgbClr val="FFFFFF"/>
              </a:solidFill>
              <a:latin typeface="Arial" panose="020B0604020202020204" pitchFamily="34"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b="1" dirty="0">
                <a:effectLst>
                  <a:outerShdw blurRad="38100" dist="38100" dir="2700000" algn="tl">
                    <a:srgbClr val="000000"/>
                  </a:outerShdw>
                </a:effectLst>
                <a:latin typeface="Arial" panose="020B0604020202020204" pitchFamily="34" charset="0"/>
              </a:rPr>
              <a:t>كيف يرتبط 1 : 1 مع 1 : 2 - 3</a:t>
            </a:r>
            <a:endParaRPr lang="en-US" sz="4800" b="1" dirty="0">
              <a:solidFill>
                <a:schemeClr val="tx2"/>
              </a:solidFill>
              <a:effectLst>
                <a:outerShdw blurRad="38100" dist="38100" dir="2700000" algn="tl">
                  <a:srgbClr val="000000"/>
                </a:outerShdw>
              </a:effectLst>
              <a:latin typeface="Arial" panose="020B0604020202020204" pitchFamily="34"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u="sng" dirty="0">
                <a:solidFill>
                  <a:srgbClr val="FFFFFF"/>
                </a:solidFill>
                <a:effectLst/>
              </a:rPr>
              <a:t>نظرية الفجوة</a:t>
            </a:r>
            <a:endParaRPr lang="en-US" sz="3200" u="sng" dirty="0">
              <a:solidFill>
                <a:srgbClr val="FFFFFF"/>
              </a:solidFill>
              <a:effectLst/>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34</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3643314"/>
            <a:ext cx="9074150" cy="1238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latin typeface="Arial" panose="020B0604020202020204" pitchFamily="34" charset="0"/>
                <a:cs typeface="Arial" panose="020B0604020202020204" pitchFamily="34" charset="0"/>
              </a:rPr>
              <a:t>و </a:t>
            </a:r>
            <a:r>
              <a:rPr lang="ar-JO" altLang="ja-JP" sz="2000" b="1" dirty="0">
                <a:solidFill>
                  <a:srgbClr val="FFFF00"/>
                </a:solidFill>
                <a:latin typeface="Arial" panose="020B0604020202020204" pitchFamily="34" charset="0"/>
                <a:cs typeface="Arial" panose="020B0604020202020204" pitchFamily="34" charset="0"/>
              </a:rPr>
              <a:t>كانت</a:t>
            </a:r>
            <a:r>
              <a:rPr lang="ar-JO" altLang="ja-JP" sz="2000" b="1" dirty="0">
                <a:latin typeface="Arial" panose="020B0604020202020204" pitchFamily="34" charset="0"/>
                <a:cs typeface="Arial" panose="020B0604020202020204" pitchFamily="34" charset="0"/>
              </a:rPr>
              <a:t> الأرض خربة و خالية و على وجه الغمر ظلمة و روح الله يرف على وجه المياه (1 : 2)</a:t>
            </a:r>
            <a:endParaRPr lang="en-US" sz="2000" b="1" dirty="0">
              <a:latin typeface="Arial" panose="020B0604020202020204" pitchFamily="34" charset="0"/>
              <a:cs typeface="Arial" panose="020B0604020202020204" pitchFamily="34"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b="1" dirty="0">
              <a:latin typeface="Arial" panose="020B0604020202020204" pitchFamily="34" charset="0"/>
              <a:cs typeface="Arial" panose="020B0604020202020204" pitchFamily="34" charset="0"/>
            </a:endParaRPr>
          </a:p>
        </p:txBody>
      </p:sp>
      <p:sp>
        <p:nvSpPr>
          <p:cNvPr id="267267" name="Text Box 6"/>
          <p:cNvSpPr txBox="1">
            <a:spLocks noChangeArrowheads="1"/>
          </p:cNvSpPr>
          <p:nvPr/>
        </p:nvSpPr>
        <p:spPr bwMode="auto">
          <a:xfrm>
            <a:off x="228600" y="2651125"/>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sz="2000" b="1" dirty="0">
                <a:solidFill>
                  <a:srgbClr val="FFFF00"/>
                </a:solidFill>
                <a:latin typeface="Arial" panose="020B0604020202020204" pitchFamily="34" charset="0"/>
                <a:cs typeface="Arial" panose="020B0604020202020204" pitchFamily="34" charset="0"/>
              </a:rPr>
              <a:t>عندما بدأ الله بخلق </a:t>
            </a:r>
            <a:r>
              <a:rPr lang="ar-JO" sz="2000" b="1" dirty="0">
                <a:latin typeface="Arial" panose="020B0604020202020204" pitchFamily="34" charset="0"/>
                <a:cs typeface="Arial" panose="020B0604020202020204" pitchFamily="34" charset="0"/>
              </a:rPr>
              <a:t>السماوات و الأرض (1 : 1)</a:t>
            </a:r>
            <a:endParaRPr lang="en-US" sz="1600" b="1" dirty="0">
              <a:latin typeface="Arial" panose="020B0604020202020204" pitchFamily="34" charset="0"/>
              <a:cs typeface="Arial" panose="020B0604020202020204" pitchFamily="34" charset="0"/>
            </a:endParaRPr>
          </a:p>
        </p:txBody>
      </p:sp>
      <p:sp>
        <p:nvSpPr>
          <p:cNvPr id="174087" name="Text Box 7"/>
          <p:cNvSpPr txBox="1">
            <a:spLocks noChangeArrowheads="1"/>
          </p:cNvSpPr>
          <p:nvPr/>
        </p:nvSpPr>
        <p:spPr bwMode="auto">
          <a:xfrm>
            <a:off x="115888" y="2225675"/>
            <a:ext cx="90281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1- بند نسبي (تابع أو مؤقت لـ 1: 2) أو عنوان</a:t>
            </a:r>
            <a:endParaRPr lang="en-US" altLang="zh-CN" b="1" u="sng" dirty="0">
              <a:latin typeface="Arial" panose="020B0604020202020204" pitchFamily="34" charset="0"/>
              <a:cs typeface="Arial" panose="020B0604020202020204" pitchFamily="34" charset="0"/>
            </a:endParaRPr>
          </a:p>
        </p:txBody>
      </p:sp>
      <p:sp>
        <p:nvSpPr>
          <p:cNvPr id="174088" name="Text Box 8"/>
          <p:cNvSpPr txBox="1">
            <a:spLocks noChangeArrowheads="1"/>
          </p:cNvSpPr>
          <p:nvPr/>
        </p:nvSpPr>
        <p:spPr bwMode="auto">
          <a:xfrm>
            <a:off x="115888" y="3216275"/>
            <a:ext cx="8991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2- ثلاث عبارات ظرفية ذات معنى سلبي منفصل تصف حالة الأرض عندما تحدث الله.</a:t>
            </a:r>
            <a:endParaRPr lang="en-US" altLang="zh-CN" b="1" dirty="0">
              <a:latin typeface="Arial" panose="020B0604020202020204" pitchFamily="34" charset="0"/>
              <a:cs typeface="Arial" panose="020B0604020202020204" pitchFamily="34" charset="0"/>
            </a:endParaRPr>
          </a:p>
        </p:txBody>
      </p:sp>
      <p:sp>
        <p:nvSpPr>
          <p:cNvPr id="267270" name="Text Box 9"/>
          <p:cNvSpPr txBox="1">
            <a:spLocks noChangeArrowheads="1"/>
          </p:cNvSpPr>
          <p:nvPr/>
        </p:nvSpPr>
        <p:spPr bwMode="auto">
          <a:xfrm>
            <a:off x="228600" y="5072074"/>
            <a:ext cx="85994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latin typeface="Arial" panose="020B0604020202020204" pitchFamily="34" charset="0"/>
                <a:cs typeface="Arial" panose="020B0604020202020204" pitchFamily="34" charset="0"/>
              </a:rPr>
              <a:t>و قال الله ليكن نور فكان نور (1 : 3)</a:t>
            </a:r>
            <a:endParaRPr lang="en-US" sz="1600" b="1" dirty="0">
              <a:latin typeface="Arial" panose="020B0604020202020204" pitchFamily="34" charset="0"/>
              <a:cs typeface="Arial" panose="020B0604020202020204" pitchFamily="34" charset="0"/>
            </a:endParaRPr>
          </a:p>
        </p:txBody>
      </p:sp>
      <p:sp>
        <p:nvSpPr>
          <p:cNvPr id="174090" name="Text Box 10"/>
          <p:cNvSpPr txBox="1">
            <a:spLocks noChangeArrowheads="1"/>
          </p:cNvSpPr>
          <p:nvPr/>
        </p:nvSpPr>
        <p:spPr bwMode="auto">
          <a:xfrm>
            <a:off x="115888" y="4214818"/>
            <a:ext cx="90281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3- تُظهر جملة سردية مستقلة الطريقة التي أعاد الله بها خلق / إعادة تشكيل الأرض إلى حالتها الحالية (وليس الخلق من لا شيء) بعد الدينونة الإلهية.</a:t>
            </a:r>
            <a:endParaRPr lang="en-US" altLang="zh-CN" b="1" dirty="0">
              <a:latin typeface="Arial" panose="020B0604020202020204" pitchFamily="34" charset="0"/>
              <a:cs typeface="Arial" panose="020B0604020202020204" pitchFamily="34" charset="0"/>
            </a:endParaRPr>
          </a:p>
        </p:txBody>
      </p:sp>
      <p:sp>
        <p:nvSpPr>
          <p:cNvPr id="267272" name="Text Box 11"/>
          <p:cNvSpPr txBox="1">
            <a:spLocks noChangeArrowheads="1"/>
          </p:cNvSpPr>
          <p:nvPr/>
        </p:nvSpPr>
        <p:spPr bwMode="auto">
          <a:xfrm>
            <a:off x="5029200" y="6497638"/>
            <a:ext cx="276550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latin typeface="Arial" panose="020B0604020202020204" pitchFamily="34" charset="0"/>
                <a:cs typeface="Arial" panose="020B0604020202020204" pitchFamily="34" charset="0"/>
              </a:rPr>
              <a:t>ألن روس, الخليقة و البركة, 719-20</a:t>
            </a:r>
            <a:endParaRPr lang="en-US" altLang="zh-CN" sz="1600" b="1" dirty="0">
              <a:latin typeface="Arial" panose="020B0604020202020204" pitchFamily="34" charset="0"/>
              <a:cs typeface="Arial" panose="020B0604020202020204" pitchFamily="34" charset="0"/>
            </a:endParaRPr>
          </a:p>
        </p:txBody>
      </p:sp>
      <p:sp>
        <p:nvSpPr>
          <p:cNvPr id="267273" name="Text Box 12"/>
          <p:cNvSpPr txBox="1">
            <a:spLocks noChangeArrowheads="1"/>
          </p:cNvSpPr>
          <p:nvPr/>
        </p:nvSpPr>
        <p:spPr bwMode="auto">
          <a:xfrm>
            <a:off x="0" y="13716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ar-JO" altLang="zh-CN" b="1" dirty="0">
                <a:latin typeface="Arial" panose="020B0604020202020204" pitchFamily="34" charset="0"/>
                <a:cs typeface="Arial" panose="020B0604020202020204" pitchFamily="34" charset="0"/>
              </a:rPr>
              <a:t>راشي/نيب, سبايسر, آنجر, يونغ, فون راد, والتك, روس</a:t>
            </a:r>
            <a:endParaRPr lang="en-US" altLang="zh-CN" b="1" dirty="0">
              <a:latin typeface="Arial" panose="020B0604020202020204" pitchFamily="34" charset="0"/>
              <a:cs typeface="Arial" panose="020B0604020202020204" pitchFamily="34" charset="0"/>
            </a:endParaRPr>
          </a:p>
        </p:txBody>
      </p:sp>
      <p:sp>
        <p:nvSpPr>
          <p:cNvPr id="267274" name="Text Box 13"/>
          <p:cNvSpPr txBox="1">
            <a:spLocks noChangeArrowheads="1"/>
          </p:cNvSpPr>
          <p:nvPr/>
        </p:nvSpPr>
        <p:spPr bwMode="auto">
          <a:xfrm>
            <a:off x="7000892" y="1828800"/>
            <a:ext cx="2143108"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latin typeface="Arial" panose="020B0604020202020204" pitchFamily="34" charset="0"/>
                <a:cs typeface="Arial" panose="020B0604020202020204" pitchFamily="34" charset="0"/>
              </a:rPr>
              <a:t>سقوط الشيطان</a:t>
            </a:r>
            <a:endParaRPr lang="en-US" altLang="zh-CN" b="1" dirty="0">
              <a:latin typeface="Arial" panose="020B0604020202020204" pitchFamily="34" charset="0"/>
              <a:cs typeface="Arial" panose="020B0604020202020204" pitchFamily="34"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b="1" dirty="0">
                <a:effectLst>
                  <a:outerShdw blurRad="38100" dist="38100" dir="2700000" algn="tl">
                    <a:srgbClr val="000000"/>
                  </a:outerShdw>
                </a:effectLst>
                <a:latin typeface="Arial" panose="020B0604020202020204" pitchFamily="34" charset="0"/>
              </a:rPr>
              <a:t>كيف يرتبط 1 : 1 مع 1 : 2 - 3</a:t>
            </a:r>
            <a:endParaRPr lang="en-US" sz="4800" b="1" dirty="0">
              <a:solidFill>
                <a:schemeClr val="tx2"/>
              </a:solidFill>
              <a:effectLst>
                <a:outerShdw blurRad="38100" dist="38100" dir="2700000" algn="tl">
                  <a:srgbClr val="000000"/>
                </a:outerShdw>
              </a:effectLst>
              <a:latin typeface="Arial" panose="020B0604020202020204" pitchFamily="34" charset="0"/>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b="1" dirty="0">
                <a:latin typeface="Arial" panose="020B0604020202020204" pitchFamily="34" charset="0"/>
                <a:ea typeface="ＭＳ Ｐゴシック" pitchFamily="-112" charset="-128"/>
                <a:cs typeface="Arial" panose="020B0604020202020204" pitchFamily="34" charset="0"/>
              </a:rPr>
              <a:t>34</a:t>
            </a: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u="sng" dirty="0">
                <a:solidFill>
                  <a:schemeClr val="tx1"/>
                </a:solidFill>
                <a:effectLst/>
                <a:cs typeface="Arial" panose="020B0604020202020204" pitchFamily="34" charset="0"/>
              </a:rPr>
              <a:t>البداية النسبية (5 اختلافات)</a:t>
            </a:r>
            <a:endParaRPr lang="en-US" sz="3200" u="sng" dirty="0">
              <a:solidFill>
                <a:schemeClr val="tx1"/>
              </a:solidFill>
              <a:effectLst/>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161A8-9AF1-3704-C6C4-EAF5BE781F79}"/>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D662D428-6A22-5F05-98E2-7DD4426F5CD0}"/>
              </a:ext>
            </a:extLst>
          </p:cNvPr>
          <p:cNvSpPr>
            <a:spLocks noChangeArrowheads="1"/>
          </p:cNvSpPr>
          <p:nvPr/>
        </p:nvSpPr>
        <p:spPr bwMode="auto">
          <a:xfrm>
            <a:off x="69850" y="3643314"/>
            <a:ext cx="9074150" cy="1238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r>
              <a:rPr lang="ar-JO" altLang="ja-JP" sz="2000" b="1" dirty="0">
                <a:latin typeface="Arial" panose="020B0604020202020204" pitchFamily="34" charset="0"/>
                <a:cs typeface="Arial" panose="020B0604020202020204" pitchFamily="34" charset="0"/>
              </a:rPr>
              <a:t>و </a:t>
            </a:r>
            <a:r>
              <a:rPr lang="ar-JO" altLang="ja-JP" sz="2000" b="1" dirty="0">
                <a:solidFill>
                  <a:srgbClr val="FFFF00"/>
                </a:solidFill>
                <a:latin typeface="Arial" panose="020B0604020202020204" pitchFamily="34" charset="0"/>
                <a:cs typeface="Arial" panose="020B0604020202020204" pitchFamily="34" charset="0"/>
              </a:rPr>
              <a:t>كانت</a:t>
            </a:r>
            <a:r>
              <a:rPr lang="ar-JO" altLang="ja-JP" sz="2000" b="1" dirty="0">
                <a:latin typeface="Arial" panose="020B0604020202020204" pitchFamily="34" charset="0"/>
                <a:cs typeface="Arial" panose="020B0604020202020204" pitchFamily="34" charset="0"/>
              </a:rPr>
              <a:t> الأرض خربة و خالية و على وجه الغمر ظلمة و روح الله يرف على وجه المياه (1 : 2)</a:t>
            </a:r>
            <a:endParaRPr lang="en-US" sz="2000" b="1" dirty="0">
              <a:latin typeface="Arial" panose="020B0604020202020204" pitchFamily="34" charset="0"/>
              <a:cs typeface="Arial" panose="020B0604020202020204" pitchFamily="34" charset="0"/>
            </a:endParaRPr>
          </a:p>
        </p:txBody>
      </p:sp>
      <p:sp>
        <p:nvSpPr>
          <p:cNvPr id="267266" name="Rectangle 5">
            <a:extLst>
              <a:ext uri="{FF2B5EF4-FFF2-40B4-BE49-F238E27FC236}">
                <a16:creationId xmlns:a16="http://schemas.microsoft.com/office/drawing/2014/main" id="{B55AD907-E6FA-D753-3081-9590E62EF931}"/>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b="1" dirty="0">
              <a:latin typeface="Arial" panose="020B0604020202020204" pitchFamily="34" charset="0"/>
              <a:cs typeface="Arial" panose="020B0604020202020204" pitchFamily="34" charset="0"/>
            </a:endParaRPr>
          </a:p>
        </p:txBody>
      </p:sp>
      <p:sp>
        <p:nvSpPr>
          <p:cNvPr id="267267" name="Text Box 6">
            <a:extLst>
              <a:ext uri="{FF2B5EF4-FFF2-40B4-BE49-F238E27FC236}">
                <a16:creationId xmlns:a16="http://schemas.microsoft.com/office/drawing/2014/main" id="{ADDC7E46-93D3-4FD5-B1CA-37B9A367677C}"/>
              </a:ext>
            </a:extLst>
          </p:cNvPr>
          <p:cNvSpPr txBox="1">
            <a:spLocks noChangeArrowheads="1"/>
          </p:cNvSpPr>
          <p:nvPr/>
        </p:nvSpPr>
        <p:spPr bwMode="auto">
          <a:xfrm>
            <a:off x="228600" y="2651125"/>
            <a:ext cx="8599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sz="2000" b="1" dirty="0">
                <a:solidFill>
                  <a:srgbClr val="FFFF00"/>
                </a:solidFill>
                <a:latin typeface="Arial" panose="020B0604020202020204" pitchFamily="34" charset="0"/>
                <a:cs typeface="Arial" panose="020B0604020202020204" pitchFamily="34" charset="0"/>
              </a:rPr>
              <a:t>عندما بدأ الله بخلق </a:t>
            </a:r>
            <a:r>
              <a:rPr lang="ar-JO" sz="2000" b="1" dirty="0">
                <a:latin typeface="Arial" panose="020B0604020202020204" pitchFamily="34" charset="0"/>
                <a:cs typeface="Arial" panose="020B0604020202020204" pitchFamily="34" charset="0"/>
              </a:rPr>
              <a:t>السماوات و الأرض (1 : 1)</a:t>
            </a:r>
            <a:endParaRPr lang="en-US" sz="1600" b="1" dirty="0">
              <a:latin typeface="Arial" panose="020B0604020202020204" pitchFamily="34" charset="0"/>
              <a:cs typeface="Arial" panose="020B0604020202020204" pitchFamily="34" charset="0"/>
            </a:endParaRPr>
          </a:p>
        </p:txBody>
      </p:sp>
      <p:sp>
        <p:nvSpPr>
          <p:cNvPr id="174087" name="Text Box 7">
            <a:extLst>
              <a:ext uri="{FF2B5EF4-FFF2-40B4-BE49-F238E27FC236}">
                <a16:creationId xmlns:a16="http://schemas.microsoft.com/office/drawing/2014/main" id="{4768C190-1B09-F4FF-4B2E-B20D2A959884}"/>
              </a:ext>
            </a:extLst>
          </p:cNvPr>
          <p:cNvSpPr txBox="1">
            <a:spLocks noChangeArrowheads="1"/>
          </p:cNvSpPr>
          <p:nvPr/>
        </p:nvSpPr>
        <p:spPr bwMode="auto">
          <a:xfrm>
            <a:off x="115888" y="2225675"/>
            <a:ext cx="9028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1- بند نسبي (تابع أو مؤقت لـ 1: 2) أو عنوان</a:t>
            </a:r>
            <a:endParaRPr lang="en-US" altLang="zh-CN" b="1" u="sng" dirty="0">
              <a:latin typeface="Arial" panose="020B0604020202020204" pitchFamily="34" charset="0"/>
              <a:cs typeface="Arial" panose="020B0604020202020204" pitchFamily="34" charset="0"/>
            </a:endParaRPr>
          </a:p>
        </p:txBody>
      </p:sp>
      <p:sp>
        <p:nvSpPr>
          <p:cNvPr id="174088" name="Text Box 8">
            <a:extLst>
              <a:ext uri="{FF2B5EF4-FFF2-40B4-BE49-F238E27FC236}">
                <a16:creationId xmlns:a16="http://schemas.microsoft.com/office/drawing/2014/main" id="{8F31D5DA-8780-E8F8-A143-3835AA4EE635}"/>
              </a:ext>
            </a:extLst>
          </p:cNvPr>
          <p:cNvSpPr txBox="1">
            <a:spLocks noChangeArrowheads="1"/>
          </p:cNvSpPr>
          <p:nvPr/>
        </p:nvSpPr>
        <p:spPr bwMode="auto">
          <a:xfrm>
            <a:off x="115888" y="3216275"/>
            <a:ext cx="899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2- ثلاث عبارات ظرفية ذات معنى سلبي منفصل تصف حالة الأرض عندما تحدث الله.</a:t>
            </a:r>
            <a:endParaRPr lang="en-US" altLang="zh-CN" b="1" dirty="0">
              <a:latin typeface="Arial" panose="020B0604020202020204" pitchFamily="34" charset="0"/>
              <a:cs typeface="Arial" panose="020B0604020202020204" pitchFamily="34" charset="0"/>
            </a:endParaRPr>
          </a:p>
        </p:txBody>
      </p:sp>
      <p:sp>
        <p:nvSpPr>
          <p:cNvPr id="267270" name="Text Box 9">
            <a:extLst>
              <a:ext uri="{FF2B5EF4-FFF2-40B4-BE49-F238E27FC236}">
                <a16:creationId xmlns:a16="http://schemas.microsoft.com/office/drawing/2014/main" id="{19E416F0-85CF-F7C1-647B-1A720AC70CCC}"/>
              </a:ext>
            </a:extLst>
          </p:cNvPr>
          <p:cNvSpPr txBox="1">
            <a:spLocks noChangeArrowheads="1"/>
          </p:cNvSpPr>
          <p:nvPr/>
        </p:nvSpPr>
        <p:spPr bwMode="auto">
          <a:xfrm>
            <a:off x="228600" y="5072074"/>
            <a:ext cx="85994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chemeClr val="hlink"/>
              </a:buClr>
              <a:buSzPct val="75000"/>
              <a:buFont typeface="Wingdings" charset="0"/>
              <a:buNone/>
            </a:pPr>
            <a:r>
              <a:rPr lang="ar-JO" altLang="ja-JP" sz="2000" b="1" dirty="0">
                <a:latin typeface="Arial" panose="020B0604020202020204" pitchFamily="34" charset="0"/>
                <a:cs typeface="Arial" panose="020B0604020202020204" pitchFamily="34" charset="0"/>
              </a:rPr>
              <a:t>و قال الله ليكن نور فكان نور (1 : 3)</a:t>
            </a:r>
            <a:endParaRPr lang="en-US" sz="1600" b="1" dirty="0">
              <a:latin typeface="Arial" panose="020B0604020202020204" pitchFamily="34" charset="0"/>
              <a:cs typeface="Arial" panose="020B0604020202020204" pitchFamily="34" charset="0"/>
            </a:endParaRPr>
          </a:p>
        </p:txBody>
      </p:sp>
      <p:sp>
        <p:nvSpPr>
          <p:cNvPr id="174090" name="Text Box 10">
            <a:extLst>
              <a:ext uri="{FF2B5EF4-FFF2-40B4-BE49-F238E27FC236}">
                <a16:creationId xmlns:a16="http://schemas.microsoft.com/office/drawing/2014/main" id="{FA386CED-1364-AE27-A00B-F26E27DE4642}"/>
              </a:ext>
            </a:extLst>
          </p:cNvPr>
          <p:cNvSpPr txBox="1">
            <a:spLocks noChangeArrowheads="1"/>
          </p:cNvSpPr>
          <p:nvPr/>
        </p:nvSpPr>
        <p:spPr bwMode="auto">
          <a:xfrm>
            <a:off x="115888" y="4214818"/>
            <a:ext cx="902811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3- تُظهر جملة سردية مستقلة الطريقة التي أعاد الله بها خلق / إعادة تشكيل الأرض إلى حالتها الحالية (وليس الخلق من لا شيء) بعد الدينونة الإلهية.</a:t>
            </a:r>
            <a:endParaRPr lang="en-US" altLang="zh-CN" b="1" dirty="0">
              <a:latin typeface="Arial" panose="020B0604020202020204" pitchFamily="34" charset="0"/>
              <a:cs typeface="Arial" panose="020B0604020202020204" pitchFamily="34" charset="0"/>
            </a:endParaRPr>
          </a:p>
        </p:txBody>
      </p:sp>
      <p:sp>
        <p:nvSpPr>
          <p:cNvPr id="267272" name="Text Box 11">
            <a:extLst>
              <a:ext uri="{FF2B5EF4-FFF2-40B4-BE49-F238E27FC236}">
                <a16:creationId xmlns:a16="http://schemas.microsoft.com/office/drawing/2014/main" id="{E2264F47-1A85-20E1-0977-8294BB986AB3}"/>
              </a:ext>
            </a:extLst>
          </p:cNvPr>
          <p:cNvSpPr txBox="1">
            <a:spLocks noChangeArrowheads="1"/>
          </p:cNvSpPr>
          <p:nvPr/>
        </p:nvSpPr>
        <p:spPr bwMode="auto">
          <a:xfrm>
            <a:off x="5029200" y="6497638"/>
            <a:ext cx="27655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sz="1600" b="1" dirty="0">
                <a:latin typeface="Arial" panose="020B0604020202020204" pitchFamily="34" charset="0"/>
                <a:cs typeface="Arial" panose="020B0604020202020204" pitchFamily="34" charset="0"/>
              </a:rPr>
              <a:t>ألن روس, الخليقة و البركة, 719-20</a:t>
            </a:r>
            <a:endParaRPr lang="en-US" altLang="zh-CN" sz="1600" b="1" dirty="0">
              <a:latin typeface="Arial" panose="020B0604020202020204" pitchFamily="34" charset="0"/>
              <a:cs typeface="Arial" panose="020B0604020202020204" pitchFamily="34" charset="0"/>
            </a:endParaRPr>
          </a:p>
        </p:txBody>
      </p:sp>
      <p:sp>
        <p:nvSpPr>
          <p:cNvPr id="267273" name="Text Box 12">
            <a:extLst>
              <a:ext uri="{FF2B5EF4-FFF2-40B4-BE49-F238E27FC236}">
                <a16:creationId xmlns:a16="http://schemas.microsoft.com/office/drawing/2014/main" id="{C57DD847-E355-C540-DBBB-F61BF52D50F2}"/>
              </a:ext>
            </a:extLst>
          </p:cNvPr>
          <p:cNvSpPr txBox="1">
            <a:spLocks noChangeArrowheads="1"/>
          </p:cNvSpPr>
          <p:nvPr/>
        </p:nvSpPr>
        <p:spPr bwMode="auto">
          <a:xfrm>
            <a:off x="0" y="13716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ar-JO" altLang="zh-CN" b="1" dirty="0">
                <a:latin typeface="Arial" panose="020B0604020202020204" pitchFamily="34" charset="0"/>
                <a:cs typeface="Arial" panose="020B0604020202020204" pitchFamily="34" charset="0"/>
              </a:rPr>
              <a:t>راشي/نيب, سبايسر, آنجر, يونغ, فون راد, والتك, روس</a:t>
            </a:r>
            <a:endParaRPr lang="en-US" altLang="zh-CN" b="1" dirty="0">
              <a:latin typeface="Arial" panose="020B0604020202020204" pitchFamily="34" charset="0"/>
              <a:cs typeface="Arial" panose="020B0604020202020204" pitchFamily="34" charset="0"/>
            </a:endParaRPr>
          </a:p>
        </p:txBody>
      </p:sp>
      <p:sp>
        <p:nvSpPr>
          <p:cNvPr id="267274" name="Text Box 13">
            <a:extLst>
              <a:ext uri="{FF2B5EF4-FFF2-40B4-BE49-F238E27FC236}">
                <a16:creationId xmlns:a16="http://schemas.microsoft.com/office/drawing/2014/main" id="{2A87003B-D9FD-7CAB-33AF-3A9537A0F5DB}"/>
              </a:ext>
            </a:extLst>
          </p:cNvPr>
          <p:cNvSpPr txBox="1">
            <a:spLocks noChangeArrowheads="1"/>
          </p:cNvSpPr>
          <p:nvPr/>
        </p:nvSpPr>
        <p:spPr bwMode="auto">
          <a:xfrm>
            <a:off x="7000892" y="1828800"/>
            <a:ext cx="2143108"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altLang="zh-CN" b="1" dirty="0">
                <a:latin typeface="Arial" panose="020B0604020202020204" pitchFamily="34" charset="0"/>
                <a:cs typeface="Arial" panose="020B0604020202020204" pitchFamily="34" charset="0"/>
              </a:rPr>
              <a:t>سقوط الشيطان</a:t>
            </a:r>
            <a:endParaRPr lang="en-US" altLang="zh-CN" b="1" dirty="0">
              <a:latin typeface="Arial" panose="020B0604020202020204" pitchFamily="34" charset="0"/>
              <a:cs typeface="Arial" panose="020B0604020202020204" pitchFamily="34" charset="0"/>
            </a:endParaRPr>
          </a:p>
        </p:txBody>
      </p:sp>
      <p:sp>
        <p:nvSpPr>
          <p:cNvPr id="174094" name="Text Box 14">
            <a:extLst>
              <a:ext uri="{FF2B5EF4-FFF2-40B4-BE49-F238E27FC236}">
                <a16:creationId xmlns:a16="http://schemas.microsoft.com/office/drawing/2014/main" id="{3FE0D895-F097-3333-B35A-5ECA2BD95EF8}"/>
              </a:ext>
            </a:extLst>
          </p:cNvPr>
          <p:cNvSpPr txBox="1">
            <a:spLocks noChangeArrowheads="1"/>
          </p:cNvSpPr>
          <p:nvPr/>
        </p:nvSpPr>
        <p:spPr bwMode="auto">
          <a:xfrm rot="-308604">
            <a:off x="458969" y="3101656"/>
            <a:ext cx="8349506"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آثار: </a:t>
            </a:r>
          </a:p>
          <a:p>
            <a:pPr algn="r"/>
            <a:r>
              <a:rPr lang="ar-JO" b="1" dirty="0">
                <a:latin typeface="Arial" panose="020B0604020202020204" pitchFamily="34" charset="0"/>
              </a:rPr>
              <a:t>أ. بالنسبة للخليقة الأولية أو الخلق الأصلي على المرء أن يبحث في مكان آخر في الكتاب المقدس</a:t>
            </a:r>
          </a:p>
          <a:p>
            <a:pPr algn="r"/>
            <a:r>
              <a:rPr lang="ar-JO" b="1" dirty="0">
                <a:latin typeface="Arial" panose="020B0604020202020204" pitchFamily="34" charset="0"/>
              </a:rPr>
              <a:t>ب. هذا الرأي ليس بحكمة يعلم التطور أو يسمح به ... إنه يدرك ببساطة أن البدايات مع الله ليست بالضرورة بدايات مطلقة (روس ، 723)</a:t>
            </a:r>
            <a:endParaRPr lang="en-US" altLang="zh-CN" b="1" dirty="0">
              <a:latin typeface="Arial" panose="020B0604020202020204" pitchFamily="34" charset="0"/>
              <a:cs typeface="Arial" panose="020B0604020202020204" pitchFamily="34" charset="0"/>
            </a:endParaRPr>
          </a:p>
        </p:txBody>
      </p:sp>
      <p:sp>
        <p:nvSpPr>
          <p:cNvPr id="174096" name="Rectangle 16">
            <a:extLst>
              <a:ext uri="{FF2B5EF4-FFF2-40B4-BE49-F238E27FC236}">
                <a16:creationId xmlns:a16="http://schemas.microsoft.com/office/drawing/2014/main" id="{2E2696E2-CCE5-06F0-DF60-77A9D6530A03}"/>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eaLnBrk="1" hangingPunct="1">
              <a:defRPr/>
            </a:pPr>
            <a:r>
              <a:rPr lang="ar-JO" sz="4400" b="1" dirty="0">
                <a:effectLst>
                  <a:outerShdw blurRad="38100" dist="38100" dir="2700000" algn="tl">
                    <a:srgbClr val="000000"/>
                  </a:outerShdw>
                </a:effectLst>
                <a:latin typeface="Arial" panose="020B0604020202020204" pitchFamily="34" charset="0"/>
              </a:rPr>
              <a:t>كيف يرتبط 1 : 1 مع 1 : 2 - 3</a:t>
            </a:r>
            <a:endParaRPr lang="en-US" sz="4800" b="1" dirty="0">
              <a:solidFill>
                <a:schemeClr val="tx2"/>
              </a:solidFill>
              <a:effectLst>
                <a:outerShdw blurRad="38100" dist="38100" dir="2700000" algn="tl">
                  <a:srgbClr val="000000"/>
                </a:outerShdw>
              </a:effectLst>
              <a:latin typeface="Arial" panose="020B0604020202020204" pitchFamily="34" charset="0"/>
            </a:endParaRPr>
          </a:p>
        </p:txBody>
      </p:sp>
      <p:sp>
        <p:nvSpPr>
          <p:cNvPr id="174097" name="Text Box 17">
            <a:extLst>
              <a:ext uri="{FF2B5EF4-FFF2-40B4-BE49-F238E27FC236}">
                <a16:creationId xmlns:a16="http://schemas.microsoft.com/office/drawing/2014/main" id="{C0213E38-D726-793B-1179-EE8B22531C47}"/>
              </a:ext>
            </a:extLst>
          </p:cNvPr>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ar-JO" b="1" dirty="0">
                <a:latin typeface="Arial" panose="020B0604020202020204" pitchFamily="34" charset="0"/>
                <a:ea typeface="ＭＳ Ｐゴシック" pitchFamily="-112" charset="-128"/>
                <a:cs typeface="Arial" panose="020B0604020202020204" pitchFamily="34" charset="0"/>
              </a:rPr>
              <a:t>34</a:t>
            </a:r>
            <a:endParaRPr lang="en-US" b="1" dirty="0">
              <a:latin typeface="Arial" panose="020B0604020202020204" pitchFamily="34" charset="0"/>
              <a:ea typeface="ＭＳ Ｐゴシック" pitchFamily="-112" charset="-128"/>
              <a:cs typeface="Arial" panose="020B0604020202020204" pitchFamily="34" charset="0"/>
            </a:endParaRPr>
          </a:p>
        </p:txBody>
      </p:sp>
      <p:sp>
        <p:nvSpPr>
          <p:cNvPr id="267278" name="Rectangle 18">
            <a:extLst>
              <a:ext uri="{FF2B5EF4-FFF2-40B4-BE49-F238E27FC236}">
                <a16:creationId xmlns:a16="http://schemas.microsoft.com/office/drawing/2014/main" id="{DBD1CCD5-294E-BBC6-6589-0FE3767D95C8}"/>
              </a:ext>
            </a:extLst>
          </p:cNvPr>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u="sng" dirty="0">
                <a:solidFill>
                  <a:schemeClr val="tx1"/>
                </a:solidFill>
                <a:effectLst/>
                <a:cs typeface="Arial" panose="020B0604020202020204" pitchFamily="34" charset="0"/>
              </a:rPr>
              <a:t>البداية النسبية (5 اختلافات)</a:t>
            </a:r>
            <a:endParaRPr lang="en-US" sz="3200" u="sng" dirty="0">
              <a:solidFill>
                <a:schemeClr val="tx1"/>
              </a:solidFill>
              <a:effectLst/>
              <a:cs typeface="Arial" panose="020B0604020202020204" pitchFamily="34" charset="0"/>
            </a:endParaRPr>
          </a:p>
        </p:txBody>
      </p:sp>
    </p:spTree>
    <p:extLst>
      <p:ext uri="{BB962C8B-B14F-4D97-AF65-F5344CB8AC3E}">
        <p14:creationId xmlns:p14="http://schemas.microsoft.com/office/powerpoint/2010/main" val="3888228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ar-JO" altLang="zh-CN" sz="3600" dirty="0">
                <a:solidFill>
                  <a:schemeClr val="bg1"/>
                </a:solidFill>
                <a:effectLst>
                  <a:glow rad="165100">
                    <a:schemeClr val="tx1"/>
                  </a:glow>
                </a:effectLst>
                <a:ea typeface="ＭＳ Ｐゴシック" charset="0"/>
              </a:rPr>
              <a:t>الله : لقد خلقت فترة من 24 ساعة تتراوح بين النور و الظلمة على الأرض ...</a:t>
            </a:r>
            <a:endParaRPr lang="en-US" altLang="zh-CN" sz="3600" dirty="0">
              <a:solidFill>
                <a:schemeClr val="bg1"/>
              </a:solidFill>
              <a:effectLst>
                <a:glow rad="165100">
                  <a:schemeClr val="tx1"/>
                </a:glow>
              </a:effectLst>
              <a:ea typeface="ＭＳ Ｐゴシック" charset="0"/>
            </a:endParaRP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الملاك : ما</a:t>
            </a:r>
            <a:r>
              <a:rPr kumimoji="0" lang="ar-JO" altLang="zh-CN" sz="36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ＭＳ Ｐゴシック" charset="0"/>
              </a:rPr>
              <a:t> الذي</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 ستفعله الآن؟</a:t>
            </a:r>
            <a:endParaRPr kumimoji="0" lang="zh-CN" alt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الله : سأسميها يوماً </a:t>
            </a:r>
            <a:endParaRPr kumimoji="0" lang="en-US" altLang="zh-CN" sz="4000" b="1" u="none" strike="noStrike" kern="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66821" name="Text Box 5"/>
          <p:cNvSpPr txBox="1">
            <a:spLocks noChangeArrowheads="1"/>
          </p:cNvSpPr>
          <p:nvPr/>
        </p:nvSpPr>
        <p:spPr bwMode="auto">
          <a:xfrm>
            <a:off x="228600" y="2895600"/>
            <a:ext cx="8686800" cy="107721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altLang="ja-JP" sz="3200" b="1" dirty="0">
                <a:solidFill>
                  <a:srgbClr val="FFFFFF"/>
                </a:solidFill>
                <a:effectLst>
                  <a:outerShdw blurRad="38100" dist="38100" dir="2700000" algn="tl">
                    <a:srgbClr val="010199"/>
                  </a:outerShdw>
                </a:effectLst>
                <a:latin typeface="Arial" panose="020B0604020202020204" pitchFamily="34" charset="0"/>
              </a:rPr>
              <a:t>بكلمة الرب صنعت السماوات و بنسمة فيه كل جنودها </a:t>
            </a:r>
          </a:p>
          <a:p>
            <a:pPr algn="r">
              <a:defRPr/>
            </a:pPr>
            <a:r>
              <a:rPr lang="ar-JO" sz="3200" b="1" dirty="0">
                <a:solidFill>
                  <a:srgbClr val="FFFFFF"/>
                </a:solidFill>
                <a:effectLst>
                  <a:outerShdw blurRad="38100" dist="38100" dir="2700000" algn="tl">
                    <a:srgbClr val="010199"/>
                  </a:outerShdw>
                </a:effectLst>
                <a:latin typeface="Arial" panose="020B0604020202020204" pitchFamily="34" charset="0"/>
              </a:rPr>
              <a:t>(مز 33 : 6)</a:t>
            </a:r>
            <a:endParaRPr lang="en-US" sz="3200" b="1" dirty="0">
              <a:solidFill>
                <a:srgbClr val="FFFFFF"/>
              </a:solidFill>
              <a:effectLst>
                <a:outerShdw blurRad="38100" dist="38100" dir="2700000" algn="tl">
                  <a:srgbClr val="010199"/>
                </a:outerShdw>
              </a:effectLst>
              <a:latin typeface="Arial" panose="020B0604020202020204" pitchFamily="34" charset="0"/>
            </a:endParaRPr>
          </a:p>
        </p:txBody>
      </p:sp>
      <p:sp>
        <p:nvSpPr>
          <p:cNvPr id="2466822" name="Text Box 6"/>
          <p:cNvSpPr txBox="1">
            <a:spLocks noChangeArrowheads="1"/>
          </p:cNvSpPr>
          <p:nvPr/>
        </p:nvSpPr>
        <p:spPr bwMode="auto">
          <a:xfrm>
            <a:off x="685800" y="5286387"/>
            <a:ext cx="7940675" cy="1446550"/>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3200" b="1" dirty="0">
                <a:latin typeface="Arial" panose="020B0604020202020204" pitchFamily="34" charset="0"/>
              </a:rPr>
              <a:t>بالتأكيد لا يوجد أي تفكير هنا في التأخير ، أو عملية التجربة والخطأ ، أو الإنجاز التدريجي خطوة بخطوة</a:t>
            </a:r>
            <a:endParaRPr lang="en-US" altLang="ja-JP" b="1" dirty="0">
              <a:solidFill>
                <a:srgbClr val="FFFFFF"/>
              </a:solidFill>
              <a:effectLst>
                <a:outerShdw blurRad="38100" dist="38100" dir="2700000" algn="tl">
                  <a:srgbClr val="010199"/>
                </a:outerShdw>
              </a:effectLst>
              <a:latin typeface="Arial" panose="020B0604020202020204" pitchFamily="34" charset="0"/>
            </a:endParaRPr>
          </a:p>
          <a:p>
            <a:pPr algn="r">
              <a:defRPr/>
            </a:pPr>
            <a:r>
              <a:rPr lang="ar-JO" b="1" dirty="0">
                <a:solidFill>
                  <a:srgbClr val="FFFFFF"/>
                </a:solidFill>
                <a:effectLst>
                  <a:outerShdw blurRad="38100" dist="38100" dir="2700000" algn="tl">
                    <a:srgbClr val="010199"/>
                  </a:outerShdw>
                </a:effectLst>
                <a:latin typeface="Arial" panose="020B0604020202020204" pitchFamily="34" charset="0"/>
              </a:rPr>
              <a:t>جون وايت كومب, الأرض الحديثة, 24</a:t>
            </a:r>
            <a:endParaRPr lang="en-US" b="1" dirty="0">
              <a:solidFill>
                <a:srgbClr val="FFFFFF"/>
              </a:solidFill>
              <a:effectLst>
                <a:outerShdw blurRad="38100" dist="38100" dir="2700000" algn="tl">
                  <a:srgbClr val="010199"/>
                </a:outerShdw>
              </a:effectLst>
              <a:latin typeface="Arial" panose="020B0604020202020204" pitchFamily="34"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a:t>
            </a: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panose="020B0604020202020204" pitchFamily="34" charset="0"/>
                <a:ea typeface="ＭＳ Ｐゴシック" pitchFamily="-112" charset="-128"/>
                <a:cs typeface="Arial" panose="020B0604020202020204" pitchFamily="34" charset="0"/>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ar-JO" dirty="0">
                <a:solidFill>
                  <a:schemeClr val="bg1"/>
                </a:solidFill>
                <a:effectLst>
                  <a:glow rad="228600">
                    <a:schemeClr val="tx1"/>
                  </a:glow>
                </a:effectLst>
              </a:rPr>
              <a:t>دفاع حديث</a:t>
            </a:r>
            <a:br>
              <a:rPr lang="ar-JO" dirty="0">
                <a:solidFill>
                  <a:schemeClr val="bg1"/>
                </a:solidFill>
                <a:effectLst>
                  <a:glow rad="228600">
                    <a:schemeClr val="tx1"/>
                  </a:glow>
                </a:effectLst>
              </a:rPr>
            </a:br>
            <a:r>
              <a:rPr lang="ar-JO" dirty="0">
                <a:solidFill>
                  <a:schemeClr val="bg1"/>
                </a:solidFill>
                <a:effectLst>
                  <a:glow rad="228600">
                    <a:schemeClr val="tx1"/>
                  </a:glow>
                </a:effectLst>
              </a:rPr>
              <a:t>عن</a:t>
            </a:r>
            <a:br>
              <a:rPr lang="ar-JO" dirty="0">
                <a:solidFill>
                  <a:schemeClr val="bg1"/>
                </a:solidFill>
                <a:effectLst>
                  <a:glow rad="228600">
                    <a:schemeClr val="tx1"/>
                  </a:glow>
                </a:effectLst>
              </a:rPr>
            </a:br>
            <a:r>
              <a:rPr lang="ar-JO" dirty="0">
                <a:solidFill>
                  <a:schemeClr val="bg1"/>
                </a:solidFill>
                <a:effectLst>
                  <a:glow rad="228600">
                    <a:schemeClr val="tx1"/>
                  </a:glow>
                </a:effectLst>
              </a:rPr>
              <a:t>التطور الإيماني</a:t>
            </a:r>
            <a:endParaRPr lang="en-US" dirty="0">
              <a:solidFill>
                <a:schemeClr val="bg1"/>
              </a:solidFill>
              <a:effectLst>
                <a:glow rad="228600">
                  <a:schemeClr val="tx1"/>
                </a:glow>
              </a:effectLst>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ar-JO" dirty="0">
                <a:solidFill>
                  <a:schemeClr val="bg1"/>
                </a:solidFill>
                <a:effectLst>
                  <a:glow rad="228600">
                    <a:schemeClr val="tx1"/>
                  </a:glow>
                </a:effectLst>
              </a:rPr>
              <a:t>نيويورك :</a:t>
            </a:r>
            <a:br>
              <a:rPr lang="en-US" dirty="0">
                <a:solidFill>
                  <a:schemeClr val="bg1"/>
                </a:solidFill>
                <a:effectLst>
                  <a:glow rad="228600">
                    <a:schemeClr val="tx1"/>
                  </a:glow>
                </a:effectLst>
              </a:rPr>
            </a:br>
            <a:r>
              <a:rPr lang="ar-JO" dirty="0">
                <a:solidFill>
                  <a:schemeClr val="bg1"/>
                </a:solidFill>
                <a:effectLst>
                  <a:glow rad="228600">
                    <a:schemeClr val="tx1"/>
                  </a:glow>
                </a:effectLst>
              </a:rPr>
              <a:t>المطبعة الحرة, 2006</a:t>
            </a:r>
            <a:endParaRPr lang="en-US" dirty="0">
              <a:solidFill>
                <a:schemeClr val="bg1"/>
              </a:solidFill>
              <a:effectLst>
                <a:glow rad="228600">
                  <a:schemeClr val="tx1"/>
                </a:glow>
              </a:effectLst>
            </a:endParaRP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68869" name="Rectangle 5"/>
          <p:cNvSpPr>
            <a:spLocks noChangeArrowheads="1"/>
          </p:cNvSpPr>
          <p:nvPr/>
        </p:nvSpPr>
        <p:spPr bwMode="auto">
          <a:xfrm>
            <a:off x="76200" y="1752600"/>
            <a:ext cx="9067800" cy="17526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مساء و صباح</a:t>
            </a: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panose="020B0604020202020204" pitchFamily="34" charset="0"/>
                <a:ea typeface="ＭＳ Ｐゴシック" pitchFamily="-112" charset="-128"/>
                <a:cs typeface="Arial" panose="020B0604020202020204" pitchFamily="34" charset="0"/>
              </a:rPr>
              <a:t>OTS 70b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a typeface="ＭＳ Ｐゴシック" pitchFamily="-112" charset="-128"/>
              </a:rPr>
              <a:t>دا 8 : 26 فقط (إلى جانب تك 1) يحتوي على المساء و الصباح بنظرة حرفية</a:t>
            </a:r>
            <a:endParaRPr lang="en-US" sz="4000" dirty="0">
              <a:solidFill>
                <a:schemeClr val="bg1"/>
              </a:solidFill>
              <a:ea typeface="ＭＳ Ｐゴシック" pitchFamily="-112" charset="-128"/>
            </a:endParaRP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000" b="1" dirty="0">
                <a:solidFill>
                  <a:srgbClr val="FFFFFF"/>
                </a:solidFill>
                <a:latin typeface="Arial" panose="020B0604020202020204" pitchFamily="34" charset="0"/>
                <a:cs typeface="Arial" panose="020B0604020202020204" pitchFamily="34" charset="0"/>
              </a:rPr>
              <a:t>فرؤيا </a:t>
            </a:r>
            <a:r>
              <a:rPr lang="ar-JO" altLang="ja-JP" sz="4000" b="1" dirty="0">
                <a:solidFill>
                  <a:srgbClr val="FFC000"/>
                </a:solidFill>
                <a:latin typeface="Arial" panose="020B0604020202020204" pitchFamily="34" charset="0"/>
                <a:cs typeface="Arial" panose="020B0604020202020204" pitchFamily="34" charset="0"/>
              </a:rPr>
              <a:t>المساء و الصباح </a:t>
            </a:r>
            <a:r>
              <a:rPr lang="ar-JO" altLang="ja-JP" sz="4000" b="1" dirty="0">
                <a:solidFill>
                  <a:srgbClr val="FFFFFF"/>
                </a:solidFill>
                <a:latin typeface="Arial" panose="020B0604020202020204" pitchFamily="34" charset="0"/>
                <a:cs typeface="Arial" panose="020B0604020202020204" pitchFamily="34" charset="0"/>
              </a:rPr>
              <a:t>التي قيلت هي حق أما أنت فاكتم الرؤيا لأنها إلى أيام كثيرة</a:t>
            </a:r>
            <a:endParaRPr lang="en-US" sz="40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endParaRPr lang="en-US"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rPr>
              <a:t>* المساء و الصباح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الصفة العددية (ثانياً ... )</a:t>
            </a: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algn="r" eaLnBrk="1" hangingPunct="1">
              <a:spcBef>
                <a:spcPct val="20000"/>
              </a:spcBef>
              <a:buClr>
                <a:srgbClr val="FFFFCC"/>
              </a:buClr>
              <a:buSzPct val="75000"/>
              <a:buFont typeface="Wingdings" charset="0"/>
              <a:buNone/>
              <a:defRPr/>
            </a:pPr>
            <a:r>
              <a:rPr lang="ar-JO" sz="3600" b="1" dirty="0">
                <a:solidFill>
                  <a:srgbClr val="FFFFFF"/>
                </a:solidFill>
                <a:effectLst>
                  <a:outerShdw blurRad="38100" dist="38100" dir="2700000" algn="tl">
                    <a:srgbClr val="010199"/>
                  </a:outerShdw>
                </a:effectLst>
                <a:latin typeface="Arial" panose="020B0604020202020204" pitchFamily="34" charset="0"/>
              </a:rPr>
              <a:t>في اللغة العبرية عندما يتبع كلمة يوم صفة عددية تكون كلمة يوم دائماً حرفية</a:t>
            </a:r>
            <a:endParaRPr lang="en-US" sz="3600" b="1" dirty="0">
              <a:solidFill>
                <a:srgbClr val="FFFFFF"/>
              </a:solidFill>
              <a:effectLst>
                <a:outerShdw blurRad="38100" dist="38100" dir="2700000" algn="tl">
                  <a:srgbClr val="010199"/>
                </a:outerShdw>
              </a:effectLst>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72967"/>
                                        </p:tgtEl>
                                        <p:attrNameLst>
                                          <p:attrName>style.visibility</p:attrName>
                                        </p:attrNameLst>
                                      </p:cBhvr>
                                      <p:to>
                                        <p:strVal val="visible"/>
                                      </p:to>
                                    </p:set>
                                    <p:animEffect transition="in" filter="wipe(down)">
                                      <p:cBhvr>
                                        <p:cTn id="7"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ＭＳ Ｐゴシック" charset="0"/>
              </a:rPr>
              <a:t>عدد 7 : 12</a:t>
            </a:r>
            <a:endParaRPr lang="en-US" dirty="0">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ar-JO" altLang="ja-JP" sz="4400" b="1" dirty="0">
                <a:solidFill>
                  <a:srgbClr val="FFFFFF"/>
                </a:solidFill>
                <a:latin typeface="Arial" panose="020B0604020202020204" pitchFamily="34" charset="0"/>
                <a:cs typeface="Arial" panose="020B0604020202020204" pitchFamily="34" charset="0"/>
              </a:rPr>
              <a:t>و الذي قرب قربانه في </a:t>
            </a:r>
            <a:r>
              <a:rPr lang="ar-JO" altLang="ja-JP" sz="4400" b="1" dirty="0">
                <a:solidFill>
                  <a:srgbClr val="FFFF00"/>
                </a:solidFill>
                <a:latin typeface="Arial" panose="020B0604020202020204" pitchFamily="34" charset="0"/>
                <a:cs typeface="Arial" panose="020B0604020202020204" pitchFamily="34" charset="0"/>
              </a:rPr>
              <a:t>اليوم الأول </a:t>
            </a:r>
            <a:r>
              <a:rPr lang="ar-JO" altLang="ja-JP" sz="4400" b="1" dirty="0">
                <a:solidFill>
                  <a:srgbClr val="FFFFFF"/>
                </a:solidFill>
                <a:latin typeface="Arial" panose="020B0604020202020204" pitchFamily="34" charset="0"/>
                <a:cs typeface="Arial" panose="020B0604020202020204" pitchFamily="34" charset="0"/>
              </a:rPr>
              <a:t>نحشون</a:t>
            </a:r>
            <a:endParaRPr lang="en-US" sz="44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المساء و الصباح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rPr>
              <a:t>* الصفة العددية (واحداً... )</a:t>
            </a:r>
            <a:endParaRPr lang="en-US"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نمط العمل و الراحة</a:t>
            </a:r>
          </a:p>
        </p:txBody>
      </p:sp>
    </p:spTree>
    <p:extLst>
      <p:ext uri="{BB962C8B-B14F-4D97-AF65-F5344CB8AC3E}">
        <p14:creationId xmlns:p14="http://schemas.microsoft.com/office/powerpoint/2010/main" val="539604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ar-JO" dirty="0">
                <a:solidFill>
                  <a:schemeClr val="bg1"/>
                </a:solidFill>
                <a:effectLst>
                  <a:outerShdw blurRad="38100" dist="38100" dir="2700000" algn="tl">
                    <a:srgbClr val="000000">
                      <a:alpha val="43137"/>
                    </a:srgbClr>
                  </a:outerShdw>
                </a:effectLst>
                <a:ea typeface="ＭＳ Ｐゴシック" charset="0"/>
                <a:cs typeface="ＭＳ Ｐゴシック" charset="0"/>
              </a:rPr>
              <a:t>حصلنا على أسبوع من 7 ايام من تكوين 1</a:t>
            </a:r>
            <a:endParaRPr lang="en-US" dirty="0">
              <a:solidFill>
                <a:schemeClr val="bg1"/>
              </a:solidFill>
              <a:effectLst>
                <a:outerShdw blurRad="38100" dist="38100" dir="2700000" algn="tl">
                  <a:srgbClr val="000000">
                    <a:alpha val="43137"/>
                  </a:srgbClr>
                </a:outerShdw>
              </a:effectLst>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ar-JO" altLang="zh-CN" sz="3200" b="1" dirty="0">
                <a:solidFill>
                  <a:schemeClr val="tx1"/>
                </a:solidFill>
                <a:latin typeface="Arial" panose="020B0604020202020204" pitchFamily="34" charset="0"/>
              </a:rPr>
              <a:t>أربع طرق لتسمية    أجزاء اليوم</a:t>
            </a:r>
            <a:endParaRPr lang="en-US" altLang="zh-CN" sz="3200" b="1" dirty="0">
              <a:solidFill>
                <a:schemeClr val="tx1"/>
              </a:solidFill>
              <a:latin typeface="Arial" panose="020B0604020202020204" pitchFamily="34"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الشروق</a:t>
            </a:r>
            <a:endParaRPr kumimoji="0" lang="en-US" altLang="zh-CN" sz="1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الظهر</a:t>
            </a:r>
            <a:endParaRPr kumimoji="0" lang="en-US" altLang="zh-CN" sz="20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sz="3200" b="1" kern="0" dirty="0">
                <a:solidFill>
                  <a:srgbClr val="000000"/>
                </a:solidFill>
                <a:latin typeface="Arial" panose="020B0604020202020204" pitchFamily="34" charset="0"/>
              </a:rPr>
              <a:t>النهار</a:t>
            </a:r>
            <a:endParaRPr kumimoji="0" lang="en-US" altLang="zh-CN" sz="32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نصف الليل</a:t>
            </a:r>
            <a:endParaRPr kumimoji="0" lang="en-US" altLang="zh-CN" sz="2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الغروب</a:t>
            </a:r>
            <a:endParaRPr kumimoji="0" lang="en-US" altLang="zh-CN"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الليل</a:t>
            </a:r>
            <a:endParaRPr kumimoji="0" lang="en-US" altLang="zh-CN"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rPr>
              <a:t>24 ساعة</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panose="020B0604020202020204" pitchFamily="34" charset="0"/>
              </a:rPr>
              <a:t>ص / م</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panose="020B0604020202020204" pitchFamily="34" charset="0"/>
              </a:rPr>
              <a:t>روماني</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altLang="zh-CN" sz="1600" b="1" kern="0" dirty="0">
                <a:solidFill>
                  <a:srgbClr val="000000"/>
                </a:solidFill>
                <a:latin typeface="Arial" panose="020B0604020202020204" pitchFamily="34" charset="0"/>
              </a:rPr>
              <a:t>يهودي</a:t>
            </a:r>
            <a:endParaRPr kumimoji="0" lang="en-US" altLang="zh-CN" sz="1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30508103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b="1" dirty="0">
                <a:solidFill>
                  <a:schemeClr val="bg1"/>
                </a:solidFill>
                <a:latin typeface="Arial" panose="020B0604020202020204" pitchFamily="34" charset="0"/>
                <a:cs typeface="Arial" panose="020B0604020202020204" pitchFamily="34" charset="0"/>
              </a:rPr>
              <a:t>متى يبدأ اليوم</a:t>
            </a:r>
            <a:endParaRPr lang="en-US" altLang="zh-CN" sz="4000" b="1" dirty="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ar-JO" sz="6000" dirty="0">
                <a:solidFill>
                  <a:schemeClr val="tx1"/>
                </a:solidFill>
                <a:effectLst>
                  <a:outerShdw blurRad="38100" dist="38100" dir="2700000" algn="tl">
                    <a:srgbClr val="010199"/>
                  </a:outerShdw>
                </a:effectLst>
                <a:ea typeface="ＭＳ Ｐゴシック" charset="0"/>
                <a:cs typeface="ＭＳ Ｐゴシック" charset="0"/>
              </a:rPr>
              <a:t>لماذا 24 ساعة؟</a:t>
            </a:r>
            <a:endParaRPr lang="en-US" sz="6000" dirty="0">
              <a:solidFill>
                <a:schemeClr val="tx1"/>
              </a:solidFill>
              <a:effectLst>
                <a:outerShdw blurRad="38100" dist="38100" dir="2700000" algn="tl">
                  <a:srgbClr val="010199"/>
                </a:outerShdw>
              </a:effectLst>
              <a:ea typeface="ＭＳ Ｐゴシック" charset="0"/>
              <a:cs typeface="ＭＳ Ｐゴシック" charset="0"/>
            </a:endParaRPr>
          </a:p>
        </p:txBody>
      </p:sp>
      <p:sp>
        <p:nvSpPr>
          <p:cNvPr id="2481157" name="Rectangle 5"/>
          <p:cNvSpPr>
            <a:spLocks noChangeArrowheads="1"/>
          </p:cNvSpPr>
          <p:nvPr/>
        </p:nvSpPr>
        <p:spPr bwMode="auto">
          <a:xfrm>
            <a:off x="76200" y="1828800"/>
            <a:ext cx="9067800" cy="3962400"/>
          </a:xfrm>
          <a:prstGeom prst="rect">
            <a:avLst/>
          </a:prstGeom>
          <a:noFill/>
          <a:ln w="9525">
            <a:noFill/>
            <a:miter lim="800000"/>
            <a:headEnd/>
            <a:tailEnd/>
          </a:ln>
          <a:effectLst/>
        </p:spPr>
        <p:txBody>
          <a:bodyPr/>
          <a:lstStyle/>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الخلق اللحظي (مز 33 : 6)</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المساء و الصباح</a:t>
            </a:r>
            <a:endParaRPr lang="en-US" altLang="ja-JP"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altLang="ja-JP" sz="4000" b="1" dirty="0">
                <a:solidFill>
                  <a:srgbClr val="FFFFFF"/>
                </a:solidFill>
                <a:effectLst>
                  <a:outerShdw blurRad="38100" dist="38100" dir="2700000" algn="tl">
                    <a:srgbClr val="010199"/>
                  </a:outerShdw>
                </a:effectLst>
                <a:latin typeface="Arial" panose="020B0604020202020204" pitchFamily="34" charset="0"/>
              </a:rPr>
              <a:t>* الصفة العددية (واحداً... )</a:t>
            </a:r>
            <a:endParaRPr lang="en-US" sz="4000" b="1" dirty="0">
              <a:solidFill>
                <a:srgbClr val="FFFFFF"/>
              </a:solidFill>
              <a:effectLst>
                <a:outerShdw blurRad="38100" dist="38100" dir="2700000" algn="tl">
                  <a:srgbClr val="010199"/>
                </a:outerShdw>
              </a:effectLst>
              <a:latin typeface="Arial" panose="020B0604020202020204" pitchFamily="34" charset="0"/>
            </a:endParaRP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نمط العمل و الراحة</a:t>
            </a:r>
          </a:p>
          <a:p>
            <a:pPr marL="465138" indent="-465138" algn="r" eaLnBrk="1" hangingPunct="1">
              <a:spcBef>
                <a:spcPct val="20000"/>
              </a:spcBef>
              <a:buClr>
                <a:srgbClr val="FFFFCC"/>
              </a:buClr>
              <a:buSzPct val="75000"/>
              <a:defRPr/>
            </a:pPr>
            <a:r>
              <a:rPr lang="ar-JO" sz="4000" b="1" dirty="0">
                <a:solidFill>
                  <a:srgbClr val="FFFFFF"/>
                </a:solidFill>
                <a:effectLst>
                  <a:outerShdw blurRad="38100" dist="38100" dir="2700000" algn="tl">
                    <a:srgbClr val="010199"/>
                  </a:outerShdw>
                </a:effectLst>
                <a:latin typeface="Arial" panose="020B0604020202020204" pitchFamily="34" charset="0"/>
              </a:rPr>
              <a:t>* الشمس و القمر في اليوم الرابع</a:t>
            </a:r>
            <a:endParaRPr lang="en-US" sz="4000" b="1" dirty="0">
              <a:solidFill>
                <a:srgbClr val="FFFFFF"/>
              </a:solidFill>
              <a:effectLst>
                <a:outerShdw blurRad="38100" dist="38100" dir="2700000" algn="tl">
                  <a:srgbClr val="010199"/>
                </a:outerShdw>
              </a:effectLst>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8078" name="Rectangle 14"/>
          <p:cNvSpPr>
            <a:spLocks noChangeArrowheads="1"/>
          </p:cNvSpPr>
          <p:nvPr/>
        </p:nvSpPr>
        <p:spPr bwMode="auto">
          <a:xfrm>
            <a:off x="279572" y="2020398"/>
            <a:ext cx="8686800" cy="4419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Pct val="95000"/>
              <a:buFontTx/>
              <a:buNone/>
              <a:tabLst/>
              <a:defRPr/>
            </a:pPr>
            <a:r>
              <a:rPr kumimoji="0" lang="ar-JO" sz="6600" b="1" i="0" u="none" strike="noStrike" kern="1200" cap="none" spc="0" normalizeH="0" baseline="0" noProof="0">
                <a:ln>
                  <a:noFill/>
                </a:ln>
                <a:solidFill>
                  <a:srgbClr val="FFFFFF"/>
                </a:solidFill>
                <a:effectLst>
                  <a:glow rad="228600">
                    <a:srgbClr val="08101A"/>
                  </a:glow>
                </a:effectLst>
                <a:uLnTx/>
                <a:uFillTx/>
                <a:latin typeface="Arial" panose="020B0604020202020204" pitchFamily="34" charset="0"/>
                <a:ea typeface="ヒラギノ角ゴ Pro W3" charset="-128"/>
                <a:cs typeface="Arial" panose="020B0604020202020204" pitchFamily="34" charset="0"/>
              </a:rPr>
              <a:t>لأن أموره غير المنظورة ترى منذ خلق العالم مدركة بالمصنوعات قدرته السرمدية ولاهوته حتى إنهم بلا عذر</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eaLnBrk="1" hangingPunct="1">
              <a:defRPr/>
            </a:pPr>
            <a:r>
              <a:rPr lang="ar-JO" b="1">
                <a:latin typeface="Arial" panose="020B0604020202020204" pitchFamily="34" charset="0"/>
                <a:cs typeface="Arial" panose="020B0604020202020204" pitchFamily="34" charset="0"/>
              </a:rPr>
              <a:t>رومية 1: 20</a:t>
            </a:r>
            <a:endParaRPr lang="en-US" b="1">
              <a:latin typeface="Arial" panose="020B0604020202020204" pitchFamily="34" charset="0"/>
              <a:cs typeface="Arial" panose="020B0604020202020204" pitchFamily="34" charset="0"/>
            </a:endParaRPr>
          </a:p>
        </p:txBody>
      </p:sp>
      <p:sp>
        <p:nvSpPr>
          <p:cNvPr id="88069" name="Text Box 5"/>
          <p:cNvSpPr txBox="1">
            <a:spLocks noChangeArrowheads="1"/>
          </p:cNvSpPr>
          <p:nvPr/>
        </p:nvSpPr>
        <p:spPr bwMode="auto">
          <a:xfrm>
            <a:off x="35496" y="766445"/>
            <a:ext cx="3810000" cy="646331"/>
          </a:xfrm>
          <a:prstGeom prst="rect">
            <a:avLst/>
          </a:prstGeom>
          <a:noFill/>
          <a:ln w="9525">
            <a:noFill/>
            <a:miter lim="800000"/>
            <a:headEnd/>
            <a:tailEnd/>
          </a:ln>
          <a:effectLst/>
        </p:spPr>
        <p:txBody>
          <a:bodyPr>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يرى الناس الله </a:t>
            </a:r>
            <a:endParaRPr kumimoji="0" lang="en-US"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88070" name="Text Box 6"/>
          <p:cNvSpPr txBox="1">
            <a:spLocks noChangeArrowheads="1"/>
          </p:cNvSpPr>
          <p:nvPr/>
        </p:nvSpPr>
        <p:spPr bwMode="auto">
          <a:xfrm>
            <a:off x="3234491" y="766445"/>
            <a:ext cx="3180928" cy="646331"/>
          </a:xfrm>
          <a:prstGeom prst="rect">
            <a:avLst/>
          </a:prstGeom>
          <a:noFill/>
          <a:ln w="9525">
            <a:noFill/>
            <a:miter lim="800000"/>
            <a:headEnd/>
            <a:tailEnd/>
          </a:ln>
          <a:effectLst/>
        </p:spPr>
        <p:txBody>
          <a:bodyPr wrap="square">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منذ بداية الخليقة</a:t>
            </a:r>
          </a:p>
        </p:txBody>
      </p:sp>
      <p:grpSp>
        <p:nvGrpSpPr>
          <p:cNvPr id="2" name="Group 7"/>
          <p:cNvGrpSpPr>
            <a:grpSpLocks/>
          </p:cNvGrpSpPr>
          <p:nvPr/>
        </p:nvGrpSpPr>
        <p:grpSpPr bwMode="auto">
          <a:xfrm>
            <a:off x="3366052" y="1457599"/>
            <a:ext cx="5015948" cy="2597567"/>
            <a:chOff x="1008" y="773"/>
            <a:chExt cx="2208" cy="1675"/>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2" name="Line 9"/>
            <p:cNvSpPr>
              <a:spLocks noChangeShapeType="1"/>
            </p:cNvSpPr>
            <p:nvPr/>
          </p:nvSpPr>
          <p:spPr bwMode="auto">
            <a:xfrm flipH="1" flipV="1">
              <a:off x="1739" y="773"/>
              <a:ext cx="325" cy="1051"/>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3" name="Group 10"/>
          <p:cNvGrpSpPr>
            <a:grpSpLocks/>
          </p:cNvGrpSpPr>
          <p:nvPr/>
        </p:nvGrpSpPr>
        <p:grpSpPr bwMode="auto">
          <a:xfrm flipH="1">
            <a:off x="319050" y="1341020"/>
            <a:ext cx="1660662" cy="1584311"/>
            <a:chOff x="3648" y="1056"/>
            <a:chExt cx="2208" cy="1391"/>
          </a:xfrm>
        </p:grpSpPr>
        <p:sp>
          <p:nvSpPr>
            <p:cNvPr id="88075" name="Oval 11"/>
            <p:cNvSpPr>
              <a:spLocks noChangeArrowheads="1"/>
            </p:cNvSpPr>
            <p:nvPr/>
          </p:nvSpPr>
          <p:spPr bwMode="auto">
            <a:xfrm>
              <a:off x="3648" y="1750"/>
              <a:ext cx="2208" cy="697"/>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
          <p:nvSpPr>
            <p:cNvPr id="636940" name="Line 12"/>
            <p:cNvSpPr>
              <a:spLocks noChangeShapeType="1"/>
            </p:cNvSpPr>
            <p:nvPr/>
          </p:nvSpPr>
          <p:spPr bwMode="auto">
            <a:xfrm flipH="1" flipV="1">
              <a:off x="4237" y="1056"/>
              <a:ext cx="1139" cy="753"/>
            </a:xfrm>
            <a:prstGeom prst="line">
              <a:avLst/>
            </a:prstGeom>
            <a:noFill/>
            <a:ln w="57150">
              <a:solidFill>
                <a:schemeClr val="folHlink"/>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636938" name="Text Box 1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Arial" panose="020B0604020202020204" pitchFamily="34" charset="0"/>
              </a:rPr>
              <a:t>161</a:t>
            </a:r>
            <a:endParaRPr kumimoji="0" lang="en-US" sz="2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Arial" panose="020B0604020202020204" pitchFamily="34" charset="0"/>
            </a:endParaRPr>
          </a:p>
        </p:txBody>
      </p:sp>
      <p:sp>
        <p:nvSpPr>
          <p:cNvPr id="15" name="Text Box 6"/>
          <p:cNvSpPr txBox="1">
            <a:spLocks noChangeArrowheads="1"/>
          </p:cNvSpPr>
          <p:nvPr/>
        </p:nvSpPr>
        <p:spPr bwMode="auto">
          <a:xfrm>
            <a:off x="6634089" y="766445"/>
            <a:ext cx="2664296" cy="646331"/>
          </a:xfrm>
          <a:prstGeom prst="rect">
            <a:avLst/>
          </a:prstGeom>
          <a:noFill/>
          <a:ln w="9525">
            <a:noFill/>
            <a:miter lim="800000"/>
            <a:headEnd/>
            <a:tailEnd/>
          </a:ln>
          <a:effectLst/>
        </p:spPr>
        <p:txBody>
          <a:bodyPr wrap="square">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24 يوم حرفي</a:t>
            </a:r>
            <a:endParaRPr kumimoji="0" lang="en-US" sz="36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endParaRPr>
          </a:p>
        </p:txBody>
      </p:sp>
      <p:sp>
        <p:nvSpPr>
          <p:cNvPr id="5" name="TextBox 4">
            <a:extLst>
              <a:ext uri="{FF2B5EF4-FFF2-40B4-BE49-F238E27FC236}">
                <a16:creationId xmlns:a16="http://schemas.microsoft.com/office/drawing/2014/main" id="{4BF5D708-AF7F-F9E9-14EA-5FE5C2F80954}"/>
              </a:ext>
            </a:extLst>
          </p:cNvPr>
          <p:cNvSpPr txBox="1"/>
          <p:nvPr/>
        </p:nvSpPr>
        <p:spPr>
          <a:xfrm>
            <a:off x="6155600" y="858778"/>
            <a:ext cx="738308" cy="461665"/>
          </a:xfrm>
          <a:prstGeom prst="rect">
            <a:avLst/>
          </a:prstGeom>
          <a:noFill/>
        </p:spPr>
        <p:txBody>
          <a:bodyPr wrap="square">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glow rad="177800">
                    <a:srgbClr val="08101A"/>
                  </a:glow>
                </a:effectLst>
                <a:uLnTx/>
                <a:uFillTx/>
                <a:latin typeface="Arial" panose="020B0604020202020204" pitchFamily="34" charset="0"/>
                <a:ea typeface="ヒラギノ角ゴ Pro W3" charset="-128"/>
                <a:cs typeface="Arial" panose="020B0604020202020204" pitchFamily="34" charset="0"/>
              </a:rPr>
              <a:t>=</a:t>
            </a:r>
          </a:p>
        </p:txBody>
      </p:sp>
    </p:spTree>
    <p:extLst>
      <p:ext uri="{BB962C8B-B14F-4D97-AF65-F5344CB8AC3E}">
        <p14:creationId xmlns:p14="http://schemas.microsoft.com/office/powerpoint/2010/main" val="41583465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animBg="1"/>
      <p:bldP spid="88069" grpId="0"/>
      <p:bldP spid="88070" grpId="0"/>
      <p:bldP spid="15"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ar-JO" sz="5400" b="1" dirty="0">
                <a:solidFill>
                  <a:schemeClr val="bg1"/>
                </a:solidFill>
                <a:effectLst>
                  <a:glow rad="228600">
                    <a:schemeClr val="tx1"/>
                  </a:glow>
                </a:effectLst>
                <a:latin typeface="Times New Roman"/>
                <a:cs typeface="Times New Roman"/>
              </a:rPr>
              <a:t>لغة                   الله</a:t>
            </a:r>
            <a:endParaRPr lang="en-US" sz="5400" dirty="0">
              <a:solidFill>
                <a:schemeClr val="bg1"/>
              </a:solidFill>
              <a:effectLst>
                <a:glow rad="228600">
                  <a:schemeClr val="tx1"/>
                </a:glow>
              </a:effectLst>
              <a:latin typeface="Times New Roman"/>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b="1" dirty="0">
                <a:solidFill>
                  <a:schemeClr val="bg1"/>
                </a:solidFill>
                <a:effectLst>
                  <a:glow rad="228600">
                    <a:schemeClr val="tx1"/>
                  </a:glow>
                </a:effectLst>
                <a:latin typeface="Times New Roman"/>
                <a:cs typeface="Times New Roman"/>
              </a:rPr>
              <a:t>فرانسيس س. كولينز</a:t>
            </a:r>
            <a:endParaRPr lang="en-US" b="1" dirty="0">
              <a:solidFill>
                <a:schemeClr val="bg1"/>
              </a:solidFill>
              <a:effectLst>
                <a:glow rad="228600">
                  <a:schemeClr val="tx1"/>
                </a:glow>
              </a:effectLst>
              <a:latin typeface="Times New Roman"/>
              <a:cs typeface="Times New Roman"/>
            </a:endParaRP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ar-JO" sz="2400" b="1" dirty="0">
                <a:solidFill>
                  <a:schemeClr val="bg1"/>
                </a:solidFill>
                <a:effectLst>
                  <a:glow rad="228600">
                    <a:schemeClr val="tx1"/>
                  </a:glow>
                </a:effectLst>
                <a:latin typeface="Times New Roman"/>
                <a:cs typeface="Times New Roman"/>
              </a:rPr>
              <a:t>عالم يقدم دليلاً على الإيمان</a:t>
            </a:r>
            <a:endParaRPr lang="en-US" sz="2400" b="1" dirty="0">
              <a:solidFill>
                <a:schemeClr val="bg1"/>
              </a:solidFill>
              <a:effectLst>
                <a:glow rad="228600">
                  <a:schemeClr val="tx1"/>
                </a:glow>
              </a:effectLst>
              <a:latin typeface="Times New Roman"/>
              <a:cs typeface="Times New Roman"/>
            </a:endParaRP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ar-JO" dirty="0">
                <a:solidFill>
                  <a:schemeClr val="bg1"/>
                </a:solidFill>
              </a:rPr>
              <a:t>ملاحظات            عامة</a:t>
            </a:r>
            <a:endParaRPr lang="en-US" dirty="0">
              <a:solidFill>
                <a:schemeClr val="bg1"/>
              </a:solidFill>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r" eaLnBrk="1" hangingPunct="1"/>
            <a:r>
              <a:rPr lang="ar-JO" dirty="0">
                <a:solidFill>
                  <a:schemeClr val="bg1"/>
                </a:solidFill>
              </a:rPr>
              <a:t>* لغة بسيطة</a:t>
            </a:r>
            <a:endParaRPr lang="en-US" dirty="0">
              <a:solidFill>
                <a:schemeClr val="bg1"/>
              </a:solidFill>
            </a:endParaRPr>
          </a:p>
          <a:p>
            <a:pPr marL="179388" indent="-179388" algn="r" eaLnBrk="1" hangingPunct="1"/>
            <a:r>
              <a:rPr lang="ar-JO" dirty="0">
                <a:solidFill>
                  <a:schemeClr val="bg1"/>
                </a:solidFill>
              </a:rPr>
              <a:t>* منهج استقرائي</a:t>
            </a:r>
            <a:endParaRPr lang="en-US" dirty="0">
              <a:solidFill>
                <a:schemeClr val="bg1"/>
              </a:solidFill>
            </a:endParaRPr>
          </a:p>
          <a:p>
            <a:pPr marL="179388" indent="-179388" algn="r" eaLnBrk="1" hangingPunct="1"/>
            <a:r>
              <a:rPr lang="ar-JO" dirty="0">
                <a:solidFill>
                  <a:schemeClr val="bg1"/>
                </a:solidFill>
              </a:rPr>
              <a:t>* موقف دفاعي</a:t>
            </a:r>
            <a:endParaRPr lang="en-US" dirty="0">
              <a:solidFill>
                <a:schemeClr val="bg1"/>
              </a:solidFill>
            </a:endParaRPr>
          </a:p>
          <a:p>
            <a:pPr marL="179388" indent="-179388" algn="r" eaLnBrk="1" hangingPunct="1"/>
            <a:r>
              <a:rPr lang="ar-JO" dirty="0">
                <a:solidFill>
                  <a:schemeClr val="bg1"/>
                </a:solidFill>
              </a:rPr>
              <a:t>* مدين إلى سي.إس.لويس</a:t>
            </a:r>
            <a:endParaRPr lang="en-US" dirty="0">
              <a:solidFill>
                <a:schemeClr val="bg1"/>
              </a:solidFill>
            </a:endParaRPr>
          </a:p>
          <a:p>
            <a:pPr marL="179388" indent="-179388" algn="r" eaLnBrk="1" hangingPunct="1"/>
            <a:r>
              <a:rPr lang="ar-JO" dirty="0">
                <a:solidFill>
                  <a:schemeClr val="bg1"/>
                </a:solidFill>
              </a:rPr>
              <a:t>* تفاعل قليل مع النص الكتابي </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panose="020B0604020202020204" pitchFamily="34" charset="0"/>
              </a:rPr>
              <a:t>من يؤمن بماذا؟</a:t>
            </a:r>
            <a:endParaRPr lang="en-US" altLang="zh-CN" b="1" dirty="0">
              <a:latin typeface="Arial" panose="020B0604020202020204" pitchFamily="34"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0"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4915" name="TextBox 6"/>
          <p:cNvSpPr txBox="1">
            <a:spLocks noChangeArrowheads="1"/>
          </p:cNvSpPr>
          <p:nvPr/>
        </p:nvSpPr>
        <p:spPr bwMode="auto">
          <a:xfrm>
            <a:off x="-672882" y="6494767"/>
            <a:ext cx="47726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dirty="0">
                <a:solidFill>
                  <a:srgbClr val="000000"/>
                </a:solidFill>
                <a:latin typeface="Arial" panose="020B0604020202020204" pitchFamily="34" charset="0"/>
              </a:rPr>
              <a:t>New York Times</a:t>
            </a:r>
            <a:r>
              <a:rPr lang="en-US" altLang="zh-CN" sz="1800" b="1" dirty="0">
                <a:solidFill>
                  <a:srgbClr val="000000"/>
                </a:solidFill>
                <a:latin typeface="Verdana" charset="0"/>
              </a:rPr>
              <a:t> Poll </a:t>
            </a:r>
            <a:endParaRPr lang="en-US" altLang="zh-CN" sz="1800" b="1" dirty="0">
              <a:solidFill>
                <a:srgbClr val="000000"/>
              </a:solidFill>
              <a:latin typeface="Arial" panose="020B0604020202020204" pitchFamily="34" charset="0"/>
            </a:endParaRPr>
          </a:p>
        </p:txBody>
      </p:sp>
      <p:sp>
        <p:nvSpPr>
          <p:cNvPr id="8" name="Rectangle 6"/>
          <p:cNvSpPr>
            <a:spLocks noChangeArrowheads="1"/>
          </p:cNvSpPr>
          <p:nvPr/>
        </p:nvSpPr>
        <p:spPr bwMode="auto">
          <a:xfrm>
            <a:off x="5514792" y="3500438"/>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ar-JO" altLang="zh-CN" sz="3200" b="1" dirty="0">
                <a:solidFill>
                  <a:srgbClr val="000000"/>
                </a:solidFill>
                <a:latin typeface="Calibri"/>
                <a:ea typeface="宋体"/>
                <a:cs typeface="Arial" panose="020B0604020202020204" pitchFamily="34" charset="0"/>
              </a:rPr>
              <a:t>التطور الإيماني (32%)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Arial" panose="020B0604020202020204" pitchFamily="34" charset="0"/>
              </a:rPr>
              <a:t>الداروينية (13%)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ar-JO" altLang="zh-CN" sz="3200" b="1" dirty="0">
                <a:solidFill>
                  <a:srgbClr val="000000"/>
                </a:solidFill>
                <a:latin typeface="Calibri"/>
                <a:ea typeface="宋体"/>
                <a:cs typeface="Arial" panose="020B0604020202020204" pitchFamily="34" charset="0"/>
              </a:rPr>
              <a:t>مؤيدي الخلق (55%)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latin typeface="Arial" panose="020B0604020202020204" pitchFamily="34" charset="0"/>
              </a:rPr>
              <a:t>(الرأي الذي يقبله كبار العلماء والمعلمين)</a:t>
            </a:r>
            <a:endParaRPr lang="en-US" b="1" dirty="0">
              <a:solidFill>
                <a:srgbClr val="000000"/>
              </a:solidFill>
              <a:latin typeface="Arial" panose="020B0604020202020204" pitchFamily="34" charset="0"/>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ar-JO" sz="6000" dirty="0">
                <a:solidFill>
                  <a:schemeClr val="bg1"/>
                </a:solidFill>
              </a:rPr>
              <a:t>مشاكل          التطور         الإيماني</a:t>
            </a:r>
            <a:endParaRPr lang="en-US" dirty="0">
              <a:solidFill>
                <a:schemeClr val="bg1"/>
              </a:solidFill>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ar-JO" dirty="0">
                <a:solidFill>
                  <a:schemeClr val="bg1"/>
                </a:solidFill>
              </a:rPr>
              <a:t>علمياً و لاهوتياً</a:t>
            </a:r>
            <a:endParaRPr lang="en-US" dirty="0">
              <a:solidFill>
                <a:schemeClr val="bg1"/>
              </a:solidFill>
            </a:endParaRPr>
          </a:p>
        </p:txBody>
      </p:sp>
      <p:sp>
        <p:nvSpPr>
          <p:cNvPr id="296964"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glow rad="101600">
                    <a:schemeClr val="tx1">
                      <a:alpha val="75000"/>
                    </a:schemeClr>
                  </a:glow>
                </a:effectLst>
                <a:ea typeface="+mj-ea"/>
              </a:rPr>
              <a:t>مؤيدي نظرية خلق الأرض الحديثة</a:t>
            </a:r>
            <a:br>
              <a:rPr lang="ar-JO" dirty="0">
                <a:solidFill>
                  <a:schemeClr val="bg1"/>
                </a:solidFill>
                <a:effectLst>
                  <a:glow rad="101600">
                    <a:schemeClr val="tx1">
                      <a:alpha val="75000"/>
                    </a:schemeClr>
                  </a:glow>
                </a:effectLst>
                <a:ea typeface="+mj-ea"/>
              </a:rPr>
            </a:br>
            <a:r>
              <a:rPr lang="ar-JO" dirty="0">
                <a:solidFill>
                  <a:schemeClr val="bg1"/>
                </a:solidFill>
                <a:effectLst>
                  <a:glow rad="101600">
                    <a:schemeClr val="tx1">
                      <a:alpha val="75000"/>
                    </a:schemeClr>
                  </a:glow>
                </a:effectLst>
                <a:ea typeface="+mj-ea"/>
              </a:rPr>
              <a:t>الذين ينتقدون التطور</a:t>
            </a:r>
            <a:br>
              <a:rPr lang="en-US" dirty="0">
                <a:solidFill>
                  <a:schemeClr val="bg1"/>
                </a:solidFill>
                <a:effectLst>
                  <a:glow rad="101600">
                    <a:schemeClr val="tx1">
                      <a:alpha val="75000"/>
                    </a:schemeClr>
                  </a:glow>
                </a:effectLst>
                <a:ea typeface="+mj-ea"/>
              </a:rPr>
            </a:br>
            <a:r>
              <a:rPr lang="en-US" dirty="0">
                <a:solidFill>
                  <a:schemeClr val="bg1"/>
                </a:solidFill>
                <a:effectLst>
                  <a:glow rad="101600">
                    <a:schemeClr val="tx1">
                      <a:alpha val="75000"/>
                    </a:schemeClr>
                  </a:glow>
                </a:effectLst>
                <a:ea typeface="+mj-ea"/>
              </a:rPr>
              <a:t>(</a:t>
            </a:r>
            <a:r>
              <a:rPr lang="ar-JO" dirty="0">
                <a:solidFill>
                  <a:schemeClr val="bg1"/>
                </a:solidFill>
                <a:effectLst>
                  <a:glow rad="101600">
                    <a:schemeClr val="tx1">
                      <a:alpha val="75000"/>
                    </a:schemeClr>
                  </a:glow>
                </a:effectLst>
                <a:ea typeface="+mj-ea"/>
              </a:rPr>
              <a:t>كل من الملحدين و التوحيديين</a:t>
            </a:r>
            <a:r>
              <a:rPr lang="en-US" dirty="0">
                <a:solidFill>
                  <a:schemeClr val="bg1"/>
                </a:solidFill>
                <a:effectLst>
                  <a:glow rad="101600">
                    <a:schemeClr val="tx1">
                      <a:alpha val="75000"/>
                    </a:schemeClr>
                  </a:glow>
                </a:effectLst>
                <a:ea typeface="+mj-ea"/>
              </a:rPr>
              <a:t>)</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r" eaLnBrk="1" hangingPunct="1">
              <a:defRPr/>
            </a:pPr>
            <a:r>
              <a:rPr lang="ar-JO" sz="3600" dirty="0">
                <a:solidFill>
                  <a:schemeClr val="bg1"/>
                </a:solidFill>
                <a:effectLst>
                  <a:glow rad="101600">
                    <a:schemeClr val="tx1">
                      <a:alpha val="75000"/>
                    </a:schemeClr>
                  </a:glow>
                </a:effectLst>
              </a:rPr>
              <a:t>1. معهد أبحاث الخلق – سانتي (قرب سان دييغو), الولايات المتحدة الأمريكية </a:t>
            </a:r>
          </a:p>
          <a:p>
            <a:pPr marL="609600" indent="-609600" algn="r" eaLnBrk="1" hangingPunct="1">
              <a:defRPr/>
            </a:pPr>
            <a:r>
              <a:rPr lang="en-US" sz="3600" dirty="0">
                <a:solidFill>
                  <a:schemeClr val="bg1"/>
                </a:solidFill>
                <a:effectLst>
                  <a:glow rad="101600">
                    <a:schemeClr val="tx1">
                      <a:alpha val="75000"/>
                    </a:schemeClr>
                  </a:glow>
                </a:effectLst>
              </a:rPr>
              <a:t>(icr.org)</a:t>
            </a:r>
          </a:p>
          <a:p>
            <a:pPr marL="609600" indent="-609600" algn="r" eaLnBrk="1" hangingPunct="1">
              <a:defRPr/>
            </a:pPr>
            <a:r>
              <a:rPr lang="ar-JO" sz="3600" dirty="0">
                <a:solidFill>
                  <a:schemeClr val="bg1"/>
                </a:solidFill>
                <a:effectLst>
                  <a:glow rad="101600">
                    <a:schemeClr val="tx1">
                      <a:alpha val="75000"/>
                    </a:schemeClr>
                  </a:glow>
                </a:effectLst>
              </a:rPr>
              <a:t>2. الإجابات في سفر التكوين, كنتاكي, أمريكا</a:t>
            </a:r>
            <a:r>
              <a:rPr lang="en-US" sz="3600" dirty="0">
                <a:solidFill>
                  <a:schemeClr val="bg1"/>
                </a:solidFill>
                <a:effectLst>
                  <a:glow rad="101600">
                    <a:schemeClr val="tx1">
                      <a:alpha val="75000"/>
                    </a:schemeClr>
                  </a:glow>
                </a:effectLst>
              </a:rPr>
              <a:t> (answersingenesis.org)</a:t>
            </a:r>
          </a:p>
        </p:txBody>
      </p:sp>
      <p:pic>
        <p:nvPicPr>
          <p:cNvPr id="299012"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b="1" dirty="0">
              <a:solidFill>
                <a:srgbClr val="FFFFFF"/>
              </a:solidFill>
              <a:latin typeface="Arial" panose="020B0604020202020204" pitchFamily="34" charset="0"/>
              <a:cs typeface="Arial" panose="020B0604020202020204" pitchFamily="34" charset="0"/>
            </a:endParaRPr>
          </a:p>
        </p:txBody>
      </p:sp>
      <p:sp>
        <p:nvSpPr>
          <p:cNvPr id="301068"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b="1" dirty="0">
              <a:solidFill>
                <a:srgbClr val="FFFFFF"/>
              </a:solidFill>
              <a:latin typeface="Arial" panose="020B0604020202020204" pitchFamily="34" charset="0"/>
              <a:cs typeface="Arial" panose="020B0604020202020204" pitchFamily="34" charset="0"/>
            </a:endParaRPr>
          </a:p>
        </p:txBody>
      </p:sp>
      <p:grpSp>
        <p:nvGrpSpPr>
          <p:cNvPr id="8" name="Group 7"/>
          <p:cNvGrpSpPr/>
          <p:nvPr/>
        </p:nvGrpSpPr>
        <p:grpSpPr>
          <a:xfrm>
            <a:off x="1250950" y="3700367"/>
            <a:ext cx="2240929" cy="3564033"/>
            <a:chOff x="1250950" y="3700367"/>
            <a:chExt cx="2240929" cy="3564033"/>
          </a:xfrm>
        </p:grpSpPr>
        <p:pic>
          <p:nvPicPr>
            <p:cNvPr id="301064" name="Picture 10"/>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p:cNvSpPr>
              <a:spLocks/>
            </p:cNvSpPr>
            <p:nvPr/>
          </p:nvSpPr>
          <p:spPr bwMode="auto">
            <a:xfrm>
              <a:off x="1420212" y="3700367"/>
              <a:ext cx="1930017"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ar-JO" b="1" dirty="0">
                  <a:solidFill>
                    <a:srgbClr val="FFFFFF"/>
                  </a:solidFill>
                  <a:latin typeface="Arial" panose="020B0604020202020204" pitchFamily="34" charset="0"/>
                  <a:cs typeface="Arial" panose="020B0604020202020204" pitchFamily="34" charset="0"/>
                  <a:sym typeface="Arial" charset="0"/>
                </a:rPr>
                <a:t>المياه تغطي الأرض</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301077" name="Rectangle 23"/>
            <p:cNvSpPr>
              <a:spLocks/>
            </p:cNvSpPr>
            <p:nvPr/>
          </p:nvSpPr>
          <p:spPr bwMode="auto">
            <a:xfrm>
              <a:off x="1259632" y="6397497"/>
              <a:ext cx="2232247"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اليوم 1-2</a:t>
              </a:r>
              <a:endParaRPr lang="en-US" sz="32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9" name="Group 8"/>
          <p:cNvGrpSpPr/>
          <p:nvPr/>
        </p:nvGrpSpPr>
        <p:grpSpPr>
          <a:xfrm>
            <a:off x="3491880" y="3687667"/>
            <a:ext cx="2088232" cy="3363163"/>
            <a:chOff x="3491880" y="3687667"/>
            <a:chExt cx="2088232" cy="3363163"/>
          </a:xfrm>
        </p:grpSpPr>
        <p:pic>
          <p:nvPicPr>
            <p:cNvPr id="301065" name="Picture 11"/>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p:cNvSpPr>
              <a:spLocks/>
            </p:cNvSpPr>
            <p:nvPr/>
          </p:nvSpPr>
          <p:spPr bwMode="auto">
            <a:xfrm>
              <a:off x="3491880" y="3687667"/>
              <a:ext cx="2088232"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b="1" dirty="0">
                  <a:solidFill>
                    <a:srgbClr val="FFFFFF"/>
                  </a:solidFill>
                  <a:latin typeface="Arial" panose="020B0604020202020204" pitchFamily="34" charset="0"/>
                  <a:cs typeface="Arial" panose="020B0604020202020204" pitchFamily="34" charset="0"/>
                  <a:sym typeface="Arial" charset="0"/>
                </a:rPr>
                <a:t>اليابسة و النباتات</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301080" name="Rectangle 26"/>
            <p:cNvSpPr>
              <a:spLocks/>
            </p:cNvSpPr>
            <p:nvPr/>
          </p:nvSpPr>
          <p:spPr bwMode="auto">
            <a:xfrm>
              <a:off x="3491880" y="6397497"/>
              <a:ext cx="2088232"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اليوم 3</a:t>
              </a:r>
              <a:endParaRPr lang="en-US" sz="32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10" name="Group 9"/>
          <p:cNvGrpSpPr/>
          <p:nvPr/>
        </p:nvGrpSpPr>
        <p:grpSpPr>
          <a:xfrm>
            <a:off x="5580112" y="3552635"/>
            <a:ext cx="2232248" cy="3632761"/>
            <a:chOff x="5580112" y="3552635"/>
            <a:chExt cx="2232248" cy="3632761"/>
          </a:xfrm>
        </p:grpSpPr>
        <p:pic>
          <p:nvPicPr>
            <p:cNvPr id="301066" name="Picture 12"/>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p:cNvSpPr>
              <a:spLocks/>
            </p:cNvSpPr>
            <p:nvPr/>
          </p:nvSpPr>
          <p:spPr bwMode="auto">
            <a:xfrm>
              <a:off x="5580112" y="3552635"/>
              <a:ext cx="2232248"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b="1" dirty="0">
                  <a:solidFill>
                    <a:srgbClr val="FFFFFF"/>
                  </a:solidFill>
                  <a:latin typeface="Arial" panose="020B0604020202020204" pitchFamily="34" charset="0"/>
                  <a:cs typeface="Arial" panose="020B0604020202020204" pitchFamily="34" charset="0"/>
                  <a:sym typeface="Arial" charset="0"/>
                </a:rPr>
                <a:t>الشمس و القمر و النجوم</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301081" name="Rectangle 27"/>
            <p:cNvSpPr>
              <a:spLocks/>
            </p:cNvSpPr>
            <p:nvPr/>
          </p:nvSpPr>
          <p:spPr bwMode="auto">
            <a:xfrm>
              <a:off x="5580112" y="6397497"/>
              <a:ext cx="2160240" cy="3939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sz="32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اليوم 4</a:t>
              </a:r>
              <a:endParaRPr lang="en-US" sz="32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b="1" dirty="0">
                  <a:solidFill>
                    <a:srgbClr val="FFFFFF"/>
                  </a:solidFill>
                  <a:latin typeface="Arial" panose="020B0604020202020204" pitchFamily="34" charset="0"/>
                  <a:cs typeface="Arial" panose="020B0604020202020204" pitchFamily="34" charset="0"/>
                  <a:sym typeface="Arial" charset="0"/>
                </a:rPr>
                <a:t>الإنفجار العظيم</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5647388" name="Rectangle 28"/>
            <p:cNvSpPr>
              <a:spLocks/>
            </p:cNvSpPr>
            <p:nvPr/>
          </p:nvSpPr>
          <p:spPr bwMode="auto">
            <a:xfrm>
              <a:off x="0" y="2970927"/>
              <a:ext cx="1691680"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قبل 15 مليار سنة</a:t>
              </a:r>
              <a:endParaRPr lang="en-US"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b="1" dirty="0">
                  <a:solidFill>
                    <a:srgbClr val="FFFFFF"/>
                  </a:solidFill>
                  <a:latin typeface="Arial" panose="020B0604020202020204" pitchFamily="34" charset="0"/>
                  <a:cs typeface="Arial" panose="020B0604020202020204" pitchFamily="34" charset="0"/>
                  <a:sym typeface="Arial" charset="0"/>
                </a:rPr>
                <a:t>النجوم</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5647389" name="Rectangle 29"/>
            <p:cNvSpPr>
              <a:spLocks/>
            </p:cNvSpPr>
            <p:nvPr/>
          </p:nvSpPr>
          <p:spPr bwMode="auto">
            <a:xfrm>
              <a:off x="1691680" y="2974102"/>
              <a:ext cx="194421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قبل 10 مليار سنة</a:t>
              </a:r>
              <a:endParaRPr lang="en-US"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r>
                <a:rPr lang="ar-JO" b="1" dirty="0">
                  <a:solidFill>
                    <a:srgbClr val="FFFFFF"/>
                  </a:solidFill>
                  <a:latin typeface="Arial" panose="020B0604020202020204" pitchFamily="34" charset="0"/>
                  <a:cs typeface="Arial" panose="020B0604020202020204" pitchFamily="34" charset="0"/>
                  <a:sym typeface="Arial" charset="0"/>
                </a:rPr>
                <a:t>الشمس</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5647390" name="Rectangle 30"/>
            <p:cNvSpPr>
              <a:spLocks/>
            </p:cNvSpPr>
            <p:nvPr/>
          </p:nvSpPr>
          <p:spPr bwMode="auto">
            <a:xfrm>
              <a:off x="3635896" y="2961402"/>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قبل 5 مليار سنة</a:t>
              </a:r>
              <a:endParaRPr lang="en-US"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6" name="Group 5"/>
          <p:cNvGrpSpPr/>
          <p:nvPr/>
        </p:nvGrpSpPr>
        <p:grpSpPr>
          <a:xfrm>
            <a:off x="5436096" y="201517"/>
            <a:ext cx="1944216" cy="3179858"/>
            <a:chOff x="5436096" y="201517"/>
            <a:chExt cx="1944216" cy="3179858"/>
          </a:xfrm>
        </p:grpSpPr>
        <p:pic>
          <p:nvPicPr>
            <p:cNvPr id="301062" name="Picture 8"/>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201517"/>
              <a:ext cx="1944216"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b="1" dirty="0">
                  <a:solidFill>
                    <a:srgbClr val="FFFFFF"/>
                  </a:solidFill>
                  <a:latin typeface="Arial" panose="020B0604020202020204" pitchFamily="34" charset="0"/>
                  <a:cs typeface="Arial" panose="020B0604020202020204" pitchFamily="34" charset="0"/>
                  <a:sym typeface="Arial" charset="0"/>
                </a:rPr>
                <a:t>الأرض المنصهرة</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5647391" name="Rectangle 31"/>
            <p:cNvSpPr>
              <a:spLocks/>
            </p:cNvSpPr>
            <p:nvPr/>
          </p:nvSpPr>
          <p:spPr bwMode="auto">
            <a:xfrm>
              <a:off x="5508104" y="2953464"/>
              <a:ext cx="1872207"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قبل 5ر4 مليار سنة</a:t>
              </a:r>
              <a:endParaRPr lang="en-US"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grpSp>
        <p:nvGrpSpPr>
          <p:cNvPr id="7" name="Group 6"/>
          <p:cNvGrpSpPr/>
          <p:nvPr/>
        </p:nvGrpSpPr>
        <p:grpSpPr>
          <a:xfrm>
            <a:off x="7308304" y="188817"/>
            <a:ext cx="1865859" cy="3153613"/>
            <a:chOff x="7308304" y="188817"/>
            <a:chExt cx="1865859" cy="3153613"/>
          </a:xfrm>
        </p:grpSpPr>
        <p:pic>
          <p:nvPicPr>
            <p:cNvPr id="301063" name="Picture 9"/>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188817"/>
              <a:ext cx="1835695"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pPr>
              <a:r>
                <a:rPr lang="ar-JO" b="1" dirty="0">
                  <a:solidFill>
                    <a:srgbClr val="FFFFFF"/>
                  </a:solidFill>
                  <a:latin typeface="Arial" panose="020B0604020202020204" pitchFamily="34" charset="0"/>
                  <a:cs typeface="Arial" panose="020B0604020202020204" pitchFamily="34" charset="0"/>
                  <a:sym typeface="Arial" charset="0"/>
                </a:rPr>
                <a:t>المحيطات الأولى</a:t>
              </a:r>
              <a:endParaRPr lang="en-US" b="1" dirty="0">
                <a:solidFill>
                  <a:srgbClr val="FFFFFF"/>
                </a:solidFill>
                <a:latin typeface="Arial" panose="020B0604020202020204" pitchFamily="34" charset="0"/>
                <a:cs typeface="Arial" panose="020B0604020202020204" pitchFamily="34" charset="0"/>
                <a:sym typeface="Arial" charset="0"/>
              </a:endParaRPr>
            </a:p>
          </p:txBody>
        </p:sp>
        <p:sp>
          <p:nvSpPr>
            <p:cNvPr id="5647392" name="Rectangle 32"/>
            <p:cNvSpPr>
              <a:spLocks/>
            </p:cNvSpPr>
            <p:nvPr/>
          </p:nvSpPr>
          <p:spPr bwMode="auto">
            <a:xfrm>
              <a:off x="7308304" y="2950289"/>
              <a:ext cx="1835695" cy="24622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ctr" eaLnBrk="1" hangingPunct="1">
                <a:lnSpc>
                  <a:spcPct val="80000"/>
                </a:lnSpc>
                <a:defRPr/>
              </a:pPr>
              <a:r>
                <a:rPr lang="ar-JO"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rPr>
                <a:t>قبل 8ر3 مليار سنة</a:t>
              </a:r>
              <a:endParaRPr lang="en-US" sz="2000" b="1" dirty="0">
                <a:solidFill>
                  <a:srgbClr val="FFFFFF"/>
                </a:solidFill>
                <a:effectLst>
                  <a:glow rad="101600">
                    <a:schemeClr val="bg1"/>
                  </a:glow>
                </a:effectLst>
                <a:latin typeface="Arial" panose="020B0604020202020204" pitchFamily="34" charset="0"/>
                <a:cs typeface="Arial" panose="020B0604020202020204" pitchFamily="34" charset="0"/>
                <a:sym typeface="Arial" charset="0"/>
              </a:endParaRP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ar-JO" sz="1600" dirty="0">
                <a:solidFill>
                  <a:schemeClr val="bg1"/>
                </a:solidFill>
              </a:rPr>
              <a:t>مقارنة ترتيب الإنفجار العظيم و الكتاب المقدس</a:t>
            </a:r>
            <a:endParaRPr lang="en-US" sz="1600" dirty="0">
              <a:solidFill>
                <a:schemeClr val="bg1"/>
              </a:solidFill>
            </a:endParaRPr>
          </a:p>
        </p:txBody>
      </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ar-JO" b="1" i="0" dirty="0">
                          <a:cs typeface="Arial" panose="020B0604020202020204" pitchFamily="34" charset="0"/>
                        </a:rPr>
                        <a:t>اليوم</a:t>
                      </a:r>
                      <a:endParaRPr lang="en-AU" dirty="0"/>
                    </a:p>
                  </a:txBody>
                  <a:tcPr marL="68580" marR="68580" anchor="ctr">
                    <a:solidFill>
                      <a:srgbClr val="000090"/>
                    </a:solidFill>
                  </a:tcPr>
                </a:tc>
                <a:tc>
                  <a:txBody>
                    <a:bodyPr/>
                    <a:lstStyle/>
                    <a:p>
                      <a:pPr algn="ctr"/>
                      <a:r>
                        <a:rPr lang="ar-JO" b="1" i="0" dirty="0">
                          <a:cs typeface="Arial" panose="020B0604020202020204" pitchFamily="34" charset="0"/>
                        </a:rPr>
                        <a:t>الخلق</a:t>
                      </a:r>
                      <a:r>
                        <a:rPr lang="ar-JO" baseline="0" dirty="0"/>
                        <a:t> الكتابي</a:t>
                      </a:r>
                      <a:endParaRPr lang="en-AU" dirty="0"/>
                    </a:p>
                  </a:txBody>
                  <a:tcPr marL="68580" marR="68580" anchor="ctr">
                    <a:solidFill>
                      <a:srgbClr val="000090"/>
                    </a:solidFill>
                  </a:tcPr>
                </a:tc>
                <a:tc>
                  <a:txBody>
                    <a:bodyPr/>
                    <a:lstStyle/>
                    <a:p>
                      <a:pPr algn="ctr"/>
                      <a:r>
                        <a:rPr lang="ar-JO" b="1" i="0" dirty="0">
                          <a:cs typeface="Arial" panose="020B0604020202020204" pitchFamily="34" charset="0"/>
                        </a:rPr>
                        <a:t>نقاط الصراع</a:t>
                      </a:r>
                      <a:endParaRPr lang="en-AU" dirty="0"/>
                    </a:p>
                  </a:txBody>
                  <a:tcPr marL="68580" marR="68580" anchor="ctr">
                    <a:solidFill>
                      <a:srgbClr val="000090"/>
                    </a:solidFill>
                  </a:tcPr>
                </a:tc>
                <a:tc>
                  <a:txBody>
                    <a:bodyPr/>
                    <a:lstStyle/>
                    <a:p>
                      <a:pPr algn="ctr"/>
                      <a:r>
                        <a:rPr lang="ar-JO" b="1" i="0" dirty="0">
                          <a:cs typeface="Arial" panose="020B0604020202020204" pitchFamily="34" charset="0"/>
                        </a:rPr>
                        <a:t>تطور</a:t>
                      </a:r>
                      <a:r>
                        <a:rPr lang="ar-JO" baseline="0" dirty="0"/>
                        <a:t> الإنفجار العظيم</a:t>
                      </a:r>
                      <a:endParaRPr lang="en-AU" dirty="0"/>
                    </a:p>
                  </a:txBody>
                  <a:tcPr marL="68580" marR="68580" anchor="ctr">
                    <a:solidFill>
                      <a:srgbClr val="000090"/>
                    </a:solidFill>
                  </a:tcPr>
                </a:tc>
                <a:tc>
                  <a:txBody>
                    <a:bodyPr/>
                    <a:lstStyle/>
                    <a:p>
                      <a:pPr algn="ctr"/>
                      <a:r>
                        <a:rPr lang="ar-JO" b="1" i="0" dirty="0">
                          <a:cs typeface="Arial" panose="020B0604020202020204" pitchFamily="34" charset="0"/>
                        </a:rPr>
                        <a:t>التسلسل</a:t>
                      </a:r>
                      <a:endParaRPr lang="en-AU" dirty="0"/>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ar-JO" b="1" i="0" dirty="0">
                          <a:cs typeface="Arial" panose="020B0604020202020204" pitchFamily="34" charset="0"/>
                        </a:rPr>
                        <a:t>1</a:t>
                      </a:r>
                      <a:endParaRPr lang="en-AU" dirty="0"/>
                    </a:p>
                  </a:txBody>
                  <a:tcPr marL="68580" marR="68580"/>
                </a:tc>
                <a:tc>
                  <a:txBody>
                    <a:bodyPr/>
                    <a:lstStyle/>
                    <a:p>
                      <a:pPr algn="ctr"/>
                      <a:r>
                        <a:rPr lang="ar-JO" b="1" i="0" dirty="0">
                          <a:cs typeface="Arial" panose="020B0604020202020204" pitchFamily="34" charset="0"/>
                        </a:rPr>
                        <a:t>الأرض</a:t>
                      </a:r>
                      <a:endParaRPr lang="en-AU" dirty="0"/>
                    </a:p>
                  </a:txBody>
                  <a:tcPr marL="68580" marR="68580"/>
                </a:tc>
                <a:tc>
                  <a:txBody>
                    <a:bodyPr/>
                    <a:lstStyle/>
                    <a:p>
                      <a:pPr algn="ctr"/>
                      <a:endParaRPr lang="en-AU"/>
                    </a:p>
                  </a:txBody>
                  <a:tcPr marL="68580" marR="68580"/>
                </a:tc>
                <a:tc>
                  <a:txBody>
                    <a:bodyPr/>
                    <a:lstStyle/>
                    <a:p>
                      <a:pPr algn="ctr"/>
                      <a:r>
                        <a:rPr lang="ar-JO" b="1" i="0" dirty="0">
                          <a:cs typeface="Arial" panose="020B0604020202020204" pitchFamily="34" charset="0"/>
                        </a:rPr>
                        <a:t>النور</a:t>
                      </a:r>
                      <a:endParaRPr lang="en-AU" dirty="0"/>
                    </a:p>
                  </a:txBody>
                  <a:tcPr marL="68580" marR="68580"/>
                </a:tc>
                <a:tc>
                  <a:txBody>
                    <a:bodyPr/>
                    <a:lstStyle/>
                    <a:p>
                      <a:pPr algn="ctr"/>
                      <a:r>
                        <a:rPr lang="ar-JO" b="1" i="0" dirty="0">
                          <a:cs typeface="Arial" panose="020B0604020202020204" pitchFamily="34" charset="0"/>
                        </a:rPr>
                        <a:t>1</a:t>
                      </a:r>
                      <a:endParaRPr lang="en-AU" dirty="0"/>
                    </a:p>
                  </a:txBody>
                  <a:tcPr marL="68580" marR="68580"/>
                </a:tc>
                <a:extLst>
                  <a:ext uri="{0D108BD9-81ED-4DB2-BD59-A6C34878D82A}">
                    <a16:rowId xmlns:a16="http://schemas.microsoft.com/office/drawing/2014/main" val="10001"/>
                  </a:ext>
                </a:extLst>
              </a:tr>
              <a:tr h="357345">
                <a:tc>
                  <a:txBody>
                    <a:bodyPr/>
                    <a:lstStyle/>
                    <a:p>
                      <a:pPr algn="ctr"/>
                      <a:r>
                        <a:rPr lang="ar-JO" b="1" i="0" dirty="0">
                          <a:cs typeface="Arial" panose="020B0604020202020204" pitchFamily="34" charset="0"/>
                        </a:rPr>
                        <a:t>1</a:t>
                      </a:r>
                      <a:endParaRPr lang="en-AU" dirty="0"/>
                    </a:p>
                  </a:txBody>
                  <a:tcPr marL="68580" marR="68580"/>
                </a:tc>
                <a:tc>
                  <a:txBody>
                    <a:bodyPr/>
                    <a:lstStyle/>
                    <a:p>
                      <a:pPr algn="ctr"/>
                      <a:r>
                        <a:rPr lang="ar-JO" b="1" i="0" dirty="0">
                          <a:cs typeface="Arial" panose="020B0604020202020204" pitchFamily="34" charset="0"/>
                        </a:rPr>
                        <a:t>الظلمة</a:t>
                      </a:r>
                      <a:endParaRPr lang="en-AU" dirty="0"/>
                    </a:p>
                  </a:txBody>
                  <a:tcPr marL="68580" marR="68580"/>
                </a:tc>
                <a:tc>
                  <a:txBody>
                    <a:bodyPr/>
                    <a:lstStyle/>
                    <a:p>
                      <a:pPr algn="ctr"/>
                      <a:endParaRPr lang="en-AU"/>
                    </a:p>
                  </a:txBody>
                  <a:tcPr marL="68580" marR="68580"/>
                </a:tc>
                <a:tc>
                  <a:txBody>
                    <a:bodyPr/>
                    <a:lstStyle/>
                    <a:p>
                      <a:pPr algn="ctr"/>
                      <a:r>
                        <a:rPr lang="ar-JO" b="1" i="0" dirty="0">
                          <a:cs typeface="Arial" panose="020B0604020202020204" pitchFamily="34" charset="0"/>
                        </a:rPr>
                        <a:t>الظلمة</a:t>
                      </a:r>
                      <a:endParaRPr lang="en-AU" dirty="0"/>
                    </a:p>
                  </a:txBody>
                  <a:tcPr marL="68580" marR="68580"/>
                </a:tc>
                <a:tc>
                  <a:txBody>
                    <a:bodyPr/>
                    <a:lstStyle/>
                    <a:p>
                      <a:pPr algn="ctr"/>
                      <a:r>
                        <a:rPr lang="ar-JO" b="1" i="0" dirty="0">
                          <a:cs typeface="Arial" panose="020B0604020202020204" pitchFamily="34" charset="0"/>
                        </a:rPr>
                        <a:t>2</a:t>
                      </a:r>
                      <a:endParaRPr lang="en-AU" dirty="0"/>
                    </a:p>
                  </a:txBody>
                  <a:tcPr marL="68580" marR="68580"/>
                </a:tc>
                <a:extLst>
                  <a:ext uri="{0D108BD9-81ED-4DB2-BD59-A6C34878D82A}">
                    <a16:rowId xmlns:a16="http://schemas.microsoft.com/office/drawing/2014/main" val="10002"/>
                  </a:ext>
                </a:extLst>
              </a:tr>
              <a:tr h="357345">
                <a:tc>
                  <a:txBody>
                    <a:bodyPr/>
                    <a:lstStyle/>
                    <a:p>
                      <a:pPr algn="ctr"/>
                      <a:r>
                        <a:rPr lang="ar-JO" b="1" i="0" dirty="0">
                          <a:cs typeface="Arial" panose="020B0604020202020204" pitchFamily="34" charset="0"/>
                        </a:rPr>
                        <a:t>1</a:t>
                      </a:r>
                      <a:endParaRPr lang="en-AU" dirty="0"/>
                    </a:p>
                  </a:txBody>
                  <a:tcPr marL="68580" marR="68580"/>
                </a:tc>
                <a:tc>
                  <a:txBody>
                    <a:bodyPr/>
                    <a:lstStyle/>
                    <a:p>
                      <a:pPr algn="ctr"/>
                      <a:r>
                        <a:rPr lang="ar-JO" b="1" i="0" dirty="0">
                          <a:cs typeface="Arial" panose="020B0604020202020204" pitchFamily="34" charset="0"/>
                        </a:rPr>
                        <a:t>المياه</a:t>
                      </a:r>
                      <a:endParaRPr lang="en-AU" dirty="0"/>
                    </a:p>
                  </a:txBody>
                  <a:tcPr marL="68580" marR="68580"/>
                </a:tc>
                <a:tc>
                  <a:txBody>
                    <a:bodyPr/>
                    <a:lstStyle/>
                    <a:p>
                      <a:pPr algn="ctr"/>
                      <a:endParaRPr lang="en-AU"/>
                    </a:p>
                  </a:txBody>
                  <a:tcPr marL="68580" marR="68580"/>
                </a:tc>
                <a:tc>
                  <a:txBody>
                    <a:bodyPr/>
                    <a:lstStyle/>
                    <a:p>
                      <a:pPr algn="ctr"/>
                      <a:r>
                        <a:rPr lang="ar-JO" b="1" i="0" dirty="0">
                          <a:cs typeface="Arial" panose="020B0604020202020204" pitchFamily="34" charset="0"/>
                        </a:rPr>
                        <a:t>النجوم</a:t>
                      </a:r>
                      <a:endParaRPr lang="en-AU" dirty="0"/>
                    </a:p>
                  </a:txBody>
                  <a:tcPr marL="68580" marR="68580"/>
                </a:tc>
                <a:tc>
                  <a:txBody>
                    <a:bodyPr/>
                    <a:lstStyle/>
                    <a:p>
                      <a:pPr algn="ctr"/>
                      <a:r>
                        <a:rPr lang="ar-JO" b="1" i="0" dirty="0">
                          <a:cs typeface="Arial" panose="020B0604020202020204" pitchFamily="34" charset="0"/>
                        </a:rPr>
                        <a:t>3</a:t>
                      </a:r>
                      <a:endParaRPr lang="en-AU" dirty="0"/>
                    </a:p>
                  </a:txBody>
                  <a:tcPr marL="68580" marR="68580"/>
                </a:tc>
                <a:extLst>
                  <a:ext uri="{0D108BD9-81ED-4DB2-BD59-A6C34878D82A}">
                    <a16:rowId xmlns:a16="http://schemas.microsoft.com/office/drawing/2014/main" val="10003"/>
                  </a:ext>
                </a:extLst>
              </a:tr>
              <a:tr h="357345">
                <a:tc>
                  <a:txBody>
                    <a:bodyPr/>
                    <a:lstStyle/>
                    <a:p>
                      <a:pPr algn="ctr"/>
                      <a:r>
                        <a:rPr lang="ar-JO" b="1" i="0" dirty="0">
                          <a:cs typeface="Arial" panose="020B0604020202020204" pitchFamily="34" charset="0"/>
                        </a:rPr>
                        <a:t>1</a:t>
                      </a:r>
                      <a:endParaRPr lang="en-AU" dirty="0"/>
                    </a:p>
                  </a:txBody>
                  <a:tcPr marL="68580" marR="68580"/>
                </a:tc>
                <a:tc>
                  <a:txBody>
                    <a:bodyPr/>
                    <a:lstStyle/>
                    <a:p>
                      <a:pPr algn="ctr"/>
                      <a:r>
                        <a:rPr lang="ar-JO" b="1" i="0" dirty="0">
                          <a:cs typeface="Arial" panose="020B0604020202020204" pitchFamily="34" charset="0"/>
                        </a:rPr>
                        <a:t>النور</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المياه</a:t>
                      </a:r>
                      <a:endParaRPr lang="en-AU" dirty="0"/>
                    </a:p>
                  </a:txBody>
                  <a:tcPr marL="68580" marR="68580"/>
                </a:tc>
                <a:tc>
                  <a:txBody>
                    <a:bodyPr/>
                    <a:lstStyle/>
                    <a:p>
                      <a:pPr algn="ctr"/>
                      <a:r>
                        <a:rPr lang="ar-JO" b="1" i="0" dirty="0">
                          <a:cs typeface="Arial" panose="020B0604020202020204" pitchFamily="34" charset="0"/>
                        </a:rPr>
                        <a:t>4</a:t>
                      </a:r>
                      <a:endParaRPr lang="en-AU" dirty="0"/>
                    </a:p>
                  </a:txBody>
                  <a:tcPr marL="68580" marR="68580"/>
                </a:tc>
                <a:extLst>
                  <a:ext uri="{0D108BD9-81ED-4DB2-BD59-A6C34878D82A}">
                    <a16:rowId xmlns:a16="http://schemas.microsoft.com/office/drawing/2014/main" val="10004"/>
                  </a:ext>
                </a:extLst>
              </a:tr>
              <a:tr h="357345">
                <a:tc>
                  <a:txBody>
                    <a:bodyPr/>
                    <a:lstStyle/>
                    <a:p>
                      <a:pPr algn="ctr"/>
                      <a:r>
                        <a:rPr lang="ar-JO" b="1" i="0" dirty="0">
                          <a:cs typeface="Arial" panose="020B0604020202020204" pitchFamily="34" charset="0"/>
                        </a:rPr>
                        <a:t>2</a:t>
                      </a:r>
                      <a:endParaRPr lang="en-AU" dirty="0"/>
                    </a:p>
                  </a:txBody>
                  <a:tcPr marL="68580" marR="68580"/>
                </a:tc>
                <a:tc>
                  <a:txBody>
                    <a:bodyPr/>
                    <a:lstStyle/>
                    <a:p>
                      <a:pPr algn="ctr"/>
                      <a:r>
                        <a:rPr lang="ar-JO" b="1" i="0" dirty="0">
                          <a:cs typeface="Arial" panose="020B0604020202020204" pitchFamily="34" charset="0"/>
                        </a:rPr>
                        <a:t>المحيطات</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النظام</a:t>
                      </a:r>
                      <a:r>
                        <a:rPr lang="ar-JO" baseline="0" dirty="0"/>
                        <a:t> الشمسي</a:t>
                      </a:r>
                      <a:endParaRPr lang="en-AU" dirty="0"/>
                    </a:p>
                  </a:txBody>
                  <a:tcPr marL="68580" marR="68580"/>
                </a:tc>
                <a:tc>
                  <a:txBody>
                    <a:bodyPr/>
                    <a:lstStyle/>
                    <a:p>
                      <a:pPr algn="ctr"/>
                      <a:r>
                        <a:rPr lang="ar-JO" b="1" i="0" dirty="0">
                          <a:cs typeface="Arial" panose="020B0604020202020204" pitchFamily="34" charset="0"/>
                        </a:rPr>
                        <a:t>5</a:t>
                      </a:r>
                      <a:endParaRPr lang="en-AU" dirty="0"/>
                    </a:p>
                  </a:txBody>
                  <a:tcPr marL="68580" marR="68580"/>
                </a:tc>
                <a:extLst>
                  <a:ext uri="{0D108BD9-81ED-4DB2-BD59-A6C34878D82A}">
                    <a16:rowId xmlns:a16="http://schemas.microsoft.com/office/drawing/2014/main" val="10005"/>
                  </a:ext>
                </a:extLst>
              </a:tr>
              <a:tr h="357345">
                <a:tc>
                  <a:txBody>
                    <a:bodyPr/>
                    <a:lstStyle/>
                    <a:p>
                      <a:pPr algn="ctr"/>
                      <a:r>
                        <a:rPr lang="ar-JO" b="1" i="0" dirty="0">
                          <a:cs typeface="Arial" panose="020B0604020202020204" pitchFamily="34" charset="0"/>
                        </a:rPr>
                        <a:t>3</a:t>
                      </a:r>
                      <a:endParaRPr lang="en-AU" dirty="0"/>
                    </a:p>
                  </a:txBody>
                  <a:tcPr marL="68580" marR="68580"/>
                </a:tc>
                <a:tc>
                  <a:txBody>
                    <a:bodyPr/>
                    <a:lstStyle/>
                    <a:p>
                      <a:pPr algn="ctr"/>
                      <a:r>
                        <a:rPr lang="ar-JO" b="1" i="0" dirty="0">
                          <a:cs typeface="Arial" panose="020B0604020202020204" pitchFamily="34" charset="0"/>
                        </a:rPr>
                        <a:t>اليابسة</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الأرض</a:t>
                      </a:r>
                      <a:endParaRPr lang="en-AU" dirty="0"/>
                    </a:p>
                  </a:txBody>
                  <a:tcPr marL="68580" marR="68580"/>
                </a:tc>
                <a:tc>
                  <a:txBody>
                    <a:bodyPr/>
                    <a:lstStyle/>
                    <a:p>
                      <a:pPr algn="ctr"/>
                      <a:r>
                        <a:rPr lang="ar-JO" b="1" i="0" dirty="0">
                          <a:cs typeface="Arial" panose="020B0604020202020204" pitchFamily="34" charset="0"/>
                        </a:rPr>
                        <a:t>6</a:t>
                      </a:r>
                      <a:endParaRPr lang="en-AU" dirty="0"/>
                    </a:p>
                  </a:txBody>
                  <a:tcPr marL="68580" marR="68580"/>
                </a:tc>
                <a:extLst>
                  <a:ext uri="{0D108BD9-81ED-4DB2-BD59-A6C34878D82A}">
                    <a16:rowId xmlns:a16="http://schemas.microsoft.com/office/drawing/2014/main" val="10006"/>
                  </a:ext>
                </a:extLst>
              </a:tr>
              <a:tr h="473536">
                <a:tc>
                  <a:txBody>
                    <a:bodyPr/>
                    <a:lstStyle/>
                    <a:p>
                      <a:pPr algn="ctr"/>
                      <a:r>
                        <a:rPr lang="ar-JO" b="1" i="0" dirty="0">
                          <a:cs typeface="Arial" panose="020B0604020202020204" pitchFamily="34" charset="0"/>
                        </a:rPr>
                        <a:t>3</a:t>
                      </a:r>
                      <a:endParaRPr lang="en-AU" dirty="0"/>
                    </a:p>
                  </a:txBody>
                  <a:tcPr marL="68580" marR="68580"/>
                </a:tc>
                <a:tc>
                  <a:txBody>
                    <a:bodyPr/>
                    <a:lstStyle/>
                    <a:p>
                      <a:pPr algn="ctr"/>
                      <a:r>
                        <a:rPr lang="ar-JO" b="1" i="0" dirty="0">
                          <a:cs typeface="Arial" panose="020B0604020202020204" pitchFamily="34" charset="0"/>
                        </a:rPr>
                        <a:t>الحياة</a:t>
                      </a:r>
                      <a:r>
                        <a:rPr lang="ar-JO" baseline="0" dirty="0"/>
                        <a:t> الأولى (النباتية)</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اليابسة</a:t>
                      </a:r>
                      <a:endParaRPr lang="en-AU" dirty="0"/>
                    </a:p>
                  </a:txBody>
                  <a:tcPr marL="68580" marR="68580"/>
                </a:tc>
                <a:tc>
                  <a:txBody>
                    <a:bodyPr/>
                    <a:lstStyle/>
                    <a:p>
                      <a:pPr algn="ctr"/>
                      <a:r>
                        <a:rPr lang="ar-JO" b="1" i="0" dirty="0">
                          <a:cs typeface="Arial" panose="020B0604020202020204" pitchFamily="34" charset="0"/>
                        </a:rPr>
                        <a:t>7</a:t>
                      </a:r>
                      <a:endParaRPr lang="en-AU" dirty="0"/>
                    </a:p>
                  </a:txBody>
                  <a:tcPr marL="68580" marR="68580"/>
                </a:tc>
                <a:extLst>
                  <a:ext uri="{0D108BD9-81ED-4DB2-BD59-A6C34878D82A}">
                    <a16:rowId xmlns:a16="http://schemas.microsoft.com/office/drawing/2014/main" val="10007"/>
                  </a:ext>
                </a:extLst>
              </a:tr>
              <a:tr h="357345">
                <a:tc>
                  <a:txBody>
                    <a:bodyPr/>
                    <a:lstStyle/>
                    <a:p>
                      <a:pPr algn="ctr"/>
                      <a:r>
                        <a:rPr lang="ar-JO" b="1" i="0" dirty="0">
                          <a:cs typeface="Arial" panose="020B0604020202020204" pitchFamily="34" charset="0"/>
                        </a:rPr>
                        <a:t>3</a:t>
                      </a:r>
                      <a:endParaRPr lang="en-AU" dirty="0"/>
                    </a:p>
                  </a:txBody>
                  <a:tcPr marL="68580" marR="68580"/>
                </a:tc>
                <a:tc>
                  <a:txBody>
                    <a:bodyPr/>
                    <a:lstStyle/>
                    <a:p>
                      <a:pPr algn="ctr"/>
                      <a:r>
                        <a:rPr lang="ar-JO" b="1" i="0" dirty="0">
                          <a:cs typeface="Arial" panose="020B0604020202020204" pitchFamily="34" charset="0"/>
                        </a:rPr>
                        <a:t>الأشجار</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المحيطات</a:t>
                      </a:r>
                      <a:endParaRPr lang="en-AU" dirty="0"/>
                    </a:p>
                  </a:txBody>
                  <a:tcPr marL="68580" marR="68580"/>
                </a:tc>
                <a:tc>
                  <a:txBody>
                    <a:bodyPr/>
                    <a:lstStyle/>
                    <a:p>
                      <a:pPr algn="ctr"/>
                      <a:r>
                        <a:rPr lang="ar-JO" b="1" i="0" dirty="0">
                          <a:cs typeface="Arial" panose="020B0604020202020204" pitchFamily="34" charset="0"/>
                        </a:rPr>
                        <a:t>8</a:t>
                      </a:r>
                      <a:endParaRPr lang="en-AU" dirty="0"/>
                    </a:p>
                  </a:txBody>
                  <a:tcPr marL="68580" marR="68580"/>
                </a:tc>
                <a:extLst>
                  <a:ext uri="{0D108BD9-81ED-4DB2-BD59-A6C34878D82A}">
                    <a16:rowId xmlns:a16="http://schemas.microsoft.com/office/drawing/2014/main" val="10008"/>
                  </a:ext>
                </a:extLst>
              </a:tr>
              <a:tr h="473536">
                <a:tc>
                  <a:txBody>
                    <a:bodyPr/>
                    <a:lstStyle/>
                    <a:p>
                      <a:pPr algn="ctr"/>
                      <a:r>
                        <a:rPr lang="ar-JO" b="1" i="0" dirty="0">
                          <a:cs typeface="Arial" panose="020B0604020202020204" pitchFamily="34" charset="0"/>
                        </a:rPr>
                        <a:t>4</a:t>
                      </a:r>
                      <a:endParaRPr lang="en-AU" dirty="0"/>
                    </a:p>
                  </a:txBody>
                  <a:tcPr marL="68580" marR="68580"/>
                </a:tc>
                <a:tc>
                  <a:txBody>
                    <a:bodyPr/>
                    <a:lstStyle/>
                    <a:p>
                      <a:pPr algn="ctr"/>
                      <a:r>
                        <a:rPr lang="ar-JO" b="1" i="0" dirty="0">
                          <a:cs typeface="Arial" panose="020B0604020202020204" pitchFamily="34" charset="0"/>
                        </a:rPr>
                        <a:t>النظام</a:t>
                      </a:r>
                      <a:r>
                        <a:rPr lang="ar-JO" baseline="0" dirty="0"/>
                        <a:t> الشمسي</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الحياة</a:t>
                      </a:r>
                      <a:r>
                        <a:rPr lang="ar-JO" baseline="0" dirty="0"/>
                        <a:t> الأولى (خلية وحيدة)</a:t>
                      </a:r>
                      <a:endParaRPr lang="en-AU" dirty="0"/>
                    </a:p>
                  </a:txBody>
                  <a:tcPr marL="68580" marR="68580"/>
                </a:tc>
                <a:tc>
                  <a:txBody>
                    <a:bodyPr/>
                    <a:lstStyle/>
                    <a:p>
                      <a:pPr algn="ctr"/>
                      <a:r>
                        <a:rPr lang="ar-JO" b="1" i="0" dirty="0">
                          <a:cs typeface="Arial" panose="020B0604020202020204" pitchFamily="34" charset="0"/>
                        </a:rPr>
                        <a:t>9</a:t>
                      </a:r>
                      <a:endParaRPr lang="en-AU" dirty="0"/>
                    </a:p>
                  </a:txBody>
                  <a:tcPr marL="68580" marR="68580"/>
                </a:tc>
                <a:extLst>
                  <a:ext uri="{0D108BD9-81ED-4DB2-BD59-A6C34878D82A}">
                    <a16:rowId xmlns:a16="http://schemas.microsoft.com/office/drawing/2014/main" val="10009"/>
                  </a:ext>
                </a:extLst>
              </a:tr>
              <a:tr h="357345">
                <a:tc>
                  <a:txBody>
                    <a:bodyPr/>
                    <a:lstStyle/>
                    <a:p>
                      <a:pPr algn="ctr"/>
                      <a:r>
                        <a:rPr lang="ar-JO" b="1" i="0" dirty="0">
                          <a:cs typeface="Arial" panose="020B0604020202020204" pitchFamily="34" charset="0"/>
                        </a:rPr>
                        <a:t>4</a:t>
                      </a:r>
                      <a:endParaRPr lang="en-AU" dirty="0"/>
                    </a:p>
                  </a:txBody>
                  <a:tcPr marL="68580" marR="68580"/>
                </a:tc>
                <a:tc>
                  <a:txBody>
                    <a:bodyPr/>
                    <a:lstStyle/>
                    <a:p>
                      <a:pPr algn="ctr"/>
                      <a:r>
                        <a:rPr lang="ar-JO" b="1" i="0" dirty="0">
                          <a:cs typeface="Arial" panose="020B0604020202020204" pitchFamily="34" charset="0"/>
                        </a:rPr>
                        <a:t>النجوم</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الأسماك</a:t>
                      </a:r>
                      <a:endParaRPr lang="en-AU" dirty="0"/>
                    </a:p>
                  </a:txBody>
                  <a:tcPr marL="68580" marR="68580"/>
                </a:tc>
                <a:tc>
                  <a:txBody>
                    <a:bodyPr/>
                    <a:lstStyle/>
                    <a:p>
                      <a:pPr algn="ctr"/>
                      <a:r>
                        <a:rPr lang="ar-JO" b="1" i="0" dirty="0">
                          <a:cs typeface="Arial" panose="020B0604020202020204" pitchFamily="34" charset="0"/>
                        </a:rPr>
                        <a:t>10</a:t>
                      </a:r>
                      <a:endParaRPr lang="en-AU" dirty="0"/>
                    </a:p>
                  </a:txBody>
                  <a:tcPr marL="68580" marR="68580"/>
                </a:tc>
                <a:extLst>
                  <a:ext uri="{0D108BD9-81ED-4DB2-BD59-A6C34878D82A}">
                    <a16:rowId xmlns:a16="http://schemas.microsoft.com/office/drawing/2014/main" val="10010"/>
                  </a:ext>
                </a:extLst>
              </a:tr>
              <a:tr h="357345">
                <a:tc>
                  <a:txBody>
                    <a:bodyPr/>
                    <a:lstStyle/>
                    <a:p>
                      <a:pPr algn="ctr"/>
                      <a:r>
                        <a:rPr lang="ar-JO" b="1" i="0" dirty="0">
                          <a:cs typeface="Arial" panose="020B0604020202020204" pitchFamily="34" charset="0"/>
                        </a:rPr>
                        <a:t>5</a:t>
                      </a:r>
                      <a:endParaRPr lang="en-AU" dirty="0"/>
                    </a:p>
                  </a:txBody>
                  <a:tcPr marL="68580" marR="68580"/>
                </a:tc>
                <a:tc>
                  <a:txBody>
                    <a:bodyPr/>
                    <a:lstStyle/>
                    <a:p>
                      <a:pPr algn="ctr"/>
                      <a:r>
                        <a:rPr lang="ar-JO" b="1" i="0" dirty="0">
                          <a:cs typeface="Arial" panose="020B0604020202020204" pitchFamily="34" charset="0"/>
                        </a:rPr>
                        <a:t>الأسماك</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الأشجار</a:t>
                      </a:r>
                      <a:endParaRPr lang="en-AU" dirty="0"/>
                    </a:p>
                  </a:txBody>
                  <a:tcPr marL="68580" marR="68580"/>
                </a:tc>
                <a:tc>
                  <a:txBody>
                    <a:bodyPr/>
                    <a:lstStyle/>
                    <a:p>
                      <a:pPr algn="ctr"/>
                      <a:r>
                        <a:rPr lang="ar-JO" b="1" i="0" dirty="0">
                          <a:cs typeface="Arial" panose="020B0604020202020204" pitchFamily="34" charset="0"/>
                        </a:rPr>
                        <a:t>11</a:t>
                      </a:r>
                      <a:endParaRPr lang="en-AU" dirty="0"/>
                    </a:p>
                  </a:txBody>
                  <a:tcPr marL="68580" marR="68580"/>
                </a:tc>
                <a:extLst>
                  <a:ext uri="{0D108BD9-81ED-4DB2-BD59-A6C34878D82A}">
                    <a16:rowId xmlns:a16="http://schemas.microsoft.com/office/drawing/2014/main" val="10011"/>
                  </a:ext>
                </a:extLst>
              </a:tr>
              <a:tr h="357345">
                <a:tc>
                  <a:txBody>
                    <a:bodyPr/>
                    <a:lstStyle/>
                    <a:p>
                      <a:pPr algn="ctr"/>
                      <a:r>
                        <a:rPr lang="ar-JO" b="1" i="0" dirty="0">
                          <a:cs typeface="Arial" panose="020B0604020202020204" pitchFamily="34" charset="0"/>
                        </a:rPr>
                        <a:t>5</a:t>
                      </a:r>
                      <a:endParaRPr lang="en-AU" dirty="0"/>
                    </a:p>
                  </a:txBody>
                  <a:tcPr marL="68580" marR="68580"/>
                </a:tc>
                <a:tc>
                  <a:txBody>
                    <a:bodyPr/>
                    <a:lstStyle/>
                    <a:p>
                      <a:pPr algn="ctr"/>
                      <a:r>
                        <a:rPr lang="ar-JO" b="1" i="0" dirty="0">
                          <a:cs typeface="Arial" panose="020B0604020202020204" pitchFamily="34" charset="0"/>
                        </a:rPr>
                        <a:t>الطيور</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الحشرات</a:t>
                      </a:r>
                      <a:endParaRPr lang="en-AU" dirty="0"/>
                    </a:p>
                  </a:txBody>
                  <a:tcPr marL="68580" marR="68580"/>
                </a:tc>
                <a:tc>
                  <a:txBody>
                    <a:bodyPr/>
                    <a:lstStyle/>
                    <a:p>
                      <a:pPr algn="ctr"/>
                      <a:r>
                        <a:rPr lang="ar-JO" b="1" i="0" dirty="0">
                          <a:cs typeface="Arial" panose="020B0604020202020204" pitchFamily="34" charset="0"/>
                        </a:rPr>
                        <a:t>12</a:t>
                      </a:r>
                      <a:endParaRPr lang="en-AU" dirty="0"/>
                    </a:p>
                  </a:txBody>
                  <a:tcPr marL="68580" marR="68580"/>
                </a:tc>
                <a:extLst>
                  <a:ext uri="{0D108BD9-81ED-4DB2-BD59-A6C34878D82A}">
                    <a16:rowId xmlns:a16="http://schemas.microsoft.com/office/drawing/2014/main" val="10012"/>
                  </a:ext>
                </a:extLst>
              </a:tr>
              <a:tr h="357345">
                <a:tc>
                  <a:txBody>
                    <a:bodyPr/>
                    <a:lstStyle/>
                    <a:p>
                      <a:pPr algn="ctr"/>
                      <a:r>
                        <a:rPr lang="ar-JO" b="1" i="0" dirty="0">
                          <a:cs typeface="Arial" panose="020B0604020202020204" pitchFamily="34" charset="0"/>
                        </a:rPr>
                        <a:t>6</a:t>
                      </a:r>
                      <a:endParaRPr lang="en-AU" dirty="0"/>
                    </a:p>
                  </a:txBody>
                  <a:tcPr marL="68580" marR="68580"/>
                </a:tc>
                <a:tc>
                  <a:txBody>
                    <a:bodyPr/>
                    <a:lstStyle/>
                    <a:p>
                      <a:pPr algn="ctr"/>
                      <a:r>
                        <a:rPr lang="ar-JO" b="1" i="0" dirty="0">
                          <a:cs typeface="Arial" panose="020B0604020202020204" pitchFamily="34" charset="0"/>
                        </a:rPr>
                        <a:t>الثدييات</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الزواحف</a:t>
                      </a:r>
                      <a:endParaRPr lang="en-AU" dirty="0"/>
                    </a:p>
                  </a:txBody>
                  <a:tcPr marL="68580" marR="68580"/>
                </a:tc>
                <a:tc>
                  <a:txBody>
                    <a:bodyPr/>
                    <a:lstStyle/>
                    <a:p>
                      <a:pPr algn="ctr"/>
                      <a:r>
                        <a:rPr lang="ar-JO" b="1" i="0" dirty="0">
                          <a:cs typeface="Arial" panose="020B0604020202020204" pitchFamily="34" charset="0"/>
                        </a:rPr>
                        <a:t>13</a:t>
                      </a:r>
                      <a:endParaRPr lang="en-AU" dirty="0"/>
                    </a:p>
                  </a:txBody>
                  <a:tcPr marL="68580" marR="68580"/>
                </a:tc>
                <a:extLst>
                  <a:ext uri="{0D108BD9-81ED-4DB2-BD59-A6C34878D82A}">
                    <a16:rowId xmlns:a16="http://schemas.microsoft.com/office/drawing/2014/main" val="10013"/>
                  </a:ext>
                </a:extLst>
              </a:tr>
              <a:tr h="357345">
                <a:tc>
                  <a:txBody>
                    <a:bodyPr/>
                    <a:lstStyle/>
                    <a:p>
                      <a:pPr algn="ctr"/>
                      <a:r>
                        <a:rPr lang="ar-JO" b="1" i="0" dirty="0">
                          <a:cs typeface="Arial" panose="020B0604020202020204" pitchFamily="34" charset="0"/>
                        </a:rPr>
                        <a:t>6</a:t>
                      </a:r>
                      <a:endParaRPr lang="en-AU" dirty="0"/>
                    </a:p>
                  </a:txBody>
                  <a:tcPr marL="68580" marR="68580"/>
                </a:tc>
                <a:tc>
                  <a:txBody>
                    <a:bodyPr/>
                    <a:lstStyle/>
                    <a:p>
                      <a:pPr algn="ctr"/>
                      <a:r>
                        <a:rPr lang="ar-JO" b="1" i="0" dirty="0">
                          <a:cs typeface="Arial" panose="020B0604020202020204" pitchFamily="34" charset="0"/>
                        </a:rPr>
                        <a:t>الزواحف</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الطيور</a:t>
                      </a:r>
                      <a:endParaRPr lang="en-AU" dirty="0"/>
                    </a:p>
                  </a:txBody>
                  <a:tcPr marL="68580" marR="68580"/>
                </a:tc>
                <a:tc>
                  <a:txBody>
                    <a:bodyPr/>
                    <a:lstStyle/>
                    <a:p>
                      <a:pPr algn="ctr"/>
                      <a:r>
                        <a:rPr lang="ar-JO" b="1" i="0" dirty="0">
                          <a:cs typeface="Arial" panose="020B0604020202020204" pitchFamily="34" charset="0"/>
                        </a:rPr>
                        <a:t>14</a:t>
                      </a:r>
                      <a:endParaRPr lang="en-AU" dirty="0"/>
                    </a:p>
                  </a:txBody>
                  <a:tcPr marL="68580" marR="68580"/>
                </a:tc>
                <a:extLst>
                  <a:ext uri="{0D108BD9-81ED-4DB2-BD59-A6C34878D82A}">
                    <a16:rowId xmlns:a16="http://schemas.microsoft.com/office/drawing/2014/main" val="10014"/>
                  </a:ext>
                </a:extLst>
              </a:tr>
              <a:tr h="357345">
                <a:tc>
                  <a:txBody>
                    <a:bodyPr/>
                    <a:lstStyle/>
                    <a:p>
                      <a:pPr algn="ctr"/>
                      <a:r>
                        <a:rPr lang="ar-JO" b="1" i="0" dirty="0">
                          <a:cs typeface="Arial" panose="020B0604020202020204" pitchFamily="34" charset="0"/>
                        </a:rPr>
                        <a:t>6</a:t>
                      </a:r>
                      <a:endParaRPr lang="en-AU" dirty="0"/>
                    </a:p>
                  </a:txBody>
                  <a:tcPr marL="68580" marR="68580"/>
                </a:tc>
                <a:tc>
                  <a:txBody>
                    <a:bodyPr/>
                    <a:lstStyle/>
                    <a:p>
                      <a:pPr algn="ctr"/>
                      <a:r>
                        <a:rPr lang="ar-JO" b="1" i="0" dirty="0">
                          <a:cs typeface="Arial" panose="020B0604020202020204" pitchFamily="34" charset="0"/>
                        </a:rPr>
                        <a:t>الحشرات</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الثدييات</a:t>
                      </a:r>
                      <a:endParaRPr lang="en-AU" dirty="0"/>
                    </a:p>
                  </a:txBody>
                  <a:tcPr marL="68580" marR="68580"/>
                </a:tc>
                <a:tc>
                  <a:txBody>
                    <a:bodyPr/>
                    <a:lstStyle/>
                    <a:p>
                      <a:pPr algn="ctr"/>
                      <a:r>
                        <a:rPr lang="ar-JO" b="1" i="0" dirty="0">
                          <a:cs typeface="Arial" panose="020B0604020202020204" pitchFamily="34" charset="0"/>
                        </a:rPr>
                        <a:t>15</a:t>
                      </a:r>
                      <a:endParaRPr lang="en-AU" dirty="0"/>
                    </a:p>
                  </a:txBody>
                  <a:tcPr marL="68580" marR="68580"/>
                </a:tc>
                <a:extLst>
                  <a:ext uri="{0D108BD9-81ED-4DB2-BD59-A6C34878D82A}">
                    <a16:rowId xmlns:a16="http://schemas.microsoft.com/office/drawing/2014/main" val="10015"/>
                  </a:ext>
                </a:extLst>
              </a:tr>
              <a:tr h="357345">
                <a:tc>
                  <a:txBody>
                    <a:bodyPr/>
                    <a:lstStyle/>
                    <a:p>
                      <a:pPr algn="ctr"/>
                      <a:r>
                        <a:rPr lang="ar-JO" b="1" i="0" dirty="0">
                          <a:cs typeface="Arial" panose="020B0604020202020204" pitchFamily="34" charset="0"/>
                        </a:rPr>
                        <a:t>6</a:t>
                      </a:r>
                      <a:endParaRPr lang="en-AU" dirty="0"/>
                    </a:p>
                  </a:txBody>
                  <a:tcPr marL="68580" marR="68580"/>
                </a:tc>
                <a:tc>
                  <a:txBody>
                    <a:bodyPr/>
                    <a:lstStyle/>
                    <a:p>
                      <a:pPr algn="ctr"/>
                      <a:r>
                        <a:rPr lang="ar-JO" b="1" i="0" dirty="0">
                          <a:cs typeface="Arial" panose="020B0604020202020204" pitchFamily="34" charset="0"/>
                        </a:rPr>
                        <a:t>الإنسان</a:t>
                      </a:r>
                      <a:endParaRPr lang="en-AU" dirty="0"/>
                    </a:p>
                  </a:txBody>
                  <a:tcPr marL="68580" marR="68580"/>
                </a:tc>
                <a:tc>
                  <a:txBody>
                    <a:bodyPr/>
                    <a:lstStyle/>
                    <a:p>
                      <a:pPr algn="ctr"/>
                      <a:endParaRPr lang="en-AU" dirty="0"/>
                    </a:p>
                  </a:txBody>
                  <a:tcPr marL="68580" marR="68580"/>
                </a:tc>
                <a:tc>
                  <a:txBody>
                    <a:bodyPr/>
                    <a:lstStyle/>
                    <a:p>
                      <a:pPr algn="ctr"/>
                      <a:r>
                        <a:rPr lang="ar-JO" b="1" i="0" dirty="0">
                          <a:cs typeface="Arial" panose="020B0604020202020204" pitchFamily="34" charset="0"/>
                        </a:rPr>
                        <a:t>الإنسان</a:t>
                      </a:r>
                      <a:endParaRPr lang="en-AU" dirty="0"/>
                    </a:p>
                  </a:txBody>
                  <a:tcPr marL="68580" marR="68580"/>
                </a:tc>
                <a:tc>
                  <a:txBody>
                    <a:bodyPr/>
                    <a:lstStyle/>
                    <a:p>
                      <a:pPr algn="ctr"/>
                      <a:r>
                        <a:rPr lang="ar-JO" b="1" i="0" dirty="0">
                          <a:cs typeface="Arial" panose="020B0604020202020204" pitchFamily="34" charset="0"/>
                        </a:rPr>
                        <a:t>16</a:t>
                      </a:r>
                      <a:endParaRPr lang="en-AU" dirty="0"/>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474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ar-JO" dirty="0">
                <a:solidFill>
                  <a:schemeClr val="bg1"/>
                </a:solidFill>
              </a:rPr>
              <a:t>تفسيرات                 غير متوافقة</a:t>
            </a:r>
            <a:endParaRPr lang="en-US" sz="3600" dirty="0"/>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a:solidFill>
                  <a:schemeClr val="bg1"/>
                </a:solidFill>
                <a:latin typeface="Arial" panose="020B0604020202020204" pitchFamily="34" charset="0"/>
                <a:cs typeface="Arial" panose="020B0604020202020204" pitchFamily="34" charset="0"/>
              </a:rPr>
              <a:t>www.christiananswers.net</a:t>
            </a:r>
            <a:r>
              <a:rPr lang="en-US" sz="2000" b="1" dirty="0">
                <a:solidFill>
                  <a:schemeClr val="bg1"/>
                </a:solidFill>
                <a:latin typeface="Arial" panose="020B0604020202020204" pitchFamily="34" charset="0"/>
                <a:cs typeface="Arial" panose="020B0604020202020204" pitchFamily="34" charset="0"/>
              </a:rPr>
              <a:t>/ q-</a:t>
            </a:r>
            <a:r>
              <a:rPr lang="en-US" sz="2000" b="1" dirty="0" err="1">
                <a:solidFill>
                  <a:schemeClr val="bg1"/>
                </a:solidFill>
                <a:latin typeface="Arial" panose="020B0604020202020204" pitchFamily="34" charset="0"/>
                <a:cs typeface="Arial" panose="020B0604020202020204" pitchFamily="34" charset="0"/>
              </a:rPr>
              <a:t>eden</a:t>
            </a:r>
            <a:r>
              <a:rPr lang="en-US" sz="2000" b="1" dirty="0">
                <a:solidFill>
                  <a:schemeClr val="bg1"/>
                </a:solidFill>
                <a:latin typeface="Arial" panose="020B0604020202020204" pitchFamily="34" charset="0"/>
                <a:cs typeface="Arial" panose="020B0604020202020204" pitchFamily="34" charset="0"/>
              </a:rPr>
              <a:t>/big-</a:t>
            </a:r>
            <a:r>
              <a:rPr lang="en-US" sz="2000" b="1" dirty="0" err="1">
                <a:solidFill>
                  <a:schemeClr val="bg1"/>
                </a:solidFill>
                <a:latin typeface="Arial" panose="020B0604020202020204" pitchFamily="34" charset="0"/>
                <a:cs typeface="Arial" panose="020B0604020202020204" pitchFamily="34" charset="0"/>
              </a:rPr>
              <a:t>bang.html</a:t>
            </a:r>
            <a:endParaRPr lang="en-US" sz="2000" b="1" dirty="0">
              <a:solidFill>
                <a:schemeClr val="bg1"/>
              </a:solidFill>
              <a:latin typeface="Arial" panose="020B0604020202020204" pitchFamily="34" charset="0"/>
              <a:cs typeface="Arial" panose="020B0604020202020204" pitchFamily="34" charset="0"/>
            </a:endParaRPr>
          </a:p>
        </p:txBody>
      </p:sp>
      <p:pic>
        <p:nvPicPr>
          <p:cNvPr id="303114" name="Picture 18"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23528" y="2492896"/>
            <a:ext cx="4176464" cy="1569660"/>
          </a:xfrm>
          <a:prstGeom prst="rect">
            <a:avLst/>
          </a:prstGeom>
          <a:noFill/>
        </p:spPr>
        <p:txBody>
          <a:bodyPr wrap="square" rtlCol="0">
            <a:spAutoFit/>
          </a:bodyPr>
          <a:lstStyle/>
          <a:p>
            <a:pPr lvl="0" algn="ctr"/>
            <a:r>
              <a:rPr lang="ar-JO" sz="3200" b="1" dirty="0">
                <a:solidFill>
                  <a:schemeClr val="bg1"/>
                </a:solidFill>
                <a:latin typeface="Arial" panose="020B0604020202020204" pitchFamily="34" charset="0"/>
              </a:rPr>
              <a:t>تشكلت عناصر من خلال الهيدروجين والهيليوم بعد ملايين السنين</a:t>
            </a:r>
            <a:endParaRPr lang="en-US" sz="3200" b="1" dirty="0">
              <a:solidFill>
                <a:schemeClr val="bg1"/>
              </a:solidFill>
              <a:latin typeface="Arial" panose="020B0604020202020204" pitchFamily="34" charset="0"/>
            </a:endParaRPr>
          </a:p>
        </p:txBody>
      </p:sp>
      <p:sp>
        <p:nvSpPr>
          <p:cNvPr id="12" name="TextBox 11"/>
          <p:cNvSpPr txBox="1"/>
          <p:nvPr/>
        </p:nvSpPr>
        <p:spPr>
          <a:xfrm>
            <a:off x="4499992" y="2492896"/>
            <a:ext cx="4536504"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كل العناصر صنعت معاً</a:t>
            </a:r>
            <a:endParaRPr lang="en-US" sz="3200" b="1" dirty="0">
              <a:solidFill>
                <a:schemeClr val="bg1"/>
              </a:solidFill>
              <a:latin typeface="Arial" panose="020B0604020202020204" pitchFamily="34" charset="0"/>
            </a:endParaRPr>
          </a:p>
        </p:txBody>
      </p:sp>
      <p:sp>
        <p:nvSpPr>
          <p:cNvPr id="13" name="TextBox 12"/>
          <p:cNvSpPr txBox="1"/>
          <p:nvPr/>
        </p:nvSpPr>
        <p:spPr>
          <a:xfrm>
            <a:off x="323528" y="5085184"/>
            <a:ext cx="4536504" cy="1077218"/>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الأرض بعد النجوم بوقت طويل</a:t>
            </a:r>
            <a:endParaRPr lang="en-US" sz="3200" b="1" dirty="0">
              <a:solidFill>
                <a:schemeClr val="bg1"/>
              </a:solidFill>
              <a:latin typeface="Arial" panose="020B0604020202020204" pitchFamily="34" charset="0"/>
            </a:endParaRPr>
          </a:p>
        </p:txBody>
      </p:sp>
      <p:sp>
        <p:nvSpPr>
          <p:cNvPr id="14" name="TextBox 13"/>
          <p:cNvSpPr txBox="1"/>
          <p:nvPr/>
        </p:nvSpPr>
        <p:spPr>
          <a:xfrm>
            <a:off x="4499992" y="5085184"/>
            <a:ext cx="4536504"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الأرض قبل النجوم</a:t>
            </a:r>
            <a:endParaRPr lang="en-US" sz="32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ar-JO" dirty="0">
                <a:solidFill>
                  <a:schemeClr val="bg1"/>
                </a:solidFill>
              </a:rPr>
              <a:t>تفسيرات                 غير متوافقة</a:t>
            </a:r>
            <a:endParaRPr lang="en-US" sz="3600" dirty="0"/>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a:solidFill>
                  <a:schemeClr val="bg1"/>
                </a:solidFill>
                <a:latin typeface="Arial" panose="020B0604020202020204" pitchFamily="34" charset="0"/>
                <a:cs typeface="Arial" panose="020B0604020202020204" pitchFamily="34" charset="0"/>
              </a:rPr>
              <a:t>www.christiananswers.net</a:t>
            </a:r>
            <a:r>
              <a:rPr lang="en-US" sz="2000" b="1" dirty="0">
                <a:solidFill>
                  <a:schemeClr val="bg1"/>
                </a:solidFill>
                <a:latin typeface="Arial" panose="020B0604020202020204" pitchFamily="34" charset="0"/>
                <a:cs typeface="Arial" panose="020B0604020202020204" pitchFamily="34" charset="0"/>
              </a:rPr>
              <a:t>/ q-</a:t>
            </a:r>
            <a:r>
              <a:rPr lang="en-US" sz="2000" b="1" dirty="0" err="1">
                <a:solidFill>
                  <a:schemeClr val="bg1"/>
                </a:solidFill>
                <a:latin typeface="Arial" panose="020B0604020202020204" pitchFamily="34" charset="0"/>
                <a:cs typeface="Arial" panose="020B0604020202020204" pitchFamily="34" charset="0"/>
              </a:rPr>
              <a:t>eden</a:t>
            </a:r>
            <a:r>
              <a:rPr lang="en-US" sz="2000" b="1" dirty="0">
                <a:solidFill>
                  <a:schemeClr val="bg1"/>
                </a:solidFill>
                <a:latin typeface="Arial" panose="020B0604020202020204" pitchFamily="34" charset="0"/>
                <a:cs typeface="Arial" panose="020B0604020202020204" pitchFamily="34" charset="0"/>
              </a:rPr>
              <a:t>/big-</a:t>
            </a:r>
            <a:r>
              <a:rPr lang="en-US" sz="2000" b="1" dirty="0" err="1">
                <a:solidFill>
                  <a:schemeClr val="bg1"/>
                </a:solidFill>
                <a:latin typeface="Arial" panose="020B0604020202020204" pitchFamily="34" charset="0"/>
                <a:cs typeface="Arial" panose="020B0604020202020204" pitchFamily="34" charset="0"/>
              </a:rPr>
              <a:t>bang.html</a:t>
            </a:r>
            <a:endParaRPr lang="en-US" sz="2000" b="1" dirty="0">
              <a:solidFill>
                <a:schemeClr val="bg1"/>
              </a:solidFill>
              <a:latin typeface="Arial" panose="020B0604020202020204" pitchFamily="34" charset="0"/>
              <a:cs typeface="Arial" panose="020B0604020202020204" pitchFamily="34" charset="0"/>
            </a:endParaRP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323528" y="2492896"/>
            <a:ext cx="4104456"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تطورت النباتات بعد الشمس</a:t>
            </a:r>
            <a:endParaRPr lang="en-US" sz="3200" b="1" dirty="0">
              <a:solidFill>
                <a:schemeClr val="bg1"/>
              </a:solidFill>
              <a:latin typeface="Arial" panose="020B0604020202020204" pitchFamily="34" charset="0"/>
            </a:endParaRPr>
          </a:p>
        </p:txBody>
      </p:sp>
      <p:sp>
        <p:nvSpPr>
          <p:cNvPr id="12" name="TextBox 11"/>
          <p:cNvSpPr txBox="1"/>
          <p:nvPr/>
        </p:nvSpPr>
        <p:spPr>
          <a:xfrm>
            <a:off x="4499992" y="2492896"/>
            <a:ext cx="4104456"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النباتات قبل الشمس</a:t>
            </a:r>
            <a:endParaRPr lang="en-US" sz="3200" b="1" dirty="0">
              <a:solidFill>
                <a:schemeClr val="bg1"/>
              </a:solidFill>
              <a:latin typeface="Arial" panose="020B0604020202020204" pitchFamily="34" charset="0"/>
            </a:endParaRPr>
          </a:p>
        </p:txBody>
      </p:sp>
      <p:sp>
        <p:nvSpPr>
          <p:cNvPr id="13" name="TextBox 12"/>
          <p:cNvSpPr txBox="1"/>
          <p:nvPr/>
        </p:nvSpPr>
        <p:spPr>
          <a:xfrm>
            <a:off x="323528" y="4151982"/>
            <a:ext cx="4104456"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تطورت الطيور من الزواحف</a:t>
            </a:r>
            <a:endParaRPr lang="en-US" sz="3200" b="1" dirty="0">
              <a:solidFill>
                <a:schemeClr val="bg1"/>
              </a:solidFill>
              <a:latin typeface="Arial" panose="020B0604020202020204" pitchFamily="34" charset="0"/>
            </a:endParaRPr>
          </a:p>
        </p:txBody>
      </p:sp>
      <p:sp>
        <p:nvSpPr>
          <p:cNvPr id="14" name="TextBox 13"/>
          <p:cNvSpPr txBox="1"/>
          <p:nvPr/>
        </p:nvSpPr>
        <p:spPr>
          <a:xfrm>
            <a:off x="4499992" y="4149080"/>
            <a:ext cx="4536504" cy="1077218"/>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خلقت الطيور قبل الزواحف و الثدييات</a:t>
            </a:r>
            <a:endParaRPr lang="en-US" sz="3200" b="1" dirty="0">
              <a:solidFill>
                <a:schemeClr val="bg1"/>
              </a:solidFill>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ar-JO" dirty="0">
                <a:solidFill>
                  <a:schemeClr val="bg1"/>
                </a:solidFill>
              </a:rPr>
              <a:t>تفسيرات                 غير متوافقة</a:t>
            </a:r>
            <a:endParaRPr lang="en-US" sz="3600" dirty="0"/>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rPr>
                        <a:t>الإنفجار العظيم</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rPr>
                        <a:t>الكتاب المقدس</a:t>
                      </a:r>
                      <a:endParaRPr kumimoji="0" lang="en-US" sz="3200" b="1" i="0" u="none" strike="noStrike" cap="none" normalizeH="0" baseline="0" dirty="0">
                        <a:ln>
                          <a:noFill/>
                        </a:ln>
                        <a:solidFill>
                          <a:schemeClr val="tx2"/>
                        </a:solidFill>
                        <a:effectLst/>
                        <a:latin typeface="Arial" panose="020B0604020202020204" pitchFamily="34"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panose="020B0604020202020204" pitchFamily="34"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err="1">
                <a:solidFill>
                  <a:schemeClr val="bg1"/>
                </a:solidFill>
                <a:latin typeface="Arial" panose="020B0604020202020204" pitchFamily="34" charset="0"/>
                <a:cs typeface="Arial" panose="020B0604020202020204" pitchFamily="34" charset="0"/>
              </a:rPr>
              <a:t>www.christiananswers.net</a:t>
            </a:r>
            <a:r>
              <a:rPr lang="en-US" sz="2000" b="1" dirty="0">
                <a:solidFill>
                  <a:schemeClr val="bg1"/>
                </a:solidFill>
                <a:latin typeface="Arial" panose="020B0604020202020204" pitchFamily="34" charset="0"/>
                <a:cs typeface="Arial" panose="020B0604020202020204" pitchFamily="34" charset="0"/>
              </a:rPr>
              <a:t>/ q-</a:t>
            </a:r>
            <a:r>
              <a:rPr lang="en-US" sz="2000" b="1" dirty="0" err="1">
                <a:solidFill>
                  <a:schemeClr val="bg1"/>
                </a:solidFill>
                <a:latin typeface="Arial" panose="020B0604020202020204" pitchFamily="34" charset="0"/>
                <a:cs typeface="Arial" panose="020B0604020202020204" pitchFamily="34" charset="0"/>
              </a:rPr>
              <a:t>eden</a:t>
            </a:r>
            <a:r>
              <a:rPr lang="en-US" sz="2000" b="1" dirty="0">
                <a:solidFill>
                  <a:schemeClr val="bg1"/>
                </a:solidFill>
                <a:latin typeface="Arial" panose="020B0604020202020204" pitchFamily="34" charset="0"/>
                <a:cs typeface="Arial" panose="020B0604020202020204" pitchFamily="34" charset="0"/>
              </a:rPr>
              <a:t>/big-</a:t>
            </a:r>
            <a:r>
              <a:rPr lang="en-US" sz="2000" b="1" dirty="0" err="1">
                <a:solidFill>
                  <a:schemeClr val="bg1"/>
                </a:solidFill>
                <a:latin typeface="Arial" panose="020B0604020202020204" pitchFamily="34" charset="0"/>
                <a:cs typeface="Arial" panose="020B0604020202020204" pitchFamily="34" charset="0"/>
              </a:rPr>
              <a:t>bang.html</a:t>
            </a:r>
            <a:endParaRPr lang="en-US" sz="2000" b="1" dirty="0">
              <a:solidFill>
                <a:schemeClr val="bg1"/>
              </a:solidFill>
              <a:latin typeface="Arial" panose="020B0604020202020204" pitchFamily="34" charset="0"/>
              <a:cs typeface="Arial" panose="020B0604020202020204" pitchFamily="34" charset="0"/>
            </a:endParaRP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b="1" dirty="0">
              <a:latin typeface="Arial" panose="020B0604020202020204" pitchFamily="34" charset="0"/>
              <a:cs typeface="Arial" panose="020B0604020202020204" pitchFamily="34" charset="0"/>
            </a:endParaRPr>
          </a:p>
        </p:txBody>
      </p:sp>
      <p:sp>
        <p:nvSpPr>
          <p:cNvPr id="11" name="TextBox 10"/>
          <p:cNvSpPr txBox="1"/>
          <p:nvPr/>
        </p:nvSpPr>
        <p:spPr>
          <a:xfrm>
            <a:off x="323528" y="2492896"/>
            <a:ext cx="4176464"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الشمس قبل الأرض</a:t>
            </a:r>
            <a:endParaRPr lang="en-US" sz="3200" b="1" dirty="0">
              <a:solidFill>
                <a:schemeClr val="bg1"/>
              </a:solidFill>
              <a:latin typeface="Arial" panose="020B0604020202020204" pitchFamily="34" charset="0"/>
            </a:endParaRPr>
          </a:p>
        </p:txBody>
      </p:sp>
      <p:sp>
        <p:nvSpPr>
          <p:cNvPr id="12" name="TextBox 11"/>
          <p:cNvSpPr txBox="1"/>
          <p:nvPr/>
        </p:nvSpPr>
        <p:spPr>
          <a:xfrm>
            <a:off x="4499992" y="2492896"/>
            <a:ext cx="4176464" cy="1077218"/>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الشمس في اليوم الرابع بعد الأرض</a:t>
            </a:r>
            <a:endParaRPr lang="en-US" sz="3200" b="1" dirty="0">
              <a:solidFill>
                <a:schemeClr val="bg1"/>
              </a:solidFill>
              <a:latin typeface="Arial" panose="020B0604020202020204" pitchFamily="34" charset="0"/>
            </a:endParaRPr>
          </a:p>
        </p:txBody>
      </p:sp>
      <p:sp>
        <p:nvSpPr>
          <p:cNvPr id="13" name="TextBox 12"/>
          <p:cNvSpPr txBox="1"/>
          <p:nvPr/>
        </p:nvSpPr>
        <p:spPr>
          <a:xfrm>
            <a:off x="323528" y="4595644"/>
            <a:ext cx="4176464" cy="584775"/>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الشمس من نجوم أقدم</a:t>
            </a:r>
            <a:endParaRPr lang="en-US" sz="3200" b="1" dirty="0">
              <a:solidFill>
                <a:schemeClr val="bg1"/>
              </a:solidFill>
              <a:latin typeface="Arial" panose="020B0604020202020204" pitchFamily="34" charset="0"/>
            </a:endParaRPr>
          </a:p>
        </p:txBody>
      </p:sp>
      <p:sp>
        <p:nvSpPr>
          <p:cNvPr id="14" name="TextBox 13"/>
          <p:cNvSpPr txBox="1"/>
          <p:nvPr/>
        </p:nvSpPr>
        <p:spPr>
          <a:xfrm>
            <a:off x="4499992" y="4595644"/>
            <a:ext cx="4176464" cy="1077218"/>
          </a:xfrm>
          <a:prstGeom prst="rect">
            <a:avLst/>
          </a:prstGeom>
          <a:noFill/>
        </p:spPr>
        <p:txBody>
          <a:bodyPr wrap="square" rtlCol="0">
            <a:spAutoFit/>
          </a:bodyPr>
          <a:lstStyle/>
          <a:p>
            <a:pPr algn="ctr"/>
            <a:r>
              <a:rPr lang="ar-JO" sz="3200" b="1" dirty="0">
                <a:solidFill>
                  <a:schemeClr val="bg1"/>
                </a:solidFill>
                <a:latin typeface="Arial" panose="020B0604020202020204" pitchFamily="34" charset="0"/>
              </a:rPr>
              <a:t>تشكلت الشمس و القمر و النجوم معاً</a:t>
            </a:r>
            <a:endParaRPr lang="en-US" sz="3200" b="1" dirty="0">
              <a:solidFill>
                <a:schemeClr val="bg1"/>
              </a:solidFill>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rPr>
              <a:t>يشك علماء الفلك الآن في الانفجار العظيم</a:t>
            </a:r>
            <a:endParaRPr lang="en-US" dirty="0">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latin typeface="Arial" panose="020B0604020202020204" pitchFamily="34" charset="0"/>
              </a:rPr>
              <a:t>إذا كان الكون قد أتى من انفجار كبير فيجب أن يتم توزيع المادة بالتساوي . ومع ذلك يحتوي الكون على توزيع غير متساوٍ للكتلة ، وهذا يعني أن المادة تتركز في مناطق ومستويات حول مناطق فارغة نسبيًا.</a:t>
            </a:r>
            <a:endParaRPr lang="en-US" sz="3200" b="1" dirty="0">
              <a:solidFill>
                <a:schemeClr val="bg1"/>
              </a:solidFill>
              <a:effectLst>
                <a:glow rad="101600">
                  <a:schemeClr val="tx1"/>
                </a:glow>
              </a:effectLst>
              <a:latin typeface="Arial" panose="020B0604020202020204" pitchFamily="34" charset="0"/>
              <a:ea typeface="ＭＳ Ｐゴシック" pitchFamily="-112" charset="-128"/>
              <a:cs typeface="Arial" panose="020B0604020202020204" pitchFamily="34" charset="0"/>
            </a:endParaRPr>
          </a:p>
        </p:txBody>
      </p:sp>
      <p:sp>
        <p:nvSpPr>
          <p:cNvPr id="309252"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latin typeface="Arial" panose="020B0604020202020204" pitchFamily="34" charset="0"/>
                <a:cs typeface="Arial" panose="020B0604020202020204" pitchFamily="34" charset="0"/>
              </a:rPr>
              <a:t>ويرنر غيت</a:t>
            </a:r>
            <a:r>
              <a:rPr lang="en-US" b="1" dirty="0">
                <a:solidFill>
                  <a:schemeClr val="bg1"/>
                </a:solidFill>
                <a:effectLst>
                  <a:glow rad="101600">
                    <a:schemeClr val="tx1"/>
                  </a:glow>
                </a:effectLst>
                <a:latin typeface="Arial" panose="020B0604020202020204" pitchFamily="34" charset="0"/>
                <a:cs typeface="Arial" panose="020B0604020202020204" pitchFamily="34" charset="0"/>
              </a:rPr>
              <a:t>, answersingenesis.org</a:t>
            </a: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rPr>
              <a:t>يشك علماء الفلك الآن في الانفجار العظيم</a:t>
            </a:r>
            <a:endParaRPr lang="en-US" dirty="0">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latin typeface="Arial" panose="020B0604020202020204" pitchFamily="34" charset="0"/>
              </a:rPr>
              <a:t>"شرع عالمان فلكيان هما جيلر وهوشرا ، في برنامج قياس متوقعين العثور على دليل يدعم نموذج الانفجار العظيم, من خلال تجميع خرائط النجوم الكبيرة و كانا يأملان في إثبات أن المادة موزعة بشكل موحد في جميع أنحاء الكون (عندما يتم أخذ مقياس كبير بما فيه الكفاية في الاعتبار ).</a:t>
            </a:r>
            <a:endParaRPr lang="en-US" sz="3200" b="1" dirty="0">
              <a:solidFill>
                <a:schemeClr val="bg1"/>
              </a:solidFill>
              <a:effectLst>
                <a:glow rad="101600">
                  <a:schemeClr val="tx1"/>
                </a:glow>
              </a:effectLst>
              <a:latin typeface="Arial" panose="020B0604020202020204" pitchFamily="34" charset="0"/>
              <a:ea typeface="ＭＳ Ｐゴシック" pitchFamily="-112" charset="-128"/>
              <a:cs typeface="Arial" panose="020B0604020202020204" pitchFamily="34" charset="0"/>
            </a:endParaRPr>
          </a:p>
        </p:txBody>
      </p:sp>
      <p:sp>
        <p:nvSpPr>
          <p:cNvPr id="311300"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latin typeface="Arial" panose="020B0604020202020204" pitchFamily="34" charset="0"/>
                <a:cs typeface="Arial" panose="020B0604020202020204" pitchFamily="34" charset="0"/>
              </a:rPr>
              <a:t>ويرنر غيت</a:t>
            </a:r>
            <a:r>
              <a:rPr lang="en-US" b="1" dirty="0">
                <a:solidFill>
                  <a:schemeClr val="bg1"/>
                </a:solidFill>
                <a:effectLst>
                  <a:glow rad="101600">
                    <a:schemeClr val="tx1"/>
                  </a:glow>
                </a:effectLst>
                <a:latin typeface="Arial" panose="020B0604020202020204" pitchFamily="34" charset="0"/>
                <a:cs typeface="Arial" panose="020B0604020202020204" pitchFamily="34" charset="0"/>
              </a:rPr>
              <a:t>, answersingenesis.org</a:t>
            </a: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rPr>
              <a:t>من هو كولينز؟</a:t>
            </a:r>
            <a:endParaRPr lang="en-US" dirty="0">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 typeface="Arial" pitchFamily="34" charset="0"/>
              <a:buChar char="•"/>
              <a:defRPr/>
            </a:pPr>
            <a:r>
              <a:rPr lang="ar-JO" sz="3600" dirty="0">
                <a:solidFill>
                  <a:schemeClr val="bg1"/>
                </a:solidFill>
                <a:effectLst>
                  <a:outerShdw blurRad="50800" dist="88900" dir="2700000" algn="tl" rotWithShape="0">
                    <a:srgbClr val="000000">
                      <a:alpha val="95000"/>
                    </a:srgbClr>
                  </a:outerShdw>
                </a:effectLst>
              </a:rPr>
              <a:t>أحد العلماء الرائدين في العالم .</a:t>
            </a:r>
          </a:p>
          <a:p>
            <a:pPr marL="263525" indent="-263525" algn="r" eaLnBrk="1" hangingPunct="1">
              <a:defRPr/>
            </a:pPr>
            <a:endParaRPr lang="en-US" sz="3600"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dirty="0">
                <a:solidFill>
                  <a:schemeClr val="bg1"/>
                </a:solidFill>
              </a:rPr>
              <a:t>* المدير السابق لمشروع الجينوم </a:t>
            </a:r>
            <a:r>
              <a:rPr lang="en-US" sz="3600" dirty="0">
                <a:solidFill>
                  <a:schemeClr val="bg1"/>
                </a:solidFill>
              </a:rPr>
              <a:t>(DNA</a:t>
            </a:r>
            <a:r>
              <a:rPr lang="ar-JO" sz="3600" dirty="0">
                <a:solidFill>
                  <a:schemeClr val="bg1"/>
                </a:solidFill>
              </a:rPr>
              <a:t> البشري (</a:t>
            </a:r>
            <a:endParaRPr lang="en-US" sz="2000"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endParaRPr lang="en-US" sz="3600" dirty="0">
              <a:solidFill>
                <a:schemeClr val="bg1"/>
              </a:solidFill>
              <a:effectLst>
                <a:outerShdw blurRad="50800" dist="88900" dir="2700000" algn="tl" rotWithShape="0">
                  <a:srgbClr val="000000">
                    <a:alpha val="95000"/>
                  </a:srgbClr>
                </a:outerShdw>
              </a:effectLst>
            </a:endParaRPr>
          </a:p>
          <a:p>
            <a:pPr marL="263525" indent="-263525" algn="r" eaLnBrk="1" hangingPunct="1">
              <a:defRPr/>
            </a:pPr>
            <a:r>
              <a:rPr lang="ar-JO" sz="3600" dirty="0">
                <a:solidFill>
                  <a:schemeClr val="bg1"/>
                </a:solidFill>
                <a:effectLst>
                  <a:outerShdw blurRad="50800" dist="88900" dir="2700000" algn="tl" rotWithShape="0">
                    <a:srgbClr val="000000">
                      <a:alpha val="95000"/>
                    </a:srgbClr>
                  </a:outerShdw>
                </a:effectLst>
              </a:rPr>
              <a:t>* ملحد سابق, مؤمن حالياً </a:t>
            </a:r>
            <a:endParaRPr lang="en-US" sz="3600" dirty="0">
              <a:solidFill>
                <a:schemeClr val="bg1"/>
              </a:solidFill>
              <a:effectLst>
                <a:outerShdw blurRad="50800" dist="88900" dir="2700000" algn="tl" rotWithShape="0">
                  <a:srgbClr val="000000">
                    <a:alpha val="95000"/>
                  </a:srgbClr>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rPr>
              <a:t>يشك علماء الفلك الآن في الانفجار العظيم</a:t>
            </a:r>
            <a:endParaRPr lang="en-US" dirty="0">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latin typeface="Arial" panose="020B0604020202020204" pitchFamily="34" charset="0"/>
              </a:rPr>
              <a:t>كلما أحرزوا تقدمًا أكبر في عرضهم الخرائطي للفضاء، أصبح أكثر وضوحًا أن المجرات البعيدة تتجمع مثل القارات الكونية وراء مساحات فارغة تقريبًا. لقد اهتز نموذج الانفجار العظيم بشدة بهذا الاكتشاف."</a:t>
            </a:r>
            <a:endParaRPr lang="en-US" sz="32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313348" name="Text Box 5"/>
          <p:cNvSpPr txBox="1">
            <a:spLocks noChangeArrowheads="1"/>
          </p:cNvSpPr>
          <p:nvPr/>
        </p:nvSpPr>
        <p:spPr bwMode="auto">
          <a:xfrm>
            <a:off x="3733800" y="6248400"/>
            <a:ext cx="469391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chemeClr val="bg1"/>
                </a:solidFill>
                <a:effectLst>
                  <a:glow rad="101600">
                    <a:schemeClr val="tx1"/>
                  </a:glow>
                </a:effectLst>
                <a:latin typeface="Arial" panose="020B0604020202020204" pitchFamily="34" charset="0"/>
                <a:cs typeface="Arial" panose="020B0604020202020204" pitchFamily="34" charset="0"/>
              </a:rPr>
              <a:t>ويرنر غيت</a:t>
            </a:r>
            <a:r>
              <a:rPr lang="en-US" b="1" dirty="0">
                <a:solidFill>
                  <a:schemeClr val="bg1"/>
                </a:solidFill>
                <a:effectLst>
                  <a:glow rad="101600">
                    <a:schemeClr val="tx1"/>
                  </a:glow>
                </a:effectLst>
                <a:latin typeface="Arial" panose="020B0604020202020204" pitchFamily="34" charset="0"/>
                <a:cs typeface="Arial" panose="020B0604020202020204" pitchFamily="34" charset="0"/>
              </a:rPr>
              <a:t>, answersingenesis.org</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ar-JO" dirty="0">
                <a:solidFill>
                  <a:schemeClr val="bg1"/>
                </a:solidFill>
              </a:rPr>
              <a:t>د. دوان غيش     </a:t>
            </a:r>
            <a:r>
              <a:rPr lang="en-US" dirty="0">
                <a:solidFill>
                  <a:schemeClr val="bg1"/>
                </a:solidFill>
              </a:rPr>
              <a:t> </a:t>
            </a:r>
          </a:p>
          <a:p>
            <a:pPr eaLnBrk="1" hangingPunct="1"/>
            <a:r>
              <a:rPr lang="ar-JO" dirty="0">
                <a:solidFill>
                  <a:schemeClr val="bg1"/>
                </a:solidFill>
              </a:rPr>
              <a:t>(معهد أبحاث الخلق)</a:t>
            </a:r>
            <a:endParaRPr lang="en-US" dirty="0">
              <a:solidFill>
                <a:schemeClr val="bg1"/>
              </a:solidFill>
            </a:endParaRPr>
          </a:p>
        </p:txBody>
      </p:sp>
      <p:pic>
        <p:nvPicPr>
          <p:cNvPr id="315394" name="Picture 3" descr="duane gish"/>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sz="4000" b="1" dirty="0">
                <a:solidFill>
                  <a:schemeClr val="bg1"/>
                </a:solidFill>
                <a:latin typeface="Arial" panose="020B0604020202020204" pitchFamily="34" charset="0"/>
                <a:cs typeface="Arial" panose="020B0604020202020204" pitchFamily="34" charset="0"/>
              </a:rPr>
              <a:t>1. غير فعال</a:t>
            </a:r>
          </a:p>
          <a:p>
            <a:pPr algn="r"/>
            <a:r>
              <a:rPr lang="ar-JO" sz="4000" b="1" dirty="0">
                <a:solidFill>
                  <a:schemeClr val="bg1"/>
                </a:solidFill>
                <a:latin typeface="Arial" panose="020B0604020202020204" pitchFamily="34" charset="0"/>
                <a:cs typeface="Arial" panose="020B0604020202020204" pitchFamily="34" charset="0"/>
              </a:rPr>
              <a:t>2. غير علمي</a:t>
            </a:r>
            <a:endParaRPr lang="en-US" sz="4000" b="1" dirty="0">
              <a:solidFill>
                <a:schemeClr val="bg1"/>
              </a:solidFill>
              <a:latin typeface="Arial" panose="020B0604020202020204" pitchFamily="34" charset="0"/>
              <a:cs typeface="Arial" panose="020B0604020202020204" pitchFamily="34" charset="0"/>
            </a:endParaRPr>
          </a:p>
        </p:txBody>
      </p:sp>
      <p:sp>
        <p:nvSpPr>
          <p:cNvPr id="315396" name="Rectangle 5"/>
          <p:cNvSpPr>
            <a:spLocks noGrp="1" noChangeArrowheads="1"/>
          </p:cNvSpPr>
          <p:nvPr>
            <p:ph type="ctrTitle"/>
          </p:nvPr>
        </p:nvSpPr>
        <p:spPr>
          <a:xfrm>
            <a:off x="4876800" y="228600"/>
            <a:ext cx="3810000" cy="2286000"/>
          </a:xfrm>
          <a:noFill/>
        </p:spPr>
        <p:txBody>
          <a:bodyPr/>
          <a:lstStyle/>
          <a:p>
            <a:pPr eaLnBrk="1" hangingPunct="1"/>
            <a:r>
              <a:rPr lang="ar-JO" dirty="0">
                <a:solidFill>
                  <a:schemeClr val="bg1"/>
                </a:solidFill>
              </a:rPr>
              <a:t>التطور             الإيماني</a:t>
            </a:r>
            <a:endParaRPr lang="en-US" dirty="0">
              <a:solidFill>
                <a:schemeClr val="bg1"/>
              </a:solidFill>
            </a:endParaRPr>
          </a:p>
        </p:txBody>
      </p:sp>
      <p:sp>
        <p:nvSpPr>
          <p:cNvPr id="315397" name="Text Box 14"/>
          <p:cNvSpPr txBox="1">
            <a:spLocks noChangeArrowheads="1"/>
          </p:cNvSpPr>
          <p:nvPr/>
        </p:nvSpPr>
        <p:spPr bwMode="auto">
          <a:xfrm>
            <a:off x="8301911" y="7620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chemeClr val="accent6">
                      <a:lumMod val="75000"/>
                    </a:schemeClr>
                  </a:solidFill>
                  <a:latin typeface="Arial" panose="020B0604020202020204" pitchFamily="34" charset="0"/>
                  <a:cs typeface="Arial" panose="020B0604020202020204" pitchFamily="34" charset="0"/>
                </a:rPr>
                <a:t>حكايات تطورية</a:t>
              </a:r>
              <a:endParaRPr lang="en-US" sz="3200" b="1" dirty="0">
                <a:solidFill>
                  <a:schemeClr val="accent6">
                    <a:lumMod val="75000"/>
                  </a:schemeClr>
                </a:solidFill>
                <a:latin typeface="Arial" panose="020B0604020202020204" pitchFamily="34" charset="0"/>
                <a:cs typeface="Arial" panose="020B0604020202020204" pitchFamily="34" charset="0"/>
              </a:endParaRP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ar-JO" sz="4000" dirty="0">
                <a:solidFill>
                  <a:schemeClr val="bg1"/>
                </a:solidFill>
              </a:rPr>
              <a:t>التطور يعتمد على نظرية الأشكال الانتقالية التي كان من الممكن أن تكون فريسة سهلة</a:t>
            </a:r>
            <a:endParaRPr lang="en-US" sz="4000" dirty="0">
              <a:solidFill>
                <a:schemeClr val="bg1"/>
              </a:solidFill>
            </a:endParaRP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stretch>
            <a:fillRect/>
          </a:stretch>
        </p:blipFill>
        <p:spPr>
          <a:xfrm>
            <a:off x="3857620" y="1946296"/>
            <a:ext cx="5120164" cy="2562824"/>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ar-JO" sz="3600" dirty="0">
                <a:solidFill>
                  <a:srgbClr val="FFFFFF"/>
                </a:solidFill>
              </a:rPr>
              <a:t>هل عاشت الديناصورات         قبل البشر؟</a:t>
            </a:r>
            <a:endParaRPr lang="en-US" sz="3600" dirty="0">
              <a:solidFill>
                <a:srgbClr val="FFFFFF"/>
              </a:solidFill>
            </a:endParaRP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600" b="1" dirty="0">
                <a:solidFill>
                  <a:schemeClr val="bg1"/>
                </a:solidFill>
                <a:latin typeface="Arial" panose="020B0604020202020204" pitchFamily="34" charset="0"/>
              </a:rPr>
              <a:t>نعم . خلق الله الديناصورات باكراً في اليوم السادس من الخلق</a:t>
            </a:r>
            <a:endParaRPr lang="en-US" sz="3600" b="1"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ar-JO" sz="5400" b="1" u="sng" dirty="0">
                <a:solidFill>
                  <a:srgbClr val="FFFFFF"/>
                </a:solidFill>
                <a:latin typeface="Arial" panose="020B0604020202020204" pitchFamily="34" charset="0"/>
                <a:cs typeface="Arial" panose="020B0604020202020204" pitchFamily="34" charset="0"/>
              </a:rPr>
              <a:t>الديناصورات</a:t>
            </a:r>
          </a:p>
          <a:p>
            <a:pPr algn="r" eaLnBrk="1" hangingPunct="1"/>
            <a:r>
              <a:rPr lang="ar-JO" sz="5400" b="1" u="sng" dirty="0">
                <a:solidFill>
                  <a:srgbClr val="FFFFFF"/>
                </a:solidFill>
                <a:latin typeface="Arial" panose="020B0604020202020204" pitchFamily="34" charset="0"/>
                <a:cs typeface="Arial" panose="020B0604020202020204" pitchFamily="34" charset="0"/>
              </a:rPr>
              <a:t>بحسب التصميم</a:t>
            </a:r>
            <a:endParaRPr lang="en-US" sz="5400" b="1" u="sng"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ar-JO" dirty="0">
                <a:solidFill>
                  <a:schemeClr val="tx1"/>
                </a:solidFill>
              </a:rPr>
              <a:t>تنازل البشر</a:t>
            </a:r>
            <a:endParaRPr lang="en-US" dirty="0">
              <a:solidFill>
                <a:schemeClr val="tx1"/>
              </a:solidFill>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ar-JO" dirty="0"/>
              <a:t>بالتأكيد قد تنازلنا</a:t>
            </a:r>
            <a:endParaRPr lang="en-US" dirty="0"/>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ar-JO" sz="5400" dirty="0">
                <a:solidFill>
                  <a:srgbClr val="00FABE"/>
                </a:solidFill>
              </a:rPr>
              <a:t>التنازل يستمر</a:t>
            </a:r>
            <a:endParaRPr lang="en-US" sz="5400" dirty="0">
              <a:solidFill>
                <a:srgbClr val="00FABE"/>
              </a:solidFill>
            </a:endParaRPr>
          </a:p>
        </p:txBody>
      </p:sp>
      <p:pic>
        <p:nvPicPr>
          <p:cNvPr id="323586" name="Picture 3" descr="evolution of 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05000"/>
            <a:ext cx="91440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1600" b="1" dirty="0">
                <a:solidFill>
                  <a:schemeClr val="accent6">
                    <a:lumMod val="75000"/>
                  </a:schemeClr>
                </a:solidFill>
                <a:latin typeface="Arial" panose="020B0604020202020204" pitchFamily="34" charset="0"/>
                <a:cs typeface="Arial" panose="020B0604020202020204" pitchFamily="34" charset="0"/>
              </a:rPr>
              <a:t>آمن بالتطور إن اردت</a:t>
            </a:r>
            <a:endParaRPr lang="en-US" sz="1600" b="1" dirty="0">
              <a:solidFill>
                <a:schemeClr val="accent6">
                  <a:lumMod val="75000"/>
                </a:schemeClr>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dirty="0">
                <a:solidFill>
                  <a:schemeClr val="accent6">
                    <a:lumMod val="75000"/>
                  </a:schemeClr>
                </a:solidFill>
                <a:latin typeface="Arial" panose="020B0604020202020204" pitchFamily="34" charset="0"/>
                <a:cs typeface="Arial" panose="020B0604020202020204" pitchFamily="34" charset="0"/>
              </a:rPr>
              <a:t>'</a:t>
            </a:r>
            <a:r>
              <a:rPr lang="en-US" sz="1600" b="1" dirty="0" err="1">
                <a:solidFill>
                  <a:schemeClr val="accent6">
                    <a:lumMod val="75000"/>
                  </a:schemeClr>
                </a:solidFill>
                <a:latin typeface="Arial" panose="020B0604020202020204" pitchFamily="34" charset="0"/>
                <a:cs typeface="Arial" panose="020B0604020202020204" pitchFamily="34" charset="0"/>
              </a:rPr>
              <a:t>cuz</a:t>
            </a:r>
            <a:r>
              <a:rPr lang="en-US" sz="1600" b="1" dirty="0">
                <a:solidFill>
                  <a:schemeClr val="accent6">
                    <a:lumMod val="75000"/>
                  </a:schemeClr>
                </a:solidFill>
                <a:latin typeface="Arial" panose="020B0604020202020204" pitchFamily="34" charset="0"/>
                <a:cs typeface="Arial" panose="020B0604020202020204" pitchFamily="34" charset="0"/>
              </a:rPr>
              <a:t> your </a:t>
            </a:r>
            <a:r>
              <a:rPr lang="ru-RU" sz="1600" b="1" dirty="0">
                <a:solidFill>
                  <a:schemeClr val="accent6">
                    <a:lumMod val="75000"/>
                  </a:schemeClr>
                </a:solidFill>
                <a:latin typeface="Arial" panose="020B0604020202020204" pitchFamily="34" charset="0"/>
                <a:cs typeface="Arial" panose="020B0604020202020204" pitchFamily="34" charset="0"/>
              </a:rPr>
              <a:t>"</a:t>
            </a:r>
            <a:r>
              <a:rPr lang="en-US" sz="1600" b="1" dirty="0">
                <a:solidFill>
                  <a:schemeClr val="accent6">
                    <a:lumMod val="75000"/>
                  </a:schemeClr>
                </a:solidFill>
                <a:latin typeface="Arial" panose="020B0604020202020204" pitchFamily="34" charset="0"/>
                <a:cs typeface="Arial" panose="020B0604020202020204" pitchFamily="34" charset="0"/>
              </a:rPr>
              <a:t>uncle</a:t>
            </a:r>
            <a:r>
              <a:rPr lang="ru-RU" sz="1600" b="1" dirty="0">
                <a:solidFill>
                  <a:schemeClr val="accent6">
                    <a:lumMod val="75000"/>
                  </a:schemeClr>
                </a:solidFill>
                <a:latin typeface="Arial" panose="020B0604020202020204" pitchFamily="34" charset="0"/>
                <a:cs typeface="Arial" panose="020B0604020202020204" pitchFamily="34" charset="0"/>
              </a:rPr>
              <a:t>"</a:t>
            </a:r>
            <a:r>
              <a:rPr lang="en-US" sz="1600" b="1" dirty="0">
                <a:solidFill>
                  <a:schemeClr val="accent6">
                    <a:lumMod val="75000"/>
                  </a:schemeClr>
                </a:solidFill>
                <a:latin typeface="Arial" panose="020B0604020202020204" pitchFamily="34" charset="0"/>
                <a:cs typeface="Arial" panose="020B0604020202020204" pitchFamily="34" charset="0"/>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5635" name="Text Box 14"/>
          <p:cNvSpPr txBox="1">
            <a:spLocks noChangeArrowheads="1"/>
          </p:cNvSpPr>
          <p:nvPr/>
        </p:nvSpPr>
        <p:spPr bwMode="auto">
          <a:xfrm>
            <a:off x="8301911" y="76200"/>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dirty="0">
                <a:solidFill>
                  <a:schemeClr val="bg1"/>
                </a:solidFill>
                <a:effectLst>
                  <a:outerShdw blurRad="38100" dist="38100" dir="2700000" algn="tl">
                    <a:srgbClr val="000000"/>
                  </a:outerShdw>
                </a:effectLst>
              </a:rPr>
              <a:t>رجل بلتداون (1912)</a:t>
            </a:r>
            <a:endParaRPr lang="en-US" dirty="0">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لقد تحول من كونه أحد أكبر الاكتشافات في القرن العشرين إلى أكبر إحراج علمي له. تم العثور على بقايا سلف بشري يدعى يوانثروبوس داوسوني خلال 1911-1915 في بلتداون ، ساسكس.</a:t>
            </a:r>
            <a:endParaRPr lang="en-US" sz="3200" b="1" dirty="0">
              <a:solidFill>
                <a:schemeClr val="bg1"/>
              </a:solidFill>
              <a:latin typeface="Arial" panose="020B0604020202020204" pitchFamily="34" charset="0"/>
              <a:cs typeface="Arial" panose="020B0604020202020204" pitchFamily="34" charset="0"/>
            </a:endParaRPr>
          </a:p>
          <a:p>
            <a:pPr algn="r" eaLnBrk="1" hangingPunct="1">
              <a:spcBef>
                <a:spcPct val="20000"/>
              </a:spcBef>
            </a:pPr>
            <a:r>
              <a:rPr lang="en-US" b="1" dirty="0">
                <a:solidFill>
                  <a:schemeClr val="bg1"/>
                </a:solidFill>
                <a:latin typeface="Arial" panose="020B0604020202020204" pitchFamily="34" charset="0"/>
                <a:cs typeface="Arial" panose="020B0604020202020204" pitchFamily="34" charset="0"/>
                <a:hlinkClick r:id="rId3"/>
              </a:rPr>
              <a:t>www.bbc.co.uk</a:t>
            </a:r>
            <a:r>
              <a:rPr lang="en-US" b="1" dirty="0">
                <a:solidFill>
                  <a:schemeClr val="bg1"/>
                </a:solidFill>
                <a:latin typeface="Arial" panose="020B0604020202020204" pitchFamily="34" charset="0"/>
                <a:cs typeface="Arial" panose="020B0604020202020204" pitchFamily="34" charset="0"/>
              </a:rPr>
              <a:t> </a:t>
            </a:r>
            <a:r>
              <a:rPr lang="ar-JO" b="1" dirty="0">
                <a:solidFill>
                  <a:schemeClr val="bg1"/>
                </a:solidFill>
                <a:latin typeface="Arial" panose="020B0604020202020204" pitchFamily="34" charset="0"/>
                <a:cs typeface="Arial" panose="020B0604020202020204" pitchFamily="34" charset="0"/>
              </a:rPr>
              <a:t>23 تشرين ثاني 2003</a:t>
            </a:r>
            <a:endParaRPr lang="en-US" sz="2800" b="1" dirty="0">
              <a:solidFill>
                <a:schemeClr val="bg1"/>
              </a:solidFill>
              <a:latin typeface="Arial" panose="020B0604020202020204" pitchFamily="34" charset="0"/>
              <a:cs typeface="Arial" panose="020B0604020202020204" pitchFamily="34" charset="0"/>
            </a:endParaRPr>
          </a:p>
        </p:txBody>
      </p:sp>
      <p:pic>
        <p:nvPicPr>
          <p:cNvPr id="327683" name="Picture 4" descr="piltdow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dirty="0">
                <a:solidFill>
                  <a:schemeClr val="bg1"/>
                </a:solidFill>
                <a:effectLst>
                  <a:outerShdw blurRad="38100" dist="38100" dir="2700000" algn="tl">
                    <a:srgbClr val="000000"/>
                  </a:outerShdw>
                </a:effectLst>
              </a:rPr>
              <a:t>رجل نبراسكا (1922)</a:t>
            </a:r>
            <a:endParaRPr lang="en-US" dirty="0">
              <a:solidFill>
                <a:schemeClr val="bg1"/>
              </a:solidFill>
            </a:endParaRPr>
          </a:p>
        </p:txBody>
      </p:sp>
      <p:pic>
        <p:nvPicPr>
          <p:cNvPr id="329730" name="Picture 3" descr="NEANDERTH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algn="ctr" eaLnBrk="1" hangingPunct="1"/>
            <a:r>
              <a:rPr lang="ar-JO" b="1" dirty="0">
                <a:latin typeface="Arial" panose="020B0604020202020204" pitchFamily="34" charset="0"/>
              </a:rPr>
              <a:t>انظروا هنا ، شخص ما تدنّس قبر العم باك</a:t>
            </a:r>
            <a:endParaRPr lang="en-US" b="1" dirty="0">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sz="4800" dirty="0">
                <a:solidFill>
                  <a:schemeClr val="bg1"/>
                </a:solidFill>
              </a:rPr>
              <a:t>رجل نياندرتال (1860)</a:t>
            </a:r>
            <a:endParaRPr lang="en-US" dirty="0">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r" eaLnBrk="1" hangingPunct="1"/>
            <a:r>
              <a:rPr lang="ar-JO" dirty="0">
                <a:solidFill>
                  <a:schemeClr val="bg1"/>
                </a:solidFill>
              </a:rPr>
              <a:t>* منحني </a:t>
            </a:r>
          </a:p>
          <a:p>
            <a:pPr marL="268288" indent="-268288" algn="r" eaLnBrk="1" hangingPunct="1"/>
            <a:r>
              <a:rPr lang="ar-JO" dirty="0">
                <a:solidFill>
                  <a:schemeClr val="bg1"/>
                </a:solidFill>
              </a:rPr>
              <a:t>* الجماجم المسطحة </a:t>
            </a:r>
          </a:p>
          <a:p>
            <a:pPr marL="268288" indent="-268288" algn="r" eaLnBrk="1" hangingPunct="1"/>
            <a:r>
              <a:rPr lang="ar-JO" dirty="0">
                <a:solidFill>
                  <a:schemeClr val="bg1"/>
                </a:solidFill>
              </a:rPr>
              <a:t>* بعد عام 1908 أظهر رودولف فيرشو أنه فرنسي مصاب بالتهاب المفاصل </a:t>
            </a:r>
          </a:p>
          <a:p>
            <a:pPr marL="268288" indent="-268288" algn="r" eaLnBrk="1" hangingPunct="1"/>
            <a:r>
              <a:rPr lang="ar-JO" dirty="0">
                <a:solidFill>
                  <a:schemeClr val="bg1"/>
                </a:solidFill>
              </a:rPr>
              <a:t>* مشى آخرون منتصبين </a:t>
            </a:r>
          </a:p>
          <a:p>
            <a:pPr marL="268288" indent="-268288" algn="r" eaLnBrk="1" hangingPunct="1"/>
            <a:r>
              <a:rPr lang="ar-JO" dirty="0">
                <a:solidFill>
                  <a:schemeClr val="bg1"/>
                </a:solidFill>
              </a:rPr>
              <a:t>* تؤكد الأشعة السينية أنهم بشر يعانون من الكساح (بسبب نقص فيتامين د)</a:t>
            </a:r>
            <a:endParaRPr lang="en-US" dirty="0">
              <a:solidFill>
                <a:schemeClr val="bg1"/>
              </a:solidFill>
            </a:endParaRPr>
          </a:p>
        </p:txBody>
      </p:sp>
      <p:pic>
        <p:nvPicPr>
          <p:cNvPr id="331779" name="Picture 4" descr="cavetr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3200" b="1" dirty="0">
                <a:latin typeface="Arial" panose="020B0604020202020204" pitchFamily="34" charset="0"/>
              </a:rPr>
              <a:t>"في صباح اليوم التالي ... مع شروق الشمس استسلمت ليسوع المسيح" (ص 225)</a:t>
            </a:r>
            <a:endParaRPr lang="en-US" sz="3200" b="1" dirty="0">
              <a:latin typeface="Arial" panose="020B0604020202020204" pitchFamily="34" charset="0"/>
            </a:endParaRPr>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ar-JO" dirty="0">
                <a:solidFill>
                  <a:schemeClr val="bg1"/>
                </a:solidFill>
                <a:effectLst>
                  <a:glow rad="139700">
                    <a:schemeClr val="accent4">
                      <a:satMod val="175000"/>
                      <a:alpha val="87000"/>
                    </a:schemeClr>
                  </a:glow>
                </a:effectLst>
                <a:ea typeface="宋体" charset="0"/>
                <a:cs typeface="宋体" charset="0"/>
              </a:rPr>
              <a:t>استسلامه</a:t>
            </a:r>
            <a:endParaRPr lang="en-US" dirty="0">
              <a:solidFill>
                <a:schemeClr val="bg1"/>
              </a:solidFill>
              <a:effectLst>
                <a:glow rad="139700">
                  <a:schemeClr val="accent4">
                    <a:satMod val="175000"/>
                    <a:alpha val="87000"/>
                  </a:schemeClr>
                </a:glow>
              </a:effectLst>
              <a:ea typeface="宋体" charset="0"/>
              <a:cs typeface="宋体"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altLang="ja-JP" sz="4800" dirty="0">
                <a:solidFill>
                  <a:schemeClr val="bg1"/>
                </a:solidFill>
                <a:effectLst>
                  <a:outerShdw blurRad="38100" dist="38100" dir="2700000" algn="tl">
                    <a:srgbClr val="000000"/>
                  </a:outerShdw>
                </a:effectLst>
              </a:rPr>
              <a:t>أحب لوسي (1973)</a:t>
            </a:r>
            <a:endParaRPr lang="en-US" dirty="0">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r" eaLnBrk="1" hangingPunct="1"/>
            <a:r>
              <a:rPr lang="ar-JO" sz="2800" dirty="0">
                <a:solidFill>
                  <a:schemeClr val="bg1"/>
                </a:solidFill>
              </a:rPr>
              <a:t>أسترالوبيثكس أفارينسيس (الملقب لوسي)</a:t>
            </a:r>
            <a:endParaRPr lang="en-US" sz="2800" dirty="0">
              <a:solidFill>
                <a:schemeClr val="bg1"/>
              </a:solidFill>
            </a:endParaRPr>
          </a:p>
        </p:txBody>
      </p:sp>
      <p:pic>
        <p:nvPicPr>
          <p:cNvPr id="333827" name="Picture 4" descr="afarensi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pPr>
            <a:r>
              <a:rPr lang="ar-JO" sz="2800" b="1" dirty="0">
                <a:solidFill>
                  <a:schemeClr val="bg1"/>
                </a:solidFill>
                <a:latin typeface="Arial" panose="020B0604020202020204" pitchFamily="34" charset="0"/>
              </a:rPr>
              <a:t>عندما كانت هناك حاجة إلى مفصل الركبة لإثبات أن لوسي تسير في وضع مستقيم فاستخدموا مفصلًا وجد على ارتفاع أكثر من 60 مترًا في الطبقات وأكثر من ثلاثة كيلومترات!</a:t>
            </a:r>
            <a:endParaRPr lang="en-US" sz="2800" b="1" dirty="0">
              <a:solidFill>
                <a:schemeClr val="bg1"/>
              </a:solidFill>
              <a:latin typeface="Arial" panose="020B0604020202020204" pitchFamily="34" charset="0"/>
              <a:cs typeface="Arial" panose="020B0604020202020204" pitchFamily="34" charset="0"/>
            </a:endParaRPr>
          </a:p>
        </p:txBody>
      </p:sp>
      <p:sp>
        <p:nvSpPr>
          <p:cNvPr id="333829" name="Text Box 14"/>
          <p:cNvSpPr txBox="1">
            <a:spLocks noChangeArrowheads="1"/>
          </p:cNvSpPr>
          <p:nvPr/>
        </p:nvSpPr>
        <p:spPr bwMode="auto">
          <a:xfrm>
            <a:off x="8301911" y="-26988"/>
            <a:ext cx="69762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ar-JO" dirty="0">
                <a:solidFill>
                  <a:schemeClr val="bg1"/>
                </a:solidFill>
                <a:effectLst>
                  <a:outerShdw blurRad="38100" dist="38100" dir="2700000" algn="tl">
                    <a:srgbClr val="000000"/>
                  </a:outerShdw>
                </a:effectLst>
              </a:rPr>
              <a:t>كل الآخرين مرفوضين</a:t>
            </a:r>
            <a:endParaRPr lang="en-US" sz="4000" dirty="0">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dirty="0">
                <a:solidFill>
                  <a:schemeClr val="bg1"/>
                </a:solidFill>
              </a:rPr>
              <a:t>= </a:t>
            </a:r>
            <a:r>
              <a:rPr lang="ar-JO" sz="2800" dirty="0">
                <a:solidFill>
                  <a:schemeClr val="bg1"/>
                </a:solidFill>
              </a:rPr>
              <a:t>إنسان الغابة</a:t>
            </a:r>
            <a:endParaRPr lang="en-US" sz="2800" dirty="0">
              <a:solidFill>
                <a:schemeClr val="bg1"/>
              </a:solidFill>
            </a:endParaRP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anose="020B0604020202020204" pitchFamily="34" charset="0"/>
                <a:cs typeface="Arial" panose="020B0604020202020204" pitchFamily="34" charset="0"/>
              </a:rPr>
              <a:t>رامابيثكس</a:t>
            </a:r>
            <a:endParaRPr lang="en-US" sz="2800" b="1" dirty="0">
              <a:solidFill>
                <a:schemeClr val="bg1"/>
              </a:solidFill>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latin typeface="Arial" panose="020B0604020202020204" pitchFamily="34" charset="0"/>
                <a:cs typeface="Arial" panose="020B0604020202020204" pitchFamily="34" charset="0"/>
              </a:rPr>
              <a:t>= </a:t>
            </a:r>
            <a:r>
              <a:rPr lang="ar-JO" sz="2800" b="1" dirty="0">
                <a:solidFill>
                  <a:schemeClr val="bg1"/>
                </a:solidFill>
                <a:latin typeface="Arial" panose="020B0604020202020204" pitchFamily="34" charset="0"/>
                <a:cs typeface="Arial" panose="020B0604020202020204" pitchFamily="34" charset="0"/>
              </a:rPr>
              <a:t>قرد بعمر ستة أشهر</a:t>
            </a:r>
            <a:endParaRPr lang="en-US" sz="2800" b="1" dirty="0">
              <a:solidFill>
                <a:schemeClr val="bg1"/>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anose="020B0604020202020204" pitchFamily="34" charset="0"/>
                <a:cs typeface="Arial" panose="020B0604020202020204" pitchFamily="34" charset="0"/>
              </a:rPr>
              <a:t>رجل أورس</a:t>
            </a:r>
            <a:endParaRPr lang="en-US" sz="2800" b="1" dirty="0">
              <a:solidFill>
                <a:schemeClr val="bg1"/>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latin typeface="Arial" panose="020B0604020202020204" pitchFamily="34" charset="0"/>
                <a:cs typeface="Arial" panose="020B0604020202020204" pitchFamily="34" charset="0"/>
              </a:rPr>
              <a:t>= </a:t>
            </a:r>
            <a:r>
              <a:rPr lang="ar-JO" sz="2800" b="1" dirty="0">
                <a:solidFill>
                  <a:schemeClr val="bg1"/>
                </a:solidFill>
                <a:latin typeface="Arial" panose="020B0604020202020204" pitchFamily="34" charset="0"/>
                <a:cs typeface="Arial" panose="020B0604020202020204" pitchFamily="34" charset="0"/>
              </a:rPr>
              <a:t>قرد</a:t>
            </a:r>
            <a:endParaRPr lang="en-US" sz="2800" b="1" dirty="0">
              <a:solidFill>
                <a:schemeClr val="bg1"/>
              </a:solidFill>
              <a:latin typeface="Arial" panose="020B0604020202020204" pitchFamily="34" charset="0"/>
              <a:cs typeface="Arial" panose="020B0604020202020204" pitchFamily="34" charset="0"/>
            </a:endParaRP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anose="020B0604020202020204" pitchFamily="34" charset="0"/>
                <a:cs typeface="Arial" panose="020B0604020202020204" pitchFamily="34" charset="0"/>
              </a:rPr>
              <a:t>أسترالوبيثكس (1924)</a:t>
            </a:r>
            <a:endParaRPr lang="en-US" sz="2800" b="1" dirty="0">
              <a:solidFill>
                <a:schemeClr val="bg1"/>
              </a:solidFill>
              <a:latin typeface="Arial" panose="020B0604020202020204" pitchFamily="34" charset="0"/>
              <a:cs typeface="Arial" panose="020B0604020202020204" pitchFamily="34" charset="0"/>
            </a:endParaRP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latin typeface="Arial" panose="020B0604020202020204" pitchFamily="34" charset="0"/>
                <a:cs typeface="Arial" panose="020B0604020202020204" pitchFamily="34" charset="0"/>
              </a:rPr>
              <a:t>= </a:t>
            </a:r>
            <a:r>
              <a:rPr lang="ar-JO" sz="2800" b="1" dirty="0">
                <a:solidFill>
                  <a:schemeClr val="bg1"/>
                </a:solidFill>
                <a:latin typeface="Arial" panose="020B0604020202020204" pitchFamily="34" charset="0"/>
                <a:cs typeface="Arial" panose="020B0604020202020204" pitchFamily="34" charset="0"/>
              </a:rPr>
              <a:t>قرد عظيم</a:t>
            </a:r>
            <a:endParaRPr lang="en-US" sz="2800" b="1" dirty="0">
              <a:solidFill>
                <a:schemeClr val="bg1"/>
              </a:solidFill>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anose="020B0604020202020204" pitchFamily="34" charset="0"/>
                <a:cs typeface="Arial" panose="020B0604020202020204" pitchFamily="34" charset="0"/>
              </a:rPr>
              <a:t>رجل جافا</a:t>
            </a:r>
            <a:endParaRPr lang="en-US" sz="2800" b="1" dirty="0">
              <a:solidFill>
                <a:schemeClr val="bg1"/>
              </a:solidFill>
              <a:latin typeface="Arial" panose="020B0604020202020204" pitchFamily="34" charset="0"/>
              <a:cs typeface="Arial" panose="020B0604020202020204" pitchFamily="34" charset="0"/>
            </a:endParaRP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latin typeface="Arial" panose="020B0604020202020204" pitchFamily="34" charset="0"/>
                <a:cs typeface="Arial" panose="020B0604020202020204" pitchFamily="34" charset="0"/>
              </a:rPr>
              <a:t>= </a:t>
            </a:r>
            <a:r>
              <a:rPr lang="ar-JO" sz="2800" b="1" dirty="0">
                <a:solidFill>
                  <a:schemeClr val="bg1"/>
                </a:solidFill>
                <a:latin typeface="Arial" panose="020B0604020202020204" pitchFamily="34" charset="0"/>
                <a:cs typeface="Arial" panose="020B0604020202020204" pitchFamily="34" charset="0"/>
              </a:rPr>
              <a:t>قرد</a:t>
            </a:r>
            <a:endParaRPr lang="en-US" sz="2800" b="1" dirty="0">
              <a:solidFill>
                <a:schemeClr val="bg1"/>
              </a:solidFill>
              <a:latin typeface="Arial" panose="020B0604020202020204" pitchFamily="34" charset="0"/>
              <a:cs typeface="Arial" panose="020B0604020202020204" pitchFamily="34" charset="0"/>
            </a:endParaRP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anose="020B0604020202020204" pitchFamily="34" charset="0"/>
                <a:cs typeface="Arial" panose="020B0604020202020204" pitchFamily="34" charset="0"/>
              </a:rPr>
              <a:t>رجل بيكنغ</a:t>
            </a:r>
            <a:endParaRPr lang="en-US" sz="2800" b="1" dirty="0">
              <a:solidFill>
                <a:schemeClr val="bg1"/>
              </a:solidFill>
              <a:latin typeface="Arial" panose="020B0604020202020204" pitchFamily="34" charset="0"/>
              <a:cs typeface="Arial" panose="020B0604020202020204" pitchFamily="34" charset="0"/>
            </a:endParaRP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b="1" dirty="0">
                <a:solidFill>
                  <a:schemeClr val="bg1"/>
                </a:solidFill>
                <a:latin typeface="Arial" panose="020B0604020202020204" pitchFamily="34" charset="0"/>
                <a:cs typeface="Arial" panose="020B0604020202020204" pitchFamily="34" charset="0"/>
              </a:rPr>
              <a:t>= </a:t>
            </a:r>
            <a:r>
              <a:rPr lang="ar-JO" sz="2800" b="1" dirty="0">
                <a:solidFill>
                  <a:schemeClr val="bg1"/>
                </a:solidFill>
                <a:latin typeface="Arial" panose="020B0604020202020204" pitchFamily="34" charset="0"/>
                <a:cs typeface="Arial" panose="020B0604020202020204" pitchFamily="34" charset="0"/>
              </a:rPr>
              <a:t>أوروبي معاصر</a:t>
            </a:r>
            <a:endParaRPr lang="en-US" sz="2800" b="1" dirty="0">
              <a:solidFill>
                <a:schemeClr val="bg1"/>
              </a:solidFill>
              <a:latin typeface="Arial" panose="020B0604020202020204" pitchFamily="34" charset="0"/>
              <a:cs typeface="Arial" panose="020B0604020202020204" pitchFamily="34" charset="0"/>
            </a:endParaRP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2800" b="1" dirty="0">
                <a:solidFill>
                  <a:schemeClr val="bg1"/>
                </a:solidFill>
                <a:latin typeface="Arial" panose="020B0604020202020204" pitchFamily="34" charset="0"/>
                <a:cs typeface="Arial" panose="020B0604020202020204" pitchFamily="34" charset="0"/>
              </a:rPr>
              <a:t>رجل كرو-ماغنون</a:t>
            </a:r>
            <a:endParaRPr lang="en-US" sz="2800" b="1" dirty="0">
              <a:solidFill>
                <a:schemeClr val="bg1"/>
              </a:solidFill>
              <a:latin typeface="Arial" panose="020B0604020202020204" pitchFamily="34" charset="0"/>
              <a:cs typeface="Arial" panose="020B0604020202020204" pitchFamily="34" charset="0"/>
            </a:endParaRPr>
          </a:p>
        </p:txBody>
      </p:sp>
      <p:pic>
        <p:nvPicPr>
          <p:cNvPr id="335886" name="Picture 15" descr="heneghan_ramapithec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301911" y="44450"/>
            <a:ext cx="6976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70ن</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b="1" dirty="0">
              <a:solidFill>
                <a:srgbClr val="000000"/>
              </a:solidFill>
              <a:latin typeface="Arial" panose="020B0604020202020204" pitchFamily="34" charset="0"/>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dirty="0">
                <a:ea typeface="ＭＳ Ｐゴシック" charset="0"/>
              </a:rPr>
              <a:t>Expelled Movie Clip</a:t>
            </a:r>
          </a:p>
        </p:txBody>
      </p:sp>
      <p:pic>
        <p:nvPicPr>
          <p:cNvPr id="337923" name="Picture 4" descr="expelled-flyer-horiz"/>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b="1" dirty="0">
                <a:latin typeface="Arial" panose="020B0604020202020204" pitchFamily="34" charset="0"/>
                <a:cs typeface="Geneva" charset="0"/>
              </a:rPr>
              <a:t>The Evolution of Man</a:t>
            </a:r>
          </a:p>
        </p:txBody>
      </p:sp>
      <p:pic>
        <p:nvPicPr>
          <p:cNvPr id="436226" name="Picture 3" descr="Evolution of Man Cartoon.pdf"/>
          <p:cNvPicPr>
            <a:picLocks noChangeAspect="1"/>
          </p:cNvPicPr>
          <p:nvPr/>
        </p:nvPicPr>
        <p:blipFill>
          <a:blip r:embed="rId2" cstate="print">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eaLnBrk="1" fontAlgn="auto" hangingPunct="1">
              <a:spcBef>
                <a:spcPct val="50000"/>
              </a:spcBef>
              <a:spcAft>
                <a:spcPts val="0"/>
              </a:spcAft>
              <a:defRPr/>
            </a:pPr>
            <a:r>
              <a:rPr lang="zh-CN" altLang="en-US" sz="2000">
                <a:solidFill>
                  <a:srgbClr val="000000"/>
                </a:solidFill>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eaLnBrk="1" fontAlgn="auto" hangingPunct="1">
              <a:spcBef>
                <a:spcPct val="50000"/>
              </a:spcBef>
              <a:spcAft>
                <a:spcPts val="0"/>
              </a:spcAft>
              <a:defRPr/>
            </a:pPr>
            <a:r>
              <a:rPr lang="zh-CN" altLang="en-US" sz="2000" dirty="0">
                <a:solidFill>
                  <a:srgbClr val="000000"/>
                </a:solidFill>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defTabSz="457200" eaLnBrk="1" fontAlgn="auto" hangingPunct="1">
              <a:spcBef>
                <a:spcPts val="0"/>
              </a:spcBef>
              <a:spcAft>
                <a:spcPts val="0"/>
              </a:spcAft>
              <a:defRPr/>
            </a:pPr>
            <a:endParaRPr lang="en-US" sz="1050">
              <a:solidFill>
                <a:srgbClr val="000000"/>
              </a:solidFill>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457200" eaLnBrk="1" fontAlgn="auto" hangingPunct="1">
              <a:spcBef>
                <a:spcPts val="0"/>
              </a:spcBef>
              <a:spcAft>
                <a:spcPts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كتلة ناعمة كروية من الهريسة الضعيفة</a:t>
            </a:r>
            <a:endParaRPr lang="en-US" sz="1600" b="1" dirty="0">
              <a:solidFill>
                <a:srgbClr val="000000"/>
              </a:solidFill>
              <a:latin typeface="Futura Condensed" charset="0"/>
              <a:cs typeface="Futura Condensed" charset="0"/>
            </a:endParaRP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الرئيسيات المبكرة</a:t>
            </a:r>
            <a:endParaRPr lang="en-US" sz="1600" b="1" dirty="0">
              <a:solidFill>
                <a:srgbClr val="000000"/>
              </a:solidFill>
              <a:latin typeface="Futura Condensed" charset="0"/>
              <a:cs typeface="Futura Condensed" charset="0"/>
            </a:endParaRP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الإنسان المنتصب</a:t>
            </a:r>
            <a:endParaRPr lang="en-US" sz="1600" b="1" dirty="0">
              <a:solidFill>
                <a:srgbClr val="000000"/>
              </a:solidFill>
              <a:latin typeface="Futura Condensed" charset="0"/>
              <a:cs typeface="Futura Condensed" charset="0"/>
            </a:endParaRP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إنسان العصر الحجري العاقل</a:t>
            </a:r>
            <a:endParaRPr lang="en-US" sz="1600" b="1" dirty="0">
              <a:solidFill>
                <a:srgbClr val="000000"/>
              </a:solidFill>
              <a:latin typeface="Futura Condensed" charset="0"/>
              <a:cs typeface="Futura Condensed" charset="0"/>
            </a:endParaRP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1600" b="1" dirty="0">
                <a:solidFill>
                  <a:srgbClr val="000000"/>
                </a:solidFill>
                <a:latin typeface="Futura Condensed" charset="0"/>
                <a:cs typeface="Futura Condensed" charset="0"/>
              </a:rPr>
              <a:t>تطور الإنسان العاقل</a:t>
            </a:r>
            <a:endParaRPr lang="en-US" sz="1600" b="1" dirty="0">
              <a:solidFill>
                <a:srgbClr val="000000"/>
              </a:solidFill>
              <a:latin typeface="Futura Condensed" charset="0"/>
              <a:cs typeface="Futura Condensed" charset="0"/>
            </a:endParaRP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ar-JO" sz="6600" b="1" dirty="0">
                <a:solidFill>
                  <a:prstClr val="white"/>
                </a:solidFill>
                <a:latin typeface="Futura Condensed" charset="0"/>
                <a:cs typeface="Futura Condensed" charset="0"/>
              </a:rPr>
              <a:t>تطور الإنسان</a:t>
            </a:r>
            <a:endParaRPr lang="en-US" sz="6600" b="1" dirty="0">
              <a:solidFill>
                <a:prstClr val="white"/>
              </a:solidFill>
              <a:latin typeface="Futura Condensed" charset="0"/>
              <a:cs typeface="Futura Condensed" charset="0"/>
            </a:endParaRP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srgbClr val="000000"/>
                </a:solidFill>
                <a:latin typeface="Arial" panose="020B0604020202020204" pitchFamily="34" charset="0"/>
                <a:cs typeface="Arial" panose="020B0604020202020204" pitchFamily="34" charset="0"/>
              </a:rPr>
              <a:t>OTS 77d</a:t>
            </a:r>
          </a:p>
        </p:txBody>
      </p:sp>
    </p:spTree>
    <p:extLst>
      <p:ext uri="{BB962C8B-B14F-4D97-AF65-F5344CB8AC3E}">
        <p14:creationId xmlns:p14="http://schemas.microsoft.com/office/powerpoint/2010/main" val="3412007212"/>
      </p:ext>
    </p:extLst>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ar-JO" sz="6000" dirty="0">
                <a:solidFill>
                  <a:schemeClr val="bg1"/>
                </a:solidFill>
              </a:rPr>
              <a:t>المشاكل اللاهوتية حول      التطور الإيماني</a:t>
            </a:r>
            <a:endParaRPr lang="en-US" dirty="0">
              <a:solidFill>
                <a:schemeClr val="bg1"/>
              </a:solidFill>
            </a:endParaRPr>
          </a:p>
        </p:txBody>
      </p:sp>
      <p:sp>
        <p:nvSpPr>
          <p:cNvPr id="96259" name="Rectangle 3"/>
          <p:cNvSpPr>
            <a:spLocks noGrp="1" noChangeArrowheads="1"/>
          </p:cNvSpPr>
          <p:nvPr>
            <p:ph type="subTitle" idx="1"/>
          </p:nvPr>
        </p:nvSpPr>
        <p:spPr>
          <a:xfrm>
            <a:off x="4038600" y="2514600"/>
            <a:ext cx="4854575" cy="2895600"/>
          </a:xfrm>
        </p:spPr>
        <p:txBody>
          <a:bodyPr/>
          <a:lstStyle/>
          <a:p>
            <a:pPr eaLnBrk="1" hangingPunct="1"/>
            <a:r>
              <a:rPr lang="ar-JO" dirty="0">
                <a:solidFill>
                  <a:schemeClr val="bg1"/>
                </a:solidFill>
              </a:rPr>
              <a:t>مثل ثقب الأوزون الضخم هذا (2000) ، أعتقد أن التطور الإيماني به بعض الثغرات اللاهوتية التي يجب معالجتها </a:t>
            </a:r>
            <a:endParaRPr lang="en-US" dirty="0">
              <a:solidFill>
                <a:schemeClr val="bg1"/>
              </a:solidFill>
            </a:endParaRPr>
          </a:p>
        </p:txBody>
      </p:sp>
      <p:pic>
        <p:nvPicPr>
          <p:cNvPr id="340995"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rPr>
              <a:t>قصة الخليقة</a:t>
            </a:r>
            <a:endParaRPr lang="en-US" sz="4800" dirty="0">
              <a:solidFill>
                <a:schemeClr val="bg1"/>
              </a:solidFill>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ar-JO" sz="3600" dirty="0">
                <a:solidFill>
                  <a:schemeClr val="bg1"/>
                </a:solidFill>
              </a:rPr>
              <a:t>سفر التكوين 1-2 هو وصف مباشر للخلق لا يلمح حتى إلى التطور</a:t>
            </a:r>
            <a:endParaRPr lang="en-US" sz="3600" dirty="0">
              <a:solidFill>
                <a:schemeClr val="bg1"/>
              </a:solidFill>
              <a:ea typeface="+mn-ea"/>
            </a:endParaRPr>
          </a:p>
        </p:txBody>
      </p:sp>
      <p:pic>
        <p:nvPicPr>
          <p:cNvPr id="343044"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rPr>
              <a:t>مشاكل لاهوتية</a:t>
            </a:r>
            <a:endParaRPr lang="en-US" b="1" dirty="0">
              <a:solidFill>
                <a:schemeClr val="bg1"/>
              </a:solidFill>
              <a:latin typeface="Arial" panose="020B0604020202020204" pitchFamily="34" charset="0"/>
            </a:endParaRPr>
          </a:p>
        </p:txBody>
      </p:sp>
      <p:sp>
        <p:nvSpPr>
          <p:cNvPr id="343046"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43047" name="Text Box 14"/>
          <p:cNvSpPr txBox="1">
            <a:spLocks noChangeArrowheads="1"/>
          </p:cNvSpPr>
          <p:nvPr/>
        </p:nvSpPr>
        <p:spPr bwMode="auto">
          <a:xfrm>
            <a:off x="8521212" y="404813"/>
            <a:ext cx="5100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3.أ</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ar-JO" altLang="zh-CN" sz="4000" dirty="0">
                <a:solidFill>
                  <a:schemeClr val="bg1"/>
                </a:solidFill>
              </a:rPr>
              <a:t>متى يبدأ اليوم</a:t>
            </a:r>
            <a:endParaRPr lang="en-US" altLang="zh-CN" sz="4000" dirty="0"/>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الروماني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defRPr/>
            </a:pPr>
            <a:r>
              <a:rPr lang="ar-JO" altLang="zh-CN" sz="2800" b="1" dirty="0">
                <a:solidFill>
                  <a:srgbClr val="FFFFFF"/>
                </a:solidFill>
                <a:latin typeface="Arial" panose="020B0604020202020204" pitchFamily="34" charset="0"/>
                <a:ea typeface="+mn-ea"/>
                <a:cs typeface="Arial" panose="020B0604020202020204" pitchFamily="34" charset="0"/>
              </a:rPr>
              <a:t>اليهودي</a:t>
            </a:r>
            <a:endParaRPr lang="en-US" altLang="zh-CN" sz="2800" b="1" dirty="0">
              <a:solidFill>
                <a:srgbClr val="000000"/>
              </a:solidFill>
              <a:latin typeface="Arial" panose="020B0604020202020204" pitchFamily="34" charset="0"/>
              <a:ea typeface="+mn-ea"/>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6ص</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12ظ</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FF"/>
                </a:solidFill>
                <a:latin typeface="Arial" panose="020B0604020202020204" pitchFamily="34" charset="0"/>
                <a:ea typeface="+mn-ea"/>
                <a:cs typeface="Arial" panose="020B0604020202020204" pitchFamily="34" charset="0"/>
              </a:rPr>
              <a:t>6م</a:t>
            </a:r>
            <a:endParaRPr lang="en-US" altLang="zh-CN" sz="1800" b="1" dirty="0">
              <a:solidFill>
                <a:srgbClr val="000000"/>
              </a:solidFill>
              <a:latin typeface="Arial" panose="020B0604020202020204" pitchFamily="34" charset="0"/>
              <a:ea typeface="+mn-ea"/>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6ص</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12ظ</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اليوم 2</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1800" b="1" dirty="0">
                <a:solidFill>
                  <a:srgbClr val="FFFF00"/>
                </a:solidFill>
                <a:latin typeface="Arial" panose="020B0604020202020204" pitchFamily="34" charset="0"/>
                <a:ea typeface="+mn-ea"/>
                <a:cs typeface="Arial" panose="020B0604020202020204" pitchFamily="34" charset="0"/>
              </a:rPr>
              <a:t>6م</a:t>
            </a:r>
            <a:endParaRPr lang="en-US" altLang="zh-CN" sz="1800" b="1" dirty="0">
              <a:solidFill>
                <a:srgbClr val="FFFF00"/>
              </a:solidFill>
              <a:latin typeface="Arial" panose="020B0604020202020204" pitchFamily="34" charset="0"/>
              <a:ea typeface="+mn-ea"/>
              <a:cs typeface="Arial" panose="020B0604020202020204" pitchFamily="34" charset="0"/>
            </a:endParaRP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            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 </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واحداً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مساء</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كان</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صباح</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يوماً</a:t>
            </a:r>
          </a:p>
          <a:p>
            <a:pPr algn="ctr" defTabSz="457200" eaLnBrk="1" fontAlgn="auto" hangingPunct="1">
              <a:spcBef>
                <a:spcPts val="0"/>
              </a:spcBef>
              <a:spcAft>
                <a:spcPts val="0"/>
              </a:spcAft>
              <a:defRPr/>
            </a:pPr>
            <a:r>
              <a:rPr lang="ar-JO" altLang="zh-CN" sz="2000" b="1" dirty="0">
                <a:solidFill>
                  <a:srgbClr val="FFFFFF"/>
                </a:solidFill>
                <a:latin typeface="Arial" panose="020B0604020202020204" pitchFamily="34" charset="0"/>
                <a:ea typeface="+mn-ea"/>
                <a:cs typeface="Arial" panose="020B0604020202020204" pitchFamily="34" charset="0"/>
              </a:rPr>
              <a:t>ثانياً</a:t>
            </a:r>
            <a:endParaRPr lang="en-US" altLang="zh-CN" sz="2000" b="1" dirty="0">
              <a:solidFill>
                <a:srgbClr val="000000"/>
              </a:solidFill>
              <a:latin typeface="Arial" panose="020B0604020202020204" pitchFamily="34" charset="0"/>
              <a:ea typeface="+mn-ea"/>
              <a:cs typeface="Arial" panose="020B0604020202020204" pitchFamily="34" charset="0"/>
            </a:endParaRPr>
          </a:p>
        </p:txBody>
      </p:sp>
      <p:pic>
        <p:nvPicPr>
          <p:cNvPr id="287769"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4">
                                            <p:txEl>
                                              <p:pRg st="1" end="1"/>
                                            </p:txEl>
                                          </p:spTgt>
                                        </p:tgtEl>
                                        <p:attrNameLst>
                                          <p:attrName>style.visibility</p:attrName>
                                        </p:attrNameLst>
                                      </p:cBhvr>
                                      <p:to>
                                        <p:strVal val="visible"/>
                                      </p:to>
                                    </p:set>
                                    <p:animEffect transition="in" filter="dissolve">
                                      <p:cBhvr>
                                        <p:cTn id="46" dur="500"/>
                                        <p:tgtEl>
                                          <p:spTgt spid="149524">
                                            <p:txEl>
                                              <p:pRg st="1" end="1"/>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5">
                                            <p:txEl>
                                              <p:pRg st="0" end="0"/>
                                            </p:txEl>
                                          </p:spTgt>
                                        </p:tgtEl>
                                        <p:attrNameLst>
                                          <p:attrName>style.visibility</p:attrName>
                                        </p:attrNameLst>
                                      </p:cBhvr>
                                      <p:to>
                                        <p:strVal val="visible"/>
                                      </p:to>
                                    </p:set>
                                    <p:animEffect transition="in" filter="dissolve">
                                      <p:cBhvr>
                                        <p:cTn id="51" dur="500"/>
                                        <p:tgtEl>
                                          <p:spTgt spid="14952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5">
                                            <p:txEl>
                                              <p:pRg st="1" end="1"/>
                                            </p:txEl>
                                          </p:spTgt>
                                        </p:tgtEl>
                                        <p:attrNameLst>
                                          <p:attrName>style.visibility</p:attrName>
                                        </p:attrNameLst>
                                      </p:cBhvr>
                                      <p:to>
                                        <p:strVal val="visible"/>
                                      </p:to>
                                    </p:set>
                                    <p:animEffect transition="in" filter="dissolve">
                                      <p:cBhvr>
                                        <p:cTn id="56" dur="500"/>
                                        <p:tgtEl>
                                          <p:spTgt spid="149525">
                                            <p:txEl>
                                              <p:pRg st="1" end="1"/>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6">
                                            <p:txEl>
                                              <p:pRg st="0" end="0"/>
                                            </p:txEl>
                                          </p:spTgt>
                                        </p:tgtEl>
                                        <p:attrNameLst>
                                          <p:attrName>style.visibility</p:attrName>
                                        </p:attrNameLst>
                                      </p:cBhvr>
                                      <p:to>
                                        <p:strVal val="visible"/>
                                      </p:to>
                                    </p:set>
                                    <p:animEffect transition="in" filter="dissolve">
                                      <p:cBhvr>
                                        <p:cTn id="61" dur="500"/>
                                        <p:tgtEl>
                                          <p:spTgt spid="149526">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49526">
                                            <p:txEl>
                                              <p:pRg st="1" end="1"/>
                                            </p:txEl>
                                          </p:spTgt>
                                        </p:tgtEl>
                                        <p:attrNameLst>
                                          <p:attrName>style.visibility</p:attrName>
                                        </p:attrNameLst>
                                      </p:cBhvr>
                                      <p:to>
                                        <p:strVal val="visible"/>
                                      </p:to>
                                    </p:set>
                                    <p:animEffect transition="in" filter="dissolve">
                                      <p:cBhvr>
                                        <p:cTn id="66" dur="500"/>
                                        <p:tgtEl>
                                          <p:spTgt spid="149526">
                                            <p:txEl>
                                              <p:pRg st="1" end="1"/>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49527">
                                            <p:txEl>
                                              <p:pRg st="0" end="0"/>
                                            </p:txEl>
                                          </p:spTgt>
                                        </p:tgtEl>
                                        <p:attrNameLst>
                                          <p:attrName>style.visibility</p:attrName>
                                        </p:attrNameLst>
                                      </p:cBhvr>
                                      <p:to>
                                        <p:strVal val="visible"/>
                                      </p:to>
                                    </p:set>
                                    <p:animEffect transition="in" filter="dissolve">
                                      <p:cBhvr>
                                        <p:cTn id="71" dur="500"/>
                                        <p:tgtEl>
                                          <p:spTgt spid="149527">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49527">
                                            <p:txEl>
                                              <p:pRg st="1" end="1"/>
                                            </p:txEl>
                                          </p:spTgt>
                                        </p:tgtEl>
                                        <p:attrNameLst>
                                          <p:attrName>style.visibility</p:attrName>
                                        </p:attrNameLst>
                                      </p:cBhvr>
                                      <p:to>
                                        <p:strVal val="visible"/>
                                      </p:to>
                                    </p:set>
                                    <p:animEffect transition="in" filter="dissolve">
                                      <p:cBhvr>
                                        <p:cTn id="76" dur="500"/>
                                        <p:tgtEl>
                                          <p:spTgt spid="149527">
                                            <p:txEl>
                                              <p:pRg st="1" end="1"/>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149528">
                                            <p:txEl>
                                              <p:pRg st="0" end="0"/>
                                            </p:txEl>
                                          </p:spTgt>
                                        </p:tgtEl>
                                        <p:attrNameLst>
                                          <p:attrName>style.visibility</p:attrName>
                                        </p:attrNameLst>
                                      </p:cBhvr>
                                      <p:to>
                                        <p:strVal val="visible"/>
                                      </p:to>
                                    </p:set>
                                    <p:animEffect transition="in" filter="dissolve">
                                      <p:cBhvr>
                                        <p:cTn id="81" dur="500"/>
                                        <p:tgtEl>
                                          <p:spTgt spid="149528">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49528">
                                            <p:txEl>
                                              <p:pRg st="1" end="1"/>
                                            </p:txEl>
                                          </p:spTgt>
                                        </p:tgtEl>
                                        <p:attrNameLst>
                                          <p:attrName>style.visibility</p:attrName>
                                        </p:attrNameLst>
                                      </p:cBhvr>
                                      <p:to>
                                        <p:strVal val="visible"/>
                                      </p:to>
                                    </p:set>
                                    <p:animEffect transition="in" filter="dissolve">
                                      <p:cBhvr>
                                        <p:cTn id="86" dur="500"/>
                                        <p:tgtEl>
                                          <p:spTgt spid="1495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ar-JO" sz="4000" dirty="0">
                <a:solidFill>
                  <a:srgbClr val="FFFFFF"/>
                </a:solidFill>
                <a:ea typeface="+mj-ea"/>
              </a:rPr>
              <a:t>هل تكوين 1 – 11 حقيقة تاريخية؟</a:t>
            </a:r>
            <a:endParaRPr lang="en-US" sz="4000" dirty="0">
              <a:solidFill>
                <a:srgbClr val="FFFFFF"/>
              </a:solidFill>
              <a:ea typeface="+mj-ea"/>
            </a:endParaRP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chemeClr val="bg1"/>
                </a:solidFill>
                <a:latin typeface="Arial" panose="020B0604020202020204" pitchFamily="34" charset="0"/>
                <a:cs typeface="Arial" panose="020B0604020202020204" pitchFamily="34"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cstate="print">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1.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الأساطير لا تعلم حقائق عميقة أفضل </a:t>
            </a:r>
            <a:r>
              <a:rPr lang="ar-JO" b="1" dirty="0">
                <a:solidFill>
                  <a:srgbClr val="FFFFFF"/>
                </a:solidFill>
                <a:latin typeface="Arial" panose="020B0604020202020204" pitchFamily="34" charset="0"/>
                <a:ea typeface="ＭＳ Ｐゴシック" pitchFamily="-112" charset="-128"/>
                <a:cs typeface="Arial" panose="020B0604020202020204" pitchFamily="34" charset="0"/>
              </a:rPr>
              <a:t>من التاريخ .</a:t>
            </a:r>
            <a:endParaRPr lang="en-US" b="1" u="sng" dirty="0">
              <a:solidFill>
                <a:srgbClr val="FFFFFF"/>
              </a:solidFill>
              <a:latin typeface="Arial" panose="020B0604020202020204" pitchFamily="34" charset="0"/>
              <a:ea typeface="ＭＳ Ｐゴシック" pitchFamily="-112" charset="-128"/>
              <a:cs typeface="Arial" panose="020B0604020202020204" pitchFamily="34" charset="0"/>
            </a:endParaRPr>
          </a:p>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2. النهج غير التاريخي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موضوعي </a:t>
            </a:r>
            <a:r>
              <a:rPr lang="ar-JO" b="1" dirty="0">
                <a:solidFill>
                  <a:srgbClr val="FFFFFF"/>
                </a:solidFill>
                <a:latin typeface="Arial" panose="020B0604020202020204" pitchFamily="34" charset="0"/>
                <a:ea typeface="ＭＳ Ｐゴシック" pitchFamily="-112" charset="-128"/>
                <a:cs typeface="Arial" panose="020B0604020202020204" pitchFamily="34" charset="0"/>
              </a:rPr>
              <a:t>جداً .</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3. تكوين 1 – 11 يمتلك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معلومات حيوية </a:t>
            </a:r>
            <a:r>
              <a:rPr lang="ar-JO" b="1" dirty="0">
                <a:solidFill>
                  <a:srgbClr val="FFFFFF"/>
                </a:solidFill>
                <a:latin typeface="Arial" panose="020B0604020202020204" pitchFamily="34" charset="0"/>
                <a:ea typeface="ＭＳ Ｐゴシック" pitchFamily="-112" charset="-128"/>
                <a:cs typeface="Arial" panose="020B0604020202020204" pitchFamily="34" charset="0"/>
              </a:rPr>
              <a:t>و غير معروفة بخلافه . </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4. تكوين 1 – 11 يتفق مع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الحجة</a:t>
            </a:r>
            <a:r>
              <a:rPr lang="ar-JO" b="1" dirty="0">
                <a:solidFill>
                  <a:srgbClr val="FFFFFF"/>
                </a:solidFill>
                <a:latin typeface="Arial" panose="020B0604020202020204" pitchFamily="34" charset="0"/>
                <a:ea typeface="ＭＳ Ｐゴシック" pitchFamily="-112" charset="-128"/>
                <a:cs typeface="Arial" panose="020B0604020202020204" pitchFamily="34" charset="0"/>
              </a:rPr>
              <a:t> الكتابية عن الإختيار .</a:t>
            </a:r>
            <a:endParaRPr lang="en-US" b="1" u="sng" dirty="0">
              <a:solidFill>
                <a:srgbClr val="FFFFFF"/>
              </a:solidFill>
              <a:latin typeface="Arial" panose="020B0604020202020204" pitchFamily="34" charset="0"/>
              <a:ea typeface="ＭＳ Ｐゴシック" pitchFamily="-112" charset="-128"/>
              <a:cs typeface="Arial" panose="020B0604020202020204" pitchFamily="34" charset="0"/>
            </a:endParaRPr>
          </a:p>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5. الأحداث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تقدم تاريخياً</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6. يؤكد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العلم</a:t>
            </a:r>
            <a:r>
              <a:rPr lang="ar-JO" b="1" dirty="0">
                <a:solidFill>
                  <a:srgbClr val="FFFFFF"/>
                </a:solidFill>
                <a:latin typeface="Arial" panose="020B0604020202020204" pitchFamily="34" charset="0"/>
                <a:ea typeface="ＭＳ Ｐゴシック" pitchFamily="-112" charset="-128"/>
                <a:cs typeface="Arial" panose="020B0604020202020204" pitchFamily="34" charset="0"/>
              </a:rPr>
              <a:t> أن تكوين 1 – 11 هو سجل تاريخي .</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a:p>
            <a:pPr marL="457200" indent="-457200" algn="r" eaLnBrk="1" hangingPunct="1">
              <a:spcBef>
                <a:spcPct val="50000"/>
              </a:spcBef>
              <a:defRPr/>
            </a:pPr>
            <a:r>
              <a:rPr lang="ar-JO" b="1" dirty="0">
                <a:solidFill>
                  <a:srgbClr val="FFFFFF"/>
                </a:solidFill>
                <a:latin typeface="Arial" panose="020B0604020202020204" pitchFamily="34" charset="0"/>
                <a:ea typeface="ＭＳ Ｐゴシック" pitchFamily="-112" charset="-128"/>
                <a:cs typeface="Arial" panose="020B0604020202020204" pitchFamily="34" charset="0"/>
              </a:rPr>
              <a:t>7. قال </a:t>
            </a:r>
            <a:r>
              <a:rPr lang="ar-JO" b="1" u="sng" dirty="0">
                <a:solidFill>
                  <a:srgbClr val="FFFFFF"/>
                </a:solidFill>
                <a:latin typeface="Arial" panose="020B0604020202020204" pitchFamily="34" charset="0"/>
                <a:ea typeface="ＭＳ Ｐゴシック" pitchFamily="-112" charset="-128"/>
                <a:cs typeface="Arial" panose="020B0604020202020204" pitchFamily="34" charset="0"/>
              </a:rPr>
              <a:t>المسيح</a:t>
            </a:r>
            <a:r>
              <a:rPr lang="ar-JO" b="1" dirty="0">
                <a:solidFill>
                  <a:srgbClr val="FFFFFF"/>
                </a:solidFill>
                <a:latin typeface="Arial" panose="020B0604020202020204" pitchFamily="34" charset="0"/>
                <a:ea typeface="ＭＳ Ｐゴシック" pitchFamily="-112" charset="-128"/>
                <a:cs typeface="Arial" panose="020B0604020202020204" pitchFamily="34" charset="0"/>
              </a:rPr>
              <a:t> أن الأحداث تاريخية (مت 19 : 4 – 6)</a:t>
            </a:r>
            <a:endParaRPr lang="en-US"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pic>
        <p:nvPicPr>
          <p:cNvPr id="347141" name="Picture 7" descr="foote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sz="2000" b="1" dirty="0">
                <a:solidFill>
                  <a:schemeClr val="bg1"/>
                </a:solidFill>
                <a:latin typeface="Arial" panose="020B0604020202020204" pitchFamily="34" charset="0"/>
                <a:cs typeface="Arial" panose="020B0604020202020204" pitchFamily="34" charset="0"/>
              </a:rPr>
              <a:t>مشاكل لاهوتية</a:t>
            </a:r>
            <a:endParaRPr lang="en-US" sz="2000" b="1" dirty="0">
              <a:solidFill>
                <a:schemeClr val="bg1"/>
              </a:solidFill>
              <a:latin typeface="Arial" panose="020B0604020202020204" pitchFamily="34" charset="0"/>
              <a:cs typeface="Arial" panose="020B0604020202020204" pitchFamily="34" charset="0"/>
            </a:endParaRPr>
          </a:p>
        </p:txBody>
      </p:sp>
      <p:sp>
        <p:nvSpPr>
          <p:cNvPr id="347143" name="Text Box 14"/>
          <p:cNvSpPr txBox="1">
            <a:spLocks noChangeArrowheads="1"/>
          </p:cNvSpPr>
          <p:nvPr/>
        </p:nvSpPr>
        <p:spPr bwMode="auto">
          <a:xfrm>
            <a:off x="8436253" y="404813"/>
            <a:ext cx="5950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3.أ.</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0357">
                                            <p:txEl>
                                              <p:pRg st="1" end="1"/>
                                            </p:txEl>
                                          </p:spTgt>
                                        </p:tgtEl>
                                        <p:attrNameLst>
                                          <p:attrName>style.visibility</p:attrName>
                                        </p:attrNameLst>
                                      </p:cBhvr>
                                      <p:to>
                                        <p:strVal val="visible"/>
                                      </p:to>
                                    </p:set>
                                    <p:animEffect transition="in" filter="dissolve">
                                      <p:cBhvr>
                                        <p:cTn id="13" dur="500"/>
                                        <p:tgtEl>
                                          <p:spTgt spid="100357">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357">
                                            <p:txEl>
                                              <p:pRg st="2" end="2"/>
                                            </p:txEl>
                                          </p:spTgt>
                                        </p:tgtEl>
                                        <p:attrNameLst>
                                          <p:attrName>style.visibility</p:attrName>
                                        </p:attrNameLst>
                                      </p:cBhvr>
                                      <p:to>
                                        <p:strVal val="visible"/>
                                      </p:to>
                                    </p:set>
                                    <p:animEffect transition="in" filter="dissolve">
                                      <p:cBhvr>
                                        <p:cTn id="16" dur="500"/>
                                        <p:tgtEl>
                                          <p:spTgt spid="100357">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0357">
                                            <p:txEl>
                                              <p:pRg st="3" end="3"/>
                                            </p:txEl>
                                          </p:spTgt>
                                        </p:tgtEl>
                                        <p:attrNameLst>
                                          <p:attrName>style.visibility</p:attrName>
                                        </p:attrNameLst>
                                      </p:cBhvr>
                                      <p:to>
                                        <p:strVal val="visible"/>
                                      </p:to>
                                    </p:set>
                                    <p:animEffect transition="in" filter="dissolve">
                                      <p:cBhvr>
                                        <p:cTn id="19" dur="500"/>
                                        <p:tgtEl>
                                          <p:spTgt spid="100357">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0357">
                                            <p:txEl>
                                              <p:pRg st="4" end="4"/>
                                            </p:txEl>
                                          </p:spTgt>
                                        </p:tgtEl>
                                        <p:attrNameLst>
                                          <p:attrName>style.visibility</p:attrName>
                                        </p:attrNameLst>
                                      </p:cBhvr>
                                      <p:to>
                                        <p:strVal val="visible"/>
                                      </p:to>
                                    </p:set>
                                    <p:animEffect transition="in" filter="dissolve">
                                      <p:cBhvr>
                                        <p:cTn id="22" dur="500"/>
                                        <p:tgtEl>
                                          <p:spTgt spid="100357">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0357">
                                            <p:txEl>
                                              <p:pRg st="5" end="5"/>
                                            </p:txEl>
                                          </p:spTgt>
                                        </p:tgtEl>
                                        <p:attrNameLst>
                                          <p:attrName>style.visibility</p:attrName>
                                        </p:attrNameLst>
                                      </p:cBhvr>
                                      <p:to>
                                        <p:strVal val="visible"/>
                                      </p:to>
                                    </p:set>
                                    <p:animEffect transition="in" filter="dissolve">
                                      <p:cBhvr>
                                        <p:cTn id="25" dur="500"/>
                                        <p:tgtEl>
                                          <p:spTgt spid="100357">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0357">
                                            <p:txEl>
                                              <p:pRg st="6" end="6"/>
                                            </p:txEl>
                                          </p:spTgt>
                                        </p:tgtEl>
                                        <p:attrNameLst>
                                          <p:attrName>style.visibility</p:attrName>
                                        </p:attrNameLst>
                                      </p:cBhvr>
                                      <p:to>
                                        <p:strVal val="visible"/>
                                      </p:to>
                                    </p:set>
                                    <p:animEffect transition="in" filter="dissolve">
                                      <p:cBhvr>
                                        <p:cTn id="28"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ar-JO" sz="4000" dirty="0">
                <a:solidFill>
                  <a:schemeClr val="bg1"/>
                </a:solidFill>
              </a:rPr>
              <a:t>السقوط و أصل الشر الأخلاقي</a:t>
            </a:r>
            <a:endParaRPr lang="en-US" dirty="0">
              <a:solidFill>
                <a:schemeClr val="bg1"/>
              </a:solidFill>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eaLnBrk="1" hangingPunct="1">
              <a:buFontTx/>
              <a:buChar char="•"/>
            </a:pPr>
            <a:r>
              <a:rPr lang="ar-JO" sz="2800" dirty="0">
                <a:solidFill>
                  <a:schemeClr val="bg1"/>
                </a:solidFill>
              </a:rPr>
              <a:t>قصة آدم وحواء هي قصة رمزية شعرية وقوية لخطة الله لدخول الطبيعة الروحية (الروح) والقانون الأخلاقي إلى البشرية (كولينز ، 207)</a:t>
            </a:r>
            <a:endParaRPr lang="en-US" sz="2800" dirty="0">
              <a:solidFill>
                <a:schemeClr val="bg1"/>
              </a:solidFill>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61665"/>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rPr>
              <a:t>مشاكل لاهوتية</a:t>
            </a:r>
            <a:endParaRPr lang="en-US" b="1" dirty="0">
              <a:solidFill>
                <a:schemeClr val="bg1"/>
              </a:solidFill>
              <a:latin typeface="Arial" panose="020B0604020202020204" pitchFamily="34" charset="0"/>
            </a:endParaRPr>
          </a:p>
        </p:txBody>
      </p:sp>
      <p:sp>
        <p:nvSpPr>
          <p:cNvPr id="349190"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49191"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3.ب.</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ar-JO" dirty="0">
                <a:solidFill>
                  <a:schemeClr val="bg1"/>
                </a:solidFill>
              </a:rPr>
              <a:t>آدم مقابل المسيح</a:t>
            </a:r>
            <a:endParaRPr lang="en-US" dirty="0"/>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52583" name="Text Box 7"/>
          <p:cNvSpPr txBox="1">
            <a:spLocks noChangeArrowheads="1"/>
          </p:cNvSpPr>
          <p:nvPr/>
        </p:nvSpPr>
        <p:spPr bwMode="auto">
          <a:xfrm>
            <a:off x="2819400" y="28956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رو 5 : 12 – 14 </a:t>
            </a:r>
            <a:endParaRPr lang="en-US" b="1" dirty="0">
              <a:latin typeface="Arial" panose="020B0604020202020204" pitchFamily="34" charset="0"/>
              <a:cs typeface="Arial" panose="020B0604020202020204" pitchFamily="34" charset="0"/>
            </a:endParaRPr>
          </a:p>
        </p:txBody>
      </p:sp>
      <p:sp>
        <p:nvSpPr>
          <p:cNvPr id="152584" name="Text Box 8"/>
          <p:cNvSpPr txBox="1">
            <a:spLocks noChangeArrowheads="1"/>
          </p:cNvSpPr>
          <p:nvPr/>
        </p:nvSpPr>
        <p:spPr bwMode="auto">
          <a:xfrm>
            <a:off x="2819400" y="34290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1 كو 15 : 22</a:t>
            </a:r>
            <a:endParaRPr lang="en-US" b="1" dirty="0">
              <a:latin typeface="Arial" panose="020B0604020202020204" pitchFamily="34" charset="0"/>
              <a:cs typeface="Arial" panose="020B0604020202020204" pitchFamily="34" charset="0"/>
            </a:endParaRPr>
          </a:p>
        </p:txBody>
      </p:sp>
      <p:sp>
        <p:nvSpPr>
          <p:cNvPr id="152585" name="Text Box 9"/>
          <p:cNvSpPr txBox="1">
            <a:spLocks noChangeArrowheads="1"/>
          </p:cNvSpPr>
          <p:nvPr/>
        </p:nvSpPr>
        <p:spPr bwMode="auto">
          <a:xfrm>
            <a:off x="2819400" y="3962400"/>
            <a:ext cx="3276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b="1" dirty="0">
                <a:latin typeface="Arial" panose="020B0604020202020204" pitchFamily="34" charset="0"/>
                <a:cs typeface="Arial" panose="020B0604020202020204" pitchFamily="34" charset="0"/>
              </a:rPr>
              <a:t>1 كو 15 : 45 – 49 </a:t>
            </a:r>
            <a:endParaRPr lang="en-US" b="1" dirty="0">
              <a:latin typeface="Arial" panose="020B0604020202020204" pitchFamily="34" charset="0"/>
              <a:cs typeface="Arial" panose="020B0604020202020204" pitchFamily="34" charset="0"/>
            </a:endParaRPr>
          </a:p>
        </p:txBody>
      </p:sp>
      <p:pic>
        <p:nvPicPr>
          <p:cNvPr id="351240" name="Picture 10"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51242" name="Text Box 14"/>
          <p:cNvSpPr txBox="1">
            <a:spLocks noChangeArrowheads="1"/>
          </p:cNvSpPr>
          <p:nvPr/>
        </p:nvSpPr>
        <p:spPr bwMode="auto">
          <a:xfrm>
            <a:off x="8303204" y="404813"/>
            <a:ext cx="7280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3.ب.</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ar-JO" dirty="0">
                <a:solidFill>
                  <a:schemeClr val="bg1"/>
                </a:solidFill>
              </a:rPr>
              <a:t>مراجعات       عظيمة</a:t>
            </a:r>
            <a:endParaRPr lang="en-US" dirty="0">
              <a:solidFill>
                <a:schemeClr val="bg1"/>
              </a:solidFill>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ar-JO" sz="4400" dirty="0">
                <a:solidFill>
                  <a:schemeClr val="bg1"/>
                </a:solidFill>
              </a:rPr>
              <a:t>"كتب فرانسيس كولينز شهادة شخصية غير عادية حول توافق الله والعلم. تفسيره للحمض النووي ككتاب تعليمات الله مقنع. تفسيره لإيمانه الشخصي هو قراءة مقنعة"</a:t>
            </a:r>
            <a:endParaRPr lang="en-US" sz="4400" dirty="0">
              <a:solidFill>
                <a:schemeClr val="bg1"/>
              </a:solidFill>
              <a:effectLst>
                <a:glow rad="228600">
                  <a:schemeClr val="tx1"/>
                </a:glow>
              </a:effectLst>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ar-JO" sz="3200" b="1" dirty="0">
                <a:solidFill>
                  <a:schemeClr val="bg1"/>
                </a:solidFill>
                <a:effectLst>
                  <a:glow rad="228600">
                    <a:schemeClr val="tx1"/>
                  </a:glow>
                </a:effectLst>
                <a:latin typeface="Arial" panose="020B0604020202020204" pitchFamily="34" charset="0"/>
                <a:cs typeface="Arial" panose="020B0604020202020204" pitchFamily="34" charset="0"/>
              </a:rPr>
              <a:t>نيوت جينجريتش</a:t>
            </a:r>
            <a:endParaRPr lang="en-US" sz="3200" b="1" dirty="0">
              <a:solidFill>
                <a:schemeClr val="bg1"/>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ar-JO" dirty="0">
                <a:solidFill>
                  <a:schemeClr val="bg1"/>
                </a:solidFill>
              </a:rPr>
              <a:t>أصل الإنسان</a:t>
            </a:r>
            <a:endParaRPr lang="en-US" dirty="0">
              <a:solidFill>
                <a:schemeClr val="bg1"/>
              </a:solidFill>
            </a:endParaRPr>
          </a:p>
        </p:txBody>
      </p:sp>
      <p:pic>
        <p:nvPicPr>
          <p:cNvPr id="104451" name="Picture 3" descr="evoluti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rPr>
              <a:t>مشاكل لاهوتية</a:t>
            </a:r>
            <a:endParaRPr lang="en-US" b="1" dirty="0">
              <a:solidFill>
                <a:schemeClr val="bg1"/>
              </a:solidFill>
              <a:latin typeface="Arial" panose="020B0604020202020204" pitchFamily="34" charset="0"/>
            </a:endParaRPr>
          </a:p>
        </p:txBody>
      </p:sp>
      <p:sp>
        <p:nvSpPr>
          <p:cNvPr id="104454" name="Text Box 6"/>
          <p:cNvSpPr txBox="1">
            <a:spLocks noChangeArrowheads="1"/>
          </p:cNvSpPr>
          <p:nvPr/>
        </p:nvSpPr>
        <p:spPr bwMode="auto">
          <a:xfrm>
            <a:off x="3352800" y="3124200"/>
            <a:ext cx="87075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sz="3200" b="1" dirty="0">
                <a:solidFill>
                  <a:schemeClr val="bg1"/>
                </a:solidFill>
                <a:latin typeface="Arial" panose="020B0604020202020204" pitchFamily="34" charset="0"/>
              </a:rPr>
              <a:t>أو</a:t>
            </a:r>
            <a:r>
              <a:rPr lang="en-US" sz="3200" b="1" dirty="0">
                <a:solidFill>
                  <a:schemeClr val="bg1"/>
                </a:solidFill>
                <a:latin typeface="Arial" panose="020B0604020202020204" pitchFamily="34" charset="0"/>
              </a:rPr>
              <a:t>…</a:t>
            </a:r>
          </a:p>
        </p:txBody>
      </p:sp>
      <p:sp>
        <p:nvSpPr>
          <p:cNvPr id="104455" name="Text Box 7"/>
          <p:cNvSpPr txBox="1">
            <a:spLocks noChangeArrowheads="1"/>
          </p:cNvSpPr>
          <p:nvPr/>
        </p:nvSpPr>
        <p:spPr bwMode="auto">
          <a:xfrm>
            <a:off x="4071934" y="1600200"/>
            <a:ext cx="5072066"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6538" indent="-236538" algn="r" rtl="1">
              <a:buFont typeface="Arial" panose="020B0604020202020204" pitchFamily="34" charset="0"/>
              <a:buChar char="•"/>
            </a:pPr>
            <a:r>
              <a:rPr lang="ar-JO" sz="2800" b="1" dirty="0">
                <a:solidFill>
                  <a:schemeClr val="bg1"/>
                </a:solidFill>
                <a:latin typeface="Arial" panose="020B0604020202020204" pitchFamily="34" charset="0"/>
              </a:rPr>
              <a:t>خلق من الطين (تك 2: 7, مت 19: 4)</a:t>
            </a:r>
          </a:p>
          <a:p>
            <a:pPr marL="236538" indent="-236538" algn="r" rtl="1">
              <a:buFont typeface="Arial" panose="020B0604020202020204" pitchFamily="34" charset="0"/>
              <a:buChar char="•"/>
            </a:pPr>
            <a:r>
              <a:rPr lang="ar-JO" sz="2800" b="1" dirty="0">
                <a:solidFill>
                  <a:schemeClr val="bg1"/>
                </a:solidFill>
                <a:latin typeface="Arial" panose="020B0604020202020204" pitchFamily="34" charset="0"/>
              </a:rPr>
              <a:t>صورة الله (تك 1: 26-27) ليس القرود</a:t>
            </a:r>
            <a:endParaRPr lang="en-US" sz="2800" b="1" dirty="0">
              <a:solidFill>
                <a:schemeClr val="bg1"/>
              </a:solidFill>
              <a:latin typeface="Arial" panose="020B0604020202020204" pitchFamily="34" charset="0"/>
            </a:endParaRPr>
          </a:p>
          <a:p>
            <a:pPr marL="236538" indent="-236538" algn="r" rtl="1">
              <a:buFont typeface="Arial" panose="020B0604020202020204" pitchFamily="34" charset="0"/>
              <a:buChar char="•"/>
            </a:pPr>
            <a:r>
              <a:rPr lang="ar-JO" altLang="ja-JP" sz="2800" b="1" dirty="0">
                <a:solidFill>
                  <a:schemeClr val="bg1"/>
                </a:solidFill>
                <a:latin typeface="Arial" panose="020B0604020202020204" pitchFamily="34" charset="0"/>
              </a:rPr>
              <a:t>كانت حواء أم كل حي (تك 3: 20,.</a:t>
            </a:r>
            <a:br>
              <a:rPr lang="en-US" altLang="ja-JP" sz="2800" b="1" dirty="0">
                <a:solidFill>
                  <a:schemeClr val="bg1"/>
                </a:solidFill>
                <a:latin typeface="Arial" panose="020B0604020202020204" pitchFamily="34" charset="0"/>
              </a:rPr>
            </a:br>
            <a:r>
              <a:rPr lang="ar-JO" altLang="ja-JP" sz="2800" b="1" dirty="0">
                <a:solidFill>
                  <a:schemeClr val="bg1"/>
                </a:solidFill>
                <a:latin typeface="Arial" panose="020B0604020202020204" pitchFamily="34" charset="0"/>
              </a:rPr>
              <a:t>أع 7: 26)</a:t>
            </a:r>
            <a:endParaRPr lang="en-US" sz="2800" b="1" dirty="0">
              <a:solidFill>
                <a:schemeClr val="bg1"/>
              </a:solidFill>
              <a:latin typeface="Arial" panose="020B0604020202020204" pitchFamily="34" charset="0"/>
            </a:endParaRPr>
          </a:p>
          <a:p>
            <a:pPr marL="236538" indent="-236538" algn="r" rtl="1">
              <a:buFont typeface="Arial" panose="020B0604020202020204" pitchFamily="34" charset="0"/>
              <a:buChar char="•"/>
            </a:pPr>
            <a:r>
              <a:rPr lang="ar-JO" altLang="ja-JP" sz="2800" b="1" dirty="0">
                <a:solidFill>
                  <a:schemeClr val="bg1"/>
                </a:solidFill>
                <a:latin typeface="Arial" panose="020B0604020202020204" pitchFamily="34" charset="0"/>
              </a:rPr>
              <a:t> </a:t>
            </a:r>
            <a:r>
              <a:rPr lang="ar-JO" sz="2800" b="1" dirty="0">
                <a:solidFill>
                  <a:schemeClr val="bg1"/>
                </a:solidFill>
                <a:latin typeface="Arial" panose="020B0604020202020204" pitchFamily="34" charset="0"/>
              </a:rPr>
              <a:t>الجميع أخطأوا في آدم (رو 5 : 12)</a:t>
            </a:r>
            <a:endParaRPr lang="en-US" sz="2800" b="1" dirty="0">
              <a:solidFill>
                <a:schemeClr val="bg1"/>
              </a:solidFill>
              <a:latin typeface="Arial" panose="020B0604020202020204" pitchFamily="34" charset="0"/>
            </a:endParaRPr>
          </a:p>
        </p:txBody>
      </p:sp>
      <p:sp>
        <p:nvSpPr>
          <p:cNvPr id="352263"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52264" name="Text Box 14"/>
          <p:cNvSpPr txBox="1">
            <a:spLocks noChangeArrowheads="1"/>
          </p:cNvSpPr>
          <p:nvPr/>
        </p:nvSpPr>
        <p:spPr bwMode="auto">
          <a:xfrm>
            <a:off x="8303205" y="404813"/>
            <a:ext cx="7280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3.ج.</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ea typeface="ＭＳ Ｐゴシック" charset="0"/>
              </a:rPr>
              <a:t>هل وجد الموت قبل الخطية؟</a:t>
            </a:r>
            <a:endParaRPr lang="en-US" altLang="zh-CN" b="1" dirty="0">
              <a:latin typeface="Arial" panose="020B0604020202020204" pitchFamily="34"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ماذا تعتقد؟</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print"/>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rPr>
                <a:t>حسن      جداً</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mn-cs"/>
              </a:endParaRPr>
            </a:p>
          </p:txBody>
        </p:sp>
      </p:grpSp>
      <p:pic>
        <p:nvPicPr>
          <p:cNvPr id="6" name="Picture 5"/>
          <p:cNvPicPr>
            <a:picLocks noChangeAspect="1"/>
          </p:cNvPicPr>
          <p:nvPr/>
        </p:nvPicPr>
        <p:blipFill>
          <a:blip r:embed="rId5" cstate="print"/>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defTabSz="457200" eaLnBrk="1" hangingPunct="1">
              <a:defRPr/>
            </a:pPr>
            <a:r>
              <a:rPr lang="ar-JO" sz="3600" b="1" dirty="0">
                <a:solidFill>
                  <a:schemeClr val="bg1"/>
                </a:solidFill>
              </a:rPr>
              <a:t>ماذا يعني أن الخلق كان حسنًا جدًا إذا كان الموت موجودًا في ذلك الوقت؟</a:t>
            </a:r>
            <a:endParaRPr kumimoji="0" lang="en-US" altLang="zh-CN" sz="36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67765366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print">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البداية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r>
              <a:rPr kumimoji="0" lang="ar-JO" sz="1600" b="1" u="none" strike="noStrike" kern="1200" cap="none" spc="0" normalizeH="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سيتم التخلص من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 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75797659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99E2A-8FB5-B00E-E4CF-B61635C53AC5}"/>
            </a:ext>
          </a:extLst>
        </p:cNvPr>
        <p:cNvGrpSpPr/>
        <p:nvPr/>
      </p:nvGrpSpPr>
      <p:grpSpPr>
        <a:xfrm>
          <a:off x="0" y="0"/>
          <a:ext cx="0" cy="0"/>
          <a:chOff x="0" y="0"/>
          <a:chExt cx="0" cy="0"/>
        </a:xfrm>
      </p:grpSpPr>
      <p:pic>
        <p:nvPicPr>
          <p:cNvPr id="301057" name="Picture 5" descr="2 Hist of Death Both 00475">
            <a:extLst>
              <a:ext uri="{FF2B5EF4-FFF2-40B4-BE49-F238E27FC236}">
                <a16:creationId xmlns:a16="http://schemas.microsoft.com/office/drawing/2014/main" id="{D9D840B0-9F77-DADB-B617-3CBE6EC681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a:extLst>
              <a:ext uri="{FF2B5EF4-FFF2-40B4-BE49-F238E27FC236}">
                <a16:creationId xmlns:a16="http://schemas.microsoft.com/office/drawing/2014/main" id="{9A52CE2D-4B32-7726-B119-419977EF8F37}"/>
              </a:ext>
            </a:extLst>
          </p:cNvPr>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a:extLst>
              <a:ext uri="{FF2B5EF4-FFF2-40B4-BE49-F238E27FC236}">
                <a16:creationId xmlns:a16="http://schemas.microsoft.com/office/drawing/2014/main" id="{883B5B45-1D74-307B-C52B-FDB257D7F36B}"/>
              </a:ext>
            </a:extLst>
          </p:cNvPr>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34F2BF5C-03BA-1F84-72BA-E3509037F819}"/>
              </a:ext>
            </a:extLst>
          </p:cNvPr>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البداية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a:extLst>
              <a:ext uri="{FF2B5EF4-FFF2-40B4-BE49-F238E27FC236}">
                <a16:creationId xmlns:a16="http://schemas.microsoft.com/office/drawing/2014/main" id="{DA1472A6-1222-E7FA-ADCE-63B1ACA4180B}"/>
              </a:ext>
            </a:extLst>
          </p:cNvPr>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a:extLst>
              <a:ext uri="{FF2B5EF4-FFF2-40B4-BE49-F238E27FC236}">
                <a16:creationId xmlns:a16="http://schemas.microsoft.com/office/drawing/2014/main" id="{641F841E-6DBE-0CF0-BDC5-565880C3B42E}"/>
              </a:ext>
            </a:extLst>
          </p:cNvPr>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a:extLst>
              <a:ext uri="{FF2B5EF4-FFF2-40B4-BE49-F238E27FC236}">
                <a16:creationId xmlns:a16="http://schemas.microsoft.com/office/drawing/2014/main" id="{E8041F08-A608-EC7A-1BFE-C72B0B6B5BA9}"/>
              </a:ext>
            </a:extLst>
          </p:cNvPr>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r>
              <a:rPr kumimoji="0" lang="ar-JO" sz="1600" b="1" u="none" strike="noStrike" kern="1200" cap="none" spc="0" normalizeH="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a:extLst>
              <a:ext uri="{FF2B5EF4-FFF2-40B4-BE49-F238E27FC236}">
                <a16:creationId xmlns:a16="http://schemas.microsoft.com/office/drawing/2014/main" id="{7AD7238B-B003-2D62-CE31-8D33E911FEC3}"/>
              </a:ext>
            </a:extLst>
          </p:cNvPr>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سيتم التخلص من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a:extLst>
              <a:ext uri="{FF2B5EF4-FFF2-40B4-BE49-F238E27FC236}">
                <a16:creationId xmlns:a16="http://schemas.microsoft.com/office/drawing/2014/main" id="{29E47ACA-D1D0-48CA-1334-164C63E6E2A1}"/>
              </a:ext>
            </a:extLst>
          </p:cNvPr>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a:extLst>
              <a:ext uri="{FF2B5EF4-FFF2-40B4-BE49-F238E27FC236}">
                <a16:creationId xmlns:a16="http://schemas.microsoft.com/office/drawing/2014/main" id="{4515AC57-C6F5-EFD2-78B4-2389F1F52505}"/>
              </a:ext>
            </a:extLst>
          </p:cNvPr>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a:extLst>
              <a:ext uri="{FF2B5EF4-FFF2-40B4-BE49-F238E27FC236}">
                <a16:creationId xmlns:a16="http://schemas.microsoft.com/office/drawing/2014/main" id="{962FCCC9-7027-4EA3-3488-DBC4D69881F1}"/>
              </a:ext>
            </a:extLst>
          </p:cNvPr>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a:extLst>
              <a:ext uri="{FF2B5EF4-FFF2-40B4-BE49-F238E27FC236}">
                <a16:creationId xmlns:a16="http://schemas.microsoft.com/office/drawing/2014/main" id="{ED4BFBF8-D06D-DBEE-E99A-3F56887DFB5F}"/>
              </a:ext>
            </a:extLst>
          </p:cNvPr>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a:extLst>
              <a:ext uri="{FF2B5EF4-FFF2-40B4-BE49-F238E27FC236}">
                <a16:creationId xmlns:a16="http://schemas.microsoft.com/office/drawing/2014/main" id="{F00286B4-FD4B-B9AF-158A-8C82432DE74C}"/>
              </a:ext>
            </a:extLst>
          </p:cNvPr>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 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a:extLst>
              <a:ext uri="{FF2B5EF4-FFF2-40B4-BE49-F238E27FC236}">
                <a16:creationId xmlns:a16="http://schemas.microsoft.com/office/drawing/2014/main" id="{1B6865BC-5F75-04E2-BE8C-03DA9748BF0E}"/>
              </a:ext>
            </a:extLst>
          </p:cNvPr>
          <p:cNvGrpSpPr/>
          <p:nvPr/>
        </p:nvGrpSpPr>
        <p:grpSpPr>
          <a:xfrm>
            <a:off x="0" y="4349824"/>
            <a:ext cx="9144000" cy="2895600"/>
            <a:chOff x="0" y="3962400"/>
            <a:chExt cx="9144000" cy="2895600"/>
          </a:xfrm>
        </p:grpSpPr>
        <p:pic>
          <p:nvPicPr>
            <p:cNvPr id="301060" name="Picture 6" descr="2 Hist of Death Both 00475">
              <a:extLst>
                <a:ext uri="{FF2B5EF4-FFF2-40B4-BE49-F238E27FC236}">
                  <a16:creationId xmlns:a16="http://schemas.microsoft.com/office/drawing/2014/main" id="{7C84B4AA-BEC2-63E1-E6FB-9BFF0FF4E4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a:extLst>
                <a:ext uri="{FF2B5EF4-FFF2-40B4-BE49-F238E27FC236}">
                  <a16:creationId xmlns:a16="http://schemas.microsoft.com/office/drawing/2014/main" id="{870CD0C8-BC78-7B83-3DCD-FFECA9A512F0}"/>
                </a:ext>
              </a:extLst>
            </p:cNvPr>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رأي البشر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a:extLst>
                <a:ext uri="{FF2B5EF4-FFF2-40B4-BE49-F238E27FC236}">
                  <a16:creationId xmlns:a16="http://schemas.microsoft.com/office/drawing/2014/main" id="{CAFDC389-CE0A-CB71-F141-00F5639D2207}"/>
                </a:ext>
              </a:extLst>
            </p:cNvPr>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 ملايين السنين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a:extLst>
                <a:ext uri="{FF2B5EF4-FFF2-40B4-BE49-F238E27FC236}">
                  <a16:creationId xmlns:a16="http://schemas.microsoft.com/office/drawing/2014/main" id="{71950B13-073D-0864-CABE-58B9E9A3C1B4}"/>
                </a:ext>
              </a:extLst>
            </p:cNvPr>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و الحياة كانا دائماً معاً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a:extLst>
                <a:ext uri="{FF2B5EF4-FFF2-40B4-BE49-F238E27FC236}">
                  <a16:creationId xmlns:a16="http://schemas.microsoft.com/office/drawing/2014/main" id="{D69837EF-E5F0-E1A4-B3C8-82CC100C1A00}"/>
                </a:ext>
              </a:extLst>
            </p:cNvPr>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بما أن هناك حياة فالموت موجود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a:extLst>
                <a:ext uri="{FF2B5EF4-FFF2-40B4-BE49-F238E27FC236}">
                  <a16:creationId xmlns:a16="http://schemas.microsoft.com/office/drawing/2014/main" id="{04C27E27-7FC6-43EF-19D4-B99A3CD51A98}"/>
                </a:ext>
              </a:extLst>
            </p:cNvPr>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3366FF"/>
                  </a:solidFill>
                  <a:latin typeface="Arial" panose="020B0604020202020204" pitchFamily="34" charset="0"/>
                  <a:ea typeface="ＭＳ Ｐゴシック"/>
                  <a:cs typeface="Arial" panose="020B0604020202020204" pitchFamily="34" charset="0"/>
                </a:rPr>
                <a:t>جزء من التاريخ</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a:extLst>
              <a:ext uri="{FF2B5EF4-FFF2-40B4-BE49-F238E27FC236}">
                <a16:creationId xmlns:a16="http://schemas.microsoft.com/office/drawing/2014/main" id="{2941E852-AD2E-76DF-DA15-C736AD0D5FE6}"/>
              </a:ext>
            </a:extLst>
          </p:cNvPr>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856054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ar-JO"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رومية 5 : 12 </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4810856"/>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من أجل ذلك كأنما بإنسان واحد دخلت الخطية إلى العالم و بالخطية الموت و هكذا اجتاز الموت إلى جميع</a:t>
            </a:r>
            <a:r>
              <a:rPr kumimoji="0" lang="ar-JO" sz="3600" b="1" i="0" u="none" strike="noStrike" kern="1200" cap="none" spc="0" normalizeH="0" noProof="0" dirty="0">
                <a:ln>
                  <a:noFill/>
                </a:ln>
                <a:solidFill>
                  <a:srgbClr val="FFFFCC"/>
                </a:solidFill>
                <a:effectLst>
                  <a:glow rad="101600">
                    <a:srgbClr val="000000">
                      <a:alpha val="75000"/>
                    </a:srgbClr>
                  </a:glow>
                </a:effectLst>
                <a:uLnTx/>
                <a:uFillTx/>
                <a:latin typeface="Arial Narrow"/>
                <a:ea typeface="ＭＳ Ｐゴシック" pitchFamily="-111" charset="-128"/>
              </a:rPr>
              <a:t> الناس إذ أخطأ الجميع </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8517014"/>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algn="r" eaLnBrk="1" hangingPunct="1">
              <a:lnSpc>
                <a:spcPct val="90000"/>
              </a:lnSpc>
              <a:buNone/>
            </a:pPr>
            <a:r>
              <a:rPr lang="ar-JO" dirty="0">
                <a:solidFill>
                  <a:schemeClr val="bg1"/>
                </a:solidFill>
              </a:rPr>
              <a:t>- التوحيد</a:t>
            </a:r>
            <a:endParaRPr lang="en-US" dirty="0">
              <a:solidFill>
                <a:schemeClr val="bg1"/>
              </a:solidFill>
            </a:endParaRPr>
          </a:p>
          <a:p>
            <a:pPr algn="r" eaLnBrk="1" hangingPunct="1">
              <a:lnSpc>
                <a:spcPct val="90000"/>
              </a:lnSpc>
              <a:buNone/>
            </a:pPr>
            <a:r>
              <a:rPr lang="ar-JO" dirty="0">
                <a:solidFill>
                  <a:schemeClr val="bg1"/>
                </a:solidFill>
              </a:rPr>
              <a:t>- الله المتسيد</a:t>
            </a:r>
            <a:endParaRPr lang="en-US" dirty="0">
              <a:solidFill>
                <a:schemeClr val="bg1"/>
              </a:solidFill>
            </a:endParaRPr>
          </a:p>
          <a:p>
            <a:pPr algn="r" eaLnBrk="1" hangingPunct="1">
              <a:lnSpc>
                <a:spcPct val="90000"/>
              </a:lnSpc>
              <a:buNone/>
            </a:pPr>
            <a:r>
              <a:rPr lang="ar-JO" altLang="ja-JP" dirty="0">
                <a:solidFill>
                  <a:schemeClr val="bg1"/>
                </a:solidFill>
              </a:rPr>
              <a:t>- الكل حسن</a:t>
            </a:r>
            <a:endParaRPr lang="en-US" altLang="ja-JP" dirty="0">
              <a:solidFill>
                <a:schemeClr val="bg1"/>
              </a:solidFill>
            </a:endParaRPr>
          </a:p>
          <a:p>
            <a:pPr algn="r" eaLnBrk="1" hangingPunct="1">
              <a:lnSpc>
                <a:spcPct val="90000"/>
              </a:lnSpc>
              <a:buNone/>
            </a:pPr>
            <a:r>
              <a:rPr lang="ar-JO" dirty="0">
                <a:solidFill>
                  <a:schemeClr val="bg1"/>
                </a:solidFill>
              </a:rPr>
              <a:t>- الإنسان بدون خطية</a:t>
            </a:r>
            <a:endParaRPr lang="en-US" dirty="0">
              <a:solidFill>
                <a:schemeClr val="bg1"/>
              </a:solidFill>
            </a:endParaRPr>
          </a:p>
          <a:p>
            <a:pPr algn="r" eaLnBrk="1" hangingPunct="1">
              <a:lnSpc>
                <a:spcPct val="90000"/>
              </a:lnSpc>
              <a:buNone/>
            </a:pPr>
            <a:r>
              <a:rPr lang="ar-JO" dirty="0">
                <a:solidFill>
                  <a:schemeClr val="bg1"/>
                </a:solidFill>
              </a:rPr>
              <a:t>- لا ألم و لا شر</a:t>
            </a:r>
            <a:endParaRPr lang="en-US" dirty="0">
              <a:solidFill>
                <a:schemeClr val="bg1"/>
              </a:solidFill>
            </a:endParaRPr>
          </a:p>
          <a:p>
            <a:pPr algn="r" eaLnBrk="1" hangingPunct="1">
              <a:lnSpc>
                <a:spcPct val="90000"/>
              </a:lnSpc>
              <a:buNone/>
            </a:pPr>
            <a:r>
              <a:rPr lang="ar-JO" dirty="0">
                <a:solidFill>
                  <a:schemeClr val="bg1"/>
                </a:solidFill>
              </a:rPr>
              <a:t>- الحكم مع الله</a:t>
            </a:r>
            <a:endParaRPr lang="en-US" dirty="0">
              <a:solidFill>
                <a:schemeClr val="bg1"/>
              </a:solidFill>
            </a:endParaRP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ar-JO" dirty="0">
                <a:solidFill>
                  <a:schemeClr val="bg1"/>
                </a:solidFill>
              </a:rPr>
              <a:t>الإنتخاب الطبيعي,            الموت و المعاناة</a:t>
            </a:r>
            <a:endParaRPr lang="en-US" dirty="0"/>
          </a:p>
        </p:txBody>
      </p:sp>
      <p:pic>
        <p:nvPicPr>
          <p:cNvPr id="354308"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مشاكل لاهوتية</a:t>
            </a:r>
            <a:endParaRPr lang="en-US" b="1" dirty="0">
              <a:solidFill>
                <a:schemeClr val="bg1"/>
              </a:solidFill>
              <a:latin typeface="Arial" panose="020B0604020202020204" pitchFamily="34" charset="0"/>
              <a:cs typeface="Arial" panose="020B0604020202020204" pitchFamily="34" charset="0"/>
            </a:endParaRP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ar-JO" sz="3600" b="1" u="sng" dirty="0">
                <a:solidFill>
                  <a:schemeClr val="bg1"/>
                </a:solidFill>
                <a:latin typeface="Arial" panose="020B0604020202020204" pitchFamily="34" charset="0"/>
                <a:cs typeface="Arial" panose="020B0604020202020204" pitchFamily="34" charset="0"/>
              </a:rPr>
              <a:t>الخلق يدخل في    تكوين 3</a:t>
            </a:r>
            <a:endParaRPr lang="en-US" sz="3600" b="1" u="sng" dirty="0">
              <a:solidFill>
                <a:schemeClr val="tx2"/>
              </a:solidFill>
              <a:latin typeface="Arial" panose="020B0604020202020204" pitchFamily="34" charset="0"/>
              <a:cs typeface="Arial" panose="020B0604020202020204" pitchFamily="34" charset="0"/>
            </a:endParaRPr>
          </a:p>
        </p:txBody>
      </p:sp>
      <p:sp>
        <p:nvSpPr>
          <p:cNvPr id="354311" name="Text Box 14"/>
          <p:cNvSpPr txBox="1">
            <a:spLocks noChangeArrowheads="1"/>
          </p:cNvSpPr>
          <p:nvPr/>
        </p:nvSpPr>
        <p:spPr bwMode="auto">
          <a:xfrm>
            <a:off x="8329162" y="44450"/>
            <a:ext cx="67037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54312" name="Text Box 14"/>
          <p:cNvSpPr txBox="1">
            <a:spLocks noChangeArrowheads="1"/>
          </p:cNvSpPr>
          <p:nvPr/>
        </p:nvSpPr>
        <p:spPr bwMode="auto">
          <a:xfrm>
            <a:off x="8397781" y="404813"/>
            <a:ext cx="6335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3.د.</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8143900" cy="838200"/>
          </a:xfrm>
        </p:spPr>
        <p:txBody>
          <a:bodyPr/>
          <a:lstStyle/>
          <a:p>
            <a:pPr algn="r" eaLnBrk="1" hangingPunct="1">
              <a:defRPr/>
            </a:pPr>
            <a:r>
              <a:rPr lang="ar-JO" u="sng" dirty="0">
                <a:solidFill>
                  <a:schemeClr val="tx1"/>
                </a:solidFill>
                <a:effectLst>
                  <a:glow rad="152400">
                    <a:schemeClr val="bg1">
                      <a:alpha val="88000"/>
                    </a:schemeClr>
                  </a:glow>
                </a:effectLst>
              </a:rPr>
              <a:t>من هو الإنسان بالحقيقة؟</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r" eaLnBrk="1" hangingPunct="1">
              <a:defRPr/>
            </a:pPr>
            <a:r>
              <a:rPr lang="ar-JO" sz="4000" dirty="0">
                <a:effectLst>
                  <a:glow rad="152400">
                    <a:schemeClr val="bg1">
                      <a:alpha val="88000"/>
                    </a:schemeClr>
                  </a:glow>
                </a:effectLst>
              </a:rPr>
              <a:t>* مخلوق من الطين (تك 2 : 7) ليس من أشكال الحياة الأقل .</a:t>
            </a:r>
            <a:endParaRPr lang="en-US" sz="4000" dirty="0">
              <a:effectLst>
                <a:glow rad="152400">
                  <a:schemeClr val="bg1">
                    <a:alpha val="88000"/>
                  </a:schemeClr>
                </a:glow>
              </a:effectLst>
            </a:endParaRPr>
          </a:p>
          <a:p>
            <a:pPr marL="454025" indent="-454025" algn="r" eaLnBrk="1" hangingPunct="1">
              <a:defRPr/>
            </a:pPr>
            <a:r>
              <a:rPr lang="ar-JO" sz="4000" dirty="0">
                <a:effectLst>
                  <a:glow rad="152400">
                    <a:schemeClr val="bg1">
                      <a:alpha val="88000"/>
                    </a:schemeClr>
                  </a:glow>
                </a:effectLst>
              </a:rPr>
              <a:t>* رأس الكائنات المخلوقة (تك 1 : 26 – 27) مخلوق على صورة الله .</a:t>
            </a:r>
            <a:endParaRPr lang="en-US" sz="4000" dirty="0">
              <a:effectLst>
                <a:glow rad="152400">
                  <a:schemeClr val="bg1">
                    <a:alpha val="88000"/>
                  </a:schemeClr>
                </a:glow>
              </a:effectLst>
            </a:endParaRPr>
          </a:p>
          <a:p>
            <a:pPr marL="454025" indent="-454025" algn="r" eaLnBrk="1" hangingPunct="1">
              <a:defRPr/>
            </a:pPr>
            <a:r>
              <a:rPr lang="ar-JO" sz="4000" dirty="0">
                <a:effectLst>
                  <a:glow rad="152400">
                    <a:schemeClr val="bg1">
                      <a:alpha val="88000"/>
                    </a:schemeClr>
                  </a:glow>
                </a:effectLst>
              </a:rPr>
              <a:t>* تم تكليفه بالحكم مع الله (تك 1 : 28) ليس مع حيوان أو آلهة .</a:t>
            </a:r>
            <a:endParaRPr lang="en-US" sz="4000" dirty="0">
              <a:effectLst>
                <a:glow rad="152400">
                  <a:schemeClr val="bg1">
                    <a:alpha val="88000"/>
                  </a:schemeClr>
                </a:glow>
              </a:effectLst>
            </a:endParaRP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مشاكل لاهوتية</a:t>
            </a:r>
            <a:endParaRPr lang="en-US" b="1" dirty="0">
              <a:solidFill>
                <a:schemeClr val="bg1"/>
              </a:solidFill>
              <a:latin typeface="Arial" panose="020B0604020202020204" pitchFamily="34" charset="0"/>
              <a:cs typeface="Arial" panose="020B0604020202020204" pitchFamily="34" charset="0"/>
            </a:endParaRPr>
          </a:p>
        </p:txBody>
      </p:sp>
      <p:sp>
        <p:nvSpPr>
          <p:cNvPr id="356358" name="Text Box 14"/>
          <p:cNvSpPr txBox="1">
            <a:spLocks noChangeArrowheads="1"/>
          </p:cNvSpPr>
          <p:nvPr/>
        </p:nvSpPr>
        <p:spPr bwMode="auto">
          <a:xfrm>
            <a:off x="8329162" y="44450"/>
            <a:ext cx="670376"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56359"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3.ه.</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ar-JO" dirty="0"/>
              <a:t>الإنسان مثل الحيوانات </a:t>
            </a:r>
            <a:br>
              <a:rPr lang="ar-JO" dirty="0"/>
            </a:br>
            <a:r>
              <a:rPr lang="ar-JO" dirty="0"/>
              <a:t>يتكاثر حسب نوعه</a:t>
            </a:r>
            <a:endParaRPr lang="en-US" dirty="0"/>
          </a:p>
        </p:txBody>
      </p:sp>
      <p:pic>
        <p:nvPicPr>
          <p:cNvPr id="357379"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مشاكل لاهوتية</a:t>
            </a:r>
            <a:endParaRPr lang="en-US" b="1" dirty="0">
              <a:solidFill>
                <a:schemeClr val="bg1"/>
              </a:solidFill>
              <a:latin typeface="Arial" panose="020B0604020202020204" pitchFamily="34" charset="0"/>
              <a:cs typeface="Arial" panose="020B0604020202020204" pitchFamily="34" charset="0"/>
            </a:endParaRPr>
          </a:p>
        </p:txBody>
      </p:sp>
      <p:sp>
        <p:nvSpPr>
          <p:cNvPr id="357381"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57382"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3.ه.</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algn="r" eaLnBrk="1" hangingPunct="1">
              <a:buNone/>
            </a:pPr>
            <a:r>
              <a:rPr lang="ar-JO" dirty="0"/>
              <a:t>- القدرة على تمييز الحق      (2: 16-17)</a:t>
            </a:r>
            <a:endParaRPr lang="en-US" dirty="0"/>
          </a:p>
          <a:p>
            <a:pPr algn="r" eaLnBrk="1" hangingPunct="1">
              <a:buNone/>
            </a:pPr>
            <a:r>
              <a:rPr lang="ar-JO" dirty="0"/>
              <a:t>- القدرة على الكلام (2: 23)</a:t>
            </a:r>
            <a:endParaRPr lang="en-US" dirty="0"/>
          </a:p>
          <a:p>
            <a:pPr algn="r" eaLnBrk="1" hangingPunct="1">
              <a:buNone/>
            </a:pPr>
            <a:r>
              <a:rPr lang="ar-JO" dirty="0"/>
              <a:t>- الزواج و العلاقات (2: 24)</a:t>
            </a:r>
            <a:endParaRPr lang="en-US" dirty="0"/>
          </a:p>
          <a:p>
            <a:pPr algn="r" eaLnBrk="1" hangingPunct="1">
              <a:buNone/>
            </a:pPr>
            <a:r>
              <a:rPr lang="ar-JO" dirty="0"/>
              <a:t>- القدرات الخلاقة (2: 19-20)</a:t>
            </a:r>
            <a:endParaRPr lang="en-US" dirty="0"/>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latin typeface="Arial" panose="020B0604020202020204" pitchFamily="34" charset="0"/>
                <a:ea typeface="ＭＳ Ｐゴシック" pitchFamily="-112" charset="-128"/>
                <a:cs typeface="Arial" panose="020B0604020202020204" pitchFamily="34" charset="0"/>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ar-JO" sz="3600" dirty="0">
                <a:solidFill>
                  <a:schemeClr val="bg1"/>
                </a:solidFill>
              </a:rPr>
              <a:t>الفروقات بين البشر و الحيوانات</a:t>
            </a:r>
            <a:endParaRPr lang="en-US" dirty="0"/>
          </a:p>
        </p:txBody>
      </p:sp>
      <p:pic>
        <p:nvPicPr>
          <p:cNvPr id="358405"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مشاكل لاهوتية</a:t>
            </a:r>
            <a:endParaRPr lang="en-US" b="1" dirty="0">
              <a:solidFill>
                <a:schemeClr val="bg1"/>
              </a:solidFill>
              <a:latin typeface="Arial" panose="020B0604020202020204" pitchFamily="34" charset="0"/>
              <a:cs typeface="Arial" panose="020B0604020202020204" pitchFamily="34" charset="0"/>
            </a:endParaRPr>
          </a:p>
        </p:txBody>
      </p:sp>
      <p:sp>
        <p:nvSpPr>
          <p:cNvPr id="358407"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58408"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3.ه.</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algn="r" eaLnBrk="1" hangingPunct="1">
              <a:lnSpc>
                <a:spcPct val="90000"/>
              </a:lnSpc>
              <a:buNone/>
              <a:defRPr/>
            </a:pPr>
            <a:r>
              <a:rPr lang="ar-JO" sz="3600" dirty="0">
                <a:effectLst>
                  <a:glow rad="139700">
                    <a:schemeClr val="bg1">
                      <a:alpha val="92000"/>
                    </a:schemeClr>
                  </a:glow>
                </a:effectLst>
              </a:rPr>
              <a:t>- الحق بحكم الخليقة (1 : 26)</a:t>
            </a:r>
            <a:endParaRPr lang="en-US" sz="3600" dirty="0">
              <a:effectLst>
                <a:glow rad="139700">
                  <a:schemeClr val="bg1">
                    <a:alpha val="92000"/>
                  </a:schemeClr>
                </a:glow>
              </a:effectLst>
            </a:endParaRPr>
          </a:p>
          <a:p>
            <a:pPr algn="r" eaLnBrk="1" hangingPunct="1">
              <a:lnSpc>
                <a:spcPct val="90000"/>
              </a:lnSpc>
              <a:buNone/>
              <a:defRPr/>
            </a:pPr>
            <a:r>
              <a:rPr lang="ar-JO" sz="3600" dirty="0">
                <a:effectLst>
                  <a:glow rad="139700">
                    <a:schemeClr val="bg1">
                      <a:alpha val="92000"/>
                    </a:schemeClr>
                  </a:glow>
                </a:effectLst>
              </a:rPr>
              <a:t>- القدرة على التواصل مع الله (2: 16 و ما يليه)</a:t>
            </a:r>
            <a:endParaRPr lang="en-US" sz="3600" dirty="0">
              <a:effectLst>
                <a:glow rad="139700">
                  <a:schemeClr val="bg1">
                    <a:alpha val="92000"/>
                  </a:schemeClr>
                </a:glow>
              </a:effectLst>
            </a:endParaRPr>
          </a:p>
          <a:p>
            <a:pPr algn="r" eaLnBrk="1" hangingPunct="1">
              <a:lnSpc>
                <a:spcPct val="90000"/>
              </a:lnSpc>
              <a:buNone/>
              <a:defRPr/>
            </a:pPr>
            <a:r>
              <a:rPr lang="ar-JO" sz="3600" dirty="0">
                <a:effectLst>
                  <a:glow rad="139700">
                    <a:schemeClr val="bg1">
                      <a:alpha val="92000"/>
                    </a:schemeClr>
                  </a:glow>
                </a:effectLst>
              </a:rPr>
              <a:t>- كرامة البشر (9 : 6)</a:t>
            </a:r>
            <a:endParaRPr lang="en-US" sz="3600" dirty="0">
              <a:effectLst>
                <a:glow rad="139700">
                  <a:schemeClr val="bg1">
                    <a:alpha val="92000"/>
                  </a:schemeClr>
                </a:glow>
              </a:effectLst>
            </a:endParaRP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latin typeface="Arial" panose="020B0604020202020204" pitchFamily="34" charset="0"/>
                <a:ea typeface="ＭＳ Ｐゴシック" pitchFamily="-112" charset="-128"/>
                <a:cs typeface="Arial" panose="020B0604020202020204" pitchFamily="34" charset="0"/>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ar-JO" sz="3600" dirty="0">
                <a:solidFill>
                  <a:schemeClr val="bg1"/>
                </a:solidFill>
              </a:rPr>
              <a:t>ما هي هذه الصورة؟</a:t>
            </a:r>
            <a:endParaRPr lang="en-US" sz="3600" dirty="0">
              <a:solidFill>
                <a:schemeClr val="bg1"/>
              </a:solidFill>
            </a:endParaRPr>
          </a:p>
        </p:txBody>
      </p:sp>
      <p:pic>
        <p:nvPicPr>
          <p:cNvPr id="360453" name="Picture 6"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مشاكل لاهوتية</a:t>
            </a:r>
            <a:endParaRPr lang="en-US" b="1" dirty="0">
              <a:solidFill>
                <a:schemeClr val="bg1"/>
              </a:solidFill>
              <a:latin typeface="Arial" panose="020B0604020202020204" pitchFamily="34" charset="0"/>
              <a:cs typeface="Arial" panose="020B0604020202020204" pitchFamily="34" charset="0"/>
            </a:endParaRPr>
          </a:p>
        </p:txBody>
      </p:sp>
      <p:sp>
        <p:nvSpPr>
          <p:cNvPr id="360455" name="Text Box 14"/>
          <p:cNvSpPr txBox="1">
            <a:spLocks noChangeArrowheads="1"/>
          </p:cNvSpPr>
          <p:nvPr/>
        </p:nvSpPr>
        <p:spPr bwMode="auto">
          <a:xfrm>
            <a:off x="8329162" y="44450"/>
            <a:ext cx="67037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70و</a:t>
            </a:r>
            <a:endParaRPr lang="en-US" b="1" dirty="0">
              <a:solidFill>
                <a:schemeClr val="bg1"/>
              </a:solidFill>
              <a:latin typeface="Arial" panose="020B0604020202020204" pitchFamily="34" charset="0"/>
              <a:cs typeface="Arial" panose="020B0604020202020204" pitchFamily="34" charset="0"/>
            </a:endParaRPr>
          </a:p>
        </p:txBody>
      </p:sp>
      <p:sp>
        <p:nvSpPr>
          <p:cNvPr id="360456" name="Text Box 14"/>
          <p:cNvSpPr txBox="1">
            <a:spLocks noChangeArrowheads="1"/>
          </p:cNvSpPr>
          <p:nvPr/>
        </p:nvSpPr>
        <p:spPr bwMode="auto">
          <a:xfrm>
            <a:off x="8366031" y="590550"/>
            <a:ext cx="63350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chemeClr val="bg1"/>
                </a:solidFill>
                <a:latin typeface="Arial" panose="020B0604020202020204" pitchFamily="34" charset="0"/>
                <a:cs typeface="Arial" panose="020B0604020202020204" pitchFamily="34" charset="0"/>
              </a:rPr>
              <a:t>3.ه.</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dirty="0">
                <a:latin typeface="Arial" panose="020B0604020202020204" pitchFamily="34" charset="0"/>
              </a:rPr>
              <a:t>"</a:t>
            </a:r>
            <a:r>
              <a:rPr lang="en-US" altLang="ja-JP" sz="3200" b="1" dirty="0">
                <a:latin typeface="Arial" panose="020B0604020202020204" pitchFamily="34" charset="0"/>
              </a:rPr>
              <a:t>The next morning,… as the sun rose I surrendered to Jesus Christ</a:t>
            </a:r>
            <a:r>
              <a:rPr lang="ru-RU" altLang="ja-JP" sz="3200" b="1" dirty="0">
                <a:latin typeface="Arial" panose="020B0604020202020204" pitchFamily="34" charset="0"/>
              </a:rPr>
              <a:t>"</a:t>
            </a:r>
            <a:r>
              <a:rPr lang="en-US" altLang="ja-JP" sz="3200" b="1" dirty="0">
                <a:latin typeface="Arial" panose="020B0604020202020204" pitchFamily="34" charset="0"/>
              </a:rPr>
              <a:t> (p. 225)</a:t>
            </a:r>
            <a:endParaRPr lang="en-US" sz="3200" b="1" dirty="0">
              <a:latin typeface="Arial" panose="020B0604020202020204" pitchFamily="34"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dirty="0">
                <a:solidFill>
                  <a:schemeClr val="bg1"/>
                </a:solidFill>
                <a:ea typeface="宋体" charset="0"/>
                <a:cs typeface="宋体" charset="0"/>
              </a:rPr>
              <a:t>Atheism</a:t>
            </a:r>
          </a:p>
        </p:txBody>
      </p:sp>
      <p:pic>
        <p:nvPicPr>
          <p:cNvPr id="228355" name="Picture 1" descr="Atheist Blank Pamphle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latin typeface="Arial" panose="020B0604020202020204" pitchFamily="34"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ar-JO" altLang="zh-CN" sz="2800" b="1" dirty="0">
                <a:solidFill>
                  <a:srgbClr val="000000"/>
                </a:solidFill>
                <a:latin typeface="Arial" panose="020B0604020202020204" pitchFamily="34" charset="0"/>
              </a:rPr>
              <a:t>هذه</a:t>
            </a:r>
          </a:p>
          <a:p>
            <a:pPr algn="ctr">
              <a:defRPr/>
            </a:pPr>
            <a:r>
              <a:rPr lang="ar-JO" altLang="zh-CN" sz="2800" b="1" dirty="0">
                <a:solidFill>
                  <a:srgbClr val="000000"/>
                </a:solidFill>
                <a:latin typeface="Arial" panose="020B0604020202020204" pitchFamily="34" charset="0"/>
              </a:rPr>
              <a:t>الكراسة</a:t>
            </a:r>
          </a:p>
          <a:p>
            <a:pPr algn="ctr">
              <a:defRPr/>
            </a:pPr>
            <a:r>
              <a:rPr lang="ar-JO" altLang="zh-CN" sz="2800" b="1" dirty="0">
                <a:solidFill>
                  <a:srgbClr val="000000"/>
                </a:solidFill>
                <a:latin typeface="Arial" panose="020B0604020202020204" pitchFamily="34" charset="0"/>
              </a:rPr>
              <a:t>فارغة</a:t>
            </a:r>
            <a:endParaRPr lang="zh-CN" altLang="en-US" sz="2800" b="1" dirty="0">
              <a:solidFill>
                <a:srgbClr val="000000"/>
              </a:solidFill>
              <a:latin typeface="Arial" panose="020B0604020202020204" pitchFamily="34" charset="0"/>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algn="ctr"/>
            <a:r>
              <a:rPr lang="ar-JO" altLang="zh-CN" b="1" dirty="0">
                <a:solidFill>
                  <a:srgbClr val="000000"/>
                </a:solidFill>
                <a:latin typeface="Arial" panose="020B0604020202020204" pitchFamily="34" charset="0"/>
              </a:rPr>
              <a:t>نحن</a:t>
            </a:r>
          </a:p>
          <a:p>
            <a:pPr algn="ctr"/>
            <a:r>
              <a:rPr lang="ar-JO" altLang="zh-CN" b="1" dirty="0">
                <a:solidFill>
                  <a:srgbClr val="000000"/>
                </a:solidFill>
                <a:latin typeface="Arial" panose="020B0604020202020204" pitchFamily="34" charset="0"/>
              </a:rPr>
              <a:t>ملحدون</a:t>
            </a:r>
            <a:endParaRPr lang="zh-CN" altLang="en-US"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eaLnBrk="1" hangingPunct="1"/>
            <a:r>
              <a:rPr lang="ar-JO" sz="3600" dirty="0">
                <a:solidFill>
                  <a:schemeClr val="bg1"/>
                </a:solidFill>
                <a:latin typeface="Times New Roman" charset="0"/>
              </a:rPr>
              <a:t>هل جاءت الحياة بالصدفة؟</a:t>
            </a:r>
            <a:endParaRPr lang="en-US" sz="3200" dirty="0">
              <a:solidFill>
                <a:schemeClr val="bg1"/>
              </a:solidFill>
            </a:endParaRP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3200" b="1" dirty="0">
                <a:solidFill>
                  <a:schemeClr val="bg1"/>
                </a:solidFill>
                <a:latin typeface="Arial" panose="020B0604020202020204" pitchFamily="34" charset="0"/>
              </a:rPr>
              <a:t>هناك تفسيران محتملان فقط لكيفية نشأة الحياة :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عفوياً هو مستحيل و يؤدي إلى التطور.</a:t>
            </a:r>
            <a:endParaRPr lang="en-US" sz="3200" b="1" dirty="0">
              <a:solidFill>
                <a:schemeClr val="bg1"/>
              </a:solidFill>
              <a:latin typeface="Arial" panose="020B0604020202020204" pitchFamily="34" charset="0"/>
              <a:cs typeface="Arial" panose="020B0604020202020204" pitchFamily="34"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ar-JO" sz="1800" b="1" dirty="0">
                <a:solidFill>
                  <a:srgbClr val="FFFFFF"/>
                </a:solidFill>
                <a:latin typeface="Arial" panose="020B0604020202020204" pitchFamily="34" charset="0"/>
              </a:rPr>
              <a:t>د. جورج والد</a:t>
            </a:r>
            <a:endParaRPr lang="en-US" sz="1800" b="1" dirty="0">
              <a:solidFill>
                <a:srgbClr val="FFFFFF"/>
              </a:solidFill>
              <a:latin typeface="Arial" panose="020B0604020202020204" pitchFamily="34" charset="0"/>
            </a:endParaRPr>
          </a:p>
          <a:p>
            <a:pPr algn="ctr">
              <a:spcBef>
                <a:spcPct val="20000"/>
              </a:spcBef>
            </a:pPr>
            <a:r>
              <a:rPr lang="ar-JO" sz="1800" b="1" dirty="0">
                <a:solidFill>
                  <a:srgbClr val="FFFFFF"/>
                </a:solidFill>
                <a:latin typeface="Arial" panose="020B0604020202020204" pitchFamily="34" charset="0"/>
              </a:rPr>
              <a:t>أستاذ فخري في علم الأحياء, جامعة هارفارد</a:t>
            </a:r>
            <a:endParaRPr lang="en-US" sz="1800" b="1" dirty="0">
              <a:solidFill>
                <a:srgbClr val="FFFFFF"/>
              </a:solidFill>
              <a:latin typeface="Arial" panose="020B0604020202020204" pitchFamily="34" charset="0"/>
            </a:endParaRPr>
          </a:p>
          <a:p>
            <a:pPr algn="ctr">
              <a:spcBef>
                <a:spcPct val="20000"/>
              </a:spcBef>
            </a:pPr>
            <a:r>
              <a:rPr lang="ar-JO" sz="1800" b="1" dirty="0">
                <a:solidFill>
                  <a:srgbClr val="FFFFFF"/>
                </a:solidFill>
                <a:latin typeface="Arial" panose="020B0604020202020204" pitchFamily="34" charset="0"/>
              </a:rPr>
              <a:t>حاصل على جائزة نوبل في الأحياء</a:t>
            </a:r>
          </a:p>
          <a:p>
            <a:pPr algn="ctr">
              <a:spcBef>
                <a:spcPct val="20000"/>
              </a:spcBef>
            </a:pPr>
            <a:r>
              <a:rPr lang="ar-JO" sz="1800" b="1" dirty="0">
                <a:solidFill>
                  <a:srgbClr val="FFFFFF"/>
                </a:solidFill>
                <a:latin typeface="Arial" panose="020B0604020202020204" pitchFamily="34" charset="0"/>
              </a:rPr>
              <a:t>1971</a:t>
            </a:r>
            <a:endParaRPr lang="en-US" sz="1800" b="1" dirty="0">
              <a:solidFill>
                <a:srgbClr val="FFFFFF"/>
              </a:solidFill>
              <a:latin typeface="Arial" panose="020B0604020202020204" pitchFamily="34" charset="0"/>
            </a:endParaRPr>
          </a:p>
        </p:txBody>
      </p:sp>
      <p:pic>
        <p:nvPicPr>
          <p:cNvPr id="372740" name="Picture 6" descr="wal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ar-JO" sz="4000" dirty="0">
                <a:solidFill>
                  <a:srgbClr val="FFFF00"/>
                </a:solidFill>
              </a:rPr>
              <a:t>خذ قرارك</a:t>
            </a:r>
            <a:br>
              <a:rPr lang="en-US" sz="4000" dirty="0">
                <a:solidFill>
                  <a:schemeClr val="bg1"/>
                </a:solidFill>
              </a:rPr>
            </a:br>
            <a:r>
              <a:rPr lang="ar-JO" sz="4000" dirty="0">
                <a:solidFill>
                  <a:schemeClr val="bg1"/>
                </a:solidFill>
              </a:rPr>
              <a:t>كيف جاء النظام؟</a:t>
            </a:r>
            <a:endParaRPr lang="en-US" dirty="0">
              <a:solidFill>
                <a:schemeClr val="bg1"/>
              </a:solidFill>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ar-JO" dirty="0">
                <a:solidFill>
                  <a:schemeClr val="bg1"/>
                </a:solidFill>
              </a:rPr>
              <a:t>من خلال عمليات عشوائية   غير ذكية؟</a:t>
            </a:r>
            <a:endParaRPr lang="en-US" dirty="0">
              <a:solidFill>
                <a:schemeClr val="bg1"/>
              </a:solidFill>
            </a:endParaRPr>
          </a:p>
        </p:txBody>
      </p:sp>
      <p:pic>
        <p:nvPicPr>
          <p:cNvPr id="374787" name="Picture 4"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cs typeface="Arial" panose="020B0604020202020204" pitchFamily="34" charset="0"/>
              </a:rPr>
              <a:t>أم من تصميم إله              ذكي؟</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dirty="0"/>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ar-JO" sz="5400" dirty="0">
                <a:solidFill>
                  <a:schemeClr val="bg1"/>
                </a:solidFill>
              </a:rPr>
              <a:t>هل هناك دليل على التصميم الذكي؟</a:t>
            </a:r>
            <a:endParaRPr lang="en-US" dirty="0">
              <a:solidFill>
                <a:schemeClr val="bg1"/>
              </a:solidFill>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ar-JO" sz="4000" dirty="0">
                <a:solidFill>
                  <a:schemeClr val="bg1"/>
                </a:solidFill>
              </a:rPr>
              <a:t>يجادل فرانسيس كولينز   ضد التصميم الذكي       (ص 85-88)</a:t>
            </a:r>
            <a:endParaRPr lang="en-US" sz="4000" dirty="0">
              <a:solidFill>
                <a:schemeClr val="bg1"/>
              </a:solidFill>
            </a:endParaRPr>
          </a:p>
        </p:txBody>
      </p:sp>
      <p:pic>
        <p:nvPicPr>
          <p:cNvPr id="362500" name="Picture 5"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ar-JO" sz="4800" dirty="0">
                <a:solidFill>
                  <a:schemeClr val="bg1"/>
                </a:solidFill>
              </a:rPr>
              <a:t>إيضاح الساعة</a:t>
            </a:r>
            <a:br>
              <a:rPr lang="en-US" dirty="0">
                <a:solidFill>
                  <a:schemeClr val="bg1"/>
                </a:solidFill>
              </a:rPr>
            </a:br>
            <a:r>
              <a:rPr lang="en-US" sz="3600" dirty="0">
                <a:solidFill>
                  <a:schemeClr val="bg1"/>
                </a:solidFill>
              </a:rPr>
              <a:t>(</a:t>
            </a:r>
            <a:r>
              <a:rPr lang="ar-JO" sz="3600" dirty="0">
                <a:solidFill>
                  <a:schemeClr val="bg1"/>
                </a:solidFill>
              </a:rPr>
              <a:t>وليم بالي, 1802</a:t>
            </a:r>
            <a:r>
              <a:rPr lang="en-US" sz="3600" dirty="0">
                <a:solidFill>
                  <a:schemeClr val="bg1"/>
                </a:solidFill>
              </a:rPr>
              <a:t>)</a:t>
            </a:r>
            <a:endParaRPr lang="en-US" dirty="0">
              <a:solidFill>
                <a:schemeClr val="bg1"/>
              </a:solidFill>
            </a:endParaRPr>
          </a:p>
        </p:txBody>
      </p:sp>
      <p:pic>
        <p:nvPicPr>
          <p:cNvPr id="364547" name="Picture 4" descr="foo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1. الساعة معقدة .</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2. الساعة لها مصمم ذكي .</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3. الحياة معقدة .</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sz="3200" b="1" dirty="0">
                <a:solidFill>
                  <a:schemeClr val="bg1"/>
                </a:solidFill>
                <a:latin typeface="Arial" panose="020B0604020202020204" pitchFamily="34" charset="0"/>
                <a:ea typeface="ＭＳ Ｐゴシック" pitchFamily="-112" charset="-128"/>
                <a:cs typeface="Arial" panose="020B0604020202020204" pitchFamily="34" charset="0"/>
              </a:rPr>
              <a:t>4. لهذا فالحياة لها مصمم ذكي .</a:t>
            </a:r>
            <a:endParaRPr lang="en-US" sz="3200" b="1" dirty="0">
              <a:solidFill>
                <a:schemeClr val="bg1"/>
              </a:solidFill>
              <a:latin typeface="Arial" panose="020B0604020202020204" pitchFamily="34" charset="0"/>
              <a:ea typeface="ＭＳ Ｐゴシック" pitchFamily="-112" charset="-128"/>
              <a:cs typeface="Arial" panose="020B0604020202020204" pitchFamily="34" charset="0"/>
            </a:endParaRP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1. الساعة معقدة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2. الساعة لها مصمم ذكي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3. الحياة معقدة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4. لهذا فالحياة لها مصمم ذكي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panose="020B0604020202020204" pitchFamily="34" charset="0"/>
              </a:rPr>
              <a:t>1. يتكون التيار الكهربائي في منزلي من تدفق الإلكترونات</a:t>
            </a:r>
          </a:p>
          <a:p>
            <a:pPr marL="609600" indent="-609600" algn="r" eaLnBrk="1" hangingPunct="1">
              <a:spcBef>
                <a:spcPct val="20000"/>
              </a:spcBef>
              <a:defRPr/>
            </a:pPr>
            <a:r>
              <a:rPr lang="ar-JO" b="1" dirty="0">
                <a:solidFill>
                  <a:schemeClr val="bg1"/>
                </a:solidFill>
                <a:latin typeface="Arial" panose="020B0604020202020204" pitchFamily="34" charset="0"/>
              </a:rPr>
              <a:t>2. يأتي التيار الكهربائي من شركة الطاقة.   3. يتكون البرق من تدفق الإلكترونات. 4. لذلك ، يأتي البرق من شركة الطاقة.</a:t>
            </a:r>
            <a:endParaRPr lang="en-US" b="1" dirty="0">
              <a:solidFill>
                <a:schemeClr val="bg1"/>
              </a:solidFill>
              <a:latin typeface="Arial" panose="020B0604020202020204" pitchFamily="34" charset="0"/>
              <a:ea typeface="ＭＳ Ｐゴシック" pitchFamily="-112" charset="-128"/>
              <a:cs typeface="ＭＳ Ｐゴシック" pitchFamily="-112" charset="-128"/>
            </a:endParaRP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buFont typeface="Arial" charset="0"/>
              <a:buNone/>
              <a:defRPr/>
            </a:pPr>
            <a:r>
              <a:rPr lang="ar-JO" b="1" dirty="0">
                <a:solidFill>
                  <a:schemeClr val="bg1"/>
                </a:solidFill>
                <a:latin typeface="Arial" panose="020B0604020202020204" pitchFamily="34" charset="0"/>
              </a:rPr>
              <a:t>حقيقة أن كائنين يشتركان في خاصية واحدة (التعقيد) لا تعني أنهما يشتركان في جميع الخصائص (ص 87)</a:t>
            </a:r>
            <a:endParaRPr lang="en-US" b="1" dirty="0">
              <a:solidFill>
                <a:schemeClr val="bg1"/>
              </a:solidFill>
              <a:effectLst>
                <a:outerShdw blurRad="38100" dist="38100" dir="2700000" algn="tl">
                  <a:srgbClr val="000000"/>
                </a:outerShdw>
              </a:effectLst>
              <a:latin typeface="Arial" panose="020B0604020202020204" pitchFamily="34" charset="0"/>
            </a:endParaRP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ffectLst>
                  <a:outerShdw blurRad="38100" dist="38100" dir="2700000" algn="tl">
                    <a:srgbClr val="000000"/>
                  </a:outerShdw>
                </a:effectLst>
              </a:rPr>
              <a:t>إنتقاد     فرنسيس    كولينز</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algn="ctr"/>
            <a:r>
              <a:rPr lang="ar-JO" sz="3600" kern="10" dirty="0">
                <a:ln w="9525">
                  <a:solidFill>
                    <a:srgbClr val="000000"/>
                  </a:solidFill>
                  <a:round/>
                  <a:headEnd/>
                  <a:tailEnd/>
                </a:ln>
                <a:solidFill>
                  <a:srgbClr val="FFFFFF"/>
                </a:solidFill>
                <a:latin typeface="Arial Black"/>
                <a:ea typeface="Arial Black"/>
                <a:cs typeface="Arial Black"/>
              </a:rPr>
              <a:t>هل توافق؟</a:t>
            </a:r>
            <a:endParaRPr lang="en-US" sz="3600" kern="10" dirty="0">
              <a:ln w="9525">
                <a:solidFill>
                  <a:srgbClr val="000000"/>
                </a:solidFill>
                <a:round/>
                <a:headEnd/>
                <a:tailEnd/>
              </a:ln>
              <a:solidFill>
                <a:srgbClr val="FFFFFF"/>
              </a:solidFill>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0" fill="hold" grpId="0" nodeType="clickEffect">
                                  <p:stCondLst>
                                    <p:cond delay="0"/>
                                  </p:stCondLst>
                                  <p:childTnLst>
                                    <p:set>
                                      <p:cBhvr>
                                        <p:cTn id="19"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1. الساعة معقدة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2. الساعة لها مصمم ذكي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3. الحياة معقدة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a:p>
            <a:pPr marL="609600" indent="-609600" algn="r" eaLnBrk="1" hangingPunct="1">
              <a:spcBef>
                <a:spcPct val="20000"/>
              </a:spcBef>
              <a:defRPr/>
            </a:pPr>
            <a:r>
              <a:rPr lang="ar-JO" b="1" dirty="0">
                <a:solidFill>
                  <a:schemeClr val="bg1"/>
                </a:solidFill>
                <a:latin typeface="Arial" panose="020B0604020202020204" pitchFamily="34" charset="0"/>
                <a:ea typeface="ＭＳ Ｐゴシック" pitchFamily="-112" charset="-128"/>
                <a:cs typeface="Arial" panose="020B0604020202020204" pitchFamily="34" charset="0"/>
              </a:rPr>
              <a:t>4. لهذا فالحياة لها مصمم ذكي .</a:t>
            </a:r>
            <a:endParaRPr lang="en-US" b="1" dirty="0">
              <a:solidFill>
                <a:schemeClr val="bg1"/>
              </a:solidFill>
              <a:latin typeface="Arial" panose="020B0604020202020204" pitchFamily="34" charset="0"/>
              <a:ea typeface="ＭＳ Ｐゴシック" pitchFamily="-112" charset="-128"/>
              <a:cs typeface="Arial" panose="020B0604020202020204" pitchFamily="34" charset="0"/>
            </a:endParaRP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indent="-609600" algn="r" eaLnBrk="1" hangingPunct="1">
              <a:spcBef>
                <a:spcPct val="20000"/>
              </a:spcBef>
              <a:defRPr/>
            </a:pPr>
            <a:r>
              <a:rPr lang="ar-JO" b="1" dirty="0">
                <a:solidFill>
                  <a:schemeClr val="bg1"/>
                </a:solidFill>
                <a:latin typeface="Arial" panose="020B0604020202020204" pitchFamily="34" charset="0"/>
              </a:rPr>
              <a:t>1. يتكون التيار الكهربائي في منزلي من تدفق الإلكترونات </a:t>
            </a:r>
          </a:p>
          <a:p>
            <a:pPr marL="609600" indent="-609600" algn="r" eaLnBrk="1" hangingPunct="1">
              <a:spcBef>
                <a:spcPct val="20000"/>
              </a:spcBef>
              <a:defRPr/>
            </a:pPr>
            <a:r>
              <a:rPr lang="ar-JO" b="1" dirty="0">
                <a:solidFill>
                  <a:schemeClr val="bg1"/>
                </a:solidFill>
                <a:latin typeface="Arial" panose="020B0604020202020204" pitchFamily="34" charset="0"/>
              </a:rPr>
              <a:t>2. التيار الكهربائي يأتي من </a:t>
            </a:r>
            <a:r>
              <a:rPr lang="ar-JO" b="1" dirty="0">
                <a:solidFill>
                  <a:srgbClr val="FFFF00"/>
                </a:solidFill>
                <a:latin typeface="Arial" panose="020B0604020202020204" pitchFamily="34" charset="0"/>
              </a:rPr>
              <a:t>مصدر</a:t>
            </a:r>
            <a:r>
              <a:rPr lang="ar-JO" b="1" dirty="0">
                <a:solidFill>
                  <a:schemeClr val="bg1"/>
                </a:solidFill>
                <a:latin typeface="Arial" panose="020B0604020202020204" pitchFamily="34" charset="0"/>
              </a:rPr>
              <a:t> طاقة.    3. يتكون البرق من تدفق الإلكترونات. 4. لذلك ، يأتي البرق </a:t>
            </a:r>
            <a:r>
              <a:rPr lang="ar-JO" b="1" dirty="0">
                <a:solidFill>
                  <a:srgbClr val="FFFF00"/>
                </a:solidFill>
                <a:latin typeface="Arial" panose="020B0604020202020204" pitchFamily="34" charset="0"/>
              </a:rPr>
              <a:t>مصدر</a:t>
            </a:r>
            <a:r>
              <a:rPr lang="ar-JO" b="1" dirty="0">
                <a:solidFill>
                  <a:schemeClr val="bg1"/>
                </a:solidFill>
                <a:latin typeface="Arial" panose="020B0604020202020204" pitchFamily="34" charset="0"/>
              </a:rPr>
              <a:t> طاقة.</a:t>
            </a:r>
            <a:endParaRPr lang="en-US" b="1" dirty="0">
              <a:solidFill>
                <a:schemeClr val="bg1"/>
              </a:solidFill>
              <a:latin typeface="Arial" panose="020B0604020202020204" pitchFamily="34" charset="0"/>
              <a:ea typeface="ＭＳ Ｐゴシック" pitchFamily="-112" charset="-128"/>
              <a:cs typeface="ＭＳ Ｐゴシック" pitchFamily="-112" charset="-128"/>
            </a:endParaRP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ffectLst>
                  <a:outerShdw blurRad="38100" dist="38100" dir="2700000" algn="tl">
                    <a:srgbClr val="000000"/>
                  </a:outerShdw>
                </a:effectLst>
              </a:rPr>
              <a:t>توازي       أفضل</a:t>
            </a:r>
            <a:endParaRPr lang="en-US" dirty="0">
              <a:solidFill>
                <a:schemeClr val="bg1"/>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dirty="0">
              <a:solidFill>
                <a:srgbClr val="000000"/>
              </a:solidFill>
              <a:latin typeface="Arial" panose="020B0604020202020204" pitchFamily="34" charset="0"/>
              <a:cs typeface="Arial" panose="020B0604020202020204" pitchFamily="34"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dirty="0">
              <a:solidFill>
                <a:srgbClr val="000000"/>
              </a:solidFill>
              <a:latin typeface="Arial" panose="020B0604020202020204" pitchFamily="34" charset="0"/>
              <a:cs typeface="Arial" panose="020B0604020202020204"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معهد أبحاث الخليقة</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هنري / جون موريس, دوان غيش</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جوزيف ديلو, كين هام</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الأرض الحديثة</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أيام الخلق 24 ساعة</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الطوفان الكوني</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مظلة بخار</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answersingenesis.org</a:t>
            </a: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genesispark.org</a:t>
            </a: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icr.org critiques Ross at:</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JO" altLang="zh-CN" dirty="0">
                <a:solidFill>
                  <a:schemeClr val="bg1"/>
                </a:solidFill>
                <a:ea typeface="ＭＳ Ｐゴシック" charset="0"/>
                <a:cs typeface="Arial" panose="020B0604020202020204" pitchFamily="34" charset="0"/>
              </a:rPr>
              <a:t>يختلف الإنجيليون</a:t>
            </a:r>
            <a:endParaRPr lang="en-US" altLang="zh-CN" dirty="0">
              <a:ea typeface="ＭＳ Ｐゴシック" charset="0"/>
              <a:cs typeface="Arial" panose="020B0604020202020204" pitchFamily="34"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000" b="1" dirty="0">
              <a:solidFill>
                <a:srgbClr val="000000"/>
              </a:solidFill>
              <a:latin typeface="Arial" panose="020B0604020202020204" pitchFamily="34" charset="0"/>
              <a:cs typeface="Arial" panose="020B0604020202020204" pitchFamily="34" charset="0"/>
            </a:endParaRPr>
          </a:p>
        </p:txBody>
      </p:sp>
      <p:sp>
        <p:nvSpPr>
          <p:cNvPr id="195595" name="Text Box 11"/>
          <p:cNvSpPr txBox="1">
            <a:spLocks noChangeArrowheads="1"/>
          </p:cNvSpPr>
          <p:nvPr/>
        </p:nvSpPr>
        <p:spPr bwMode="auto">
          <a:xfrm>
            <a:off x="8153400" y="-914400"/>
            <a:ext cx="473206" cy="40011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sz="2000" b="1" dirty="0">
                <a:solidFill>
                  <a:srgbClr val="FFFFFF"/>
                </a:solidFill>
                <a:latin typeface="Arial" panose="020B0604020202020204" pitchFamily="34" charset="0"/>
                <a:ea typeface="ＭＳ Ｐゴシック" pitchFamily="-112" charset="-128"/>
                <a:cs typeface="Arial" panose="020B0604020202020204" pitchFamily="34" charset="0"/>
              </a:rPr>
              <a:t>34</a:t>
            </a:r>
            <a:endParaRPr lang="en-US" sz="20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أسباب للإيمان</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هوغ روس</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والت براون</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الأرض القديمة</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الخلق المتتابع</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طوفان الشرق الأوسط</a:t>
            </a:r>
            <a:endParaRPr lang="en-US" altLang="zh-CN" sz="20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ar-JO" altLang="zh-CN" sz="2000" b="1" dirty="0">
                <a:solidFill>
                  <a:srgbClr val="FFFFFF"/>
                </a:solidFill>
                <a:latin typeface="Arial" panose="020B0604020202020204" pitchFamily="34" charset="0"/>
                <a:cs typeface="Arial" panose="020B0604020202020204" pitchFamily="34" charset="0"/>
              </a:rPr>
              <a:t>مياه الأمطار</a:t>
            </a:r>
            <a:endParaRPr lang="en-US" altLang="zh-CN" sz="18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endParaRPr lang="en-US" altLang="zh-CN" sz="1800" b="1" dirty="0">
              <a:solidFill>
                <a:srgbClr val="FFFFFF"/>
              </a:solidFill>
              <a:latin typeface="Arial" panose="020B0604020202020204" pitchFamily="34" charset="0"/>
              <a:cs typeface="Arial" panose="020B0604020202020204" pitchFamily="34" charset="0"/>
            </a:endParaRP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reasons.org</a:t>
            </a: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godandscience.org</a:t>
            </a:r>
          </a:p>
          <a:p>
            <a:pPr marL="342900" indent="-342900" eaLnBrk="1" hangingPunct="1">
              <a:spcBef>
                <a:spcPct val="20000"/>
              </a:spcBef>
            </a:pPr>
            <a:r>
              <a:rPr lang="en-US" altLang="zh-CN" sz="1800" b="1" dirty="0">
                <a:solidFill>
                  <a:srgbClr val="FFFFFF"/>
                </a:solidFill>
                <a:latin typeface="Arial" panose="020B0604020202020204" pitchFamily="34" charset="0"/>
                <a:cs typeface="Arial" panose="020B0604020202020204" pitchFamily="34" charset="0"/>
              </a:rPr>
              <a:t>creationscience.com</a:t>
            </a:r>
            <a:endParaRPr lang="en-US" altLang="zh-CN" sz="1600" b="1" dirty="0">
              <a:solidFill>
                <a:srgbClr val="FFFFFF"/>
              </a:solidFill>
              <a:latin typeface="Arial" panose="020B0604020202020204" pitchFamily="34" charset="0"/>
              <a:cs typeface="Arial" panose="020B0604020202020204" pitchFamily="34"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dirty="0">
                <a:solidFill>
                  <a:srgbClr val="FFFFFF"/>
                </a:solidFill>
                <a:latin typeface="Arial" panose="020B0604020202020204" pitchFamily="34" charset="0"/>
                <a:cs typeface="Arial" panose="020B0604020202020204" pitchFamily="34" charset="0"/>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dirty="0">
                <a:solidFill>
                  <a:srgbClr val="FFFF00"/>
                </a:solidFill>
              </a:rPr>
              <a:t>Theistic Evolution: A Scientific, Philosophical, and Theological Critique</a:t>
            </a:r>
            <a:br>
              <a:rPr lang="en-US" sz="2800" dirty="0">
                <a:solidFill>
                  <a:schemeClr val="bg1"/>
                </a:solidFill>
              </a:rPr>
            </a:br>
            <a:r>
              <a:rPr lang="en-US" sz="2800" dirty="0">
                <a:solidFill>
                  <a:schemeClr val="bg1"/>
                </a:solidFill>
              </a:rPr>
              <a:t>J P Moreland, </a:t>
            </a:r>
            <a:br>
              <a:rPr lang="en-US" sz="2800" dirty="0">
                <a:solidFill>
                  <a:schemeClr val="bg1"/>
                </a:solidFill>
              </a:rPr>
            </a:br>
            <a:r>
              <a:rPr lang="en-US" sz="2800" dirty="0">
                <a:solidFill>
                  <a:schemeClr val="bg1"/>
                </a:solidFill>
              </a:rPr>
              <a:t>Wayne Grudem, editors</a:t>
            </a:r>
            <a:br>
              <a:rPr lang="en-US" sz="2800" dirty="0">
                <a:solidFill>
                  <a:schemeClr val="bg1"/>
                </a:solidFill>
              </a:rPr>
            </a:br>
            <a:r>
              <a:rPr lang="en-US" sz="2800" dirty="0">
                <a:solidFill>
                  <a:schemeClr val="bg1"/>
                </a:solidFill>
              </a:rPr>
              <a:t>Nov 2017</a:t>
            </a:r>
            <a:br>
              <a:rPr lang="en-US" sz="2800" dirty="0">
                <a:solidFill>
                  <a:schemeClr val="bg1"/>
                </a:solidFill>
              </a:rPr>
            </a:br>
            <a:br>
              <a:rPr lang="en-US" sz="2800" dirty="0">
                <a:solidFill>
                  <a:schemeClr val="bg1"/>
                </a:solidFill>
              </a:rPr>
            </a:br>
            <a:r>
              <a:rPr lang="en-US" sz="2800" dirty="0">
                <a:solidFill>
                  <a:schemeClr val="bg1"/>
                </a:solidFill>
              </a:rPr>
              <a:t>—Argues against theistic evolution but still maintains millions of years theory</a:t>
            </a:r>
            <a:br>
              <a:rPr lang="en-US" sz="2800" dirty="0">
                <a:solidFill>
                  <a:schemeClr val="bg1"/>
                </a:solidFill>
              </a:rPr>
            </a:br>
            <a:r>
              <a:rPr lang="en-US" sz="2800" dirty="0">
                <a:solidFill>
                  <a:schemeClr val="bg1"/>
                </a:solidFill>
              </a:rPr>
              <a:t>—Includes NO articles by Biblical Creationists who hold to a Young Earth</a:t>
            </a:r>
            <a:br>
              <a:rPr lang="en-US" sz="2800" dirty="0">
                <a:solidFill>
                  <a:schemeClr val="bg1"/>
                </a:solidFill>
              </a:rPr>
            </a:br>
            <a:endParaRPr lang="en-US" sz="2800" dirty="0">
              <a:solidFill>
                <a:schemeClr val="bg1"/>
              </a:solidFill>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 thorough refutation of the gap theory</a:t>
            </a:r>
            <a:b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(2005)</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ichard Dawkins (@RichardDawkins) | Twitter">
            <a:extLst>
              <a:ext uri="{FF2B5EF4-FFF2-40B4-BE49-F238E27FC236}">
                <a16:creationId xmlns:a16="http://schemas.microsoft.com/office/drawing/2014/main" id="{5153A3C8-AE98-B847-ABB0-6B3E4CFC8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ar-JO" dirty="0">
                <a:solidFill>
                  <a:schemeClr val="bg1"/>
                </a:solidFill>
                <a:effectLst>
                  <a:outerShdw blurRad="38100" dist="38100" dir="2700000" algn="tl">
                    <a:srgbClr val="000000"/>
                  </a:outerShdw>
                </a:effectLst>
              </a:rPr>
              <a:t>مجموعة من وجهات النظر</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ar-JO" sz="3200" b="1" dirty="0">
                <a:solidFill>
                  <a:schemeClr val="bg1"/>
                </a:solidFill>
                <a:latin typeface="Arial" panose="020B0604020202020204" pitchFamily="34" charset="0"/>
              </a:rPr>
              <a:t>الإلحاد        (ريتشارد         دوكينز)</a:t>
            </a:r>
            <a:endParaRPr lang="en-US" sz="3200" b="1" dirty="0">
              <a:solidFill>
                <a:schemeClr val="bg1"/>
              </a:solidFill>
              <a:latin typeface="Arial" panose="020B0604020202020204" pitchFamily="34" charset="0"/>
            </a:endParaRP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ar-JO" sz="3200" b="1" dirty="0">
                <a:solidFill>
                  <a:schemeClr val="bg1"/>
                </a:solidFill>
                <a:latin typeface="Arial" panose="020B0604020202020204" pitchFamily="34" charset="0"/>
              </a:rPr>
              <a:t>"الإيمان هو الشرطي العظيم ، العذر الأكبر للتهرب من الحاجة إلى التفكير وتقييم الأدلة. الإيمان هو الإيمان بالرغم من ، وربما بسبب ، نقص الأدلة ... </a:t>
            </a:r>
          </a:p>
          <a:p>
            <a:pPr algn="r" eaLnBrk="1" hangingPunct="1">
              <a:spcBef>
                <a:spcPct val="20000"/>
              </a:spcBef>
            </a:pPr>
            <a:r>
              <a:rPr lang="ar-JO" sz="3200" b="1" dirty="0">
                <a:solidFill>
                  <a:schemeClr val="bg1"/>
                </a:solidFill>
                <a:latin typeface="Arial" panose="020B0604020202020204" pitchFamily="34" charset="0"/>
              </a:rPr>
              <a:t>الإيمان ، كونه إيمانًا لا يستند إلى دليل ، هو الرذيلة الأساسية لأي دين ".</a:t>
            </a:r>
            <a:endParaRPr lang="en-US" sz="3200" b="1" dirty="0">
              <a:solidFill>
                <a:schemeClr val="bg1"/>
              </a:solidFill>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dirty="0">
                <a:effectLst>
                  <a:outerShdw blurRad="38100" dist="38100" dir="2700000" algn="tl">
                    <a:srgbClr val="000000"/>
                  </a:outerShdw>
                </a:effectLst>
              </a:rPr>
              <a:t>edited by Dr. Terry Mortenson </a:t>
            </a:r>
            <a:br>
              <a:rPr lang="en-US" sz="2200" dirty="0">
                <a:effectLst>
                  <a:outerShdw blurRad="38100" dist="38100" dir="2700000" algn="tl">
                    <a:srgbClr val="000000"/>
                  </a:outerShdw>
                </a:effectLst>
              </a:rPr>
            </a:br>
            <a:r>
              <a:rPr lang="en-US" sz="2200" dirty="0">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young-earth creationism (2008)</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dirty="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dirty="0">
                <a:effectLst>
                  <a:outerShdw blurRad="38100" dist="38100" dir="2700000" algn="tl">
                    <a:srgbClr val="000000"/>
                  </a:outerShdw>
                </a:effectLst>
              </a:rPr>
              <a:t>edited by Dr. Terry Mortenson </a:t>
            </a:r>
            <a:br>
              <a:rPr lang="en-US" sz="2200" dirty="0">
                <a:effectLst>
                  <a:outerShdw blurRad="38100" dist="38100" dir="2700000" algn="tl">
                    <a:srgbClr val="000000"/>
                  </a:outerShdw>
                </a:effectLst>
              </a:rPr>
            </a:br>
            <a:endParaRPr lang="en-US" sz="2200"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dirty="0"/>
              <a:t>Black</a:t>
            </a:r>
          </a:p>
        </p:txBody>
      </p:sp>
    </p:spTree>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ar-SA" sz="2400" dirty="0">
                <a:solidFill>
                  <a:srgbClr val="FFFFFF"/>
                </a:solidFill>
                <a:ea typeface="ＭＳ Ｐゴシック" charset="0"/>
              </a:rPr>
              <a:t>نقدية في العهد القديم وصف المساق</a:t>
            </a:r>
            <a:r>
              <a:rPr lang="en-US" sz="2400" dirty="0">
                <a:solidFill>
                  <a:srgbClr val="FFFFFF"/>
                </a:solidFill>
                <a:ea typeface="ＭＳ Ｐゴシック" charset="0"/>
              </a:rPr>
              <a:t>  •  BibleStudyDownloads.org</a:t>
            </a:r>
            <a:endParaRPr lang="en-US" sz="10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5523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3051</TotalTime>
  <Words>6198</Words>
  <Application>Microsoft Macintosh PowerPoint</Application>
  <PresentationFormat>On-screen Show (4:3)</PresentationFormat>
  <Paragraphs>842</Paragraphs>
  <Slides>93</Slides>
  <Notes>85</Notes>
  <HiddenSlides>0</HiddenSlides>
  <MMClips>0</MMClips>
  <ScaleCrop>false</ScaleCrop>
  <HeadingPairs>
    <vt:vector size="8" baseType="variant">
      <vt:variant>
        <vt:lpstr>Fonts Used</vt:lpstr>
      </vt:variant>
      <vt:variant>
        <vt:i4>18</vt:i4>
      </vt:variant>
      <vt:variant>
        <vt:lpstr>Theme</vt:lpstr>
      </vt:variant>
      <vt:variant>
        <vt:i4>23</vt:i4>
      </vt:variant>
      <vt:variant>
        <vt:lpstr>Embedded OLE Servers</vt:lpstr>
      </vt:variant>
      <vt:variant>
        <vt:i4>1</vt:i4>
      </vt:variant>
      <vt:variant>
        <vt:lpstr>Slide Titles</vt:lpstr>
      </vt:variant>
      <vt:variant>
        <vt:i4>93</vt:i4>
      </vt:variant>
    </vt:vector>
  </HeadingPairs>
  <TitlesOfParts>
    <vt:vector size="135" baseType="lpstr">
      <vt:lpstr>ＭＳ Ｐゴシック</vt:lpstr>
      <vt:lpstr>SimSun</vt:lpstr>
      <vt:lpstr>SimSun</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Blank Presentation</vt:lpstr>
      <vt:lpstr>1_Default Design</vt:lpstr>
      <vt:lpstr>Orbit</vt:lpstr>
      <vt:lpstr>Default Design</vt:lpstr>
      <vt:lpstr>Chocolate</vt:lpstr>
      <vt:lpstr>10_Default Design</vt:lpstr>
      <vt:lpstr>1_Calm Seas</vt:lpstr>
      <vt:lpstr>2_Default Design</vt:lpstr>
      <vt:lpstr>3_Default Design</vt:lpstr>
      <vt:lpstr>Bullets</vt:lpstr>
      <vt:lpstr>1_Office Theme</vt:lpstr>
      <vt:lpstr>1_Orbit</vt:lpstr>
      <vt:lpstr>11_Default Design</vt:lpstr>
      <vt:lpstr>13_Default Design</vt:lpstr>
      <vt:lpstr>2_Office Theme</vt:lpstr>
      <vt:lpstr>16_Default Design</vt:lpstr>
      <vt:lpstr>18_Default Design</vt:lpstr>
      <vt:lpstr>33_Default Design</vt:lpstr>
      <vt:lpstr>3_Office Theme</vt:lpstr>
      <vt:lpstr>4_Default Design</vt:lpstr>
      <vt:lpstr>23_Office Theme</vt:lpstr>
      <vt:lpstr>22_Office Theme</vt:lpstr>
      <vt:lpstr>Droplet</vt:lpstr>
      <vt:lpstr>Chart</vt:lpstr>
      <vt:lpstr>تطور؟</vt:lpstr>
      <vt:lpstr>أسئلة عن الأصول</vt:lpstr>
      <vt:lpstr>دفاع حديث عن التطور الإيماني</vt:lpstr>
      <vt:lpstr>ملاحظات            عامة</vt:lpstr>
      <vt:lpstr>من هو كولينز؟</vt:lpstr>
      <vt:lpstr>استسلامه</vt:lpstr>
      <vt:lpstr>مراجعات       عظيمة</vt:lpstr>
      <vt:lpstr>Atheism</vt:lpstr>
      <vt:lpstr>مجموعة من وجهات النظر</vt:lpstr>
      <vt:lpstr>مجموعة من وجهات النظر</vt:lpstr>
      <vt:lpstr>مجموعة من وجهات النظر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تؤكد الكنيسة الأسقفية من جديد على التعليم عن التطور</vt:lpstr>
      <vt:lpstr>خيارات كولينز حول الإيمان        بالعلم والله</vt:lpstr>
      <vt:lpstr>هل يجب أن نقبل التطور؟</vt:lpstr>
      <vt:lpstr>كيف يعتبر كولينز أحد أنصار التطور الإيماني؟</vt:lpstr>
      <vt:lpstr>أسبابه للإنفجار العظيم</vt:lpstr>
      <vt:lpstr>أسبابه للإنفجار العظيم</vt:lpstr>
      <vt:lpstr>نظريات الخلق</vt:lpstr>
      <vt:lpstr>و كانت الأرض خربة و خالية و على وجه الغمر ظلمة</vt:lpstr>
      <vt:lpstr>أفضل تفسير             لسفر التكوين</vt:lpstr>
      <vt:lpstr>كيف يرتبط 1 : 1 مع 1 : 2 – 3؟</vt:lpstr>
      <vt:lpstr>نظرية الفجوة</vt:lpstr>
      <vt:lpstr>البداية النسبية (5 اختلافات)</vt:lpstr>
      <vt:lpstr>البداية النسبية (5 اختلافات)</vt:lpstr>
      <vt:lpstr>الله : لقد خلقت فترة من 24 ساعة تتراوح بين النور و الظلمة على الأرض ...</vt:lpstr>
      <vt:lpstr>لماذا 24 ساعة؟</vt:lpstr>
      <vt:lpstr>لماذا 24 ساعة؟</vt:lpstr>
      <vt:lpstr>دا 8 : 26 فقط (إلى جانب تك 1) يحتوي على المساء و الصباح بنظرة حرفية</vt:lpstr>
      <vt:lpstr>لماذا 24 ساعة؟</vt:lpstr>
      <vt:lpstr>عدد 7 : 12</vt:lpstr>
      <vt:lpstr>لماذا 24 ساعة؟</vt:lpstr>
      <vt:lpstr>حصلنا على أسبوع من 7 ايام من تكوين 1</vt:lpstr>
      <vt:lpstr>أربع طرق لتسمية    أجزاء اليوم</vt:lpstr>
      <vt:lpstr>متى يبدأ اليوم</vt:lpstr>
      <vt:lpstr>لماذا 24 ساعة؟</vt:lpstr>
      <vt:lpstr>رومية 1: 20</vt:lpstr>
      <vt:lpstr>من يؤمن بماذا؟</vt:lpstr>
      <vt:lpstr>مشاكل          التطور         الإيماني</vt:lpstr>
      <vt:lpstr>مؤيدي نظرية خلق الأرض الحديثة الذين ينتقدون التطور (كل من الملحدين و التوحيديين)</vt:lpstr>
      <vt:lpstr>مقارنة ترتيب الإنفجار العظيم و الكتاب المقدس</vt:lpstr>
      <vt:lpstr>PowerPoint Presentation</vt:lpstr>
      <vt:lpstr>تفسيرات                 غير متوافقة</vt:lpstr>
      <vt:lpstr>تفسيرات                 غير متوافقة</vt:lpstr>
      <vt:lpstr>تفسيرات                 غير متوافقة</vt:lpstr>
      <vt:lpstr>يشك علماء الفلك الآن في الانفجار العظيم</vt:lpstr>
      <vt:lpstr>يشك علماء الفلك الآن في الانفجار العظيم</vt:lpstr>
      <vt:lpstr>يشك علماء الفلك الآن في الانفجار العظيم</vt:lpstr>
      <vt:lpstr>التطور             الإيماني</vt:lpstr>
      <vt:lpstr>التطور يعتمد على نظرية الأشكال الانتقالية التي كان من الممكن أن تكون فريسة سهلة</vt:lpstr>
      <vt:lpstr>هل عاشت الديناصورات         قبل البشر؟</vt:lpstr>
      <vt:lpstr>تنازل البشر</vt:lpstr>
      <vt:lpstr>التنازل يستمر</vt:lpstr>
      <vt:lpstr>رجل بلتداون (1912)</vt:lpstr>
      <vt:lpstr>رجل بلتداون (1912)</vt:lpstr>
      <vt:lpstr>رجل نبراسكا (1922)</vt:lpstr>
      <vt:lpstr>رجل نياندرتال (1860)</vt:lpstr>
      <vt:lpstr>أحب لوسي (1973)</vt:lpstr>
      <vt:lpstr>كل الآخرين مرفوضين</vt:lpstr>
      <vt:lpstr>Expelled Movie Clip</vt:lpstr>
      <vt:lpstr>The Evolution of Man</vt:lpstr>
      <vt:lpstr>المشاكل اللاهوتية حول      التطور الإيماني</vt:lpstr>
      <vt:lpstr>قصة الخليقة</vt:lpstr>
      <vt:lpstr>متى يبدأ اليوم</vt:lpstr>
      <vt:lpstr>هل تكوين 1 – 11 حقيقة تاريخية؟</vt:lpstr>
      <vt:lpstr>السقوط و أصل الشر الأخلاقي</vt:lpstr>
      <vt:lpstr>آدم مقابل المسيح</vt:lpstr>
      <vt:lpstr>أصل الإنسان</vt:lpstr>
      <vt:lpstr>هل وجد الموت قبل الخطية؟</vt:lpstr>
      <vt:lpstr>تاريخين للموت</vt:lpstr>
      <vt:lpstr>تاريخين للموت</vt:lpstr>
      <vt:lpstr>رومية 5 : 12 </vt:lpstr>
      <vt:lpstr>الإنتخاب الطبيعي,            الموت و المعاناة</vt:lpstr>
      <vt:lpstr>من هو الإنسان بالحقيقة؟</vt:lpstr>
      <vt:lpstr>الإنسان مثل الحيوانات  يتكاثر حسب نوعه</vt:lpstr>
      <vt:lpstr>الفروقات بين البشر و الحيوانات</vt:lpstr>
      <vt:lpstr>ما هي هذه الصورة؟</vt:lpstr>
      <vt:lpstr>هل جاءت الحياة بالصدفة؟</vt:lpstr>
      <vt:lpstr>خذ قرارك كيف جاء النظام؟</vt:lpstr>
      <vt:lpstr>AiG Web Address 00439</vt:lpstr>
      <vt:lpstr>هل هناك دليل على التصميم الذكي؟</vt:lpstr>
      <vt:lpstr>إيضاح الساعة (وليم بالي, 1802)</vt:lpstr>
      <vt:lpstr>إنتقاد     فرنسيس    كولينز</vt:lpstr>
      <vt:lpstr>توازي       أفضل</vt:lpstr>
      <vt:lpstr>يختلف الإنجيليون</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Unformed and Unfilled 04093</vt:lpstr>
      <vt:lpstr>Coming to Grips with Genesis 04702</vt:lpstr>
      <vt:lpstr>Coming to Grips with Genesis 04702</vt:lpstr>
      <vt:lpstr>Black</vt:lpstr>
      <vt:lpstr>نقدية في العهد القديم وصف المساق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146</cp:revision>
  <cp:lastPrinted>2026-06-09T15:36:00Z</cp:lastPrinted>
  <dcterms:created xsi:type="dcterms:W3CDTF">2009-08-06T03:52:19Z</dcterms:created>
  <dcterms:modified xsi:type="dcterms:W3CDTF">2026-06-09T15:36:19Z</dcterms:modified>
</cp:coreProperties>
</file>