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13" r:id="rId2"/>
    <p:sldMasterId id="2147483813" r:id="rId3"/>
    <p:sldMasterId id="2147483827" r:id="rId4"/>
    <p:sldMasterId id="2147483830" r:id="rId5"/>
  </p:sldMasterIdLst>
  <p:notesMasterIdLst>
    <p:notesMasterId r:id="rId62"/>
  </p:notesMasterIdLst>
  <p:handoutMasterIdLst>
    <p:handoutMasterId r:id="rId63"/>
  </p:handoutMasterIdLst>
  <p:sldIdLst>
    <p:sldId id="263" r:id="rId6"/>
    <p:sldId id="264" r:id="rId7"/>
    <p:sldId id="256" r:id="rId8"/>
    <p:sldId id="312" r:id="rId9"/>
    <p:sldId id="301" r:id="rId10"/>
    <p:sldId id="297" r:id="rId11"/>
    <p:sldId id="296" r:id="rId12"/>
    <p:sldId id="259" r:id="rId13"/>
    <p:sldId id="257" r:id="rId14"/>
    <p:sldId id="258" r:id="rId15"/>
    <p:sldId id="261" r:id="rId16"/>
    <p:sldId id="298" r:id="rId17"/>
    <p:sldId id="299" r:id="rId18"/>
    <p:sldId id="306" r:id="rId19"/>
    <p:sldId id="300" r:id="rId20"/>
    <p:sldId id="305" r:id="rId21"/>
    <p:sldId id="302" r:id="rId22"/>
    <p:sldId id="303" r:id="rId23"/>
    <p:sldId id="304" r:id="rId24"/>
    <p:sldId id="307" r:id="rId25"/>
    <p:sldId id="309"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60" r:id="rId43"/>
    <p:sldId id="266" r:id="rId44"/>
    <p:sldId id="267" r:id="rId45"/>
    <p:sldId id="268" r:id="rId46"/>
    <p:sldId id="269" r:id="rId47"/>
    <p:sldId id="270" r:id="rId48"/>
    <p:sldId id="271" r:id="rId49"/>
    <p:sldId id="272" r:id="rId50"/>
    <p:sldId id="262" r:id="rId51"/>
    <p:sldId id="863" r:id="rId52"/>
    <p:sldId id="4221" r:id="rId53"/>
    <p:sldId id="273" r:id="rId54"/>
    <p:sldId id="274" r:id="rId55"/>
    <p:sldId id="275" r:id="rId56"/>
    <p:sldId id="310" r:id="rId57"/>
    <p:sldId id="311" r:id="rId58"/>
    <p:sldId id="277" r:id="rId59"/>
    <p:sldId id="313" r:id="rId60"/>
    <p:sldId id="523" r:id="rId61"/>
  </p:sldIdLst>
  <p:sldSz cx="9144000" cy="6858000" type="screen4x3"/>
  <p:notesSz cx="6858000" cy="9144000"/>
  <p:defaultTextStyle>
    <a:defPPr>
      <a:defRPr lang="en-US"/>
    </a:defPPr>
    <a:lvl1pPr algn="l" rtl="0" fontAlgn="ctr">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ctr">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ctr">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ctr">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ctr">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4933"/>
    <a:srgbClr val="FFFFFF"/>
    <a:srgbClr val="CCFF99"/>
    <a:srgbClr val="00FF00"/>
    <a:srgbClr val="9900CC"/>
    <a:srgbClr val="CC0000"/>
    <a:srgbClr val="FFFF00"/>
    <a:srgbClr val="FF006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09" autoAdjust="0"/>
    <p:restoredTop sz="94249" autoAdjust="0"/>
  </p:normalViewPr>
  <p:slideViewPr>
    <p:cSldViewPr>
      <p:cViewPr>
        <p:scale>
          <a:sx n="87" d="100"/>
          <a:sy n="87" d="100"/>
        </p:scale>
        <p:origin x="3208" y="1704"/>
      </p:cViewPr>
      <p:guideLst>
        <p:guide orient="horz" pos="2160"/>
        <p:guide pos="2880"/>
      </p:guideLst>
    </p:cSldViewPr>
  </p:slideViewPr>
  <p:outlineViewPr>
    <p:cViewPr>
      <p:scale>
        <a:sx n="33" d="100"/>
        <a:sy n="33" d="100"/>
      </p:scale>
      <p:origin x="0" y="1784"/>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24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624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24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70F7652-FFBB-4207-8BCE-BE1870FB34F1}" type="slidenum">
              <a:rPr lang="en-US" altLang="en-US"/>
              <a:pPr/>
              <a:t>‹#›</a:t>
            </a:fld>
            <a:endParaRPr lang="en-US" altLang="en-US"/>
          </a:p>
        </p:txBody>
      </p:sp>
    </p:spTree>
    <p:extLst>
      <p:ext uri="{BB962C8B-B14F-4D97-AF65-F5344CB8AC3E}">
        <p14:creationId xmlns:p14="http://schemas.microsoft.com/office/powerpoint/2010/main" val="1356488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79311D2-AC46-4F3F-A743-52E6AC885372}" type="datetimeFigureOut">
              <a:rPr lang="en-US" altLang="en-US"/>
              <a:pPr/>
              <a:t>1/5/24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9A5B834-DDB6-41B9-BE0E-4BFEAF047E1D}" type="slidenum">
              <a:rPr lang="en-US" altLang="en-US"/>
              <a:pPr/>
              <a:t>‹#›</a:t>
            </a:fld>
            <a:endParaRPr lang="en-US" altLang="en-US"/>
          </a:p>
        </p:txBody>
      </p:sp>
    </p:spTree>
    <p:extLst>
      <p:ext uri="{BB962C8B-B14F-4D97-AF65-F5344CB8AC3E}">
        <p14:creationId xmlns:p14="http://schemas.microsoft.com/office/powerpoint/2010/main" val="28471762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Paraphrase Aristotle and illustrate how slavery today has different terms: prostitution, human trafficking, work pass where the salary of the first 7 months of the year goes to the agent.</a:t>
            </a:r>
          </a:p>
        </p:txBody>
      </p:sp>
      <p:sp>
        <p:nvSpPr>
          <p:cNvPr id="4" name="Slide Number Placeholder 3"/>
          <p:cNvSpPr>
            <a:spLocks noGrp="1"/>
          </p:cNvSpPr>
          <p:nvPr>
            <p:ph type="sldNum" sz="quarter" idx="5"/>
          </p:nvPr>
        </p:nvSpPr>
        <p:spPr/>
        <p:txBody>
          <a:bodyPr/>
          <a:lstStyle/>
          <a:p>
            <a:fld id="{49A5B834-DDB6-41B9-BE0E-4BFEAF047E1D}" type="slidenum">
              <a:rPr lang="en-US" altLang="en-US" smtClean="0"/>
              <a:pPr/>
              <a:t>3</a:t>
            </a:fld>
            <a:endParaRPr lang="en-US" altLang="en-US"/>
          </a:p>
        </p:txBody>
      </p:sp>
    </p:spTree>
    <p:extLst>
      <p:ext uri="{BB962C8B-B14F-4D97-AF65-F5344CB8AC3E}">
        <p14:creationId xmlns:p14="http://schemas.microsoft.com/office/powerpoint/2010/main" val="390554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A5B834-DDB6-41B9-BE0E-4BFEAF047E1D}" type="slidenum">
              <a:rPr lang="en-US" altLang="en-US" smtClean="0"/>
              <a:pPr/>
              <a:t>27</a:t>
            </a:fld>
            <a:endParaRPr lang="en-US" altLang="en-US"/>
          </a:p>
        </p:txBody>
      </p:sp>
    </p:spTree>
    <p:extLst>
      <p:ext uri="{BB962C8B-B14F-4D97-AF65-F5344CB8AC3E}">
        <p14:creationId xmlns:p14="http://schemas.microsoft.com/office/powerpoint/2010/main" val="211654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Slide Image Placeholder 1"/>
          <p:cNvSpPr>
            <a:spLocks noGrp="1" noRot="1" noChangeAspect="1"/>
          </p:cNvSpPr>
          <p:nvPr>
            <p:ph type="sldImg"/>
          </p:nvPr>
        </p:nvSpPr>
        <p:spPr>
          <a:ln/>
        </p:spPr>
      </p:sp>
      <p:sp>
        <p:nvSpPr>
          <p:cNvPr id="387074"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pPr algn="r"/>
            <a:r>
              <a:rPr lang="ar-JO" b="1" dirty="0">
                <a:latin typeface="Times New Roman" charset="0"/>
                <a:ea typeface="ＭＳ Ｐゴシック" charset="0"/>
                <a:cs typeface="ＭＳ Ｐゴシック" charset="0"/>
              </a:rPr>
              <a:t>في النظام الموسوي كانت العبودية بديلاً عن السجون. </a:t>
            </a:r>
          </a:p>
          <a:p>
            <a:pPr algn="r"/>
            <a:r>
              <a:rPr lang="ar-JO" b="0" dirty="0">
                <a:latin typeface="Times New Roman" charset="0"/>
                <a:ea typeface="ＭＳ Ｐゴシック" charset="0"/>
                <a:cs typeface="ＭＳ Ｐゴシック" charset="0"/>
              </a:rPr>
              <a:t>هل سبق لك لاحظت أنه لم يكن هناك سجون في ناموس موسى؟ كان الناس يرجمون، ويضربون، ويغرمون ولكن لم يتم إرسالهم إلى سجن أو حبسهم بأي شكل كان بما في ذلك الأصفاد والأسهم الخ. هذه الدراسة الجديدة تلقي ضوءاً إيجابيًا على الدور الذي لعبته العبودية لإعادة تأهيل المجرمين وتوفير الرعاية الاجتماعية للفقراء. كان الحبس أمرًا غريبًا تمامًا في النظام القانوني اليهودي.</a:t>
            </a:r>
          </a:p>
          <a:p>
            <a:pPr algn="r"/>
            <a:r>
              <a:rPr lang="ar-JO" b="0" dirty="0">
                <a:latin typeface="Times New Roman" charset="0"/>
                <a:ea typeface="ＭＳ Ｐゴシック" charset="0"/>
                <a:cs typeface="ＭＳ Ｐゴシック" charset="0"/>
              </a:rPr>
              <a:t>انظر المقالة كاملة في:</a:t>
            </a:r>
            <a:endParaRPr lang="ar-JO" dirty="0">
              <a:latin typeface="Times New Roman" charset="0"/>
              <a:ea typeface="ＭＳ Ｐゴシック" charset="0"/>
              <a:cs typeface="ＭＳ Ｐゴシック" charset="0"/>
            </a:endParaRPr>
          </a:p>
          <a:p>
            <a:pPr algn="l"/>
            <a:r>
              <a:rPr lang="en-US" dirty="0">
                <a:latin typeface="Times New Roman" charset="0"/>
                <a:ea typeface="ＭＳ Ｐゴシック" charset="0"/>
                <a:cs typeface="ＭＳ Ｐゴシック" charset="0"/>
              </a:rPr>
              <a:t>http://www.bible.ca/sin-no-jails-prisons-in-judaism-old-testament-law-of-moses-slavery-welfare-jewish-comparison.htm</a:t>
            </a:r>
          </a:p>
          <a:p>
            <a:r>
              <a:rPr lang="en-US" dirty="0">
                <a:latin typeface="Times New Roman" charset="0"/>
                <a:ea typeface="ＭＳ Ｐゴシック" charset="0"/>
                <a:cs typeface="ＭＳ Ｐゴシック" charset="0"/>
              </a:rPr>
              <a:t>____________</a:t>
            </a:r>
          </a:p>
          <a:p>
            <a:r>
              <a:rPr lang="en-US" dirty="0">
                <a:latin typeface="Times New Roman" charset="0"/>
                <a:ea typeface="ＭＳ Ｐゴシック" charset="0"/>
                <a:cs typeface="ＭＳ Ｐゴシック" charset="0"/>
              </a:rPr>
              <a:t>OB-39-Slavery-47</a:t>
            </a:r>
          </a:p>
          <a:p>
            <a:r>
              <a:rPr lang="en-US" dirty="0">
                <a:latin typeface="Times New Roman" charset="0"/>
                <a:ea typeface="ＭＳ Ｐゴシック" charset="0"/>
                <a:cs typeface="ＭＳ Ｐゴシック" charset="0"/>
              </a:rPr>
              <a:t>OS-03-Leviticus-247</a:t>
            </a:r>
          </a:p>
          <a:p>
            <a:r>
              <a:rPr lang="en-US" dirty="0">
                <a:latin typeface="Times New Roman" charset="0"/>
                <a:ea typeface="ＭＳ Ｐゴシック" charset="0"/>
                <a:cs typeface="ＭＳ Ｐゴシック" charset="0"/>
              </a:rPr>
              <a:t>NS-09-Galatians-179</a:t>
            </a:r>
          </a:p>
          <a:p>
            <a:endParaRPr lang="en-US" dirty="0">
              <a:latin typeface="Times New Roman" charset="0"/>
              <a:ea typeface="ＭＳ Ｐゴシック" charset="0"/>
              <a:cs typeface="ＭＳ Ｐゴシック" charset="0"/>
            </a:endParaRPr>
          </a:p>
        </p:txBody>
      </p:sp>
      <p:sp>
        <p:nvSpPr>
          <p:cNvPr id="387075"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0D1E1A9-9CA1-7742-8441-B31AF958F1B0}"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eaLnBrk="1" hangingPunct="1"/>
            <a:r>
              <a:rPr lang="ar-JO" sz="1200" b="0" dirty="0">
                <a:solidFill>
                  <a:srgbClr val="FFFFFF"/>
                </a:solidFill>
                <a:latin typeface="Arial" charset="0"/>
                <a:ea typeface="ＭＳ Ｐゴシック" charset="0"/>
              </a:rPr>
              <a:t>خلفيَّات (حرفيًّا: ورق الجدران) العهد القديم .</a:t>
            </a:r>
          </a:p>
          <a:p>
            <a:pPr eaLnBrk="1" hangingPunct="1"/>
            <a:r>
              <a:rPr lang="en-US" sz="1200" b="0" dirty="0">
                <a:solidFill>
                  <a:srgbClr val="FFFFFF"/>
                </a:solidFill>
                <a:latin typeface="Arial" charset="0"/>
                <a:ea typeface="ＭＳ Ｐゴシック" charset="0"/>
              </a:rPr>
              <a:t>OB is OT Backgrounds (</a:t>
            </a:r>
            <a:r>
              <a:rPr lang="en-US" sz="1200" b="0" dirty="0" err="1">
                <a:solidFill>
                  <a:srgbClr val="FFFFFF"/>
                </a:solidFill>
                <a:latin typeface="Arial" charset="0"/>
                <a:ea typeface="ＭＳ Ｐゴシック" charset="0"/>
              </a:rPr>
              <a:t>ob</a:t>
            </a:r>
            <a:r>
              <a:rPr lang="en-US" sz="1200" b="0" dirty="0">
                <a:solidFill>
                  <a:srgbClr val="FFFFFF"/>
                </a:solidFill>
                <a:latin typeface="Arial" charset="0"/>
                <a:ea typeface="ＭＳ Ｐゴシック" charset="0"/>
              </a:rPr>
              <a:t>) Arabic (Literally OT Wallpapers!)</a:t>
            </a:r>
          </a:p>
          <a:p>
            <a:r>
              <a:rPr lang="en-US" dirty="0"/>
              <a:t>_____________</a:t>
            </a:r>
          </a:p>
          <a:p>
            <a:r>
              <a:rPr lang="en-US" dirty="0"/>
              <a:t>Common-</a:t>
            </a:r>
            <a:r>
              <a:rPr lang="en-US" dirty="0">
                <a:latin typeface="Arial" charset="0"/>
                <a:ea typeface="ＭＳ Ｐゴシック" charset="0"/>
              </a:rPr>
              <a:t>2</a:t>
            </a:r>
            <a:r>
              <a:rPr lang="en-US" b="0" dirty="0">
                <a:latin typeface="Arial" charset="0"/>
                <a:ea typeface="ＭＳ Ｐゴシック" charset="0"/>
              </a:rPr>
              <a:t>6</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11267"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fld id="{9292628A-7A53-4F8F-A355-8B937F00BF19}" type="slidenum">
              <a:rPr lang="en-US" altLang="en-US"/>
              <a:pPr/>
              <a:t>‹#›</a:t>
            </a:fld>
            <a:endParaRPr lang="en-US" altLang="en-US"/>
          </a:p>
        </p:txBody>
      </p:sp>
    </p:spTree>
    <p:extLst>
      <p:ext uri="{BB962C8B-B14F-4D97-AF65-F5344CB8AC3E}">
        <p14:creationId xmlns:p14="http://schemas.microsoft.com/office/powerpoint/2010/main" val="330531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endParaRPr lang="en-US" altLang="en-US"/>
          </a:p>
        </p:txBody>
      </p:sp>
      <p:sp>
        <p:nvSpPr>
          <p:cNvPr id="5" name="Rectangle 4"/>
          <p:cNvSpPr>
            <a:spLocks noGrp="1" noChangeArrowheads="1"/>
          </p:cNvSpPr>
          <p:nvPr>
            <p:ph type="ftr" sz="quarter" idx="11"/>
          </p:nvPr>
        </p:nvSpPr>
        <p:spPr>
          <a:ln/>
        </p:spPr>
        <p:txBody>
          <a:bodyPr/>
          <a:lstStyle>
            <a:lvl1pPr>
              <a:defRPr/>
            </a:lvl1pPr>
          </a:lstStyle>
          <a:p>
            <a:endParaRPr lang="en-US" altLang="en-US"/>
          </a:p>
        </p:txBody>
      </p:sp>
      <p:sp>
        <p:nvSpPr>
          <p:cNvPr id="6" name="Rectangle 5"/>
          <p:cNvSpPr>
            <a:spLocks noGrp="1" noChangeArrowheads="1"/>
          </p:cNvSpPr>
          <p:nvPr>
            <p:ph type="sldNum" sz="quarter" idx="12"/>
          </p:nvPr>
        </p:nvSpPr>
        <p:spPr>
          <a:ln/>
        </p:spPr>
        <p:txBody>
          <a:bodyPr/>
          <a:lstStyle>
            <a:lvl1pPr>
              <a:defRPr/>
            </a:lvl1pPr>
          </a:lstStyle>
          <a:p>
            <a:fld id="{75E302E5-601C-44ED-998D-036D118966DF}" type="slidenum">
              <a:rPr lang="en-US" altLang="en-US"/>
              <a:pPr/>
              <a:t>‹#›</a:t>
            </a:fld>
            <a:endParaRPr lang="en-US" altLang="en-US"/>
          </a:p>
        </p:txBody>
      </p:sp>
    </p:spTree>
    <p:extLst>
      <p:ext uri="{BB962C8B-B14F-4D97-AF65-F5344CB8AC3E}">
        <p14:creationId xmlns:p14="http://schemas.microsoft.com/office/powerpoint/2010/main" val="299309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endParaRPr lang="en-US" altLang="en-US"/>
          </a:p>
        </p:txBody>
      </p:sp>
      <p:sp>
        <p:nvSpPr>
          <p:cNvPr id="5" name="Rectangle 4"/>
          <p:cNvSpPr>
            <a:spLocks noGrp="1" noChangeArrowheads="1"/>
          </p:cNvSpPr>
          <p:nvPr>
            <p:ph type="ftr" sz="quarter" idx="11"/>
          </p:nvPr>
        </p:nvSpPr>
        <p:spPr>
          <a:ln/>
        </p:spPr>
        <p:txBody>
          <a:bodyPr/>
          <a:lstStyle>
            <a:lvl1pPr>
              <a:defRPr/>
            </a:lvl1pPr>
          </a:lstStyle>
          <a:p>
            <a:endParaRPr lang="en-US" altLang="en-US"/>
          </a:p>
        </p:txBody>
      </p:sp>
      <p:sp>
        <p:nvSpPr>
          <p:cNvPr id="6" name="Rectangle 5"/>
          <p:cNvSpPr>
            <a:spLocks noGrp="1" noChangeArrowheads="1"/>
          </p:cNvSpPr>
          <p:nvPr>
            <p:ph type="sldNum" sz="quarter" idx="12"/>
          </p:nvPr>
        </p:nvSpPr>
        <p:spPr>
          <a:ln/>
        </p:spPr>
        <p:txBody>
          <a:bodyPr/>
          <a:lstStyle>
            <a:lvl1pPr>
              <a:defRPr/>
            </a:lvl1pPr>
          </a:lstStyle>
          <a:p>
            <a:fld id="{74756B7E-3200-4B11-9B05-FA62042B4CD5}" type="slidenum">
              <a:rPr lang="en-US" altLang="en-US"/>
              <a:pPr/>
              <a:t>‹#›</a:t>
            </a:fld>
            <a:endParaRPr lang="en-US" altLang="en-US"/>
          </a:p>
        </p:txBody>
      </p:sp>
    </p:spTree>
    <p:extLst>
      <p:ext uri="{BB962C8B-B14F-4D97-AF65-F5344CB8AC3E}">
        <p14:creationId xmlns:p14="http://schemas.microsoft.com/office/powerpoint/2010/main" val="4212179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a:t>Click to edit Master title style</a:t>
            </a:r>
          </a:p>
        </p:txBody>
      </p:sp>
      <p:sp>
        <p:nvSpPr>
          <p:cNvPr id="3" name="Text Placeholder 2"/>
          <p:cNvSpPr>
            <a:spLocks noGrp="1"/>
          </p:cNvSpPr>
          <p:nvPr>
            <p:ph type="body" sz="half" idx="1"/>
          </p:nvPr>
        </p:nvSpPr>
        <p:spPr>
          <a:xfrm>
            <a:off x="1371600" y="19812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endParaRPr lang="en-US" altLang="en-US"/>
          </a:p>
        </p:txBody>
      </p:sp>
      <p:sp>
        <p:nvSpPr>
          <p:cNvPr id="6" name="Rectangle 4"/>
          <p:cNvSpPr>
            <a:spLocks noGrp="1" noChangeArrowheads="1"/>
          </p:cNvSpPr>
          <p:nvPr>
            <p:ph type="ftr" sz="quarter" idx="11"/>
          </p:nvPr>
        </p:nvSpPr>
        <p:spPr>
          <a:ln/>
        </p:spPr>
        <p:txBody>
          <a:bodyPr/>
          <a:lstStyle>
            <a:lvl1pPr>
              <a:defRPr/>
            </a:lvl1pPr>
          </a:lstStyle>
          <a:p>
            <a:endParaRPr lang="en-US" altLang="en-US"/>
          </a:p>
        </p:txBody>
      </p:sp>
      <p:sp>
        <p:nvSpPr>
          <p:cNvPr id="7" name="Rectangle 5"/>
          <p:cNvSpPr>
            <a:spLocks noGrp="1" noChangeArrowheads="1"/>
          </p:cNvSpPr>
          <p:nvPr>
            <p:ph type="sldNum" sz="quarter" idx="12"/>
          </p:nvPr>
        </p:nvSpPr>
        <p:spPr>
          <a:ln/>
        </p:spPr>
        <p:txBody>
          <a:bodyPr/>
          <a:lstStyle>
            <a:lvl1pPr>
              <a:defRPr/>
            </a:lvl1pPr>
          </a:lstStyle>
          <a:p>
            <a:fld id="{A74A6882-79BA-4FB9-AEB1-E429DFBE73A7}" type="slidenum">
              <a:rPr lang="en-US" altLang="en-US"/>
              <a:pPr/>
              <a:t>‹#›</a:t>
            </a:fld>
            <a:endParaRPr lang="en-US" altLang="en-US"/>
          </a:p>
        </p:txBody>
      </p:sp>
    </p:spTree>
    <p:extLst>
      <p:ext uri="{BB962C8B-B14F-4D97-AF65-F5344CB8AC3E}">
        <p14:creationId xmlns:p14="http://schemas.microsoft.com/office/powerpoint/2010/main" val="1364464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a:t>Click to edit Master title style</a:t>
            </a:r>
          </a:p>
        </p:txBody>
      </p:sp>
      <p:sp>
        <p:nvSpPr>
          <p:cNvPr id="3" name="Text Placeholder 2"/>
          <p:cNvSpPr>
            <a:spLocks noGrp="1"/>
          </p:cNvSpPr>
          <p:nvPr>
            <p:ph type="body" sz="half" idx="1"/>
          </p:nvPr>
        </p:nvSpPr>
        <p:spPr>
          <a:xfrm>
            <a:off x="1371600" y="19812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57800" y="1981200"/>
            <a:ext cx="373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257800" y="4114800"/>
            <a:ext cx="373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p:cNvSpPr>
            <a:spLocks noGrp="1" noChangeArrowheads="1"/>
          </p:cNvSpPr>
          <p:nvPr>
            <p:ph type="dt" sz="half" idx="10"/>
          </p:nvPr>
        </p:nvSpPr>
        <p:spPr>
          <a:ln/>
        </p:spPr>
        <p:txBody>
          <a:bodyPr/>
          <a:lstStyle>
            <a:lvl1pPr>
              <a:defRPr/>
            </a:lvl1pPr>
          </a:lstStyle>
          <a:p>
            <a:endParaRPr lang="en-US" altLang="en-US"/>
          </a:p>
        </p:txBody>
      </p:sp>
      <p:sp>
        <p:nvSpPr>
          <p:cNvPr id="7" name="Rectangle 4"/>
          <p:cNvSpPr>
            <a:spLocks noGrp="1" noChangeArrowheads="1"/>
          </p:cNvSpPr>
          <p:nvPr>
            <p:ph type="ftr" sz="quarter" idx="11"/>
          </p:nvPr>
        </p:nvSpPr>
        <p:spPr>
          <a:ln/>
        </p:spPr>
        <p:txBody>
          <a:bodyPr/>
          <a:lstStyle>
            <a:lvl1pPr>
              <a:defRPr/>
            </a:lvl1pPr>
          </a:lstStyle>
          <a:p>
            <a:endParaRPr lang="en-US" altLang="en-US"/>
          </a:p>
        </p:txBody>
      </p:sp>
      <p:sp>
        <p:nvSpPr>
          <p:cNvPr id="8" name="Rectangle 5"/>
          <p:cNvSpPr>
            <a:spLocks noGrp="1" noChangeArrowheads="1"/>
          </p:cNvSpPr>
          <p:nvPr>
            <p:ph type="sldNum" sz="quarter" idx="12"/>
          </p:nvPr>
        </p:nvSpPr>
        <p:spPr>
          <a:ln/>
        </p:spPr>
        <p:txBody>
          <a:bodyPr/>
          <a:lstStyle>
            <a:lvl1pPr>
              <a:defRPr/>
            </a:lvl1pPr>
          </a:lstStyle>
          <a:p>
            <a:fld id="{BC165A51-BAC8-4995-BFF5-036540566C70}" type="slidenum">
              <a:rPr lang="en-US" altLang="en-US"/>
              <a:pPr/>
              <a:t>‹#›</a:t>
            </a:fld>
            <a:endParaRPr lang="en-US" altLang="en-US"/>
          </a:p>
        </p:txBody>
      </p:sp>
    </p:spTree>
    <p:extLst>
      <p:ext uri="{BB962C8B-B14F-4D97-AF65-F5344CB8AC3E}">
        <p14:creationId xmlns:p14="http://schemas.microsoft.com/office/powerpoint/2010/main" val="187325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57800" y="19812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endParaRPr lang="en-US" altLang="en-US"/>
          </a:p>
        </p:txBody>
      </p:sp>
      <p:sp>
        <p:nvSpPr>
          <p:cNvPr id="6" name="Rectangle 4"/>
          <p:cNvSpPr>
            <a:spLocks noGrp="1" noChangeArrowheads="1"/>
          </p:cNvSpPr>
          <p:nvPr>
            <p:ph type="ftr" sz="quarter" idx="11"/>
          </p:nvPr>
        </p:nvSpPr>
        <p:spPr>
          <a:ln/>
        </p:spPr>
        <p:txBody>
          <a:bodyPr/>
          <a:lstStyle>
            <a:lvl1pPr>
              <a:defRPr/>
            </a:lvl1pPr>
          </a:lstStyle>
          <a:p>
            <a:endParaRPr lang="en-US" altLang="en-US"/>
          </a:p>
        </p:txBody>
      </p:sp>
      <p:sp>
        <p:nvSpPr>
          <p:cNvPr id="7" name="Rectangle 5"/>
          <p:cNvSpPr>
            <a:spLocks noGrp="1" noChangeArrowheads="1"/>
          </p:cNvSpPr>
          <p:nvPr>
            <p:ph type="sldNum" sz="quarter" idx="12"/>
          </p:nvPr>
        </p:nvSpPr>
        <p:spPr>
          <a:ln/>
        </p:spPr>
        <p:txBody>
          <a:bodyPr/>
          <a:lstStyle>
            <a:lvl1pPr>
              <a:defRPr/>
            </a:lvl1pPr>
          </a:lstStyle>
          <a:p>
            <a:fld id="{A4595E63-C547-4408-85EA-C7F7B23C8C34}" type="slidenum">
              <a:rPr lang="en-US" altLang="en-US"/>
              <a:pPr/>
              <a:t>‹#›</a:t>
            </a:fld>
            <a:endParaRPr lang="en-US" altLang="en-US"/>
          </a:p>
        </p:txBody>
      </p:sp>
    </p:spTree>
    <p:extLst>
      <p:ext uri="{BB962C8B-B14F-4D97-AF65-F5344CB8AC3E}">
        <p14:creationId xmlns:p14="http://schemas.microsoft.com/office/powerpoint/2010/main" val="4195435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a:t>Click to edit Master title style</a:t>
            </a:r>
          </a:p>
        </p:txBody>
      </p:sp>
      <p:sp>
        <p:nvSpPr>
          <p:cNvPr id="3" name="Content Placeholder 2"/>
          <p:cNvSpPr>
            <a:spLocks noGrp="1"/>
          </p:cNvSpPr>
          <p:nvPr>
            <p:ph sz="quarter" idx="1"/>
          </p:nvPr>
        </p:nvSpPr>
        <p:spPr>
          <a:xfrm>
            <a:off x="1371600" y="1981200"/>
            <a:ext cx="373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4114800"/>
            <a:ext cx="373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257800" y="19812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p:cNvSpPr>
            <a:spLocks noGrp="1" noChangeArrowheads="1"/>
          </p:cNvSpPr>
          <p:nvPr>
            <p:ph type="dt" sz="half" idx="10"/>
          </p:nvPr>
        </p:nvSpPr>
        <p:spPr>
          <a:ln/>
        </p:spPr>
        <p:txBody>
          <a:bodyPr/>
          <a:lstStyle>
            <a:lvl1pPr>
              <a:defRPr/>
            </a:lvl1pPr>
          </a:lstStyle>
          <a:p>
            <a:endParaRPr lang="en-US" altLang="en-US"/>
          </a:p>
        </p:txBody>
      </p:sp>
      <p:sp>
        <p:nvSpPr>
          <p:cNvPr id="7" name="Rectangle 4"/>
          <p:cNvSpPr>
            <a:spLocks noGrp="1" noChangeArrowheads="1"/>
          </p:cNvSpPr>
          <p:nvPr>
            <p:ph type="ftr" sz="quarter" idx="11"/>
          </p:nvPr>
        </p:nvSpPr>
        <p:spPr>
          <a:ln/>
        </p:spPr>
        <p:txBody>
          <a:bodyPr/>
          <a:lstStyle>
            <a:lvl1pPr>
              <a:defRPr/>
            </a:lvl1pPr>
          </a:lstStyle>
          <a:p>
            <a:endParaRPr lang="en-US" altLang="en-US"/>
          </a:p>
        </p:txBody>
      </p:sp>
      <p:sp>
        <p:nvSpPr>
          <p:cNvPr id="8" name="Rectangle 5"/>
          <p:cNvSpPr>
            <a:spLocks noGrp="1" noChangeArrowheads="1"/>
          </p:cNvSpPr>
          <p:nvPr>
            <p:ph type="sldNum" sz="quarter" idx="12"/>
          </p:nvPr>
        </p:nvSpPr>
        <p:spPr>
          <a:ln/>
        </p:spPr>
        <p:txBody>
          <a:bodyPr/>
          <a:lstStyle>
            <a:lvl1pPr>
              <a:defRPr/>
            </a:lvl1pPr>
          </a:lstStyle>
          <a:p>
            <a:fld id="{A355F638-9822-4BE4-8514-465290AFD032}" type="slidenum">
              <a:rPr lang="en-US" altLang="en-US"/>
              <a:pPr/>
              <a:t>‹#›</a:t>
            </a:fld>
            <a:endParaRPr lang="en-US" altLang="en-US"/>
          </a:p>
        </p:txBody>
      </p:sp>
    </p:spTree>
    <p:extLst>
      <p:ext uri="{BB962C8B-B14F-4D97-AF65-F5344CB8AC3E}">
        <p14:creationId xmlns:p14="http://schemas.microsoft.com/office/powerpoint/2010/main" val="3027445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ctr">
              <a:defRPr/>
            </a:lvl1pPr>
          </a:lstStyle>
          <a:p>
            <a:endParaRPr lang="en-US" altLang="en-US"/>
          </a:p>
        </p:txBody>
      </p:sp>
      <p:sp>
        <p:nvSpPr>
          <p:cNvPr id="5" name="Rectangle 5"/>
          <p:cNvSpPr>
            <a:spLocks noGrp="1" noChangeArrowheads="1"/>
          </p:cNvSpPr>
          <p:nvPr>
            <p:ph type="ftr" sz="quarter" idx="11"/>
          </p:nvPr>
        </p:nvSpPr>
        <p:spPr/>
        <p:txBody>
          <a:bodyPr/>
          <a:lstStyle>
            <a:lvl1pPr fontAlgn="ctr">
              <a:defRPr/>
            </a:lvl1pPr>
          </a:lstStyle>
          <a:p>
            <a:endParaRPr lang="en-US" altLang="en-US"/>
          </a:p>
        </p:txBody>
      </p:sp>
      <p:sp>
        <p:nvSpPr>
          <p:cNvPr id="6" name="Rectangle 6"/>
          <p:cNvSpPr>
            <a:spLocks noGrp="1" noChangeArrowheads="1"/>
          </p:cNvSpPr>
          <p:nvPr>
            <p:ph type="sldNum" sz="quarter" idx="12"/>
          </p:nvPr>
        </p:nvSpPr>
        <p:spPr/>
        <p:txBody>
          <a:bodyPr/>
          <a:lstStyle>
            <a:lvl1pPr fontAlgn="ctr">
              <a:defRPr/>
            </a:lvl1pPr>
          </a:lstStyle>
          <a:p>
            <a:fld id="{07BEB2BB-6761-4C6F-90C8-DE480050F90D}" type="slidenum">
              <a:rPr lang="en-US" altLang="en-US"/>
              <a:pPr/>
              <a:t>‹#›</a:t>
            </a:fld>
            <a:endParaRPr lang="en-US" altLang="en-US"/>
          </a:p>
        </p:txBody>
      </p:sp>
    </p:spTree>
    <p:extLst>
      <p:ext uri="{BB962C8B-B14F-4D97-AF65-F5344CB8AC3E}">
        <p14:creationId xmlns:p14="http://schemas.microsoft.com/office/powerpoint/2010/main" val="159544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ctr">
              <a:defRPr/>
            </a:lvl1pPr>
          </a:lstStyle>
          <a:p>
            <a:endParaRPr lang="en-US" altLang="en-US"/>
          </a:p>
        </p:txBody>
      </p:sp>
      <p:sp>
        <p:nvSpPr>
          <p:cNvPr id="5" name="Rectangle 5"/>
          <p:cNvSpPr>
            <a:spLocks noGrp="1" noChangeArrowheads="1"/>
          </p:cNvSpPr>
          <p:nvPr>
            <p:ph type="ftr" sz="quarter" idx="11"/>
          </p:nvPr>
        </p:nvSpPr>
        <p:spPr/>
        <p:txBody>
          <a:bodyPr/>
          <a:lstStyle>
            <a:lvl1pPr fontAlgn="ctr">
              <a:defRPr/>
            </a:lvl1pPr>
          </a:lstStyle>
          <a:p>
            <a:endParaRPr lang="en-US" altLang="en-US"/>
          </a:p>
        </p:txBody>
      </p:sp>
      <p:sp>
        <p:nvSpPr>
          <p:cNvPr id="6" name="Rectangle 6"/>
          <p:cNvSpPr>
            <a:spLocks noGrp="1" noChangeArrowheads="1"/>
          </p:cNvSpPr>
          <p:nvPr>
            <p:ph type="sldNum" sz="quarter" idx="12"/>
          </p:nvPr>
        </p:nvSpPr>
        <p:spPr/>
        <p:txBody>
          <a:bodyPr/>
          <a:lstStyle>
            <a:lvl1pPr fontAlgn="ctr">
              <a:defRPr/>
            </a:lvl1pPr>
          </a:lstStyle>
          <a:p>
            <a:fld id="{297443DF-1913-4C44-B573-8BA7F94B16D8}" type="slidenum">
              <a:rPr lang="en-US" altLang="en-US"/>
              <a:pPr/>
              <a:t>‹#›</a:t>
            </a:fld>
            <a:endParaRPr lang="en-US" altLang="en-US"/>
          </a:p>
        </p:txBody>
      </p:sp>
    </p:spTree>
    <p:extLst>
      <p:ext uri="{BB962C8B-B14F-4D97-AF65-F5344CB8AC3E}">
        <p14:creationId xmlns:p14="http://schemas.microsoft.com/office/powerpoint/2010/main" val="3981569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ctr">
              <a:defRPr/>
            </a:lvl1pPr>
          </a:lstStyle>
          <a:p>
            <a:endParaRPr lang="en-US" altLang="en-US"/>
          </a:p>
        </p:txBody>
      </p:sp>
      <p:sp>
        <p:nvSpPr>
          <p:cNvPr id="5" name="Rectangle 5"/>
          <p:cNvSpPr>
            <a:spLocks noGrp="1" noChangeArrowheads="1"/>
          </p:cNvSpPr>
          <p:nvPr>
            <p:ph type="ftr" sz="quarter" idx="11"/>
          </p:nvPr>
        </p:nvSpPr>
        <p:spPr/>
        <p:txBody>
          <a:bodyPr/>
          <a:lstStyle>
            <a:lvl1pPr fontAlgn="ctr">
              <a:defRPr/>
            </a:lvl1pPr>
          </a:lstStyle>
          <a:p>
            <a:endParaRPr lang="en-US" altLang="en-US"/>
          </a:p>
        </p:txBody>
      </p:sp>
      <p:sp>
        <p:nvSpPr>
          <p:cNvPr id="6" name="Rectangle 6"/>
          <p:cNvSpPr>
            <a:spLocks noGrp="1" noChangeArrowheads="1"/>
          </p:cNvSpPr>
          <p:nvPr>
            <p:ph type="sldNum" sz="quarter" idx="12"/>
          </p:nvPr>
        </p:nvSpPr>
        <p:spPr/>
        <p:txBody>
          <a:bodyPr/>
          <a:lstStyle>
            <a:lvl1pPr fontAlgn="ctr">
              <a:defRPr/>
            </a:lvl1pPr>
          </a:lstStyle>
          <a:p>
            <a:fld id="{FD43CE7F-305C-4ED6-A602-AEC780CFF0F5}" type="slidenum">
              <a:rPr lang="en-US" altLang="en-US"/>
              <a:pPr/>
              <a:t>‹#›</a:t>
            </a:fld>
            <a:endParaRPr lang="en-US" altLang="en-US"/>
          </a:p>
        </p:txBody>
      </p:sp>
    </p:spTree>
    <p:extLst>
      <p:ext uri="{BB962C8B-B14F-4D97-AF65-F5344CB8AC3E}">
        <p14:creationId xmlns:p14="http://schemas.microsoft.com/office/powerpoint/2010/main" val="3724491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ctr">
              <a:defRPr/>
            </a:lvl1pPr>
          </a:lstStyle>
          <a:p>
            <a:endParaRPr lang="en-US" altLang="en-US"/>
          </a:p>
        </p:txBody>
      </p:sp>
      <p:sp>
        <p:nvSpPr>
          <p:cNvPr id="6" name="Rectangle 5"/>
          <p:cNvSpPr>
            <a:spLocks noGrp="1" noChangeArrowheads="1"/>
          </p:cNvSpPr>
          <p:nvPr>
            <p:ph type="ftr" sz="quarter" idx="11"/>
          </p:nvPr>
        </p:nvSpPr>
        <p:spPr/>
        <p:txBody>
          <a:bodyPr/>
          <a:lstStyle>
            <a:lvl1pPr fontAlgn="ctr">
              <a:defRPr/>
            </a:lvl1pPr>
          </a:lstStyle>
          <a:p>
            <a:endParaRPr lang="en-US" altLang="en-US"/>
          </a:p>
        </p:txBody>
      </p:sp>
      <p:sp>
        <p:nvSpPr>
          <p:cNvPr id="7" name="Rectangle 6"/>
          <p:cNvSpPr>
            <a:spLocks noGrp="1" noChangeArrowheads="1"/>
          </p:cNvSpPr>
          <p:nvPr>
            <p:ph type="sldNum" sz="quarter" idx="12"/>
          </p:nvPr>
        </p:nvSpPr>
        <p:spPr/>
        <p:txBody>
          <a:bodyPr/>
          <a:lstStyle>
            <a:lvl1pPr fontAlgn="ctr">
              <a:defRPr/>
            </a:lvl1pPr>
          </a:lstStyle>
          <a:p>
            <a:fld id="{4EDD0310-A21B-475B-B3A5-92BF514FA79E}" type="slidenum">
              <a:rPr lang="en-US" altLang="en-US"/>
              <a:pPr/>
              <a:t>‹#›</a:t>
            </a:fld>
            <a:endParaRPr lang="en-US" altLang="en-US"/>
          </a:p>
        </p:txBody>
      </p:sp>
    </p:spTree>
    <p:extLst>
      <p:ext uri="{BB962C8B-B14F-4D97-AF65-F5344CB8AC3E}">
        <p14:creationId xmlns:p14="http://schemas.microsoft.com/office/powerpoint/2010/main" val="1112677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endParaRPr lang="en-US" altLang="en-US"/>
          </a:p>
        </p:txBody>
      </p:sp>
      <p:sp>
        <p:nvSpPr>
          <p:cNvPr id="5" name="Rectangle 4"/>
          <p:cNvSpPr>
            <a:spLocks noGrp="1" noChangeArrowheads="1"/>
          </p:cNvSpPr>
          <p:nvPr>
            <p:ph type="ftr" sz="quarter" idx="11"/>
          </p:nvPr>
        </p:nvSpPr>
        <p:spPr>
          <a:ln/>
        </p:spPr>
        <p:txBody>
          <a:bodyPr/>
          <a:lstStyle>
            <a:lvl1pPr>
              <a:defRPr/>
            </a:lvl1pPr>
          </a:lstStyle>
          <a:p>
            <a:endParaRPr lang="en-US" altLang="en-US"/>
          </a:p>
        </p:txBody>
      </p:sp>
      <p:sp>
        <p:nvSpPr>
          <p:cNvPr id="6" name="Rectangle 5"/>
          <p:cNvSpPr>
            <a:spLocks noGrp="1" noChangeArrowheads="1"/>
          </p:cNvSpPr>
          <p:nvPr>
            <p:ph type="sldNum" sz="quarter" idx="12"/>
          </p:nvPr>
        </p:nvSpPr>
        <p:spPr>
          <a:ln/>
        </p:spPr>
        <p:txBody>
          <a:bodyPr/>
          <a:lstStyle>
            <a:lvl1pPr>
              <a:defRPr/>
            </a:lvl1pPr>
          </a:lstStyle>
          <a:p>
            <a:fld id="{5861AB96-3B6E-432C-80F2-312091DF7B6B}" type="slidenum">
              <a:rPr lang="en-US" altLang="en-US"/>
              <a:pPr/>
              <a:t>‹#›</a:t>
            </a:fld>
            <a:endParaRPr lang="en-US" altLang="en-US"/>
          </a:p>
        </p:txBody>
      </p:sp>
    </p:spTree>
    <p:extLst>
      <p:ext uri="{BB962C8B-B14F-4D97-AF65-F5344CB8AC3E}">
        <p14:creationId xmlns:p14="http://schemas.microsoft.com/office/powerpoint/2010/main" val="2652390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ctr">
              <a:defRPr/>
            </a:lvl1pPr>
          </a:lstStyle>
          <a:p>
            <a:endParaRPr lang="en-US" altLang="en-US"/>
          </a:p>
        </p:txBody>
      </p:sp>
      <p:sp>
        <p:nvSpPr>
          <p:cNvPr id="8" name="Rectangle 5"/>
          <p:cNvSpPr>
            <a:spLocks noGrp="1" noChangeArrowheads="1"/>
          </p:cNvSpPr>
          <p:nvPr>
            <p:ph type="ftr" sz="quarter" idx="11"/>
          </p:nvPr>
        </p:nvSpPr>
        <p:spPr/>
        <p:txBody>
          <a:bodyPr/>
          <a:lstStyle>
            <a:lvl1pPr fontAlgn="ctr">
              <a:defRPr/>
            </a:lvl1pPr>
          </a:lstStyle>
          <a:p>
            <a:endParaRPr lang="en-US" altLang="en-US"/>
          </a:p>
        </p:txBody>
      </p:sp>
      <p:sp>
        <p:nvSpPr>
          <p:cNvPr id="9" name="Rectangle 6"/>
          <p:cNvSpPr>
            <a:spLocks noGrp="1" noChangeArrowheads="1"/>
          </p:cNvSpPr>
          <p:nvPr>
            <p:ph type="sldNum" sz="quarter" idx="12"/>
          </p:nvPr>
        </p:nvSpPr>
        <p:spPr/>
        <p:txBody>
          <a:bodyPr/>
          <a:lstStyle>
            <a:lvl1pPr fontAlgn="ctr">
              <a:defRPr/>
            </a:lvl1pPr>
          </a:lstStyle>
          <a:p>
            <a:fld id="{486D834E-4AA5-41F3-BC8D-18E096DFD8FC}" type="slidenum">
              <a:rPr lang="en-US" altLang="en-US"/>
              <a:pPr/>
              <a:t>‹#›</a:t>
            </a:fld>
            <a:endParaRPr lang="en-US" altLang="en-US"/>
          </a:p>
        </p:txBody>
      </p:sp>
    </p:spTree>
    <p:extLst>
      <p:ext uri="{BB962C8B-B14F-4D97-AF65-F5344CB8AC3E}">
        <p14:creationId xmlns:p14="http://schemas.microsoft.com/office/powerpoint/2010/main" val="4149316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ctr">
              <a:defRPr/>
            </a:lvl1pPr>
          </a:lstStyle>
          <a:p>
            <a:endParaRPr lang="en-US" altLang="en-US"/>
          </a:p>
        </p:txBody>
      </p:sp>
      <p:sp>
        <p:nvSpPr>
          <p:cNvPr id="4" name="Rectangle 5"/>
          <p:cNvSpPr>
            <a:spLocks noGrp="1" noChangeArrowheads="1"/>
          </p:cNvSpPr>
          <p:nvPr>
            <p:ph type="ftr" sz="quarter" idx="11"/>
          </p:nvPr>
        </p:nvSpPr>
        <p:spPr/>
        <p:txBody>
          <a:bodyPr/>
          <a:lstStyle>
            <a:lvl1pPr fontAlgn="ctr">
              <a:defRPr/>
            </a:lvl1pPr>
          </a:lstStyle>
          <a:p>
            <a:endParaRPr lang="en-US" altLang="en-US"/>
          </a:p>
        </p:txBody>
      </p:sp>
      <p:sp>
        <p:nvSpPr>
          <p:cNvPr id="5" name="Rectangle 6"/>
          <p:cNvSpPr>
            <a:spLocks noGrp="1" noChangeArrowheads="1"/>
          </p:cNvSpPr>
          <p:nvPr>
            <p:ph type="sldNum" sz="quarter" idx="12"/>
          </p:nvPr>
        </p:nvSpPr>
        <p:spPr/>
        <p:txBody>
          <a:bodyPr/>
          <a:lstStyle>
            <a:lvl1pPr fontAlgn="ctr">
              <a:defRPr/>
            </a:lvl1pPr>
          </a:lstStyle>
          <a:p>
            <a:fld id="{70ACC0B3-7D18-4847-A9C3-5A6E85317D18}" type="slidenum">
              <a:rPr lang="en-US" altLang="en-US"/>
              <a:pPr/>
              <a:t>‹#›</a:t>
            </a:fld>
            <a:endParaRPr lang="en-US" altLang="en-US"/>
          </a:p>
        </p:txBody>
      </p:sp>
    </p:spTree>
    <p:extLst>
      <p:ext uri="{BB962C8B-B14F-4D97-AF65-F5344CB8AC3E}">
        <p14:creationId xmlns:p14="http://schemas.microsoft.com/office/powerpoint/2010/main" val="2290874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ctr">
              <a:defRPr/>
            </a:lvl1pPr>
          </a:lstStyle>
          <a:p>
            <a:endParaRPr lang="en-US" altLang="en-US"/>
          </a:p>
        </p:txBody>
      </p:sp>
      <p:sp>
        <p:nvSpPr>
          <p:cNvPr id="3" name="Rectangle 5"/>
          <p:cNvSpPr>
            <a:spLocks noGrp="1" noChangeArrowheads="1"/>
          </p:cNvSpPr>
          <p:nvPr>
            <p:ph type="ftr" sz="quarter" idx="11"/>
          </p:nvPr>
        </p:nvSpPr>
        <p:spPr/>
        <p:txBody>
          <a:bodyPr/>
          <a:lstStyle>
            <a:lvl1pPr fontAlgn="ctr">
              <a:defRPr/>
            </a:lvl1pPr>
          </a:lstStyle>
          <a:p>
            <a:endParaRPr lang="en-US" altLang="en-US"/>
          </a:p>
        </p:txBody>
      </p:sp>
      <p:sp>
        <p:nvSpPr>
          <p:cNvPr id="4" name="Rectangle 6"/>
          <p:cNvSpPr>
            <a:spLocks noGrp="1" noChangeArrowheads="1"/>
          </p:cNvSpPr>
          <p:nvPr>
            <p:ph type="sldNum" sz="quarter" idx="12"/>
          </p:nvPr>
        </p:nvSpPr>
        <p:spPr/>
        <p:txBody>
          <a:bodyPr/>
          <a:lstStyle>
            <a:lvl1pPr fontAlgn="ctr">
              <a:defRPr/>
            </a:lvl1pPr>
          </a:lstStyle>
          <a:p>
            <a:fld id="{96C4F678-C96F-4428-ABF4-76568E20218F}" type="slidenum">
              <a:rPr lang="en-US" altLang="en-US"/>
              <a:pPr/>
              <a:t>‹#›</a:t>
            </a:fld>
            <a:endParaRPr lang="en-US" altLang="en-US"/>
          </a:p>
        </p:txBody>
      </p:sp>
    </p:spTree>
    <p:extLst>
      <p:ext uri="{BB962C8B-B14F-4D97-AF65-F5344CB8AC3E}">
        <p14:creationId xmlns:p14="http://schemas.microsoft.com/office/powerpoint/2010/main" val="85978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ctr">
              <a:defRPr/>
            </a:lvl1pPr>
          </a:lstStyle>
          <a:p>
            <a:endParaRPr lang="en-US" altLang="en-US"/>
          </a:p>
        </p:txBody>
      </p:sp>
      <p:sp>
        <p:nvSpPr>
          <p:cNvPr id="6" name="Rectangle 5"/>
          <p:cNvSpPr>
            <a:spLocks noGrp="1" noChangeArrowheads="1"/>
          </p:cNvSpPr>
          <p:nvPr>
            <p:ph type="ftr" sz="quarter" idx="11"/>
          </p:nvPr>
        </p:nvSpPr>
        <p:spPr/>
        <p:txBody>
          <a:bodyPr/>
          <a:lstStyle>
            <a:lvl1pPr fontAlgn="ctr">
              <a:defRPr/>
            </a:lvl1pPr>
          </a:lstStyle>
          <a:p>
            <a:endParaRPr lang="en-US" altLang="en-US"/>
          </a:p>
        </p:txBody>
      </p:sp>
      <p:sp>
        <p:nvSpPr>
          <p:cNvPr id="7" name="Rectangle 6"/>
          <p:cNvSpPr>
            <a:spLocks noGrp="1" noChangeArrowheads="1"/>
          </p:cNvSpPr>
          <p:nvPr>
            <p:ph type="sldNum" sz="quarter" idx="12"/>
          </p:nvPr>
        </p:nvSpPr>
        <p:spPr/>
        <p:txBody>
          <a:bodyPr/>
          <a:lstStyle>
            <a:lvl1pPr fontAlgn="ctr">
              <a:defRPr/>
            </a:lvl1pPr>
          </a:lstStyle>
          <a:p>
            <a:fld id="{FF8A5CA4-7718-4E0D-ABA8-6C07486867CE}" type="slidenum">
              <a:rPr lang="en-US" altLang="en-US"/>
              <a:pPr/>
              <a:t>‹#›</a:t>
            </a:fld>
            <a:endParaRPr lang="en-US" altLang="en-US"/>
          </a:p>
        </p:txBody>
      </p:sp>
    </p:spTree>
    <p:extLst>
      <p:ext uri="{BB962C8B-B14F-4D97-AF65-F5344CB8AC3E}">
        <p14:creationId xmlns:p14="http://schemas.microsoft.com/office/powerpoint/2010/main" val="1494260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ctr">
              <a:defRPr/>
            </a:lvl1pPr>
          </a:lstStyle>
          <a:p>
            <a:endParaRPr lang="en-US" altLang="en-US"/>
          </a:p>
        </p:txBody>
      </p:sp>
      <p:sp>
        <p:nvSpPr>
          <p:cNvPr id="6" name="Rectangle 5"/>
          <p:cNvSpPr>
            <a:spLocks noGrp="1" noChangeArrowheads="1"/>
          </p:cNvSpPr>
          <p:nvPr>
            <p:ph type="ftr" sz="quarter" idx="11"/>
          </p:nvPr>
        </p:nvSpPr>
        <p:spPr/>
        <p:txBody>
          <a:bodyPr/>
          <a:lstStyle>
            <a:lvl1pPr fontAlgn="ctr">
              <a:defRPr/>
            </a:lvl1pPr>
          </a:lstStyle>
          <a:p>
            <a:endParaRPr lang="en-US" altLang="en-US"/>
          </a:p>
        </p:txBody>
      </p:sp>
      <p:sp>
        <p:nvSpPr>
          <p:cNvPr id="7" name="Rectangle 6"/>
          <p:cNvSpPr>
            <a:spLocks noGrp="1" noChangeArrowheads="1"/>
          </p:cNvSpPr>
          <p:nvPr>
            <p:ph type="sldNum" sz="quarter" idx="12"/>
          </p:nvPr>
        </p:nvSpPr>
        <p:spPr/>
        <p:txBody>
          <a:bodyPr/>
          <a:lstStyle>
            <a:lvl1pPr fontAlgn="ctr">
              <a:defRPr/>
            </a:lvl1pPr>
          </a:lstStyle>
          <a:p>
            <a:fld id="{B887948B-9256-4F5C-8894-0E2DF41E88EB}" type="slidenum">
              <a:rPr lang="en-US" altLang="en-US"/>
              <a:pPr/>
              <a:t>‹#›</a:t>
            </a:fld>
            <a:endParaRPr lang="en-US" altLang="en-US"/>
          </a:p>
        </p:txBody>
      </p:sp>
    </p:spTree>
    <p:extLst>
      <p:ext uri="{BB962C8B-B14F-4D97-AF65-F5344CB8AC3E}">
        <p14:creationId xmlns:p14="http://schemas.microsoft.com/office/powerpoint/2010/main" val="658621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ctr">
              <a:defRPr/>
            </a:lvl1pPr>
          </a:lstStyle>
          <a:p>
            <a:endParaRPr lang="en-US" altLang="en-US"/>
          </a:p>
        </p:txBody>
      </p:sp>
      <p:sp>
        <p:nvSpPr>
          <p:cNvPr id="5" name="Rectangle 5"/>
          <p:cNvSpPr>
            <a:spLocks noGrp="1" noChangeArrowheads="1"/>
          </p:cNvSpPr>
          <p:nvPr>
            <p:ph type="ftr" sz="quarter" idx="11"/>
          </p:nvPr>
        </p:nvSpPr>
        <p:spPr/>
        <p:txBody>
          <a:bodyPr/>
          <a:lstStyle>
            <a:lvl1pPr fontAlgn="ctr">
              <a:defRPr/>
            </a:lvl1pPr>
          </a:lstStyle>
          <a:p>
            <a:endParaRPr lang="en-US" altLang="en-US"/>
          </a:p>
        </p:txBody>
      </p:sp>
      <p:sp>
        <p:nvSpPr>
          <p:cNvPr id="6" name="Rectangle 6"/>
          <p:cNvSpPr>
            <a:spLocks noGrp="1" noChangeArrowheads="1"/>
          </p:cNvSpPr>
          <p:nvPr>
            <p:ph type="sldNum" sz="quarter" idx="12"/>
          </p:nvPr>
        </p:nvSpPr>
        <p:spPr/>
        <p:txBody>
          <a:bodyPr/>
          <a:lstStyle>
            <a:lvl1pPr fontAlgn="ctr">
              <a:defRPr/>
            </a:lvl1pPr>
          </a:lstStyle>
          <a:p>
            <a:fld id="{54420411-10BB-40FF-9E0C-EEBD7AD018AC}" type="slidenum">
              <a:rPr lang="en-US" altLang="en-US"/>
              <a:pPr/>
              <a:t>‹#›</a:t>
            </a:fld>
            <a:endParaRPr lang="en-US" altLang="en-US"/>
          </a:p>
        </p:txBody>
      </p:sp>
    </p:spTree>
    <p:extLst>
      <p:ext uri="{BB962C8B-B14F-4D97-AF65-F5344CB8AC3E}">
        <p14:creationId xmlns:p14="http://schemas.microsoft.com/office/powerpoint/2010/main" val="2283609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ctr">
              <a:defRPr/>
            </a:lvl1pPr>
          </a:lstStyle>
          <a:p>
            <a:endParaRPr lang="en-US" altLang="en-US"/>
          </a:p>
        </p:txBody>
      </p:sp>
      <p:sp>
        <p:nvSpPr>
          <p:cNvPr id="5" name="Rectangle 5"/>
          <p:cNvSpPr>
            <a:spLocks noGrp="1" noChangeArrowheads="1"/>
          </p:cNvSpPr>
          <p:nvPr>
            <p:ph type="ftr" sz="quarter" idx="11"/>
          </p:nvPr>
        </p:nvSpPr>
        <p:spPr/>
        <p:txBody>
          <a:bodyPr/>
          <a:lstStyle>
            <a:lvl1pPr fontAlgn="ctr">
              <a:defRPr/>
            </a:lvl1pPr>
          </a:lstStyle>
          <a:p>
            <a:endParaRPr lang="en-US" altLang="en-US"/>
          </a:p>
        </p:txBody>
      </p:sp>
      <p:sp>
        <p:nvSpPr>
          <p:cNvPr id="6" name="Rectangle 6"/>
          <p:cNvSpPr>
            <a:spLocks noGrp="1" noChangeArrowheads="1"/>
          </p:cNvSpPr>
          <p:nvPr>
            <p:ph type="sldNum" sz="quarter" idx="12"/>
          </p:nvPr>
        </p:nvSpPr>
        <p:spPr/>
        <p:txBody>
          <a:bodyPr/>
          <a:lstStyle>
            <a:lvl1pPr fontAlgn="ctr">
              <a:defRPr/>
            </a:lvl1pPr>
          </a:lstStyle>
          <a:p>
            <a:fld id="{3BFF465A-0B4D-4D4B-BED0-B49CAAB280FE}" type="slidenum">
              <a:rPr lang="en-US" altLang="en-US"/>
              <a:pPr/>
              <a:t>‹#›</a:t>
            </a:fld>
            <a:endParaRPr lang="en-US" altLang="en-US"/>
          </a:p>
        </p:txBody>
      </p:sp>
    </p:spTree>
    <p:extLst>
      <p:ext uri="{BB962C8B-B14F-4D97-AF65-F5344CB8AC3E}">
        <p14:creationId xmlns:p14="http://schemas.microsoft.com/office/powerpoint/2010/main" val="3147804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501960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778092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258988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endParaRPr lang="en-US" altLang="en-US"/>
          </a:p>
        </p:txBody>
      </p:sp>
      <p:sp>
        <p:nvSpPr>
          <p:cNvPr id="5" name="Rectangle 4"/>
          <p:cNvSpPr>
            <a:spLocks noGrp="1" noChangeArrowheads="1"/>
          </p:cNvSpPr>
          <p:nvPr>
            <p:ph type="ftr" sz="quarter" idx="11"/>
          </p:nvPr>
        </p:nvSpPr>
        <p:spPr>
          <a:ln/>
        </p:spPr>
        <p:txBody>
          <a:bodyPr/>
          <a:lstStyle>
            <a:lvl1pPr>
              <a:defRPr/>
            </a:lvl1pPr>
          </a:lstStyle>
          <a:p>
            <a:endParaRPr lang="en-US" altLang="en-US"/>
          </a:p>
        </p:txBody>
      </p:sp>
      <p:sp>
        <p:nvSpPr>
          <p:cNvPr id="6" name="Rectangle 5"/>
          <p:cNvSpPr>
            <a:spLocks noGrp="1" noChangeArrowheads="1"/>
          </p:cNvSpPr>
          <p:nvPr>
            <p:ph type="sldNum" sz="quarter" idx="12"/>
          </p:nvPr>
        </p:nvSpPr>
        <p:spPr>
          <a:ln/>
        </p:spPr>
        <p:txBody>
          <a:bodyPr/>
          <a:lstStyle>
            <a:lvl1pPr>
              <a:defRPr/>
            </a:lvl1pPr>
          </a:lstStyle>
          <a:p>
            <a:fld id="{9CE99EFF-1F38-45B9-B6ED-EC7FE96479E2}" type="slidenum">
              <a:rPr lang="en-US" altLang="en-US"/>
              <a:pPr/>
              <a:t>‹#›</a:t>
            </a:fld>
            <a:endParaRPr lang="en-US" altLang="en-US"/>
          </a:p>
        </p:txBody>
      </p:sp>
    </p:spTree>
    <p:extLst>
      <p:ext uri="{BB962C8B-B14F-4D97-AF65-F5344CB8AC3E}">
        <p14:creationId xmlns:p14="http://schemas.microsoft.com/office/powerpoint/2010/main" val="668267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834437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4236016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657789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537156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944931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5729580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9148528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501384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5094038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25676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endParaRPr lang="en-US" altLang="en-US"/>
          </a:p>
        </p:txBody>
      </p:sp>
      <p:sp>
        <p:nvSpPr>
          <p:cNvPr id="6" name="Rectangle 4"/>
          <p:cNvSpPr>
            <a:spLocks noGrp="1" noChangeArrowheads="1"/>
          </p:cNvSpPr>
          <p:nvPr>
            <p:ph type="ftr" sz="quarter" idx="11"/>
          </p:nvPr>
        </p:nvSpPr>
        <p:spPr>
          <a:ln/>
        </p:spPr>
        <p:txBody>
          <a:bodyPr/>
          <a:lstStyle>
            <a:lvl1pPr>
              <a:defRPr/>
            </a:lvl1pPr>
          </a:lstStyle>
          <a:p>
            <a:endParaRPr lang="en-US" altLang="en-US"/>
          </a:p>
        </p:txBody>
      </p:sp>
      <p:sp>
        <p:nvSpPr>
          <p:cNvPr id="7" name="Rectangle 5"/>
          <p:cNvSpPr>
            <a:spLocks noGrp="1" noChangeArrowheads="1"/>
          </p:cNvSpPr>
          <p:nvPr>
            <p:ph type="sldNum" sz="quarter" idx="12"/>
          </p:nvPr>
        </p:nvSpPr>
        <p:spPr>
          <a:ln/>
        </p:spPr>
        <p:txBody>
          <a:bodyPr/>
          <a:lstStyle>
            <a:lvl1pPr>
              <a:defRPr/>
            </a:lvl1pPr>
          </a:lstStyle>
          <a:p>
            <a:fld id="{424EB38A-E0DF-4F69-8ECB-918CF6C6EF14}" type="slidenum">
              <a:rPr lang="en-US" altLang="en-US"/>
              <a:pPr/>
              <a:t>‹#›</a:t>
            </a:fld>
            <a:endParaRPr lang="en-US" altLang="en-US"/>
          </a:p>
        </p:txBody>
      </p:sp>
    </p:spTree>
    <p:extLst>
      <p:ext uri="{BB962C8B-B14F-4D97-AF65-F5344CB8AC3E}">
        <p14:creationId xmlns:p14="http://schemas.microsoft.com/office/powerpoint/2010/main" val="22786941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cs typeface="Arial" charset="0"/>
              </a:defRPr>
            </a:lvl1pPr>
          </a:lstStyle>
          <a:p>
            <a:pPr>
              <a:defRPr/>
            </a:pPr>
            <a:fld id="{64F39A18-0A4C-0A40-8CFA-388B135A6118}" type="slidenum">
              <a:rPr lang="en-US"/>
              <a:pPr>
                <a:defRPr/>
              </a:pPr>
              <a:t>‹#›</a:t>
            </a:fld>
            <a:endParaRPr lang="en-US"/>
          </a:p>
        </p:txBody>
      </p:sp>
    </p:spTree>
    <p:extLst>
      <p:ext uri="{BB962C8B-B14F-4D97-AF65-F5344CB8AC3E}">
        <p14:creationId xmlns:p14="http://schemas.microsoft.com/office/powerpoint/2010/main" val="32934023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cs typeface="Arial" charset="0"/>
              </a:defRPr>
            </a:lvl1pPr>
          </a:lstStyle>
          <a:p>
            <a:pPr>
              <a:defRPr/>
            </a:pPr>
            <a:fld id="{0D2BDA02-9AF8-4246-BEA8-A2C580B7B4C8}" type="slidenum">
              <a:rPr lang="en-US"/>
              <a:pPr>
                <a:defRPr/>
              </a:pPr>
              <a:t>‹#›</a:t>
            </a:fld>
            <a:endParaRPr lang="en-US"/>
          </a:p>
        </p:txBody>
      </p:sp>
    </p:spTree>
    <p:extLst>
      <p:ext uri="{BB962C8B-B14F-4D97-AF65-F5344CB8AC3E}">
        <p14:creationId xmlns:p14="http://schemas.microsoft.com/office/powerpoint/2010/main" val="2806573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08CE10-99A7-D446-AE85-E9E12ECD5809}" type="slidenum">
              <a:rPr lang="en-US"/>
              <a:pPr>
                <a:defRPr/>
              </a:pPr>
              <a:t>‹#›</a:t>
            </a:fld>
            <a:endParaRPr lang="en-US" dirty="0"/>
          </a:p>
        </p:txBody>
      </p:sp>
    </p:spTree>
    <p:extLst>
      <p:ext uri="{BB962C8B-B14F-4D97-AF65-F5344CB8AC3E}">
        <p14:creationId xmlns:p14="http://schemas.microsoft.com/office/powerpoint/2010/main" val="13230245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56396-FC55-6748-97FB-81AFF441C544}" type="slidenum">
              <a:rPr lang="en-US"/>
              <a:pPr>
                <a:defRPr/>
              </a:pPr>
              <a:t>‹#›</a:t>
            </a:fld>
            <a:endParaRPr lang="en-US" dirty="0"/>
          </a:p>
        </p:txBody>
      </p:sp>
    </p:spTree>
    <p:extLst>
      <p:ext uri="{BB962C8B-B14F-4D97-AF65-F5344CB8AC3E}">
        <p14:creationId xmlns:p14="http://schemas.microsoft.com/office/powerpoint/2010/main" val="575673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0910B8B-851D-F04D-9243-9D8E21E6512B}" type="slidenum">
              <a:rPr lang="en-US"/>
              <a:pPr>
                <a:defRPr/>
              </a:pPr>
              <a:t>‹#›</a:t>
            </a:fld>
            <a:endParaRPr lang="en-US" dirty="0"/>
          </a:p>
        </p:txBody>
      </p:sp>
    </p:spTree>
    <p:extLst>
      <p:ext uri="{BB962C8B-B14F-4D97-AF65-F5344CB8AC3E}">
        <p14:creationId xmlns:p14="http://schemas.microsoft.com/office/powerpoint/2010/main" val="28500823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083BE79-1F8C-5F42-ADC9-47368B60D649}" type="slidenum">
              <a:rPr lang="en-US"/>
              <a:pPr>
                <a:defRPr/>
              </a:pPr>
              <a:t>‹#›</a:t>
            </a:fld>
            <a:endParaRPr lang="en-US" dirty="0"/>
          </a:p>
        </p:txBody>
      </p:sp>
    </p:spTree>
    <p:extLst>
      <p:ext uri="{BB962C8B-B14F-4D97-AF65-F5344CB8AC3E}">
        <p14:creationId xmlns:p14="http://schemas.microsoft.com/office/powerpoint/2010/main" val="1473164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3371887-0497-5146-B588-649119550075}" type="slidenum">
              <a:rPr lang="en-US"/>
              <a:pPr>
                <a:defRPr/>
              </a:pPr>
              <a:t>‹#›</a:t>
            </a:fld>
            <a:endParaRPr lang="en-US" dirty="0"/>
          </a:p>
        </p:txBody>
      </p:sp>
    </p:spTree>
    <p:extLst>
      <p:ext uri="{BB962C8B-B14F-4D97-AF65-F5344CB8AC3E}">
        <p14:creationId xmlns:p14="http://schemas.microsoft.com/office/powerpoint/2010/main" val="2821681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397B018-43CF-924E-9D3F-66FB7981FA3F}" type="slidenum">
              <a:rPr lang="en-US"/>
              <a:pPr>
                <a:defRPr/>
              </a:pPr>
              <a:t>‹#›</a:t>
            </a:fld>
            <a:endParaRPr lang="en-US" dirty="0"/>
          </a:p>
        </p:txBody>
      </p:sp>
    </p:spTree>
    <p:extLst>
      <p:ext uri="{BB962C8B-B14F-4D97-AF65-F5344CB8AC3E}">
        <p14:creationId xmlns:p14="http://schemas.microsoft.com/office/powerpoint/2010/main" val="842239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92E2B15-E50E-6142-831D-79E7A602FB33}" type="slidenum">
              <a:rPr lang="en-US"/>
              <a:pPr>
                <a:defRPr/>
              </a:pPr>
              <a:t>‹#›</a:t>
            </a:fld>
            <a:endParaRPr lang="en-US" dirty="0"/>
          </a:p>
        </p:txBody>
      </p:sp>
    </p:spTree>
    <p:extLst>
      <p:ext uri="{BB962C8B-B14F-4D97-AF65-F5344CB8AC3E}">
        <p14:creationId xmlns:p14="http://schemas.microsoft.com/office/powerpoint/2010/main" val="689379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94900D-84FD-E149-AD81-A5E5D1A9AF69}" type="slidenum">
              <a:rPr lang="en-US"/>
              <a:pPr>
                <a:defRPr/>
              </a:pPr>
              <a:t>‹#›</a:t>
            </a:fld>
            <a:endParaRPr lang="en-US" dirty="0"/>
          </a:p>
        </p:txBody>
      </p:sp>
    </p:spTree>
    <p:extLst>
      <p:ext uri="{BB962C8B-B14F-4D97-AF65-F5344CB8AC3E}">
        <p14:creationId xmlns:p14="http://schemas.microsoft.com/office/powerpoint/2010/main" val="25008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endParaRPr lang="en-US" altLang="en-US"/>
          </a:p>
        </p:txBody>
      </p:sp>
      <p:sp>
        <p:nvSpPr>
          <p:cNvPr id="8" name="Rectangle 4"/>
          <p:cNvSpPr>
            <a:spLocks noGrp="1" noChangeArrowheads="1"/>
          </p:cNvSpPr>
          <p:nvPr>
            <p:ph type="ftr" sz="quarter" idx="11"/>
          </p:nvPr>
        </p:nvSpPr>
        <p:spPr>
          <a:ln/>
        </p:spPr>
        <p:txBody>
          <a:bodyPr/>
          <a:lstStyle>
            <a:lvl1pPr>
              <a:defRPr/>
            </a:lvl1pPr>
          </a:lstStyle>
          <a:p>
            <a:endParaRPr lang="en-US" altLang="en-US"/>
          </a:p>
        </p:txBody>
      </p:sp>
      <p:sp>
        <p:nvSpPr>
          <p:cNvPr id="9" name="Rectangle 5"/>
          <p:cNvSpPr>
            <a:spLocks noGrp="1" noChangeArrowheads="1"/>
          </p:cNvSpPr>
          <p:nvPr>
            <p:ph type="sldNum" sz="quarter" idx="12"/>
          </p:nvPr>
        </p:nvSpPr>
        <p:spPr>
          <a:ln/>
        </p:spPr>
        <p:txBody>
          <a:bodyPr/>
          <a:lstStyle>
            <a:lvl1pPr>
              <a:defRPr/>
            </a:lvl1pPr>
          </a:lstStyle>
          <a:p>
            <a:fld id="{842CA68A-DE22-43A4-8ED9-340EC1F40602}" type="slidenum">
              <a:rPr lang="en-US" altLang="en-US"/>
              <a:pPr/>
              <a:t>‹#›</a:t>
            </a:fld>
            <a:endParaRPr lang="en-US" altLang="en-US"/>
          </a:p>
        </p:txBody>
      </p:sp>
    </p:spTree>
    <p:extLst>
      <p:ext uri="{BB962C8B-B14F-4D97-AF65-F5344CB8AC3E}">
        <p14:creationId xmlns:p14="http://schemas.microsoft.com/office/powerpoint/2010/main" val="27123273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96C6400-4372-C740-A441-AD255E9C36DA}" type="slidenum">
              <a:rPr lang="en-US"/>
              <a:pPr>
                <a:defRPr/>
              </a:pPr>
              <a:t>‹#›</a:t>
            </a:fld>
            <a:endParaRPr lang="en-US" dirty="0"/>
          </a:p>
        </p:txBody>
      </p:sp>
    </p:spTree>
    <p:extLst>
      <p:ext uri="{BB962C8B-B14F-4D97-AF65-F5344CB8AC3E}">
        <p14:creationId xmlns:p14="http://schemas.microsoft.com/office/powerpoint/2010/main" val="7708807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4B81755-A3E7-F346-8A26-8C3108B2FB04}" type="slidenum">
              <a:rPr lang="en-US"/>
              <a:pPr>
                <a:defRPr/>
              </a:pPr>
              <a:t>‹#›</a:t>
            </a:fld>
            <a:endParaRPr lang="en-US" dirty="0"/>
          </a:p>
        </p:txBody>
      </p:sp>
    </p:spTree>
    <p:extLst>
      <p:ext uri="{BB962C8B-B14F-4D97-AF65-F5344CB8AC3E}">
        <p14:creationId xmlns:p14="http://schemas.microsoft.com/office/powerpoint/2010/main" val="5745988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192EB1-1660-384F-8785-DF76AC756D6D}" type="slidenum">
              <a:rPr lang="en-US"/>
              <a:pPr>
                <a:defRPr/>
              </a:pPr>
              <a:t>‹#›</a:t>
            </a:fld>
            <a:endParaRPr lang="en-US" dirty="0"/>
          </a:p>
        </p:txBody>
      </p:sp>
    </p:spTree>
    <p:extLst>
      <p:ext uri="{BB962C8B-B14F-4D97-AF65-F5344CB8AC3E}">
        <p14:creationId xmlns:p14="http://schemas.microsoft.com/office/powerpoint/2010/main" val="1746484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endParaRPr lang="en-US" altLang="en-US"/>
          </a:p>
        </p:txBody>
      </p:sp>
      <p:sp>
        <p:nvSpPr>
          <p:cNvPr id="4" name="Rectangle 4"/>
          <p:cNvSpPr>
            <a:spLocks noGrp="1" noChangeArrowheads="1"/>
          </p:cNvSpPr>
          <p:nvPr>
            <p:ph type="ftr" sz="quarter" idx="11"/>
          </p:nvPr>
        </p:nvSpPr>
        <p:spPr>
          <a:ln/>
        </p:spPr>
        <p:txBody>
          <a:bodyPr/>
          <a:lstStyle>
            <a:lvl1pPr>
              <a:defRPr/>
            </a:lvl1pPr>
          </a:lstStyle>
          <a:p>
            <a:endParaRPr lang="en-US" altLang="en-US"/>
          </a:p>
        </p:txBody>
      </p:sp>
      <p:sp>
        <p:nvSpPr>
          <p:cNvPr id="5" name="Rectangle 5"/>
          <p:cNvSpPr>
            <a:spLocks noGrp="1" noChangeArrowheads="1"/>
          </p:cNvSpPr>
          <p:nvPr>
            <p:ph type="sldNum" sz="quarter" idx="12"/>
          </p:nvPr>
        </p:nvSpPr>
        <p:spPr>
          <a:ln/>
        </p:spPr>
        <p:txBody>
          <a:bodyPr/>
          <a:lstStyle>
            <a:lvl1pPr>
              <a:defRPr/>
            </a:lvl1pPr>
          </a:lstStyle>
          <a:p>
            <a:fld id="{546F98E3-BD6F-40E8-AA68-3F95142C90AF}" type="slidenum">
              <a:rPr lang="en-US" altLang="en-US"/>
              <a:pPr/>
              <a:t>‹#›</a:t>
            </a:fld>
            <a:endParaRPr lang="en-US" altLang="en-US"/>
          </a:p>
        </p:txBody>
      </p:sp>
    </p:spTree>
    <p:extLst>
      <p:ext uri="{BB962C8B-B14F-4D97-AF65-F5344CB8AC3E}">
        <p14:creationId xmlns:p14="http://schemas.microsoft.com/office/powerpoint/2010/main" val="334844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endParaRPr lang="en-US" altLang="en-US"/>
          </a:p>
        </p:txBody>
      </p:sp>
      <p:sp>
        <p:nvSpPr>
          <p:cNvPr id="3" name="Rectangle 4"/>
          <p:cNvSpPr>
            <a:spLocks noGrp="1" noChangeArrowheads="1"/>
          </p:cNvSpPr>
          <p:nvPr>
            <p:ph type="ftr" sz="quarter" idx="11"/>
          </p:nvPr>
        </p:nvSpPr>
        <p:spPr>
          <a:ln/>
        </p:spPr>
        <p:txBody>
          <a:bodyPr/>
          <a:lstStyle>
            <a:lvl1pPr>
              <a:defRPr/>
            </a:lvl1pPr>
          </a:lstStyle>
          <a:p>
            <a:endParaRPr lang="en-US" altLang="en-US"/>
          </a:p>
        </p:txBody>
      </p:sp>
      <p:sp>
        <p:nvSpPr>
          <p:cNvPr id="4" name="Rectangle 5"/>
          <p:cNvSpPr>
            <a:spLocks noGrp="1" noChangeArrowheads="1"/>
          </p:cNvSpPr>
          <p:nvPr>
            <p:ph type="sldNum" sz="quarter" idx="12"/>
          </p:nvPr>
        </p:nvSpPr>
        <p:spPr>
          <a:ln/>
        </p:spPr>
        <p:txBody>
          <a:bodyPr/>
          <a:lstStyle>
            <a:lvl1pPr>
              <a:defRPr/>
            </a:lvl1pPr>
          </a:lstStyle>
          <a:p>
            <a:fld id="{A8263911-6629-48D3-BFE4-8FCF50C203EC}" type="slidenum">
              <a:rPr lang="en-US" altLang="en-US"/>
              <a:pPr/>
              <a:t>‹#›</a:t>
            </a:fld>
            <a:endParaRPr lang="en-US" altLang="en-US"/>
          </a:p>
        </p:txBody>
      </p:sp>
    </p:spTree>
    <p:extLst>
      <p:ext uri="{BB962C8B-B14F-4D97-AF65-F5344CB8AC3E}">
        <p14:creationId xmlns:p14="http://schemas.microsoft.com/office/powerpoint/2010/main" val="416731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endParaRPr lang="en-US" altLang="en-US"/>
          </a:p>
        </p:txBody>
      </p:sp>
      <p:sp>
        <p:nvSpPr>
          <p:cNvPr id="6" name="Rectangle 4"/>
          <p:cNvSpPr>
            <a:spLocks noGrp="1" noChangeArrowheads="1"/>
          </p:cNvSpPr>
          <p:nvPr>
            <p:ph type="ftr" sz="quarter" idx="11"/>
          </p:nvPr>
        </p:nvSpPr>
        <p:spPr>
          <a:ln/>
        </p:spPr>
        <p:txBody>
          <a:bodyPr/>
          <a:lstStyle>
            <a:lvl1pPr>
              <a:defRPr/>
            </a:lvl1pPr>
          </a:lstStyle>
          <a:p>
            <a:endParaRPr lang="en-US" altLang="en-US"/>
          </a:p>
        </p:txBody>
      </p:sp>
      <p:sp>
        <p:nvSpPr>
          <p:cNvPr id="7" name="Rectangle 5"/>
          <p:cNvSpPr>
            <a:spLocks noGrp="1" noChangeArrowheads="1"/>
          </p:cNvSpPr>
          <p:nvPr>
            <p:ph type="sldNum" sz="quarter" idx="12"/>
          </p:nvPr>
        </p:nvSpPr>
        <p:spPr>
          <a:ln/>
        </p:spPr>
        <p:txBody>
          <a:bodyPr/>
          <a:lstStyle>
            <a:lvl1pPr>
              <a:defRPr/>
            </a:lvl1pPr>
          </a:lstStyle>
          <a:p>
            <a:fld id="{9EC7430C-AA77-48C4-BB0B-F6623A84CFE8}" type="slidenum">
              <a:rPr lang="en-US" altLang="en-US"/>
              <a:pPr/>
              <a:t>‹#›</a:t>
            </a:fld>
            <a:endParaRPr lang="en-US" altLang="en-US"/>
          </a:p>
        </p:txBody>
      </p:sp>
    </p:spTree>
    <p:extLst>
      <p:ext uri="{BB962C8B-B14F-4D97-AF65-F5344CB8AC3E}">
        <p14:creationId xmlns:p14="http://schemas.microsoft.com/office/powerpoint/2010/main" val="276175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endParaRPr lang="en-US" altLang="en-US"/>
          </a:p>
        </p:txBody>
      </p:sp>
      <p:sp>
        <p:nvSpPr>
          <p:cNvPr id="6" name="Rectangle 4"/>
          <p:cNvSpPr>
            <a:spLocks noGrp="1" noChangeArrowheads="1"/>
          </p:cNvSpPr>
          <p:nvPr>
            <p:ph type="ftr" sz="quarter" idx="11"/>
          </p:nvPr>
        </p:nvSpPr>
        <p:spPr>
          <a:ln/>
        </p:spPr>
        <p:txBody>
          <a:bodyPr/>
          <a:lstStyle>
            <a:lvl1pPr>
              <a:defRPr/>
            </a:lvl1pPr>
          </a:lstStyle>
          <a:p>
            <a:endParaRPr lang="en-US" altLang="en-US"/>
          </a:p>
        </p:txBody>
      </p:sp>
      <p:sp>
        <p:nvSpPr>
          <p:cNvPr id="7" name="Rectangle 5"/>
          <p:cNvSpPr>
            <a:spLocks noGrp="1" noChangeArrowheads="1"/>
          </p:cNvSpPr>
          <p:nvPr>
            <p:ph type="sldNum" sz="quarter" idx="12"/>
          </p:nvPr>
        </p:nvSpPr>
        <p:spPr>
          <a:ln/>
        </p:spPr>
        <p:txBody>
          <a:bodyPr/>
          <a:lstStyle>
            <a:lvl1pPr>
              <a:defRPr/>
            </a:lvl1pPr>
          </a:lstStyle>
          <a:p>
            <a:fld id="{299D7FEF-F6CD-4454-9A99-3BC9C39B223B}" type="slidenum">
              <a:rPr lang="en-US" altLang="en-US"/>
              <a:pPr/>
              <a:t>‹#›</a:t>
            </a:fld>
            <a:endParaRPr lang="en-US" altLang="en-US"/>
          </a:p>
        </p:txBody>
      </p:sp>
    </p:spTree>
    <p:extLst>
      <p:ext uri="{BB962C8B-B14F-4D97-AF65-F5344CB8AC3E}">
        <p14:creationId xmlns:p14="http://schemas.microsoft.com/office/powerpoint/2010/main" val="282957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fontAlgn="base">
              <a:spcBef>
                <a:spcPct val="50000"/>
              </a:spcBef>
              <a:defRPr sz="1400"/>
            </a:lvl1pPr>
          </a:lstStyle>
          <a:p>
            <a:endParaRPr lang="en-US" altLang="en-US"/>
          </a:p>
        </p:txBody>
      </p:sp>
      <p:sp>
        <p:nvSpPr>
          <p:cNvPr id="10244"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fontAlgn="base">
              <a:spcBef>
                <a:spcPct val="50000"/>
              </a:spcBef>
              <a:defRPr sz="1400"/>
            </a:lvl1pPr>
          </a:lstStyle>
          <a:p>
            <a:endParaRPr lang="en-US" altLang="en-US"/>
          </a:p>
        </p:txBody>
      </p:sp>
      <p:sp>
        <p:nvSpPr>
          <p:cNvPr id="10245"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fontAlgn="base">
              <a:spcBef>
                <a:spcPct val="50000"/>
              </a:spcBef>
              <a:defRPr sz="1400"/>
            </a:lvl1pPr>
          </a:lstStyle>
          <a:p>
            <a:fld id="{B8AECA21-D57C-4D89-8F5B-491DA7CF7058}" type="slidenum">
              <a:rPr lang="en-US" altLang="en-US"/>
              <a:pPr/>
              <a:t>‹#›</a:t>
            </a:fld>
            <a:endParaRPr lang="en-US" altLang="en-US"/>
          </a:p>
        </p:txBody>
      </p:sp>
      <p:pic>
        <p:nvPicPr>
          <p:cNvPr id="1030" name="Picture 6"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89"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Lst>
  <p:txStyles>
    <p:titleStyle>
      <a:lvl1pPr algn="ctr" rtl="0" eaLnBrk="0" fontAlgn="base" hangingPunct="0">
        <a:spcBef>
          <a:spcPct val="0"/>
        </a:spcBef>
        <a:spcAft>
          <a:spcPct val="0"/>
        </a:spcAft>
        <a:defRPr sz="4400">
          <a:solidFill>
            <a:srgbClr val="221F0B"/>
          </a:solidFill>
          <a:latin typeface="Arial"/>
          <a:ea typeface="MS PGothic" pitchFamily="34" charset="-128"/>
          <a:cs typeface="Arial"/>
        </a:defRPr>
      </a:lvl1pPr>
      <a:lvl2pPr algn="ctr" rtl="0" eaLnBrk="0" fontAlgn="base" hangingPunct="0">
        <a:spcBef>
          <a:spcPct val="0"/>
        </a:spcBef>
        <a:spcAft>
          <a:spcPct val="0"/>
        </a:spcAft>
        <a:defRPr sz="4400">
          <a:solidFill>
            <a:srgbClr val="221F0B"/>
          </a:solidFill>
          <a:latin typeface="Arial" charset="0"/>
          <a:ea typeface="MS PGothic" pitchFamily="34" charset="-128"/>
        </a:defRPr>
      </a:lvl2pPr>
      <a:lvl3pPr algn="ctr" rtl="0" eaLnBrk="0" fontAlgn="base" hangingPunct="0">
        <a:spcBef>
          <a:spcPct val="0"/>
        </a:spcBef>
        <a:spcAft>
          <a:spcPct val="0"/>
        </a:spcAft>
        <a:defRPr sz="4400">
          <a:solidFill>
            <a:srgbClr val="221F0B"/>
          </a:solidFill>
          <a:latin typeface="Arial" charset="0"/>
          <a:ea typeface="MS PGothic" pitchFamily="34" charset="-128"/>
        </a:defRPr>
      </a:lvl3pPr>
      <a:lvl4pPr algn="ctr" rtl="0" eaLnBrk="0" fontAlgn="base" hangingPunct="0">
        <a:spcBef>
          <a:spcPct val="0"/>
        </a:spcBef>
        <a:spcAft>
          <a:spcPct val="0"/>
        </a:spcAft>
        <a:defRPr sz="4400">
          <a:solidFill>
            <a:srgbClr val="221F0B"/>
          </a:solidFill>
          <a:latin typeface="Arial" charset="0"/>
          <a:ea typeface="MS PGothic" pitchFamily="34" charset="-128"/>
        </a:defRPr>
      </a:lvl4pPr>
      <a:lvl5pPr algn="ctr" rtl="0" eaLnBrk="0" fontAlgn="base" hangingPunct="0">
        <a:spcBef>
          <a:spcPct val="0"/>
        </a:spcBef>
        <a:spcAft>
          <a:spcPct val="0"/>
        </a:spcAft>
        <a:defRPr sz="4400">
          <a:solidFill>
            <a:srgbClr val="221F0B"/>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w"/>
        <a:defRPr sz="3200">
          <a:solidFill>
            <a:schemeClr val="tx1"/>
          </a:solidFill>
          <a:latin typeface="Arial"/>
          <a:ea typeface="MS PGothic" pitchFamily="34" charset="-128"/>
          <a:cs typeface="Arial"/>
        </a:defRPr>
      </a:lvl1pPr>
      <a:lvl2pPr marL="742950" indent="-285750" algn="l" rtl="0" eaLnBrk="0" fontAlgn="base" hangingPunct="0">
        <a:spcBef>
          <a:spcPct val="20000"/>
        </a:spcBef>
        <a:spcAft>
          <a:spcPct val="0"/>
        </a:spcAft>
        <a:buSzPct val="95000"/>
        <a:buChar char="–"/>
        <a:defRPr sz="2800">
          <a:solidFill>
            <a:schemeClr val="tx1"/>
          </a:solidFill>
          <a:latin typeface="Arial"/>
          <a:ea typeface="MS PGothic" pitchFamily="34"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MS PGothic" pitchFamily="34"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MS PGothic" pitchFamily="34"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MS PGothic" pitchFamily="34"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defRPr sz="1400">
                <a:solidFill>
                  <a:srgbClr val="000000"/>
                </a:solidFill>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base">
              <a:defRPr sz="1400">
                <a:solidFill>
                  <a:srgbClr val="000000"/>
                </a:solidFill>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defRPr sz="1400">
                <a:solidFill>
                  <a:srgbClr val="000000"/>
                </a:solidFill>
              </a:defRPr>
            </a:lvl1pPr>
          </a:lstStyle>
          <a:p>
            <a:fld id="{CB58751E-CB90-456E-9F92-5D3BE985375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rtl="0" eaLnBrk="0" fontAlgn="base" hangingPunct="0">
        <a:spcBef>
          <a:spcPct val="0"/>
        </a:spcBef>
        <a:spcAft>
          <a:spcPct val="0"/>
        </a:spcAft>
        <a:defRPr sz="4000" b="1">
          <a:solidFill>
            <a:srgbClr val="FFFFFF"/>
          </a:solidFill>
          <a:effectLst>
            <a:outerShdw blurRad="38100" dist="38100" dir="2700000" algn="tl">
              <a:srgbClr val="000000">
                <a:alpha val="43137"/>
              </a:srgbClr>
            </a:outerShdw>
          </a:effectLst>
          <a:latin typeface="Arial"/>
          <a:ea typeface="Geneva" pitchFamily="-112" charset="0"/>
          <a:cs typeface="Arial"/>
        </a:defRPr>
      </a:lvl1pPr>
      <a:lvl2pPr algn="ctr" rtl="0" eaLnBrk="0" fontAlgn="base" hangingPunct="0">
        <a:spcBef>
          <a:spcPct val="0"/>
        </a:spcBef>
        <a:spcAft>
          <a:spcPct val="0"/>
        </a:spcAft>
        <a:defRPr sz="4000" b="1">
          <a:solidFill>
            <a:srgbClr val="FFFFFF"/>
          </a:solidFill>
          <a:latin typeface="Arial" charset="0"/>
          <a:ea typeface="Geneva" pitchFamily="-112" charset="0"/>
          <a:cs typeface="Geneva" pitchFamily="-112" charset="0"/>
        </a:defRPr>
      </a:lvl2pPr>
      <a:lvl3pPr algn="ctr" rtl="0" eaLnBrk="0" fontAlgn="base" hangingPunct="0">
        <a:spcBef>
          <a:spcPct val="0"/>
        </a:spcBef>
        <a:spcAft>
          <a:spcPct val="0"/>
        </a:spcAft>
        <a:defRPr sz="4000" b="1">
          <a:solidFill>
            <a:srgbClr val="FFFFFF"/>
          </a:solidFill>
          <a:latin typeface="Arial" charset="0"/>
          <a:ea typeface="Geneva" pitchFamily="-112" charset="0"/>
          <a:cs typeface="Geneva" pitchFamily="-112" charset="0"/>
        </a:defRPr>
      </a:lvl3pPr>
      <a:lvl4pPr algn="ctr" rtl="0" eaLnBrk="0" fontAlgn="base" hangingPunct="0">
        <a:spcBef>
          <a:spcPct val="0"/>
        </a:spcBef>
        <a:spcAft>
          <a:spcPct val="0"/>
        </a:spcAft>
        <a:defRPr sz="4000" b="1">
          <a:solidFill>
            <a:srgbClr val="FFFFFF"/>
          </a:solidFill>
          <a:latin typeface="Arial" charset="0"/>
          <a:ea typeface="Geneva" pitchFamily="-112" charset="0"/>
          <a:cs typeface="Geneva" pitchFamily="-112" charset="0"/>
        </a:defRPr>
      </a:lvl4pPr>
      <a:lvl5pPr algn="ctr" rtl="0" eaLnBrk="0" fontAlgn="base" hangingPunct="0">
        <a:spcBef>
          <a:spcPct val="0"/>
        </a:spcBef>
        <a:spcAft>
          <a:spcPct val="0"/>
        </a:spcAft>
        <a:defRPr sz="4000" b="1">
          <a:solidFill>
            <a:srgbClr val="FFFFFF"/>
          </a:solidFill>
          <a:latin typeface="Arial" charset="0"/>
          <a:ea typeface="Geneva" pitchFamily="-112" charset="0"/>
          <a:cs typeface="Geneva" pitchFamily="-112" charset="0"/>
        </a:defRPr>
      </a:lvl5pPr>
      <a:lvl6pPr marL="457200" algn="ctr" rtl="0" fontAlgn="base">
        <a:spcBef>
          <a:spcPct val="0"/>
        </a:spcBef>
        <a:spcAft>
          <a:spcPct val="0"/>
        </a:spcAft>
        <a:defRPr sz="4400">
          <a:solidFill>
            <a:schemeClr val="tx2"/>
          </a:solidFill>
          <a:latin typeface="Times New Roman" pitchFamily="-128" charset="0"/>
        </a:defRPr>
      </a:lvl6pPr>
      <a:lvl7pPr marL="914400" algn="ctr" rtl="0" fontAlgn="base">
        <a:spcBef>
          <a:spcPct val="0"/>
        </a:spcBef>
        <a:spcAft>
          <a:spcPct val="0"/>
        </a:spcAft>
        <a:defRPr sz="4400">
          <a:solidFill>
            <a:schemeClr val="tx2"/>
          </a:solidFill>
          <a:latin typeface="Times New Roman" pitchFamily="-128" charset="0"/>
        </a:defRPr>
      </a:lvl7pPr>
      <a:lvl8pPr marL="1371600" algn="ctr" rtl="0" fontAlgn="base">
        <a:spcBef>
          <a:spcPct val="0"/>
        </a:spcBef>
        <a:spcAft>
          <a:spcPct val="0"/>
        </a:spcAft>
        <a:defRPr sz="4400">
          <a:solidFill>
            <a:schemeClr val="tx2"/>
          </a:solidFill>
          <a:latin typeface="Times New Roman" pitchFamily="-128" charset="0"/>
        </a:defRPr>
      </a:lvl8pPr>
      <a:lvl9pPr marL="1828800" algn="ctr" rtl="0" fontAlgn="base">
        <a:spcBef>
          <a:spcPct val="0"/>
        </a:spcBef>
        <a:spcAft>
          <a:spcPct val="0"/>
        </a:spcAft>
        <a:defRPr sz="4400">
          <a:solidFill>
            <a:schemeClr val="tx2"/>
          </a:solidFill>
          <a:latin typeface="Times New Roman" pitchFamily="-128" charset="0"/>
        </a:defRPr>
      </a:lvl9pPr>
    </p:titleStyle>
    <p:bodyStyle>
      <a:lvl1pPr marL="342900" indent="-342900" algn="l" rtl="0" eaLnBrk="0" fontAlgn="base" hangingPunct="0">
        <a:spcBef>
          <a:spcPct val="20000"/>
        </a:spcBef>
        <a:spcAft>
          <a:spcPct val="0"/>
        </a:spcAft>
        <a:buChar char="•"/>
        <a:defRPr sz="2800" b="1">
          <a:solidFill>
            <a:srgbClr val="FFFFFF"/>
          </a:solidFill>
          <a:effectLst>
            <a:outerShdw blurRad="38100" dist="38100" dir="2700000" algn="tl">
              <a:srgbClr val="000000">
                <a:alpha val="43137"/>
              </a:srgbClr>
            </a:outerShdw>
          </a:effectLst>
          <a:latin typeface="Arial"/>
          <a:ea typeface="Geneva" pitchFamily="-112" charset="0"/>
          <a:cs typeface="Arial"/>
        </a:defRPr>
      </a:lvl1pPr>
      <a:lvl2pPr marL="742950" indent="-285750" algn="l" rtl="0" eaLnBrk="0" fontAlgn="base" hangingPunct="0">
        <a:spcBef>
          <a:spcPct val="20000"/>
        </a:spcBef>
        <a:spcAft>
          <a:spcPct val="0"/>
        </a:spcAft>
        <a:buChar char="–"/>
        <a:defRPr sz="2400" b="1">
          <a:solidFill>
            <a:srgbClr val="FFFFFF"/>
          </a:solidFill>
          <a:effectLst>
            <a:outerShdw blurRad="38100" dist="38100" dir="2700000" algn="tl">
              <a:srgbClr val="000000">
                <a:alpha val="43137"/>
              </a:srgbClr>
            </a:outerShdw>
          </a:effectLst>
          <a:latin typeface="Arial"/>
          <a:ea typeface="Geneva" pitchFamily="-108" charset="-128"/>
          <a:cs typeface="Arial"/>
        </a:defRPr>
      </a:lvl2pPr>
      <a:lvl3pPr marL="11430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Arial"/>
          <a:ea typeface="Geneva" pitchFamily="-108" charset="-128"/>
          <a:cs typeface="Arial"/>
        </a:defRPr>
      </a:lvl3pPr>
      <a:lvl4pPr marL="1600200" indent="-228600" algn="l" rtl="0" eaLnBrk="0" fontAlgn="base" hangingPunct="0">
        <a:spcBef>
          <a:spcPct val="20000"/>
        </a:spcBef>
        <a:spcAft>
          <a:spcPct val="0"/>
        </a:spcAft>
        <a:buChar char="–"/>
        <a:defRPr b="1">
          <a:solidFill>
            <a:srgbClr val="FFFFFF"/>
          </a:solidFill>
          <a:effectLst>
            <a:outerShdw blurRad="38100" dist="38100" dir="2700000" algn="tl">
              <a:srgbClr val="000000">
                <a:alpha val="43137"/>
              </a:srgbClr>
            </a:outerShdw>
          </a:effectLst>
          <a:latin typeface="Arial"/>
          <a:ea typeface="Geneva" pitchFamily="-108" charset="-128"/>
          <a:cs typeface="Arial"/>
        </a:defRPr>
      </a:lvl4pPr>
      <a:lvl5pPr marL="2057400" indent="-228600" algn="l" rtl="0" eaLnBrk="0" fontAlgn="base" hangingPunct="0">
        <a:spcBef>
          <a:spcPct val="20000"/>
        </a:spcBef>
        <a:spcAft>
          <a:spcPct val="0"/>
        </a:spcAft>
        <a:buChar char="»"/>
        <a:defRPr b="1">
          <a:solidFill>
            <a:srgbClr val="FFFFFF"/>
          </a:solidFill>
          <a:effectLst>
            <a:outerShdw blurRad="38100" dist="38100" dir="2700000" algn="tl">
              <a:srgbClr val="000000">
                <a:alpha val="43137"/>
              </a:srgbClr>
            </a:outerShdw>
          </a:effectLst>
          <a:latin typeface="Arial"/>
          <a:ea typeface="Geneva" pitchFamily="-108" charset="-128"/>
          <a:cs typeface="Arial"/>
        </a:defRPr>
      </a:lvl5pPr>
      <a:lvl6pPr marL="2514600" indent="-228600" algn="l" rtl="0" fontAlgn="base">
        <a:spcBef>
          <a:spcPct val="20000"/>
        </a:spcBef>
        <a:spcAft>
          <a:spcPct val="0"/>
        </a:spcAft>
        <a:buChar char="»"/>
        <a:defRPr sz="2000">
          <a:solidFill>
            <a:schemeClr val="tx1"/>
          </a:solidFill>
          <a:latin typeface="+mn-lt"/>
          <a:ea typeface="Geneva" pitchFamily="-108" charset="-128"/>
        </a:defRPr>
      </a:lvl6pPr>
      <a:lvl7pPr marL="2971800" indent="-228600" algn="l" rtl="0" fontAlgn="base">
        <a:spcBef>
          <a:spcPct val="20000"/>
        </a:spcBef>
        <a:spcAft>
          <a:spcPct val="0"/>
        </a:spcAft>
        <a:buChar char="»"/>
        <a:defRPr sz="2000">
          <a:solidFill>
            <a:schemeClr val="tx1"/>
          </a:solidFill>
          <a:latin typeface="+mn-lt"/>
          <a:ea typeface="Geneva" pitchFamily="-108" charset="-128"/>
        </a:defRPr>
      </a:lvl7pPr>
      <a:lvl8pPr marL="3429000" indent="-228600" algn="l" rtl="0" fontAlgn="base">
        <a:spcBef>
          <a:spcPct val="20000"/>
        </a:spcBef>
        <a:spcAft>
          <a:spcPct val="0"/>
        </a:spcAft>
        <a:buChar char="»"/>
        <a:defRPr sz="2000">
          <a:solidFill>
            <a:schemeClr val="tx1"/>
          </a:solidFill>
          <a:latin typeface="+mn-lt"/>
          <a:ea typeface="Geneva" pitchFamily="-108" charset="-128"/>
        </a:defRPr>
      </a:lvl8pPr>
      <a:lvl9pPr marL="3886200" indent="-228600" algn="l" rtl="0" fontAlgn="base">
        <a:spcBef>
          <a:spcPct val="20000"/>
        </a:spcBef>
        <a:spcAft>
          <a:spcPct val="0"/>
        </a:spcAft>
        <a:buChar char="»"/>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694227369"/>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0" y="4445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1044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rgbClr val="FFFFFF"/>
                </a:solidFill>
                <a:latin typeface="Arial Black"/>
                <a:ea typeface="+mn-ea"/>
                <a:cs typeface="+mn-cs"/>
              </a:defRPr>
            </a:lvl1pPr>
          </a:lstStyle>
          <a:p>
            <a:pPr defTabSz="9144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eaLnBrk="0" hangingPunct="0">
              <a:defRPr sz="1400">
                <a:solidFill>
                  <a:srgbClr val="FFFFFF"/>
                </a:solidFill>
                <a:latin typeface="Arial Black"/>
                <a:ea typeface="+mn-ea"/>
                <a:cs typeface="+mn-cs"/>
              </a:defRPr>
            </a:lvl1pPr>
          </a:lstStyle>
          <a:p>
            <a:pPr defTabSz="9144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1400">
                <a:solidFill>
                  <a:srgbClr val="FFFFFF"/>
                </a:solidFill>
                <a:latin typeface="Arial Black" charset="0"/>
              </a:defRPr>
            </a:lvl1pPr>
          </a:lstStyle>
          <a:p>
            <a:pPr defTabSz="914400" fontAlgn="base">
              <a:spcBef>
                <a:spcPct val="0"/>
              </a:spcBef>
              <a:spcAft>
                <a:spcPct val="0"/>
              </a:spcAft>
              <a:defRPr/>
            </a:pPr>
            <a:fld id="{ADEBA4A3-5119-E348-8B50-B6ED910F2F8B}"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261398485"/>
      </p:ext>
    </p:extLst>
  </p:cSld>
  <p:clrMap bg1="dk2" tx1="lt1" bg2="dk1" tx2="lt2" accent1="accent1" accent2="accent2" accent3="accent3" accent4="accent4" accent5="accent5" accent6="accent6" hlink="hlink" folHlink="folHlink"/>
  <p:sldLayoutIdLst>
    <p:sldLayoutId id="2147483828" r:id="rId1"/>
    <p:sldLayoutId id="2147483829" r:id="rId2"/>
  </p:sldLayoutIdLst>
  <p:txStyles>
    <p:titleStyle>
      <a:lvl1pPr algn="ctr"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306" indent="-228573" algn="l" rtl="0" fontAlgn="base">
        <a:spcBef>
          <a:spcPct val="20000"/>
        </a:spcBef>
        <a:spcAft>
          <a:spcPct val="0"/>
        </a:spcAft>
        <a:buChar char="»"/>
        <a:defRPr sz="2000">
          <a:solidFill>
            <a:schemeClr val="tx1"/>
          </a:solidFill>
          <a:latin typeface="+mn-lt"/>
          <a:ea typeface="ＭＳ Ｐゴシック" pitchFamily="-105"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05"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05"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111"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111"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F7381B6D-9B86-EA42-8D99-657DFE49BEFE}" type="slidenum">
              <a:rPr lang="en-US"/>
              <a:pPr>
                <a:defRPr/>
              </a:pPr>
              <a:t>‹#›</a:t>
            </a:fld>
            <a:endParaRPr lang="en-US" dirty="0"/>
          </a:p>
        </p:txBody>
      </p:sp>
    </p:spTree>
    <p:extLst>
      <p:ext uri="{BB962C8B-B14F-4D97-AF65-F5344CB8AC3E}">
        <p14:creationId xmlns:p14="http://schemas.microsoft.com/office/powerpoint/2010/main" val="313104074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ccat.sas.upenn.edu/~thurley/Image8.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8.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5.xml"/><Relationship Id="rId4" Type="http://schemas.openxmlformats.org/officeDocument/2006/relationships/image" Target="../media/image32.emf"/></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ccat.sas.upenn.edu/~thurley/Image5.jp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bible.org" TargetMode="External"/><Relationship Id="rId2" Type="http://schemas.openxmlformats.org/officeDocument/2006/relationships/hyperlink" Target="http://www.christian-thinktank.com/" TargetMode="External"/><Relationship Id="rId1" Type="http://schemas.openxmlformats.org/officeDocument/2006/relationships/slideLayout" Target="../slideLayouts/slideLayout2.xml"/><Relationship Id="rId4" Type="http://schemas.openxmlformats.org/officeDocument/2006/relationships/hyperlink" Target="http://www.brfwitness.or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ccat.sas.upenn.edu/~thurley/Image4.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ccat.sas.upenn.edu/~thurley/home.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393825" y="44450"/>
            <a:ext cx="7543800" cy="1676400"/>
          </a:xfrm>
        </p:spPr>
        <p:txBody>
          <a:bodyPr/>
          <a:lstStyle/>
          <a:p>
            <a:pPr eaLnBrk="1" hangingPunct="1"/>
            <a:r>
              <a:rPr lang="ar-JO" altLang="en-US" sz="11500" b="1" dirty="0">
                <a:latin typeface="Arial" pitchFamily="34" charset="0"/>
              </a:rPr>
              <a:t>العبودية</a:t>
            </a:r>
            <a:endParaRPr lang="en-US" altLang="en-US" sz="11500" b="1" dirty="0">
              <a:latin typeface="Arial" pitchFamily="34" charset="0"/>
            </a:endParaRPr>
          </a:p>
        </p:txBody>
      </p:sp>
      <p:sp>
        <p:nvSpPr>
          <p:cNvPr id="31747" name="Rectangle 2"/>
          <p:cNvSpPr txBox="1">
            <a:spLocks noChangeArrowheads="1"/>
          </p:cNvSpPr>
          <p:nvPr/>
        </p:nvSpPr>
        <p:spPr bwMode="auto">
          <a:xfrm>
            <a:off x="1223963" y="5229200"/>
            <a:ext cx="788352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sz="4400" b="1" dirty="0">
                <a:solidFill>
                  <a:srgbClr val="221F0B"/>
                </a:solidFill>
                <a:latin typeface="Arial" pitchFamily="34" charset="0"/>
                <a:cs typeface="Arial" pitchFamily="34" charset="0"/>
              </a:rPr>
              <a:t>كونتا كنتي</a:t>
            </a:r>
            <a:endParaRPr lang="en-US" altLang="en-US" sz="4400" b="1" dirty="0">
              <a:solidFill>
                <a:srgbClr val="221F0B"/>
              </a:solidFill>
              <a:latin typeface="Arial" pitchFamily="34" charset="0"/>
              <a:cs typeface="Arial" pitchFamily="34" charset="0"/>
            </a:endParaRPr>
          </a:p>
        </p:txBody>
      </p:sp>
      <p:pic>
        <p:nvPicPr>
          <p:cNvPr id="3174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8725" y="1613916"/>
            <a:ext cx="27940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2611C5C-A2D1-AE35-9F10-8C95CBBB6C39}"/>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ea typeface="+mn-ea"/>
                <a:cs typeface="Arial"/>
              </a:rPr>
              <a:t>د. ريك جريفيث</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a:t>
            </a:r>
            <a:r>
              <a:rPr lang="ar-JO" sz="1600" b="1" kern="0" dirty="0">
                <a:solidFill>
                  <a:srgbClr val="FFFFFF"/>
                </a:solidFill>
                <a:effectLst>
                  <a:outerShdw blurRad="38100" dist="38100" dir="2700000" algn="tl">
                    <a:srgbClr val="000000"/>
                  </a:outerShdw>
                </a:effectLst>
                <a:latin typeface="Arial"/>
                <a:ea typeface="ＭＳ Ｐゴシック" charset="0"/>
                <a:cs typeface="Arial"/>
              </a:rPr>
              <a:t>مؤسسة الدراسات اللاهوتية الأردنية</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descr="Captured Sl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0"/>
            <a:ext cx="31432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Box 4"/>
          <p:cNvSpPr txBox="1">
            <a:spLocks noChangeArrowheads="1"/>
          </p:cNvSpPr>
          <p:nvPr/>
        </p:nvSpPr>
        <p:spPr bwMode="auto">
          <a:xfrm>
            <a:off x="6324600" y="3505200"/>
            <a:ext cx="259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latin typeface="Arial" pitchFamily="34" charset="0"/>
                <a:cs typeface="Arial" pitchFamily="34" charset="0"/>
              </a:rPr>
              <a:t>نحت حجر</a:t>
            </a:r>
          </a:p>
          <a:p>
            <a:pPr algn="ctr" eaLnBrk="1" fontAlgn="base" hangingPunct="1"/>
            <a:r>
              <a:rPr lang="ar-JO" altLang="en-US" b="1" dirty="0">
                <a:latin typeface="Arial" pitchFamily="34" charset="0"/>
                <a:cs typeface="Arial" pitchFamily="34" charset="0"/>
              </a:rPr>
              <a:t>من قبل عبدين</a:t>
            </a:r>
            <a:endParaRPr lang="en-US" altLang="en-US" b="1" dirty="0">
              <a:latin typeface="Arial" pitchFamily="34" charset="0"/>
              <a:cs typeface="Arial" pitchFamily="34" charset="0"/>
            </a:endParaRPr>
          </a:p>
        </p:txBody>
      </p:sp>
      <p:sp>
        <p:nvSpPr>
          <p:cNvPr id="40963" name="Text Box 5"/>
          <p:cNvSpPr txBox="1">
            <a:spLocks noChangeArrowheads="1"/>
          </p:cNvSpPr>
          <p:nvPr/>
        </p:nvSpPr>
        <p:spPr bwMode="auto">
          <a:xfrm>
            <a:off x="1295400" y="1425575"/>
            <a:ext cx="4648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7338" indent="-287338"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r>
              <a:rPr lang="ar-JO" altLang="en-US" b="1" u="sng" dirty="0">
                <a:latin typeface="Arial" pitchFamily="34" charset="0"/>
                <a:cs typeface="Arial" pitchFamily="34" charset="0"/>
              </a:rPr>
              <a:t>القانون الروماني</a:t>
            </a:r>
            <a:endParaRPr lang="en-US" altLang="en-US" b="1" dirty="0">
              <a:latin typeface="Arial" pitchFamily="34" charset="0"/>
              <a:cs typeface="Arial" pitchFamily="34" charset="0"/>
            </a:endParaRPr>
          </a:p>
          <a:p>
            <a:pPr algn="r" rtl="1" eaLnBrk="1" fontAlgn="base" hangingPunct="1">
              <a:buFontTx/>
              <a:buChar char="•"/>
            </a:pPr>
            <a:r>
              <a:rPr lang="ar-JO" altLang="en-US" b="1" dirty="0">
                <a:latin typeface="Arial" pitchFamily="34" charset="0"/>
                <a:cs typeface="Arial" pitchFamily="34" charset="0"/>
              </a:rPr>
              <a:t>لا فرق بين العبيد والماشية</a:t>
            </a:r>
            <a:endParaRPr lang="en-US" altLang="en-US" b="1" dirty="0">
              <a:latin typeface="Arial" pitchFamily="34" charset="0"/>
              <a:cs typeface="Arial" pitchFamily="34" charset="0"/>
            </a:endParaRPr>
          </a:p>
          <a:p>
            <a:pPr algn="r" rtl="1" eaLnBrk="1" fontAlgn="base" hangingPunct="1">
              <a:buFontTx/>
              <a:buChar char="•"/>
            </a:pPr>
            <a:r>
              <a:rPr lang="ar-JO" altLang="en-US" b="1" dirty="0">
                <a:latin typeface="Arial" pitchFamily="34" charset="0"/>
                <a:cs typeface="Arial" pitchFamily="34" charset="0"/>
              </a:rPr>
              <a:t>قطعة من الممتلكات</a:t>
            </a:r>
            <a:endParaRPr lang="en-US" altLang="en-US" b="1" dirty="0">
              <a:latin typeface="Arial" pitchFamily="34" charset="0"/>
              <a:cs typeface="Arial" pitchFamily="34" charset="0"/>
            </a:endParaRPr>
          </a:p>
          <a:p>
            <a:pPr algn="r" rtl="1" eaLnBrk="1" fontAlgn="base" hangingPunct="1">
              <a:buFontTx/>
              <a:buChar char="•"/>
            </a:pPr>
            <a:r>
              <a:rPr lang="ar-JO" altLang="en-US" b="1" dirty="0">
                <a:latin typeface="Arial" pitchFamily="34" charset="0"/>
                <a:cs typeface="Arial" pitchFamily="34" charset="0"/>
              </a:rPr>
              <a:t>أنكر الأغلبية حقوق العبد الأساسية – غير مسموح لهم بالزواج أو تكوين أسر</a:t>
            </a:r>
            <a:endParaRPr lang="en-US" altLang="en-US" b="1" dirty="0">
              <a:latin typeface="Arial" pitchFamily="34" charset="0"/>
              <a:cs typeface="Arial" pitchFamily="34" charset="0"/>
            </a:endParaRPr>
          </a:p>
          <a:p>
            <a:pPr eaLnBrk="1" fontAlgn="base" hangingPunct="1"/>
            <a:endParaRPr lang="en-US" altLang="en-US" b="1" dirty="0">
              <a:latin typeface="Arial" pitchFamily="34" charset="0"/>
              <a:cs typeface="Arial" pitchFamily="34" charset="0"/>
            </a:endParaRPr>
          </a:p>
          <a:p>
            <a:pPr algn="r" eaLnBrk="1" fontAlgn="base" hangingPunct="1"/>
            <a:r>
              <a:rPr lang="ar-JO" altLang="en-US" b="1" u="sng" dirty="0">
                <a:latin typeface="Arial" pitchFamily="34" charset="0"/>
                <a:cs typeface="Arial" pitchFamily="34" charset="0"/>
              </a:rPr>
              <a:t>القانون اليوناني</a:t>
            </a:r>
            <a:endParaRPr lang="en-US" altLang="en-US" b="1" dirty="0">
              <a:latin typeface="Arial" pitchFamily="34" charset="0"/>
              <a:cs typeface="Arial" pitchFamily="34" charset="0"/>
            </a:endParaRPr>
          </a:p>
          <a:p>
            <a:pPr algn="r" rtl="1" eaLnBrk="1" fontAlgn="base" hangingPunct="1">
              <a:buFontTx/>
              <a:buChar char="•"/>
            </a:pPr>
            <a:r>
              <a:rPr lang="ar-JO" altLang="en-US" b="1" dirty="0">
                <a:latin typeface="Arial" pitchFamily="34" charset="0"/>
                <a:cs typeface="Arial" pitchFamily="34" charset="0"/>
              </a:rPr>
              <a:t>هناك بعض الحريات للعبيد</a:t>
            </a:r>
            <a:endParaRPr lang="en-US" altLang="en-US" b="1" dirty="0">
              <a:latin typeface="Arial" pitchFamily="34" charset="0"/>
              <a:cs typeface="Arial" pitchFamily="34" charset="0"/>
            </a:endParaRPr>
          </a:p>
          <a:p>
            <a:pPr algn="r" rtl="1" eaLnBrk="1" fontAlgn="base" hangingPunct="1">
              <a:buFontTx/>
              <a:buChar char="•"/>
            </a:pPr>
            <a:r>
              <a:rPr lang="ar-JO" altLang="en-US" b="1" dirty="0">
                <a:latin typeface="Arial" pitchFamily="34" charset="0"/>
                <a:cs typeface="Arial" pitchFamily="34" charset="0"/>
              </a:rPr>
              <a:t>أن يكون ممثلاً عن نفسه</a:t>
            </a:r>
            <a:endParaRPr lang="en-US" altLang="en-US" b="1" dirty="0">
              <a:latin typeface="Arial" pitchFamily="34" charset="0"/>
              <a:cs typeface="Arial" pitchFamily="34" charset="0"/>
            </a:endParaRPr>
          </a:p>
          <a:p>
            <a:pPr algn="r" rtl="1" eaLnBrk="1" fontAlgn="base" hangingPunct="1">
              <a:buFontTx/>
              <a:buChar char="•"/>
            </a:pPr>
            <a:r>
              <a:rPr lang="ar-JO" altLang="en-US" b="1" dirty="0">
                <a:latin typeface="Arial" pitchFamily="34" charset="0"/>
                <a:cs typeface="Arial" pitchFamily="34" charset="0"/>
              </a:rPr>
              <a:t>الذهاب حيثما يريد</a:t>
            </a:r>
          </a:p>
          <a:p>
            <a:pPr algn="r" rtl="1" eaLnBrk="1" fontAlgn="base" hangingPunct="1">
              <a:buFontTx/>
              <a:buChar char="•"/>
            </a:pPr>
            <a:r>
              <a:rPr lang="ar-JO" altLang="en-US" b="1" dirty="0">
                <a:latin typeface="Arial" pitchFamily="34" charset="0"/>
                <a:cs typeface="Arial" pitchFamily="34" charset="0"/>
              </a:rPr>
              <a:t>عمل ما يريد</a:t>
            </a:r>
            <a:endParaRPr lang="en-US" altLang="en-US" b="1" dirty="0">
              <a:latin typeface="Arial" pitchFamily="34" charset="0"/>
              <a:cs typeface="Arial" pitchFamily="34" charset="0"/>
            </a:endParaRPr>
          </a:p>
          <a:p>
            <a:pPr eaLnBrk="1" fontAlgn="base" hangingPunct="1"/>
            <a:endParaRPr lang="en-US" altLang="en-US" dirty="0">
              <a:latin typeface="Arial" pitchFamily="34" charset="0"/>
              <a:cs typeface="Arial" pitchFamily="34" charset="0"/>
            </a:endParaRPr>
          </a:p>
        </p:txBody>
      </p:sp>
      <p:sp>
        <p:nvSpPr>
          <p:cNvPr id="40964" name="Text Box 7"/>
          <p:cNvSpPr txBox="1">
            <a:spLocks noChangeArrowheads="1"/>
          </p:cNvSpPr>
          <p:nvPr/>
        </p:nvSpPr>
        <p:spPr bwMode="auto">
          <a:xfrm>
            <a:off x="1219200" y="0"/>
            <a:ext cx="4072880" cy="461665"/>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solidFill>
                  <a:srgbClr val="FFFFFF"/>
                </a:solidFill>
                <a:latin typeface="Arial" pitchFamily="34" charset="0"/>
                <a:cs typeface="Arial" pitchFamily="34" charset="0"/>
              </a:rPr>
              <a:t>مقدمة وتعريف</a:t>
            </a:r>
            <a:endParaRPr lang="en-US" altLang="en-US" dirty="0">
              <a:latin typeface="Arial" pitchFamily="34" charset="0"/>
              <a:cs typeface="Arial" pitchFamily="34" charset="0"/>
            </a:endParaRPr>
          </a:p>
        </p:txBody>
      </p:sp>
      <p:sp>
        <p:nvSpPr>
          <p:cNvPr id="40965" name="Rectangle 8"/>
          <p:cNvSpPr>
            <a:spLocks noGrp="1" noChangeArrowheads="1"/>
          </p:cNvSpPr>
          <p:nvPr>
            <p:ph type="title" idx="4294967295"/>
          </p:nvPr>
        </p:nvSpPr>
        <p:spPr>
          <a:xfrm>
            <a:off x="1295400" y="533400"/>
            <a:ext cx="4705350" cy="533400"/>
          </a:xfrm>
        </p:spPr>
        <p:txBody>
          <a:bodyPr/>
          <a:lstStyle/>
          <a:p>
            <a:pPr eaLnBrk="1" hangingPunct="1"/>
            <a:r>
              <a:rPr lang="ar-JO" altLang="en-US" sz="2400" b="1" dirty="0">
                <a:solidFill>
                  <a:schemeClr val="tx1"/>
                </a:solidFill>
                <a:latin typeface="Arial" pitchFamily="34" charset="0"/>
              </a:rPr>
              <a:t>القانون الروماني مقابل القانون اليوناني</a:t>
            </a:r>
            <a:endParaRPr lang="en-US" altLang="en-US" sz="2400" b="1" dirty="0">
              <a:solidFill>
                <a:schemeClr val="tx1"/>
              </a:solidFill>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descr="Image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0"/>
            <a:ext cx="33718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 Box 4"/>
          <p:cNvSpPr txBox="1">
            <a:spLocks noChangeArrowheads="1"/>
          </p:cNvSpPr>
          <p:nvPr/>
        </p:nvSpPr>
        <p:spPr bwMode="auto">
          <a:xfrm>
            <a:off x="5562600" y="4648200"/>
            <a:ext cx="3473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latin typeface="Arial" pitchFamily="34" charset="0"/>
                <a:cs typeface="Arial" pitchFamily="34" charset="0"/>
              </a:rPr>
              <a:t>امرأة مع عبيدها</a:t>
            </a:r>
            <a:endParaRPr lang="en-US" altLang="en-US" b="1" dirty="0">
              <a:latin typeface="Arial" pitchFamily="34" charset="0"/>
              <a:cs typeface="Arial" pitchFamily="34" charset="0"/>
            </a:endParaRPr>
          </a:p>
        </p:txBody>
      </p:sp>
      <p:sp>
        <p:nvSpPr>
          <p:cNvPr id="41987" name="Text Box 5"/>
          <p:cNvSpPr txBox="1">
            <a:spLocks noChangeArrowheads="1"/>
          </p:cNvSpPr>
          <p:nvPr/>
        </p:nvSpPr>
        <p:spPr bwMode="auto">
          <a:xfrm>
            <a:off x="1295400" y="1447800"/>
            <a:ext cx="42830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r>
              <a:rPr lang="ar-JO" altLang="en-US" b="1" u="sng" dirty="0">
                <a:latin typeface="Arial" pitchFamily="34" charset="0"/>
                <a:cs typeface="Arial" pitchFamily="34" charset="0"/>
              </a:rPr>
              <a:t>مخصصات</a:t>
            </a:r>
            <a:r>
              <a:rPr lang="ar-JO" altLang="en-US" b="1" dirty="0">
                <a:latin typeface="Arial" pitchFamily="34" charset="0"/>
                <a:cs typeface="Arial" pitchFamily="34" charset="0"/>
              </a:rPr>
              <a:t> – بدل الخدمة</a:t>
            </a:r>
            <a:endParaRPr lang="en-US" altLang="en-US" b="1" dirty="0">
              <a:latin typeface="Arial" pitchFamily="34" charset="0"/>
              <a:cs typeface="Arial" pitchFamily="34" charset="0"/>
            </a:endParaRPr>
          </a:p>
          <a:p>
            <a:pPr algn="r" eaLnBrk="1" fontAlgn="base" hangingPunct="1"/>
            <a:r>
              <a:rPr lang="ar-JO" altLang="en-US" b="1" u="sng" dirty="0">
                <a:latin typeface="Arial" pitchFamily="34" charset="0"/>
                <a:cs typeface="Arial" pitchFamily="34" charset="0"/>
              </a:rPr>
              <a:t>العتق</a:t>
            </a:r>
            <a:r>
              <a:rPr lang="ar-JO" altLang="en-US" b="1" dirty="0">
                <a:latin typeface="Arial" pitchFamily="34" charset="0"/>
                <a:cs typeface="Arial" pitchFamily="34" charset="0"/>
              </a:rPr>
              <a:t> – إعطاء الحرية للعبد وترك جميع الواجبات</a:t>
            </a:r>
            <a:endParaRPr lang="en-US" altLang="en-US" b="1" dirty="0">
              <a:latin typeface="Arial" pitchFamily="34" charset="0"/>
              <a:cs typeface="Arial" pitchFamily="34" charset="0"/>
            </a:endParaRPr>
          </a:p>
          <a:p>
            <a:pPr eaLnBrk="1" fontAlgn="base" hangingPunct="1"/>
            <a:endParaRPr lang="en-US" altLang="en-US" b="1" dirty="0">
              <a:latin typeface="Arial" pitchFamily="34" charset="0"/>
              <a:cs typeface="Arial" pitchFamily="34" charset="0"/>
            </a:endParaRPr>
          </a:p>
          <a:p>
            <a:pPr algn="r" eaLnBrk="1" fontAlgn="base" hangingPunct="1"/>
            <a:r>
              <a:rPr lang="ar-JO" altLang="en-US" b="1" dirty="0">
                <a:latin typeface="Arial" pitchFamily="34" charset="0"/>
                <a:cs typeface="Arial" pitchFamily="34" charset="0"/>
              </a:rPr>
              <a:t>3 طرق شائعة يستخدمها السيد الروماني لتحرير العبيد</a:t>
            </a:r>
          </a:p>
          <a:p>
            <a:pPr algn="r" rtl="1" eaLnBrk="1" fontAlgn="base" hangingPunct="1"/>
            <a:r>
              <a:rPr lang="en-US" altLang="en-US" b="1" dirty="0">
                <a:latin typeface="Arial" pitchFamily="34" charset="0"/>
                <a:cs typeface="Arial" pitchFamily="34" charset="0"/>
              </a:rPr>
              <a:t> - </a:t>
            </a:r>
            <a:r>
              <a:rPr lang="ar-JO" altLang="en-US" b="1" dirty="0">
                <a:latin typeface="Arial" pitchFamily="34" charset="0"/>
                <a:cs typeface="Arial" pitchFamily="34" charset="0"/>
              </a:rPr>
              <a:t>الإحصاء</a:t>
            </a:r>
            <a:endParaRPr lang="en-US" altLang="en-US" b="1" dirty="0">
              <a:latin typeface="Arial" pitchFamily="34" charset="0"/>
              <a:cs typeface="Arial" pitchFamily="34" charset="0"/>
            </a:endParaRPr>
          </a:p>
          <a:p>
            <a:pPr algn="r" rtl="1" eaLnBrk="1" fontAlgn="base" hangingPunct="1">
              <a:buFontTx/>
              <a:buChar char="-"/>
            </a:pPr>
            <a:r>
              <a:rPr lang="ar-JO" altLang="en-US" b="1" dirty="0">
                <a:latin typeface="Arial" pitchFamily="34" charset="0"/>
                <a:cs typeface="Arial" pitchFamily="34" charset="0"/>
              </a:rPr>
              <a:t> الإنتقام</a:t>
            </a:r>
            <a:endParaRPr lang="en-US" altLang="en-US" b="1" dirty="0">
              <a:latin typeface="Arial" pitchFamily="34" charset="0"/>
              <a:cs typeface="Arial" pitchFamily="34" charset="0"/>
            </a:endParaRPr>
          </a:p>
          <a:p>
            <a:pPr algn="r" rtl="1" eaLnBrk="1" fontAlgn="base" hangingPunct="1">
              <a:buFontTx/>
              <a:buChar char="-"/>
            </a:pPr>
            <a:r>
              <a:rPr lang="ar-JO" altLang="en-US" b="1" dirty="0">
                <a:latin typeface="Arial" pitchFamily="34" charset="0"/>
                <a:cs typeface="Arial" pitchFamily="34" charset="0"/>
              </a:rPr>
              <a:t> العهد</a:t>
            </a:r>
            <a:endParaRPr lang="en-US" altLang="en-US" b="1" dirty="0">
              <a:latin typeface="Arial" pitchFamily="34" charset="0"/>
              <a:cs typeface="Arial" pitchFamily="34" charset="0"/>
            </a:endParaRPr>
          </a:p>
          <a:p>
            <a:pPr eaLnBrk="1" fontAlgn="base" hangingPunct="1"/>
            <a:endParaRPr lang="en-US" altLang="en-US" b="1" dirty="0">
              <a:latin typeface="Arial" pitchFamily="34" charset="0"/>
              <a:cs typeface="Arial" pitchFamily="34" charset="0"/>
            </a:endParaRPr>
          </a:p>
        </p:txBody>
      </p:sp>
      <p:sp>
        <p:nvSpPr>
          <p:cNvPr id="41988" name="Text Box 9"/>
          <p:cNvSpPr txBox="1">
            <a:spLocks noChangeArrowheads="1"/>
          </p:cNvSpPr>
          <p:nvPr/>
        </p:nvSpPr>
        <p:spPr bwMode="auto">
          <a:xfrm>
            <a:off x="1219200" y="0"/>
            <a:ext cx="4283075" cy="461665"/>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solidFill>
                  <a:srgbClr val="FFFFFF"/>
                </a:solidFill>
                <a:latin typeface="Arial" pitchFamily="34" charset="0"/>
                <a:cs typeface="Arial" pitchFamily="34" charset="0"/>
              </a:rPr>
              <a:t>مقدمة وتعريف</a:t>
            </a:r>
            <a:endParaRPr lang="en-US" altLang="en-US" dirty="0">
              <a:latin typeface="Arial" pitchFamily="34" charset="0"/>
              <a:cs typeface="Arial" pitchFamily="34" charset="0"/>
            </a:endParaRPr>
          </a:p>
        </p:txBody>
      </p:sp>
      <p:sp>
        <p:nvSpPr>
          <p:cNvPr id="41989" name="Rectangle 10"/>
          <p:cNvSpPr>
            <a:spLocks noGrp="1" noChangeArrowheads="1"/>
          </p:cNvSpPr>
          <p:nvPr>
            <p:ph type="title" idx="4294967295"/>
          </p:nvPr>
        </p:nvSpPr>
        <p:spPr>
          <a:xfrm>
            <a:off x="1295400" y="685800"/>
            <a:ext cx="4476750" cy="533400"/>
          </a:xfrm>
        </p:spPr>
        <p:txBody>
          <a:bodyPr/>
          <a:lstStyle/>
          <a:p>
            <a:pPr eaLnBrk="1" hangingPunct="1"/>
            <a:r>
              <a:rPr lang="ar-JO" altLang="en-US" sz="2400" b="1" dirty="0">
                <a:solidFill>
                  <a:schemeClr val="tx1"/>
                </a:solidFill>
                <a:latin typeface="Arial" pitchFamily="34" charset="0"/>
              </a:rPr>
              <a:t>مصطلحات مهمة</a:t>
            </a:r>
            <a:endParaRPr lang="en-US" altLang="en-US" sz="2400" b="1" dirty="0">
              <a:solidFill>
                <a:schemeClr val="tx1"/>
              </a:solidFill>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09" name="Object 2"/>
          <p:cNvGraphicFramePr>
            <a:graphicFrameLocks noChangeAspect="1"/>
          </p:cNvGraphicFramePr>
          <p:nvPr>
            <p:extLst>
              <p:ext uri="{D42A27DB-BD31-4B8C-83A1-F6EECF244321}">
                <p14:modId xmlns:p14="http://schemas.microsoft.com/office/powerpoint/2010/main" val="3903290263"/>
              </p:ext>
            </p:extLst>
          </p:nvPr>
        </p:nvGraphicFramePr>
        <p:xfrm>
          <a:off x="1219200" y="0"/>
          <a:ext cx="7924800" cy="6858000"/>
        </p:xfrm>
        <a:graphic>
          <a:graphicData uri="http://schemas.openxmlformats.org/presentationml/2006/ole">
            <mc:AlternateContent xmlns:mc="http://schemas.openxmlformats.org/markup-compatibility/2006">
              <mc:Choice xmlns:v="urn:schemas-microsoft-com:vml" Requires="v">
                <p:oleObj name="Bitmap Image" r:id="rId2" imgW="6095238" imgH="4571429" progId="Paint.Picture">
                  <p:embed/>
                </p:oleObj>
              </mc:Choice>
              <mc:Fallback>
                <p:oleObj name="Bitmap Image" r:id="rId2" imgW="6095238" imgH="4571429"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7924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7108" name="Rectangle 4"/>
          <p:cNvSpPr>
            <a:spLocks noChangeArrowheads="1"/>
          </p:cNvSpPr>
          <p:nvPr/>
        </p:nvSpPr>
        <p:spPr bwMode="auto">
          <a:xfrm>
            <a:off x="1371600" y="2590800"/>
            <a:ext cx="7772400" cy="990600"/>
          </a:xfrm>
          <a:prstGeom prst="rect">
            <a:avLst/>
          </a:prstGeom>
          <a:noFill/>
          <a:ln w="9525">
            <a:noFill/>
            <a:miter lim="800000"/>
            <a:headEnd/>
            <a:tailEnd/>
          </a:ln>
          <a:effec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spcBef>
                <a:spcPct val="20000"/>
              </a:spcBef>
              <a:buClr>
                <a:schemeClr val="tx2"/>
              </a:buClr>
              <a:buFont typeface="Wingdings" pitchFamily="2" charset="2"/>
              <a:buNone/>
            </a:pPr>
            <a:r>
              <a:rPr lang="ar-JO" altLang="en-US" sz="2800" b="1" dirty="0">
                <a:solidFill>
                  <a:srgbClr val="FFFF00"/>
                </a:solidFill>
                <a:effectLst>
                  <a:outerShdw blurRad="38100" dist="38100" dir="2700000" algn="tl">
                    <a:srgbClr val="000000"/>
                  </a:outerShdw>
                </a:effectLst>
                <a:latin typeface="Arial" pitchFamily="34" charset="0"/>
                <a:cs typeface="Arial" pitchFamily="34" charset="0"/>
              </a:rPr>
              <a:t>المجموعة السكانية الرئيسية في الطبقات الاجتماعية القديمة</a:t>
            </a:r>
            <a:endParaRPr lang="en-US" altLang="en-US" sz="2800" b="1" dirty="0">
              <a:solidFill>
                <a:srgbClr val="FFFF00"/>
              </a:solidFill>
              <a:effectLst>
                <a:outerShdw blurRad="38100" dist="38100" dir="2700000" algn="tl">
                  <a:srgbClr val="000000"/>
                </a:outerShdw>
              </a:effectLst>
              <a:latin typeface="Arial" pitchFamily="34" charset="0"/>
              <a:cs typeface="Arial" pitchFamily="34" charset="0"/>
            </a:endParaRPr>
          </a:p>
        </p:txBody>
      </p:sp>
      <p:sp>
        <p:nvSpPr>
          <p:cNvPr id="47109" name="Text Box 5"/>
          <p:cNvSpPr txBox="1">
            <a:spLocks noChangeArrowheads="1"/>
          </p:cNvSpPr>
          <p:nvPr/>
        </p:nvSpPr>
        <p:spPr bwMode="auto">
          <a:xfrm>
            <a:off x="1371600" y="4191000"/>
            <a:ext cx="7772400" cy="523220"/>
          </a:xfrm>
          <a:prstGeom prst="rect">
            <a:avLst/>
          </a:prstGeom>
          <a:noFill/>
          <a:ln w="12700" cap="sq">
            <a:noFill/>
            <a:miter lim="800000"/>
            <a:headEnd type="none" w="sm" len="sm"/>
            <a:tailEnd type="none" w="sm" len="sm"/>
          </a:ln>
          <a:effectLst/>
        </p:spPr>
        <p:txBody>
          <a:bodyPr wrap="square">
            <a:spAutoFit/>
          </a:bodyPr>
          <a:lstStyle>
            <a:lvl1pPr marL="457200" indent="-4572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r>
              <a:rPr lang="ar-JO" altLang="en-US" sz="2800" b="1" dirty="0">
                <a:solidFill>
                  <a:srgbClr val="FFFF00"/>
                </a:solidFill>
                <a:effectLst>
                  <a:outerShdw blurRad="38100" dist="38100" dir="2700000" algn="tl">
                    <a:srgbClr val="000000"/>
                  </a:outerShdw>
                </a:effectLst>
                <a:latin typeface="Arial" pitchFamily="34" charset="0"/>
                <a:cs typeface="Arial" pitchFamily="34" charset="0"/>
              </a:rPr>
              <a:t>احتوت كل الحضارات القديمة على العبودية</a:t>
            </a:r>
            <a:endParaRPr lang="en-US" altLang="en-US" sz="2800" b="1" dirty="0">
              <a:solidFill>
                <a:srgbClr val="FFFF00"/>
              </a:solidFill>
              <a:effectLst>
                <a:outerShdw blurRad="38100" dist="38100" dir="2700000" algn="tl">
                  <a:srgbClr val="000000"/>
                </a:outerShdw>
              </a:effectLst>
              <a:latin typeface="Arial" pitchFamily="34" charset="0"/>
              <a:cs typeface="Arial" pitchFamily="34" charset="0"/>
            </a:endParaRPr>
          </a:p>
        </p:txBody>
      </p:sp>
      <p:sp>
        <p:nvSpPr>
          <p:cNvPr id="47110" name="Text Box 6"/>
          <p:cNvSpPr txBox="1">
            <a:spLocks noChangeArrowheads="1"/>
          </p:cNvSpPr>
          <p:nvPr/>
        </p:nvSpPr>
        <p:spPr bwMode="auto">
          <a:xfrm>
            <a:off x="2093810" y="5334000"/>
            <a:ext cx="7050190" cy="523220"/>
          </a:xfrm>
          <a:prstGeom prst="rect">
            <a:avLst/>
          </a:prstGeom>
          <a:noFill/>
          <a:ln w="12700" cap="sq">
            <a:noFill/>
            <a:miter lim="800000"/>
            <a:headEnd type="none" w="sm" len="sm"/>
            <a:tailEnd type="none" w="sm" len="sm"/>
          </a:ln>
          <a:effec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r>
              <a:rPr lang="ar-JO" altLang="en-US" sz="2800" b="1" dirty="0">
                <a:solidFill>
                  <a:srgbClr val="FFFF00"/>
                </a:solidFill>
                <a:effectLst>
                  <a:outerShdw blurRad="38100" dist="38100" dir="2700000" algn="tl">
                    <a:srgbClr val="000000"/>
                  </a:outerShdw>
                </a:effectLst>
                <a:latin typeface="Arial" pitchFamily="34" charset="0"/>
                <a:cs typeface="Arial" pitchFamily="34" charset="0"/>
              </a:rPr>
              <a:t>كانت تجارة العبيد شائعة – بيع يوسف عبداً في مصر</a:t>
            </a:r>
            <a:endParaRPr lang="en-US" altLang="en-US" sz="2800" b="1" dirty="0">
              <a:solidFill>
                <a:srgbClr val="FFFF00"/>
              </a:solidFill>
              <a:effectLst>
                <a:outerShdw blurRad="38100" dist="38100" dir="2700000" algn="tl">
                  <a:srgbClr val="000000"/>
                </a:outerShdw>
              </a:effectLst>
              <a:latin typeface="Arial" pitchFamily="34" charset="0"/>
              <a:cs typeface="Arial" pitchFamily="34" charset="0"/>
            </a:endParaRPr>
          </a:p>
        </p:txBody>
      </p:sp>
      <p:sp>
        <p:nvSpPr>
          <p:cNvPr id="43013" name="Rectangle 8"/>
          <p:cNvSpPr>
            <a:spLocks noGrp="1" noChangeArrowheads="1"/>
          </p:cNvSpPr>
          <p:nvPr>
            <p:ph type="title" idx="4294967295"/>
          </p:nvPr>
        </p:nvSpPr>
        <p:spPr>
          <a:xfrm>
            <a:off x="1219200" y="0"/>
            <a:ext cx="4953000" cy="457200"/>
          </a:xfrm>
          <a:solidFill>
            <a:srgbClr val="800000"/>
          </a:solidFill>
        </p:spPr>
        <p:txBody>
          <a:bodyPr/>
          <a:lstStyle/>
          <a:p>
            <a:pPr eaLnBrk="1" hangingPunct="1"/>
            <a:r>
              <a:rPr lang="ar-JO" altLang="en-US" sz="2400" b="1" dirty="0">
                <a:solidFill>
                  <a:srgbClr val="FFFFFF"/>
                </a:solidFill>
                <a:latin typeface="Arial" pitchFamily="34" charset="0"/>
              </a:rPr>
              <a:t>العبيد في المجتمعات القديمة</a:t>
            </a:r>
            <a:endParaRPr lang="en-US" altLang="en-US" sz="2400" b="1" dirty="0">
              <a:solidFill>
                <a:srgbClr val="FFFFFF"/>
              </a:solidFill>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3"/>
          <p:cNvSpPr txBox="1">
            <a:spLocks noChangeArrowheads="1"/>
          </p:cNvSpPr>
          <p:nvPr/>
        </p:nvSpPr>
        <p:spPr bwMode="auto">
          <a:xfrm>
            <a:off x="1219201" y="990600"/>
            <a:ext cx="6400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457200" indent="-4572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r>
              <a:rPr lang="ar-JO" altLang="en-US" b="1" dirty="0">
                <a:latin typeface="Arial" pitchFamily="34" charset="0"/>
                <a:cs typeface="Arial" pitchFamily="34" charset="0"/>
              </a:rPr>
              <a:t>كانت الطبقات الإجتماعية في بابل:</a:t>
            </a:r>
            <a:endParaRPr lang="en-US" altLang="en-US" b="1" dirty="0">
              <a:latin typeface="Arial" pitchFamily="34" charset="0"/>
              <a:cs typeface="Arial" pitchFamily="34" charset="0"/>
            </a:endParaRPr>
          </a:p>
          <a:p>
            <a:pPr marL="0" indent="0" eaLnBrk="1" fontAlgn="base" hangingPunct="1"/>
            <a:endParaRPr lang="en-US" altLang="en-US" b="1" dirty="0">
              <a:latin typeface="Arial" pitchFamily="34" charset="0"/>
              <a:cs typeface="Arial" pitchFamily="34" charset="0"/>
            </a:endParaRPr>
          </a:p>
          <a:p>
            <a:pPr marL="0" indent="0" algn="r" eaLnBrk="1" fontAlgn="base" hangingPunct="1"/>
            <a:r>
              <a:rPr lang="ar-JO" altLang="en-US" b="1" dirty="0">
                <a:latin typeface="Arial" pitchFamily="34" charset="0"/>
                <a:cs typeface="Arial" pitchFamily="34" charset="0"/>
              </a:rPr>
              <a:t>1. الملوك</a:t>
            </a:r>
            <a:endParaRPr lang="en-US" altLang="en-US" b="1" dirty="0">
              <a:latin typeface="Arial" pitchFamily="34" charset="0"/>
              <a:cs typeface="Arial" pitchFamily="34" charset="0"/>
            </a:endParaRPr>
          </a:p>
          <a:p>
            <a:pPr marL="0" indent="0" eaLnBrk="1" fontAlgn="base" hangingPunct="1"/>
            <a:endParaRPr lang="en-US" altLang="en-US" b="1" dirty="0">
              <a:latin typeface="Arial" pitchFamily="34" charset="0"/>
              <a:cs typeface="Arial" pitchFamily="34" charset="0"/>
            </a:endParaRPr>
          </a:p>
          <a:p>
            <a:pPr marL="0" indent="0" algn="r" eaLnBrk="1" fontAlgn="base" hangingPunct="1"/>
            <a:r>
              <a:rPr lang="ar-JO" altLang="en-US" b="1" dirty="0">
                <a:latin typeface="Arial" pitchFamily="34" charset="0"/>
                <a:cs typeface="Arial" pitchFamily="34" charset="0"/>
              </a:rPr>
              <a:t>2. النبلاء - أويلو</a:t>
            </a:r>
            <a:endParaRPr lang="en-US" altLang="en-US" b="1" dirty="0">
              <a:latin typeface="Arial" pitchFamily="34" charset="0"/>
              <a:cs typeface="Arial" pitchFamily="34" charset="0"/>
            </a:endParaRPr>
          </a:p>
          <a:p>
            <a:pPr marL="0" indent="0" eaLnBrk="1" fontAlgn="base" hangingPunct="1"/>
            <a:endParaRPr lang="en-US" altLang="en-US" b="1" dirty="0">
              <a:latin typeface="Arial" pitchFamily="34" charset="0"/>
              <a:cs typeface="Arial" pitchFamily="34" charset="0"/>
            </a:endParaRPr>
          </a:p>
          <a:p>
            <a:pPr marL="0" indent="0" algn="r" eaLnBrk="1" fontAlgn="base" hangingPunct="1"/>
            <a:r>
              <a:rPr lang="ar-JO" altLang="en-US" b="1" dirty="0">
                <a:latin typeface="Arial" pitchFamily="34" charset="0"/>
                <a:cs typeface="Arial" pitchFamily="34" charset="0"/>
              </a:rPr>
              <a:t>3. المواطنون الأحرار ذوي الحالة المتدنية - موشكينو</a:t>
            </a:r>
            <a:endParaRPr lang="en-US" altLang="en-US" b="1" dirty="0">
              <a:latin typeface="Arial" pitchFamily="34" charset="0"/>
              <a:cs typeface="Arial" pitchFamily="34" charset="0"/>
            </a:endParaRPr>
          </a:p>
          <a:p>
            <a:pPr marL="0" indent="0" eaLnBrk="1" fontAlgn="base" hangingPunct="1"/>
            <a:endParaRPr lang="en-US" altLang="en-US" b="1" dirty="0">
              <a:latin typeface="Arial" pitchFamily="34" charset="0"/>
              <a:cs typeface="Arial" pitchFamily="34" charset="0"/>
            </a:endParaRPr>
          </a:p>
          <a:p>
            <a:pPr marL="0" indent="0" algn="r" eaLnBrk="1" fontAlgn="base" hangingPunct="1"/>
            <a:r>
              <a:rPr lang="ar-JO" altLang="en-US" b="1" dirty="0">
                <a:latin typeface="Arial" pitchFamily="34" charset="0"/>
                <a:cs typeface="Arial" pitchFamily="34" charset="0"/>
              </a:rPr>
              <a:t>4. العبيد - واردو</a:t>
            </a:r>
            <a:endParaRPr lang="en-US" altLang="en-US" b="1" dirty="0">
              <a:latin typeface="Arial" pitchFamily="34" charset="0"/>
              <a:cs typeface="Arial" pitchFamily="34" charset="0"/>
            </a:endParaRPr>
          </a:p>
        </p:txBody>
      </p:sp>
      <p:graphicFrame>
        <p:nvGraphicFramePr>
          <p:cNvPr id="44034" name="Object 2"/>
          <p:cNvGraphicFramePr>
            <a:graphicFrameLocks noChangeAspect="1"/>
          </p:cNvGraphicFramePr>
          <p:nvPr>
            <p:extLst>
              <p:ext uri="{D42A27DB-BD31-4B8C-83A1-F6EECF244321}">
                <p14:modId xmlns:p14="http://schemas.microsoft.com/office/powerpoint/2010/main" val="1072687289"/>
              </p:ext>
            </p:extLst>
          </p:nvPr>
        </p:nvGraphicFramePr>
        <p:xfrm>
          <a:off x="7620000" y="1219200"/>
          <a:ext cx="1274763" cy="1866900"/>
        </p:xfrm>
        <a:graphic>
          <a:graphicData uri="http://schemas.openxmlformats.org/presentationml/2006/ole">
            <mc:AlternateContent xmlns:mc="http://schemas.openxmlformats.org/markup-compatibility/2006">
              <mc:Choice xmlns:v="urn:schemas-microsoft-com:vml" Requires="v">
                <p:oleObj name="Bitmap Image" r:id="rId2" imgW="504762" imgH="838095" progId="Paint.Picture">
                  <p:embed/>
                </p:oleObj>
              </mc:Choice>
              <mc:Fallback>
                <p:oleObj name="Bitmap Image" r:id="rId2" imgW="504762" imgH="838095"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219200"/>
                        <a:ext cx="1274763"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4035" name="Text Box 5"/>
          <p:cNvSpPr txBox="1">
            <a:spLocks noChangeArrowheads="1"/>
          </p:cNvSpPr>
          <p:nvPr/>
        </p:nvSpPr>
        <p:spPr bwMode="auto">
          <a:xfrm>
            <a:off x="1752600" y="4800600"/>
            <a:ext cx="7391400" cy="1569660"/>
          </a:xfrm>
          <a:prstGeom prst="rect">
            <a:avLst/>
          </a:prstGeom>
          <a:solidFill>
            <a:srgbClr val="CCFF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73050" indent="-27305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buFontTx/>
              <a:buChar char="-"/>
            </a:pPr>
            <a:r>
              <a:rPr lang="ar-JO" altLang="en-US" b="1" dirty="0">
                <a:latin typeface="Arial" pitchFamily="34" charset="0"/>
                <a:cs typeface="Arial" pitchFamily="34" charset="0"/>
              </a:rPr>
              <a:t>كان معظم العبيد أسرى حرب</a:t>
            </a:r>
            <a:endParaRPr lang="en-US" altLang="en-US" b="1" dirty="0">
              <a:latin typeface="Arial" pitchFamily="34" charset="0"/>
              <a:cs typeface="Arial" pitchFamily="34" charset="0"/>
            </a:endParaRPr>
          </a:p>
          <a:p>
            <a:pPr algn="r" rtl="1" eaLnBrk="1" fontAlgn="base" hangingPunct="1">
              <a:buFontTx/>
              <a:buChar char="-"/>
            </a:pPr>
            <a:r>
              <a:rPr lang="ar-JO" altLang="en-US" b="1" dirty="0">
                <a:latin typeface="Arial" pitchFamily="34" charset="0"/>
                <a:cs typeface="Arial" pitchFamily="34" charset="0"/>
              </a:rPr>
              <a:t>يمكن بيع المواطنين الأحرار للعبودية بسبب الجرائم أو الديون</a:t>
            </a:r>
            <a:endParaRPr lang="en-US" altLang="en-US" b="1" dirty="0">
              <a:latin typeface="Arial" pitchFamily="34" charset="0"/>
              <a:cs typeface="Arial" pitchFamily="34" charset="0"/>
            </a:endParaRPr>
          </a:p>
          <a:p>
            <a:pPr algn="r" rtl="1" eaLnBrk="1" fontAlgn="base" hangingPunct="1"/>
            <a:r>
              <a:rPr lang="en-US" altLang="en-US" b="1" dirty="0">
                <a:latin typeface="Arial" pitchFamily="34" charset="0"/>
                <a:cs typeface="Arial" pitchFamily="34" charset="0"/>
              </a:rPr>
              <a:t>-	</a:t>
            </a:r>
            <a:r>
              <a:rPr lang="ar-JO" altLang="en-US" b="1" dirty="0">
                <a:latin typeface="Arial" pitchFamily="34" charset="0"/>
                <a:cs typeface="Arial" pitchFamily="34" charset="0"/>
              </a:rPr>
              <a:t>يبدو أنه من المستحيل للعبيد أن يصيروا أحراراً</a:t>
            </a:r>
            <a:endParaRPr lang="en-US" altLang="en-US" b="1" dirty="0">
              <a:latin typeface="Arial" pitchFamily="34" charset="0"/>
              <a:cs typeface="Arial" pitchFamily="34" charset="0"/>
            </a:endParaRPr>
          </a:p>
          <a:p>
            <a:pPr eaLnBrk="1" fontAlgn="base" hangingPunct="1"/>
            <a:endParaRPr lang="en-US" altLang="en-US" b="1" dirty="0">
              <a:latin typeface="Arial" pitchFamily="34" charset="0"/>
              <a:cs typeface="Arial" pitchFamily="34" charset="0"/>
            </a:endParaRPr>
          </a:p>
        </p:txBody>
      </p:sp>
      <p:sp>
        <p:nvSpPr>
          <p:cNvPr id="44036" name="Rectangle 7"/>
          <p:cNvSpPr>
            <a:spLocks noGrp="1" noChangeArrowheads="1"/>
          </p:cNvSpPr>
          <p:nvPr>
            <p:ph type="title" idx="4294967295"/>
          </p:nvPr>
        </p:nvSpPr>
        <p:spPr>
          <a:xfrm>
            <a:off x="1219200" y="0"/>
            <a:ext cx="5275263" cy="533400"/>
          </a:xfrm>
          <a:solidFill>
            <a:srgbClr val="800000"/>
          </a:solidFill>
        </p:spPr>
        <p:txBody>
          <a:bodyPr/>
          <a:lstStyle/>
          <a:p>
            <a:pPr eaLnBrk="1" hangingPunct="1"/>
            <a:r>
              <a:rPr lang="ar-JO" altLang="en-US" sz="2400" b="1" dirty="0">
                <a:solidFill>
                  <a:srgbClr val="FFFFFF"/>
                </a:solidFill>
                <a:latin typeface="Arial" pitchFamily="34" charset="0"/>
              </a:rPr>
              <a:t>العبيد في المجتمعات القديمة</a:t>
            </a:r>
            <a:endParaRPr lang="en-US" altLang="en-US" sz="2400" b="1" dirty="0">
              <a:solidFill>
                <a:srgbClr val="FFFFFF"/>
              </a:solidFill>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6"/>
          <p:cNvSpPr txBox="1">
            <a:spLocks noChangeArrowheads="1"/>
          </p:cNvSpPr>
          <p:nvPr/>
        </p:nvSpPr>
        <p:spPr bwMode="auto">
          <a:xfrm>
            <a:off x="1227138" y="914400"/>
            <a:ext cx="791686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r>
              <a:rPr lang="ar-JO" altLang="en-US" b="1" dirty="0">
                <a:latin typeface="Arial" pitchFamily="34" charset="0"/>
                <a:cs typeface="Arial" pitchFamily="34" charset="0"/>
              </a:rPr>
              <a:t>سكان الأراضي المهزومة بالكامل يأخذون كعبيد في العادة:</a:t>
            </a:r>
            <a:endParaRPr lang="en-US" altLang="en-US" b="1" dirty="0">
              <a:latin typeface="Arial" pitchFamily="34" charset="0"/>
              <a:cs typeface="Arial" pitchFamily="34" charset="0"/>
            </a:endParaRPr>
          </a:p>
          <a:p>
            <a:pPr eaLnBrk="1" fontAlgn="base" hangingPunct="1"/>
            <a:endParaRPr lang="en-US" altLang="en-US" b="1" dirty="0">
              <a:latin typeface="Arial" pitchFamily="34" charset="0"/>
              <a:cs typeface="Arial" pitchFamily="34" charset="0"/>
            </a:endParaRPr>
          </a:p>
          <a:p>
            <a:pPr algn="r" rtl="1" eaLnBrk="1" fontAlgn="base" hangingPunct="1">
              <a:buFontTx/>
              <a:buChar char="•"/>
            </a:pPr>
            <a:r>
              <a:rPr lang="ar-JO" altLang="en-US" b="1" dirty="0">
                <a:latin typeface="Arial" pitchFamily="34" charset="0"/>
                <a:cs typeface="Arial" pitchFamily="34" charset="0"/>
              </a:rPr>
              <a:t> خلال فترة حكم تحتمس الثالث كان العبيد جزء من الجزية التي يدفعها العدو المهزوم</a:t>
            </a:r>
            <a:endParaRPr lang="en-US" altLang="en-US" b="1" dirty="0">
              <a:latin typeface="Arial" pitchFamily="34" charset="0"/>
              <a:cs typeface="Arial" pitchFamily="34" charset="0"/>
            </a:endParaRPr>
          </a:p>
          <a:p>
            <a:pPr lvl="1" eaLnBrk="1" fontAlgn="base" hangingPunct="1"/>
            <a:r>
              <a:rPr lang="ar-JO" altLang="en-US" b="1" dirty="0">
                <a:latin typeface="Arial" pitchFamily="34" charset="0"/>
                <a:cs typeface="Arial" pitchFamily="34" charset="0"/>
              </a:rPr>
              <a:t>... في تلك السنة 295 عبداً من الذكور والإناث، 68 حصاناً، 3 أطباق ذهبية، 3 أطباق فضية</a:t>
            </a:r>
            <a:endParaRPr lang="en-US" altLang="en-US" b="1" dirty="0">
              <a:latin typeface="Arial" pitchFamily="34" charset="0"/>
              <a:cs typeface="Arial" pitchFamily="34" charset="0"/>
            </a:endParaRPr>
          </a:p>
          <a:p>
            <a:pPr lvl="1" eaLnBrk="1" fontAlgn="base" hangingPunct="1"/>
            <a:endParaRPr lang="en-US" altLang="en-US" sz="1800" b="1" dirty="0">
              <a:latin typeface="Arial" pitchFamily="34" charset="0"/>
              <a:cs typeface="Arial" pitchFamily="34" charset="0"/>
            </a:endParaRPr>
          </a:p>
          <a:p>
            <a:pPr lvl="1" algn="ctr" eaLnBrk="1" fontAlgn="base" hangingPunct="1"/>
            <a:r>
              <a:rPr lang="ar-JO" altLang="en-US" sz="1800" b="1" dirty="0">
                <a:latin typeface="Arial" pitchFamily="34" charset="0"/>
                <a:cs typeface="Arial" pitchFamily="34" charset="0"/>
              </a:rPr>
              <a:t>(اقرير نت السنة 42(؟) من حكم تحتمس الثالث)</a:t>
            </a:r>
            <a:endParaRPr lang="en-US" altLang="en-US" b="1" dirty="0">
              <a:latin typeface="Arial" pitchFamily="34" charset="0"/>
              <a:cs typeface="Arial" pitchFamily="34" charset="0"/>
            </a:endParaRPr>
          </a:p>
        </p:txBody>
      </p:sp>
      <p:sp>
        <p:nvSpPr>
          <p:cNvPr id="45058" name="Text Box 7"/>
          <p:cNvSpPr txBox="1">
            <a:spLocks noChangeArrowheads="1"/>
          </p:cNvSpPr>
          <p:nvPr/>
        </p:nvSpPr>
        <p:spPr bwMode="auto">
          <a:xfrm>
            <a:off x="1304925" y="4572000"/>
            <a:ext cx="783907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buFontTx/>
              <a:buChar char="•"/>
            </a:pPr>
            <a:r>
              <a:rPr lang="ar-JO" altLang="en-US" b="1" dirty="0">
                <a:latin typeface="Arial" pitchFamily="34" charset="0"/>
                <a:cs typeface="Arial" pitchFamily="34" charset="0"/>
              </a:rPr>
              <a:t> أخضع يشوع الجبعونيين للعبودية:</a:t>
            </a:r>
            <a:endParaRPr lang="en-US" altLang="en-US" b="1" dirty="0">
              <a:latin typeface="Arial" pitchFamily="34" charset="0"/>
              <a:cs typeface="Arial" pitchFamily="34" charset="0"/>
            </a:endParaRPr>
          </a:p>
          <a:p>
            <a:pPr lvl="1" eaLnBrk="1" fontAlgn="base" hangingPunct="1"/>
            <a:r>
              <a:rPr lang="ar-JO" altLang="en-US" b="1" dirty="0">
                <a:latin typeface="Arial" pitchFamily="34" charset="0"/>
                <a:cs typeface="Arial" pitchFamily="34" charset="0"/>
              </a:rPr>
              <a:t>فلا ينقطع منكم العبيد ومحتطبو الحطب ومستقو الماء لبيت إلهي</a:t>
            </a:r>
            <a:r>
              <a:rPr lang="en-US" altLang="en-US" b="1" dirty="0">
                <a:latin typeface="Arial" pitchFamily="34" charset="0"/>
                <a:cs typeface="Arial" pitchFamily="34" charset="0"/>
              </a:rPr>
              <a:t> </a:t>
            </a:r>
            <a:br>
              <a:rPr lang="en-US" altLang="en-US" b="1" dirty="0">
                <a:latin typeface="Arial" pitchFamily="34" charset="0"/>
                <a:cs typeface="Arial" pitchFamily="34" charset="0"/>
              </a:rPr>
            </a:br>
            <a:br>
              <a:rPr lang="en-US" altLang="en-US" b="1" dirty="0">
                <a:latin typeface="Arial" pitchFamily="34" charset="0"/>
                <a:cs typeface="Arial" pitchFamily="34" charset="0"/>
              </a:rPr>
            </a:br>
            <a:r>
              <a:rPr lang="ar-JO" altLang="en-US" sz="2000" b="1" dirty="0">
                <a:latin typeface="Arial" pitchFamily="34" charset="0"/>
                <a:cs typeface="Arial" pitchFamily="34" charset="0"/>
              </a:rPr>
              <a:t>(يشوع 9: 23)</a:t>
            </a:r>
            <a:endParaRPr lang="en-US" altLang="en-US" b="1" dirty="0">
              <a:latin typeface="Arial" pitchFamily="34" charset="0"/>
              <a:cs typeface="Arial" pitchFamily="34" charset="0"/>
            </a:endParaRPr>
          </a:p>
        </p:txBody>
      </p:sp>
      <p:sp>
        <p:nvSpPr>
          <p:cNvPr id="45059" name="Rectangle 9"/>
          <p:cNvSpPr>
            <a:spLocks noGrp="1" noChangeArrowheads="1"/>
          </p:cNvSpPr>
          <p:nvPr>
            <p:ph type="title" idx="4294967295"/>
          </p:nvPr>
        </p:nvSpPr>
        <p:spPr>
          <a:xfrm>
            <a:off x="1219200" y="0"/>
            <a:ext cx="4270375" cy="533400"/>
          </a:xfrm>
          <a:solidFill>
            <a:srgbClr val="800000"/>
          </a:solidFill>
        </p:spPr>
        <p:txBody>
          <a:bodyPr/>
          <a:lstStyle/>
          <a:p>
            <a:pPr eaLnBrk="1" hangingPunct="1"/>
            <a:r>
              <a:rPr lang="ar-JO" altLang="en-US" sz="2400" b="1" dirty="0">
                <a:solidFill>
                  <a:srgbClr val="FFFFFF"/>
                </a:solidFill>
                <a:latin typeface="Arial" pitchFamily="34" charset="0"/>
              </a:rPr>
              <a:t>العبيد في المجتمعات القديمة</a:t>
            </a:r>
            <a:endParaRPr lang="en-US" altLang="en-US" sz="2400" b="1" dirty="0">
              <a:solidFill>
                <a:srgbClr val="FFFFFF"/>
              </a:solidFill>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1" name="Object 2"/>
          <p:cNvGraphicFramePr>
            <a:graphicFrameLocks noChangeAspect="1"/>
          </p:cNvGraphicFramePr>
          <p:nvPr>
            <p:extLst>
              <p:ext uri="{D42A27DB-BD31-4B8C-83A1-F6EECF244321}">
                <p14:modId xmlns:p14="http://schemas.microsoft.com/office/powerpoint/2010/main" val="4257425673"/>
              </p:ext>
            </p:extLst>
          </p:nvPr>
        </p:nvGraphicFramePr>
        <p:xfrm>
          <a:off x="1219200" y="457200"/>
          <a:ext cx="7924800" cy="6400800"/>
        </p:xfrm>
        <a:graphic>
          <a:graphicData uri="http://schemas.openxmlformats.org/presentationml/2006/ole">
            <mc:AlternateContent xmlns:mc="http://schemas.openxmlformats.org/markup-compatibility/2006">
              <mc:Choice xmlns:v="urn:schemas-microsoft-com:vml" Requires="v">
                <p:oleObj name="Bitmap Image" r:id="rId2" imgW="9752381" imgH="7314286" progId="Paint.Picture">
                  <p:embed/>
                </p:oleObj>
              </mc:Choice>
              <mc:Fallback>
                <p:oleObj name="Bitmap Image" r:id="rId2" imgW="9752381" imgH="7314286"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l="6415" t="14375" r="9227" b="12500"/>
                      <a:stretch>
                        <a:fillRect/>
                      </a:stretch>
                    </p:blipFill>
                    <p:spPr bwMode="auto">
                      <a:xfrm>
                        <a:off x="1219200" y="457200"/>
                        <a:ext cx="79248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6082" name="Rectangle 5"/>
          <p:cNvSpPr>
            <a:spLocks noGrp="1" noChangeArrowheads="1"/>
          </p:cNvSpPr>
          <p:nvPr>
            <p:ph type="title" idx="4294967295"/>
          </p:nvPr>
        </p:nvSpPr>
        <p:spPr>
          <a:xfrm>
            <a:off x="1219200" y="0"/>
            <a:ext cx="4953000" cy="533400"/>
          </a:xfrm>
          <a:solidFill>
            <a:srgbClr val="800000"/>
          </a:solidFill>
        </p:spPr>
        <p:txBody>
          <a:bodyPr/>
          <a:lstStyle/>
          <a:p>
            <a:pPr eaLnBrk="1" hangingPunct="1"/>
            <a:r>
              <a:rPr lang="ar-JO" altLang="en-US" sz="2400" b="1" dirty="0">
                <a:solidFill>
                  <a:srgbClr val="FFFFFF"/>
                </a:solidFill>
                <a:latin typeface="Arial" pitchFamily="34" charset="0"/>
              </a:rPr>
              <a:t>العبيد في المجتمعات القديمة</a:t>
            </a:r>
            <a:endParaRPr lang="en-US" altLang="en-US" sz="2400" b="1" dirty="0">
              <a:solidFill>
                <a:srgbClr val="FFFFFF"/>
              </a:solidFill>
              <a:latin typeface="Arial" pitchFamily="34" charset="0"/>
            </a:endParaRPr>
          </a:p>
        </p:txBody>
      </p:sp>
      <p:sp>
        <p:nvSpPr>
          <p:cNvPr id="4" name="Rectangle 5">
            <a:extLst>
              <a:ext uri="{FF2B5EF4-FFF2-40B4-BE49-F238E27FC236}">
                <a16:creationId xmlns:a16="http://schemas.microsoft.com/office/drawing/2014/main" id="{EB71C5F7-D304-E340-8BA2-1FE87A4FA55F}"/>
              </a:ext>
            </a:extLst>
          </p:cNvPr>
          <p:cNvSpPr txBox="1">
            <a:spLocks noChangeArrowheads="1"/>
          </p:cNvSpPr>
          <p:nvPr/>
        </p:nvSpPr>
        <p:spPr bwMode="auto">
          <a:xfrm>
            <a:off x="2642647" y="548680"/>
            <a:ext cx="4953000" cy="533400"/>
          </a:xfrm>
          <a:prstGeom prst="rect">
            <a:avLst/>
          </a:prstGeom>
          <a:solidFill>
            <a:schemeClr val="tx1"/>
          </a:solidFill>
          <a:ln>
            <a:noFill/>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221F0B"/>
                </a:solidFill>
                <a:latin typeface="Arial"/>
                <a:ea typeface="MS PGothic" pitchFamily="34" charset="-128"/>
                <a:cs typeface="Arial"/>
              </a:defRPr>
            </a:lvl1pPr>
            <a:lvl2pPr algn="ctr" rtl="0" eaLnBrk="0" fontAlgn="base" hangingPunct="0">
              <a:spcBef>
                <a:spcPct val="0"/>
              </a:spcBef>
              <a:spcAft>
                <a:spcPct val="0"/>
              </a:spcAft>
              <a:defRPr sz="4400">
                <a:solidFill>
                  <a:srgbClr val="221F0B"/>
                </a:solidFill>
                <a:latin typeface="Arial" charset="0"/>
                <a:ea typeface="MS PGothic" pitchFamily="34" charset="-128"/>
              </a:defRPr>
            </a:lvl2pPr>
            <a:lvl3pPr algn="ctr" rtl="0" eaLnBrk="0" fontAlgn="base" hangingPunct="0">
              <a:spcBef>
                <a:spcPct val="0"/>
              </a:spcBef>
              <a:spcAft>
                <a:spcPct val="0"/>
              </a:spcAft>
              <a:defRPr sz="4400">
                <a:solidFill>
                  <a:srgbClr val="221F0B"/>
                </a:solidFill>
                <a:latin typeface="Arial" charset="0"/>
                <a:ea typeface="MS PGothic" pitchFamily="34" charset="-128"/>
              </a:defRPr>
            </a:lvl3pPr>
            <a:lvl4pPr algn="ctr" rtl="0" eaLnBrk="0" fontAlgn="base" hangingPunct="0">
              <a:spcBef>
                <a:spcPct val="0"/>
              </a:spcBef>
              <a:spcAft>
                <a:spcPct val="0"/>
              </a:spcAft>
              <a:defRPr sz="4400">
                <a:solidFill>
                  <a:srgbClr val="221F0B"/>
                </a:solidFill>
                <a:latin typeface="Arial" charset="0"/>
                <a:ea typeface="MS PGothic" pitchFamily="34" charset="-128"/>
              </a:defRPr>
            </a:lvl4pPr>
            <a:lvl5pPr algn="ctr" rtl="0" eaLnBrk="0" fontAlgn="base" hangingPunct="0">
              <a:spcBef>
                <a:spcPct val="0"/>
              </a:spcBef>
              <a:spcAft>
                <a:spcPct val="0"/>
              </a:spcAft>
              <a:defRPr sz="4400">
                <a:solidFill>
                  <a:srgbClr val="221F0B"/>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r>
              <a:rPr lang="ar-JO" altLang="en-US" sz="2400" b="1" kern="0" dirty="0">
                <a:solidFill>
                  <a:srgbClr val="FFFFFF"/>
                </a:solidFill>
                <a:latin typeface="Arial" pitchFamily="34" charset="0"/>
              </a:rPr>
              <a:t>عبودية المرأة قديماً</a:t>
            </a:r>
            <a:endParaRPr lang="en-US" altLang="en-US" sz="2400" b="1" kern="0" dirty="0">
              <a:solidFill>
                <a:srgbClr val="FFFFFF"/>
              </a:solidFill>
              <a:latin typeface="Arial" pitchFamily="34" charset="0"/>
            </a:endParaRPr>
          </a:p>
        </p:txBody>
      </p:sp>
      <p:sp>
        <p:nvSpPr>
          <p:cNvPr id="5" name="Rectangle 5">
            <a:extLst>
              <a:ext uri="{FF2B5EF4-FFF2-40B4-BE49-F238E27FC236}">
                <a16:creationId xmlns:a16="http://schemas.microsoft.com/office/drawing/2014/main" id="{910AC450-FBD6-3344-BA5F-78220AA160FD}"/>
              </a:ext>
            </a:extLst>
          </p:cNvPr>
          <p:cNvSpPr txBox="1">
            <a:spLocks noChangeArrowheads="1"/>
          </p:cNvSpPr>
          <p:nvPr/>
        </p:nvSpPr>
        <p:spPr bwMode="auto">
          <a:xfrm>
            <a:off x="1219200" y="3829944"/>
            <a:ext cx="7961312" cy="3119536"/>
          </a:xfrm>
          <a:prstGeom prst="rect">
            <a:avLst/>
          </a:prstGeom>
          <a:solidFill>
            <a:schemeClr val="tx1"/>
          </a:solidFill>
          <a:ln>
            <a:noFill/>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221F0B"/>
                </a:solidFill>
                <a:latin typeface="Arial"/>
                <a:ea typeface="MS PGothic" pitchFamily="34" charset="-128"/>
                <a:cs typeface="Arial"/>
              </a:defRPr>
            </a:lvl1pPr>
            <a:lvl2pPr algn="ctr" rtl="0" eaLnBrk="0" fontAlgn="base" hangingPunct="0">
              <a:spcBef>
                <a:spcPct val="0"/>
              </a:spcBef>
              <a:spcAft>
                <a:spcPct val="0"/>
              </a:spcAft>
              <a:defRPr sz="4400">
                <a:solidFill>
                  <a:srgbClr val="221F0B"/>
                </a:solidFill>
                <a:latin typeface="Arial" charset="0"/>
                <a:ea typeface="MS PGothic" pitchFamily="34" charset="-128"/>
              </a:defRPr>
            </a:lvl2pPr>
            <a:lvl3pPr algn="ctr" rtl="0" eaLnBrk="0" fontAlgn="base" hangingPunct="0">
              <a:spcBef>
                <a:spcPct val="0"/>
              </a:spcBef>
              <a:spcAft>
                <a:spcPct val="0"/>
              </a:spcAft>
              <a:defRPr sz="4400">
                <a:solidFill>
                  <a:srgbClr val="221F0B"/>
                </a:solidFill>
                <a:latin typeface="Arial" charset="0"/>
                <a:ea typeface="MS PGothic" pitchFamily="34" charset="-128"/>
              </a:defRPr>
            </a:lvl3pPr>
            <a:lvl4pPr algn="ctr" rtl="0" eaLnBrk="0" fontAlgn="base" hangingPunct="0">
              <a:spcBef>
                <a:spcPct val="0"/>
              </a:spcBef>
              <a:spcAft>
                <a:spcPct val="0"/>
              </a:spcAft>
              <a:defRPr sz="4400">
                <a:solidFill>
                  <a:srgbClr val="221F0B"/>
                </a:solidFill>
                <a:latin typeface="Arial" charset="0"/>
                <a:ea typeface="MS PGothic" pitchFamily="34" charset="-128"/>
              </a:defRPr>
            </a:lvl4pPr>
            <a:lvl5pPr algn="ctr" rtl="0" eaLnBrk="0" fontAlgn="base" hangingPunct="0">
              <a:spcBef>
                <a:spcPct val="0"/>
              </a:spcBef>
              <a:spcAft>
                <a:spcPct val="0"/>
              </a:spcAft>
              <a:defRPr sz="4400">
                <a:solidFill>
                  <a:srgbClr val="221F0B"/>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r>
              <a:rPr lang="ar-JO" altLang="en-US" sz="2400" b="1" kern="0" dirty="0">
                <a:solidFill>
                  <a:srgbClr val="FFFFFF"/>
                </a:solidFill>
                <a:latin typeface="Arial" pitchFamily="34" charset="0"/>
              </a:rPr>
              <a:t>الرسم مأخوذ من نقش جداري يصور الآشوريين وهم يأخذون الناس إلى الأسر. لم يكن هناك رجاء لهؤلاء النساء وعادة ما يُجبرن على العمل في الدعارة. كان الآشوريون القدماء من بين أكثر المحاربين القدماء قسوة. كان هذا هو مصير نساء بني إسرائيل المتمردات في المملكة الشمالية.</a:t>
            </a:r>
            <a:endParaRPr lang="en-US" altLang="en-US" sz="2400" b="1" kern="0" dirty="0">
              <a:solidFill>
                <a:srgbClr val="FFFFFF"/>
              </a:solidFill>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a:spLocks noChangeArrowheads="1"/>
          </p:cNvSpPr>
          <p:nvPr/>
        </p:nvSpPr>
        <p:spPr bwMode="auto">
          <a:xfrm>
            <a:off x="1600200" y="2189163"/>
            <a:ext cx="7467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spcBef>
                <a:spcPct val="20000"/>
              </a:spcBef>
            </a:pPr>
            <a:r>
              <a:rPr lang="ar-JO" altLang="en-US" b="1" dirty="0">
                <a:latin typeface="Arial" pitchFamily="34" charset="0"/>
                <a:cs typeface="Arial" pitchFamily="34" charset="0"/>
              </a:rPr>
              <a:t>أساسي لتسهيل عمل الحضارات القديمة</a:t>
            </a:r>
            <a:r>
              <a:rPr lang="en-US" altLang="en-US" b="1" dirty="0">
                <a:latin typeface="Arial" pitchFamily="34" charset="0"/>
                <a:cs typeface="Arial" pitchFamily="34" charset="0"/>
              </a:rPr>
              <a:t> </a:t>
            </a:r>
          </a:p>
          <a:p>
            <a:pPr eaLnBrk="1" fontAlgn="base" hangingPunct="1">
              <a:spcBef>
                <a:spcPct val="20000"/>
              </a:spcBef>
            </a:pPr>
            <a:endParaRPr lang="en-US" altLang="en-US" b="1" dirty="0">
              <a:latin typeface="Arial" pitchFamily="34" charset="0"/>
              <a:cs typeface="Arial" pitchFamily="34" charset="0"/>
            </a:endParaRPr>
          </a:p>
          <a:p>
            <a:pPr algn="r" eaLnBrk="1" fontAlgn="base" hangingPunct="1">
              <a:spcBef>
                <a:spcPct val="20000"/>
              </a:spcBef>
            </a:pPr>
            <a:r>
              <a:rPr lang="ar-JO" altLang="en-US" b="1" dirty="0">
                <a:latin typeface="Arial" pitchFamily="34" charset="0"/>
                <a:cs typeface="Arial" pitchFamily="34" charset="0"/>
              </a:rPr>
              <a:t>كانت الحضارات القديمة زراعية وكثيفة العمالة</a:t>
            </a:r>
            <a:endParaRPr lang="en-US" altLang="en-US" b="1" dirty="0">
              <a:latin typeface="Arial" pitchFamily="34" charset="0"/>
              <a:cs typeface="Arial" pitchFamily="34" charset="0"/>
            </a:endParaRPr>
          </a:p>
          <a:p>
            <a:pPr eaLnBrk="1" fontAlgn="base" hangingPunct="1">
              <a:spcBef>
                <a:spcPct val="20000"/>
              </a:spcBef>
            </a:pPr>
            <a:endParaRPr lang="en-US" altLang="en-US" b="1" dirty="0">
              <a:latin typeface="Arial" pitchFamily="34" charset="0"/>
              <a:cs typeface="Arial" pitchFamily="34" charset="0"/>
            </a:endParaRPr>
          </a:p>
          <a:p>
            <a:pPr algn="r" eaLnBrk="1" fontAlgn="base" hangingPunct="1">
              <a:spcBef>
                <a:spcPct val="20000"/>
              </a:spcBef>
            </a:pPr>
            <a:r>
              <a:rPr lang="ar-JO" altLang="en-US" b="1" dirty="0">
                <a:latin typeface="Arial" pitchFamily="34" charset="0"/>
                <a:cs typeface="Arial" pitchFamily="34" charset="0"/>
              </a:rPr>
              <a:t>تم بناء معظم المدن القديمة من قبل العبيد</a:t>
            </a:r>
            <a:r>
              <a:rPr lang="en-US" altLang="en-US" b="1" dirty="0">
                <a:latin typeface="Arial" pitchFamily="34" charset="0"/>
                <a:cs typeface="Arial" pitchFamily="34" charset="0"/>
              </a:rPr>
              <a:t> </a:t>
            </a:r>
            <a:br>
              <a:rPr lang="en-US" altLang="en-US" b="1" dirty="0">
                <a:latin typeface="Arial" pitchFamily="34" charset="0"/>
                <a:cs typeface="Arial" pitchFamily="34" charset="0"/>
              </a:rPr>
            </a:br>
            <a:endParaRPr lang="en-US" altLang="en-US" b="1" dirty="0">
              <a:latin typeface="Arial" pitchFamily="34" charset="0"/>
              <a:cs typeface="Arial" pitchFamily="34" charset="0"/>
            </a:endParaRPr>
          </a:p>
          <a:p>
            <a:pPr algn="r" eaLnBrk="1" fontAlgn="base" hangingPunct="1">
              <a:spcBef>
                <a:spcPct val="20000"/>
              </a:spcBef>
            </a:pPr>
            <a:r>
              <a:rPr lang="ar-JO" altLang="en-US" b="1" dirty="0">
                <a:latin typeface="Arial" pitchFamily="34" charset="0"/>
                <a:cs typeface="Arial" pitchFamily="34" charset="0"/>
              </a:rPr>
              <a:t>ربما كانت الأهرامات المصرية بمثابة نصب تذكاري طويل المدى لممارسات مثل هذه </a:t>
            </a:r>
            <a:endParaRPr lang="en-US" altLang="en-US" b="1" dirty="0">
              <a:latin typeface="Arial" pitchFamily="34" charset="0"/>
              <a:cs typeface="Arial" pitchFamily="34" charset="0"/>
            </a:endParaRPr>
          </a:p>
        </p:txBody>
      </p:sp>
      <p:sp>
        <p:nvSpPr>
          <p:cNvPr id="47106" name="Text Box 7"/>
          <p:cNvSpPr txBox="1">
            <a:spLocks noChangeArrowheads="1"/>
          </p:cNvSpPr>
          <p:nvPr/>
        </p:nvSpPr>
        <p:spPr bwMode="auto">
          <a:xfrm>
            <a:off x="1524000" y="1371600"/>
            <a:ext cx="4857420" cy="461665"/>
          </a:xfrm>
          <a:prstGeom prst="rect">
            <a:avLst/>
          </a:prstGeom>
          <a:solidFill>
            <a:srgbClr val="FFFF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ar-JO" altLang="en-US" b="1" u="sng" dirty="0">
                <a:latin typeface="Arial" pitchFamily="34" charset="0"/>
                <a:cs typeface="Arial" pitchFamily="34" charset="0"/>
              </a:rPr>
              <a:t>تم إضفاء الصفة القانونية على العبودية بسهولة</a:t>
            </a:r>
            <a:endParaRPr lang="en-US" altLang="en-US" b="1" u="sng" dirty="0">
              <a:latin typeface="Arial" pitchFamily="34" charset="0"/>
              <a:cs typeface="Arial" pitchFamily="34" charset="0"/>
            </a:endParaRPr>
          </a:p>
        </p:txBody>
      </p:sp>
      <p:sp>
        <p:nvSpPr>
          <p:cNvPr id="47107" name="Rectangle 9"/>
          <p:cNvSpPr>
            <a:spLocks noGrp="1" noChangeArrowheads="1"/>
          </p:cNvSpPr>
          <p:nvPr>
            <p:ph type="title" idx="4294967295"/>
          </p:nvPr>
        </p:nvSpPr>
        <p:spPr>
          <a:xfrm>
            <a:off x="1219200" y="0"/>
            <a:ext cx="4495800" cy="609600"/>
          </a:xfrm>
          <a:solidFill>
            <a:srgbClr val="800000"/>
          </a:solidFill>
        </p:spPr>
        <p:txBody>
          <a:bodyPr/>
          <a:lstStyle/>
          <a:p>
            <a:pPr eaLnBrk="1" hangingPunct="1"/>
            <a:r>
              <a:rPr lang="ar-JO" altLang="en-US" sz="2400" b="1" dirty="0">
                <a:solidFill>
                  <a:srgbClr val="FFFFFF"/>
                </a:solidFill>
                <a:latin typeface="Arial" pitchFamily="34" charset="0"/>
              </a:rPr>
              <a:t>العبيد في المجتمعات القديمة</a:t>
            </a:r>
            <a:endParaRPr lang="en-US" altLang="en-US" sz="2400" b="1" dirty="0">
              <a:solidFill>
                <a:srgbClr val="FFFFFF"/>
              </a:solidFill>
              <a:latin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29" name="Object 2"/>
          <p:cNvGraphicFramePr>
            <a:graphicFrameLocks noChangeAspect="1"/>
          </p:cNvGraphicFramePr>
          <p:nvPr>
            <p:extLst>
              <p:ext uri="{D42A27DB-BD31-4B8C-83A1-F6EECF244321}">
                <p14:modId xmlns:p14="http://schemas.microsoft.com/office/powerpoint/2010/main" val="477506623"/>
              </p:ext>
            </p:extLst>
          </p:nvPr>
        </p:nvGraphicFramePr>
        <p:xfrm>
          <a:off x="1371600" y="1219200"/>
          <a:ext cx="3200400" cy="4876800"/>
        </p:xfrm>
        <a:graphic>
          <a:graphicData uri="http://schemas.openxmlformats.org/presentationml/2006/ole">
            <mc:AlternateContent xmlns:mc="http://schemas.openxmlformats.org/markup-compatibility/2006">
              <mc:Choice xmlns:v="urn:schemas-microsoft-com:vml" Requires="v">
                <p:oleObj name="Bitmap Image" r:id="rId2" imgW="3104762" imgH="3467584" progId="Paint.Picture">
                  <p:embed/>
                </p:oleObj>
              </mc:Choice>
              <mc:Fallback>
                <p:oleObj name="Bitmap Image" r:id="rId2" imgW="3104762" imgH="3467584"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l="920"/>
                      <a:stretch>
                        <a:fillRect/>
                      </a:stretch>
                    </p:blipFill>
                    <p:spPr bwMode="auto">
                      <a:xfrm>
                        <a:off x="1371600" y="1219200"/>
                        <a:ext cx="3200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8130" name="Text Box 4"/>
          <p:cNvSpPr txBox="1">
            <a:spLocks noChangeArrowheads="1"/>
          </p:cNvSpPr>
          <p:nvPr/>
        </p:nvSpPr>
        <p:spPr bwMode="auto">
          <a:xfrm>
            <a:off x="4724400" y="1066800"/>
            <a:ext cx="441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sz="2800" b="1" dirty="0">
                <a:solidFill>
                  <a:srgbClr val="6600FF"/>
                </a:solidFill>
                <a:latin typeface="Arial" pitchFamily="34" charset="0"/>
                <a:cs typeface="Arial" pitchFamily="34" charset="0"/>
              </a:rPr>
              <a:t>ممارسة شائعة في</a:t>
            </a:r>
          </a:p>
          <a:p>
            <a:pPr algn="ctr" eaLnBrk="1" fontAlgn="base" hangingPunct="1"/>
            <a:r>
              <a:rPr lang="ar-JO" altLang="en-US" sz="2800" b="1" dirty="0">
                <a:solidFill>
                  <a:srgbClr val="6600FF"/>
                </a:solidFill>
                <a:latin typeface="Arial" pitchFamily="34" charset="0"/>
                <a:cs typeface="Arial" pitchFamily="34" charset="0"/>
              </a:rPr>
              <a:t>الشرق الأدنى القديم</a:t>
            </a:r>
            <a:endParaRPr lang="en-US" altLang="en-US" sz="2800" b="1" dirty="0">
              <a:solidFill>
                <a:srgbClr val="6600FF"/>
              </a:solidFill>
              <a:latin typeface="Arial" pitchFamily="34" charset="0"/>
              <a:cs typeface="Arial" pitchFamily="34" charset="0"/>
            </a:endParaRPr>
          </a:p>
        </p:txBody>
      </p:sp>
      <p:sp>
        <p:nvSpPr>
          <p:cNvPr id="48131" name="Text Box 5"/>
          <p:cNvSpPr txBox="1">
            <a:spLocks noChangeArrowheads="1"/>
          </p:cNvSpPr>
          <p:nvPr/>
        </p:nvSpPr>
        <p:spPr bwMode="auto">
          <a:xfrm>
            <a:off x="4648200" y="2209800"/>
            <a:ext cx="4495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73050" indent="-27305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buFontTx/>
              <a:buChar char="•"/>
            </a:pPr>
            <a:r>
              <a:rPr lang="ar-JO" altLang="en-US" b="1" dirty="0">
                <a:latin typeface="Arial" pitchFamily="34" charset="0"/>
                <a:cs typeface="Arial" pitchFamily="34" charset="0"/>
              </a:rPr>
              <a:t>تعكس الإنحدار الأخلاقي لحضارات الشرق الأدنى القديم</a:t>
            </a:r>
            <a:endParaRPr lang="en-US" altLang="en-US" b="1" dirty="0">
              <a:latin typeface="Arial" pitchFamily="34" charset="0"/>
              <a:cs typeface="Arial" pitchFamily="34" charset="0"/>
            </a:endParaRPr>
          </a:p>
          <a:p>
            <a:pPr marL="0" indent="0" eaLnBrk="1" fontAlgn="base" hangingPunct="1"/>
            <a:endParaRPr lang="en-US" altLang="en-US" b="1" dirty="0">
              <a:latin typeface="Arial" pitchFamily="34" charset="0"/>
              <a:cs typeface="Arial" pitchFamily="34" charset="0"/>
            </a:endParaRPr>
          </a:p>
          <a:p>
            <a:pPr algn="r" rtl="1" eaLnBrk="1" fontAlgn="base" hangingPunct="1">
              <a:buFontTx/>
              <a:buChar char="•"/>
            </a:pPr>
            <a:r>
              <a:rPr lang="ar-JO" altLang="en-US" b="1" dirty="0">
                <a:latin typeface="Arial" pitchFamily="34" charset="0"/>
                <a:cs typeface="Arial" pitchFamily="34" charset="0"/>
              </a:rPr>
              <a:t>قيمة متدنية للحياة البشرية بسبب النظر إلى البشر كعبيد خلقوا من أجل الآلهة</a:t>
            </a:r>
            <a:endParaRPr lang="en-US" altLang="en-US" b="1" dirty="0">
              <a:latin typeface="Arial" pitchFamily="34" charset="0"/>
              <a:cs typeface="Arial" pitchFamily="34" charset="0"/>
            </a:endParaRPr>
          </a:p>
          <a:p>
            <a:pPr marL="0" indent="0" eaLnBrk="1" fontAlgn="base" hangingPunct="1"/>
            <a:endParaRPr lang="en-US" altLang="en-US" b="1" dirty="0">
              <a:latin typeface="Arial" pitchFamily="34" charset="0"/>
              <a:cs typeface="Arial" pitchFamily="34" charset="0"/>
            </a:endParaRPr>
          </a:p>
          <a:p>
            <a:pPr algn="r" rtl="1" eaLnBrk="1" fontAlgn="base" hangingPunct="1">
              <a:buFontTx/>
              <a:buChar char="•"/>
            </a:pPr>
            <a:r>
              <a:rPr lang="ar-JO" altLang="en-US" b="1" dirty="0">
                <a:latin typeface="Arial" pitchFamily="34" charset="0"/>
                <a:cs typeface="Arial" pitchFamily="34" charset="0"/>
              </a:rPr>
              <a:t>كان العبيد ممتلكات ولذلك تعاملوا معهم مثل الحيوانات</a:t>
            </a:r>
            <a:endParaRPr lang="en-US" altLang="en-US" b="1" dirty="0">
              <a:latin typeface="Arial" pitchFamily="34" charset="0"/>
              <a:cs typeface="Arial" pitchFamily="34" charset="0"/>
            </a:endParaRPr>
          </a:p>
        </p:txBody>
      </p:sp>
      <p:sp>
        <p:nvSpPr>
          <p:cNvPr id="48132" name="Rectangle 8"/>
          <p:cNvSpPr>
            <a:spLocks noGrp="1" noChangeArrowheads="1"/>
          </p:cNvSpPr>
          <p:nvPr>
            <p:ph type="title" idx="4294967295"/>
          </p:nvPr>
        </p:nvSpPr>
        <p:spPr>
          <a:xfrm>
            <a:off x="1219200" y="0"/>
            <a:ext cx="4572000" cy="533400"/>
          </a:xfrm>
          <a:solidFill>
            <a:srgbClr val="800000"/>
          </a:solidFill>
        </p:spPr>
        <p:txBody>
          <a:bodyPr/>
          <a:lstStyle/>
          <a:p>
            <a:pPr eaLnBrk="1" hangingPunct="1"/>
            <a:r>
              <a:rPr lang="ar-JO" altLang="en-US" sz="2400" b="1" dirty="0">
                <a:solidFill>
                  <a:srgbClr val="FFFFFF"/>
                </a:solidFill>
                <a:latin typeface="Arial" pitchFamily="34" charset="0"/>
              </a:rPr>
              <a:t>العبيد في المجتمعات القديمة</a:t>
            </a:r>
            <a:endParaRPr lang="en-US" altLang="en-US" sz="2400" b="1" dirty="0">
              <a:solidFill>
                <a:srgbClr val="FFFFFF"/>
              </a:solidFill>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3"/>
          <p:cNvSpPr txBox="1">
            <a:spLocks noChangeArrowheads="1"/>
          </p:cNvSpPr>
          <p:nvPr/>
        </p:nvSpPr>
        <p:spPr bwMode="auto">
          <a:xfrm>
            <a:off x="1600200" y="549275"/>
            <a:ext cx="670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r>
              <a:rPr lang="ar-JO" altLang="en-US" b="1" dirty="0">
                <a:latin typeface="Arial" pitchFamily="34" charset="0"/>
                <a:cs typeface="Arial" pitchFamily="34" charset="0"/>
              </a:rPr>
              <a:t>اعتمدت المعاملة بشكل كبير على شخصية السيد:</a:t>
            </a:r>
            <a:endParaRPr lang="en-US" altLang="en-US" b="1" dirty="0">
              <a:latin typeface="Arial" pitchFamily="34" charset="0"/>
              <a:cs typeface="Arial" pitchFamily="34" charset="0"/>
            </a:endParaRPr>
          </a:p>
          <a:p>
            <a:pPr eaLnBrk="1" fontAlgn="base" hangingPunct="1"/>
            <a:endParaRPr lang="en-US" altLang="en-US" b="1" dirty="0">
              <a:latin typeface="Arial" pitchFamily="34" charset="0"/>
              <a:cs typeface="Arial" pitchFamily="34" charset="0"/>
            </a:endParaRPr>
          </a:p>
        </p:txBody>
      </p:sp>
      <p:sp>
        <p:nvSpPr>
          <p:cNvPr id="49154" name="Text Box 4"/>
          <p:cNvSpPr txBox="1">
            <a:spLocks noChangeArrowheads="1"/>
          </p:cNvSpPr>
          <p:nvPr/>
        </p:nvSpPr>
        <p:spPr bwMode="auto">
          <a:xfrm>
            <a:off x="1752600" y="5445125"/>
            <a:ext cx="685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solidFill>
                  <a:srgbClr val="660066"/>
                </a:solidFill>
                <a:latin typeface="Arial" pitchFamily="34" charset="0"/>
                <a:cs typeface="Arial" pitchFamily="34" charset="0"/>
              </a:rPr>
              <a:t>مصر القديمة – تم التضحية بالعبيد وحرقهم مع الملك المتوفي لخدمته في العالم الآخر</a:t>
            </a:r>
            <a:endParaRPr lang="en-US" altLang="en-US" b="1" dirty="0">
              <a:solidFill>
                <a:srgbClr val="660066"/>
              </a:solidFill>
              <a:latin typeface="Arial" pitchFamily="34" charset="0"/>
              <a:cs typeface="Arial" pitchFamily="34" charset="0"/>
            </a:endParaRPr>
          </a:p>
        </p:txBody>
      </p:sp>
      <p:pic>
        <p:nvPicPr>
          <p:cNvPr id="4915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84313"/>
            <a:ext cx="4953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49156" name="Rectangle 8"/>
          <p:cNvSpPr>
            <a:spLocks noGrp="1" noChangeArrowheads="1"/>
          </p:cNvSpPr>
          <p:nvPr>
            <p:ph type="title" idx="4294967295"/>
          </p:nvPr>
        </p:nvSpPr>
        <p:spPr>
          <a:xfrm>
            <a:off x="1219200" y="0"/>
            <a:ext cx="4038600" cy="533400"/>
          </a:xfrm>
          <a:solidFill>
            <a:srgbClr val="008000"/>
          </a:solidFill>
        </p:spPr>
        <p:txBody>
          <a:bodyPr/>
          <a:lstStyle/>
          <a:p>
            <a:pPr eaLnBrk="1" hangingPunct="1"/>
            <a:r>
              <a:rPr lang="ar-JO" altLang="en-US" sz="2400" b="1" dirty="0">
                <a:solidFill>
                  <a:srgbClr val="FFFFFF"/>
                </a:solidFill>
                <a:latin typeface="Arial" pitchFamily="34" charset="0"/>
              </a:rPr>
              <a:t>معاملة العبيد</a:t>
            </a:r>
            <a:endParaRPr lang="en-US" altLang="en-US" sz="2400" b="1" dirty="0">
              <a:solidFill>
                <a:srgbClr val="FFFFFF"/>
              </a:solidFill>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447800"/>
            <a:ext cx="5334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3"/>
          <p:cNvSpPr>
            <a:spLocks noChangeArrowheads="1"/>
          </p:cNvSpPr>
          <p:nvPr/>
        </p:nvSpPr>
        <p:spPr bwMode="auto">
          <a:xfrm>
            <a:off x="1752600" y="4983163"/>
            <a:ext cx="685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spcBef>
                <a:spcPct val="50000"/>
              </a:spcBef>
            </a:pPr>
            <a:r>
              <a:rPr lang="ar-JO" altLang="en-US" b="1" dirty="0">
                <a:latin typeface="Arial" pitchFamily="34" charset="0"/>
                <a:cs typeface="Arial" pitchFamily="34" charset="0"/>
              </a:rPr>
              <a:t>كان العبيد العاملون في المناجم يعملون لساعات طويلة ويحصلون على حصص غذائية قليلة</a:t>
            </a:r>
            <a:br>
              <a:rPr lang="en-US" altLang="en-US" b="1" dirty="0">
                <a:latin typeface="Arial" pitchFamily="34" charset="0"/>
                <a:cs typeface="Arial" pitchFamily="34" charset="0"/>
              </a:rPr>
            </a:br>
            <a:r>
              <a:rPr lang="ar-JO" altLang="en-US" b="1" dirty="0">
                <a:latin typeface="Arial" pitchFamily="34" charset="0"/>
                <a:cs typeface="Arial" pitchFamily="34" charset="0"/>
              </a:rPr>
              <a:t>- لقد عملوا حتى الموت... كما يلبس المرء آلة</a:t>
            </a:r>
            <a:endParaRPr lang="en-US" altLang="en-US" b="1" dirty="0">
              <a:latin typeface="Arial" pitchFamily="34" charset="0"/>
              <a:cs typeface="Arial" pitchFamily="34" charset="0"/>
            </a:endParaRPr>
          </a:p>
        </p:txBody>
      </p:sp>
      <p:sp>
        <p:nvSpPr>
          <p:cNvPr id="50179" name="Rectangle 8"/>
          <p:cNvSpPr>
            <a:spLocks noGrp="1" noChangeArrowheads="1"/>
          </p:cNvSpPr>
          <p:nvPr>
            <p:ph type="title" idx="4294967295"/>
          </p:nvPr>
        </p:nvSpPr>
        <p:spPr>
          <a:xfrm>
            <a:off x="1219200" y="0"/>
            <a:ext cx="3810000" cy="533400"/>
          </a:xfrm>
          <a:solidFill>
            <a:srgbClr val="008000"/>
          </a:solidFill>
        </p:spPr>
        <p:txBody>
          <a:bodyPr/>
          <a:lstStyle/>
          <a:p>
            <a:pPr eaLnBrk="1" hangingPunct="1"/>
            <a:r>
              <a:rPr lang="ar-JO" altLang="en-US" sz="2400" b="1" dirty="0">
                <a:solidFill>
                  <a:srgbClr val="FFFFFF"/>
                </a:solidFill>
                <a:latin typeface="Arial" pitchFamily="34" charset="0"/>
              </a:rPr>
              <a:t>معاملة العبيد</a:t>
            </a:r>
            <a:endParaRPr lang="en-US" altLang="en-US" sz="2400" b="1" dirty="0">
              <a:solidFill>
                <a:srgbClr val="FFFFFF"/>
              </a:solidFill>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p:cNvSpPr txBox="1">
            <a:spLocks noChangeArrowheads="1"/>
          </p:cNvSpPr>
          <p:nvPr/>
        </p:nvSpPr>
        <p:spPr bwMode="auto">
          <a:xfrm>
            <a:off x="1403350" y="865188"/>
            <a:ext cx="774065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endParaRPr lang="en-US" altLang="en-US" b="1" dirty="0">
              <a:solidFill>
                <a:srgbClr val="7F003F"/>
              </a:solidFill>
              <a:latin typeface="Arial" pitchFamily="34" charset="0"/>
              <a:cs typeface="Arial" pitchFamily="34" charset="0"/>
            </a:endParaRPr>
          </a:p>
          <a:p>
            <a:pPr algn="r" eaLnBrk="1" fontAlgn="base" hangingPunct="1"/>
            <a:r>
              <a:rPr lang="ar-JO" altLang="en-US" sz="2800" b="1" dirty="0">
                <a:solidFill>
                  <a:srgbClr val="7F003F"/>
                </a:solidFill>
                <a:latin typeface="Arial" pitchFamily="34" charset="0"/>
                <a:cs typeface="Arial" pitchFamily="34" charset="0"/>
              </a:rPr>
              <a:t>أ- مقدمة وتعريف العبودية</a:t>
            </a:r>
          </a:p>
          <a:p>
            <a:pPr algn="r" eaLnBrk="1" fontAlgn="base" hangingPunct="1"/>
            <a:r>
              <a:rPr lang="ar-JO" altLang="en-US" sz="2800" b="1" dirty="0">
                <a:solidFill>
                  <a:srgbClr val="7F003F"/>
                </a:solidFill>
                <a:latin typeface="Arial" pitchFamily="34" charset="0"/>
                <a:cs typeface="Arial" pitchFamily="34" charset="0"/>
              </a:rPr>
              <a:t>ب- العبيد في المجتمعات القديمة</a:t>
            </a:r>
          </a:p>
          <a:p>
            <a:pPr algn="r" eaLnBrk="1" fontAlgn="base" hangingPunct="1"/>
            <a:r>
              <a:rPr lang="ar-JO" altLang="en-US" sz="2800" b="1" dirty="0">
                <a:solidFill>
                  <a:srgbClr val="7F003F"/>
                </a:solidFill>
                <a:latin typeface="Arial" pitchFamily="34" charset="0"/>
                <a:cs typeface="Arial" pitchFamily="34" charset="0"/>
              </a:rPr>
              <a:t>ت- معاملة العبيد</a:t>
            </a:r>
          </a:p>
          <a:p>
            <a:pPr algn="r" eaLnBrk="1" fontAlgn="base" hangingPunct="1"/>
            <a:r>
              <a:rPr lang="ar-JO" altLang="en-US" sz="2800" b="1" dirty="0">
                <a:solidFill>
                  <a:srgbClr val="7F003F"/>
                </a:solidFill>
                <a:latin typeface="Arial" pitchFamily="34" charset="0"/>
                <a:cs typeface="Arial" pitchFamily="34" charset="0"/>
              </a:rPr>
              <a:t>ث- ماذا تعلن العبودية عن البشر؟</a:t>
            </a:r>
          </a:p>
          <a:p>
            <a:pPr algn="r" eaLnBrk="1" fontAlgn="base" hangingPunct="1"/>
            <a:r>
              <a:rPr lang="ar-JO" altLang="en-US" sz="2800" b="1" dirty="0">
                <a:solidFill>
                  <a:srgbClr val="7F003F"/>
                </a:solidFill>
                <a:latin typeface="Arial" pitchFamily="34" charset="0"/>
                <a:cs typeface="Arial" pitchFamily="34" charset="0"/>
              </a:rPr>
              <a:t>ج- ماذا علمت الشريعة الموسوية عن العبودية؟</a:t>
            </a:r>
          </a:p>
          <a:p>
            <a:pPr algn="r" eaLnBrk="1" fontAlgn="base" hangingPunct="1"/>
            <a:r>
              <a:rPr lang="ar-JO" altLang="en-US" sz="2800" b="1" dirty="0">
                <a:solidFill>
                  <a:srgbClr val="7F003F"/>
                </a:solidFill>
                <a:latin typeface="Arial" pitchFamily="34" charset="0"/>
                <a:cs typeface="Arial" pitchFamily="34" charset="0"/>
              </a:rPr>
              <a:t>ح- قوانين العبودية الموسوية مقابل الوثنية</a:t>
            </a:r>
          </a:p>
          <a:p>
            <a:pPr algn="r" eaLnBrk="1" fontAlgn="base" hangingPunct="1"/>
            <a:r>
              <a:rPr lang="ar-JO" altLang="en-US" sz="2800" b="1" dirty="0">
                <a:solidFill>
                  <a:srgbClr val="7F003F"/>
                </a:solidFill>
                <a:latin typeface="Arial" pitchFamily="34" charset="0"/>
                <a:cs typeface="Arial" pitchFamily="34" charset="0"/>
              </a:rPr>
              <a:t>خ- العبودية خلال الإمبراطورية الرومانية</a:t>
            </a:r>
          </a:p>
          <a:p>
            <a:pPr algn="r" eaLnBrk="1" fontAlgn="base" hangingPunct="1"/>
            <a:r>
              <a:rPr lang="ar-JO" altLang="en-US" sz="2800" b="1" dirty="0">
                <a:solidFill>
                  <a:srgbClr val="7F003F"/>
                </a:solidFill>
                <a:latin typeface="Arial" pitchFamily="34" charset="0"/>
                <a:cs typeface="Arial" pitchFamily="34" charset="0"/>
              </a:rPr>
              <a:t>د- تعليم بولس عن العبودية</a:t>
            </a:r>
          </a:p>
          <a:p>
            <a:pPr algn="r" eaLnBrk="1" fontAlgn="base" hangingPunct="1"/>
            <a:r>
              <a:rPr lang="ar-JO" altLang="en-US" sz="2800" b="1" dirty="0">
                <a:solidFill>
                  <a:srgbClr val="7F003F"/>
                </a:solidFill>
                <a:latin typeface="Arial" pitchFamily="34" charset="0"/>
                <a:cs typeface="Arial" pitchFamily="34" charset="0"/>
              </a:rPr>
              <a:t>ذ- خلاصة </a:t>
            </a:r>
            <a:endParaRPr lang="en-US" altLang="en-US" sz="2800" b="1" dirty="0">
              <a:solidFill>
                <a:srgbClr val="7F003F"/>
              </a:solidFill>
              <a:latin typeface="Arial" pitchFamily="34" charset="0"/>
              <a:cs typeface="Arial" pitchFamily="34" charset="0"/>
            </a:endParaRPr>
          </a:p>
        </p:txBody>
      </p:sp>
      <p:sp>
        <p:nvSpPr>
          <p:cNvPr id="32770" name="Rectangle 3"/>
          <p:cNvSpPr>
            <a:spLocks noGrp="1" noChangeArrowheads="1"/>
          </p:cNvSpPr>
          <p:nvPr>
            <p:ph type="title" idx="4294967295"/>
          </p:nvPr>
        </p:nvSpPr>
        <p:spPr>
          <a:xfrm>
            <a:off x="1403350" y="152400"/>
            <a:ext cx="7820025" cy="1143000"/>
          </a:xfrm>
        </p:spPr>
        <p:txBody>
          <a:bodyPr/>
          <a:lstStyle/>
          <a:p>
            <a:pPr eaLnBrk="1" hangingPunct="1"/>
            <a:r>
              <a:rPr lang="ar-JO" altLang="en-US" sz="3600" b="1" u="sng" dirty="0">
                <a:solidFill>
                  <a:schemeClr val="tx1"/>
                </a:solidFill>
                <a:latin typeface="Arial" pitchFamily="34" charset="0"/>
              </a:rPr>
              <a:t>العرض التقديمي</a:t>
            </a:r>
            <a:endParaRPr lang="en-US" altLang="en-US" dirty="0">
              <a:latin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6"/>
          <p:cNvSpPr>
            <a:spLocks noChangeArrowheads="1"/>
          </p:cNvSpPr>
          <p:nvPr/>
        </p:nvSpPr>
        <p:spPr bwMode="auto">
          <a:xfrm>
            <a:off x="1398588" y="764704"/>
            <a:ext cx="6992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r>
              <a:rPr lang="ar-JO" altLang="en-US" b="1" dirty="0">
                <a:solidFill>
                  <a:srgbClr val="000000"/>
                </a:solidFill>
                <a:latin typeface="Arial" pitchFamily="34" charset="0"/>
                <a:cs typeface="Arial" pitchFamily="34" charset="0"/>
              </a:rPr>
              <a:t>كونهم نوع من الممتلكات يمكن بيع العبيد في الوصايا:</a:t>
            </a:r>
            <a:endParaRPr lang="en-US" altLang="en-US" b="1" dirty="0">
              <a:solidFill>
                <a:srgbClr val="000000"/>
              </a:solidFill>
              <a:latin typeface="Arial" pitchFamily="34" charset="0"/>
              <a:cs typeface="Arial" pitchFamily="34" charset="0"/>
            </a:endParaRPr>
          </a:p>
        </p:txBody>
      </p:sp>
      <p:graphicFrame>
        <p:nvGraphicFramePr>
          <p:cNvPr id="51202" name="Object 2"/>
          <p:cNvGraphicFramePr>
            <a:graphicFrameLocks noChangeAspect="1"/>
          </p:cNvGraphicFramePr>
          <p:nvPr>
            <p:extLst>
              <p:ext uri="{D42A27DB-BD31-4B8C-83A1-F6EECF244321}">
                <p14:modId xmlns:p14="http://schemas.microsoft.com/office/powerpoint/2010/main" val="2528541453"/>
              </p:ext>
            </p:extLst>
          </p:nvPr>
        </p:nvGraphicFramePr>
        <p:xfrm>
          <a:off x="1547664" y="1402904"/>
          <a:ext cx="7467600" cy="3057525"/>
        </p:xfrm>
        <a:graphic>
          <a:graphicData uri="http://schemas.openxmlformats.org/presentationml/2006/ole">
            <mc:AlternateContent xmlns:mc="http://schemas.openxmlformats.org/markup-compatibility/2006">
              <mc:Choice xmlns:v="urn:schemas-microsoft-com:vml" Requires="v">
                <p:oleObj name="Bitmap Image" r:id="rId2" imgW="6857143" imgH="3057143" progId="Paint.Picture">
                  <p:embed/>
                </p:oleObj>
              </mc:Choice>
              <mc:Fallback>
                <p:oleObj name="Bitmap Image" r:id="rId2" imgW="6857143" imgH="3057143"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402904"/>
                        <a:ext cx="74676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1203" name="Text Box 8"/>
          <p:cNvSpPr txBox="1">
            <a:spLocks noChangeArrowheads="1"/>
          </p:cNvSpPr>
          <p:nvPr/>
        </p:nvSpPr>
        <p:spPr bwMode="auto">
          <a:xfrm>
            <a:off x="1398588" y="4879504"/>
            <a:ext cx="75168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r>
              <a:rPr lang="ar-JO" altLang="en-US" b="1" u="sng" dirty="0">
                <a:latin typeface="Arial" pitchFamily="34" charset="0"/>
                <a:cs typeface="Arial" pitchFamily="34" charset="0"/>
              </a:rPr>
              <a:t>اسم الملكية التي عملها يؤاب</a:t>
            </a:r>
            <a:endParaRPr lang="en-US" altLang="en-US" b="1" u="sng" dirty="0">
              <a:latin typeface="Arial" pitchFamily="34" charset="0"/>
              <a:cs typeface="Arial" pitchFamily="34" charset="0"/>
            </a:endParaRPr>
          </a:p>
          <a:p>
            <a:pPr algn="r" eaLnBrk="1" fontAlgn="base" hangingPunct="1"/>
            <a:r>
              <a:rPr lang="ar-JO" altLang="en-US" b="1" dirty="0">
                <a:latin typeface="Arial" pitchFamily="34" charset="0"/>
                <a:cs typeface="Arial" pitchFamily="34" charset="0"/>
              </a:rPr>
              <a:t>فيها كان العبيد ممتلكات أعطيت لزوجته، كما كان للزوجة الحرية في التخلي عن الأطفال الذين ولدوا له من عبيده.</a:t>
            </a:r>
            <a:endParaRPr lang="en-US" altLang="en-US" b="1" dirty="0">
              <a:latin typeface="Arial" pitchFamily="34" charset="0"/>
              <a:cs typeface="Arial" pitchFamily="34" charset="0"/>
            </a:endParaRPr>
          </a:p>
        </p:txBody>
      </p:sp>
      <p:sp>
        <p:nvSpPr>
          <p:cNvPr id="51204" name="Rectangle 12"/>
          <p:cNvSpPr>
            <a:spLocks noGrp="1" noChangeArrowheads="1"/>
          </p:cNvSpPr>
          <p:nvPr>
            <p:ph type="title" idx="4294967295"/>
          </p:nvPr>
        </p:nvSpPr>
        <p:spPr>
          <a:xfrm>
            <a:off x="1219200" y="0"/>
            <a:ext cx="3810000" cy="533400"/>
          </a:xfrm>
          <a:solidFill>
            <a:srgbClr val="008000"/>
          </a:solidFill>
        </p:spPr>
        <p:txBody>
          <a:bodyPr/>
          <a:lstStyle/>
          <a:p>
            <a:pPr eaLnBrk="1" hangingPunct="1"/>
            <a:r>
              <a:rPr lang="ar-JO" altLang="en-US" sz="2400" b="1" dirty="0">
                <a:solidFill>
                  <a:srgbClr val="FFFFFF"/>
                </a:solidFill>
                <a:latin typeface="Arial" pitchFamily="34" charset="0"/>
              </a:rPr>
              <a:t>معاملة العبيد</a:t>
            </a:r>
            <a:endParaRPr lang="en-US" altLang="en-US" sz="2400" b="1" dirty="0">
              <a:solidFill>
                <a:srgbClr val="FFFFFF"/>
              </a:solidFill>
              <a:latin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6800"/>
            <a:ext cx="35687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2226" name="Rectangle 4"/>
          <p:cNvSpPr>
            <a:spLocks noChangeArrowheads="1"/>
          </p:cNvSpPr>
          <p:nvPr/>
        </p:nvSpPr>
        <p:spPr bwMode="auto">
          <a:xfrm>
            <a:off x="5257800" y="2667000"/>
            <a:ext cx="3581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br>
              <a:rPr lang="en-US" altLang="en-US" b="1" dirty="0">
                <a:solidFill>
                  <a:srgbClr val="6600FF"/>
                </a:solidFill>
                <a:latin typeface="Arial" pitchFamily="34" charset="0"/>
                <a:cs typeface="Arial" pitchFamily="34" charset="0"/>
              </a:rPr>
            </a:br>
            <a:r>
              <a:rPr lang="ar-JO" altLang="en-US" b="1" dirty="0">
                <a:solidFill>
                  <a:srgbClr val="6600FF"/>
                </a:solidFill>
                <a:latin typeface="Arial" pitchFamily="34" charset="0"/>
                <a:cs typeface="Arial" pitchFamily="34" charset="0"/>
              </a:rPr>
              <a:t>عومل بعض الأقليات بقدرات استثنائية بشكل أفضل:</a:t>
            </a:r>
            <a:br>
              <a:rPr lang="en-US" altLang="en-US" b="1" dirty="0">
                <a:solidFill>
                  <a:srgbClr val="6600FF"/>
                </a:solidFill>
                <a:latin typeface="Arial" pitchFamily="34" charset="0"/>
                <a:cs typeface="Arial" pitchFamily="34" charset="0"/>
              </a:rPr>
            </a:br>
            <a:br>
              <a:rPr lang="en-US" altLang="en-US" b="1" dirty="0">
                <a:solidFill>
                  <a:srgbClr val="6600FF"/>
                </a:solidFill>
                <a:latin typeface="Arial" pitchFamily="34" charset="0"/>
                <a:cs typeface="Arial" pitchFamily="34" charset="0"/>
              </a:rPr>
            </a:br>
            <a:r>
              <a:rPr lang="ar-JO" altLang="en-US" b="1" dirty="0">
                <a:solidFill>
                  <a:srgbClr val="6600FF"/>
                </a:solidFill>
                <a:latin typeface="Arial" pitchFamily="34" charset="0"/>
                <a:cs typeface="Arial" pitchFamily="34" charset="0"/>
              </a:rPr>
              <a:t>أمثلة:</a:t>
            </a:r>
            <a:endParaRPr lang="en-US" altLang="en-US" b="1" dirty="0">
              <a:solidFill>
                <a:srgbClr val="6600FF"/>
              </a:solidFill>
              <a:latin typeface="Arial" pitchFamily="34" charset="0"/>
              <a:cs typeface="Arial" pitchFamily="34" charset="0"/>
            </a:endParaRPr>
          </a:p>
          <a:p>
            <a:pPr algn="r" eaLnBrk="1" fontAlgn="base" hangingPunct="1"/>
            <a:r>
              <a:rPr lang="ar-JO" altLang="en-US" b="1" dirty="0">
                <a:solidFill>
                  <a:srgbClr val="6600FF"/>
                </a:solidFill>
                <a:latin typeface="Arial" pitchFamily="34" charset="0"/>
                <a:cs typeface="Arial" pitchFamily="34" charset="0"/>
              </a:rPr>
              <a:t>1. دانيال</a:t>
            </a:r>
          </a:p>
          <a:p>
            <a:pPr algn="r" eaLnBrk="1" fontAlgn="base" hangingPunct="1"/>
            <a:r>
              <a:rPr lang="ar-JO" altLang="en-US" b="1" dirty="0">
                <a:solidFill>
                  <a:srgbClr val="6600FF"/>
                </a:solidFill>
                <a:latin typeface="Arial" pitchFamily="34" charset="0"/>
                <a:cs typeface="Arial" pitchFamily="34" charset="0"/>
              </a:rPr>
              <a:t>2. يوسف</a:t>
            </a:r>
            <a:br>
              <a:rPr lang="en-US" altLang="en-US" b="1" dirty="0">
                <a:solidFill>
                  <a:srgbClr val="6600FF"/>
                </a:solidFill>
                <a:latin typeface="Arial" pitchFamily="34" charset="0"/>
                <a:cs typeface="Arial" pitchFamily="34" charset="0"/>
              </a:rPr>
            </a:br>
            <a:endParaRPr lang="en-US" altLang="en-US" b="1" dirty="0">
              <a:solidFill>
                <a:srgbClr val="6600FF"/>
              </a:solidFill>
              <a:latin typeface="Arial" pitchFamily="34" charset="0"/>
              <a:cs typeface="Arial" pitchFamily="34" charset="0"/>
            </a:endParaRPr>
          </a:p>
        </p:txBody>
      </p:sp>
      <p:sp>
        <p:nvSpPr>
          <p:cNvPr id="52227" name="Text Box 5"/>
          <p:cNvSpPr txBox="1">
            <a:spLocks noChangeArrowheads="1"/>
          </p:cNvSpPr>
          <p:nvPr/>
        </p:nvSpPr>
        <p:spPr bwMode="auto">
          <a:xfrm>
            <a:off x="5029200" y="5791200"/>
            <a:ext cx="3733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spcBef>
                <a:spcPct val="50000"/>
              </a:spcBef>
            </a:pPr>
            <a:r>
              <a:rPr lang="ar-JO" altLang="en-US" sz="2000" b="1" dirty="0">
                <a:latin typeface="Arial" pitchFamily="34" charset="0"/>
                <a:cs typeface="Arial" pitchFamily="34" charset="0"/>
              </a:rPr>
              <a:t>خادم البلاط – غالباً كان يخدم الملك</a:t>
            </a:r>
            <a:endParaRPr lang="en-US" altLang="en-US" sz="2000" b="1" dirty="0">
              <a:latin typeface="Arial" pitchFamily="34" charset="0"/>
              <a:cs typeface="Arial" pitchFamily="34" charset="0"/>
            </a:endParaRPr>
          </a:p>
        </p:txBody>
      </p:sp>
      <p:sp>
        <p:nvSpPr>
          <p:cNvPr id="52228" name="Rectangle 9"/>
          <p:cNvSpPr>
            <a:spLocks noGrp="1" noChangeArrowheads="1"/>
          </p:cNvSpPr>
          <p:nvPr>
            <p:ph type="title" idx="4294967295"/>
          </p:nvPr>
        </p:nvSpPr>
        <p:spPr>
          <a:xfrm>
            <a:off x="1219200" y="0"/>
            <a:ext cx="4038600" cy="533400"/>
          </a:xfrm>
          <a:solidFill>
            <a:srgbClr val="008000"/>
          </a:solidFill>
        </p:spPr>
        <p:txBody>
          <a:bodyPr/>
          <a:lstStyle/>
          <a:p>
            <a:pPr eaLnBrk="1" hangingPunct="1"/>
            <a:r>
              <a:rPr lang="ar-JO" altLang="en-US" sz="2400" b="1" dirty="0">
                <a:solidFill>
                  <a:srgbClr val="FFFFFF"/>
                </a:solidFill>
                <a:latin typeface="Arial" pitchFamily="34" charset="0"/>
              </a:rPr>
              <a:t>معاملة العبيد</a:t>
            </a:r>
            <a:endParaRPr lang="en-US" altLang="en-US" sz="2400" b="1" dirty="0">
              <a:solidFill>
                <a:srgbClr val="FFFFFF"/>
              </a:solidFill>
              <a:latin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descr="israelite_forced_labor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24613" y="1844675"/>
            <a:ext cx="2566987" cy="3009900"/>
          </a:xfrm>
          <a:noFill/>
        </p:spPr>
      </p:pic>
      <p:sp>
        <p:nvSpPr>
          <p:cNvPr id="26632" name="Rectangle 8"/>
          <p:cNvSpPr>
            <a:spLocks noChangeArrowheads="1"/>
          </p:cNvSpPr>
          <p:nvPr/>
        </p:nvSpPr>
        <p:spPr bwMode="auto">
          <a:xfrm>
            <a:off x="1219200" y="981075"/>
            <a:ext cx="52054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spcBef>
                <a:spcPct val="20000"/>
              </a:spcBef>
              <a:buClr>
                <a:schemeClr val="tx2"/>
              </a:buClr>
              <a:buFont typeface="Wingdings" pitchFamily="2" charset="2"/>
              <a:buChar char="w"/>
            </a:pPr>
            <a:r>
              <a:rPr lang="ar-JO" altLang="en-US" b="1" dirty="0">
                <a:latin typeface="Arial" pitchFamily="34" charset="0"/>
                <a:cs typeface="Arial" pitchFamily="34" charset="0"/>
              </a:rPr>
              <a:t>العبودية ناتجة عن سقوط الإنسان وموجودة منذ السقوط</a:t>
            </a:r>
            <a:endParaRPr lang="en-US" altLang="en-US" b="1" dirty="0">
              <a:solidFill>
                <a:schemeClr val="accent2"/>
              </a:solidFill>
              <a:latin typeface="Arial" pitchFamily="34" charset="0"/>
              <a:cs typeface="Arial" pitchFamily="34" charset="0"/>
            </a:endParaRPr>
          </a:p>
          <a:p>
            <a:pPr algn="r" rtl="1" eaLnBrk="1" fontAlgn="base" hangingPunct="1">
              <a:spcBef>
                <a:spcPct val="20000"/>
              </a:spcBef>
              <a:buClr>
                <a:schemeClr val="tx2"/>
              </a:buClr>
              <a:buFont typeface="Wingdings" pitchFamily="2" charset="2"/>
              <a:buChar char="w"/>
            </a:pPr>
            <a:r>
              <a:rPr lang="ar-JO" altLang="en-US" b="1" dirty="0">
                <a:solidFill>
                  <a:schemeClr val="accent2"/>
                </a:solidFill>
                <a:latin typeface="Arial" pitchFamily="34" charset="0"/>
                <a:cs typeface="Arial" pitchFamily="34" charset="0"/>
              </a:rPr>
              <a:t>كانت العبودية وسيلة للبقاء</a:t>
            </a:r>
            <a:endParaRPr lang="en-US" altLang="en-US" b="1" dirty="0">
              <a:solidFill>
                <a:srgbClr val="000090"/>
              </a:solidFill>
              <a:latin typeface="Arial" pitchFamily="34" charset="0"/>
              <a:cs typeface="Arial" pitchFamily="34" charset="0"/>
            </a:endParaRPr>
          </a:p>
          <a:p>
            <a:pPr algn="r" rtl="1" eaLnBrk="1" fontAlgn="base" hangingPunct="1">
              <a:spcBef>
                <a:spcPct val="20000"/>
              </a:spcBef>
              <a:buClr>
                <a:schemeClr val="tx2"/>
              </a:buClr>
              <a:buFont typeface="Wingdings" pitchFamily="2" charset="2"/>
              <a:buChar char="w"/>
            </a:pPr>
            <a:r>
              <a:rPr lang="ar-JO" altLang="en-US" sz="2800" b="1" dirty="0">
                <a:solidFill>
                  <a:srgbClr val="000090"/>
                </a:solidFill>
                <a:latin typeface="Arial" pitchFamily="34" charset="0"/>
                <a:cs typeface="Arial" pitchFamily="34" charset="0"/>
              </a:rPr>
              <a:t>العبودية بديل أكثر إنسانية من القتل</a:t>
            </a:r>
            <a:endParaRPr lang="en-US" altLang="en-US" b="1" dirty="0">
              <a:latin typeface="Arial" pitchFamily="34" charset="0"/>
              <a:cs typeface="Arial" pitchFamily="34" charset="0"/>
            </a:endParaRPr>
          </a:p>
          <a:p>
            <a:pPr lvl="1" algn="r" rtl="1" eaLnBrk="1" fontAlgn="base" hangingPunct="1">
              <a:spcBef>
                <a:spcPct val="20000"/>
              </a:spcBef>
              <a:buSzPct val="95000"/>
              <a:buFont typeface="Wingdings" pitchFamily="2" charset="2"/>
              <a:buChar char="v"/>
            </a:pPr>
            <a:r>
              <a:rPr lang="ar-JO" altLang="en-US" b="1" dirty="0">
                <a:latin typeface="Arial" pitchFamily="34" charset="0"/>
                <a:cs typeface="Arial" pitchFamily="34" charset="0"/>
              </a:rPr>
              <a:t>بدلاً من قتل الأعداء كانوا في بعض الأحيان يصيرون عبيداً (تث 20: 11)</a:t>
            </a:r>
            <a:endParaRPr lang="en-US" altLang="en-US" b="1" dirty="0">
              <a:latin typeface="Arial" pitchFamily="34" charset="0"/>
              <a:cs typeface="Arial" pitchFamily="34" charset="0"/>
            </a:endParaRPr>
          </a:p>
          <a:p>
            <a:pPr lvl="1" algn="r" rtl="1" eaLnBrk="1" fontAlgn="base" hangingPunct="1">
              <a:spcBef>
                <a:spcPct val="20000"/>
              </a:spcBef>
              <a:buSzPct val="95000"/>
              <a:buFont typeface="Wingdings" pitchFamily="2" charset="2"/>
              <a:buChar char="v"/>
            </a:pPr>
            <a:r>
              <a:rPr lang="ar-JO" altLang="en-US" b="1" dirty="0">
                <a:latin typeface="Arial" pitchFamily="34" charset="0"/>
                <a:cs typeface="Arial" pitchFamily="34" charset="0"/>
              </a:rPr>
              <a:t>فضل الجبعونيون العبودية على الموت  (يش 9: 3-27)</a:t>
            </a:r>
            <a:endParaRPr lang="en-US" altLang="en-US" b="1" dirty="0">
              <a:latin typeface="Arial" pitchFamily="34" charset="0"/>
              <a:cs typeface="Arial" pitchFamily="34" charset="0"/>
            </a:endParaRPr>
          </a:p>
          <a:p>
            <a:pPr lvl="1" algn="r" rtl="1" eaLnBrk="1" fontAlgn="base" hangingPunct="1">
              <a:spcBef>
                <a:spcPct val="20000"/>
              </a:spcBef>
              <a:buSzPct val="95000"/>
              <a:buFont typeface="Wingdings" pitchFamily="2" charset="2"/>
              <a:buChar char="v"/>
            </a:pPr>
            <a:r>
              <a:rPr lang="ar-JO" altLang="en-US" b="1" dirty="0">
                <a:latin typeface="Arial" pitchFamily="34" charset="0"/>
                <a:cs typeface="Arial" pitchFamily="34" charset="0"/>
              </a:rPr>
              <a:t>بيع يوسف عبداً بدلاً من قتله              (تك 37: 12-38)</a:t>
            </a:r>
            <a:endParaRPr lang="en-US" altLang="en-US" b="1" dirty="0">
              <a:latin typeface="Arial" pitchFamily="34" charset="0"/>
              <a:cs typeface="Arial" pitchFamily="34" charset="0"/>
            </a:endParaRPr>
          </a:p>
          <a:p>
            <a:pPr eaLnBrk="1" fontAlgn="base" hangingPunct="1">
              <a:spcBef>
                <a:spcPct val="20000"/>
              </a:spcBef>
              <a:buClr>
                <a:schemeClr val="tx2"/>
              </a:buClr>
              <a:buFont typeface="Wingdings" pitchFamily="2" charset="2"/>
              <a:buNone/>
            </a:pPr>
            <a:endParaRPr lang="en-US" altLang="en-US" sz="2800" b="1" dirty="0">
              <a:latin typeface="Arial" pitchFamily="34" charset="0"/>
              <a:cs typeface="Arial" pitchFamily="34" charset="0"/>
            </a:endParaRPr>
          </a:p>
          <a:p>
            <a:pPr eaLnBrk="1" fontAlgn="base" hangingPunct="1">
              <a:spcBef>
                <a:spcPct val="20000"/>
              </a:spcBef>
              <a:buClr>
                <a:schemeClr val="tx2"/>
              </a:buClr>
              <a:buFont typeface="Wingdings" pitchFamily="2" charset="2"/>
              <a:buChar char="w"/>
            </a:pPr>
            <a:endParaRPr lang="en-US" altLang="en-US" b="1" dirty="0">
              <a:latin typeface="Arial" pitchFamily="34" charset="0"/>
              <a:cs typeface="Arial" pitchFamily="34" charset="0"/>
            </a:endParaRPr>
          </a:p>
        </p:txBody>
      </p:sp>
      <p:sp>
        <p:nvSpPr>
          <p:cNvPr id="53251" name="Rectangle 9"/>
          <p:cNvSpPr>
            <a:spLocks noGrp="1" noChangeArrowheads="1"/>
          </p:cNvSpPr>
          <p:nvPr>
            <p:ph type="title"/>
          </p:nvPr>
        </p:nvSpPr>
        <p:spPr>
          <a:xfrm>
            <a:off x="1219200" y="0"/>
            <a:ext cx="6248400" cy="533400"/>
          </a:xfrm>
          <a:solidFill>
            <a:srgbClr val="000090"/>
          </a:solidFill>
        </p:spPr>
        <p:txBody>
          <a:bodyPr/>
          <a:lstStyle/>
          <a:p>
            <a:pPr eaLnBrk="1" hangingPunct="1"/>
            <a:r>
              <a:rPr lang="ar-JO" altLang="en-US" sz="2400" b="1" dirty="0">
                <a:solidFill>
                  <a:srgbClr val="FFFFFF"/>
                </a:solidFill>
                <a:latin typeface="Arial" pitchFamily="34" charset="0"/>
              </a:rPr>
              <a:t>ماذا تعلن العبودية عن البشر؟</a:t>
            </a:r>
            <a:endParaRPr lang="en-US" altLang="en-US" sz="2400" b="1" dirty="0">
              <a:solidFill>
                <a:srgbClr val="FFFFFF"/>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32">
                                            <p:txEl>
                                              <p:pRg st="1" end="1"/>
                                            </p:txEl>
                                          </p:spTgt>
                                        </p:tgtEl>
                                        <p:attrNameLst>
                                          <p:attrName>style.visibility</p:attrName>
                                        </p:attrNameLst>
                                      </p:cBhvr>
                                      <p:to>
                                        <p:strVal val="visible"/>
                                      </p:to>
                                    </p:set>
                                    <p:anim calcmode="lin" valueType="num">
                                      <p:cBhvr>
                                        <p:cTn id="7" dur="500" fill="hold"/>
                                        <p:tgtEl>
                                          <p:spTgt spid="2663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663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6632">
                                            <p:txEl>
                                              <p:pRg st="2" end="2"/>
                                            </p:txEl>
                                          </p:spTgt>
                                        </p:tgtEl>
                                        <p:attrNameLst>
                                          <p:attrName>style.visibility</p:attrName>
                                        </p:attrNameLst>
                                      </p:cBhvr>
                                      <p:to>
                                        <p:strVal val="visible"/>
                                      </p:to>
                                    </p:set>
                                    <p:anim calcmode="lin" valueType="num">
                                      <p:cBhvr>
                                        <p:cTn id="13" dur="500" fill="hold"/>
                                        <p:tgtEl>
                                          <p:spTgt spid="2663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6632">
                                            <p:txEl>
                                              <p:pRg st="2" end="2"/>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6632">
                                            <p:txEl>
                                              <p:pRg st="3" end="3"/>
                                            </p:txEl>
                                          </p:spTgt>
                                        </p:tgtEl>
                                        <p:attrNameLst>
                                          <p:attrName>style.visibility</p:attrName>
                                        </p:attrNameLst>
                                      </p:cBhvr>
                                      <p:to>
                                        <p:strVal val="visible"/>
                                      </p:to>
                                    </p:set>
                                    <p:anim calcmode="lin" valueType="num">
                                      <p:cBhvr>
                                        <p:cTn id="17" dur="500" fill="hold"/>
                                        <p:tgtEl>
                                          <p:spTgt spid="2663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6632">
                                            <p:txEl>
                                              <p:pRg st="3" end="3"/>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6632">
                                            <p:txEl>
                                              <p:pRg st="4" end="4"/>
                                            </p:txEl>
                                          </p:spTgt>
                                        </p:tgtEl>
                                        <p:attrNameLst>
                                          <p:attrName>style.visibility</p:attrName>
                                        </p:attrNameLst>
                                      </p:cBhvr>
                                      <p:to>
                                        <p:strVal val="visible"/>
                                      </p:to>
                                    </p:set>
                                    <p:anim calcmode="lin" valueType="num">
                                      <p:cBhvr>
                                        <p:cTn id="21" dur="500" fill="hold"/>
                                        <p:tgtEl>
                                          <p:spTgt spid="2663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6632">
                                            <p:txEl>
                                              <p:pRg st="4" end="4"/>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6632">
                                            <p:txEl>
                                              <p:pRg st="5" end="5"/>
                                            </p:txEl>
                                          </p:spTgt>
                                        </p:tgtEl>
                                        <p:attrNameLst>
                                          <p:attrName>style.visibility</p:attrName>
                                        </p:attrNameLst>
                                      </p:cBhvr>
                                      <p:to>
                                        <p:strVal val="visible"/>
                                      </p:to>
                                    </p:set>
                                    <p:anim calcmode="lin" valueType="num">
                                      <p:cBhvr>
                                        <p:cTn id="25" dur="500" fill="hold"/>
                                        <p:tgtEl>
                                          <p:spTgt spid="26632">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26632">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6"/>
          <p:cNvSpPr>
            <a:spLocks noGrp="1" noChangeArrowheads="1"/>
          </p:cNvSpPr>
          <p:nvPr>
            <p:ph type="title"/>
          </p:nvPr>
        </p:nvSpPr>
        <p:spPr>
          <a:xfrm>
            <a:off x="1219200" y="0"/>
            <a:ext cx="6324600" cy="609600"/>
          </a:xfrm>
          <a:solidFill>
            <a:srgbClr val="000090"/>
          </a:solidFill>
        </p:spPr>
        <p:txBody>
          <a:bodyPr/>
          <a:lstStyle/>
          <a:p>
            <a:pPr eaLnBrk="1" hangingPunct="1"/>
            <a:r>
              <a:rPr lang="ar-JO" altLang="en-US" sz="2400" b="1" dirty="0">
                <a:solidFill>
                  <a:srgbClr val="FFFFFF"/>
                </a:solidFill>
                <a:latin typeface="Arial" pitchFamily="34" charset="0"/>
              </a:rPr>
              <a:t>ماذا تعلن العبودية عن البشر؟</a:t>
            </a:r>
            <a:endParaRPr lang="en-US" altLang="en-US" sz="4000" dirty="0">
              <a:solidFill>
                <a:schemeClr val="tx1"/>
              </a:solidFill>
              <a:latin typeface="Arial" pitchFamily="34" charset="0"/>
            </a:endParaRPr>
          </a:p>
        </p:txBody>
      </p:sp>
      <p:sp>
        <p:nvSpPr>
          <p:cNvPr id="27656" name="Rectangle 8"/>
          <p:cNvSpPr>
            <a:spLocks noChangeArrowheads="1"/>
          </p:cNvSpPr>
          <p:nvPr/>
        </p:nvSpPr>
        <p:spPr bwMode="auto">
          <a:xfrm>
            <a:off x="1295400" y="990600"/>
            <a:ext cx="762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lnSpc>
                <a:spcPct val="90000"/>
              </a:lnSpc>
              <a:spcBef>
                <a:spcPct val="20000"/>
              </a:spcBef>
              <a:buClr>
                <a:schemeClr val="tx2"/>
              </a:buClr>
              <a:buFont typeface="Wingdings" pitchFamily="2" charset="2"/>
              <a:buChar char="w"/>
            </a:pPr>
            <a:r>
              <a:rPr lang="ar-JO" altLang="en-US" sz="2800" b="1" dirty="0">
                <a:solidFill>
                  <a:srgbClr val="000090"/>
                </a:solidFill>
                <a:latin typeface="Arial" pitchFamily="34" charset="0"/>
                <a:cs typeface="Arial" pitchFamily="34" charset="0"/>
              </a:rPr>
              <a:t>قد يوجد روابط جيدة بين سيد والعبد:</a:t>
            </a:r>
            <a:endParaRPr lang="en-US" altLang="en-US" sz="2800" b="1" dirty="0">
              <a:solidFill>
                <a:srgbClr val="000090"/>
              </a:solidFill>
              <a:latin typeface="Arial" pitchFamily="34" charset="0"/>
              <a:cs typeface="Arial" pitchFamily="34" charset="0"/>
            </a:endParaRPr>
          </a:p>
          <a:p>
            <a:pPr lvl="1" algn="r" rtl="1" eaLnBrk="1" fontAlgn="base" hangingPunct="1">
              <a:lnSpc>
                <a:spcPct val="90000"/>
              </a:lnSpc>
              <a:spcBef>
                <a:spcPct val="20000"/>
              </a:spcBef>
              <a:buSzPct val="95000"/>
              <a:buFont typeface="Wingdings" pitchFamily="2" charset="2"/>
              <a:buChar char="Ø"/>
            </a:pPr>
            <a:r>
              <a:rPr lang="ar-JO" altLang="en-US" b="1" dirty="0">
                <a:latin typeface="Arial" pitchFamily="34" charset="0"/>
                <a:cs typeface="Arial" pitchFamily="34" charset="0"/>
              </a:rPr>
              <a:t>كانت عقوبة محاولة اغتصاب زوجة السيد هي الموت ومع ذلك فقد اكتفى فوطيفار بسجن يوسف بسبب علاقتهما الوثيقة                (تك 39: 4-6، 19-20)</a:t>
            </a:r>
            <a:endParaRPr lang="en-US" altLang="en-US" b="1" dirty="0">
              <a:latin typeface="Arial" pitchFamily="34" charset="0"/>
              <a:cs typeface="Arial" pitchFamily="34" charset="0"/>
            </a:endParaRPr>
          </a:p>
          <a:p>
            <a:pPr marL="457200" lvl="1" indent="0" eaLnBrk="1" fontAlgn="base" hangingPunct="1">
              <a:lnSpc>
                <a:spcPct val="90000"/>
              </a:lnSpc>
              <a:spcBef>
                <a:spcPct val="20000"/>
              </a:spcBef>
              <a:buSzPct val="95000"/>
            </a:pPr>
            <a:endParaRPr lang="en-US" altLang="en-US" b="1" dirty="0">
              <a:solidFill>
                <a:srgbClr val="334933"/>
              </a:solidFill>
              <a:latin typeface="Arial" pitchFamily="34" charset="0"/>
              <a:cs typeface="Arial" pitchFamily="34" charset="0"/>
            </a:endParaRPr>
          </a:p>
          <a:p>
            <a:pPr lvl="1" algn="r" rtl="1" eaLnBrk="1" fontAlgn="base" hangingPunct="1">
              <a:lnSpc>
                <a:spcPct val="90000"/>
              </a:lnSpc>
              <a:spcBef>
                <a:spcPct val="20000"/>
              </a:spcBef>
              <a:buSzPct val="95000"/>
              <a:buFont typeface="Wingdings" pitchFamily="2" charset="2"/>
              <a:buChar char="Ø"/>
            </a:pPr>
            <a:r>
              <a:rPr lang="ar-JO" altLang="en-US" b="1" dirty="0">
                <a:solidFill>
                  <a:srgbClr val="334933"/>
                </a:solidFill>
                <a:latin typeface="Arial" pitchFamily="34" charset="0"/>
                <a:cs typeface="Arial" pitchFamily="34" charset="0"/>
              </a:rPr>
              <a:t>ابتدأ الكنعانيون كعبيد لإسرائيل لكن انتهى بهم الأمر بتبادل الزواج معهم ودفعهم لعبادة البعل (قض 1: 27 – 3: 6)</a:t>
            </a:r>
            <a:endParaRPr lang="en-US" altLang="en-US" b="1" dirty="0">
              <a:solidFill>
                <a:srgbClr val="334933"/>
              </a:solidFill>
              <a:latin typeface="Arial" pitchFamily="34" charset="0"/>
              <a:cs typeface="Arial" pitchFamily="34" charset="0"/>
            </a:endParaRPr>
          </a:p>
          <a:p>
            <a:pPr lvl="1" eaLnBrk="1" fontAlgn="base" hangingPunct="1">
              <a:lnSpc>
                <a:spcPct val="90000"/>
              </a:lnSpc>
              <a:spcBef>
                <a:spcPct val="20000"/>
              </a:spcBef>
              <a:buSzPct val="95000"/>
              <a:buFont typeface="Wingdings" pitchFamily="2" charset="2"/>
              <a:buChar char="Ø"/>
            </a:pPr>
            <a:endParaRPr lang="en-US" altLang="en-US" b="1" dirty="0">
              <a:solidFill>
                <a:schemeClr val="folHlink"/>
              </a:solidFill>
              <a:latin typeface="Arial" pitchFamily="34" charset="0"/>
              <a:cs typeface="Arial" pitchFamily="34" charset="0"/>
            </a:endParaRPr>
          </a:p>
          <a:p>
            <a:pPr lvl="1" algn="r" rtl="1" eaLnBrk="1" fontAlgn="base" hangingPunct="1">
              <a:lnSpc>
                <a:spcPct val="90000"/>
              </a:lnSpc>
              <a:spcBef>
                <a:spcPct val="20000"/>
              </a:spcBef>
              <a:buSzPct val="95000"/>
              <a:buFont typeface="Wingdings" pitchFamily="2" charset="2"/>
              <a:buChar char="Ø"/>
            </a:pPr>
            <a:r>
              <a:rPr lang="ar-JO" altLang="en-US" b="1" dirty="0">
                <a:solidFill>
                  <a:schemeClr val="accent2"/>
                </a:solidFill>
                <a:latin typeface="Arial" pitchFamily="34" charset="0"/>
                <a:cs typeface="Arial" pitchFamily="34" charset="0"/>
              </a:rPr>
              <a:t>يحق للعبيد اليهود اختيار البقاء مع سيدهم بدلاً من الحرية بعد ست سنوات (خر 21: 6) </a:t>
            </a:r>
            <a:endParaRPr lang="en-US" altLang="en-US" b="1" dirty="0">
              <a:solidFill>
                <a:schemeClr val="accent2"/>
              </a:solidFill>
              <a:latin typeface="Arial" pitchFamily="34" charset="0"/>
              <a:cs typeface="Arial" pitchFamily="34" charset="0"/>
            </a:endParaRPr>
          </a:p>
          <a:p>
            <a:pPr eaLnBrk="1" fontAlgn="base" hangingPunct="1">
              <a:lnSpc>
                <a:spcPct val="90000"/>
              </a:lnSpc>
              <a:spcBef>
                <a:spcPct val="20000"/>
              </a:spcBef>
              <a:buClr>
                <a:schemeClr val="tx2"/>
              </a:buClr>
              <a:buFont typeface="Wingdings" pitchFamily="2" charset="2"/>
              <a:buChar char="w"/>
            </a:pPr>
            <a:endParaRPr lang="en-US" altLang="en-US" sz="2800" b="1" dirty="0">
              <a:solidFill>
                <a:schemeClr val="accent2"/>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7656">
                                            <p:txEl>
                                              <p:pRg st="1" end="1"/>
                                            </p:txEl>
                                          </p:spTgt>
                                        </p:tgtEl>
                                        <p:attrNameLst>
                                          <p:attrName>style.visibility</p:attrName>
                                        </p:attrNameLst>
                                      </p:cBhvr>
                                      <p:to>
                                        <p:strVal val="visible"/>
                                      </p:to>
                                    </p:set>
                                    <p:anim calcmode="lin" valueType="num">
                                      <p:cBhvr>
                                        <p:cTn id="7" dur="500" fill="hold"/>
                                        <p:tgtEl>
                                          <p:spTgt spid="2765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7656">
                                            <p:txEl>
                                              <p:pRg st="1" end="1"/>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7656">
                                            <p:txEl>
                                              <p:pRg st="3" end="3"/>
                                            </p:txEl>
                                          </p:spTgt>
                                        </p:tgtEl>
                                        <p:attrNameLst>
                                          <p:attrName>style.visibility</p:attrName>
                                        </p:attrNameLst>
                                      </p:cBhvr>
                                      <p:to>
                                        <p:strVal val="visible"/>
                                      </p:to>
                                    </p:set>
                                    <p:anim calcmode="lin" valueType="num">
                                      <p:cBhvr>
                                        <p:cTn id="11" dur="500" fill="hold"/>
                                        <p:tgtEl>
                                          <p:spTgt spid="27656">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27656">
                                            <p:txEl>
                                              <p:pRg st="3" end="3"/>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7656">
                                            <p:txEl>
                                              <p:pRg st="5" end="5"/>
                                            </p:txEl>
                                          </p:spTgt>
                                        </p:tgtEl>
                                        <p:attrNameLst>
                                          <p:attrName>style.visibility</p:attrName>
                                        </p:attrNameLst>
                                      </p:cBhvr>
                                      <p:to>
                                        <p:strVal val="visible"/>
                                      </p:to>
                                    </p:set>
                                    <p:anim calcmode="lin" valueType="num">
                                      <p:cBhvr>
                                        <p:cTn id="15" dur="500" fill="hold"/>
                                        <p:tgtEl>
                                          <p:spTgt spid="27656">
                                            <p:txEl>
                                              <p:pRg st="5" end="5"/>
                                            </p:txEl>
                                          </p:spTgt>
                                        </p:tgtEl>
                                        <p:attrNameLst>
                                          <p:attrName>ppt_w</p:attrName>
                                        </p:attrNameLst>
                                      </p:cBhvr>
                                      <p:tavLst>
                                        <p:tav tm="0">
                                          <p:val>
                                            <p:fltVal val="0"/>
                                          </p:val>
                                        </p:tav>
                                        <p:tav tm="100000">
                                          <p:val>
                                            <p:strVal val="#ppt_w"/>
                                          </p:val>
                                        </p:tav>
                                      </p:tavLst>
                                    </p:anim>
                                    <p:anim calcmode="lin" valueType="num">
                                      <p:cBhvr>
                                        <p:cTn id="16" dur="500" fill="hold"/>
                                        <p:tgtEl>
                                          <p:spTgt spid="27656">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descr="M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19201" y="2514600"/>
            <a:ext cx="2704727" cy="3733800"/>
          </a:xfrm>
          <a:noFill/>
        </p:spPr>
      </p:pic>
      <p:sp>
        <p:nvSpPr>
          <p:cNvPr id="28678" name="Rectangle 6"/>
          <p:cNvSpPr>
            <a:spLocks noGrp="1" noChangeArrowheads="1"/>
          </p:cNvSpPr>
          <p:nvPr>
            <p:ph type="title"/>
          </p:nvPr>
        </p:nvSpPr>
        <p:spPr>
          <a:xfrm>
            <a:off x="1219200" y="0"/>
            <a:ext cx="7924800" cy="533400"/>
          </a:xfrm>
          <a:solidFill>
            <a:schemeClr val="accent2">
              <a:lumMod val="50000"/>
            </a:schemeClr>
          </a:solidFill>
        </p:spPr>
        <p:txBody>
          <a:bodyPr/>
          <a:lstStyle/>
          <a:p>
            <a:pPr eaLnBrk="1" hangingPunct="1"/>
            <a:r>
              <a:rPr lang="ar-JO" altLang="en-US" sz="2400" b="1" dirty="0">
                <a:solidFill>
                  <a:srgbClr val="FFFFFF"/>
                </a:solidFill>
                <a:latin typeface="Arial" pitchFamily="34" charset="0"/>
              </a:rPr>
              <a:t>ماذا يعلم الناموس الموسوي عن العبودية؟</a:t>
            </a:r>
            <a:endParaRPr lang="en-US" altLang="en-US" sz="4000" dirty="0">
              <a:solidFill>
                <a:schemeClr val="tx1"/>
              </a:solidFill>
              <a:latin typeface="Arial" pitchFamily="34" charset="0"/>
            </a:endParaRPr>
          </a:p>
        </p:txBody>
      </p:sp>
      <p:sp>
        <p:nvSpPr>
          <p:cNvPr id="28680" name="Rectangle 8"/>
          <p:cNvSpPr>
            <a:spLocks noChangeArrowheads="1"/>
          </p:cNvSpPr>
          <p:nvPr/>
        </p:nvSpPr>
        <p:spPr bwMode="auto">
          <a:xfrm>
            <a:off x="1219200" y="1066800"/>
            <a:ext cx="7467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985838" indent="-528638"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spcBef>
                <a:spcPct val="20000"/>
              </a:spcBef>
              <a:buClr>
                <a:schemeClr val="tx2"/>
              </a:buClr>
              <a:buFont typeface="Wingdings" pitchFamily="2" charset="2"/>
              <a:buChar char="w"/>
            </a:pPr>
            <a:r>
              <a:rPr lang="ar-JO" altLang="en-US" sz="2800" b="1" dirty="0">
                <a:solidFill>
                  <a:srgbClr val="9900CC"/>
                </a:solidFill>
                <a:latin typeface="Arial" pitchFamily="34" charset="0"/>
                <a:cs typeface="Arial" pitchFamily="34" charset="0"/>
              </a:rPr>
              <a:t>عندما أعطى الله الناموس لموسى كانت العبودية جزء من العالم، ولهذا فإن ناموس الله ذكر العبودية</a:t>
            </a:r>
            <a:endParaRPr lang="en-US" altLang="en-US" sz="2800" b="1" dirty="0">
              <a:solidFill>
                <a:srgbClr val="9900CC"/>
              </a:solidFill>
              <a:latin typeface="Arial" pitchFamily="34" charset="0"/>
              <a:cs typeface="Arial" pitchFamily="34" charset="0"/>
            </a:endParaRPr>
          </a:p>
          <a:p>
            <a:pPr algn="r" rtl="1" eaLnBrk="1" fontAlgn="base" hangingPunct="1">
              <a:spcBef>
                <a:spcPct val="20000"/>
              </a:spcBef>
              <a:buClr>
                <a:schemeClr val="tx2"/>
              </a:buClr>
              <a:buFont typeface="Wingdings" pitchFamily="2" charset="2"/>
              <a:buChar char="w"/>
            </a:pPr>
            <a:r>
              <a:rPr lang="ar-JO" altLang="en-US" sz="2800" b="1" dirty="0">
                <a:solidFill>
                  <a:schemeClr val="accent2"/>
                </a:solidFill>
                <a:latin typeface="Arial" pitchFamily="34" charset="0"/>
                <a:cs typeface="Arial" pitchFamily="34" charset="0"/>
              </a:rPr>
              <a:t>أنواع نواميس العبودية</a:t>
            </a:r>
            <a:endParaRPr lang="en-US" altLang="en-US" sz="2800" b="1" dirty="0">
              <a:solidFill>
                <a:schemeClr val="accent2"/>
              </a:solidFill>
              <a:latin typeface="Arial" pitchFamily="34" charset="0"/>
              <a:cs typeface="Arial" pitchFamily="34" charset="0"/>
            </a:endParaRPr>
          </a:p>
          <a:p>
            <a:pPr marL="457200" lvl="1" indent="0" algn="r" eaLnBrk="1" fontAlgn="base" hangingPunct="1">
              <a:spcBef>
                <a:spcPct val="20000"/>
              </a:spcBef>
              <a:buSzPct val="95000"/>
            </a:pPr>
            <a:r>
              <a:rPr lang="ar-JO" altLang="en-US" b="1" dirty="0">
                <a:latin typeface="Arial" pitchFamily="34" charset="0"/>
                <a:cs typeface="Arial" pitchFamily="34" charset="0"/>
              </a:rPr>
              <a:t>    1. اكتساب العبيد</a:t>
            </a:r>
          </a:p>
          <a:p>
            <a:pPr marL="457200" lvl="1" indent="0" algn="r" eaLnBrk="1" fontAlgn="base" hangingPunct="1">
              <a:spcBef>
                <a:spcPct val="20000"/>
              </a:spcBef>
              <a:buSzPct val="95000"/>
            </a:pPr>
            <a:r>
              <a:rPr lang="ar-JO" altLang="en-US" b="1" dirty="0">
                <a:latin typeface="Arial" pitchFamily="34" charset="0"/>
                <a:cs typeface="Arial" pitchFamily="34" charset="0"/>
              </a:rPr>
              <a:t>    2. العتق</a:t>
            </a:r>
          </a:p>
          <a:p>
            <a:pPr marL="457200" lvl="1" indent="0" algn="r" eaLnBrk="1" fontAlgn="base" hangingPunct="1">
              <a:spcBef>
                <a:spcPct val="20000"/>
              </a:spcBef>
              <a:buSzPct val="95000"/>
            </a:pPr>
            <a:r>
              <a:rPr lang="ar-JO" altLang="en-US" b="1" dirty="0">
                <a:latin typeface="Arial" pitchFamily="34" charset="0"/>
                <a:cs typeface="Arial" pitchFamily="34" charset="0"/>
              </a:rPr>
              <a:t>    3. الحقوق الدينية</a:t>
            </a:r>
          </a:p>
          <a:p>
            <a:pPr marL="457200" lvl="1" indent="0" algn="r" eaLnBrk="1" fontAlgn="base" hangingPunct="1">
              <a:spcBef>
                <a:spcPct val="20000"/>
              </a:spcBef>
              <a:buSzPct val="95000"/>
            </a:pPr>
            <a:r>
              <a:rPr lang="ar-JO" altLang="en-US" b="1" dirty="0">
                <a:latin typeface="Arial" pitchFamily="34" charset="0"/>
                <a:cs typeface="Arial" pitchFamily="34" charset="0"/>
              </a:rPr>
              <a:t>    4. الحقوق المدنية</a:t>
            </a:r>
          </a:p>
          <a:p>
            <a:pPr marL="457200" lvl="1" indent="0" algn="r" eaLnBrk="1" fontAlgn="base" hangingPunct="1">
              <a:spcBef>
                <a:spcPct val="20000"/>
              </a:spcBef>
              <a:buSzPct val="95000"/>
            </a:pPr>
            <a:r>
              <a:rPr lang="ar-JO" altLang="en-US" b="1" dirty="0">
                <a:latin typeface="Arial" pitchFamily="34" charset="0"/>
                <a:cs typeface="Arial" pitchFamily="34" charset="0"/>
              </a:rPr>
              <a:t>    5. الزيجات</a:t>
            </a:r>
            <a:endParaRPr lang="en-US" altLang="en-US" b="1" dirty="0">
              <a:latin typeface="Arial" pitchFamily="34" charset="0"/>
              <a:cs typeface="Arial" pitchFamily="34" charset="0"/>
            </a:endParaRPr>
          </a:p>
          <a:p>
            <a:pPr eaLnBrk="1" fontAlgn="base" hangingPunct="1">
              <a:spcBef>
                <a:spcPct val="20000"/>
              </a:spcBef>
              <a:buClr>
                <a:schemeClr val="tx2"/>
              </a:buClr>
              <a:buFont typeface="Wingdings" pitchFamily="2" charset="2"/>
              <a:buChar char="w"/>
            </a:pPr>
            <a:endParaRPr lang="en-US" alt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286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2868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iterate type="lt">
                                    <p:tmAbs val="75"/>
                                  </p:iterate>
                                  <p:childTnLst>
                                    <p:set>
                                      <p:cBhvr>
                                        <p:cTn id="12" dur="1" fill="hold">
                                          <p:stCondLst>
                                            <p:cond delay="74"/>
                                          </p:stCondLst>
                                        </p:cTn>
                                        <p:tgtEl>
                                          <p:spTgt spid="2868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iterate type="lt">
                                    <p:tmAbs val="75"/>
                                  </p:iterate>
                                  <p:childTnLst>
                                    <p:set>
                                      <p:cBhvr>
                                        <p:cTn id="14" dur="1" fill="hold">
                                          <p:stCondLst>
                                            <p:cond delay="74"/>
                                          </p:stCondLst>
                                        </p:cTn>
                                        <p:tgtEl>
                                          <p:spTgt spid="2868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iterate type="lt">
                                    <p:tmAbs val="75"/>
                                  </p:iterate>
                                  <p:childTnLst>
                                    <p:set>
                                      <p:cBhvr>
                                        <p:cTn id="16" dur="1" fill="hold">
                                          <p:stCondLst>
                                            <p:cond delay="74"/>
                                          </p:stCondLst>
                                        </p:cTn>
                                        <p:tgtEl>
                                          <p:spTgt spid="2868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iterate type="lt">
                                    <p:tmAbs val="75"/>
                                  </p:iterate>
                                  <p:childTnLst>
                                    <p:set>
                                      <p:cBhvr>
                                        <p:cTn id="18" dur="1" fill="hold">
                                          <p:stCondLst>
                                            <p:cond delay="74"/>
                                          </p:stCondLst>
                                        </p:cTn>
                                        <p:tgtEl>
                                          <p:spTgt spid="2868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iterate type="lt">
                                    <p:tmAbs val="75"/>
                                  </p:iterate>
                                  <p:childTnLst>
                                    <p:set>
                                      <p:cBhvr>
                                        <p:cTn id="20" dur="1" fill="hold">
                                          <p:stCondLst>
                                            <p:cond delay="74"/>
                                          </p:stCondLst>
                                        </p:cTn>
                                        <p:tgtEl>
                                          <p:spTgt spid="2868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219200" y="457200"/>
            <a:ext cx="7924800" cy="1143000"/>
          </a:xfrm>
          <a:noFill/>
        </p:spPr>
        <p:txBody>
          <a:bodyPr/>
          <a:lstStyle/>
          <a:p>
            <a:pPr algn="r" eaLnBrk="1" hangingPunct="1"/>
            <a:r>
              <a:rPr lang="ar-JO" altLang="en-US" sz="3600" b="1" dirty="0">
                <a:latin typeface="Arial" pitchFamily="34" charset="0"/>
              </a:rPr>
              <a:t>1. نواميس اكتساب العبيد</a:t>
            </a:r>
            <a:endParaRPr lang="en-US" altLang="en-US" sz="3600" b="1" dirty="0">
              <a:latin typeface="Arial" pitchFamily="34" charset="0"/>
            </a:endParaRPr>
          </a:p>
        </p:txBody>
      </p:sp>
      <p:pic>
        <p:nvPicPr>
          <p:cNvPr id="56322" name="Picture 4" descr="slaver2"/>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7010400" y="2362200"/>
            <a:ext cx="1905000" cy="2286000"/>
          </a:xfrm>
          <a:noFill/>
        </p:spPr>
      </p:pic>
      <p:pic>
        <p:nvPicPr>
          <p:cNvPr id="56323" name="Picture 5" descr="assyrian_ankle_fetters9"/>
          <p:cNvPicPr>
            <a:picLocks noGrp="1" noChangeAspect="1" noChangeArrowheads="1"/>
          </p:cNvPicPr>
          <p:nvPr>
            <p:ph sz="quarter" idx="2"/>
          </p:nvPr>
        </p:nvPicPr>
        <p:blipFill>
          <a:blip r:embed="rId3" cstate="screen">
            <a:extLst>
              <a:ext uri="{28A0092B-C50C-407E-A947-70E740481C1C}">
                <a14:useLocalDpi xmlns:a14="http://schemas.microsoft.com/office/drawing/2010/main" val="0"/>
              </a:ext>
            </a:extLst>
          </a:blip>
          <a:srcRect/>
          <a:stretch>
            <a:fillRect/>
          </a:stretch>
        </p:blipFill>
        <p:spPr>
          <a:xfrm>
            <a:off x="4495800" y="5659438"/>
            <a:ext cx="2667000" cy="893762"/>
          </a:xfrm>
          <a:noFill/>
        </p:spPr>
      </p:pic>
      <p:sp>
        <p:nvSpPr>
          <p:cNvPr id="56324" name="Text Box 6"/>
          <p:cNvSpPr txBox="1">
            <a:spLocks noChangeArrowheads="1"/>
          </p:cNvSpPr>
          <p:nvPr/>
        </p:nvSpPr>
        <p:spPr bwMode="auto">
          <a:xfrm>
            <a:off x="1219200" y="0"/>
            <a:ext cx="7924800" cy="461963"/>
          </a:xfrm>
          <a:prstGeom prst="rect">
            <a:avLst/>
          </a:prstGeom>
          <a:solidFill>
            <a:srgbClr val="72221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solidFill>
                  <a:srgbClr val="FFFFFF"/>
                </a:solidFill>
                <a:latin typeface="Arial" pitchFamily="34" charset="0"/>
                <a:cs typeface="Arial" pitchFamily="34" charset="0"/>
              </a:rPr>
              <a:t>ماذا يعلم الناموس الموسوي عن العبودية؟</a:t>
            </a:r>
            <a:endParaRPr lang="en-US" altLang="en-US" dirty="0">
              <a:latin typeface="Arial" pitchFamily="34" charset="0"/>
              <a:cs typeface="Arial" pitchFamily="34" charset="0"/>
            </a:endParaRPr>
          </a:p>
        </p:txBody>
      </p:sp>
      <p:sp>
        <p:nvSpPr>
          <p:cNvPr id="29704" name="Rectangle 8"/>
          <p:cNvSpPr>
            <a:spLocks noChangeArrowheads="1"/>
          </p:cNvSpPr>
          <p:nvPr/>
        </p:nvSpPr>
        <p:spPr bwMode="auto">
          <a:xfrm>
            <a:off x="1331640" y="1600200"/>
            <a:ext cx="5472608"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lnSpc>
                <a:spcPct val="90000"/>
              </a:lnSpc>
              <a:spcBef>
                <a:spcPct val="50000"/>
              </a:spcBef>
              <a:buFontTx/>
              <a:buChar char="•"/>
            </a:pPr>
            <a:r>
              <a:rPr lang="ar-JO" altLang="en-US" b="1" dirty="0">
                <a:solidFill>
                  <a:srgbClr val="FF6600"/>
                </a:solidFill>
                <a:latin typeface="Arial" pitchFamily="34" charset="0"/>
                <a:cs typeface="Arial" pitchFamily="34" charset="0"/>
              </a:rPr>
              <a:t>يمكن جعل العبيد الأجانب فقط عبيداً دائمين أما العبيد العبرانيين فيتم عتقهم بعد ست سنوات أو في سنة اليوبيل</a:t>
            </a:r>
            <a:endParaRPr lang="en-US" altLang="en-US" dirty="0">
              <a:latin typeface="Arial" pitchFamily="34" charset="0"/>
              <a:cs typeface="Arial" pitchFamily="34" charset="0"/>
            </a:endParaRPr>
          </a:p>
          <a:p>
            <a:pPr algn="r" rtl="1" eaLnBrk="1" fontAlgn="base" hangingPunct="1">
              <a:buFontTx/>
              <a:buChar char="•"/>
            </a:pPr>
            <a:r>
              <a:rPr lang="ar-JO" altLang="en-US" b="1" dirty="0">
                <a:solidFill>
                  <a:srgbClr val="9900FF"/>
                </a:solidFill>
                <a:latin typeface="Arial" pitchFamily="34" charset="0"/>
                <a:cs typeface="Arial" pitchFamily="34" charset="0"/>
              </a:rPr>
              <a:t>يمكن جعل أسرى الحرب عبيداً (تث 20: 10-11)</a:t>
            </a:r>
            <a:endParaRPr lang="en-US" altLang="en-US" b="1" dirty="0">
              <a:solidFill>
                <a:srgbClr val="669900"/>
              </a:solidFill>
              <a:latin typeface="Arial" pitchFamily="34" charset="0"/>
              <a:cs typeface="Arial" pitchFamily="34" charset="0"/>
            </a:endParaRPr>
          </a:p>
          <a:p>
            <a:pPr algn="r" rtl="1" eaLnBrk="1" fontAlgn="base" hangingPunct="1">
              <a:buFontTx/>
              <a:buChar char="•"/>
            </a:pPr>
            <a:r>
              <a:rPr lang="ar-JO" altLang="en-US" b="1" dirty="0">
                <a:solidFill>
                  <a:srgbClr val="669900"/>
                </a:solidFill>
                <a:latin typeface="Arial" pitchFamily="34" charset="0"/>
                <a:cs typeface="Arial" pitchFamily="34" charset="0"/>
              </a:rPr>
              <a:t>كتعويض عن السرقة (خر 22: 1-3)</a:t>
            </a:r>
            <a:endParaRPr lang="en-US" altLang="en-US" b="1" dirty="0">
              <a:solidFill>
                <a:srgbClr val="FF6600"/>
              </a:solidFill>
              <a:latin typeface="Arial" pitchFamily="34" charset="0"/>
              <a:cs typeface="Arial" pitchFamily="34" charset="0"/>
            </a:endParaRPr>
          </a:p>
          <a:p>
            <a:pPr algn="r" rtl="1" eaLnBrk="1" fontAlgn="base" hangingPunct="1">
              <a:buFontTx/>
              <a:buChar char="•"/>
            </a:pPr>
            <a:r>
              <a:rPr lang="ar-JO" altLang="en-US" b="1" dirty="0">
                <a:solidFill>
                  <a:srgbClr val="FF6600"/>
                </a:solidFill>
                <a:latin typeface="Arial" pitchFamily="34" charset="0"/>
                <a:cs typeface="Arial" pitchFamily="34" charset="0"/>
              </a:rPr>
              <a:t>بسبب الديون (تث 15: 1-2)</a:t>
            </a:r>
            <a:endParaRPr lang="en-US" altLang="en-US" b="1" dirty="0">
              <a:solidFill>
                <a:srgbClr val="FF6600"/>
              </a:solidFill>
              <a:latin typeface="Arial" pitchFamily="34" charset="0"/>
              <a:cs typeface="Arial" pitchFamily="34" charset="0"/>
            </a:endParaRPr>
          </a:p>
          <a:p>
            <a:pPr eaLnBrk="1" fontAlgn="base" hangingPunct="1"/>
            <a:endParaRPr lang="en-US" altLang="en-US" sz="2000" b="1" dirty="0">
              <a:latin typeface="Arial" pitchFamily="34" charset="0"/>
              <a:cs typeface="Arial" pitchFamily="34" charset="0"/>
            </a:endParaRPr>
          </a:p>
          <a:p>
            <a:pPr eaLnBrk="1" fontAlgn="base" hangingPunct="1">
              <a:spcBef>
                <a:spcPct val="20000"/>
              </a:spcBef>
              <a:buClr>
                <a:schemeClr val="tx2"/>
              </a:buClr>
              <a:buFont typeface="Wingdings" pitchFamily="2" charset="2"/>
              <a:buNone/>
            </a:pPr>
            <a:endParaRPr lang="en-US" altLang="en-US" sz="2000" b="1" dirty="0">
              <a:latin typeface="Arial" pitchFamily="34" charset="0"/>
              <a:cs typeface="Arial" pitchFamily="34"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4">
                                            <p:txEl>
                                              <p:pRg st="0" end="0"/>
                                            </p:txEl>
                                          </p:spTgt>
                                        </p:tgtEl>
                                        <p:attrNameLst>
                                          <p:attrName>style.visibility</p:attrName>
                                        </p:attrNameLst>
                                      </p:cBhvr>
                                      <p:to>
                                        <p:strVal val="visible"/>
                                      </p:to>
                                    </p:set>
                                    <p:animEffect transition="in" filter="wipe(left)">
                                      <p:cBhvr>
                                        <p:cTn id="7" dur="500"/>
                                        <p:tgtEl>
                                          <p:spTgt spid="297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04">
                                            <p:txEl>
                                              <p:pRg st="1" end="1"/>
                                            </p:txEl>
                                          </p:spTgt>
                                        </p:tgtEl>
                                        <p:attrNameLst>
                                          <p:attrName>style.visibility</p:attrName>
                                        </p:attrNameLst>
                                      </p:cBhvr>
                                      <p:to>
                                        <p:strVal val="visible"/>
                                      </p:to>
                                    </p:set>
                                    <p:animEffect transition="in" filter="wipe(left)">
                                      <p:cBhvr>
                                        <p:cTn id="12" dur="500"/>
                                        <p:tgtEl>
                                          <p:spTgt spid="297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04">
                                            <p:txEl>
                                              <p:pRg st="2" end="2"/>
                                            </p:txEl>
                                          </p:spTgt>
                                        </p:tgtEl>
                                        <p:attrNameLst>
                                          <p:attrName>style.visibility</p:attrName>
                                        </p:attrNameLst>
                                      </p:cBhvr>
                                      <p:to>
                                        <p:strVal val="visible"/>
                                      </p:to>
                                    </p:set>
                                    <p:animEffect transition="in" filter="wipe(left)">
                                      <p:cBhvr>
                                        <p:cTn id="17" dur="500"/>
                                        <p:tgtEl>
                                          <p:spTgt spid="297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04">
                                            <p:txEl>
                                              <p:pRg st="3" end="3"/>
                                            </p:txEl>
                                          </p:spTgt>
                                        </p:tgtEl>
                                        <p:attrNameLst>
                                          <p:attrName>style.visibility</p:attrName>
                                        </p:attrNameLst>
                                      </p:cBhvr>
                                      <p:to>
                                        <p:strVal val="visible"/>
                                      </p:to>
                                    </p:set>
                                    <p:animEffect transition="in" filter="wipe(left)">
                                      <p:cBhvr>
                                        <p:cTn id="22" dur="500"/>
                                        <p:tgtEl>
                                          <p:spTgt spid="297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295400" y="457200"/>
            <a:ext cx="7543800" cy="1143000"/>
          </a:xfrm>
        </p:spPr>
        <p:txBody>
          <a:bodyPr/>
          <a:lstStyle/>
          <a:p>
            <a:pPr algn="r" eaLnBrk="1" hangingPunct="1"/>
            <a:r>
              <a:rPr lang="ar-JO" altLang="en-US" sz="3600" b="1" dirty="0">
                <a:latin typeface="Arial" pitchFamily="34" charset="0"/>
              </a:rPr>
              <a:t>1. نواميس اكتساب العبيد</a:t>
            </a:r>
            <a:endParaRPr lang="en-US" altLang="en-US" sz="3600" b="1" dirty="0">
              <a:latin typeface="Arial" pitchFamily="34" charset="0"/>
            </a:endParaRPr>
          </a:p>
        </p:txBody>
      </p:sp>
      <p:pic>
        <p:nvPicPr>
          <p:cNvPr id="57346" name="Picture 4" descr="slaver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162800" y="1524000"/>
            <a:ext cx="1752600" cy="1577975"/>
          </a:xfrm>
          <a:noFill/>
        </p:spPr>
      </p:pic>
      <p:sp>
        <p:nvSpPr>
          <p:cNvPr id="57347" name="Text Box 5"/>
          <p:cNvSpPr txBox="1">
            <a:spLocks noChangeArrowheads="1"/>
          </p:cNvSpPr>
          <p:nvPr/>
        </p:nvSpPr>
        <p:spPr bwMode="auto">
          <a:xfrm>
            <a:off x="1219200" y="0"/>
            <a:ext cx="7924800" cy="457200"/>
          </a:xfrm>
          <a:prstGeom prst="rect">
            <a:avLst/>
          </a:prstGeom>
          <a:solidFill>
            <a:srgbClr val="72221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solidFill>
                  <a:srgbClr val="FFFFFF"/>
                </a:solidFill>
                <a:latin typeface="Arial" pitchFamily="34" charset="0"/>
                <a:cs typeface="Arial" pitchFamily="34" charset="0"/>
              </a:rPr>
              <a:t>ماذا يعلم الناموس الموسوي عن العبودية؟</a:t>
            </a:r>
            <a:endParaRPr lang="en-US" altLang="en-US" dirty="0">
              <a:latin typeface="Arial" pitchFamily="34" charset="0"/>
              <a:cs typeface="Arial" pitchFamily="34" charset="0"/>
            </a:endParaRPr>
          </a:p>
        </p:txBody>
      </p:sp>
      <p:sp>
        <p:nvSpPr>
          <p:cNvPr id="30727" name="Rectangle 7"/>
          <p:cNvSpPr>
            <a:spLocks noChangeArrowheads="1"/>
          </p:cNvSpPr>
          <p:nvPr/>
        </p:nvSpPr>
        <p:spPr bwMode="auto">
          <a:xfrm>
            <a:off x="1219200" y="1828800"/>
            <a:ext cx="5943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spcBef>
                <a:spcPct val="20000"/>
              </a:spcBef>
              <a:buClr>
                <a:schemeClr val="tx2"/>
              </a:buClr>
              <a:buFont typeface="Wingdings" pitchFamily="2" charset="2"/>
              <a:buChar char="w"/>
            </a:pPr>
            <a:r>
              <a:rPr lang="ar-JO" altLang="en-US" sz="2800" b="1" dirty="0">
                <a:solidFill>
                  <a:srgbClr val="FF6600"/>
                </a:solidFill>
                <a:latin typeface="Arial" pitchFamily="34" charset="0"/>
                <a:cs typeface="Arial" pitchFamily="34" charset="0"/>
              </a:rPr>
              <a:t>بالشراء (لا 25: 44-46)</a:t>
            </a:r>
            <a:endParaRPr lang="en-US" altLang="en-US" sz="2800" b="1" dirty="0">
              <a:solidFill>
                <a:srgbClr val="FF6600"/>
              </a:solidFill>
              <a:latin typeface="Arial" pitchFamily="34" charset="0"/>
              <a:cs typeface="Arial" pitchFamily="34" charset="0"/>
            </a:endParaRPr>
          </a:p>
          <a:p>
            <a:pPr lvl="1" algn="r" rtl="1" eaLnBrk="1" fontAlgn="base" hangingPunct="1">
              <a:spcBef>
                <a:spcPct val="20000"/>
              </a:spcBef>
              <a:buSzPct val="95000"/>
              <a:buFontTx/>
              <a:buChar char="–"/>
            </a:pPr>
            <a:r>
              <a:rPr lang="ar-JO" altLang="en-US" b="1" dirty="0">
                <a:latin typeface="Arial" pitchFamily="34" charset="0"/>
                <a:cs typeface="Arial" pitchFamily="34" charset="0"/>
              </a:rPr>
              <a:t>يمكن شراء وبيع الأجانب كعبيد ويعتبروا ممتلكات</a:t>
            </a:r>
            <a:endParaRPr lang="en-US" altLang="en-US" b="1" dirty="0">
              <a:latin typeface="Arial" pitchFamily="34" charset="0"/>
              <a:cs typeface="Arial" pitchFamily="34" charset="0"/>
            </a:endParaRPr>
          </a:p>
          <a:p>
            <a:pPr lvl="1" algn="r" rtl="1" eaLnBrk="1" fontAlgn="base" hangingPunct="1">
              <a:spcBef>
                <a:spcPct val="20000"/>
              </a:spcBef>
              <a:buSzPct val="95000"/>
              <a:buFontTx/>
              <a:buChar char="–"/>
            </a:pPr>
            <a:r>
              <a:rPr lang="ar-JO" altLang="en-US" b="1" dirty="0">
                <a:latin typeface="Arial" pitchFamily="34" charset="0"/>
                <a:cs typeface="Arial" pitchFamily="34" charset="0"/>
              </a:rPr>
              <a:t>خطف شخص مولود حراً وبيعه كعبد غير مسموح (خر 21: 16، تث 24: 7) </a:t>
            </a:r>
            <a:endParaRPr lang="en-US" altLang="en-US" b="1" dirty="0">
              <a:latin typeface="Arial" pitchFamily="34" charset="0"/>
              <a:cs typeface="Arial" pitchFamily="34" charset="0"/>
            </a:endParaRPr>
          </a:p>
          <a:p>
            <a:pPr lvl="1" algn="r" rtl="1" eaLnBrk="1" fontAlgn="base" hangingPunct="1">
              <a:spcBef>
                <a:spcPct val="20000"/>
              </a:spcBef>
              <a:buSzPct val="95000"/>
              <a:buFontTx/>
              <a:buChar char="–"/>
            </a:pPr>
            <a:r>
              <a:rPr lang="ar-JO" altLang="en-US" b="1" dirty="0">
                <a:latin typeface="Arial" pitchFamily="34" charset="0"/>
                <a:cs typeface="Arial" pitchFamily="34" charset="0"/>
              </a:rPr>
              <a:t>تتراوح أسعار العبيد بشكل واسع بحسب السن، الجنس وعدد السنوات حتى سنة اليوبيل           (لا 25: 47-53)</a:t>
            </a:r>
            <a:endParaRPr lang="en-US" altLang="en-US" sz="2800" b="1" dirty="0">
              <a:solidFill>
                <a:srgbClr val="9900FF"/>
              </a:solidFill>
              <a:latin typeface="Arial" pitchFamily="34" charset="0"/>
              <a:cs typeface="Arial" pitchFamily="34" charset="0"/>
            </a:endParaRPr>
          </a:p>
          <a:p>
            <a:pPr algn="r" rtl="1" eaLnBrk="1" fontAlgn="base" hangingPunct="1">
              <a:spcBef>
                <a:spcPct val="20000"/>
              </a:spcBef>
              <a:buClr>
                <a:schemeClr val="tx2"/>
              </a:buClr>
              <a:buFont typeface="Wingdings" pitchFamily="2" charset="2"/>
              <a:buChar char="w"/>
            </a:pPr>
            <a:r>
              <a:rPr lang="ar-JO" altLang="en-US" sz="2800" b="1" dirty="0">
                <a:solidFill>
                  <a:srgbClr val="9900FF"/>
                </a:solidFill>
                <a:latin typeface="Arial" pitchFamily="34" charset="0"/>
                <a:cs typeface="Arial" pitchFamily="34" charset="0"/>
              </a:rPr>
              <a:t>بالولادة (خر 21: 4، لا 25: 54)</a:t>
            </a:r>
            <a:endParaRPr lang="en-US" altLang="en-US" sz="2800" b="1" dirty="0">
              <a:solidFill>
                <a:srgbClr val="9900FF"/>
              </a:solidFill>
              <a:latin typeface="Arial" pitchFamily="34" charset="0"/>
              <a:cs typeface="Arial" pitchFamily="34" charset="0"/>
            </a:endParaRPr>
          </a:p>
          <a:p>
            <a:pPr eaLnBrk="1" fontAlgn="base" hangingPunct="1">
              <a:spcBef>
                <a:spcPct val="20000"/>
              </a:spcBef>
              <a:buClr>
                <a:schemeClr val="tx2"/>
              </a:buClr>
              <a:buFont typeface="Wingdings" pitchFamily="2" charset="2"/>
              <a:buChar char="w"/>
            </a:pPr>
            <a:endParaRPr lang="en-US" altLang="en-US" sz="2800" dirty="0">
              <a:latin typeface="Arial" pitchFamily="34" charset="0"/>
              <a:cs typeface="Arial" pitchFamily="34"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7">
                                            <p:txEl>
                                              <p:pRg st="0" end="0"/>
                                            </p:txEl>
                                          </p:spTgt>
                                        </p:tgtEl>
                                        <p:attrNameLst>
                                          <p:attrName>style.visibility</p:attrName>
                                        </p:attrNameLst>
                                      </p:cBhvr>
                                      <p:to>
                                        <p:strVal val="visible"/>
                                      </p:to>
                                    </p:set>
                                    <p:animEffect transition="in" filter="wipe(left)">
                                      <p:cBhvr>
                                        <p:cTn id="7" dur="500"/>
                                        <p:tgtEl>
                                          <p:spTgt spid="3072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727">
                                            <p:txEl>
                                              <p:pRg st="1" end="1"/>
                                            </p:txEl>
                                          </p:spTgt>
                                        </p:tgtEl>
                                        <p:attrNameLst>
                                          <p:attrName>style.visibility</p:attrName>
                                        </p:attrNameLst>
                                      </p:cBhvr>
                                      <p:to>
                                        <p:strVal val="visible"/>
                                      </p:to>
                                    </p:set>
                                    <p:animEffect transition="in" filter="wipe(left)">
                                      <p:cBhvr>
                                        <p:cTn id="10" dur="500"/>
                                        <p:tgtEl>
                                          <p:spTgt spid="3072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727">
                                            <p:txEl>
                                              <p:pRg st="2" end="2"/>
                                            </p:txEl>
                                          </p:spTgt>
                                        </p:tgtEl>
                                        <p:attrNameLst>
                                          <p:attrName>style.visibility</p:attrName>
                                        </p:attrNameLst>
                                      </p:cBhvr>
                                      <p:to>
                                        <p:strVal val="visible"/>
                                      </p:to>
                                    </p:set>
                                    <p:animEffect transition="in" filter="wipe(left)">
                                      <p:cBhvr>
                                        <p:cTn id="13" dur="500"/>
                                        <p:tgtEl>
                                          <p:spTgt spid="30727">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0727">
                                            <p:txEl>
                                              <p:pRg st="3" end="3"/>
                                            </p:txEl>
                                          </p:spTgt>
                                        </p:tgtEl>
                                        <p:attrNameLst>
                                          <p:attrName>style.visibility</p:attrName>
                                        </p:attrNameLst>
                                      </p:cBhvr>
                                      <p:to>
                                        <p:strVal val="visible"/>
                                      </p:to>
                                    </p:set>
                                    <p:animEffect transition="in" filter="wipe(left)">
                                      <p:cBhvr>
                                        <p:cTn id="16" dur="500"/>
                                        <p:tgtEl>
                                          <p:spTgt spid="3072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0727">
                                            <p:txEl>
                                              <p:pRg st="4" end="4"/>
                                            </p:txEl>
                                          </p:spTgt>
                                        </p:tgtEl>
                                        <p:attrNameLst>
                                          <p:attrName>style.visibility</p:attrName>
                                        </p:attrNameLst>
                                      </p:cBhvr>
                                      <p:to>
                                        <p:strVal val="visible"/>
                                      </p:to>
                                    </p:set>
                                    <p:animEffect transition="in" filter="wipe(left)">
                                      <p:cBhvr>
                                        <p:cTn id="21" dur="500"/>
                                        <p:tgtEl>
                                          <p:spTgt spid="307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95400" y="381000"/>
            <a:ext cx="7543800" cy="1143000"/>
          </a:xfrm>
        </p:spPr>
        <p:txBody>
          <a:bodyPr/>
          <a:lstStyle/>
          <a:p>
            <a:pPr eaLnBrk="1" hangingPunct="1"/>
            <a:r>
              <a:rPr lang="ar-JO" altLang="en-US" sz="3200" b="1" dirty="0">
                <a:latin typeface="Arial" pitchFamily="34" charset="0"/>
              </a:rPr>
              <a:t>2. نواميس العتق</a:t>
            </a:r>
            <a:br>
              <a:rPr lang="en-US" altLang="en-US" sz="2400" b="1" dirty="0">
                <a:latin typeface="Arial" pitchFamily="34" charset="0"/>
              </a:rPr>
            </a:br>
            <a:r>
              <a:rPr lang="ar-JO" altLang="en-US" sz="2400" b="1" dirty="0">
                <a:latin typeface="Arial" pitchFamily="34" charset="0"/>
              </a:rPr>
              <a:t>خر 21: 1-11، لا 25: 39-55، تث 15: 12-18</a:t>
            </a:r>
            <a:endParaRPr lang="en-US" altLang="en-US" sz="2400" b="1" dirty="0">
              <a:latin typeface="Arial" pitchFamily="34" charset="0"/>
            </a:endParaRPr>
          </a:p>
        </p:txBody>
      </p:sp>
      <p:pic>
        <p:nvPicPr>
          <p:cNvPr id="58370" name="Picture 4" descr="slavery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67400" y="2243138"/>
            <a:ext cx="3124200" cy="2328862"/>
          </a:xfrm>
          <a:noFill/>
        </p:spPr>
      </p:pic>
      <p:sp>
        <p:nvSpPr>
          <p:cNvPr id="58371" name="Text Box 5"/>
          <p:cNvSpPr txBox="1">
            <a:spLocks noChangeArrowheads="1"/>
          </p:cNvSpPr>
          <p:nvPr/>
        </p:nvSpPr>
        <p:spPr bwMode="auto">
          <a:xfrm>
            <a:off x="1600200" y="1479550"/>
            <a:ext cx="754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spcBef>
                <a:spcPct val="50000"/>
              </a:spcBef>
            </a:pPr>
            <a:r>
              <a:rPr lang="ar-JO" altLang="en-US" b="1" dirty="0">
                <a:solidFill>
                  <a:srgbClr val="000090"/>
                </a:solidFill>
                <a:latin typeface="Arial" pitchFamily="34" charset="0"/>
                <a:cs typeface="Arial" pitchFamily="34" charset="0"/>
              </a:rPr>
              <a:t>ساعد هذا القانون على تجنب خطر وجود عدد كبير من العبيد             أثناء حدوث أزمة اقتصادية</a:t>
            </a:r>
            <a:endParaRPr lang="en-US" altLang="en-US" b="1" dirty="0">
              <a:solidFill>
                <a:srgbClr val="000090"/>
              </a:solidFill>
              <a:latin typeface="Arial" pitchFamily="34" charset="0"/>
              <a:cs typeface="Arial" pitchFamily="34" charset="0"/>
            </a:endParaRPr>
          </a:p>
        </p:txBody>
      </p:sp>
      <p:pic>
        <p:nvPicPr>
          <p:cNvPr id="58372" name="Picture 6" descr="slaver7"/>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867400" y="4610100"/>
            <a:ext cx="3200400" cy="2171700"/>
          </a:xfrm>
          <a:noFill/>
        </p:spPr>
      </p:pic>
      <p:sp>
        <p:nvSpPr>
          <p:cNvPr id="58373" name="Text Box 7"/>
          <p:cNvSpPr txBox="1">
            <a:spLocks noChangeArrowheads="1"/>
          </p:cNvSpPr>
          <p:nvPr/>
        </p:nvSpPr>
        <p:spPr bwMode="auto">
          <a:xfrm>
            <a:off x="1219200" y="0"/>
            <a:ext cx="7924800" cy="457200"/>
          </a:xfrm>
          <a:prstGeom prst="rect">
            <a:avLst/>
          </a:prstGeom>
          <a:solidFill>
            <a:srgbClr val="72221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solidFill>
                  <a:srgbClr val="FFFFFF"/>
                </a:solidFill>
                <a:latin typeface="Arial" pitchFamily="34" charset="0"/>
                <a:cs typeface="Arial" pitchFamily="34" charset="0"/>
              </a:rPr>
              <a:t>ماذا يعلم الناموس الموسوي عن العبودية؟</a:t>
            </a:r>
            <a:endParaRPr lang="en-US" altLang="en-US" dirty="0">
              <a:latin typeface="Arial" pitchFamily="34" charset="0"/>
              <a:cs typeface="Arial" pitchFamily="34" charset="0"/>
            </a:endParaRPr>
          </a:p>
        </p:txBody>
      </p:sp>
      <p:sp>
        <p:nvSpPr>
          <p:cNvPr id="31753" name="Rectangle 9"/>
          <p:cNvSpPr>
            <a:spLocks noChangeArrowheads="1"/>
          </p:cNvSpPr>
          <p:nvPr/>
        </p:nvSpPr>
        <p:spPr bwMode="auto">
          <a:xfrm>
            <a:off x="1258888" y="2362200"/>
            <a:ext cx="460851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spcBef>
                <a:spcPct val="20000"/>
              </a:spcBef>
              <a:buClr>
                <a:schemeClr val="tx2"/>
              </a:buClr>
              <a:buFont typeface="Wingdings" pitchFamily="2" charset="2"/>
              <a:buChar char="w"/>
            </a:pPr>
            <a:r>
              <a:rPr lang="ar-JO" altLang="en-US" b="1" dirty="0">
                <a:latin typeface="Arial" pitchFamily="34" charset="0"/>
                <a:cs typeface="Arial" pitchFamily="34" charset="0"/>
              </a:rPr>
              <a:t>يتم تحرير العبيد العبرانيين بعد خدمة ست سنوات (خر 21: 2)</a:t>
            </a:r>
            <a:endParaRPr lang="en-US" altLang="en-US" b="1" dirty="0">
              <a:latin typeface="Arial" pitchFamily="34" charset="0"/>
              <a:cs typeface="Arial" pitchFamily="34" charset="0"/>
            </a:endParaRPr>
          </a:p>
          <a:p>
            <a:pPr lvl="1" algn="r" rtl="1" eaLnBrk="1" fontAlgn="base" hangingPunct="1">
              <a:spcBef>
                <a:spcPct val="20000"/>
              </a:spcBef>
              <a:buSzPct val="95000"/>
              <a:buFontTx/>
              <a:buChar char="–"/>
            </a:pPr>
            <a:r>
              <a:rPr lang="ar-JO" altLang="en-US" b="1" dirty="0">
                <a:latin typeface="Arial" pitchFamily="34" charset="0"/>
                <a:cs typeface="Arial" pitchFamily="34" charset="0"/>
              </a:rPr>
              <a:t>العبيد المتزوجون من زوجات أعطين لهم من قبل السيد يخرجون وحدهم</a:t>
            </a:r>
            <a:endParaRPr lang="en-US" altLang="en-US" b="1" dirty="0">
              <a:latin typeface="Arial" pitchFamily="34" charset="0"/>
              <a:cs typeface="Arial" pitchFamily="34" charset="0"/>
            </a:endParaRPr>
          </a:p>
          <a:p>
            <a:pPr lvl="1" algn="r" rtl="1" eaLnBrk="1" fontAlgn="base" hangingPunct="1">
              <a:spcBef>
                <a:spcPct val="20000"/>
              </a:spcBef>
              <a:buSzPct val="95000"/>
              <a:buFontTx/>
              <a:buChar char="–"/>
            </a:pPr>
            <a:r>
              <a:rPr lang="ar-JO" altLang="en-US" b="1" dirty="0">
                <a:latin typeface="Arial" pitchFamily="34" charset="0"/>
                <a:cs typeface="Arial" pitchFamily="34" charset="0"/>
              </a:rPr>
              <a:t>العبيد الذين يريدون البقاء بشكل دائم يمكنهم ذلك ولكن يجب ثقب آذانهم</a:t>
            </a:r>
            <a:endParaRPr lang="en-US" altLang="en-US" b="1" dirty="0">
              <a:solidFill>
                <a:srgbClr val="000090"/>
              </a:solidFill>
              <a:latin typeface="Arial" pitchFamily="34" charset="0"/>
              <a:cs typeface="Arial" pitchFamily="34" charset="0"/>
            </a:endParaRPr>
          </a:p>
          <a:p>
            <a:pPr algn="r" rtl="1" eaLnBrk="1" fontAlgn="base" hangingPunct="1">
              <a:spcBef>
                <a:spcPct val="20000"/>
              </a:spcBef>
              <a:buClr>
                <a:schemeClr val="tx2"/>
              </a:buClr>
              <a:buFont typeface="Wingdings" pitchFamily="2" charset="2"/>
              <a:buChar char="w"/>
            </a:pPr>
            <a:r>
              <a:rPr lang="ar-JO" altLang="en-US" b="1" dirty="0">
                <a:solidFill>
                  <a:srgbClr val="000090"/>
                </a:solidFill>
                <a:latin typeface="Arial" pitchFamily="34" charset="0"/>
                <a:cs typeface="Arial" pitchFamily="34" charset="0"/>
              </a:rPr>
              <a:t>يتم إطلاق سراح العبيد المحررين من خلال دفع مبالغ سخية (تث 15: 12-15)</a:t>
            </a:r>
            <a:endParaRPr lang="en-US" altLang="en-US" b="1" dirty="0">
              <a:solidFill>
                <a:srgbClr val="00009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5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175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17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5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5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slaver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486525" y="4876800"/>
            <a:ext cx="2657475" cy="1981200"/>
          </a:xfrm>
          <a:noFill/>
        </p:spPr>
      </p:pic>
      <p:sp>
        <p:nvSpPr>
          <p:cNvPr id="59394" name="Rectangle 3"/>
          <p:cNvSpPr>
            <a:spLocks noGrp="1" noChangeArrowheads="1"/>
          </p:cNvSpPr>
          <p:nvPr>
            <p:ph type="title"/>
          </p:nvPr>
        </p:nvSpPr>
        <p:spPr>
          <a:xfrm>
            <a:off x="1371600" y="533400"/>
            <a:ext cx="7543800" cy="762000"/>
          </a:xfrm>
        </p:spPr>
        <p:txBody>
          <a:bodyPr/>
          <a:lstStyle/>
          <a:p>
            <a:pPr eaLnBrk="1" hangingPunct="1"/>
            <a:r>
              <a:rPr lang="ar-JO" altLang="en-US" sz="4000" b="1" dirty="0">
                <a:latin typeface="Arial" pitchFamily="34" charset="0"/>
              </a:rPr>
              <a:t>2 نواميس العتق</a:t>
            </a:r>
            <a:endParaRPr lang="en-US" altLang="en-US" sz="4000" b="1" dirty="0">
              <a:latin typeface="Arial" pitchFamily="34" charset="0"/>
            </a:endParaRPr>
          </a:p>
        </p:txBody>
      </p:sp>
      <p:sp>
        <p:nvSpPr>
          <p:cNvPr id="59395" name="Text Box 5"/>
          <p:cNvSpPr txBox="1">
            <a:spLocks noChangeArrowheads="1"/>
          </p:cNvSpPr>
          <p:nvPr/>
        </p:nvSpPr>
        <p:spPr bwMode="auto">
          <a:xfrm>
            <a:off x="1219200" y="0"/>
            <a:ext cx="7924800" cy="457200"/>
          </a:xfrm>
          <a:prstGeom prst="rect">
            <a:avLst/>
          </a:prstGeom>
          <a:solidFill>
            <a:srgbClr val="72221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solidFill>
                  <a:srgbClr val="FFFFFF"/>
                </a:solidFill>
                <a:latin typeface="Arial" pitchFamily="34" charset="0"/>
                <a:cs typeface="Arial" pitchFamily="34" charset="0"/>
              </a:rPr>
              <a:t>ماذا يعلم الناموس الموسوي عن العبودية؟</a:t>
            </a:r>
            <a:endParaRPr lang="en-US" altLang="en-US" dirty="0">
              <a:latin typeface="Arial" pitchFamily="34" charset="0"/>
              <a:cs typeface="Arial" pitchFamily="34" charset="0"/>
            </a:endParaRPr>
          </a:p>
        </p:txBody>
      </p:sp>
      <p:sp>
        <p:nvSpPr>
          <p:cNvPr id="32775" name="Rectangle 7"/>
          <p:cNvSpPr>
            <a:spLocks noChangeArrowheads="1"/>
          </p:cNvSpPr>
          <p:nvPr/>
        </p:nvSpPr>
        <p:spPr bwMode="auto">
          <a:xfrm>
            <a:off x="1295400" y="14478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spcBef>
                <a:spcPct val="20000"/>
              </a:spcBef>
              <a:buClr>
                <a:schemeClr val="tx2"/>
              </a:buClr>
              <a:buFont typeface="Wingdings" pitchFamily="2" charset="2"/>
              <a:buChar char="w"/>
            </a:pPr>
            <a:r>
              <a:rPr lang="ar-JO" altLang="en-US" sz="2800" b="1" dirty="0">
                <a:solidFill>
                  <a:srgbClr val="000090"/>
                </a:solidFill>
                <a:latin typeface="Arial" pitchFamily="34" charset="0"/>
                <a:cs typeface="Arial" pitchFamily="34" charset="0"/>
              </a:rPr>
              <a:t>كان على العبيد الهاربين أن يعملوا على إطلاق سراحهم، لأن عودة الهارب كانت ممنوعة (تثنية 23: 15-16)</a:t>
            </a:r>
          </a:p>
          <a:p>
            <a:pPr marL="0" indent="0" eaLnBrk="1" fontAlgn="base" hangingPunct="1">
              <a:spcBef>
                <a:spcPct val="20000"/>
              </a:spcBef>
              <a:buClr>
                <a:schemeClr val="tx2"/>
              </a:buClr>
            </a:pPr>
            <a:endParaRPr lang="en-US" altLang="en-US" sz="2800" b="1" dirty="0">
              <a:solidFill>
                <a:srgbClr val="000090"/>
              </a:solidFill>
              <a:latin typeface="Arial" pitchFamily="34" charset="0"/>
              <a:cs typeface="Arial" pitchFamily="34" charset="0"/>
            </a:endParaRPr>
          </a:p>
          <a:p>
            <a:pPr algn="r" rtl="1" eaLnBrk="1" fontAlgn="base" hangingPunct="1">
              <a:spcBef>
                <a:spcPct val="20000"/>
              </a:spcBef>
              <a:buClr>
                <a:schemeClr val="tx2"/>
              </a:buClr>
              <a:buFont typeface="Wingdings" pitchFamily="2" charset="2"/>
              <a:buChar char="w"/>
            </a:pPr>
            <a:r>
              <a:rPr lang="ar-JO" altLang="en-US" sz="2800" b="1" dirty="0">
                <a:solidFill>
                  <a:srgbClr val="000090"/>
                </a:solidFill>
                <a:latin typeface="Arial" pitchFamily="34" charset="0"/>
                <a:cs typeface="Arial" pitchFamily="34" charset="0"/>
              </a:rPr>
              <a:t>في سنة اليوبيل يتم عتق جميع العبيد العبرانيين بما في ذلك استرداد الممتلكات والأرض (لا 25: 39-40)</a:t>
            </a:r>
            <a:endParaRPr lang="en-US" altLang="en-US" sz="2800" b="1" dirty="0">
              <a:solidFill>
                <a:srgbClr val="000090"/>
              </a:solidFill>
              <a:latin typeface="Arial" pitchFamily="34" charset="0"/>
              <a:cs typeface="Arial" pitchFamily="34" charset="0"/>
            </a:endParaRPr>
          </a:p>
          <a:p>
            <a:pPr eaLnBrk="1" fontAlgn="base" hangingPunct="1">
              <a:spcBef>
                <a:spcPct val="20000"/>
              </a:spcBef>
              <a:buClr>
                <a:schemeClr val="tx2"/>
              </a:buClr>
              <a:buFont typeface="Wingdings" pitchFamily="2" charset="2"/>
              <a:buChar char="w"/>
            </a:pPr>
            <a:endParaRPr lang="en-US" altLang="en-US" sz="2800" dirty="0">
              <a:solidFill>
                <a:srgbClr val="00009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219200" y="457200"/>
            <a:ext cx="7543800" cy="609600"/>
          </a:xfrm>
        </p:spPr>
        <p:txBody>
          <a:bodyPr/>
          <a:lstStyle/>
          <a:p>
            <a:pPr eaLnBrk="1" hangingPunct="1"/>
            <a:r>
              <a:rPr lang="ar-JO" altLang="en-US" sz="3600" b="1" dirty="0">
                <a:latin typeface="Arial" pitchFamily="34" charset="0"/>
              </a:rPr>
              <a:t>3. ناموس الحقوق الدينية</a:t>
            </a:r>
            <a:endParaRPr lang="en-US" altLang="en-US" sz="3600" b="1" dirty="0">
              <a:latin typeface="Arial" pitchFamily="34" charset="0"/>
            </a:endParaRPr>
          </a:p>
        </p:txBody>
      </p:sp>
      <p:pic>
        <p:nvPicPr>
          <p:cNvPr id="60418" name="Picture 3" descr="Temple Altar"/>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rcRect/>
          <a:stretch>
            <a:fillRect/>
          </a:stretch>
        </p:blipFill>
        <p:spPr>
          <a:xfrm>
            <a:off x="1828800" y="1981200"/>
            <a:ext cx="7035800" cy="4876800"/>
          </a:xfrm>
          <a:noFill/>
        </p:spPr>
      </p:pic>
      <p:sp>
        <p:nvSpPr>
          <p:cNvPr id="60419" name="Text Box 4"/>
          <p:cNvSpPr txBox="1">
            <a:spLocks noChangeArrowheads="1"/>
          </p:cNvSpPr>
          <p:nvPr/>
        </p:nvSpPr>
        <p:spPr bwMode="auto">
          <a:xfrm>
            <a:off x="1371600" y="1074738"/>
            <a:ext cx="754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algn="r" rtl="1" eaLnBrk="1" fontAlgn="base" hangingPunct="1">
              <a:spcBef>
                <a:spcPct val="50000"/>
              </a:spcBef>
              <a:buFont typeface="Arial" panose="020B0604020202020204" pitchFamily="34" charset="0"/>
              <a:buChar char="•"/>
            </a:pPr>
            <a:r>
              <a:rPr lang="ar-JO" altLang="en-US" b="1" dirty="0">
                <a:solidFill>
                  <a:srgbClr val="000090"/>
                </a:solidFill>
                <a:latin typeface="Arial" pitchFamily="34" charset="0"/>
                <a:cs typeface="Arial" pitchFamily="34" charset="0"/>
              </a:rPr>
              <a:t>يعتبر العبيد جزءًا من عائلة المالك ويشاركون في الحياة الدينية للعائلة</a:t>
            </a:r>
            <a:endParaRPr lang="en-US" altLang="en-US" b="1" dirty="0">
              <a:solidFill>
                <a:srgbClr val="000090"/>
              </a:solidFill>
              <a:latin typeface="Arial" pitchFamily="34" charset="0"/>
              <a:cs typeface="Arial" pitchFamily="34" charset="0"/>
            </a:endParaRPr>
          </a:p>
        </p:txBody>
      </p:sp>
      <p:sp>
        <p:nvSpPr>
          <p:cNvPr id="60420" name="Text Box 5"/>
          <p:cNvSpPr txBox="1">
            <a:spLocks noChangeArrowheads="1"/>
          </p:cNvSpPr>
          <p:nvPr/>
        </p:nvSpPr>
        <p:spPr bwMode="auto">
          <a:xfrm>
            <a:off x="4341440" y="1905000"/>
            <a:ext cx="45231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marL="177800" indent="-177800" algn="r" rtl="1" eaLnBrk="1" fontAlgn="base" hangingPunct="1">
              <a:buFont typeface="Arial" panose="020B0604020202020204" pitchFamily="34" charset="0"/>
              <a:buChar char="•"/>
            </a:pPr>
            <a:r>
              <a:rPr lang="ar-JO" altLang="en-US" b="1" dirty="0">
                <a:solidFill>
                  <a:srgbClr val="000090"/>
                </a:solidFill>
                <a:latin typeface="Arial" pitchFamily="34" charset="0"/>
                <a:cs typeface="Arial" pitchFamily="34" charset="0"/>
              </a:rPr>
              <a:t>حصل العبيد على راحة السبت            (خر 20: 10، 23: 12)</a:t>
            </a:r>
            <a:endParaRPr lang="en-US" altLang="en-US" b="1" dirty="0">
              <a:solidFill>
                <a:srgbClr val="000090"/>
              </a:solidFill>
              <a:latin typeface="Arial" pitchFamily="34" charset="0"/>
              <a:cs typeface="Arial" pitchFamily="34" charset="0"/>
            </a:endParaRPr>
          </a:p>
          <a:p>
            <a:pPr marL="177800" indent="-177800" algn="r" rtl="1" eaLnBrk="1" fontAlgn="base" hangingPunct="1">
              <a:buFont typeface="Arial" panose="020B0604020202020204" pitchFamily="34" charset="0"/>
              <a:buChar char="•"/>
            </a:pPr>
            <a:r>
              <a:rPr lang="ar-JO" altLang="en-US" b="1" dirty="0">
                <a:solidFill>
                  <a:srgbClr val="000090"/>
                </a:solidFill>
                <a:latin typeface="Arial" pitchFamily="34" charset="0"/>
                <a:cs typeface="Arial" pitchFamily="34" charset="0"/>
              </a:rPr>
              <a:t>يتم ختن العبيد والمشاركة في الأعياد   (خر 12: 43-45)</a:t>
            </a:r>
            <a:endParaRPr lang="en-US" altLang="en-US" b="1" dirty="0">
              <a:solidFill>
                <a:srgbClr val="000090"/>
              </a:solidFill>
              <a:latin typeface="Arial" pitchFamily="34" charset="0"/>
              <a:cs typeface="Arial" pitchFamily="34" charset="0"/>
            </a:endParaRPr>
          </a:p>
        </p:txBody>
      </p:sp>
      <p:sp>
        <p:nvSpPr>
          <p:cNvPr id="60421" name="Text Box 6"/>
          <p:cNvSpPr txBox="1">
            <a:spLocks noChangeArrowheads="1"/>
          </p:cNvSpPr>
          <p:nvPr/>
        </p:nvSpPr>
        <p:spPr bwMode="auto">
          <a:xfrm>
            <a:off x="1219200" y="0"/>
            <a:ext cx="7924800" cy="461963"/>
          </a:xfrm>
          <a:prstGeom prst="rect">
            <a:avLst/>
          </a:prstGeom>
          <a:solidFill>
            <a:srgbClr val="72221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solidFill>
                  <a:srgbClr val="FFFFFF"/>
                </a:solidFill>
                <a:latin typeface="Arial" pitchFamily="34" charset="0"/>
                <a:cs typeface="Arial" pitchFamily="34" charset="0"/>
              </a:rPr>
              <a:t>ماذا يعلم الناموس الموسوي عن العبودية؟</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aves">
            <a:extLst>
              <a:ext uri="{FF2B5EF4-FFF2-40B4-BE49-F238E27FC236}">
                <a16:creationId xmlns:a16="http://schemas.microsoft.com/office/drawing/2014/main" id="{91B3DD90-E9F4-F74A-9BEC-37774F950E5F}"/>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266629" y="1223717"/>
            <a:ext cx="7885113"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3" name="Picture 4" descr="slave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247775" y="742950"/>
            <a:ext cx="7885113"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69" name="Rectangle 2"/>
          <p:cNvSpPr>
            <a:spLocks noGrp="1" noChangeArrowheads="1"/>
          </p:cNvSpPr>
          <p:nvPr>
            <p:ph type="title"/>
          </p:nvPr>
        </p:nvSpPr>
        <p:spPr>
          <a:xfrm>
            <a:off x="1187450" y="476250"/>
            <a:ext cx="3097213" cy="792163"/>
          </a:xfrm>
          <a:solidFill>
            <a:schemeClr val="tx2">
              <a:lumMod val="50000"/>
            </a:schemeClr>
          </a:solidFill>
        </p:spPr>
        <p:txBody>
          <a:bodyPr/>
          <a:lstStyle/>
          <a:p>
            <a:pPr eaLnBrk="1" hangingPunct="1">
              <a:defRPr/>
            </a:pPr>
            <a:r>
              <a:rPr lang="ar-JO" b="1" dirty="0">
                <a:solidFill>
                  <a:srgbClr val="FFFFFF"/>
                </a:solidFill>
                <a:latin typeface="Arial" charset="0"/>
                <a:ea typeface="ＭＳ Ｐゴシック" charset="0"/>
              </a:rPr>
              <a:t>العبودية</a:t>
            </a:r>
            <a:endParaRPr lang="en-US" b="1" dirty="0">
              <a:solidFill>
                <a:srgbClr val="FFFFFF"/>
              </a:solidFill>
              <a:latin typeface="Arial" charset="0"/>
              <a:ea typeface="ＭＳ Ｐゴシック" charset="0"/>
            </a:endParaRPr>
          </a:p>
        </p:txBody>
      </p:sp>
      <p:sp>
        <p:nvSpPr>
          <p:cNvPr id="33795" name="Text Box 5"/>
          <p:cNvSpPr txBox="1">
            <a:spLocks noChangeArrowheads="1"/>
          </p:cNvSpPr>
          <p:nvPr/>
        </p:nvSpPr>
        <p:spPr bwMode="auto">
          <a:xfrm>
            <a:off x="4197886" y="5453063"/>
            <a:ext cx="368722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r>
              <a:rPr lang="ar-JO" altLang="en-US" sz="2800" b="1" dirty="0">
                <a:latin typeface="Arial" pitchFamily="34" charset="0"/>
                <a:cs typeface="Arial" pitchFamily="34" charset="0"/>
              </a:rPr>
              <a:t>أرسطو</a:t>
            </a:r>
            <a:r>
              <a:rPr lang="en-US" altLang="en-US" sz="2800" b="1" dirty="0">
                <a:latin typeface="Arial" pitchFamily="34" charset="0"/>
                <a:cs typeface="Arial" pitchFamily="34" charset="0"/>
              </a:rPr>
              <a:t> </a:t>
            </a:r>
            <a:endParaRPr lang="en-US" altLang="en-US" dirty="0">
              <a:latin typeface="Arial" pitchFamily="34" charset="0"/>
              <a:cs typeface="Arial" pitchFamily="34" charset="0"/>
            </a:endParaRPr>
          </a:p>
          <a:p>
            <a:pPr algn="r" eaLnBrk="1" fontAlgn="base" hangingPunct="1"/>
            <a:r>
              <a:rPr lang="ar-JO" altLang="en-US" sz="2800" b="1" dirty="0">
                <a:latin typeface="Arial" pitchFamily="34" charset="0"/>
                <a:cs typeface="Arial" pitchFamily="34" charset="0"/>
              </a:rPr>
              <a:t>العبد هو أداة حية</a:t>
            </a:r>
          </a:p>
          <a:p>
            <a:pPr algn="r" eaLnBrk="1" fontAlgn="base" hangingPunct="1"/>
            <a:r>
              <a:rPr lang="ar-JO" altLang="en-US" sz="2800" b="1" dirty="0">
                <a:latin typeface="Arial" pitchFamily="34" charset="0"/>
                <a:cs typeface="Arial" pitchFamily="34" charset="0"/>
              </a:rPr>
              <a:t>والأداة هو عبد خالٍ من الحياة</a:t>
            </a:r>
            <a:r>
              <a:rPr lang="en-US" altLang="en-US" dirty="0">
                <a:latin typeface="Arial" pitchFamily="34" charset="0"/>
                <a:cs typeface="Arial" pitchFamily="34"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1143000" y="762000"/>
            <a:ext cx="7543800" cy="685800"/>
          </a:xfrm>
        </p:spPr>
        <p:txBody>
          <a:bodyPr/>
          <a:lstStyle/>
          <a:p>
            <a:pPr eaLnBrk="1" hangingPunct="1"/>
            <a:r>
              <a:rPr lang="ar-JO" altLang="en-US" sz="3600" b="1" dirty="0">
                <a:latin typeface="Arial" pitchFamily="34" charset="0"/>
              </a:rPr>
              <a:t>4. نواميس الحقوق المدنية</a:t>
            </a:r>
            <a:endParaRPr lang="en-US" altLang="en-US" sz="3600" b="1" dirty="0">
              <a:latin typeface="Arial" pitchFamily="34" charset="0"/>
            </a:endParaRPr>
          </a:p>
        </p:txBody>
      </p:sp>
      <p:pic>
        <p:nvPicPr>
          <p:cNvPr id="61442" name="Picture 4" descr="slaver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19200" y="1905000"/>
            <a:ext cx="3505200" cy="4038600"/>
          </a:xfrm>
          <a:noFill/>
        </p:spPr>
      </p:pic>
      <p:sp>
        <p:nvSpPr>
          <p:cNvPr id="61443" name="Text Box 5"/>
          <p:cNvSpPr txBox="1">
            <a:spLocks noChangeArrowheads="1"/>
          </p:cNvSpPr>
          <p:nvPr/>
        </p:nvSpPr>
        <p:spPr bwMode="auto">
          <a:xfrm>
            <a:off x="1219200" y="0"/>
            <a:ext cx="7924800" cy="461963"/>
          </a:xfrm>
          <a:prstGeom prst="rect">
            <a:avLst/>
          </a:prstGeom>
          <a:solidFill>
            <a:srgbClr val="72221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solidFill>
                  <a:srgbClr val="FFFFFF"/>
                </a:solidFill>
                <a:latin typeface="Arial" pitchFamily="34" charset="0"/>
                <a:cs typeface="Arial" pitchFamily="34" charset="0"/>
              </a:rPr>
              <a:t>ماذا يعلم الناموس الموسوي عن العبودية؟</a:t>
            </a:r>
          </a:p>
        </p:txBody>
      </p:sp>
      <p:sp>
        <p:nvSpPr>
          <p:cNvPr id="34823" name="Rectangle 7"/>
          <p:cNvSpPr>
            <a:spLocks noChangeArrowheads="1"/>
          </p:cNvSpPr>
          <p:nvPr/>
        </p:nvSpPr>
        <p:spPr bwMode="auto">
          <a:xfrm>
            <a:off x="5029200" y="1905000"/>
            <a:ext cx="4114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spcBef>
                <a:spcPct val="20000"/>
              </a:spcBef>
              <a:buClr>
                <a:schemeClr val="tx2"/>
              </a:buClr>
              <a:buFont typeface="Wingdings" pitchFamily="2" charset="2"/>
              <a:buChar char="w"/>
            </a:pPr>
            <a:r>
              <a:rPr lang="ar-JO" altLang="en-US" sz="2800" b="1" dirty="0">
                <a:latin typeface="Arial" pitchFamily="34" charset="0"/>
                <a:cs typeface="Arial" pitchFamily="34" charset="0"/>
              </a:rPr>
              <a:t>يتم معاقبة السادة إذا قتلوا عبيدهم (خر 21: 20)</a:t>
            </a:r>
            <a:endParaRPr lang="en-US" altLang="en-US" sz="2800" b="1" dirty="0">
              <a:solidFill>
                <a:srgbClr val="000090"/>
              </a:solidFill>
              <a:latin typeface="Arial" pitchFamily="34" charset="0"/>
              <a:cs typeface="Arial" pitchFamily="34" charset="0"/>
            </a:endParaRPr>
          </a:p>
          <a:p>
            <a:pPr algn="r" rtl="1" eaLnBrk="1" fontAlgn="base" hangingPunct="1">
              <a:spcBef>
                <a:spcPct val="20000"/>
              </a:spcBef>
              <a:buClr>
                <a:schemeClr val="tx2"/>
              </a:buClr>
              <a:buFont typeface="Wingdings" pitchFamily="2" charset="2"/>
              <a:buChar char="w"/>
            </a:pPr>
            <a:r>
              <a:rPr lang="ar-JO" altLang="en-US" sz="2800" b="1" dirty="0">
                <a:solidFill>
                  <a:srgbClr val="000090"/>
                </a:solidFill>
                <a:latin typeface="Arial" pitchFamily="34" charset="0"/>
                <a:cs typeface="Arial" pitchFamily="34" charset="0"/>
              </a:rPr>
              <a:t>يتم إطلاق العبيد أحراراً إذا تم تشويههم من قبل سادتهم    (خر 21: 26-27)</a:t>
            </a:r>
            <a:endParaRPr lang="en-US" altLang="en-US" sz="2800" b="1" dirty="0">
              <a:solidFill>
                <a:srgbClr val="000090"/>
              </a:solidFill>
              <a:latin typeface="Arial" pitchFamily="34" charset="0"/>
              <a:cs typeface="Arial" pitchFamily="34" charset="0"/>
            </a:endParaRPr>
          </a:p>
          <a:p>
            <a:pPr eaLnBrk="1" fontAlgn="base" hangingPunct="1">
              <a:spcBef>
                <a:spcPct val="20000"/>
              </a:spcBef>
              <a:buClr>
                <a:schemeClr val="tx2"/>
              </a:buClr>
              <a:buFont typeface="Wingdings" pitchFamily="2" charset="2"/>
              <a:buChar char="w"/>
            </a:pPr>
            <a:endParaRPr lang="en-US" altLang="en-US" sz="2800" dirty="0">
              <a:solidFill>
                <a:schemeClr val="accent2"/>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143000" y="152400"/>
            <a:ext cx="7543800" cy="1143000"/>
          </a:xfrm>
        </p:spPr>
        <p:txBody>
          <a:bodyPr/>
          <a:lstStyle/>
          <a:p>
            <a:pPr eaLnBrk="1" hangingPunct="1"/>
            <a:r>
              <a:rPr lang="ar-JO" altLang="en-US" sz="4000" b="1" dirty="0">
                <a:latin typeface="Arial" pitchFamily="34" charset="0"/>
              </a:rPr>
              <a:t>5. نواميس زواج العبد</a:t>
            </a:r>
            <a:endParaRPr lang="en-US" altLang="en-US" sz="4000" b="1" dirty="0">
              <a:latin typeface="Arial" pitchFamily="34" charset="0"/>
            </a:endParaRPr>
          </a:p>
        </p:txBody>
      </p:sp>
      <p:pic>
        <p:nvPicPr>
          <p:cNvPr id="62466" name="Picture 3" descr="wedding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524125" y="2438400"/>
            <a:ext cx="1428750" cy="1066800"/>
          </a:xfrm>
        </p:spPr>
      </p:pic>
      <p:grpSp>
        <p:nvGrpSpPr>
          <p:cNvPr id="62467" name="Group 5"/>
          <p:cNvGrpSpPr>
            <a:grpSpLocks/>
          </p:cNvGrpSpPr>
          <p:nvPr/>
        </p:nvGrpSpPr>
        <p:grpSpPr bwMode="auto">
          <a:xfrm>
            <a:off x="228600" y="990600"/>
            <a:ext cx="4800600" cy="5486400"/>
            <a:chOff x="0" y="0"/>
            <a:chExt cx="3648" cy="4320"/>
          </a:xfrm>
        </p:grpSpPr>
        <p:pic>
          <p:nvPicPr>
            <p:cNvPr id="62472" name="Picture 6"/>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364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Rectangle 7"/>
            <p:cNvSpPr>
              <a:spLocks noChangeArrowheads="1"/>
            </p:cNvSpPr>
            <p:nvPr/>
          </p:nvSpPr>
          <p:spPr bwMode="auto">
            <a:xfrm>
              <a:off x="1920" y="2832"/>
              <a:ext cx="1728" cy="14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latin typeface="Arial" pitchFamily="34" charset="0"/>
                <a:cs typeface="Arial" pitchFamily="34" charset="0"/>
              </a:endParaRPr>
            </a:p>
          </p:txBody>
        </p:sp>
        <p:sp>
          <p:nvSpPr>
            <p:cNvPr id="62474" name="Rectangle 8"/>
            <p:cNvSpPr>
              <a:spLocks noChangeArrowheads="1"/>
            </p:cNvSpPr>
            <p:nvPr/>
          </p:nvSpPr>
          <p:spPr bwMode="auto">
            <a:xfrm>
              <a:off x="1824" y="0"/>
              <a:ext cx="1824" cy="20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latin typeface="Arial" pitchFamily="34" charset="0"/>
                <a:cs typeface="Arial" pitchFamily="34" charset="0"/>
              </a:endParaRPr>
            </a:p>
          </p:txBody>
        </p:sp>
      </p:grpSp>
      <p:pic>
        <p:nvPicPr>
          <p:cNvPr id="62468" name="Picture 9" descr="wedding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590800" y="4495800"/>
            <a:ext cx="2438400" cy="1958975"/>
          </a:xfrm>
        </p:spPr>
      </p:pic>
      <p:pic>
        <p:nvPicPr>
          <p:cNvPr id="35850" name="Picture 10" descr="j0195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990600"/>
            <a:ext cx="25908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 Box 11"/>
          <p:cNvSpPr txBox="1">
            <a:spLocks noChangeArrowheads="1"/>
          </p:cNvSpPr>
          <p:nvPr/>
        </p:nvSpPr>
        <p:spPr bwMode="auto">
          <a:xfrm>
            <a:off x="1219200" y="0"/>
            <a:ext cx="7924800" cy="457200"/>
          </a:xfrm>
          <a:prstGeom prst="rect">
            <a:avLst/>
          </a:prstGeom>
          <a:solidFill>
            <a:srgbClr val="72221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solidFill>
                  <a:srgbClr val="FFFFFF"/>
                </a:solidFill>
                <a:latin typeface="Arial" pitchFamily="34" charset="0"/>
                <a:cs typeface="Arial" pitchFamily="34" charset="0"/>
              </a:rPr>
              <a:t>ماذا يعلم الناموس الموسوي عن العبودية؟</a:t>
            </a:r>
          </a:p>
        </p:txBody>
      </p:sp>
      <p:sp>
        <p:nvSpPr>
          <p:cNvPr id="35853" name="Rectangle 13"/>
          <p:cNvSpPr>
            <a:spLocks noChangeArrowheads="1"/>
          </p:cNvSpPr>
          <p:nvPr/>
        </p:nvSpPr>
        <p:spPr bwMode="auto">
          <a:xfrm>
            <a:off x="5257800" y="1447800"/>
            <a:ext cx="3886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lnSpc>
                <a:spcPct val="90000"/>
              </a:lnSpc>
              <a:spcBef>
                <a:spcPct val="20000"/>
              </a:spcBef>
              <a:buClr>
                <a:schemeClr val="tx2"/>
              </a:buClr>
              <a:buFont typeface="Wingdings" pitchFamily="2" charset="2"/>
              <a:buChar char="w"/>
            </a:pPr>
            <a:r>
              <a:rPr lang="ar-JO" altLang="en-US" sz="2800" b="1" dirty="0">
                <a:latin typeface="Arial" pitchFamily="34" charset="0"/>
                <a:cs typeface="Arial" pitchFamily="34" charset="0"/>
              </a:rPr>
              <a:t>يعطى العبيد العازبين زوجات من قبل سيدهم             (خر 21: 2-4)</a:t>
            </a:r>
            <a:endParaRPr lang="en-US" altLang="en-US" sz="2800" b="1" dirty="0">
              <a:solidFill>
                <a:srgbClr val="000090"/>
              </a:solidFill>
              <a:latin typeface="Arial" pitchFamily="34" charset="0"/>
              <a:cs typeface="Arial" pitchFamily="34" charset="0"/>
            </a:endParaRPr>
          </a:p>
          <a:p>
            <a:pPr algn="r" rtl="1" eaLnBrk="1" fontAlgn="base" hangingPunct="1">
              <a:lnSpc>
                <a:spcPct val="90000"/>
              </a:lnSpc>
              <a:spcBef>
                <a:spcPct val="20000"/>
              </a:spcBef>
              <a:buClr>
                <a:schemeClr val="tx2"/>
              </a:buClr>
              <a:buFont typeface="Wingdings" pitchFamily="2" charset="2"/>
              <a:buChar char="w"/>
            </a:pPr>
            <a:r>
              <a:rPr lang="ar-JO" altLang="en-US" sz="2800" b="1" dirty="0">
                <a:solidFill>
                  <a:srgbClr val="000090"/>
                </a:solidFill>
                <a:latin typeface="Arial" pitchFamily="34" charset="0"/>
                <a:cs typeface="Arial" pitchFamily="34" charset="0"/>
              </a:rPr>
              <a:t>كانت تلك الزوجات في العادة أجنبيات</a:t>
            </a:r>
            <a:endParaRPr lang="en-US" altLang="en-US" sz="2800" b="1" dirty="0">
              <a:solidFill>
                <a:srgbClr val="660066"/>
              </a:solidFill>
              <a:latin typeface="Arial" pitchFamily="34" charset="0"/>
              <a:cs typeface="Arial" pitchFamily="34" charset="0"/>
            </a:endParaRPr>
          </a:p>
          <a:p>
            <a:pPr algn="r" rtl="1" eaLnBrk="1" fontAlgn="base" hangingPunct="1">
              <a:lnSpc>
                <a:spcPct val="90000"/>
              </a:lnSpc>
              <a:spcBef>
                <a:spcPct val="20000"/>
              </a:spcBef>
              <a:buClr>
                <a:schemeClr val="tx2"/>
              </a:buClr>
              <a:buFont typeface="Wingdings" pitchFamily="2" charset="2"/>
              <a:buChar char="w"/>
            </a:pPr>
            <a:r>
              <a:rPr lang="ar-JO" altLang="en-US" sz="2800" b="1" dirty="0">
                <a:solidFill>
                  <a:srgbClr val="660066"/>
                </a:solidFill>
                <a:latin typeface="Arial" pitchFamily="34" charset="0"/>
                <a:cs typeface="Arial" pitchFamily="34" charset="0"/>
              </a:rPr>
              <a:t>تلك الزوجات الممنوحات من قبل السيد يبقين في العبودية بشكل دائم ولا يعتقن بعد ست سنوات</a:t>
            </a:r>
            <a:endParaRPr lang="en-US" altLang="en-US" sz="2800" b="1" dirty="0">
              <a:solidFill>
                <a:srgbClr val="660066"/>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5850"/>
                                        </p:tgtEl>
                                        <p:attrNameLst>
                                          <p:attrName>style.visibility</p:attrName>
                                        </p:attrNameLst>
                                      </p:cBhvr>
                                      <p:to>
                                        <p:strVal val="visible"/>
                                      </p:to>
                                    </p:set>
                                    <p:animEffect transition="in" filter="dissolve">
                                      <p:cBhvr>
                                        <p:cTn id="7" dur="500"/>
                                        <p:tgtEl>
                                          <p:spTgt spid="358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5853">
                                            <p:txEl>
                                              <p:pRg st="0" end="0"/>
                                            </p:txEl>
                                          </p:spTgt>
                                        </p:tgtEl>
                                        <p:attrNameLst>
                                          <p:attrName>style.visibility</p:attrName>
                                        </p:attrNameLst>
                                      </p:cBhvr>
                                      <p:to>
                                        <p:strVal val="visible"/>
                                      </p:to>
                                    </p:set>
                                    <p:animEffect transition="in" filter="randombar(horizontal)">
                                      <p:cBhvr>
                                        <p:cTn id="12" dur="500"/>
                                        <p:tgtEl>
                                          <p:spTgt spid="3585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5853">
                                            <p:txEl>
                                              <p:pRg st="1" end="1"/>
                                            </p:txEl>
                                          </p:spTgt>
                                        </p:tgtEl>
                                        <p:attrNameLst>
                                          <p:attrName>style.visibility</p:attrName>
                                        </p:attrNameLst>
                                      </p:cBhvr>
                                      <p:to>
                                        <p:strVal val="visible"/>
                                      </p:to>
                                    </p:set>
                                    <p:animEffect transition="in" filter="randombar(horizontal)">
                                      <p:cBhvr>
                                        <p:cTn id="17" dur="500"/>
                                        <p:tgtEl>
                                          <p:spTgt spid="3585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5853">
                                            <p:txEl>
                                              <p:pRg st="2" end="2"/>
                                            </p:txEl>
                                          </p:spTgt>
                                        </p:tgtEl>
                                        <p:attrNameLst>
                                          <p:attrName>style.visibility</p:attrName>
                                        </p:attrNameLst>
                                      </p:cBhvr>
                                      <p:to>
                                        <p:strVal val="visible"/>
                                      </p:to>
                                    </p:set>
                                    <p:animEffect transition="in" filter="randombar(horizontal)">
                                      <p:cBhvr>
                                        <p:cTn id="22" dur="500"/>
                                        <p:tgtEl>
                                          <p:spTgt spid="358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type="title"/>
          </p:nvPr>
        </p:nvSpPr>
        <p:spPr>
          <a:xfrm>
            <a:off x="609600" y="228600"/>
            <a:ext cx="7543800" cy="914400"/>
          </a:xfrm>
          <a:solidFill>
            <a:srgbClr val="FFCC99"/>
          </a:solidFill>
        </p:spPr>
        <p:txBody>
          <a:bodyPr/>
          <a:lstStyle/>
          <a:p>
            <a:pPr eaLnBrk="1" hangingPunct="1"/>
            <a:r>
              <a:rPr lang="en-US" altLang="en-US" sz="2800" b="1">
                <a:solidFill>
                  <a:schemeClr val="tx1"/>
                </a:solidFill>
                <a:latin typeface="Arial" panose="020B0604020202020204" pitchFamily="34" charset="0"/>
                <a:cs typeface="Arial" panose="020B0604020202020204" pitchFamily="34" charset="0"/>
              </a:rPr>
              <a:t>Comparing Mosaic Laws and Pagan Laws</a:t>
            </a:r>
          </a:p>
        </p:txBody>
      </p:sp>
      <p:pic>
        <p:nvPicPr>
          <p:cNvPr id="6349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934200"/>
          </a:xfrm>
          <a:noFill/>
        </p:spPr>
      </p:pic>
      <p:sp>
        <p:nvSpPr>
          <p:cNvPr id="63491" name="Text Box 4"/>
          <p:cNvSpPr txBox="1">
            <a:spLocks noChangeArrowheads="1"/>
          </p:cNvSpPr>
          <p:nvPr/>
        </p:nvSpPr>
        <p:spPr bwMode="auto">
          <a:xfrm>
            <a:off x="685800" y="685800"/>
            <a:ext cx="6248400" cy="523875"/>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spcBef>
                <a:spcPct val="50000"/>
              </a:spcBef>
            </a:pPr>
            <a:r>
              <a:rPr lang="ar-JO" altLang="en-US" sz="2800" b="1" dirty="0">
                <a:solidFill>
                  <a:srgbClr val="000090"/>
                </a:solidFill>
                <a:latin typeface="Arial" panose="020B0604020202020204" pitchFamily="34" charset="0"/>
                <a:cs typeface="Arial" panose="020B0604020202020204" pitchFamily="34" charset="0"/>
              </a:rPr>
              <a:t>1. مدة الخدمة قبل العتق</a:t>
            </a:r>
            <a:endParaRPr lang="en-US" altLang="en-US" sz="2800" b="1" dirty="0">
              <a:solidFill>
                <a:srgbClr val="000090"/>
              </a:solidFill>
              <a:latin typeface="Arial" panose="020B0604020202020204" pitchFamily="34" charset="0"/>
              <a:cs typeface="Arial" panose="020B0604020202020204" pitchFamily="34" charset="0"/>
            </a:endParaRPr>
          </a:p>
        </p:txBody>
      </p:sp>
      <p:sp>
        <p:nvSpPr>
          <p:cNvPr id="63492" name="Text Box 5"/>
          <p:cNvSpPr txBox="1">
            <a:spLocks noChangeArrowheads="1"/>
          </p:cNvSpPr>
          <p:nvPr/>
        </p:nvSpPr>
        <p:spPr bwMode="auto">
          <a:xfrm>
            <a:off x="0" y="1295400"/>
            <a:ext cx="4648200" cy="3046988"/>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en-US" altLang="en-US" b="1" u="sng" dirty="0">
                <a:latin typeface="Arial" panose="020B0604020202020204" pitchFamily="34" charset="0"/>
                <a:cs typeface="Arial" panose="020B0604020202020204" pitchFamily="34" charset="0"/>
              </a:rPr>
              <a:t>117§ §</a:t>
            </a:r>
            <a:r>
              <a:rPr lang="ar-JO" altLang="en-US" b="1" u="sng" dirty="0">
                <a:latin typeface="Arial" panose="020B0604020202020204" pitchFamily="34" charset="0"/>
                <a:cs typeface="Arial" panose="020B0604020202020204" pitchFamily="34" charset="0"/>
              </a:rPr>
              <a:t>شريعة حمورابي</a:t>
            </a:r>
            <a:endParaRPr lang="en-US" altLang="en-US" b="1" u="sng" dirty="0">
              <a:latin typeface="Arial" panose="020B0604020202020204" pitchFamily="34" charset="0"/>
              <a:cs typeface="Arial" panose="020B0604020202020204" pitchFamily="34" charset="0"/>
            </a:endParaRPr>
          </a:p>
          <a:p>
            <a:pPr algn="r" eaLnBrk="1" fontAlgn="base" hangingPunct="1"/>
            <a:r>
              <a:rPr lang="ar-JO" altLang="en-US" b="1" dirty="0">
                <a:latin typeface="Arial" panose="020B0604020202020204" pitchFamily="34" charset="0"/>
                <a:cs typeface="Arial" panose="020B0604020202020204" pitchFamily="34" charset="0"/>
              </a:rPr>
              <a:t>(§117] إذا أصبحت المسؤولية مستحقة على رجل وقام (باب. أنا قاسبم) ببيع زوجته وابنه أو ابنته أو ربطهما أو كليهما أو حتى نفسه إلى العبودية (باب، أنا كيساتيم) لمدة </a:t>
            </a:r>
            <a:r>
              <a:rPr lang="ar-JO" altLang="en-US" b="1" dirty="0">
                <a:solidFill>
                  <a:srgbClr val="FF0000"/>
                </a:solidFill>
                <a:latin typeface="Arial" panose="020B0604020202020204" pitchFamily="34" charset="0"/>
                <a:cs typeface="Arial" panose="020B0604020202020204" pitchFamily="34" charset="0"/>
              </a:rPr>
              <a:t>3</a:t>
            </a:r>
            <a:r>
              <a:rPr lang="ar-JO" altLang="en-US" b="1" dirty="0">
                <a:solidFill>
                  <a:srgbClr val="FF9900"/>
                </a:solidFill>
                <a:latin typeface="Arial" panose="020B0604020202020204" pitchFamily="34" charset="0"/>
                <a:cs typeface="Arial" panose="020B0604020202020204" pitchFamily="34" charset="0"/>
              </a:rPr>
              <a:t> </a:t>
            </a:r>
            <a:r>
              <a:rPr lang="ar-JO" altLang="en-US" b="1" dirty="0">
                <a:solidFill>
                  <a:srgbClr val="FF0000"/>
                </a:solidFill>
                <a:latin typeface="Arial" panose="020B0604020202020204" pitchFamily="34" charset="0"/>
                <a:cs typeface="Arial" panose="020B0604020202020204" pitchFamily="34" charset="0"/>
              </a:rPr>
              <a:t>سنوات يجب أن يعملوا </a:t>
            </a:r>
            <a:r>
              <a:rPr lang="ar-JO" altLang="en-US" b="1" dirty="0">
                <a:latin typeface="Arial" panose="020B0604020202020204" pitchFamily="34" charset="0"/>
                <a:cs typeface="Arial" panose="020B0604020202020204" pitchFamily="34" charset="0"/>
              </a:rPr>
              <a:t>في منزل من اشتراهم أو استعبدهم </a:t>
            </a:r>
            <a:r>
              <a:rPr lang="ar-JO" altLang="en-US" b="1" dirty="0">
                <a:solidFill>
                  <a:srgbClr val="FF0000"/>
                </a:solidFill>
                <a:latin typeface="Arial" panose="020B0604020202020204" pitchFamily="34" charset="0"/>
                <a:cs typeface="Arial" panose="020B0604020202020204" pitchFamily="34" charset="0"/>
              </a:rPr>
              <a:t>وفي السنة الرابعة يتم الافراج عنهم.</a:t>
            </a:r>
            <a:endParaRPr lang="en-US" altLang="en-US" b="1" dirty="0">
              <a:solidFill>
                <a:srgbClr val="FF0000"/>
              </a:solidFill>
              <a:latin typeface="Arial" panose="020B0604020202020204" pitchFamily="34" charset="0"/>
              <a:cs typeface="Arial" panose="020B0604020202020204" pitchFamily="34" charset="0"/>
            </a:endParaRPr>
          </a:p>
        </p:txBody>
      </p:sp>
      <p:sp>
        <p:nvSpPr>
          <p:cNvPr id="63493" name="Text Box 6"/>
          <p:cNvSpPr txBox="1">
            <a:spLocks noChangeArrowheads="1"/>
          </p:cNvSpPr>
          <p:nvPr/>
        </p:nvSpPr>
        <p:spPr bwMode="auto">
          <a:xfrm>
            <a:off x="4648200" y="1295400"/>
            <a:ext cx="4495800" cy="2677656"/>
          </a:xfrm>
          <a:prstGeom prst="rect">
            <a:avLst/>
          </a:prstGeom>
          <a:solidFill>
            <a:srgbClr val="CCFF33"/>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u="sng" dirty="0">
                <a:latin typeface="Arial" panose="020B0604020202020204" pitchFamily="34" charset="0"/>
                <a:cs typeface="Arial" panose="020B0604020202020204" pitchFamily="34" charset="0"/>
              </a:rPr>
              <a:t>الشريعة الموسوية (تث 15: 12-14)</a:t>
            </a:r>
            <a:endParaRPr lang="en-US" altLang="en-US" b="1" u="sng" dirty="0">
              <a:latin typeface="Arial" panose="020B0604020202020204" pitchFamily="34" charset="0"/>
              <a:cs typeface="Arial" panose="020B0604020202020204" pitchFamily="34" charset="0"/>
            </a:endParaRPr>
          </a:p>
          <a:p>
            <a:pPr algn="r" eaLnBrk="1" fontAlgn="base" hangingPunct="1"/>
            <a:r>
              <a:rPr lang="ar-JO" altLang="en-US" b="1" dirty="0">
                <a:latin typeface="Arial" panose="020B0604020202020204" pitchFamily="34" charset="0"/>
                <a:ea typeface="SimSun" pitchFamily="2" charset="-122"/>
                <a:cs typeface="Arial" panose="020B0604020202020204" pitchFamily="34" charset="0"/>
              </a:rPr>
              <a:t>إذا بيع لك أخوك العبراني أو أختك العبرانية </a:t>
            </a:r>
            <a:r>
              <a:rPr lang="ar-JO" altLang="en-US" b="1" dirty="0">
                <a:solidFill>
                  <a:srgbClr val="FF0000"/>
                </a:solidFill>
                <a:latin typeface="Arial" panose="020B0604020202020204" pitchFamily="34" charset="0"/>
                <a:ea typeface="SimSun" pitchFamily="2" charset="-122"/>
                <a:cs typeface="Arial" panose="020B0604020202020204" pitchFamily="34" charset="0"/>
              </a:rPr>
              <a:t>وخدمك ست سنين، ففي السنة السابعة تطلقه حراً من عندك.</a:t>
            </a:r>
            <a:r>
              <a:rPr lang="ar-JO" altLang="en-US" b="1" dirty="0">
                <a:solidFill>
                  <a:srgbClr val="FF9900"/>
                </a:solidFill>
                <a:latin typeface="Arial" panose="020B0604020202020204" pitchFamily="34" charset="0"/>
                <a:ea typeface="SimSun" pitchFamily="2" charset="-122"/>
                <a:cs typeface="Arial" panose="020B0604020202020204" pitchFamily="34" charset="0"/>
              </a:rPr>
              <a:t> </a:t>
            </a:r>
            <a:r>
              <a:rPr lang="ar-JO" altLang="en-US" b="1" dirty="0">
                <a:latin typeface="Arial" panose="020B0604020202020204" pitchFamily="34" charset="0"/>
                <a:ea typeface="SimSun" pitchFamily="2" charset="-122"/>
                <a:cs typeface="Arial" panose="020B0604020202020204" pitchFamily="34" charset="0"/>
              </a:rPr>
              <a:t>وحين تطلقه حراً من عندك لا تطلقه فارغاً. تزوده من غنمك ومن بيدرك ومن معصرتك كما باركك الرب إلهك تعطيه.</a:t>
            </a:r>
            <a:endParaRPr lang="en-US" altLang="en-US" b="1" dirty="0">
              <a:latin typeface="Arial" panose="020B0604020202020204" pitchFamily="34" charset="0"/>
              <a:ea typeface="SimSun" pitchFamily="2" charset="-122"/>
              <a:cs typeface="Arial" panose="020B0604020202020204" pitchFamily="34" charset="0"/>
            </a:endParaRPr>
          </a:p>
        </p:txBody>
      </p:sp>
      <p:sp>
        <p:nvSpPr>
          <p:cNvPr id="36871" name="Text Box 7"/>
          <p:cNvSpPr txBox="1">
            <a:spLocks noChangeArrowheads="1"/>
          </p:cNvSpPr>
          <p:nvPr/>
        </p:nvSpPr>
        <p:spPr bwMode="auto">
          <a:xfrm>
            <a:off x="0" y="0"/>
            <a:ext cx="4363695" cy="461665"/>
          </a:xfrm>
          <a:prstGeom prst="rect">
            <a:avLst/>
          </a:prstGeom>
          <a:solidFill>
            <a:schemeClr val="tx1">
              <a:lumMod val="95000"/>
              <a:lumOff val="5000"/>
            </a:schemeClr>
          </a:solidFill>
          <a:ln w="12700" cap="sq">
            <a:noFill/>
            <a:miter lim="800000"/>
            <a:headEnd type="none" w="sm" len="sm"/>
            <a:tailEnd type="none" w="sm" len="sm"/>
          </a:ln>
          <a:effec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ar-JO" altLang="en-US" b="1" dirty="0">
                <a:solidFill>
                  <a:srgbClr val="FFFFFF"/>
                </a:solidFill>
                <a:latin typeface="Arial" pitchFamily="34" charset="0"/>
                <a:cs typeface="Arial" pitchFamily="34" charset="0"/>
              </a:rPr>
              <a:t>مقارنة الشريعة الموسوية بالشرائع الوثنية</a:t>
            </a:r>
            <a:endParaRPr lang="en-US" altLang="en-US" dirty="0">
              <a:latin typeface="Arial" pitchFamily="34" charset="0"/>
              <a:cs typeface="Arial" pitchFamily="34" charset="0"/>
            </a:endParaRPr>
          </a:p>
        </p:txBody>
      </p:sp>
    </p:spTree>
  </p:cSld>
  <p:clrMapOvr>
    <a:masterClrMapping/>
  </p:clrMapOvr>
  <p:transition>
    <p:comb/>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Grp="1" noChangeArrowheads="1"/>
          </p:cNvSpPr>
          <p:nvPr>
            <p:ph type="title"/>
          </p:nvPr>
        </p:nvSpPr>
        <p:spPr>
          <a:xfrm>
            <a:off x="685800" y="304800"/>
            <a:ext cx="7543800" cy="838200"/>
          </a:xfrm>
          <a:solidFill>
            <a:srgbClr val="FFCC99"/>
          </a:solidFill>
        </p:spPr>
        <p:txBody>
          <a:bodyPr/>
          <a:lstStyle/>
          <a:p>
            <a:pPr eaLnBrk="1" hangingPunct="1"/>
            <a:r>
              <a:rPr lang="en-US" altLang="en-US" sz="2800" b="1">
                <a:solidFill>
                  <a:schemeClr val="tx1"/>
                </a:solidFill>
                <a:latin typeface="Arial" pitchFamily="34" charset="0"/>
              </a:rPr>
              <a:t>Comparing Mosaic Laws and Pagan Laws</a:t>
            </a:r>
          </a:p>
        </p:txBody>
      </p:sp>
      <p:pic>
        <p:nvPicPr>
          <p:cNvPr id="645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7100888"/>
          </a:xfrm>
          <a:noFill/>
        </p:spPr>
      </p:pic>
      <p:sp>
        <p:nvSpPr>
          <p:cNvPr id="64515" name="Text Box 4"/>
          <p:cNvSpPr txBox="1">
            <a:spLocks noChangeArrowheads="1"/>
          </p:cNvSpPr>
          <p:nvPr/>
        </p:nvSpPr>
        <p:spPr bwMode="auto">
          <a:xfrm>
            <a:off x="609600" y="533400"/>
            <a:ext cx="4267200" cy="519113"/>
          </a:xfrm>
          <a:prstGeom prst="rect">
            <a:avLst/>
          </a:prstGeom>
          <a:solidFill>
            <a:srgbClr val="CCFF33"/>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marL="0" indent="0" algn="r" eaLnBrk="1" fontAlgn="base" hangingPunct="1">
              <a:spcBef>
                <a:spcPct val="20000"/>
              </a:spcBef>
            </a:pPr>
            <a:r>
              <a:rPr lang="ar-JO" altLang="en-US" sz="2800" b="1" dirty="0">
                <a:latin typeface="Arial" pitchFamily="34" charset="0"/>
                <a:cs typeface="Arial" pitchFamily="34" charset="0"/>
              </a:rPr>
              <a:t>2. زواج العبيد</a:t>
            </a:r>
            <a:endParaRPr lang="en-US" altLang="en-US" sz="2800" dirty="0">
              <a:latin typeface="Arial" pitchFamily="34" charset="0"/>
              <a:cs typeface="Arial" pitchFamily="34" charset="0"/>
            </a:endParaRPr>
          </a:p>
        </p:txBody>
      </p:sp>
      <p:sp>
        <p:nvSpPr>
          <p:cNvPr id="37893" name="Text Box 5"/>
          <p:cNvSpPr txBox="1">
            <a:spLocks noChangeArrowheads="1"/>
          </p:cNvSpPr>
          <p:nvPr/>
        </p:nvSpPr>
        <p:spPr bwMode="auto">
          <a:xfrm>
            <a:off x="0" y="1143000"/>
            <a:ext cx="4648200" cy="3046988"/>
          </a:xfrm>
          <a:prstGeom prst="rect">
            <a:avLst/>
          </a:prstGeom>
          <a:solidFill>
            <a:schemeClr val="tx2">
              <a:lumMod val="20000"/>
              <a:lumOff val="80000"/>
            </a:schemeClr>
          </a:solid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u="sng" dirty="0">
                <a:latin typeface="Arial" pitchFamily="34" charset="0"/>
                <a:cs typeface="Arial" pitchFamily="34" charset="0"/>
              </a:rPr>
              <a:t>شريعة أور نمو أو شولكي</a:t>
            </a:r>
          </a:p>
          <a:p>
            <a:pPr algn="r" eaLnBrk="1" fontAlgn="base" hangingPunct="1"/>
            <a:r>
              <a:rPr lang="ar-JO" altLang="en-US" b="1" dirty="0">
                <a:latin typeface="Arial" pitchFamily="34" charset="0"/>
                <a:cs typeface="Arial" pitchFamily="34" charset="0"/>
              </a:rPr>
              <a:t>إذا تزوج العبد </a:t>
            </a:r>
            <a:r>
              <a:rPr lang="ar-JO" altLang="en-US" b="1" u="sng" dirty="0">
                <a:latin typeface="Arial" pitchFamily="34" charset="0"/>
                <a:cs typeface="Arial" pitchFamily="34" charset="0"/>
              </a:rPr>
              <a:t>من جارية</a:t>
            </a:r>
            <a:r>
              <a:rPr lang="ar-JO" altLang="en-US" b="1" dirty="0">
                <a:latin typeface="Arial" pitchFamily="34" charset="0"/>
                <a:cs typeface="Arial" pitchFamily="34" charset="0"/>
              </a:rPr>
              <a:t> حبيبته ثم حصل ذلك العبد على حريته فيما بعد </a:t>
            </a:r>
            <a:r>
              <a:rPr lang="ar-JO" altLang="en-US" b="1" dirty="0">
                <a:solidFill>
                  <a:srgbClr val="000090"/>
                </a:solidFill>
                <a:latin typeface="Arial" pitchFamily="34" charset="0"/>
                <a:cs typeface="Arial" pitchFamily="34" charset="0"/>
              </a:rPr>
              <a:t>فلن يتم طرده (حرفياً يترك) من المنزل.</a:t>
            </a:r>
          </a:p>
          <a:p>
            <a:pPr algn="r" eaLnBrk="1" fontAlgn="base" hangingPunct="1"/>
            <a:r>
              <a:rPr lang="ar-JO" altLang="en-US" b="1" dirty="0">
                <a:latin typeface="Arial" pitchFamily="34" charset="0"/>
                <a:cs typeface="Arial" pitchFamily="34" charset="0"/>
              </a:rPr>
              <a:t>إذا </a:t>
            </a:r>
            <a:r>
              <a:rPr lang="ar-JO" altLang="en-US" b="1" u="sng" dirty="0">
                <a:latin typeface="Arial" pitchFamily="34" charset="0"/>
                <a:cs typeface="Arial" pitchFamily="34" charset="0"/>
              </a:rPr>
              <a:t>تزوج العبد من امرأة محلية</a:t>
            </a:r>
            <a:r>
              <a:rPr lang="ar-JO" altLang="en-US" b="1" dirty="0">
                <a:latin typeface="Arial" pitchFamily="34" charset="0"/>
                <a:cs typeface="Arial" pitchFamily="34" charset="0"/>
              </a:rPr>
              <a:t> فعليه أن </a:t>
            </a:r>
            <a:r>
              <a:rPr lang="ar-JO" altLang="en-US" b="1" dirty="0">
                <a:solidFill>
                  <a:srgbClr val="002060"/>
                </a:solidFill>
                <a:latin typeface="Arial" pitchFamily="34" charset="0"/>
                <a:cs typeface="Arial" pitchFamily="34" charset="0"/>
              </a:rPr>
              <a:t>يضع طفلاً ذكرًا واحدًا في خدمة سيده</a:t>
            </a:r>
            <a:r>
              <a:rPr lang="ar-JO" altLang="en-US" b="1" dirty="0">
                <a:latin typeface="Arial" pitchFamily="34" charset="0"/>
                <a:cs typeface="Arial" pitchFamily="34" charset="0"/>
              </a:rPr>
              <a:t>… أي طفل آخر من المرأة المحلية لن يكون مملوكًا للسيد ولن يتم إجباره على العبودية</a:t>
            </a:r>
            <a:endParaRPr lang="en-US" altLang="en-US" b="1" dirty="0">
              <a:latin typeface="Arial" pitchFamily="34" charset="0"/>
              <a:cs typeface="Arial" pitchFamily="34" charset="0"/>
            </a:endParaRPr>
          </a:p>
        </p:txBody>
      </p:sp>
      <p:sp>
        <p:nvSpPr>
          <p:cNvPr id="64517" name="Text Box 6"/>
          <p:cNvSpPr txBox="1">
            <a:spLocks noChangeArrowheads="1"/>
          </p:cNvSpPr>
          <p:nvPr/>
        </p:nvSpPr>
        <p:spPr bwMode="auto">
          <a:xfrm>
            <a:off x="4648200" y="1143000"/>
            <a:ext cx="4495800" cy="2677656"/>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u="sng" dirty="0">
                <a:latin typeface="Arial" pitchFamily="34" charset="0"/>
                <a:cs typeface="Arial" pitchFamily="34" charset="0"/>
              </a:rPr>
              <a:t>الشريعة الموسوية (خر 21: 2-4)</a:t>
            </a:r>
            <a:endParaRPr lang="en-US" altLang="en-US" b="1" u="sng" dirty="0">
              <a:latin typeface="Arial" pitchFamily="34" charset="0"/>
              <a:cs typeface="Arial" pitchFamily="34" charset="0"/>
            </a:endParaRPr>
          </a:p>
          <a:p>
            <a:pPr algn="r" eaLnBrk="1" fontAlgn="base" hangingPunct="1"/>
            <a:r>
              <a:rPr lang="ar-JO" altLang="en-US" b="1" dirty="0">
                <a:latin typeface="Arial" pitchFamily="34" charset="0"/>
                <a:cs typeface="Arial" pitchFamily="34" charset="0"/>
              </a:rPr>
              <a:t>إذا اشتريت عبدا عبرانيا فست سنين يخدم، وفي السابعة يخرج حرا مجانا. إن دخل وحده </a:t>
            </a:r>
            <a:r>
              <a:rPr lang="ar-JO" altLang="en-US" b="1" dirty="0">
                <a:solidFill>
                  <a:srgbClr val="002060"/>
                </a:solidFill>
                <a:latin typeface="Arial" pitchFamily="34" charset="0"/>
                <a:cs typeface="Arial" pitchFamily="34" charset="0"/>
              </a:rPr>
              <a:t>فوحده يخرج</a:t>
            </a:r>
            <a:r>
              <a:rPr lang="ar-JO" altLang="en-US" b="1" dirty="0">
                <a:latin typeface="Arial" pitchFamily="34" charset="0"/>
                <a:cs typeface="Arial" pitchFamily="34" charset="0"/>
              </a:rPr>
              <a:t>. إن كان بعل امرأة، تخرج امرأته معه. إن أعطاه سيده امرأة وولدت له بنين أو بنات، فالمرأة وأولادها يكونون لسيده، وهو يخرج وحده</a:t>
            </a:r>
            <a:endParaRPr lang="en-US" altLang="en-US" b="1" dirty="0">
              <a:latin typeface="Arial" pitchFamily="34" charset="0"/>
              <a:cs typeface="Arial" pitchFamily="34" charset="0"/>
            </a:endParaRPr>
          </a:p>
        </p:txBody>
      </p:sp>
      <p:sp>
        <p:nvSpPr>
          <p:cNvPr id="10" name="Text Box 7"/>
          <p:cNvSpPr txBox="1">
            <a:spLocks noChangeArrowheads="1"/>
          </p:cNvSpPr>
          <p:nvPr/>
        </p:nvSpPr>
        <p:spPr bwMode="auto">
          <a:xfrm>
            <a:off x="0" y="0"/>
            <a:ext cx="4397358" cy="461665"/>
          </a:xfrm>
          <a:prstGeom prst="rect">
            <a:avLst/>
          </a:prstGeom>
          <a:solidFill>
            <a:schemeClr val="tx1">
              <a:lumMod val="95000"/>
              <a:lumOff val="5000"/>
            </a:schemeClr>
          </a:solidFill>
          <a:ln w="12700" cap="sq">
            <a:noFill/>
            <a:miter lim="800000"/>
            <a:headEnd type="none" w="sm" len="sm"/>
            <a:tailEnd type="none" w="sm" len="sm"/>
          </a:ln>
          <a:effec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ar-JO" altLang="en-US" b="1" dirty="0">
                <a:solidFill>
                  <a:srgbClr val="FFFFFF"/>
                </a:solidFill>
                <a:latin typeface="Arial" pitchFamily="34" charset="0"/>
                <a:cs typeface="Arial" pitchFamily="34" charset="0"/>
              </a:rPr>
              <a:t>مقارنة الشريعة الموسوية بالشرائع الوثنية</a:t>
            </a:r>
          </a:p>
        </p:txBody>
      </p:sp>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Grp="1" noChangeArrowheads="1"/>
          </p:cNvSpPr>
          <p:nvPr>
            <p:ph type="title"/>
          </p:nvPr>
        </p:nvSpPr>
        <p:spPr>
          <a:xfrm>
            <a:off x="609600" y="304800"/>
            <a:ext cx="7543800" cy="838200"/>
          </a:xfrm>
          <a:solidFill>
            <a:srgbClr val="FFCC99"/>
          </a:solidFill>
        </p:spPr>
        <p:txBody>
          <a:bodyPr/>
          <a:lstStyle/>
          <a:p>
            <a:pPr eaLnBrk="1" hangingPunct="1"/>
            <a:r>
              <a:rPr lang="en-US" altLang="en-US" sz="2800" b="1">
                <a:latin typeface="Arial" pitchFamily="34" charset="0"/>
              </a:rPr>
              <a:t>Comparing Mosaic Laws and Pagan Laws</a:t>
            </a:r>
          </a:p>
        </p:txBody>
      </p:sp>
      <p:pic>
        <p:nvPicPr>
          <p:cNvPr id="65538" name="Picture 2" descr="ISCBG032"/>
          <p:cNvPicPr>
            <a:picLocks noGrp="1" noChangeAspect="1" noChangeArrowheads="1"/>
          </p:cNvPicPr>
          <p:nvPr>
            <p:ph idx="1"/>
          </p:nvPr>
        </p:nvPicPr>
        <p:blipFill>
          <a:blip r:embed="rId2">
            <a:lum bright="-36000" contrast="6000"/>
            <a:extLst>
              <a:ext uri="{28A0092B-C50C-407E-A947-70E740481C1C}">
                <a14:useLocalDpi xmlns:a14="http://schemas.microsoft.com/office/drawing/2010/main" val="0"/>
              </a:ext>
            </a:extLst>
          </a:blip>
          <a:srcRect/>
          <a:stretch>
            <a:fillRect/>
          </a:stretch>
        </p:blipFill>
        <p:spPr>
          <a:xfrm>
            <a:off x="0" y="-122238"/>
            <a:ext cx="9144000" cy="7315201"/>
          </a:xfrm>
          <a:noFill/>
        </p:spPr>
      </p:pic>
      <p:sp>
        <p:nvSpPr>
          <p:cNvPr id="65539" name="Text Box 4"/>
          <p:cNvSpPr txBox="1">
            <a:spLocks noChangeArrowheads="1"/>
          </p:cNvSpPr>
          <p:nvPr/>
        </p:nvSpPr>
        <p:spPr bwMode="auto">
          <a:xfrm>
            <a:off x="304800" y="609600"/>
            <a:ext cx="5105400" cy="519113"/>
          </a:xfrm>
          <a:prstGeom prst="rect">
            <a:avLst/>
          </a:prstGeom>
          <a:solidFill>
            <a:srgbClr val="FF99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spcBef>
                <a:spcPct val="50000"/>
              </a:spcBef>
            </a:pPr>
            <a:r>
              <a:rPr lang="ar-JO" altLang="en-US" sz="2800" b="1" dirty="0">
                <a:latin typeface="Arial" pitchFamily="34" charset="0"/>
                <a:cs typeface="Arial" pitchFamily="34" charset="0"/>
              </a:rPr>
              <a:t>3. استغلال الجارية</a:t>
            </a:r>
            <a:endParaRPr lang="en-US" altLang="en-US" sz="2800" b="1" dirty="0">
              <a:latin typeface="Arial" pitchFamily="34" charset="0"/>
              <a:cs typeface="Arial" pitchFamily="34" charset="0"/>
            </a:endParaRPr>
          </a:p>
        </p:txBody>
      </p:sp>
      <p:sp>
        <p:nvSpPr>
          <p:cNvPr id="65540" name="Text Box 5"/>
          <p:cNvSpPr txBox="1">
            <a:spLocks noChangeArrowheads="1"/>
          </p:cNvSpPr>
          <p:nvPr/>
        </p:nvSpPr>
        <p:spPr bwMode="auto">
          <a:xfrm>
            <a:off x="304800" y="1143000"/>
            <a:ext cx="4495800" cy="2677656"/>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u="sng" dirty="0">
                <a:latin typeface="Arial" pitchFamily="34" charset="0"/>
                <a:cs typeface="Arial" pitchFamily="34" charset="0"/>
              </a:rPr>
              <a:t>شريعة أور نمو أو شولكي</a:t>
            </a:r>
          </a:p>
          <a:p>
            <a:pPr algn="r" eaLnBrk="1" fontAlgn="base" hangingPunct="1"/>
            <a:r>
              <a:rPr lang="ar-JO" altLang="en-US" b="1" dirty="0">
                <a:latin typeface="Arial" pitchFamily="34" charset="0"/>
                <a:cs typeface="Arial" pitchFamily="34" charset="0"/>
              </a:rPr>
              <a:t>إذا تعدى رجل على حقوق غيره وأفضى عذرية جارية رجل، فعليه أن يزن ويسلم </a:t>
            </a:r>
            <a:r>
              <a:rPr lang="ar-JO" altLang="en-US" b="1" dirty="0">
                <a:solidFill>
                  <a:srgbClr val="002060"/>
                </a:solidFill>
                <a:latin typeface="Arial" pitchFamily="34" charset="0"/>
                <a:cs typeface="Arial" pitchFamily="34" charset="0"/>
              </a:rPr>
              <a:t>خمسة شواقل من الفضة.</a:t>
            </a:r>
          </a:p>
          <a:p>
            <a:pPr algn="r" eaLnBrk="1" fontAlgn="base" hangingPunct="1"/>
            <a:endParaRPr lang="ar-JO" altLang="en-US" b="1" dirty="0">
              <a:solidFill>
                <a:srgbClr val="002060"/>
              </a:solidFill>
              <a:latin typeface="Arial" pitchFamily="34" charset="0"/>
              <a:cs typeface="Arial" pitchFamily="34" charset="0"/>
            </a:endParaRPr>
          </a:p>
          <a:p>
            <a:pPr algn="r" eaLnBrk="1" fontAlgn="base" hangingPunct="1"/>
            <a:endParaRPr lang="ar-JO" altLang="en-US" b="1" dirty="0">
              <a:solidFill>
                <a:srgbClr val="002060"/>
              </a:solidFill>
              <a:latin typeface="Arial" pitchFamily="34" charset="0"/>
              <a:cs typeface="Arial" pitchFamily="34" charset="0"/>
            </a:endParaRPr>
          </a:p>
          <a:p>
            <a:pPr algn="r" eaLnBrk="1" fontAlgn="base" hangingPunct="1"/>
            <a:endParaRPr lang="en-US" altLang="en-US" dirty="0">
              <a:solidFill>
                <a:srgbClr val="002060"/>
              </a:solidFill>
              <a:latin typeface="Arial" pitchFamily="34" charset="0"/>
              <a:cs typeface="Arial" pitchFamily="34" charset="0"/>
            </a:endParaRPr>
          </a:p>
        </p:txBody>
      </p:sp>
      <p:sp>
        <p:nvSpPr>
          <p:cNvPr id="65541" name="Text Box 6"/>
          <p:cNvSpPr txBox="1">
            <a:spLocks noChangeArrowheads="1"/>
          </p:cNvSpPr>
          <p:nvPr/>
        </p:nvSpPr>
        <p:spPr bwMode="auto">
          <a:xfrm>
            <a:off x="304800" y="3810000"/>
            <a:ext cx="4495800" cy="1938992"/>
          </a:xfrm>
          <a:prstGeom prst="rect">
            <a:avLst/>
          </a:prstGeom>
          <a:solidFill>
            <a:srgbClr val="FFFF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u="sng" dirty="0">
                <a:latin typeface="Arial" pitchFamily="34" charset="0"/>
                <a:cs typeface="Arial" pitchFamily="34" charset="0"/>
              </a:rPr>
              <a:t>شريعة دادوشا من إشنونا</a:t>
            </a:r>
            <a:endParaRPr lang="en-US" altLang="en-US" b="1" u="sng" dirty="0">
              <a:latin typeface="Arial" pitchFamily="34" charset="0"/>
              <a:cs typeface="Arial" pitchFamily="34" charset="0"/>
            </a:endParaRPr>
          </a:p>
          <a:p>
            <a:pPr algn="r" eaLnBrk="1" fontAlgn="base" hangingPunct="1"/>
            <a:r>
              <a:rPr lang="ar-JO" altLang="en-US" b="1" dirty="0">
                <a:latin typeface="Arial" pitchFamily="34" charset="0"/>
                <a:cs typeface="Arial" pitchFamily="34" charset="0"/>
              </a:rPr>
              <a:t>إذا أفضى رجل عذرية جارية رجل آخر فعليه أن يزن ويسلم </a:t>
            </a:r>
            <a:r>
              <a:rPr lang="ar-JO" altLang="en-US" b="1" dirty="0">
                <a:solidFill>
                  <a:srgbClr val="002060"/>
                </a:solidFill>
                <a:latin typeface="Arial" pitchFamily="34" charset="0"/>
                <a:cs typeface="Arial" pitchFamily="34" charset="0"/>
              </a:rPr>
              <a:t>عشرين شاقلاً من الفضة </a:t>
            </a:r>
            <a:r>
              <a:rPr lang="ar-JO" altLang="en-US" b="1" dirty="0">
                <a:latin typeface="Arial" pitchFamily="34" charset="0"/>
                <a:cs typeface="Arial" pitchFamily="34" charset="0"/>
              </a:rPr>
              <a:t>لكن الجارية تبقى ملك سيدها</a:t>
            </a:r>
          </a:p>
          <a:p>
            <a:pPr algn="r" eaLnBrk="1" fontAlgn="base" hangingPunct="1"/>
            <a:endParaRPr lang="en-US" altLang="en-US" dirty="0">
              <a:latin typeface="Arial" pitchFamily="34" charset="0"/>
              <a:cs typeface="Arial" pitchFamily="34" charset="0"/>
            </a:endParaRPr>
          </a:p>
        </p:txBody>
      </p:sp>
      <p:sp>
        <p:nvSpPr>
          <p:cNvPr id="65542" name="Text Box 7"/>
          <p:cNvSpPr txBox="1">
            <a:spLocks noChangeArrowheads="1"/>
          </p:cNvSpPr>
          <p:nvPr/>
        </p:nvSpPr>
        <p:spPr bwMode="auto">
          <a:xfrm>
            <a:off x="4953000" y="1143000"/>
            <a:ext cx="3810000" cy="1938992"/>
          </a:xfrm>
          <a:prstGeom prst="rect">
            <a:avLst/>
          </a:prstGeom>
          <a:solidFill>
            <a:srgbClr val="CCFF33"/>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u="sng" dirty="0">
                <a:latin typeface="Arial" pitchFamily="34" charset="0"/>
                <a:cs typeface="Arial" pitchFamily="34" charset="0"/>
              </a:rPr>
              <a:t>الشريعة الموسوية (لا 19: 20)</a:t>
            </a:r>
            <a:endParaRPr lang="en-US" altLang="en-US" b="1" u="sng" dirty="0">
              <a:latin typeface="Arial" pitchFamily="34" charset="0"/>
              <a:cs typeface="Arial" pitchFamily="34" charset="0"/>
            </a:endParaRPr>
          </a:p>
          <a:p>
            <a:pPr algn="r" eaLnBrk="1" fontAlgn="base" hangingPunct="1"/>
            <a:r>
              <a:rPr lang="ar-JO" altLang="en-US" b="1" dirty="0">
                <a:latin typeface="Arial" pitchFamily="34" charset="0"/>
                <a:cs typeface="Arial" pitchFamily="34" charset="0"/>
              </a:rPr>
              <a:t>وإذا اضطجع رجل مع امرأة اضطجاع زرع وهي أمة مخطوبة لرجل ولم تفد فداء ولا أعطيت حريتها </a:t>
            </a:r>
            <a:r>
              <a:rPr lang="ar-JO" altLang="en-US" b="1" dirty="0">
                <a:solidFill>
                  <a:srgbClr val="002060"/>
                </a:solidFill>
                <a:latin typeface="Arial" pitchFamily="34" charset="0"/>
                <a:cs typeface="Arial" pitchFamily="34" charset="0"/>
              </a:rPr>
              <a:t>فليكن تأديب</a:t>
            </a:r>
            <a:r>
              <a:rPr lang="ar-JO" altLang="en-US" b="1" dirty="0">
                <a:latin typeface="Arial" pitchFamily="34" charset="0"/>
                <a:cs typeface="Arial" pitchFamily="34" charset="0"/>
              </a:rPr>
              <a:t>. لا يقتلا لأنها لم تعتق</a:t>
            </a:r>
            <a:endParaRPr lang="en-US" altLang="en-US" b="1" dirty="0">
              <a:latin typeface="Arial" pitchFamily="34" charset="0"/>
              <a:cs typeface="Arial" pitchFamily="34" charset="0"/>
            </a:endParaRPr>
          </a:p>
        </p:txBody>
      </p:sp>
      <p:sp>
        <p:nvSpPr>
          <p:cNvPr id="11" name="Text Box 7"/>
          <p:cNvSpPr txBox="1">
            <a:spLocks noChangeArrowheads="1"/>
          </p:cNvSpPr>
          <p:nvPr/>
        </p:nvSpPr>
        <p:spPr bwMode="auto">
          <a:xfrm>
            <a:off x="0" y="0"/>
            <a:ext cx="4397358" cy="461665"/>
          </a:xfrm>
          <a:prstGeom prst="rect">
            <a:avLst/>
          </a:prstGeom>
          <a:solidFill>
            <a:schemeClr val="tx1">
              <a:lumMod val="95000"/>
              <a:lumOff val="5000"/>
            </a:schemeClr>
          </a:solidFill>
          <a:ln w="12700" cap="sq">
            <a:noFill/>
            <a:miter lim="800000"/>
            <a:headEnd type="none" w="sm" len="sm"/>
            <a:tailEnd type="none" w="sm" len="sm"/>
          </a:ln>
          <a:effec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ar-JO" altLang="en-US" b="1" dirty="0">
                <a:solidFill>
                  <a:srgbClr val="FFFFFF"/>
                </a:solidFill>
                <a:latin typeface="Arial" pitchFamily="34" charset="0"/>
                <a:cs typeface="Arial" pitchFamily="34" charset="0"/>
              </a:rPr>
              <a:t>مقارنة الشريعة الموسوية بالشرائع الوثنية</a:t>
            </a:r>
          </a:p>
        </p:txBody>
      </p:sp>
    </p:spTree>
  </p:cSld>
  <p:clrMapOvr>
    <a:masterClrMapping/>
  </p:clrMapOvr>
  <p:transition>
    <p:strips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Grp="1" noChangeArrowheads="1"/>
          </p:cNvSpPr>
          <p:nvPr>
            <p:ph type="title"/>
          </p:nvPr>
        </p:nvSpPr>
        <p:spPr>
          <a:xfrm>
            <a:off x="762000" y="304800"/>
            <a:ext cx="7543800" cy="838200"/>
          </a:xfrm>
          <a:solidFill>
            <a:srgbClr val="FFCC99"/>
          </a:solidFill>
        </p:spPr>
        <p:txBody>
          <a:bodyPr/>
          <a:lstStyle/>
          <a:p>
            <a:pPr eaLnBrk="1" hangingPunct="1"/>
            <a:r>
              <a:rPr lang="en-US" altLang="en-US" sz="2800" b="1">
                <a:solidFill>
                  <a:schemeClr val="tx1"/>
                </a:solidFill>
                <a:latin typeface="Arial" pitchFamily="34" charset="0"/>
              </a:rPr>
              <a:t>Comparing Mosaic Laws and Pagan Laws</a:t>
            </a:r>
          </a:p>
        </p:txBody>
      </p:sp>
      <p:pic>
        <p:nvPicPr>
          <p:cNvPr id="66562" name="Picture 2"/>
          <p:cNvPicPr>
            <a:picLocks noGrp="1" noChangeAspect="1" noChangeArrowheads="1"/>
          </p:cNvPicPr>
          <p:nvPr>
            <p:ph idx="4294967295"/>
          </p:nvPr>
        </p:nvPicPr>
        <p:blipFill>
          <a:blip r:embed="rId2" cstate="screen">
            <a:extLst>
              <a:ext uri="{28A0092B-C50C-407E-A947-70E740481C1C}">
                <a14:useLocalDpi xmlns:a14="http://schemas.microsoft.com/office/drawing/2010/main" val="0"/>
              </a:ext>
            </a:extLst>
          </a:blip>
          <a:srcRect/>
          <a:stretch>
            <a:fillRect/>
          </a:stretch>
        </p:blipFill>
        <p:spPr>
          <a:xfrm>
            <a:off x="-76200" y="0"/>
            <a:ext cx="9220200" cy="6858000"/>
          </a:xfrm>
          <a:noFill/>
        </p:spPr>
      </p:pic>
      <p:sp>
        <p:nvSpPr>
          <p:cNvPr id="66563" name="Rectangle 4"/>
          <p:cNvSpPr>
            <a:spLocks noGrp="1" noChangeArrowheads="1"/>
          </p:cNvSpPr>
          <p:nvPr>
            <p:ph type="body" idx="1"/>
          </p:nvPr>
        </p:nvSpPr>
        <p:spPr>
          <a:xfrm>
            <a:off x="609600" y="1295400"/>
            <a:ext cx="6477000" cy="685800"/>
          </a:xfrm>
          <a:solidFill>
            <a:srgbClr val="CCFF33"/>
          </a:solidFill>
        </p:spPr>
        <p:txBody>
          <a:bodyPr/>
          <a:lstStyle/>
          <a:p>
            <a:pPr marL="0" indent="0" algn="r" eaLnBrk="1" hangingPunct="1">
              <a:buClr>
                <a:schemeClr val="tx1"/>
              </a:buClr>
              <a:buNone/>
            </a:pPr>
            <a:r>
              <a:rPr lang="ar-JO" altLang="en-US" dirty="0">
                <a:latin typeface="Arial" pitchFamily="34" charset="0"/>
              </a:rPr>
              <a:t>4. التصرف مع العبيد الهاربين</a:t>
            </a:r>
            <a:endParaRPr lang="en-US" altLang="en-US" dirty="0">
              <a:latin typeface="Arial" pitchFamily="34" charset="0"/>
            </a:endParaRPr>
          </a:p>
        </p:txBody>
      </p:sp>
      <p:sp>
        <p:nvSpPr>
          <p:cNvPr id="66564" name="Text Box 5"/>
          <p:cNvSpPr txBox="1">
            <a:spLocks noChangeArrowheads="1"/>
          </p:cNvSpPr>
          <p:nvPr/>
        </p:nvSpPr>
        <p:spPr bwMode="auto">
          <a:xfrm>
            <a:off x="304800" y="2209800"/>
            <a:ext cx="4495800" cy="1938992"/>
          </a:xfrm>
          <a:prstGeom prst="rect">
            <a:avLst/>
          </a:prstGeom>
          <a:solidFill>
            <a:schemeClr val="accent2">
              <a:lumMod val="20000"/>
              <a:lumOff val="80000"/>
            </a:schemeClr>
          </a:solidFill>
          <a:ln>
            <a:noFill/>
          </a:ln>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u="sng" dirty="0">
                <a:latin typeface="Arial" pitchFamily="34" charset="0"/>
                <a:cs typeface="Arial" pitchFamily="34" charset="0"/>
              </a:rPr>
              <a:t>شريعة أور نمو أو شولكي</a:t>
            </a:r>
          </a:p>
          <a:p>
            <a:pPr algn="r" eaLnBrk="1" fontAlgn="base" hangingPunct="1"/>
            <a:r>
              <a:rPr lang="ar-JO" altLang="en-US" b="1" dirty="0">
                <a:latin typeface="Arial" pitchFamily="34" charset="0"/>
                <a:cs typeface="Arial" pitchFamily="34" charset="0"/>
              </a:rPr>
              <a:t>إذا غادر (عبد أو (؟)) جارية ... خارج حدود مدينته </a:t>
            </a:r>
            <a:r>
              <a:rPr lang="ar-JO" altLang="en-US" b="1" dirty="0">
                <a:solidFill>
                  <a:srgbClr val="002060"/>
                </a:solidFill>
                <a:latin typeface="Arial" pitchFamily="34" charset="0"/>
                <a:cs typeface="Arial" pitchFamily="34" charset="0"/>
              </a:rPr>
              <a:t>وأعاده رجل</a:t>
            </a:r>
            <a:r>
              <a:rPr lang="ar-JO" altLang="en-US" b="1" dirty="0">
                <a:latin typeface="Arial" pitchFamily="34" charset="0"/>
                <a:cs typeface="Arial" pitchFamily="34" charset="0"/>
              </a:rPr>
              <a:t> يجب على سيد العبد أن يزن ويسلم ... شواقل من الفضة إلى الرجل الذي أعاد العبد</a:t>
            </a:r>
            <a:endParaRPr lang="en-US" altLang="en-US" b="1" dirty="0">
              <a:latin typeface="Arial" pitchFamily="34" charset="0"/>
              <a:cs typeface="Arial" pitchFamily="34" charset="0"/>
            </a:endParaRPr>
          </a:p>
        </p:txBody>
      </p:sp>
      <p:sp>
        <p:nvSpPr>
          <p:cNvPr id="66565" name="Text Box 6"/>
          <p:cNvSpPr txBox="1">
            <a:spLocks noChangeArrowheads="1"/>
          </p:cNvSpPr>
          <p:nvPr/>
        </p:nvSpPr>
        <p:spPr bwMode="auto">
          <a:xfrm>
            <a:off x="4876800" y="2209800"/>
            <a:ext cx="3962400" cy="1938992"/>
          </a:xfrm>
          <a:prstGeom prst="rect">
            <a:avLst/>
          </a:prstGeom>
          <a:solidFill>
            <a:srgbClr val="FFFF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u="sng" dirty="0">
                <a:latin typeface="Arial" pitchFamily="34" charset="0"/>
                <a:cs typeface="Arial" pitchFamily="34" charset="0"/>
              </a:rPr>
              <a:t>الشريعة الموسوية (تث 23: 15-16)</a:t>
            </a:r>
            <a:endParaRPr lang="en-US" altLang="en-US" b="1" u="sng" dirty="0">
              <a:latin typeface="Arial" pitchFamily="34" charset="0"/>
              <a:cs typeface="Arial" pitchFamily="34" charset="0"/>
            </a:endParaRPr>
          </a:p>
          <a:p>
            <a:pPr algn="r" eaLnBrk="1" fontAlgn="base" hangingPunct="1"/>
            <a:r>
              <a:rPr lang="ar-JO" altLang="en-US" b="1" dirty="0">
                <a:latin typeface="Arial" pitchFamily="34" charset="0"/>
                <a:cs typeface="Arial" pitchFamily="34" charset="0"/>
              </a:rPr>
              <a:t>عبداً أبق إليك من مولاه </a:t>
            </a:r>
            <a:r>
              <a:rPr lang="ar-JO" altLang="en-US" b="1" dirty="0">
                <a:solidFill>
                  <a:srgbClr val="002060"/>
                </a:solidFill>
                <a:latin typeface="Arial" pitchFamily="34" charset="0"/>
                <a:cs typeface="Arial" pitchFamily="34" charset="0"/>
              </a:rPr>
              <a:t>لا تسلم إلى مولاه. </a:t>
            </a:r>
            <a:r>
              <a:rPr lang="ar-JO" altLang="en-US" b="1" dirty="0">
                <a:latin typeface="Arial" pitchFamily="34" charset="0"/>
                <a:cs typeface="Arial" pitchFamily="34" charset="0"/>
              </a:rPr>
              <a:t>عندك يقيم في وسطك في المكان الذي يختاره في أحد أبوابك حيث يطيب له لا تظلمه.</a:t>
            </a:r>
            <a:endParaRPr lang="en-US" altLang="en-US" b="1" dirty="0">
              <a:latin typeface="Arial" pitchFamily="34" charset="0"/>
              <a:cs typeface="Arial" pitchFamily="34" charset="0"/>
            </a:endParaRPr>
          </a:p>
        </p:txBody>
      </p:sp>
      <p:sp>
        <p:nvSpPr>
          <p:cNvPr id="10" name="Text Box 7"/>
          <p:cNvSpPr txBox="1">
            <a:spLocks noChangeArrowheads="1"/>
          </p:cNvSpPr>
          <p:nvPr/>
        </p:nvSpPr>
        <p:spPr bwMode="auto">
          <a:xfrm>
            <a:off x="0" y="0"/>
            <a:ext cx="4397358" cy="461665"/>
          </a:xfrm>
          <a:prstGeom prst="rect">
            <a:avLst/>
          </a:prstGeom>
          <a:solidFill>
            <a:schemeClr val="tx1">
              <a:lumMod val="95000"/>
              <a:lumOff val="5000"/>
            </a:schemeClr>
          </a:solidFill>
          <a:ln w="12700" cap="sq">
            <a:noFill/>
            <a:miter lim="800000"/>
            <a:headEnd type="none" w="sm" len="sm"/>
            <a:tailEnd type="none" w="sm" len="sm"/>
          </a:ln>
          <a:effec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ar-JO" altLang="en-US" b="1" dirty="0">
                <a:solidFill>
                  <a:srgbClr val="FFFFFF"/>
                </a:solidFill>
                <a:latin typeface="Arial" pitchFamily="34" charset="0"/>
                <a:cs typeface="Arial" pitchFamily="34" charset="0"/>
              </a:rPr>
              <a:t>مقارنة الشريعة الموسوية بالشرائع الوثنية</a:t>
            </a:r>
          </a:p>
        </p:txBody>
      </p:sp>
    </p:spTree>
  </p:cSld>
  <p:clrMapOvr>
    <a:masterClrMapping/>
  </p:clrMapOvr>
  <p:transition>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Grp="1" noChangeArrowheads="1"/>
          </p:cNvSpPr>
          <p:nvPr>
            <p:ph type="title"/>
          </p:nvPr>
        </p:nvSpPr>
        <p:spPr>
          <a:xfrm>
            <a:off x="457200" y="304800"/>
            <a:ext cx="7543800" cy="838200"/>
          </a:xfrm>
          <a:solidFill>
            <a:srgbClr val="FFCC99"/>
          </a:solidFill>
        </p:spPr>
        <p:txBody>
          <a:bodyPr/>
          <a:lstStyle/>
          <a:p>
            <a:pPr eaLnBrk="1" hangingPunct="1"/>
            <a:r>
              <a:rPr lang="en-US" altLang="en-US" sz="2800" b="1">
                <a:latin typeface="Arial" panose="020B0604020202020204" pitchFamily="34" charset="0"/>
                <a:cs typeface="Arial" panose="020B0604020202020204" pitchFamily="34" charset="0"/>
              </a:rPr>
              <a:t>Comparing Mosaic Laws and Pagan Laws</a:t>
            </a:r>
          </a:p>
        </p:txBody>
      </p:sp>
      <p:pic>
        <p:nvPicPr>
          <p:cNvPr id="67586" name="Picture 2"/>
          <p:cNvPicPr>
            <a:picLocks noGrp="1" noChangeAspect="1" noChangeArrowheads="1"/>
          </p:cNvPicPr>
          <p:nvPr>
            <p:ph idx="4294967295"/>
          </p:nvPr>
        </p:nvPicPr>
        <p:blipFill>
          <a:blip r:embed="rId2" cstate="screen">
            <a:extLst>
              <a:ext uri="{28A0092B-C50C-407E-A947-70E740481C1C}">
                <a14:useLocalDpi xmlns:a14="http://schemas.microsoft.com/office/drawing/2010/main" val="0"/>
              </a:ext>
            </a:extLst>
          </a:blip>
          <a:srcRect/>
          <a:stretch>
            <a:fillRect/>
          </a:stretch>
        </p:blipFill>
        <p:spPr>
          <a:xfrm>
            <a:off x="0" y="-6350"/>
            <a:ext cx="9144000" cy="6864350"/>
          </a:xfrm>
          <a:solidFill>
            <a:srgbClr val="FFFFFF"/>
          </a:solidFill>
        </p:spPr>
      </p:pic>
      <p:sp>
        <p:nvSpPr>
          <p:cNvPr id="67587" name="Rectangle 3"/>
          <p:cNvSpPr>
            <a:spLocks noGrp="1" noChangeArrowheads="1"/>
          </p:cNvSpPr>
          <p:nvPr>
            <p:ph type="body" idx="1"/>
          </p:nvPr>
        </p:nvSpPr>
        <p:spPr>
          <a:xfrm>
            <a:off x="457200" y="1219200"/>
            <a:ext cx="5334000" cy="609600"/>
          </a:xfrm>
          <a:solidFill>
            <a:srgbClr val="CCFF33"/>
          </a:solidFill>
        </p:spPr>
        <p:txBody>
          <a:bodyPr/>
          <a:lstStyle/>
          <a:p>
            <a:pPr marL="0" indent="0" algn="r" eaLnBrk="1" hangingPunct="1">
              <a:buClr>
                <a:schemeClr val="tx1"/>
              </a:buClr>
              <a:buNone/>
            </a:pPr>
            <a:r>
              <a:rPr lang="ar-JO" altLang="en-US" dirty="0">
                <a:latin typeface="Arial" panose="020B0604020202020204" pitchFamily="34" charset="0"/>
                <a:cs typeface="Arial" panose="020B0604020202020204" pitchFamily="34" charset="0"/>
              </a:rPr>
              <a:t>4. التصرف مع العبيد الهاربين</a:t>
            </a:r>
            <a:endParaRPr lang="en-US" altLang="en-US" dirty="0">
              <a:latin typeface="Arial" panose="020B0604020202020204" pitchFamily="34" charset="0"/>
              <a:cs typeface="Arial" panose="020B0604020202020204" pitchFamily="34" charset="0"/>
            </a:endParaRPr>
          </a:p>
        </p:txBody>
      </p:sp>
      <p:sp>
        <p:nvSpPr>
          <p:cNvPr id="67588" name="Text Box 5"/>
          <p:cNvSpPr txBox="1">
            <a:spLocks noChangeArrowheads="1"/>
          </p:cNvSpPr>
          <p:nvPr/>
        </p:nvSpPr>
        <p:spPr bwMode="auto">
          <a:xfrm>
            <a:off x="457200" y="2057400"/>
            <a:ext cx="8077200" cy="2308324"/>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r>
              <a:rPr lang="ar-JO" altLang="en-US" b="1" u="sng" dirty="0">
                <a:latin typeface="Arial" panose="020B0604020202020204" pitchFamily="34" charset="0"/>
                <a:cs typeface="Arial" panose="020B0604020202020204" pitchFamily="34" charset="0"/>
              </a:rPr>
              <a:t>شريعة ليبيت-عشتار</a:t>
            </a:r>
            <a:endParaRPr lang="en-US" altLang="en-US" b="1" u="sng" dirty="0">
              <a:latin typeface="Arial" panose="020B0604020202020204" pitchFamily="34" charset="0"/>
              <a:cs typeface="Arial" panose="020B0604020202020204" pitchFamily="34" charset="0"/>
            </a:endParaRPr>
          </a:p>
          <a:p>
            <a:pPr algn="r" eaLnBrk="1" fontAlgn="base" hangingPunct="1"/>
            <a:r>
              <a:rPr lang="ar-JO" altLang="en-US" b="1" dirty="0">
                <a:latin typeface="Arial" panose="020B0604020202020204" pitchFamily="34" charset="0"/>
                <a:cs typeface="Arial" panose="020B0604020202020204" pitchFamily="34" charset="0"/>
              </a:rPr>
              <a:t>إذا هربت جارية رجل أو عبده داخل المدينة وتأكد أن العبد سكن في بيت رجل شهراً واحداً </a:t>
            </a:r>
            <a:r>
              <a:rPr lang="ar-JO" altLang="en-US" b="1" dirty="0">
                <a:solidFill>
                  <a:srgbClr val="002060"/>
                </a:solidFill>
                <a:latin typeface="Arial" panose="020B0604020202020204" pitchFamily="34" charset="0"/>
                <a:cs typeface="Arial" panose="020B0604020202020204" pitchFamily="34" charset="0"/>
              </a:rPr>
              <a:t>فعلى من آوى الهارب أن يعطي عبداً بدل عبد.</a:t>
            </a:r>
          </a:p>
          <a:p>
            <a:pPr algn="r" eaLnBrk="1" fontAlgn="base" hangingPunct="1"/>
            <a:r>
              <a:rPr lang="ar-JO" altLang="en-US" b="1" dirty="0">
                <a:latin typeface="Arial" panose="020B0604020202020204" pitchFamily="34" charset="0"/>
                <a:cs typeface="Arial" panose="020B0604020202020204" pitchFamily="34" charset="0"/>
              </a:rPr>
              <a:t>وإن لم يكن له عبد، فعليه أن يزن ويدفع خمسة عشر شاقلاً من الفضة.</a:t>
            </a:r>
          </a:p>
          <a:p>
            <a:pPr algn="r" eaLnBrk="1" fontAlgn="base" hangingPunct="1"/>
            <a:r>
              <a:rPr lang="ar-JO" altLang="en-US" b="1" dirty="0">
                <a:latin typeface="Arial" panose="020B0604020202020204" pitchFamily="34" charset="0"/>
                <a:cs typeface="Arial" panose="020B0604020202020204" pitchFamily="34" charset="0"/>
              </a:rPr>
              <a:t>إذا عارض عبد رجل سيده في كونه عبداً وثبت أنه قد عوض سيده عن عبوديته ضعفين يتم تحرير ذلك العبد.</a:t>
            </a:r>
            <a:endParaRPr lang="en-US" altLang="en-US" b="1" dirty="0">
              <a:latin typeface="Arial" panose="020B0604020202020204" pitchFamily="34" charset="0"/>
              <a:cs typeface="Arial" panose="020B0604020202020204" pitchFamily="34" charset="0"/>
            </a:endParaRPr>
          </a:p>
        </p:txBody>
      </p:sp>
      <p:sp>
        <p:nvSpPr>
          <p:cNvPr id="9" name="Text Box 7"/>
          <p:cNvSpPr txBox="1">
            <a:spLocks noChangeArrowheads="1"/>
          </p:cNvSpPr>
          <p:nvPr/>
        </p:nvSpPr>
        <p:spPr bwMode="auto">
          <a:xfrm>
            <a:off x="0" y="0"/>
            <a:ext cx="4397358" cy="461665"/>
          </a:xfrm>
          <a:prstGeom prst="rect">
            <a:avLst/>
          </a:prstGeom>
          <a:solidFill>
            <a:schemeClr val="tx1">
              <a:lumMod val="95000"/>
              <a:lumOff val="5000"/>
            </a:schemeClr>
          </a:solidFill>
          <a:ln w="12700" cap="sq">
            <a:noFill/>
            <a:miter lim="800000"/>
            <a:headEnd type="none" w="sm" len="sm"/>
            <a:tailEnd type="none" w="sm" len="sm"/>
          </a:ln>
          <a:effec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ar-JO" altLang="en-US" b="1" dirty="0">
                <a:solidFill>
                  <a:srgbClr val="FFFFFF"/>
                </a:solidFill>
                <a:latin typeface="Arial" panose="020B0604020202020204" pitchFamily="34" charset="0"/>
                <a:cs typeface="Arial" pitchFamily="34" charset="0"/>
              </a:rPr>
              <a:t>مقارنة الشريعة الموسوية بالشرائع الوثنية</a:t>
            </a:r>
          </a:p>
        </p:txBody>
      </p:sp>
    </p:spTree>
  </p:cSld>
  <p:clrMapOvr>
    <a:masterClrMapping/>
  </p:clrMapOvr>
  <p:transition>
    <p:wedg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457200" y="228600"/>
            <a:ext cx="7543800" cy="914400"/>
          </a:xfrm>
          <a:solidFill>
            <a:srgbClr val="FFCC99"/>
          </a:solidFill>
        </p:spPr>
        <p:txBody>
          <a:bodyPr/>
          <a:lstStyle/>
          <a:p>
            <a:pPr eaLnBrk="1" hangingPunct="1"/>
            <a:r>
              <a:rPr lang="en-US" altLang="en-US" sz="2800" b="1">
                <a:solidFill>
                  <a:srgbClr val="6485EE"/>
                </a:solidFill>
                <a:latin typeface="Arial" pitchFamily="34" charset="0"/>
              </a:rPr>
              <a:t>Comparing Mosaic Laws and Pagan Laws</a:t>
            </a:r>
          </a:p>
        </p:txBody>
      </p:sp>
      <p:pic>
        <p:nvPicPr>
          <p:cNvPr id="68610" name="Picture 2" descr="DSS"/>
          <p:cNvPicPr>
            <a:picLocks noGrp="1" noChangeAspect="1" noChangeArrowheads="1"/>
          </p:cNvPicPr>
          <p:nvPr>
            <p:ph idx="4294967295"/>
          </p:nvPr>
        </p:nvPicPr>
        <p:blipFill>
          <a:blip r:embed="rId2">
            <a:lum bright="30000"/>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68611" name="Text Box 4"/>
          <p:cNvSpPr txBox="1">
            <a:spLocks noChangeArrowheads="1"/>
          </p:cNvSpPr>
          <p:nvPr/>
        </p:nvSpPr>
        <p:spPr bwMode="auto">
          <a:xfrm>
            <a:off x="457200" y="609600"/>
            <a:ext cx="6096000" cy="579438"/>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marL="0" indent="0" algn="r" eaLnBrk="1" fontAlgn="base" hangingPunct="1">
              <a:spcBef>
                <a:spcPct val="20000"/>
              </a:spcBef>
            </a:pPr>
            <a:r>
              <a:rPr lang="ar-JO" altLang="en-US" sz="3200" b="1" dirty="0">
                <a:solidFill>
                  <a:srgbClr val="000090"/>
                </a:solidFill>
                <a:latin typeface="Arial" pitchFamily="34" charset="0"/>
                <a:cs typeface="Arial" pitchFamily="34" charset="0"/>
              </a:rPr>
              <a:t>5. تعويض جرح العبد</a:t>
            </a:r>
            <a:endParaRPr lang="en-US" altLang="en-US" sz="3200" b="1" dirty="0">
              <a:solidFill>
                <a:srgbClr val="000090"/>
              </a:solidFill>
              <a:latin typeface="Arial" pitchFamily="34" charset="0"/>
              <a:cs typeface="Arial" pitchFamily="34" charset="0"/>
            </a:endParaRPr>
          </a:p>
        </p:txBody>
      </p:sp>
      <p:sp>
        <p:nvSpPr>
          <p:cNvPr id="68612" name="Text Box 5"/>
          <p:cNvSpPr txBox="1">
            <a:spLocks noChangeArrowheads="1"/>
          </p:cNvSpPr>
          <p:nvPr/>
        </p:nvSpPr>
        <p:spPr bwMode="auto">
          <a:xfrm>
            <a:off x="228600" y="1371600"/>
            <a:ext cx="3733800" cy="2893100"/>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sz="2800" b="1" u="sng" dirty="0">
                <a:latin typeface="Arial" pitchFamily="34" charset="0"/>
                <a:cs typeface="Arial" pitchFamily="34" charset="0"/>
              </a:rPr>
              <a:t>الشرائع الحثية</a:t>
            </a:r>
            <a:endParaRPr lang="en-US" altLang="en-US" sz="2800" b="1" u="sng" dirty="0">
              <a:latin typeface="Arial" pitchFamily="34" charset="0"/>
              <a:cs typeface="Arial" pitchFamily="34" charset="0"/>
            </a:endParaRPr>
          </a:p>
          <a:p>
            <a:pPr algn="r" eaLnBrk="1" fontAlgn="base" hangingPunct="1"/>
            <a:r>
              <a:rPr lang="ar-JO" altLang="en-US" sz="2800" b="1" dirty="0">
                <a:latin typeface="Arial" pitchFamily="34" charset="0"/>
                <a:cs typeface="Arial" pitchFamily="34" charset="0"/>
              </a:rPr>
              <a:t>من أعمى عبداً أو أمة أو كسر سنه </a:t>
            </a:r>
            <a:r>
              <a:rPr lang="ar-JO" altLang="en-US" sz="2800" b="1" dirty="0">
                <a:solidFill>
                  <a:srgbClr val="002060"/>
                </a:solidFill>
                <a:latin typeface="Arial" pitchFamily="34" charset="0"/>
                <a:cs typeface="Arial" pitchFamily="34" charset="0"/>
              </a:rPr>
              <a:t>فعليه دفع عشرة شواقل من الفضة </a:t>
            </a:r>
            <a:r>
              <a:rPr lang="ar-JO" altLang="en-US" sz="2800" b="1" dirty="0">
                <a:latin typeface="Arial" pitchFamily="34" charset="0"/>
                <a:cs typeface="Arial" pitchFamily="34" charset="0"/>
              </a:rPr>
              <a:t>فيتطلع إلى بيته من أجل ذلك.</a:t>
            </a:r>
            <a:endParaRPr lang="en-US" altLang="en-US" sz="2800" b="1" dirty="0">
              <a:latin typeface="Arial" pitchFamily="34" charset="0"/>
              <a:cs typeface="Arial" pitchFamily="34" charset="0"/>
            </a:endParaRPr>
          </a:p>
          <a:p>
            <a:pPr eaLnBrk="1" fontAlgn="base" hangingPunct="1">
              <a:spcBef>
                <a:spcPct val="50000"/>
              </a:spcBef>
            </a:pPr>
            <a:endParaRPr lang="en-US" altLang="en-US" sz="2800" dirty="0">
              <a:latin typeface="Arial" pitchFamily="34" charset="0"/>
              <a:cs typeface="Arial" pitchFamily="34" charset="0"/>
            </a:endParaRPr>
          </a:p>
        </p:txBody>
      </p:sp>
      <p:sp>
        <p:nvSpPr>
          <p:cNvPr id="68613" name="Text Box 6"/>
          <p:cNvSpPr txBox="1">
            <a:spLocks noChangeArrowheads="1"/>
          </p:cNvSpPr>
          <p:nvPr/>
        </p:nvSpPr>
        <p:spPr bwMode="auto">
          <a:xfrm>
            <a:off x="4114800" y="1382713"/>
            <a:ext cx="5029200" cy="1631216"/>
          </a:xfrm>
          <a:prstGeom prst="rect">
            <a:avLst/>
          </a:prstGeom>
          <a:solidFill>
            <a:srgbClr val="CCFF33"/>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sz="2800" b="1" u="sng" dirty="0">
                <a:latin typeface="Arial" pitchFamily="34" charset="0"/>
                <a:cs typeface="Arial" pitchFamily="34" charset="0"/>
              </a:rPr>
              <a:t>الشريعة الموسوية (خر 21: 26-27)</a:t>
            </a:r>
            <a:endParaRPr lang="en-US" altLang="en-US" sz="2800" b="1" u="sng" dirty="0">
              <a:latin typeface="Arial" pitchFamily="34" charset="0"/>
              <a:cs typeface="Arial" pitchFamily="34" charset="0"/>
            </a:endParaRPr>
          </a:p>
          <a:p>
            <a:pPr algn="r" eaLnBrk="1" fontAlgn="base" hangingPunct="1"/>
            <a:r>
              <a:rPr lang="ar-JO" altLang="en-US" b="1" dirty="0">
                <a:latin typeface="Arial" pitchFamily="34" charset="0"/>
                <a:cs typeface="Arial" pitchFamily="34" charset="0"/>
              </a:rPr>
              <a:t>وإذا ضرب إنسان عين عبده أو عين أمته فأتلفها </a:t>
            </a:r>
            <a:r>
              <a:rPr lang="ar-JO" altLang="en-US" b="1" dirty="0">
                <a:solidFill>
                  <a:srgbClr val="002060"/>
                </a:solidFill>
                <a:latin typeface="Arial" pitchFamily="34" charset="0"/>
                <a:cs typeface="Arial" pitchFamily="34" charset="0"/>
              </a:rPr>
              <a:t>يطلقه حراً </a:t>
            </a:r>
            <a:r>
              <a:rPr lang="ar-JO" altLang="en-US" b="1" dirty="0">
                <a:latin typeface="Arial" pitchFamily="34" charset="0"/>
                <a:cs typeface="Arial" pitchFamily="34" charset="0"/>
              </a:rPr>
              <a:t>عوضا عن عينه. وإن أسقط سن عبده أو سن أمته </a:t>
            </a:r>
            <a:r>
              <a:rPr lang="ar-JO" altLang="en-US" b="1" dirty="0">
                <a:solidFill>
                  <a:srgbClr val="002060"/>
                </a:solidFill>
                <a:latin typeface="Arial" pitchFamily="34" charset="0"/>
                <a:cs typeface="Arial" pitchFamily="34" charset="0"/>
              </a:rPr>
              <a:t>يطلقه حراً </a:t>
            </a:r>
            <a:r>
              <a:rPr lang="ar-JO" altLang="en-US" b="1" dirty="0">
                <a:latin typeface="Arial" pitchFamily="34" charset="0"/>
                <a:cs typeface="Arial" pitchFamily="34" charset="0"/>
              </a:rPr>
              <a:t>عوضا عن سنه.</a:t>
            </a:r>
            <a:endParaRPr lang="en-US" altLang="en-US" b="1" dirty="0">
              <a:latin typeface="Arial" pitchFamily="34" charset="0"/>
              <a:cs typeface="Arial" pitchFamily="34" charset="0"/>
            </a:endParaRPr>
          </a:p>
        </p:txBody>
      </p:sp>
      <p:sp>
        <p:nvSpPr>
          <p:cNvPr id="10" name="Text Box 7"/>
          <p:cNvSpPr txBox="1">
            <a:spLocks noChangeArrowheads="1"/>
          </p:cNvSpPr>
          <p:nvPr/>
        </p:nvSpPr>
        <p:spPr bwMode="auto">
          <a:xfrm>
            <a:off x="0" y="0"/>
            <a:ext cx="4397358" cy="461665"/>
          </a:xfrm>
          <a:prstGeom prst="rect">
            <a:avLst/>
          </a:prstGeom>
          <a:solidFill>
            <a:schemeClr val="tx1">
              <a:lumMod val="95000"/>
              <a:lumOff val="5000"/>
            </a:schemeClr>
          </a:solidFill>
          <a:ln w="12700" cap="sq">
            <a:noFill/>
            <a:miter lim="800000"/>
            <a:headEnd type="none" w="sm" len="sm"/>
            <a:tailEnd type="none" w="sm" len="sm"/>
          </a:ln>
          <a:effec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ar-JO" altLang="en-US" b="1" dirty="0">
                <a:solidFill>
                  <a:srgbClr val="FFFFFF"/>
                </a:solidFill>
                <a:latin typeface="Arial" pitchFamily="34" charset="0"/>
                <a:cs typeface="Arial" pitchFamily="34" charset="0"/>
              </a:rPr>
              <a:t>مقارنة الشريعة الموسوية بالشرائع الوثنية</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1987">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title" idx="4294967295"/>
          </p:nvPr>
        </p:nvSpPr>
        <p:spPr>
          <a:xfrm>
            <a:off x="6248400" y="228600"/>
            <a:ext cx="2514600" cy="3505200"/>
          </a:xfrm>
        </p:spPr>
        <p:txBody>
          <a:bodyPr/>
          <a:lstStyle/>
          <a:p>
            <a:pPr eaLnBrk="1" hangingPunct="1"/>
            <a:r>
              <a:rPr lang="en-US" altLang="en-US" sz="4000">
                <a:latin typeface="Arial" pitchFamily="34" charset="0"/>
              </a:rPr>
              <a:t>Features of slavery during Roman</a:t>
            </a:r>
          </a:p>
        </p:txBody>
      </p:sp>
      <p:pic>
        <p:nvPicPr>
          <p:cNvPr id="69634" name="Picture 3" descr="Image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754161"/>
            <a:ext cx="3995737"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4"/>
          <p:cNvSpPr txBox="1">
            <a:spLocks noChangeArrowheads="1"/>
          </p:cNvSpPr>
          <p:nvPr/>
        </p:nvSpPr>
        <p:spPr bwMode="auto">
          <a:xfrm>
            <a:off x="6269361" y="4614961"/>
            <a:ext cx="20345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latin typeface="Arial" pitchFamily="34" charset="0"/>
                <a:cs typeface="Arial" pitchFamily="34" charset="0"/>
              </a:rPr>
              <a:t>بيع عبد في</a:t>
            </a:r>
          </a:p>
          <a:p>
            <a:pPr algn="ctr" eaLnBrk="1" fontAlgn="base" hangingPunct="1"/>
            <a:r>
              <a:rPr lang="ar-JO" altLang="en-US" b="1" dirty="0">
                <a:latin typeface="Arial" pitchFamily="34" charset="0"/>
                <a:cs typeface="Arial" pitchFamily="34" charset="0"/>
              </a:rPr>
              <a:t> سوق تجارة العبيد</a:t>
            </a:r>
          </a:p>
          <a:p>
            <a:pPr algn="ctr" eaLnBrk="1" fontAlgn="base" hangingPunct="1"/>
            <a:r>
              <a:rPr lang="ar-JO" altLang="en-US" b="1" dirty="0">
                <a:latin typeface="Arial" pitchFamily="34" charset="0"/>
                <a:cs typeface="Arial" pitchFamily="34" charset="0"/>
              </a:rPr>
              <a:t> الرومانية</a:t>
            </a:r>
            <a:endParaRPr lang="en-US" altLang="en-US" b="1" dirty="0">
              <a:latin typeface="Arial" pitchFamily="34" charset="0"/>
              <a:cs typeface="Arial" pitchFamily="34" charset="0"/>
            </a:endParaRPr>
          </a:p>
        </p:txBody>
      </p:sp>
      <p:sp>
        <p:nvSpPr>
          <p:cNvPr id="69636" name="Rectangle 5"/>
          <p:cNvSpPr>
            <a:spLocks noChangeArrowheads="1"/>
          </p:cNvSpPr>
          <p:nvPr/>
        </p:nvSpPr>
        <p:spPr bwMode="auto">
          <a:xfrm>
            <a:off x="1295400" y="533400"/>
            <a:ext cx="3852863"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spcBef>
                <a:spcPct val="50000"/>
              </a:spcBef>
            </a:pPr>
            <a:r>
              <a:rPr lang="ar-JO" altLang="en-US" b="1" dirty="0">
                <a:latin typeface="Arial" pitchFamily="34" charset="0"/>
                <a:cs typeface="Arial" pitchFamily="34" charset="0"/>
              </a:rPr>
              <a:t>عندما احتل الرومان منطقة البحر الأبيض المتوسط أخذوا ملايين العبيد إلى إيطاليا.                            كان الإيطاليون من كبار المستوردين للعبيد حيث كان العبيد يمثلون 40 بالمائة من السكان</a:t>
            </a:r>
            <a:endParaRPr lang="en-US" altLang="en-US" b="1" dirty="0">
              <a:latin typeface="Arial" pitchFamily="34" charset="0"/>
              <a:cs typeface="Arial" pitchFamily="34" charset="0"/>
            </a:endParaRPr>
          </a:p>
          <a:p>
            <a:pPr algn="r" eaLnBrk="1" fontAlgn="base" hangingPunct="1">
              <a:spcBef>
                <a:spcPct val="50000"/>
              </a:spcBef>
            </a:pPr>
            <a:r>
              <a:rPr lang="ar-JO" altLang="en-US" b="1" dirty="0">
                <a:latin typeface="Arial" pitchFamily="34" charset="0"/>
                <a:cs typeface="Arial" pitchFamily="34" charset="0"/>
              </a:rPr>
              <a:t>القوانين التي عززت أو قيدت نظام العبيد الروماني:</a:t>
            </a:r>
          </a:p>
          <a:p>
            <a:pPr algn="r" eaLnBrk="1" fontAlgn="base" hangingPunct="1">
              <a:spcBef>
                <a:spcPct val="50000"/>
              </a:spcBef>
            </a:pPr>
            <a:r>
              <a:rPr lang="ar-JO" altLang="en-US" b="1" dirty="0">
                <a:latin typeface="Arial" pitchFamily="34" charset="0"/>
                <a:cs typeface="Arial" pitchFamily="34" charset="0"/>
              </a:rPr>
              <a:t>ليكس بوتيليا (326 ق.م)</a:t>
            </a:r>
          </a:p>
          <a:p>
            <a:pPr algn="r" eaLnBrk="1" fontAlgn="base" hangingPunct="1">
              <a:spcBef>
                <a:spcPct val="50000"/>
              </a:spcBef>
            </a:pPr>
            <a:r>
              <a:rPr lang="ar-JO" altLang="en-US" b="1" dirty="0">
                <a:latin typeface="Arial" pitchFamily="34" charset="0"/>
                <a:cs typeface="Arial" pitchFamily="34" charset="0"/>
              </a:rPr>
              <a:t>ليكس إيليا سينتيا (4 م)</a:t>
            </a:r>
          </a:p>
          <a:p>
            <a:pPr algn="r" eaLnBrk="1" fontAlgn="base" hangingPunct="1">
              <a:spcBef>
                <a:spcPct val="50000"/>
              </a:spcBef>
            </a:pPr>
            <a:r>
              <a:rPr lang="ar-JO" altLang="en-US" b="1" dirty="0">
                <a:latin typeface="Arial" pitchFamily="34" charset="0"/>
                <a:cs typeface="Arial" pitchFamily="34" charset="0"/>
              </a:rPr>
              <a:t>ليكس فوفيا كانينيا (2 م)</a:t>
            </a:r>
          </a:p>
          <a:p>
            <a:pPr algn="r" eaLnBrk="1" fontAlgn="base" hangingPunct="1">
              <a:spcBef>
                <a:spcPct val="50000"/>
              </a:spcBef>
            </a:pPr>
            <a:r>
              <a:rPr lang="ar-JO" altLang="en-US" b="1" dirty="0">
                <a:latin typeface="Arial" pitchFamily="34" charset="0"/>
                <a:cs typeface="Arial" pitchFamily="34" charset="0"/>
              </a:rPr>
              <a:t>ليكس لونيا سوربانا</a:t>
            </a:r>
            <a:endParaRPr lang="en-US" altLang="en-US" b="1" dirty="0">
              <a:latin typeface="Arial" pitchFamily="34" charset="0"/>
              <a:cs typeface="Arial" pitchFamily="34" charset="0"/>
            </a:endParaRPr>
          </a:p>
        </p:txBody>
      </p:sp>
      <p:sp>
        <p:nvSpPr>
          <p:cNvPr id="69637" name="Text Box 8"/>
          <p:cNvSpPr txBox="1">
            <a:spLocks noChangeArrowheads="1"/>
          </p:cNvSpPr>
          <p:nvPr/>
        </p:nvSpPr>
        <p:spPr bwMode="auto">
          <a:xfrm>
            <a:off x="0" y="0"/>
            <a:ext cx="4616970" cy="461665"/>
          </a:xfrm>
          <a:prstGeom prst="rect">
            <a:avLst/>
          </a:prstGeom>
          <a:solidFill>
            <a:srgbClr val="FF0066"/>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ar-JO" altLang="en-US" b="1" dirty="0">
                <a:solidFill>
                  <a:srgbClr val="FFFFFF"/>
                </a:solidFill>
                <a:latin typeface="Arial" pitchFamily="34" charset="0"/>
                <a:cs typeface="Arial" pitchFamily="34" charset="0"/>
              </a:rPr>
              <a:t>خصائص العبودية في الإمبراطورية الرومانية</a:t>
            </a:r>
            <a:endParaRPr lang="en-US" altLang="en-US"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6"/>
          <p:cNvSpPr>
            <a:spLocks noChangeArrowheads="1"/>
          </p:cNvSpPr>
          <p:nvPr/>
        </p:nvSpPr>
        <p:spPr bwMode="auto">
          <a:xfrm>
            <a:off x="1219200" y="11430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spcBef>
                <a:spcPct val="20000"/>
              </a:spcBef>
              <a:buClr>
                <a:schemeClr val="tx2"/>
              </a:buClr>
              <a:buFont typeface="Wingdings" pitchFamily="2" charset="2"/>
              <a:buChar char="w"/>
            </a:pPr>
            <a:r>
              <a:rPr lang="ar-JO" altLang="en-US" sz="3200" b="1" dirty="0">
                <a:latin typeface="Arial" pitchFamily="34" charset="0"/>
                <a:cs typeface="Arial" pitchFamily="34" charset="0"/>
              </a:rPr>
              <a:t>المحفزات</a:t>
            </a:r>
            <a:endParaRPr lang="en-US" altLang="en-US" sz="3200" b="1" dirty="0">
              <a:latin typeface="Arial" pitchFamily="34" charset="0"/>
              <a:cs typeface="Arial" pitchFamily="34" charset="0"/>
            </a:endParaRPr>
          </a:p>
          <a:p>
            <a:pPr eaLnBrk="1" fontAlgn="base" hangingPunct="1">
              <a:spcBef>
                <a:spcPct val="20000"/>
              </a:spcBef>
              <a:buClr>
                <a:schemeClr val="tx2"/>
              </a:buClr>
              <a:buFont typeface="Wingdings" pitchFamily="2" charset="2"/>
              <a:buNone/>
            </a:pPr>
            <a:endParaRPr lang="en-US" altLang="en-US" sz="3200" b="1" dirty="0">
              <a:latin typeface="Arial" pitchFamily="34" charset="0"/>
              <a:cs typeface="Arial" pitchFamily="34" charset="0"/>
            </a:endParaRPr>
          </a:p>
          <a:p>
            <a:pPr lvl="1" algn="r" rtl="1" eaLnBrk="1" fontAlgn="base" hangingPunct="1">
              <a:spcBef>
                <a:spcPct val="20000"/>
              </a:spcBef>
              <a:buSzPct val="95000"/>
              <a:buFontTx/>
              <a:buChar char="–"/>
            </a:pPr>
            <a:r>
              <a:rPr lang="ar-JO" altLang="en-US" sz="2800" b="1" dirty="0">
                <a:latin typeface="Arial" pitchFamily="34" charset="0"/>
                <a:cs typeface="Arial" pitchFamily="34" charset="0"/>
              </a:rPr>
              <a:t>كان السادة الرومان أقل اهتماماً بالإستغلال الاقتصادي من اهتمامهم بالحصول على أسلوب حياة أكثر قوة.</a:t>
            </a:r>
            <a:endParaRPr lang="en-US" altLang="en-US" sz="2800" b="1" dirty="0">
              <a:latin typeface="Arial" pitchFamily="34" charset="0"/>
              <a:cs typeface="Arial" pitchFamily="34" charset="0"/>
            </a:endParaRPr>
          </a:p>
          <a:p>
            <a:pPr lvl="1" algn="r" rtl="1" eaLnBrk="1" fontAlgn="base" hangingPunct="1">
              <a:spcBef>
                <a:spcPct val="20000"/>
              </a:spcBef>
              <a:buSzPct val="95000"/>
              <a:buFontTx/>
              <a:buChar char="–"/>
            </a:pPr>
            <a:r>
              <a:rPr lang="ar-JO" altLang="en-US" sz="2800" b="1" dirty="0">
                <a:latin typeface="Arial" pitchFamily="34" charset="0"/>
                <a:cs typeface="Arial" pitchFamily="34" charset="0"/>
              </a:rPr>
              <a:t>بالنسبة للرومان الأثرياء كان الدافع الأساسي هو المكانة.</a:t>
            </a:r>
            <a:endParaRPr lang="en-US" altLang="en-US" sz="2800" b="1" dirty="0">
              <a:latin typeface="Arial" pitchFamily="34" charset="0"/>
              <a:cs typeface="Arial" pitchFamily="34" charset="0"/>
            </a:endParaRPr>
          </a:p>
        </p:txBody>
      </p:sp>
      <p:sp>
        <p:nvSpPr>
          <p:cNvPr id="14343" name="Rectangle 7"/>
          <p:cNvSpPr>
            <a:spLocks noGrp="1" noChangeArrowheads="1"/>
          </p:cNvSpPr>
          <p:nvPr>
            <p:ph type="title"/>
          </p:nvPr>
        </p:nvSpPr>
        <p:spPr>
          <a:xfrm>
            <a:off x="1219200" y="35546"/>
            <a:ext cx="4651915" cy="462307"/>
          </a:xfrm>
          <a:solidFill>
            <a:srgbClr val="FF0066"/>
          </a:solidFill>
          <a:ln w="12700" cap="sq">
            <a:headEnd type="none" w="sm" len="sm"/>
            <a:tailEnd type="none" w="sm" len="sm"/>
          </a:ln>
        </p:spPr>
        <p:txBody>
          <a:bodyPr wrap="none">
            <a:spAutoFit/>
          </a:bodyPr>
          <a:lstStyle/>
          <a:p>
            <a:pPr algn="l" eaLnBrk="1" hangingPunct="1">
              <a:defRPr/>
            </a:pPr>
            <a:r>
              <a:rPr lang="ar-JO" sz="2400" b="1" kern="1200" dirty="0">
                <a:solidFill>
                  <a:srgbClr val="FFFFFF"/>
                </a:solidFill>
                <a:ea typeface="+mn-ea"/>
              </a:rPr>
              <a:t>خصائص العبودية في الإمبراطورية الرومانية</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371600" y="533400"/>
            <a:ext cx="6019800" cy="1143000"/>
          </a:xfrm>
        </p:spPr>
        <p:txBody>
          <a:bodyPr/>
          <a:lstStyle/>
          <a:p>
            <a:pPr eaLnBrk="1" hangingPunct="1"/>
            <a:r>
              <a:rPr lang="ar-JO" altLang="en-US" sz="2400" b="1" dirty="0">
                <a:solidFill>
                  <a:schemeClr val="tx1"/>
                </a:solidFill>
                <a:latin typeface="Arial" panose="020B0604020202020204" pitchFamily="34" charset="0"/>
                <a:cs typeface="Arial" panose="020B0604020202020204" pitchFamily="34" charset="0"/>
              </a:rPr>
              <a:t>أصول العبودية</a:t>
            </a:r>
            <a:endParaRPr lang="en-US" altLang="en-US" dirty="0">
              <a:latin typeface="Arial" panose="020B0604020202020204" pitchFamily="34" charset="0"/>
              <a:cs typeface="Arial" panose="020B0604020202020204" pitchFamily="34" charset="0"/>
            </a:endParaRPr>
          </a:p>
        </p:txBody>
      </p:sp>
      <p:graphicFrame>
        <p:nvGraphicFramePr>
          <p:cNvPr id="34818" name="Object 2"/>
          <p:cNvGraphicFramePr>
            <a:graphicFrameLocks noChangeAspect="1"/>
          </p:cNvGraphicFramePr>
          <p:nvPr>
            <p:extLst>
              <p:ext uri="{D42A27DB-BD31-4B8C-83A1-F6EECF244321}">
                <p14:modId xmlns:p14="http://schemas.microsoft.com/office/powerpoint/2010/main" val="936642229"/>
              </p:ext>
            </p:extLst>
          </p:nvPr>
        </p:nvGraphicFramePr>
        <p:xfrm>
          <a:off x="7391400" y="381000"/>
          <a:ext cx="1524000" cy="2209800"/>
        </p:xfrm>
        <a:graphic>
          <a:graphicData uri="http://schemas.openxmlformats.org/presentationml/2006/ole">
            <mc:AlternateContent xmlns:mc="http://schemas.openxmlformats.org/markup-compatibility/2006">
              <mc:Choice xmlns:v="urn:schemas-microsoft-com:vml" Requires="v">
                <p:oleObj name="Bitmap Image" r:id="rId2" imgW="876190" imgH="1352381" progId="Paint.Picture">
                  <p:embed/>
                </p:oleObj>
              </mc:Choice>
              <mc:Fallback>
                <p:oleObj name="Bitmap Image" r:id="rId2" imgW="876190" imgH="1352381"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81000"/>
                        <a:ext cx="1524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4819" name="Text Box 5"/>
          <p:cNvSpPr txBox="1">
            <a:spLocks noChangeArrowheads="1"/>
          </p:cNvSpPr>
          <p:nvPr/>
        </p:nvSpPr>
        <p:spPr bwMode="auto">
          <a:xfrm>
            <a:off x="1447800" y="1692275"/>
            <a:ext cx="563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r>
              <a:rPr lang="ar-JO" altLang="en-US" b="1" dirty="0">
                <a:latin typeface="Arial" panose="020B0604020202020204" pitchFamily="34" charset="0"/>
                <a:cs typeface="Arial" panose="020B0604020202020204" pitchFamily="34" charset="0"/>
              </a:rPr>
              <a:t>لا يمكن التأكد بدقة من كيفية ظهور العبودية</a:t>
            </a:r>
            <a:endParaRPr lang="en-US" altLang="en-US" b="1" dirty="0">
              <a:latin typeface="Arial" panose="020B0604020202020204" pitchFamily="34" charset="0"/>
              <a:cs typeface="Arial" panose="020B0604020202020204" pitchFamily="34" charset="0"/>
            </a:endParaRPr>
          </a:p>
        </p:txBody>
      </p:sp>
      <p:sp>
        <p:nvSpPr>
          <p:cNvPr id="34820" name="Text Box 6"/>
          <p:cNvSpPr txBox="1">
            <a:spLocks noChangeArrowheads="1"/>
          </p:cNvSpPr>
          <p:nvPr/>
        </p:nvSpPr>
        <p:spPr bwMode="auto">
          <a:xfrm>
            <a:off x="1447800" y="2895600"/>
            <a:ext cx="7391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r>
              <a:rPr lang="ar-JO" altLang="en-US" b="1" dirty="0">
                <a:latin typeface="Arial" panose="020B0604020202020204" pitchFamily="34" charset="0"/>
                <a:cs typeface="Arial" panose="020B0604020202020204" pitchFamily="34" charset="0"/>
              </a:rPr>
              <a:t>يعود أول دليل على العبودية إلى عام 3000 قبل الميلاد من الحضارة السومرية في جنوب بلاد ما بين النهرين (العراق الحديث)</a:t>
            </a:r>
            <a:endParaRPr lang="en-US" altLang="en-US" b="1" dirty="0">
              <a:latin typeface="Arial" panose="020B0604020202020204" pitchFamily="34" charset="0"/>
              <a:cs typeface="Arial" panose="020B0604020202020204" pitchFamily="34" charset="0"/>
            </a:endParaRPr>
          </a:p>
        </p:txBody>
      </p:sp>
      <p:sp>
        <p:nvSpPr>
          <p:cNvPr id="34821" name="Text Box 7"/>
          <p:cNvSpPr txBox="1">
            <a:spLocks noChangeArrowheads="1"/>
          </p:cNvSpPr>
          <p:nvPr/>
        </p:nvSpPr>
        <p:spPr bwMode="auto">
          <a:xfrm>
            <a:off x="1219200" y="0"/>
            <a:ext cx="2704728" cy="461665"/>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solidFill>
                  <a:srgbClr val="FFFFFF"/>
                </a:solidFill>
                <a:latin typeface="Arial" panose="020B0604020202020204" pitchFamily="34" charset="0"/>
                <a:cs typeface="Arial" panose="020B0604020202020204" pitchFamily="34" charset="0"/>
              </a:rPr>
              <a:t>مقدمة وتعريف</a:t>
            </a:r>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19200" y="-172"/>
            <a:ext cx="4651915" cy="462307"/>
          </a:xfrm>
          <a:solidFill>
            <a:srgbClr val="FF0066"/>
          </a:solidFill>
          <a:ln w="12700" cap="sq">
            <a:headEnd type="none" w="sm" len="sm"/>
            <a:tailEnd type="none" w="sm" len="sm"/>
          </a:ln>
        </p:spPr>
        <p:txBody>
          <a:bodyPr wrap="none">
            <a:spAutoFit/>
          </a:bodyPr>
          <a:lstStyle/>
          <a:p>
            <a:pPr algn="l" eaLnBrk="1" hangingPunct="1">
              <a:defRPr/>
            </a:pPr>
            <a:r>
              <a:rPr lang="ar-JO" sz="2400" b="1" kern="1200" dirty="0">
                <a:solidFill>
                  <a:srgbClr val="FFFFFF"/>
                </a:solidFill>
                <a:ea typeface="+mn-ea"/>
              </a:rPr>
              <a:t>خصائص العبودية في الإمبراطورية الرومانية</a:t>
            </a:r>
            <a:endParaRPr lang="en-US" sz="2400" b="1" kern="1200" dirty="0">
              <a:solidFill>
                <a:srgbClr val="FFFFFF"/>
              </a:solidFill>
              <a:ea typeface="+mn-ea"/>
            </a:endParaRPr>
          </a:p>
        </p:txBody>
      </p:sp>
      <p:sp>
        <p:nvSpPr>
          <p:cNvPr id="71682" name="Rectangle 6"/>
          <p:cNvSpPr>
            <a:spLocks noChangeArrowheads="1"/>
          </p:cNvSpPr>
          <p:nvPr/>
        </p:nvSpPr>
        <p:spPr bwMode="auto">
          <a:xfrm>
            <a:off x="1371600" y="1371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spcBef>
                <a:spcPct val="20000"/>
              </a:spcBef>
              <a:buClr>
                <a:schemeClr val="tx2"/>
              </a:buClr>
              <a:buFont typeface="Wingdings" pitchFamily="2" charset="2"/>
              <a:buChar char="w"/>
            </a:pPr>
            <a:r>
              <a:rPr lang="ar-JO" altLang="en-US" sz="2800" b="1" dirty="0">
                <a:latin typeface="Arial" pitchFamily="34" charset="0"/>
                <a:cs typeface="Arial" pitchFamily="34" charset="0"/>
              </a:rPr>
              <a:t>الدخول في العبودية</a:t>
            </a:r>
            <a:endParaRPr lang="en-US" altLang="en-US" sz="2800" b="1" dirty="0">
              <a:latin typeface="Arial" pitchFamily="34" charset="0"/>
              <a:cs typeface="Arial" pitchFamily="34" charset="0"/>
            </a:endParaRPr>
          </a:p>
          <a:p>
            <a:pPr eaLnBrk="1" fontAlgn="base" hangingPunct="1">
              <a:spcBef>
                <a:spcPct val="20000"/>
              </a:spcBef>
              <a:buClr>
                <a:schemeClr val="tx2"/>
              </a:buClr>
              <a:buFont typeface="Wingdings" pitchFamily="2" charset="2"/>
              <a:buChar char="w"/>
            </a:pPr>
            <a:endParaRPr lang="en-US" altLang="en-US" sz="2800" b="1" dirty="0">
              <a:latin typeface="Arial" pitchFamily="34" charset="0"/>
              <a:cs typeface="Arial" pitchFamily="34" charset="0"/>
            </a:endParaRPr>
          </a:p>
          <a:p>
            <a:pPr lvl="1" algn="r" rtl="1" eaLnBrk="1" fontAlgn="base" hangingPunct="1">
              <a:spcBef>
                <a:spcPct val="20000"/>
              </a:spcBef>
              <a:buSzPct val="95000"/>
              <a:buFontTx/>
              <a:buChar char="–"/>
            </a:pPr>
            <a:r>
              <a:rPr lang="ar-JO" altLang="en-US" sz="2800" b="1" dirty="0">
                <a:latin typeface="Arial" pitchFamily="34" charset="0"/>
                <a:cs typeface="Arial" pitchFamily="34" charset="0"/>
              </a:rPr>
              <a:t>غزوات الجيش الروماني</a:t>
            </a:r>
            <a:endParaRPr lang="en-US" altLang="en-US" sz="2800" b="1" dirty="0">
              <a:latin typeface="Arial" pitchFamily="34" charset="0"/>
              <a:cs typeface="Arial" pitchFamily="34" charset="0"/>
            </a:endParaRPr>
          </a:p>
          <a:p>
            <a:pPr lvl="1" algn="r" rtl="1" eaLnBrk="1" fontAlgn="base" hangingPunct="1">
              <a:spcBef>
                <a:spcPct val="20000"/>
              </a:spcBef>
              <a:buSzPct val="95000"/>
              <a:buFontTx/>
              <a:buChar char="–"/>
            </a:pPr>
            <a:r>
              <a:rPr lang="ar-JO" altLang="en-US" sz="2800" b="1" dirty="0">
                <a:latin typeface="Arial" pitchFamily="34" charset="0"/>
                <a:cs typeface="Arial" pitchFamily="34" charset="0"/>
              </a:rPr>
              <a:t>التوالد الطبيعي</a:t>
            </a:r>
            <a:endParaRPr lang="en-US" altLang="en-US" sz="2800" b="1" dirty="0">
              <a:latin typeface="Arial" pitchFamily="34" charset="0"/>
              <a:cs typeface="Arial" pitchFamily="34" charset="0"/>
            </a:endParaRPr>
          </a:p>
          <a:p>
            <a:pPr lvl="1" algn="r" rtl="1" eaLnBrk="1" fontAlgn="base" hangingPunct="1">
              <a:spcBef>
                <a:spcPct val="20000"/>
              </a:spcBef>
              <a:buSzPct val="95000"/>
              <a:buFontTx/>
              <a:buChar char="–"/>
            </a:pPr>
            <a:r>
              <a:rPr lang="ar-JO" altLang="en-US" sz="2800" b="1" dirty="0">
                <a:latin typeface="Arial" pitchFamily="34" charset="0"/>
                <a:cs typeface="Arial" pitchFamily="34" charset="0"/>
              </a:rPr>
              <a:t>الإنقاذ من الفضيحة</a:t>
            </a:r>
            <a:endParaRPr lang="en-US" altLang="en-US" sz="2800" b="1" dirty="0">
              <a:latin typeface="Arial" pitchFamily="34" charset="0"/>
              <a:cs typeface="Arial" pitchFamily="34" charset="0"/>
            </a:endParaRPr>
          </a:p>
          <a:p>
            <a:pPr lvl="1" algn="r" rtl="1" eaLnBrk="1" fontAlgn="base" hangingPunct="1">
              <a:spcBef>
                <a:spcPct val="20000"/>
              </a:spcBef>
              <a:buSzPct val="95000"/>
              <a:buFontTx/>
              <a:buChar char="–"/>
            </a:pPr>
            <a:r>
              <a:rPr lang="ar-JO" altLang="en-US" sz="2800" b="1" dirty="0">
                <a:latin typeface="Arial" pitchFamily="34" charset="0"/>
                <a:cs typeface="Arial" pitchFamily="34" charset="0"/>
              </a:rPr>
              <a:t>التجارة الدولية</a:t>
            </a:r>
            <a:endParaRPr lang="en-US" altLang="en-US" sz="2800" b="1" dirty="0">
              <a:latin typeface="Arial" pitchFamily="34" charset="0"/>
              <a:cs typeface="Arial" pitchFamily="34" charset="0"/>
            </a:endParaRPr>
          </a:p>
          <a:p>
            <a:pPr lvl="1" algn="r" rtl="1" eaLnBrk="1" fontAlgn="base" hangingPunct="1">
              <a:spcBef>
                <a:spcPct val="20000"/>
              </a:spcBef>
              <a:buSzPct val="95000"/>
              <a:buFontTx/>
              <a:buChar char="–"/>
            </a:pPr>
            <a:r>
              <a:rPr lang="ar-JO" altLang="en-US" sz="2800" b="1" dirty="0">
                <a:latin typeface="Arial" pitchFamily="34" charset="0"/>
                <a:cs typeface="Arial" pitchFamily="34" charset="0"/>
              </a:rPr>
              <a:t>القرصنة</a:t>
            </a:r>
            <a:endParaRPr lang="en-US" altLang="en-US" sz="2800" b="1" dirty="0">
              <a:latin typeface="Arial" pitchFamily="34" charset="0"/>
              <a:cs typeface="Arial" pitchFamily="34" charset="0"/>
            </a:endParaRPr>
          </a:p>
          <a:p>
            <a:pPr lvl="1" algn="r" rtl="1" eaLnBrk="1" fontAlgn="base" hangingPunct="1">
              <a:spcBef>
                <a:spcPct val="20000"/>
              </a:spcBef>
              <a:buSzPct val="95000"/>
              <a:buFontTx/>
              <a:buChar char="–"/>
            </a:pPr>
            <a:r>
              <a:rPr lang="ar-JO" altLang="en-US" sz="2800" b="1" dirty="0">
                <a:latin typeface="Arial" pitchFamily="34" charset="0"/>
                <a:cs typeface="Arial" pitchFamily="34" charset="0"/>
              </a:rPr>
              <a:t>بيع العبيد أنفسهم للعبودية لأسباب متنوعة</a:t>
            </a:r>
            <a:endParaRPr lang="en-US" altLang="en-US" b="1" dirty="0">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19200" y="-172"/>
            <a:ext cx="4651915" cy="462307"/>
          </a:xfrm>
          <a:solidFill>
            <a:srgbClr val="FF0066"/>
          </a:solidFill>
          <a:ln w="12700" cap="sq">
            <a:headEnd type="none" w="sm" len="sm"/>
            <a:tailEnd type="none" w="sm" len="sm"/>
          </a:ln>
        </p:spPr>
        <p:txBody>
          <a:bodyPr wrap="none">
            <a:spAutoFit/>
          </a:bodyPr>
          <a:lstStyle/>
          <a:p>
            <a:pPr algn="l" eaLnBrk="1" hangingPunct="1">
              <a:defRPr/>
            </a:pPr>
            <a:r>
              <a:rPr lang="ar-JO" sz="2400" b="1" kern="1200" dirty="0">
                <a:solidFill>
                  <a:srgbClr val="FFFFFF"/>
                </a:solidFill>
                <a:ea typeface="+mn-ea"/>
              </a:rPr>
              <a:t>خصائص العبودية في الإمبراطورية الرومانية</a:t>
            </a:r>
            <a:endParaRPr lang="en-US" sz="2400" b="1" kern="1200" dirty="0">
              <a:solidFill>
                <a:srgbClr val="FFFFFF"/>
              </a:solidFill>
              <a:ea typeface="+mn-ea"/>
            </a:endParaRPr>
          </a:p>
        </p:txBody>
      </p:sp>
      <p:sp>
        <p:nvSpPr>
          <p:cNvPr id="72706" name="Rectangle 6"/>
          <p:cNvSpPr>
            <a:spLocks noChangeArrowheads="1"/>
          </p:cNvSpPr>
          <p:nvPr/>
        </p:nvSpPr>
        <p:spPr bwMode="auto">
          <a:xfrm>
            <a:off x="1371600" y="12954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spcBef>
                <a:spcPct val="20000"/>
              </a:spcBef>
              <a:buClr>
                <a:schemeClr val="tx2"/>
              </a:buClr>
              <a:buFont typeface="Wingdings" pitchFamily="2" charset="2"/>
              <a:buChar char="w"/>
            </a:pPr>
            <a:r>
              <a:rPr lang="ar-JO" altLang="en-US" sz="3200" b="1" dirty="0">
                <a:latin typeface="Arial" pitchFamily="34" charset="0"/>
                <a:cs typeface="Arial" pitchFamily="34" charset="0"/>
              </a:rPr>
              <a:t>المعاملة</a:t>
            </a:r>
            <a:endParaRPr lang="en-US" altLang="en-US" sz="3200" b="1" dirty="0">
              <a:latin typeface="Arial" pitchFamily="34" charset="0"/>
              <a:cs typeface="Arial" pitchFamily="34" charset="0"/>
            </a:endParaRPr>
          </a:p>
          <a:p>
            <a:pPr eaLnBrk="1" fontAlgn="base" hangingPunct="1">
              <a:spcBef>
                <a:spcPct val="20000"/>
              </a:spcBef>
              <a:buClr>
                <a:schemeClr val="tx2"/>
              </a:buClr>
              <a:buFont typeface="Wingdings" pitchFamily="2" charset="2"/>
              <a:buChar char="w"/>
            </a:pPr>
            <a:endParaRPr lang="en-US" altLang="en-US" sz="3200" b="1" dirty="0">
              <a:latin typeface="Arial" pitchFamily="34" charset="0"/>
              <a:cs typeface="Arial" pitchFamily="34" charset="0"/>
            </a:endParaRPr>
          </a:p>
          <a:p>
            <a:pPr lvl="1" algn="r" rtl="1" eaLnBrk="1" fontAlgn="base" hangingPunct="1">
              <a:spcBef>
                <a:spcPct val="20000"/>
              </a:spcBef>
              <a:buSzPct val="95000"/>
              <a:buFontTx/>
              <a:buChar char="–"/>
            </a:pPr>
            <a:r>
              <a:rPr lang="ar-JO" altLang="en-US" sz="2800" b="1" dirty="0">
                <a:latin typeface="Arial" pitchFamily="34" charset="0"/>
                <a:cs typeface="Arial" pitchFamily="34" charset="0"/>
              </a:rPr>
              <a:t>تعتمد على مزاج وشخصية السيد</a:t>
            </a:r>
            <a:endParaRPr lang="en-US" altLang="en-US" sz="2800" b="1" dirty="0">
              <a:latin typeface="Arial" pitchFamily="34" charset="0"/>
              <a:cs typeface="Arial" pitchFamily="34" charset="0"/>
            </a:endParaRPr>
          </a:p>
          <a:p>
            <a:pPr lvl="1" algn="r" rtl="1" eaLnBrk="1" fontAlgn="base" hangingPunct="1">
              <a:spcBef>
                <a:spcPct val="20000"/>
              </a:spcBef>
              <a:buSzPct val="95000"/>
              <a:buFontTx/>
              <a:buChar char="–"/>
            </a:pPr>
            <a:r>
              <a:rPr lang="ar-JO" altLang="en-US" sz="2800" b="1" dirty="0">
                <a:latin typeface="Arial" pitchFamily="34" charset="0"/>
                <a:cs typeface="Arial" pitchFamily="34" charset="0"/>
              </a:rPr>
              <a:t>حصل العبيد العاملين في بيوت خاصة على معاملة أفضل من العبيد العاملين في المزارع وحظائر المواشي</a:t>
            </a:r>
            <a:endParaRPr lang="en-US" altLang="en-US" sz="2800" b="1" dirty="0">
              <a:latin typeface="Arial" pitchFamily="34" charset="0"/>
              <a:cs typeface="Arial" pitchFamily="34" charset="0"/>
            </a:endParaRPr>
          </a:p>
          <a:p>
            <a:pPr lvl="1" eaLnBrk="1" fontAlgn="base" hangingPunct="1">
              <a:spcBef>
                <a:spcPct val="20000"/>
              </a:spcBef>
              <a:buSzPct val="95000"/>
              <a:buFontTx/>
              <a:buChar char="–"/>
            </a:pPr>
            <a:endParaRPr lang="en-US" altLang="en-US" sz="2800" b="1" dirty="0">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19200" y="-172"/>
            <a:ext cx="4651915" cy="462307"/>
          </a:xfrm>
          <a:solidFill>
            <a:srgbClr val="FF0066"/>
          </a:solidFill>
          <a:ln w="12700" cap="sq">
            <a:headEnd type="none" w="sm" len="sm"/>
            <a:tailEnd type="none" w="sm" len="sm"/>
          </a:ln>
        </p:spPr>
        <p:txBody>
          <a:bodyPr wrap="none">
            <a:spAutoFit/>
          </a:bodyPr>
          <a:lstStyle/>
          <a:p>
            <a:pPr algn="l" eaLnBrk="1" hangingPunct="1">
              <a:defRPr/>
            </a:pPr>
            <a:r>
              <a:rPr lang="ar-JO" sz="2400" b="1" kern="1200" dirty="0">
                <a:solidFill>
                  <a:srgbClr val="FFFFFF"/>
                </a:solidFill>
                <a:ea typeface="+mn-ea"/>
              </a:rPr>
              <a:t>خصائص العبودية في الإمبراطورية الرومانية</a:t>
            </a:r>
            <a:endParaRPr lang="en-US" sz="2400" b="1" kern="1200" dirty="0">
              <a:solidFill>
                <a:srgbClr val="FFFFFF"/>
              </a:solidFill>
              <a:ea typeface="+mn-ea"/>
            </a:endParaRPr>
          </a:p>
        </p:txBody>
      </p:sp>
      <p:sp>
        <p:nvSpPr>
          <p:cNvPr id="73730" name="Rectangle 6"/>
          <p:cNvSpPr>
            <a:spLocks noChangeArrowheads="1"/>
          </p:cNvSpPr>
          <p:nvPr/>
        </p:nvSpPr>
        <p:spPr bwMode="auto">
          <a:xfrm>
            <a:off x="1295400" y="12954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spcBef>
                <a:spcPct val="20000"/>
              </a:spcBef>
              <a:buClr>
                <a:schemeClr val="tx2"/>
              </a:buClr>
              <a:buFont typeface="Wingdings" pitchFamily="2" charset="2"/>
              <a:buChar char="w"/>
            </a:pPr>
            <a:r>
              <a:rPr lang="ar-JO" altLang="en-US" sz="3200" b="1" dirty="0">
                <a:latin typeface="Arial" pitchFamily="34" charset="0"/>
                <a:cs typeface="Arial" pitchFamily="34" charset="0"/>
              </a:rPr>
              <a:t>الضوابط القانونية على السادة</a:t>
            </a:r>
            <a:endParaRPr lang="en-US" altLang="en-US" sz="3200" b="1" dirty="0">
              <a:latin typeface="Arial" pitchFamily="34" charset="0"/>
              <a:cs typeface="Arial" pitchFamily="34" charset="0"/>
            </a:endParaRPr>
          </a:p>
          <a:p>
            <a:pPr eaLnBrk="1" fontAlgn="base" hangingPunct="1">
              <a:spcBef>
                <a:spcPct val="20000"/>
              </a:spcBef>
              <a:buClr>
                <a:schemeClr val="tx2"/>
              </a:buClr>
              <a:buFont typeface="Wingdings" pitchFamily="2" charset="2"/>
              <a:buChar char="w"/>
            </a:pPr>
            <a:endParaRPr lang="en-US" altLang="en-US" sz="3200" b="1" dirty="0">
              <a:latin typeface="Arial" pitchFamily="34" charset="0"/>
              <a:cs typeface="Arial" pitchFamily="34" charset="0"/>
            </a:endParaRPr>
          </a:p>
          <a:p>
            <a:pPr lvl="1" algn="r" rtl="1" eaLnBrk="1" fontAlgn="base" hangingPunct="1">
              <a:spcBef>
                <a:spcPct val="20000"/>
              </a:spcBef>
              <a:buSzPct val="95000"/>
              <a:buFontTx/>
              <a:buChar char="–"/>
            </a:pPr>
            <a:r>
              <a:rPr lang="ar-JO" altLang="en-US" sz="2800" b="1" dirty="0">
                <a:latin typeface="Arial" pitchFamily="34" charset="0"/>
                <a:cs typeface="Arial" pitchFamily="34" charset="0"/>
              </a:rPr>
              <a:t>كان أصحاب العبيد مسؤولين أمام قانون إساءة معاملة العبيد</a:t>
            </a:r>
            <a:endParaRPr lang="en-US" altLang="en-US" sz="2800" b="1" dirty="0">
              <a:latin typeface="Arial" pitchFamily="34" charset="0"/>
              <a:cs typeface="Arial" pitchFamily="34" charset="0"/>
            </a:endParaRPr>
          </a:p>
          <a:p>
            <a:pPr lvl="1" algn="r" rtl="1" eaLnBrk="1" fontAlgn="base" hangingPunct="1">
              <a:spcBef>
                <a:spcPct val="20000"/>
              </a:spcBef>
              <a:buSzPct val="95000"/>
              <a:buFontTx/>
              <a:buChar char="–"/>
            </a:pPr>
            <a:r>
              <a:rPr lang="ar-JO" altLang="en-US" sz="2800" b="1" dirty="0">
                <a:latin typeface="Arial" pitchFamily="34" charset="0"/>
                <a:cs typeface="Arial" pitchFamily="34" charset="0"/>
              </a:rPr>
              <a:t>كان أصحاب العبيد ممنوعين من قتل عبيدهم</a:t>
            </a:r>
            <a:endParaRPr lang="en-US" altLang="en-US" sz="2800" b="1" dirty="0">
              <a:latin typeface="Arial" pitchFamily="34" charset="0"/>
              <a:cs typeface="Arial" pitchFamily="34" charset="0"/>
            </a:endParaRPr>
          </a:p>
          <a:p>
            <a:pPr lvl="1" algn="r" rtl="1" eaLnBrk="1" fontAlgn="base" hangingPunct="1">
              <a:spcBef>
                <a:spcPct val="20000"/>
              </a:spcBef>
              <a:buSzPct val="95000"/>
              <a:buFontTx/>
              <a:buChar char="–"/>
            </a:pPr>
            <a:r>
              <a:rPr lang="ar-JO" altLang="en-US" sz="2800" b="1" dirty="0">
                <a:latin typeface="Arial" pitchFamily="34" charset="0"/>
                <a:cs typeface="Arial" pitchFamily="34" charset="0"/>
              </a:rPr>
              <a:t>ساندت المحاكم القانونية العبيد ضد سادتهم</a:t>
            </a:r>
            <a:endParaRPr lang="en-US" altLang="en-US" sz="2800" b="1" dirty="0">
              <a:latin typeface="Arial" pitchFamily="34" charset="0"/>
              <a:cs typeface="Arial" pitchFamily="34" charset="0"/>
            </a:endParaRPr>
          </a:p>
          <a:p>
            <a:pPr eaLnBrk="1" fontAlgn="base" hangingPunct="1">
              <a:spcBef>
                <a:spcPct val="20000"/>
              </a:spcBef>
              <a:buClr>
                <a:schemeClr val="tx2"/>
              </a:buClr>
              <a:buFont typeface="Wingdings" pitchFamily="2" charset="2"/>
              <a:buChar char="w"/>
            </a:pPr>
            <a:endParaRPr lang="en-US" altLang="en-US" sz="3200" b="1" dirty="0">
              <a:latin typeface="Arial" pitchFamily="34" charset="0"/>
              <a:cs typeface="Arial" pitchFamily="34" charset="0"/>
            </a:endParaRPr>
          </a:p>
          <a:p>
            <a:pPr eaLnBrk="1" fontAlgn="base" hangingPunct="1">
              <a:spcBef>
                <a:spcPct val="20000"/>
              </a:spcBef>
              <a:buClr>
                <a:schemeClr val="tx2"/>
              </a:buClr>
              <a:buFont typeface="Wingdings" pitchFamily="2" charset="2"/>
              <a:buChar char="w"/>
            </a:pPr>
            <a:endParaRPr lang="en-US" altLang="en-US" sz="3200" b="1" dirty="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19200" y="-172"/>
            <a:ext cx="4651915" cy="462307"/>
          </a:xfrm>
          <a:solidFill>
            <a:srgbClr val="FF0066"/>
          </a:solidFill>
          <a:ln w="12700" cap="sq">
            <a:headEnd type="none" w="sm" len="sm"/>
            <a:tailEnd type="none" w="sm" len="sm"/>
          </a:ln>
        </p:spPr>
        <p:txBody>
          <a:bodyPr wrap="none">
            <a:spAutoFit/>
          </a:bodyPr>
          <a:lstStyle/>
          <a:p>
            <a:pPr algn="l" eaLnBrk="1" hangingPunct="1">
              <a:defRPr/>
            </a:pPr>
            <a:r>
              <a:rPr lang="ar-JO" sz="2400" b="1" kern="1200" dirty="0">
                <a:solidFill>
                  <a:srgbClr val="FFFFFF"/>
                </a:solidFill>
                <a:ea typeface="+mn-ea"/>
              </a:rPr>
              <a:t>خصائص العبودية في الإمبراطورية الرومانية</a:t>
            </a:r>
            <a:endParaRPr lang="en-US" sz="2400" b="1" kern="1200" dirty="0">
              <a:solidFill>
                <a:srgbClr val="FFFFFF"/>
              </a:solidFill>
              <a:ea typeface="+mn-ea"/>
            </a:endParaRPr>
          </a:p>
        </p:txBody>
      </p:sp>
      <p:sp>
        <p:nvSpPr>
          <p:cNvPr id="74754" name="Rectangle 6"/>
          <p:cNvSpPr>
            <a:spLocks noChangeArrowheads="1"/>
          </p:cNvSpPr>
          <p:nvPr/>
        </p:nvSpPr>
        <p:spPr bwMode="auto">
          <a:xfrm>
            <a:off x="1295400" y="1371600"/>
            <a:ext cx="762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spcBef>
                <a:spcPct val="20000"/>
              </a:spcBef>
              <a:buClr>
                <a:schemeClr val="tx2"/>
              </a:buClr>
              <a:buFont typeface="Wingdings" pitchFamily="2" charset="2"/>
              <a:buChar char="w"/>
            </a:pPr>
            <a:r>
              <a:rPr lang="ar-JO" altLang="en-US" sz="3200" b="1" dirty="0">
                <a:latin typeface="Arial" pitchFamily="34" charset="0"/>
                <a:cs typeface="Arial" pitchFamily="34" charset="0"/>
              </a:rPr>
              <a:t>اللجوء القانوني للعبيد</a:t>
            </a:r>
            <a:endParaRPr lang="en-US" altLang="en-US" sz="3200" b="1" dirty="0">
              <a:latin typeface="Arial" pitchFamily="34" charset="0"/>
              <a:cs typeface="Arial" pitchFamily="34" charset="0"/>
            </a:endParaRPr>
          </a:p>
          <a:p>
            <a:pPr eaLnBrk="1" fontAlgn="base" hangingPunct="1">
              <a:spcBef>
                <a:spcPct val="20000"/>
              </a:spcBef>
              <a:buClr>
                <a:schemeClr val="tx2"/>
              </a:buClr>
              <a:buFont typeface="Wingdings" pitchFamily="2" charset="2"/>
              <a:buChar char="w"/>
            </a:pPr>
            <a:endParaRPr lang="en-US" altLang="en-US" sz="3200" b="1" dirty="0">
              <a:latin typeface="Arial" pitchFamily="34" charset="0"/>
              <a:cs typeface="Arial" pitchFamily="34" charset="0"/>
            </a:endParaRPr>
          </a:p>
          <a:p>
            <a:pPr lvl="1" algn="r" rtl="1" eaLnBrk="1" fontAlgn="base" hangingPunct="1">
              <a:spcBef>
                <a:spcPct val="20000"/>
              </a:spcBef>
              <a:buSzPct val="95000"/>
              <a:buFontTx/>
              <a:buChar char="–"/>
            </a:pPr>
            <a:r>
              <a:rPr lang="ar-JO" altLang="en-US" sz="2800" b="1" dirty="0">
                <a:latin typeface="Arial" pitchFamily="34" charset="0"/>
                <a:cs typeface="Arial" pitchFamily="34" charset="0"/>
              </a:rPr>
              <a:t>يمكن للعبيد التقاضي نيابة عن أنفسهم في حالات (الإعتداء/الإساءة)</a:t>
            </a:r>
            <a:endParaRPr lang="en-US" altLang="en-US" sz="2800" b="1" dirty="0">
              <a:latin typeface="Arial" pitchFamily="34" charset="0"/>
              <a:cs typeface="Arial" pitchFamily="34" charset="0"/>
            </a:endParaRPr>
          </a:p>
          <a:p>
            <a:pPr lvl="1" algn="r" rtl="1" eaLnBrk="1" fontAlgn="base" hangingPunct="1">
              <a:spcBef>
                <a:spcPct val="20000"/>
              </a:spcBef>
              <a:buSzPct val="95000"/>
              <a:buFontTx/>
              <a:buChar char="–"/>
            </a:pPr>
            <a:r>
              <a:rPr lang="ar-JO" altLang="en-US" sz="2800" b="1" dirty="0">
                <a:latin typeface="Arial" pitchFamily="34" charset="0"/>
                <a:cs typeface="Arial" pitchFamily="34" charset="0"/>
              </a:rPr>
              <a:t>يوجد وسائل قانونية للعبيد لطلب الحرية</a:t>
            </a:r>
            <a:endParaRPr lang="en-US" altLang="en-US" sz="2800" b="1" dirty="0">
              <a:latin typeface="Arial" pitchFamily="34" charset="0"/>
              <a:cs typeface="Arial" pitchFamily="34" charset="0"/>
            </a:endParaRPr>
          </a:p>
          <a:p>
            <a:pPr lvl="1" algn="r" rtl="1" eaLnBrk="1" fontAlgn="base" hangingPunct="1">
              <a:spcBef>
                <a:spcPct val="20000"/>
              </a:spcBef>
              <a:buSzPct val="95000"/>
              <a:buFontTx/>
              <a:buChar char="–"/>
            </a:pPr>
            <a:r>
              <a:rPr lang="ar-JO" altLang="en-US" sz="2800" b="1" dirty="0">
                <a:latin typeface="Arial" pitchFamily="34" charset="0"/>
                <a:cs typeface="Arial" pitchFamily="34" charset="0"/>
              </a:rPr>
              <a:t>يمكن أن يؤثر العبيد على نقل الملكية</a:t>
            </a:r>
          </a:p>
          <a:p>
            <a:pPr lvl="1" algn="r" rtl="1" eaLnBrk="1" fontAlgn="base" hangingPunct="1">
              <a:spcBef>
                <a:spcPct val="20000"/>
              </a:spcBef>
              <a:buSzPct val="95000"/>
              <a:buFontTx/>
              <a:buChar char="–"/>
            </a:pPr>
            <a:r>
              <a:rPr lang="ar-JO" altLang="en-US" sz="2800" b="1" dirty="0">
                <a:latin typeface="Arial" pitchFamily="34" charset="0"/>
                <a:cs typeface="Arial" pitchFamily="34" charset="0"/>
              </a:rPr>
              <a:t>بالإضافة للقوة القانونية يمتلك العبيد قوة اقتصادية أكيدة</a:t>
            </a:r>
            <a:endParaRPr lang="en-US" altLang="en-US" sz="2800" b="1" dirty="0">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19200" y="-172"/>
            <a:ext cx="4651915" cy="462307"/>
          </a:xfrm>
          <a:solidFill>
            <a:srgbClr val="FF0066"/>
          </a:solidFill>
          <a:ln w="12700" cap="sq">
            <a:headEnd type="none" w="sm" len="sm"/>
            <a:tailEnd type="none" w="sm" len="sm"/>
          </a:ln>
        </p:spPr>
        <p:txBody>
          <a:bodyPr wrap="none">
            <a:spAutoFit/>
          </a:bodyPr>
          <a:lstStyle/>
          <a:p>
            <a:pPr algn="l" eaLnBrk="1" hangingPunct="1">
              <a:defRPr/>
            </a:pPr>
            <a:r>
              <a:rPr lang="ar-JO" sz="2400" b="1" kern="1200" dirty="0">
                <a:solidFill>
                  <a:srgbClr val="FFFFFF"/>
                </a:solidFill>
                <a:ea typeface="+mn-ea"/>
              </a:rPr>
              <a:t>خصائص العبودية في الإمبراطورية الرومانية</a:t>
            </a:r>
            <a:endParaRPr lang="en-US" sz="2400" b="1" kern="1200" dirty="0">
              <a:solidFill>
                <a:srgbClr val="FFFFFF"/>
              </a:solidFill>
              <a:ea typeface="+mn-ea"/>
            </a:endParaRPr>
          </a:p>
        </p:txBody>
      </p:sp>
      <p:sp>
        <p:nvSpPr>
          <p:cNvPr id="75778" name="Rectangle 6"/>
          <p:cNvSpPr>
            <a:spLocks noChangeArrowheads="1"/>
          </p:cNvSpPr>
          <p:nvPr/>
        </p:nvSpPr>
        <p:spPr bwMode="auto">
          <a:xfrm>
            <a:off x="1219200" y="1219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lnSpc>
                <a:spcPct val="90000"/>
              </a:lnSpc>
              <a:spcBef>
                <a:spcPct val="20000"/>
              </a:spcBef>
              <a:buClr>
                <a:schemeClr val="tx2"/>
              </a:buClr>
              <a:buFont typeface="Wingdings" pitchFamily="2" charset="2"/>
              <a:buChar char="w"/>
            </a:pPr>
            <a:r>
              <a:rPr lang="ar-JO" altLang="en-US" sz="3200" b="1" dirty="0">
                <a:latin typeface="Arial" pitchFamily="34" charset="0"/>
                <a:cs typeface="Arial" pitchFamily="34" charset="0"/>
              </a:rPr>
              <a:t>وضع الوكيل القانوني</a:t>
            </a:r>
            <a:endParaRPr lang="en-US" altLang="en-US" sz="3200" b="1" dirty="0">
              <a:latin typeface="Arial" pitchFamily="34" charset="0"/>
              <a:cs typeface="Arial" pitchFamily="34" charset="0"/>
            </a:endParaRPr>
          </a:p>
          <a:p>
            <a:pPr eaLnBrk="1" fontAlgn="base" hangingPunct="1">
              <a:lnSpc>
                <a:spcPct val="90000"/>
              </a:lnSpc>
              <a:spcBef>
                <a:spcPct val="20000"/>
              </a:spcBef>
              <a:buClr>
                <a:schemeClr val="tx2"/>
              </a:buClr>
              <a:buFont typeface="Wingdings" pitchFamily="2" charset="2"/>
              <a:buChar char="w"/>
            </a:pPr>
            <a:endParaRPr lang="en-US" altLang="en-US" sz="3200" b="1" dirty="0">
              <a:latin typeface="Arial" pitchFamily="34" charset="0"/>
              <a:cs typeface="Arial" pitchFamily="34" charset="0"/>
            </a:endParaRPr>
          </a:p>
          <a:p>
            <a:pPr lvl="1" algn="r" rtl="1" eaLnBrk="1" fontAlgn="base" hangingPunct="1">
              <a:lnSpc>
                <a:spcPct val="90000"/>
              </a:lnSpc>
              <a:spcBef>
                <a:spcPct val="20000"/>
              </a:spcBef>
              <a:buSzPct val="95000"/>
              <a:buFontTx/>
              <a:buChar char="–"/>
            </a:pPr>
            <a:r>
              <a:rPr lang="ar-JO" altLang="en-US" sz="2800" b="1" dirty="0">
                <a:latin typeface="Arial" pitchFamily="34" charset="0"/>
                <a:cs typeface="Arial" pitchFamily="34" charset="0"/>
              </a:rPr>
              <a:t>يمكن أن يمتلك عقاراً أو يدخل في معاملات قانونية مثل القروض أو عقود الإيجار أو عقود الخدمة</a:t>
            </a:r>
            <a:endParaRPr lang="en-US" altLang="en-US" sz="2800" b="1" dirty="0">
              <a:latin typeface="Arial" pitchFamily="34" charset="0"/>
              <a:cs typeface="Arial" pitchFamily="34" charset="0"/>
            </a:endParaRPr>
          </a:p>
          <a:p>
            <a:pPr lvl="1" algn="r" rtl="1" eaLnBrk="1" fontAlgn="base" hangingPunct="1">
              <a:lnSpc>
                <a:spcPct val="90000"/>
              </a:lnSpc>
              <a:spcBef>
                <a:spcPct val="20000"/>
              </a:spcBef>
              <a:buSzPct val="95000"/>
              <a:buFontTx/>
              <a:buChar char="–"/>
            </a:pPr>
            <a:r>
              <a:rPr lang="ar-JO" altLang="en-US" sz="2800" b="1" dirty="0">
                <a:latin typeface="Arial" pitchFamily="34" charset="0"/>
                <a:cs typeface="Arial" pitchFamily="34" charset="0"/>
              </a:rPr>
              <a:t>يتصرف بالنيابة عنه سيده في معاملاته التجارية كالقروض، البيع وإصدار الفواتير ... الخ</a:t>
            </a:r>
            <a:endParaRPr lang="en-US" altLang="en-US" sz="2800" b="1" dirty="0">
              <a:latin typeface="Arial" pitchFamily="34" charset="0"/>
              <a:cs typeface="Arial" pitchFamily="34" charset="0"/>
            </a:endParaRPr>
          </a:p>
          <a:p>
            <a:pPr lvl="1" algn="r" rtl="1" eaLnBrk="1" fontAlgn="base" hangingPunct="1">
              <a:lnSpc>
                <a:spcPct val="90000"/>
              </a:lnSpc>
              <a:spcBef>
                <a:spcPct val="20000"/>
              </a:spcBef>
              <a:buSzPct val="95000"/>
              <a:buFontTx/>
              <a:buChar char="–"/>
            </a:pPr>
            <a:r>
              <a:rPr lang="ar-JO" altLang="en-US" sz="2800" b="1" dirty="0">
                <a:latin typeface="Arial" pitchFamily="34" charset="0"/>
                <a:cs typeface="Arial" pitchFamily="34" charset="0"/>
              </a:rPr>
              <a:t>يمكن لهم أن يمتلكوا العبيد لأنفسهم</a:t>
            </a:r>
            <a:endParaRPr lang="en-US" altLang="en-US" sz="2800" b="1" dirty="0">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19200" y="-172"/>
            <a:ext cx="4651915" cy="462307"/>
          </a:xfrm>
          <a:solidFill>
            <a:srgbClr val="FF0066"/>
          </a:solidFill>
          <a:ln w="12700" cap="sq">
            <a:headEnd type="none" w="sm" len="sm"/>
            <a:tailEnd type="none" w="sm" len="sm"/>
          </a:ln>
        </p:spPr>
        <p:txBody>
          <a:bodyPr wrap="none">
            <a:spAutoFit/>
          </a:bodyPr>
          <a:lstStyle/>
          <a:p>
            <a:pPr algn="l" eaLnBrk="1" hangingPunct="1">
              <a:defRPr/>
            </a:pPr>
            <a:r>
              <a:rPr lang="ar-JO" sz="2400" b="1" kern="1200" dirty="0">
                <a:solidFill>
                  <a:srgbClr val="FFFFFF"/>
                </a:solidFill>
                <a:ea typeface="+mn-ea"/>
              </a:rPr>
              <a:t>خصائص العبودية في الإمبراطورية الرومانية</a:t>
            </a:r>
            <a:endParaRPr lang="en-US" sz="2400" b="1" kern="1200" dirty="0">
              <a:solidFill>
                <a:srgbClr val="FFFFFF"/>
              </a:solidFill>
              <a:ea typeface="+mn-ea"/>
            </a:endParaRPr>
          </a:p>
        </p:txBody>
      </p:sp>
      <p:sp>
        <p:nvSpPr>
          <p:cNvPr id="76802" name="Rectangle 6"/>
          <p:cNvSpPr>
            <a:spLocks noChangeArrowheads="1"/>
          </p:cNvSpPr>
          <p:nvPr/>
        </p:nvSpPr>
        <p:spPr bwMode="auto">
          <a:xfrm>
            <a:off x="1371600" y="1295400"/>
            <a:ext cx="762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lnSpc>
                <a:spcPct val="90000"/>
              </a:lnSpc>
              <a:spcBef>
                <a:spcPct val="20000"/>
              </a:spcBef>
              <a:buClr>
                <a:schemeClr val="tx2"/>
              </a:buClr>
              <a:buFont typeface="Wingdings" pitchFamily="2" charset="2"/>
              <a:buChar char="w"/>
            </a:pPr>
            <a:r>
              <a:rPr lang="ar-JO" altLang="en-US" sz="3200" b="1" dirty="0">
                <a:latin typeface="Arial" pitchFamily="34" charset="0"/>
                <a:cs typeface="Arial" pitchFamily="34" charset="0"/>
              </a:rPr>
              <a:t>الخروج القانوني / العتق</a:t>
            </a:r>
            <a:endParaRPr lang="en-US" altLang="en-US" sz="3200" b="1" dirty="0">
              <a:latin typeface="Arial" pitchFamily="34" charset="0"/>
              <a:cs typeface="Arial" pitchFamily="34" charset="0"/>
            </a:endParaRPr>
          </a:p>
          <a:p>
            <a:pPr eaLnBrk="1" fontAlgn="base" hangingPunct="1">
              <a:lnSpc>
                <a:spcPct val="90000"/>
              </a:lnSpc>
              <a:spcBef>
                <a:spcPct val="20000"/>
              </a:spcBef>
              <a:buClr>
                <a:schemeClr val="tx2"/>
              </a:buClr>
              <a:buFont typeface="Wingdings" pitchFamily="2" charset="2"/>
              <a:buChar char="w"/>
            </a:pPr>
            <a:endParaRPr lang="en-US" altLang="en-US" sz="3200" b="1" dirty="0">
              <a:latin typeface="Arial" pitchFamily="34" charset="0"/>
              <a:cs typeface="Arial" pitchFamily="34" charset="0"/>
            </a:endParaRPr>
          </a:p>
          <a:p>
            <a:pPr lvl="1" algn="r" rtl="1" eaLnBrk="1" fontAlgn="base" hangingPunct="1">
              <a:lnSpc>
                <a:spcPct val="90000"/>
              </a:lnSpc>
              <a:spcBef>
                <a:spcPct val="20000"/>
              </a:spcBef>
              <a:buSzPct val="95000"/>
              <a:buFontTx/>
              <a:buChar char="–"/>
            </a:pPr>
            <a:r>
              <a:rPr lang="ar-JO" altLang="en-US" sz="2800" b="1" dirty="0">
                <a:latin typeface="Arial" pitchFamily="34" charset="0"/>
                <a:cs typeface="Arial" pitchFamily="34" charset="0"/>
              </a:rPr>
              <a:t>كان العتق منتشراً ومتكرراً ومتوقعاً من قبل غالبية العبيد</a:t>
            </a:r>
            <a:endParaRPr lang="en-US" altLang="en-US" sz="2800" b="1" dirty="0">
              <a:latin typeface="Arial" pitchFamily="34" charset="0"/>
              <a:cs typeface="Arial" pitchFamily="34" charset="0"/>
            </a:endParaRPr>
          </a:p>
          <a:p>
            <a:pPr lvl="1" algn="r" rtl="1" eaLnBrk="1" fontAlgn="base" hangingPunct="1">
              <a:lnSpc>
                <a:spcPct val="90000"/>
              </a:lnSpc>
              <a:spcBef>
                <a:spcPct val="20000"/>
              </a:spcBef>
              <a:buSzPct val="95000"/>
              <a:buFontTx/>
              <a:buChar char="–"/>
            </a:pPr>
            <a:r>
              <a:rPr lang="ar-JO" altLang="en-US" sz="2800" b="1" dirty="0">
                <a:latin typeface="Arial" pitchFamily="34" charset="0"/>
                <a:cs typeface="Arial" pitchFamily="34" charset="0"/>
              </a:rPr>
              <a:t>كان متكرراً حتى أنه تطلب بعض المحددات</a:t>
            </a:r>
            <a:endParaRPr lang="en-US" altLang="en-US" sz="2800" b="1" dirty="0">
              <a:latin typeface="Arial" pitchFamily="34" charset="0"/>
              <a:cs typeface="Arial" pitchFamily="34" charset="0"/>
            </a:endParaRPr>
          </a:p>
          <a:p>
            <a:pPr lvl="1" algn="r" rtl="1" eaLnBrk="1" fontAlgn="base" hangingPunct="1">
              <a:lnSpc>
                <a:spcPct val="90000"/>
              </a:lnSpc>
              <a:spcBef>
                <a:spcPct val="20000"/>
              </a:spcBef>
              <a:buSzPct val="95000"/>
              <a:buFontTx/>
              <a:buChar char="–"/>
            </a:pPr>
            <a:r>
              <a:rPr lang="ar-JO" altLang="en-US" sz="2800" b="1" dirty="0">
                <a:latin typeface="Arial" pitchFamily="34" charset="0"/>
                <a:cs typeface="Arial" pitchFamily="34" charset="0"/>
              </a:rPr>
              <a:t>دافع الوضع الإجتماعي للنظام الذي تم إجراؤه لحالات العتق المتكررة</a:t>
            </a:r>
          </a:p>
          <a:p>
            <a:pPr lvl="1" algn="r" rtl="1" eaLnBrk="1" fontAlgn="base" hangingPunct="1">
              <a:lnSpc>
                <a:spcPct val="90000"/>
              </a:lnSpc>
              <a:spcBef>
                <a:spcPct val="20000"/>
              </a:spcBef>
              <a:buSzPct val="95000"/>
              <a:buFontTx/>
              <a:buChar char="–"/>
            </a:pPr>
            <a:r>
              <a:rPr lang="ar-JO" altLang="en-US" sz="2800" b="1" dirty="0">
                <a:latin typeface="Arial" pitchFamily="34" charset="0"/>
                <a:cs typeface="Arial" pitchFamily="34" charset="0"/>
              </a:rPr>
              <a:t>كانت بعض عمليات العتق لأمور نبيلة</a:t>
            </a:r>
            <a:endParaRPr lang="en-US" altLang="en-US" sz="2800" b="1" dirty="0">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3" descr="Image9"/>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638800" y="626665"/>
            <a:ext cx="3505200"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Text Box 4"/>
          <p:cNvSpPr txBox="1">
            <a:spLocks noChangeArrowheads="1"/>
          </p:cNvSpPr>
          <p:nvPr/>
        </p:nvSpPr>
        <p:spPr bwMode="auto">
          <a:xfrm>
            <a:off x="5791200" y="3750865"/>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latin typeface="Arial" pitchFamily="34" charset="0"/>
                <a:cs typeface="Arial" pitchFamily="34" charset="0"/>
              </a:rPr>
              <a:t>غالبًا ما تم تصوير العبيد على أنهم صغار</a:t>
            </a:r>
            <a:endParaRPr lang="en-US" altLang="en-US" b="1" dirty="0">
              <a:latin typeface="Arial" pitchFamily="34" charset="0"/>
              <a:cs typeface="Arial" pitchFamily="34" charset="0"/>
            </a:endParaRPr>
          </a:p>
        </p:txBody>
      </p:sp>
      <p:sp>
        <p:nvSpPr>
          <p:cNvPr id="77827" name="Text Box 5"/>
          <p:cNvSpPr txBox="1">
            <a:spLocks noChangeArrowheads="1"/>
          </p:cNvSpPr>
          <p:nvPr/>
        </p:nvSpPr>
        <p:spPr bwMode="auto">
          <a:xfrm>
            <a:off x="1219200" y="457200"/>
            <a:ext cx="426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r>
              <a:rPr lang="ar-JO" altLang="en-US" b="1" dirty="0">
                <a:latin typeface="Arial" pitchFamily="34" charset="0"/>
                <a:cs typeface="Arial" pitchFamily="34" charset="0"/>
              </a:rPr>
              <a:t>تم تحويل العبيد المعتقين من ملكية إلى مواطن روماني حر، لكن مواطني روما الأحرار كانوا ينظرون إليهم عادة بازدراء.</a:t>
            </a:r>
          </a:p>
          <a:p>
            <a:pPr algn="r" eaLnBrk="1" fontAlgn="base" hangingPunct="1"/>
            <a:r>
              <a:rPr lang="ar-JO" altLang="en-US" b="1" dirty="0">
                <a:latin typeface="Arial" pitchFamily="34" charset="0"/>
                <a:cs typeface="Arial" pitchFamily="34" charset="0"/>
              </a:rPr>
              <a:t>ما بعد العتق</a:t>
            </a:r>
          </a:p>
          <a:p>
            <a:pPr algn="r" eaLnBrk="1" fontAlgn="base" hangingPunct="1"/>
            <a:r>
              <a:rPr lang="ar-JO" altLang="en-US" b="1" dirty="0">
                <a:latin typeface="Arial" pitchFamily="34" charset="0"/>
                <a:cs typeface="Arial" pitchFamily="34" charset="0"/>
              </a:rPr>
              <a:t>الممارسات:</a:t>
            </a:r>
            <a:endParaRPr lang="en-US" altLang="en-US" b="1" dirty="0">
              <a:latin typeface="Arial" pitchFamily="34" charset="0"/>
              <a:cs typeface="Arial" pitchFamily="34" charset="0"/>
            </a:endParaRPr>
          </a:p>
          <a:p>
            <a:pPr algn="r" rtl="1" eaLnBrk="1" fontAlgn="base" hangingPunct="1"/>
            <a:r>
              <a:rPr lang="en-US" altLang="en-US" b="1" dirty="0">
                <a:latin typeface="Arial" pitchFamily="34" charset="0"/>
                <a:cs typeface="Arial" pitchFamily="34" charset="0"/>
              </a:rPr>
              <a:t> : Obseqium - </a:t>
            </a:r>
            <a:r>
              <a:rPr lang="ar-JO" altLang="en-US" b="1" dirty="0">
                <a:latin typeface="Arial" pitchFamily="34" charset="0"/>
                <a:cs typeface="Arial" pitchFamily="34" charset="0"/>
              </a:rPr>
              <a:t>يتطلب من الرجال والنساء المحررين أن يتذللوا علانية في حضور أسيادهم السابقين</a:t>
            </a:r>
          </a:p>
          <a:p>
            <a:pPr algn="r" rtl="1" eaLnBrk="1" fontAlgn="base" hangingPunct="1"/>
            <a:r>
              <a:rPr lang="en-US" altLang="en-US" b="1" dirty="0">
                <a:latin typeface="Arial" pitchFamily="34" charset="0"/>
                <a:cs typeface="Arial" pitchFamily="34" charset="0"/>
              </a:rPr>
              <a:t> : </a:t>
            </a:r>
            <a:r>
              <a:rPr lang="en-US" altLang="en-US" b="1" dirty="0" err="1">
                <a:latin typeface="Arial" pitchFamily="34" charset="0"/>
                <a:cs typeface="Arial" pitchFamily="34" charset="0"/>
              </a:rPr>
              <a:t>Operae</a:t>
            </a:r>
            <a:r>
              <a:rPr lang="en-US" altLang="en-US" b="1" dirty="0">
                <a:latin typeface="Arial" pitchFamily="34" charset="0"/>
                <a:cs typeface="Arial" pitchFamily="34" charset="0"/>
              </a:rPr>
              <a:t> – </a:t>
            </a:r>
            <a:r>
              <a:rPr lang="ar-JO" altLang="en-US" b="1" dirty="0">
                <a:latin typeface="Arial" pitchFamily="34" charset="0"/>
                <a:cs typeface="Arial" pitchFamily="34" charset="0"/>
              </a:rPr>
              <a:t>يُطلب من العبد السابق العودة إلى مهن العبيد الخاصة بهم لعدد معين من الأيام سنويًا</a:t>
            </a:r>
            <a:endParaRPr lang="en-US" altLang="en-US" b="1" dirty="0">
              <a:latin typeface="Arial" pitchFamily="34" charset="0"/>
              <a:cs typeface="Arial" pitchFamily="34" charset="0"/>
            </a:endParaRPr>
          </a:p>
          <a:p>
            <a:pPr eaLnBrk="1" fontAlgn="base" hangingPunct="1"/>
            <a:endParaRPr lang="en-US" altLang="en-US" b="1" dirty="0">
              <a:latin typeface="Arial" pitchFamily="34" charset="0"/>
              <a:cs typeface="Arial" pitchFamily="34" charset="0"/>
            </a:endParaRPr>
          </a:p>
        </p:txBody>
      </p:sp>
      <p:sp>
        <p:nvSpPr>
          <p:cNvPr id="8202" name="Rectangle 10"/>
          <p:cNvSpPr>
            <a:spLocks noGrp="1" noChangeArrowheads="1"/>
          </p:cNvSpPr>
          <p:nvPr>
            <p:ph type="title" idx="4294967295"/>
          </p:nvPr>
        </p:nvSpPr>
        <p:spPr>
          <a:xfrm>
            <a:off x="0" y="-2554"/>
            <a:ext cx="4651915" cy="462307"/>
          </a:xfrm>
          <a:solidFill>
            <a:srgbClr val="FF0066"/>
          </a:solidFill>
          <a:ln w="12700" cap="sq">
            <a:headEnd type="none" w="sm" len="sm"/>
            <a:tailEnd type="none" w="sm" len="sm"/>
          </a:ln>
        </p:spPr>
        <p:txBody>
          <a:bodyPr wrap="none">
            <a:spAutoFit/>
          </a:bodyPr>
          <a:lstStyle/>
          <a:p>
            <a:pPr algn="l" eaLnBrk="1" hangingPunct="1">
              <a:defRPr/>
            </a:pPr>
            <a:r>
              <a:rPr lang="ar-JO" sz="2400" b="1" kern="1200" dirty="0">
                <a:solidFill>
                  <a:srgbClr val="FFFFFF"/>
                </a:solidFill>
                <a:ea typeface="+mn-ea"/>
              </a:rPr>
              <a:t>خصائص العبودية في الإمبراطورية الرومانية</a:t>
            </a:r>
            <a:endParaRPr lang="en-US" sz="2400" b="1" kern="1200" dirty="0">
              <a:solidFill>
                <a:srgbClr val="FFFFFF"/>
              </a:solidFill>
              <a:ea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389956"/>
            <a:ext cx="9144000" cy="51435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00098" name="Rectangle 2"/>
          <p:cNvSpPr>
            <a:spLocks noGrp="1" noChangeArrowheads="1"/>
          </p:cNvSpPr>
          <p:nvPr>
            <p:ph type="ctrTitle"/>
          </p:nvPr>
        </p:nvSpPr>
        <p:spPr>
          <a:xfrm>
            <a:off x="0" y="29469"/>
            <a:ext cx="9144000" cy="2751459"/>
          </a:xfrm>
          <a:solidFill>
            <a:srgbClr val="000000"/>
          </a:solidFill>
          <a:effectLst>
            <a:outerShdw blurRad="63500" dist="35921" dir="2700000" algn="ctr" rotWithShape="0">
              <a:schemeClr val="tx2">
                <a:alpha val="74998"/>
              </a:schemeClr>
            </a:outerShdw>
          </a:effectLst>
        </p:spPr>
        <p:txBody>
          <a:bodyPr anchor="ctr"/>
          <a:lstStyle/>
          <a:p>
            <a:pPr>
              <a:defRPr/>
            </a:pPr>
            <a:r>
              <a:rPr lang="ar-JO" sz="2800" b="1" dirty="0">
                <a:effectLst>
                  <a:glow rad="127000">
                    <a:schemeClr val="tx1"/>
                  </a:glow>
                </a:effectLst>
                <a:latin typeface="Arial" panose="020B0604020202020204" pitchFamily="34" charset="0"/>
                <a:ea typeface="ＭＳ Ｐゴシック" charset="0"/>
                <a:cs typeface="Arial" panose="020B0604020202020204" pitchFamily="34" charset="0"/>
              </a:rPr>
              <a:t>وإذا اضطجع رجل مع امرأة اضطجاع زرع وهي أمة مخطوبة لرجل ولم تفد فداء ولا أعطيت حريتها فليكن تأديب لا يقتلا لأنها لم تعتق</a:t>
            </a:r>
            <a:br>
              <a:rPr lang="ar-JO" sz="2800" b="1" dirty="0">
                <a:effectLst>
                  <a:glow rad="127000">
                    <a:schemeClr val="tx1"/>
                  </a:glow>
                </a:effectLst>
                <a:latin typeface="Arial" panose="020B0604020202020204" pitchFamily="34" charset="0"/>
                <a:ea typeface="ＭＳ Ｐゴシック" charset="0"/>
                <a:cs typeface="Arial" panose="020B0604020202020204" pitchFamily="34" charset="0"/>
              </a:rPr>
            </a:br>
            <a:r>
              <a:rPr lang="en-US" sz="2800" b="1" dirty="0">
                <a:effectLst>
                  <a:glow rad="127000">
                    <a:schemeClr val="tx1"/>
                  </a:glow>
                </a:effectLst>
                <a:latin typeface="Arial" panose="020B0604020202020204" pitchFamily="34" charset="0"/>
                <a:ea typeface="ＭＳ Ｐゴシック" charset="0"/>
                <a:cs typeface="Arial" panose="020B0604020202020204" pitchFamily="34" charset="0"/>
              </a:rPr>
              <a:t>(</a:t>
            </a:r>
            <a:r>
              <a:rPr lang="ar-JO" sz="2800" b="1" dirty="0">
                <a:effectLst>
                  <a:glow rad="127000">
                    <a:schemeClr val="tx1"/>
                  </a:glow>
                </a:effectLst>
                <a:latin typeface="Arial" panose="020B0604020202020204" pitchFamily="34" charset="0"/>
                <a:ea typeface="ＭＳ Ｐゴシック" charset="0"/>
                <a:cs typeface="Arial" panose="020B0604020202020204" pitchFamily="34" charset="0"/>
              </a:rPr>
              <a:t>لا 19: 20</a:t>
            </a:r>
            <a:r>
              <a:rPr lang="en-US" sz="2800" b="1" dirty="0">
                <a:effectLst>
                  <a:glow rad="127000">
                    <a:schemeClr val="tx1"/>
                  </a:glow>
                </a:effectLst>
                <a:latin typeface="Arial" panose="020B0604020202020204" pitchFamily="34" charset="0"/>
                <a:ea typeface="ＭＳ Ｐゴシック" charset="0"/>
                <a:cs typeface="Arial" panose="020B0604020202020204" pitchFamily="34" charset="0"/>
              </a:rPr>
              <a:t>)</a:t>
            </a:r>
          </a:p>
        </p:txBody>
      </p:sp>
    </p:spTree>
    <p:extLst>
      <p:ext uri="{BB962C8B-B14F-4D97-AF65-F5344CB8AC3E}">
        <p14:creationId xmlns:p14="http://schemas.microsoft.com/office/powerpoint/2010/main" val="125657105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49"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850" y="0"/>
            <a:ext cx="84042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6050" name="Title 1"/>
          <p:cNvSpPr>
            <a:spLocks noGrp="1"/>
          </p:cNvSpPr>
          <p:nvPr>
            <p:ph type="title"/>
          </p:nvPr>
        </p:nvSpPr>
        <p:spPr>
          <a:xfrm>
            <a:off x="0" y="6092825"/>
            <a:ext cx="9126538" cy="765175"/>
          </a:xfrm>
          <a:solidFill>
            <a:srgbClr val="000000"/>
          </a:solidFill>
        </p:spPr>
        <p:txBody>
          <a:bodyPr/>
          <a:lstStyle/>
          <a:p>
            <a:r>
              <a:rPr lang="ar-JO" sz="2000" b="1" dirty="0">
                <a:latin typeface="Arial" charset="0"/>
                <a:ea typeface="ＭＳ Ｐゴシック" charset="0"/>
                <a:cs typeface="Arial" charset="0"/>
              </a:rPr>
              <a:t>"إِنَّ الْمَسِيحَ قَدْ حَرَّرَنَا وَأَطْلَقَنَا فِي سَبِيلِ الْحُرِّيَّةِ. فَاثْبُتُوا إِذَنْ، وَلا تَعُودُوا إِلَى الارْتِبَاكِ بِنِيرِ الْعُبُودِيَّةِ" </a:t>
            </a:r>
            <a:br>
              <a:rPr lang="ar-JO" sz="2000" b="1" dirty="0">
                <a:latin typeface="Arial" charset="0"/>
                <a:ea typeface="ＭＳ Ｐゴシック" charset="0"/>
                <a:cs typeface="Arial" charset="0"/>
              </a:rPr>
            </a:br>
            <a:r>
              <a:rPr lang="ar-JO" sz="2000" b="1" dirty="0">
                <a:latin typeface="Arial" charset="0"/>
                <a:ea typeface="ＭＳ Ｐゴシック" charset="0"/>
                <a:cs typeface="Arial" charset="0"/>
              </a:rPr>
              <a:t>(غل 5: 1).</a:t>
            </a:r>
            <a:endParaRPr lang="en-US" sz="2000" b="1" dirty="0">
              <a:latin typeface="Arial" charset="0"/>
              <a:ea typeface="ＭＳ Ｐゴシック" charset="0"/>
              <a:cs typeface="Arial" charset="0"/>
            </a:endParaRPr>
          </a:p>
        </p:txBody>
      </p:sp>
      <p:sp>
        <p:nvSpPr>
          <p:cNvPr id="6" name="Title 1"/>
          <p:cNvSpPr txBox="1">
            <a:spLocks/>
          </p:cNvSpPr>
          <p:nvPr/>
        </p:nvSpPr>
        <p:spPr bwMode="auto">
          <a:xfrm>
            <a:off x="0" y="-10444"/>
            <a:ext cx="9144000" cy="703140"/>
          </a:xfrm>
          <a:prstGeom prst="rect">
            <a:avLst/>
          </a:prstGeom>
          <a:solidFill>
            <a:schemeClr val="tx1"/>
          </a:solidFill>
          <a:ln>
            <a:noFill/>
          </a:ln>
          <a:extLst>
            <a:ext uri="{FAA26D3D-D897-4be2-8F04-BA451C77F1D7}">
              <ma14:placeholderFlag xmlns:ma14="http://schemas.microsoft.com/office/mac/drawingml/2011/main" xmlns="" val="1"/>
            </a:ext>
          </a:extLst>
        </p:spPr>
        <p:txBody>
          <a:bodyPr lIns="91429" tIns="45714" rIns="91429" bIns="45714" anchor="ctr"/>
          <a:lstStyle>
            <a:lvl1pPr algn="ctr"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CB4CD3"/>
                </a:solidFill>
                <a:effectLst>
                  <a:glow rad="50800">
                    <a:srgbClr val="000000"/>
                  </a:glow>
                </a:effectLst>
                <a:uLnTx/>
                <a:uFillTx/>
                <a:latin typeface="Arial" charset="0"/>
                <a:ea typeface="ＭＳ Ｐゴシック" charset="0"/>
                <a:cs typeface="Arial" charset="0"/>
              </a:rPr>
              <a:t>لا سجون أو معتقلات في شريعة موسى</a:t>
            </a:r>
            <a:endParaRPr kumimoji="0" lang="en-US" sz="3200" b="1" i="0" u="none" strike="noStrike" kern="1200" cap="none" spc="0" normalizeH="0" baseline="0" noProof="0" dirty="0">
              <a:ln>
                <a:noFill/>
              </a:ln>
              <a:solidFill>
                <a:srgbClr val="CB4CD3"/>
              </a:solidFill>
              <a:effectLst>
                <a:glow rad="50800">
                  <a:srgbClr val="000000"/>
                </a:glo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6790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a:xfrm>
            <a:off x="1219200" y="0"/>
            <a:ext cx="5715000" cy="609600"/>
          </a:xfrm>
          <a:solidFill>
            <a:schemeClr val="accent2">
              <a:lumMod val="75000"/>
            </a:schemeClr>
          </a:solidFill>
        </p:spPr>
        <p:txBody>
          <a:bodyPr/>
          <a:lstStyle/>
          <a:p>
            <a:pPr eaLnBrk="1" hangingPunct="1">
              <a:defRPr/>
            </a:pPr>
            <a:r>
              <a:rPr lang="ar-JO" sz="2400" b="1" dirty="0">
                <a:solidFill>
                  <a:srgbClr val="FFFFFF"/>
                </a:solidFill>
                <a:ea typeface="+mj-ea"/>
              </a:rPr>
              <a:t>تعليم بولس في العهد الجديد عن العبودية</a:t>
            </a:r>
            <a:endParaRPr lang="en-US" sz="2400" b="1" dirty="0">
              <a:solidFill>
                <a:srgbClr val="FFFFFF"/>
              </a:solidFill>
              <a:ea typeface="+mj-ea"/>
            </a:endParaRPr>
          </a:p>
        </p:txBody>
      </p:sp>
      <p:sp>
        <p:nvSpPr>
          <p:cNvPr id="78850" name="Rectangle 7"/>
          <p:cNvSpPr>
            <a:spLocks noChangeArrowheads="1"/>
          </p:cNvSpPr>
          <p:nvPr/>
        </p:nvSpPr>
        <p:spPr bwMode="auto">
          <a:xfrm>
            <a:off x="1416050" y="908050"/>
            <a:ext cx="7620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lnSpc>
                <a:spcPct val="80000"/>
              </a:lnSpc>
              <a:spcBef>
                <a:spcPct val="20000"/>
              </a:spcBef>
              <a:buClr>
                <a:schemeClr val="tx2"/>
              </a:buClr>
              <a:buFont typeface="Wingdings" pitchFamily="2" charset="2"/>
              <a:buChar char="w"/>
            </a:pPr>
            <a:r>
              <a:rPr lang="ar-JO" altLang="en-US" b="1" dirty="0">
                <a:latin typeface="Arial" pitchFamily="34" charset="0"/>
                <a:cs typeface="Arial" pitchFamily="34" charset="0"/>
              </a:rPr>
              <a:t>وبخ بولس العبودية الطوعية لأسباب طموحة (1 كو 7: 23).</a:t>
            </a:r>
          </a:p>
          <a:p>
            <a:pPr eaLnBrk="1" fontAlgn="base" hangingPunct="1">
              <a:lnSpc>
                <a:spcPct val="80000"/>
              </a:lnSpc>
              <a:spcBef>
                <a:spcPct val="20000"/>
              </a:spcBef>
              <a:buClr>
                <a:schemeClr val="tx2"/>
              </a:buClr>
              <a:buFont typeface="Wingdings" pitchFamily="2" charset="2"/>
              <a:buChar char="w"/>
            </a:pPr>
            <a:endParaRPr lang="en-US" altLang="en-US" b="1" dirty="0">
              <a:latin typeface="Arial" pitchFamily="34" charset="0"/>
              <a:cs typeface="Arial" pitchFamily="34" charset="0"/>
            </a:endParaRPr>
          </a:p>
          <a:p>
            <a:pPr algn="r" rtl="1" eaLnBrk="1" fontAlgn="base" hangingPunct="1">
              <a:lnSpc>
                <a:spcPct val="80000"/>
              </a:lnSpc>
              <a:spcBef>
                <a:spcPct val="20000"/>
              </a:spcBef>
              <a:buClr>
                <a:schemeClr val="tx2"/>
              </a:buClr>
              <a:buFont typeface="Wingdings" pitchFamily="2" charset="2"/>
              <a:buChar char="w"/>
            </a:pPr>
            <a:r>
              <a:rPr lang="ar-JO" altLang="en-US" b="1" dirty="0">
                <a:latin typeface="Arial" pitchFamily="34" charset="0"/>
                <a:cs typeface="Arial" pitchFamily="34" charset="0"/>
              </a:rPr>
              <a:t>لم يشجع بولس على سوء معاملة العبيد لكنه لم يمنع تجارة العبيد بشكل محدد (1 تي 1: 9-10)</a:t>
            </a:r>
            <a:endParaRPr lang="en-US" altLang="en-US" b="1" dirty="0">
              <a:latin typeface="Arial" pitchFamily="34" charset="0"/>
              <a:cs typeface="Arial" pitchFamily="34" charset="0"/>
            </a:endParaRPr>
          </a:p>
          <a:p>
            <a:pPr eaLnBrk="1" fontAlgn="base" hangingPunct="1">
              <a:lnSpc>
                <a:spcPct val="80000"/>
              </a:lnSpc>
              <a:spcBef>
                <a:spcPct val="20000"/>
              </a:spcBef>
              <a:buClr>
                <a:schemeClr val="tx2"/>
              </a:buClr>
              <a:buFont typeface="Wingdings" pitchFamily="2" charset="2"/>
              <a:buChar char="w"/>
            </a:pPr>
            <a:endParaRPr lang="en-US" altLang="en-US" b="1" dirty="0">
              <a:latin typeface="Arial" pitchFamily="34" charset="0"/>
              <a:cs typeface="Arial" pitchFamily="34" charset="0"/>
            </a:endParaRPr>
          </a:p>
          <a:p>
            <a:pPr algn="r" rtl="1" eaLnBrk="1" fontAlgn="base" hangingPunct="1">
              <a:lnSpc>
                <a:spcPct val="80000"/>
              </a:lnSpc>
              <a:spcBef>
                <a:spcPct val="20000"/>
              </a:spcBef>
              <a:buClr>
                <a:schemeClr val="tx2"/>
              </a:buClr>
              <a:buFont typeface="Wingdings" pitchFamily="2" charset="2"/>
              <a:buChar char="w"/>
            </a:pPr>
            <a:r>
              <a:rPr lang="ar-JO" altLang="en-US" b="1" dirty="0">
                <a:latin typeface="Arial" pitchFamily="34" charset="0"/>
                <a:cs typeface="Arial" pitchFamily="34" charset="0"/>
              </a:rPr>
              <a:t>إن التركيز الكتابي على اللطف تجاه الآخرين مع الإحترام والصلاح دون إساءة معاملة العبيد من قبل السادة (أف 6: 5؛ كو 3: 22؛ 1 تي 6: 2؛ تي 2: 9).</a:t>
            </a:r>
          </a:p>
          <a:p>
            <a:pPr marL="0" indent="0" eaLnBrk="1" fontAlgn="base" hangingPunct="1">
              <a:lnSpc>
                <a:spcPct val="80000"/>
              </a:lnSpc>
              <a:spcBef>
                <a:spcPct val="20000"/>
              </a:spcBef>
              <a:buClr>
                <a:schemeClr val="tx2"/>
              </a:buClr>
            </a:pPr>
            <a:endParaRPr lang="en-US" altLang="en-US" b="1" dirty="0">
              <a:latin typeface="Arial" pitchFamily="34" charset="0"/>
              <a:cs typeface="Arial" pitchFamily="34" charset="0"/>
            </a:endParaRPr>
          </a:p>
          <a:p>
            <a:pPr algn="r" rtl="1" eaLnBrk="1" fontAlgn="base" hangingPunct="1">
              <a:lnSpc>
                <a:spcPct val="80000"/>
              </a:lnSpc>
              <a:spcBef>
                <a:spcPct val="20000"/>
              </a:spcBef>
              <a:buClr>
                <a:schemeClr val="tx2"/>
              </a:buClr>
              <a:buFont typeface="Wingdings" pitchFamily="2" charset="2"/>
              <a:buChar char="w"/>
            </a:pPr>
            <a:r>
              <a:rPr lang="ar-JO" altLang="en-US" b="1" dirty="0">
                <a:latin typeface="Arial" pitchFamily="34" charset="0"/>
                <a:cs typeface="Arial" pitchFamily="34" charset="0"/>
              </a:rPr>
              <a:t>إن التركيز الكتابي على كوننا خليقة جديدة في المسيح يدعو إلى إزالة العديد من الحواجز العرقية أو الإجتماعية أو الثقافية بين الناس (غل 3: 28؛ كو 3: 11؛ فل 16).</a:t>
            </a:r>
            <a:endParaRPr lang="en-US" altLang="en-US" b="1"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1" name="Object 2"/>
          <p:cNvGraphicFramePr>
            <a:graphicFrameLocks noChangeAspect="1"/>
          </p:cNvGraphicFramePr>
          <p:nvPr>
            <p:extLst>
              <p:ext uri="{D42A27DB-BD31-4B8C-83A1-F6EECF244321}">
                <p14:modId xmlns:p14="http://schemas.microsoft.com/office/powerpoint/2010/main" val="1707339990"/>
              </p:ext>
            </p:extLst>
          </p:nvPr>
        </p:nvGraphicFramePr>
        <p:xfrm>
          <a:off x="1219200" y="0"/>
          <a:ext cx="7924800" cy="6858000"/>
        </p:xfrm>
        <a:graphic>
          <a:graphicData uri="http://schemas.openxmlformats.org/presentationml/2006/ole">
            <mc:AlternateContent xmlns:mc="http://schemas.openxmlformats.org/markup-compatibility/2006">
              <mc:Choice xmlns:v="urn:schemas-microsoft-com:vml" Requires="v">
                <p:oleObj name="Bitmap Image" r:id="rId2" imgW="6095238" imgH="4571429" progId="Paint.Picture">
                  <p:embed/>
                </p:oleObj>
              </mc:Choice>
              <mc:Fallback>
                <p:oleObj name="Bitmap Image" r:id="rId2" imgW="6095238" imgH="4571429"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7924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5842" name="Rectangle 3"/>
          <p:cNvSpPr>
            <a:spLocks noChangeArrowheads="1"/>
          </p:cNvSpPr>
          <p:nvPr/>
        </p:nvSpPr>
        <p:spPr bwMode="auto">
          <a:xfrm>
            <a:off x="1371600" y="4984576"/>
            <a:ext cx="73485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spcBef>
                <a:spcPct val="20000"/>
              </a:spcBef>
              <a:buClr>
                <a:schemeClr val="tx1"/>
              </a:buClr>
            </a:pPr>
            <a:r>
              <a:rPr lang="ar-JO" altLang="en-US" sz="2800" b="1" dirty="0">
                <a:solidFill>
                  <a:srgbClr val="FFFFFF"/>
                </a:solidFill>
                <a:latin typeface="Arial" pitchFamily="34" charset="0"/>
                <a:cs typeface="Arial" pitchFamily="34" charset="0"/>
              </a:rPr>
              <a:t>4. الأسر حيث تم القبض على يوسف وبيعه كعبيد مقابل 20 قطعة من الفضة</a:t>
            </a:r>
            <a:endParaRPr lang="en-US" altLang="en-US" sz="2800" b="1" dirty="0">
              <a:solidFill>
                <a:srgbClr val="FFFFFF"/>
              </a:solidFill>
              <a:latin typeface="Arial" pitchFamily="34" charset="0"/>
              <a:cs typeface="Arial" pitchFamily="34" charset="0"/>
            </a:endParaRPr>
          </a:p>
          <a:p>
            <a:pPr algn="r" eaLnBrk="1" fontAlgn="base" hangingPunct="1">
              <a:spcBef>
                <a:spcPct val="20000"/>
              </a:spcBef>
              <a:buClr>
                <a:schemeClr val="tx1"/>
              </a:buClr>
            </a:pPr>
            <a:r>
              <a:rPr lang="ar-JO" altLang="en-US" sz="2800" b="1" dirty="0">
                <a:solidFill>
                  <a:srgbClr val="FFFFFF"/>
                </a:solidFill>
                <a:latin typeface="Arial" pitchFamily="34" charset="0"/>
                <a:cs typeface="Arial" pitchFamily="34" charset="0"/>
              </a:rPr>
              <a:t>5. العبودية الطوعية</a:t>
            </a:r>
            <a:endParaRPr lang="en-US" altLang="en-US" sz="2800" b="1" dirty="0">
              <a:solidFill>
                <a:srgbClr val="FFFFFF"/>
              </a:solidFill>
              <a:latin typeface="Arial" pitchFamily="34" charset="0"/>
              <a:cs typeface="Arial" pitchFamily="34" charset="0"/>
            </a:endParaRPr>
          </a:p>
        </p:txBody>
      </p:sp>
      <p:sp>
        <p:nvSpPr>
          <p:cNvPr id="35843" name="Text Box 5"/>
          <p:cNvSpPr txBox="1">
            <a:spLocks noChangeArrowheads="1"/>
          </p:cNvSpPr>
          <p:nvPr/>
        </p:nvSpPr>
        <p:spPr bwMode="auto">
          <a:xfrm>
            <a:off x="4327525" y="1295400"/>
            <a:ext cx="4816475"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fontAlgn="base" hangingPunct="1">
              <a:spcBef>
                <a:spcPct val="20000"/>
              </a:spcBef>
              <a:buClr>
                <a:schemeClr val="tx1"/>
              </a:buClr>
            </a:pPr>
            <a:r>
              <a:rPr lang="ar-JO" altLang="en-US" sz="2800" b="1" dirty="0">
                <a:latin typeface="Arial" pitchFamily="34" charset="0"/>
                <a:cs typeface="Arial" pitchFamily="34" charset="0"/>
              </a:rPr>
              <a:t>1. الأسر في الحرب</a:t>
            </a:r>
          </a:p>
          <a:p>
            <a:pPr algn="r" eaLnBrk="1" fontAlgn="base" hangingPunct="1">
              <a:spcBef>
                <a:spcPct val="20000"/>
              </a:spcBef>
              <a:buClr>
                <a:schemeClr val="tx1"/>
              </a:buClr>
            </a:pPr>
            <a:r>
              <a:rPr lang="ar-JO" altLang="en-US" sz="2800" b="1" dirty="0">
                <a:latin typeface="Arial" pitchFamily="34" charset="0"/>
                <a:cs typeface="Arial" pitchFamily="34" charset="0"/>
              </a:rPr>
              <a:t>2. الدَين</a:t>
            </a:r>
          </a:p>
          <a:p>
            <a:pPr algn="r" eaLnBrk="1" fontAlgn="base" hangingPunct="1">
              <a:spcBef>
                <a:spcPct val="20000"/>
              </a:spcBef>
              <a:buClr>
                <a:schemeClr val="tx1"/>
              </a:buClr>
            </a:pPr>
            <a:r>
              <a:rPr lang="ar-JO" altLang="en-US" sz="2800" b="1" dirty="0">
                <a:latin typeface="Arial" pitchFamily="34" charset="0"/>
                <a:cs typeface="Arial" pitchFamily="34" charset="0"/>
              </a:rPr>
              <a:t>3. مولود لشخص مدين</a:t>
            </a:r>
            <a:endParaRPr lang="en-US" altLang="en-US" sz="2800" b="1" dirty="0">
              <a:latin typeface="Arial" pitchFamily="34" charset="0"/>
              <a:cs typeface="Arial" pitchFamily="34" charset="0"/>
            </a:endParaRPr>
          </a:p>
        </p:txBody>
      </p:sp>
      <p:sp>
        <p:nvSpPr>
          <p:cNvPr id="35844" name="Text Box 7"/>
          <p:cNvSpPr txBox="1">
            <a:spLocks noChangeArrowheads="1"/>
          </p:cNvSpPr>
          <p:nvPr/>
        </p:nvSpPr>
        <p:spPr bwMode="auto">
          <a:xfrm>
            <a:off x="1219200" y="0"/>
            <a:ext cx="3352800" cy="461665"/>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solidFill>
                  <a:srgbClr val="FFFFFF"/>
                </a:solidFill>
                <a:latin typeface="Arial" pitchFamily="34" charset="0"/>
                <a:cs typeface="Arial" pitchFamily="34" charset="0"/>
              </a:rPr>
              <a:t>مقدمة وتعريف</a:t>
            </a:r>
            <a:endParaRPr lang="en-US" altLang="en-US" dirty="0">
              <a:latin typeface="Arial" pitchFamily="34" charset="0"/>
              <a:cs typeface="Arial" pitchFamily="34" charset="0"/>
            </a:endParaRPr>
          </a:p>
        </p:txBody>
      </p:sp>
      <p:sp>
        <p:nvSpPr>
          <p:cNvPr id="35845" name="Rectangle 8"/>
          <p:cNvSpPr>
            <a:spLocks noGrp="1" noChangeArrowheads="1"/>
          </p:cNvSpPr>
          <p:nvPr>
            <p:ph type="title" idx="4294967295"/>
          </p:nvPr>
        </p:nvSpPr>
        <p:spPr>
          <a:xfrm>
            <a:off x="1219200" y="533400"/>
            <a:ext cx="7543800" cy="762000"/>
          </a:xfrm>
        </p:spPr>
        <p:txBody>
          <a:bodyPr/>
          <a:lstStyle/>
          <a:p>
            <a:pPr eaLnBrk="1" hangingPunct="1"/>
            <a:r>
              <a:rPr lang="ar-JO" altLang="en-US" sz="4000" dirty="0">
                <a:latin typeface="Arial" pitchFamily="34" charset="0"/>
              </a:rPr>
              <a:t>مصادر العبودية</a:t>
            </a:r>
            <a:endParaRPr lang="en-US" altLang="en-US" sz="4000" dirty="0">
              <a:latin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1676400" y="609600"/>
            <a:ext cx="6705600" cy="1143000"/>
          </a:xfrm>
        </p:spPr>
        <p:txBody>
          <a:bodyPr/>
          <a:lstStyle/>
          <a:p>
            <a:pPr eaLnBrk="1" hangingPunct="1"/>
            <a:r>
              <a:rPr lang="ar-JO" altLang="en-US" sz="3600" b="1" dirty="0">
                <a:latin typeface="Arial" pitchFamily="34" charset="0"/>
              </a:rPr>
              <a:t>توضيح من فليمون</a:t>
            </a:r>
            <a:br>
              <a:rPr lang="ar-JO" altLang="en-US" sz="3600" b="1" dirty="0">
                <a:latin typeface="Arial" pitchFamily="34" charset="0"/>
              </a:rPr>
            </a:br>
            <a:r>
              <a:rPr lang="ar-JO" altLang="en-US" sz="3600" b="1" dirty="0">
                <a:latin typeface="Arial" pitchFamily="34" charset="0"/>
              </a:rPr>
              <a:t>بخصوص العبودية</a:t>
            </a:r>
            <a:endParaRPr lang="en-US" altLang="en-US" sz="3600" b="1" dirty="0">
              <a:latin typeface="Arial" pitchFamily="34" charset="0"/>
            </a:endParaRPr>
          </a:p>
        </p:txBody>
      </p:sp>
      <p:sp>
        <p:nvSpPr>
          <p:cNvPr id="22532" name="Text Box 4"/>
          <p:cNvSpPr txBox="1">
            <a:spLocks noChangeArrowheads="1"/>
          </p:cNvSpPr>
          <p:nvPr/>
        </p:nvSpPr>
        <p:spPr bwMode="auto">
          <a:xfrm>
            <a:off x="1217613" y="0"/>
            <a:ext cx="4954587" cy="533400"/>
          </a:xfrm>
          <a:prstGeom prst="rect">
            <a:avLst/>
          </a:prstGeom>
          <a:solidFill>
            <a:schemeClr val="accent2">
              <a:lumMod val="75000"/>
            </a:schemeClr>
          </a:solidFill>
          <a:ln w="9525">
            <a:noFill/>
            <a:miter lim="800000"/>
            <a:headEnd/>
            <a:tailEnd/>
          </a:ln>
          <a:effectLst/>
        </p:spPr>
        <p:txBody>
          <a:bodyPr lIns="92075" tIns="46038" rIns="92075" bIns="46038" anchor="ctr"/>
          <a:lstStyle/>
          <a:p>
            <a:pPr algn="ctr" fontAlgn="base">
              <a:defRPr/>
            </a:pPr>
            <a:r>
              <a:rPr lang="ar-JO" b="1" dirty="0">
                <a:solidFill>
                  <a:srgbClr val="FFFFFF"/>
                </a:solidFill>
                <a:latin typeface="Arial"/>
                <a:ea typeface="+mj-ea"/>
                <a:cs typeface="Arial"/>
              </a:rPr>
              <a:t>تعليم بولس في العهد الجديد عن العبودية</a:t>
            </a:r>
            <a:endParaRPr lang="en-US" b="1" dirty="0">
              <a:solidFill>
                <a:srgbClr val="FFFFFF"/>
              </a:solidFill>
              <a:latin typeface="Arial"/>
              <a:ea typeface="+mj-ea"/>
              <a:cs typeface="Arial"/>
            </a:endParaRPr>
          </a:p>
        </p:txBody>
      </p:sp>
      <p:sp>
        <p:nvSpPr>
          <p:cNvPr id="79875" name="Rectangle 6"/>
          <p:cNvSpPr>
            <a:spLocks noChangeArrowheads="1"/>
          </p:cNvSpPr>
          <p:nvPr/>
        </p:nvSpPr>
        <p:spPr bwMode="auto">
          <a:xfrm>
            <a:off x="1295400" y="20574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spcBef>
                <a:spcPct val="20000"/>
              </a:spcBef>
              <a:buClr>
                <a:schemeClr val="tx2"/>
              </a:buClr>
              <a:buFont typeface="Wingdings" pitchFamily="2" charset="2"/>
              <a:buChar char="w"/>
            </a:pPr>
            <a:r>
              <a:rPr lang="ar-JO" altLang="en-US" sz="2800" b="1" dirty="0">
                <a:latin typeface="Arial" pitchFamily="34" charset="0"/>
                <a:cs typeface="Arial" pitchFamily="34" charset="0"/>
              </a:rPr>
              <a:t>إن التركيز على عدم الشرعية والسلطة الهرمية المحدودة واتخاذ القرارات المبنية على الضمير قد يقترح أن القرارات المتعلقة بأي حالة من حالات السيد والعبد لا يتم حلها من خلال تصريحات أحادية بل من قبل أفراد في خضم الموقف.</a:t>
            </a:r>
            <a:endParaRPr lang="en-US" altLang="en-US" sz="2800" b="1" dirty="0">
              <a:latin typeface="Arial" pitchFamily="34" charset="0"/>
              <a:cs typeface="Arial" pitchFamily="34" charset="0"/>
            </a:endParaRPr>
          </a:p>
          <a:p>
            <a:pPr algn="r" rtl="1" eaLnBrk="1" fontAlgn="base" hangingPunct="1">
              <a:spcBef>
                <a:spcPct val="20000"/>
              </a:spcBef>
              <a:buClr>
                <a:schemeClr val="tx2"/>
              </a:buClr>
              <a:buFont typeface="Wingdings" pitchFamily="2" charset="2"/>
              <a:buChar char="w"/>
            </a:pPr>
            <a:r>
              <a:rPr lang="ar-JO" altLang="en-US" sz="2800" b="1" dirty="0">
                <a:latin typeface="Arial" pitchFamily="34" charset="0"/>
                <a:cs typeface="Arial" pitchFamily="34" charset="0"/>
              </a:rPr>
              <a:t>هذه الحالة موضحة في سفر فليمون</a:t>
            </a:r>
            <a:endParaRPr lang="en-US" altLang="en-US" sz="2800" b="1" dirty="0">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2057400" y="762000"/>
            <a:ext cx="6400800" cy="1143000"/>
          </a:xfrm>
        </p:spPr>
        <p:txBody>
          <a:bodyPr/>
          <a:lstStyle/>
          <a:p>
            <a:pPr eaLnBrk="1" hangingPunct="1"/>
            <a:r>
              <a:rPr lang="ar-JO" altLang="en-US" sz="3600" b="1" dirty="0">
                <a:latin typeface="Arial" pitchFamily="34" charset="0"/>
              </a:rPr>
              <a:t>توضيح من فليمون</a:t>
            </a:r>
            <a:br>
              <a:rPr lang="ar-JO" altLang="en-US" sz="3600" b="1" dirty="0">
                <a:latin typeface="Arial" pitchFamily="34" charset="0"/>
              </a:rPr>
            </a:br>
            <a:r>
              <a:rPr lang="ar-JO" altLang="en-US" sz="3600" b="1" dirty="0">
                <a:latin typeface="Arial" pitchFamily="34" charset="0"/>
              </a:rPr>
              <a:t>بخصوص العبودية</a:t>
            </a:r>
            <a:endParaRPr lang="en-US" altLang="en-US" sz="3600" b="1" dirty="0">
              <a:latin typeface="Arial" pitchFamily="34" charset="0"/>
            </a:endParaRPr>
          </a:p>
        </p:txBody>
      </p:sp>
      <p:sp>
        <p:nvSpPr>
          <p:cNvPr id="80898" name="Rectangle 6"/>
          <p:cNvSpPr>
            <a:spLocks noChangeArrowheads="1"/>
          </p:cNvSpPr>
          <p:nvPr/>
        </p:nvSpPr>
        <p:spPr bwMode="auto">
          <a:xfrm>
            <a:off x="1371600" y="20574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spcBef>
                <a:spcPct val="20000"/>
              </a:spcBef>
              <a:buClr>
                <a:schemeClr val="tx2"/>
              </a:buClr>
              <a:buFont typeface="Wingdings" pitchFamily="2" charset="2"/>
              <a:buChar char="w"/>
            </a:pPr>
            <a:r>
              <a:rPr lang="ar-JO" altLang="en-US" sz="2800" b="1" dirty="0">
                <a:latin typeface="Arial" pitchFamily="34" charset="0"/>
                <a:cs typeface="Arial" pitchFamily="34" charset="0"/>
              </a:rPr>
              <a:t>يتمنى بولس أن يحرر فليمون أنسيمس عند عودته (الأعداد 15-17)</a:t>
            </a:r>
            <a:endParaRPr lang="en-US" altLang="en-US" sz="2800" b="1" dirty="0">
              <a:latin typeface="Arial" pitchFamily="34" charset="0"/>
              <a:cs typeface="Arial" pitchFamily="34" charset="0"/>
            </a:endParaRPr>
          </a:p>
          <a:p>
            <a:pPr algn="r" rtl="1" eaLnBrk="1" fontAlgn="base" hangingPunct="1">
              <a:spcBef>
                <a:spcPct val="20000"/>
              </a:spcBef>
              <a:buClr>
                <a:schemeClr val="tx2"/>
              </a:buClr>
              <a:buFont typeface="Wingdings" pitchFamily="2" charset="2"/>
              <a:buChar char="w"/>
            </a:pPr>
            <a:r>
              <a:rPr lang="ar-JO" altLang="en-US" sz="2800" b="1" dirty="0">
                <a:latin typeface="Arial" pitchFamily="34" charset="0"/>
                <a:cs typeface="Arial" pitchFamily="34" charset="0"/>
              </a:rPr>
              <a:t>امتلك بولس السلطة ليأمر فليمون بذلك (ع 17)</a:t>
            </a:r>
            <a:endParaRPr lang="en-US" altLang="en-US" sz="2800" b="1" dirty="0">
              <a:latin typeface="Arial" pitchFamily="34" charset="0"/>
              <a:cs typeface="Arial" pitchFamily="34" charset="0"/>
            </a:endParaRPr>
          </a:p>
          <a:p>
            <a:pPr algn="r" rtl="1" eaLnBrk="1" fontAlgn="base" hangingPunct="1">
              <a:spcBef>
                <a:spcPct val="20000"/>
              </a:spcBef>
              <a:buClr>
                <a:schemeClr val="tx2"/>
              </a:buClr>
              <a:buFont typeface="Wingdings" pitchFamily="2" charset="2"/>
              <a:buChar char="w"/>
            </a:pPr>
            <a:r>
              <a:rPr lang="ar-JO" altLang="en-US" sz="2800" b="1" dirty="0">
                <a:latin typeface="Arial" pitchFamily="34" charset="0"/>
                <a:cs typeface="Arial" pitchFamily="34" charset="0"/>
              </a:rPr>
              <a:t>يطلب بولس أن يكون تصرف فليمون مدفوعاً بالوعي ومن الإخلاق المسيحية أي المحبة (الأعداد 9، 14، 20، 21)</a:t>
            </a:r>
            <a:endParaRPr lang="en-US" altLang="en-US" sz="2800" b="1" dirty="0">
              <a:latin typeface="Arial" pitchFamily="34" charset="0"/>
              <a:cs typeface="Arial" pitchFamily="34" charset="0"/>
            </a:endParaRPr>
          </a:p>
          <a:p>
            <a:pPr eaLnBrk="1" fontAlgn="base" hangingPunct="1">
              <a:spcBef>
                <a:spcPct val="20000"/>
              </a:spcBef>
              <a:buClr>
                <a:schemeClr val="tx2"/>
              </a:buClr>
              <a:buFont typeface="Wingdings" pitchFamily="2" charset="2"/>
              <a:buChar char="w"/>
            </a:pPr>
            <a:endParaRPr lang="en-US" altLang="en-US" sz="2800" b="1" dirty="0">
              <a:latin typeface="Arial" pitchFamily="34" charset="0"/>
              <a:cs typeface="Arial" pitchFamily="34" charset="0"/>
            </a:endParaRPr>
          </a:p>
        </p:txBody>
      </p:sp>
      <p:sp>
        <p:nvSpPr>
          <p:cNvPr id="7" name="Rectangle 5"/>
          <p:cNvSpPr txBox="1">
            <a:spLocks noChangeArrowheads="1"/>
          </p:cNvSpPr>
          <p:nvPr/>
        </p:nvSpPr>
        <p:spPr bwMode="auto">
          <a:xfrm>
            <a:off x="1219200" y="0"/>
            <a:ext cx="5715000" cy="609600"/>
          </a:xfrm>
          <a:prstGeom prst="rect">
            <a:avLst/>
          </a:prstGeom>
          <a:solidFill>
            <a:schemeClr val="accent2">
              <a:lumMod val="75000"/>
            </a:schemeClr>
          </a:solid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ctr" hangingPunct="0">
              <a:spcBef>
                <a:spcPct val="0"/>
              </a:spcBef>
              <a:spcAft>
                <a:spcPct val="0"/>
              </a:spcAft>
              <a:defRPr sz="2400">
                <a:solidFill>
                  <a:schemeClr val="tx1"/>
                </a:solidFill>
                <a:latin typeface="Times New Roman" charset="0"/>
                <a:ea typeface="ＭＳ Ｐゴシック" charset="0"/>
              </a:defRPr>
            </a:lvl6pPr>
            <a:lvl7pPr marL="914400" eaLnBrk="0" fontAlgn="ctr" hangingPunct="0">
              <a:spcBef>
                <a:spcPct val="0"/>
              </a:spcBef>
              <a:spcAft>
                <a:spcPct val="0"/>
              </a:spcAft>
              <a:defRPr sz="2400">
                <a:solidFill>
                  <a:schemeClr val="tx1"/>
                </a:solidFill>
                <a:latin typeface="Times New Roman" charset="0"/>
                <a:ea typeface="ＭＳ Ｐゴシック" charset="0"/>
              </a:defRPr>
            </a:lvl7pPr>
            <a:lvl8pPr marL="1371600" eaLnBrk="0" fontAlgn="ctr" hangingPunct="0">
              <a:spcBef>
                <a:spcPct val="0"/>
              </a:spcBef>
              <a:spcAft>
                <a:spcPct val="0"/>
              </a:spcAft>
              <a:defRPr sz="2400">
                <a:solidFill>
                  <a:schemeClr val="tx1"/>
                </a:solidFill>
                <a:latin typeface="Times New Roman" charset="0"/>
                <a:ea typeface="ＭＳ Ｐゴシック" charset="0"/>
              </a:defRPr>
            </a:lvl8pPr>
            <a:lvl9pPr marL="1828800" eaLnBrk="0" fontAlgn="ctr"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defRPr/>
            </a:pPr>
            <a:r>
              <a:rPr lang="ar-JO" b="1" dirty="0">
                <a:solidFill>
                  <a:srgbClr val="FFFFFF"/>
                </a:solidFill>
                <a:latin typeface="Arial" charset="0"/>
                <a:cs typeface="Arial" charset="0"/>
              </a:rPr>
              <a:t>تعليم بولس في العهد الجديد عن العبودية</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1295400" y="2362200"/>
            <a:ext cx="7543800" cy="1143000"/>
          </a:xfrm>
        </p:spPr>
        <p:txBody>
          <a:bodyPr/>
          <a:lstStyle/>
          <a:p>
            <a:pPr eaLnBrk="1" hangingPunct="1"/>
            <a:r>
              <a:rPr lang="ar-JO" altLang="en-US" sz="6000" b="1" dirty="0">
                <a:latin typeface="Arial" pitchFamily="34" charset="0"/>
              </a:rPr>
              <a:t>الخلاصة</a:t>
            </a:r>
            <a:endParaRPr lang="en-US" altLang="en-US" sz="6000" b="1" dirty="0">
              <a:latin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1371600" y="-76200"/>
            <a:ext cx="7543800" cy="1143000"/>
          </a:xfrm>
        </p:spPr>
        <p:txBody>
          <a:bodyPr/>
          <a:lstStyle/>
          <a:p>
            <a:pPr eaLnBrk="1" hangingPunct="1"/>
            <a:r>
              <a:rPr lang="ar-JO" altLang="en-US" b="1" u="sng" dirty="0">
                <a:latin typeface="Arial" pitchFamily="34" charset="0"/>
              </a:rPr>
              <a:t>المراجع</a:t>
            </a:r>
            <a:endParaRPr lang="en-US" altLang="en-US" b="1" u="sng" dirty="0">
              <a:latin typeface="Arial" pitchFamily="34" charset="0"/>
            </a:endParaRPr>
          </a:p>
        </p:txBody>
      </p:sp>
      <p:sp>
        <p:nvSpPr>
          <p:cNvPr id="82946" name="Rectangle 5"/>
          <p:cNvSpPr>
            <a:spLocks noChangeArrowheads="1"/>
          </p:cNvSpPr>
          <p:nvPr/>
        </p:nvSpPr>
        <p:spPr bwMode="auto">
          <a:xfrm>
            <a:off x="1143000" y="1066800"/>
            <a:ext cx="8001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Clr>
                <a:schemeClr val="tx2"/>
              </a:buClr>
              <a:buFont typeface="Wingdings" pitchFamily="2" charset="2"/>
              <a:buChar char="w"/>
            </a:pPr>
            <a:r>
              <a:rPr lang="en-US" altLang="en-US" b="1">
                <a:latin typeface="Arial" pitchFamily="34" charset="0"/>
                <a:cs typeface="Arial" pitchFamily="34" charset="0"/>
              </a:rPr>
              <a:t>Arnold, Bill T. and Beyer, Bryan E. </a:t>
            </a:r>
            <a:r>
              <a:rPr lang="en-US" altLang="en-US" b="1" i="1">
                <a:latin typeface="Arial" pitchFamily="34" charset="0"/>
                <a:cs typeface="Arial" pitchFamily="34" charset="0"/>
              </a:rPr>
              <a:t>Readings from the Ancient Near East. </a:t>
            </a:r>
            <a:r>
              <a:rPr lang="en-US" altLang="en-US" b="1">
                <a:latin typeface="Arial" pitchFamily="34" charset="0"/>
                <a:cs typeface="Arial" pitchFamily="34" charset="0"/>
              </a:rPr>
              <a:t>Grand Rapids: Baker, 2002</a:t>
            </a:r>
          </a:p>
          <a:p>
            <a:pPr eaLnBrk="1" fontAlgn="base" hangingPunct="1">
              <a:spcBef>
                <a:spcPct val="20000"/>
              </a:spcBef>
              <a:buClr>
                <a:schemeClr val="tx2"/>
              </a:buClr>
              <a:buFont typeface="Wingdings" pitchFamily="2" charset="2"/>
              <a:buChar char="w"/>
            </a:pPr>
            <a:endParaRPr lang="en-US" altLang="en-US" b="1">
              <a:latin typeface="Arial" pitchFamily="34" charset="0"/>
              <a:cs typeface="Arial" pitchFamily="34" charset="0"/>
            </a:endParaRPr>
          </a:p>
          <a:p>
            <a:pPr eaLnBrk="1" fontAlgn="base" hangingPunct="1">
              <a:spcBef>
                <a:spcPct val="20000"/>
              </a:spcBef>
              <a:buClr>
                <a:schemeClr val="tx2"/>
              </a:buClr>
              <a:buFont typeface="Wingdings" pitchFamily="2" charset="2"/>
              <a:buChar char="w"/>
            </a:pPr>
            <a:r>
              <a:rPr lang="en-US" altLang="en-US" b="1">
                <a:latin typeface="Arial" pitchFamily="34" charset="0"/>
                <a:cs typeface="Arial" pitchFamily="34" charset="0"/>
              </a:rPr>
              <a:t>Chirichigno, Gregory C. </a:t>
            </a:r>
            <a:r>
              <a:rPr lang="en-US" altLang="en-US" b="1" i="1">
                <a:latin typeface="Arial" pitchFamily="34" charset="0"/>
                <a:cs typeface="Arial" pitchFamily="34" charset="0"/>
              </a:rPr>
              <a:t>Debt-Slavery in Israel and the Ancient Near East</a:t>
            </a:r>
            <a:r>
              <a:rPr lang="en-US" altLang="en-US" b="1">
                <a:latin typeface="Arial" pitchFamily="34" charset="0"/>
                <a:cs typeface="Arial" pitchFamily="34" charset="0"/>
              </a:rPr>
              <a:t>. Sheffield: JSOT Press, 1993</a:t>
            </a:r>
          </a:p>
          <a:p>
            <a:pPr eaLnBrk="1" fontAlgn="base" hangingPunct="1">
              <a:spcBef>
                <a:spcPct val="20000"/>
              </a:spcBef>
              <a:buClr>
                <a:schemeClr val="tx2"/>
              </a:buClr>
              <a:buFont typeface="Wingdings" pitchFamily="2" charset="2"/>
              <a:buChar char="w"/>
            </a:pPr>
            <a:endParaRPr lang="en-US" altLang="en-US" b="1">
              <a:latin typeface="Arial" pitchFamily="34" charset="0"/>
              <a:cs typeface="Arial" pitchFamily="34" charset="0"/>
            </a:endParaRPr>
          </a:p>
          <a:p>
            <a:pPr eaLnBrk="1" fontAlgn="base" hangingPunct="1">
              <a:spcBef>
                <a:spcPct val="20000"/>
              </a:spcBef>
              <a:buClr>
                <a:schemeClr val="tx2"/>
              </a:buClr>
              <a:buFont typeface="Wingdings" pitchFamily="2" charset="2"/>
              <a:buChar char="w"/>
            </a:pPr>
            <a:r>
              <a:rPr lang="en-US" altLang="en-US" b="1">
                <a:latin typeface="Arial" pitchFamily="34" charset="0"/>
                <a:cs typeface="Arial" pitchFamily="34" charset="0"/>
              </a:rPr>
              <a:t>Rupprecht, A. </a:t>
            </a:r>
            <a:r>
              <a:rPr lang="en-US" altLang="ja-JP" b="1">
                <a:latin typeface="Arial" pitchFamily="34" charset="0"/>
                <a:cs typeface="Arial" pitchFamily="34" charset="0"/>
              </a:rPr>
              <a:t>"</a:t>
            </a:r>
            <a:r>
              <a:rPr lang="en-US" altLang="en-US" b="1">
                <a:latin typeface="Arial" pitchFamily="34" charset="0"/>
                <a:cs typeface="Arial" pitchFamily="34" charset="0"/>
              </a:rPr>
              <a:t>Slave, Slavery</a:t>
            </a:r>
            <a:r>
              <a:rPr lang="en-US" altLang="ja-JP" b="1">
                <a:latin typeface="Arial" pitchFamily="34" charset="0"/>
                <a:cs typeface="Arial" pitchFamily="34" charset="0"/>
              </a:rPr>
              <a:t>"</a:t>
            </a:r>
            <a:r>
              <a:rPr lang="en-US" altLang="en-US" b="1">
                <a:latin typeface="Arial" pitchFamily="34" charset="0"/>
                <a:cs typeface="Arial" pitchFamily="34" charset="0"/>
              </a:rPr>
              <a:t> in </a:t>
            </a:r>
            <a:r>
              <a:rPr lang="en-US" altLang="en-US" b="1" i="1">
                <a:latin typeface="Arial" pitchFamily="34" charset="0"/>
                <a:cs typeface="Arial" pitchFamily="34" charset="0"/>
              </a:rPr>
              <a:t>The Zondervan Pictorial Encyclopedia of the Bible.</a:t>
            </a:r>
            <a:r>
              <a:rPr lang="en-US" altLang="en-US" b="1">
                <a:latin typeface="Arial" pitchFamily="34" charset="0"/>
                <a:cs typeface="Arial" pitchFamily="34" charset="0"/>
              </a:rPr>
              <a:t> Vol. 4.  ed. Merrill C. Tenney. Zondervan, 1976. pp. 453–460</a:t>
            </a:r>
          </a:p>
          <a:p>
            <a:pPr eaLnBrk="1" fontAlgn="base" hangingPunct="1">
              <a:spcBef>
                <a:spcPct val="20000"/>
              </a:spcBef>
              <a:buClr>
                <a:schemeClr val="tx2"/>
              </a:buClr>
              <a:buFont typeface="Wingdings" pitchFamily="2" charset="2"/>
              <a:buChar char="w"/>
            </a:pPr>
            <a:endParaRPr lang="en-US" altLang="en-US" b="1">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1371600" y="115888"/>
            <a:ext cx="7543800" cy="1143000"/>
          </a:xfrm>
        </p:spPr>
        <p:txBody>
          <a:bodyPr/>
          <a:lstStyle/>
          <a:p>
            <a:pPr eaLnBrk="1" hangingPunct="1"/>
            <a:r>
              <a:rPr lang="en-US" altLang="en-US" b="1" u="sng">
                <a:latin typeface="Arial" pitchFamily="34" charset="0"/>
              </a:rPr>
              <a:t>Useful Websites</a:t>
            </a:r>
          </a:p>
        </p:txBody>
      </p:sp>
      <p:sp>
        <p:nvSpPr>
          <p:cNvPr id="70658" name="Rectangle 5"/>
          <p:cNvSpPr>
            <a:spLocks noChangeArrowheads="1"/>
          </p:cNvSpPr>
          <p:nvPr/>
        </p:nvSpPr>
        <p:spPr bwMode="auto">
          <a:xfrm>
            <a:off x="1295400" y="16764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lnSpc>
                <a:spcPct val="90000"/>
              </a:lnSpc>
              <a:spcBef>
                <a:spcPct val="20000"/>
              </a:spcBef>
              <a:buClr>
                <a:schemeClr val="tx2"/>
              </a:buClr>
              <a:buFont typeface="Wingdings" pitchFamily="2" charset="2"/>
              <a:buChar char="w"/>
            </a:pPr>
            <a:r>
              <a:rPr lang="en-US" altLang="en-US" sz="2800" b="1">
                <a:latin typeface="Arial" pitchFamily="34" charset="0"/>
                <a:cs typeface="Arial" pitchFamily="34" charset="0"/>
                <a:hlinkClick r:id="rId2"/>
              </a:rPr>
              <a:t>http://www.christian-thinktank.com</a:t>
            </a:r>
            <a:r>
              <a:rPr lang="en-US" altLang="en-US" sz="2800" b="1">
                <a:latin typeface="Arial" pitchFamily="34" charset="0"/>
                <a:cs typeface="Arial" pitchFamily="34" charset="0"/>
              </a:rPr>
              <a:t>, Glenn Miller, </a:t>
            </a:r>
            <a:r>
              <a:rPr lang="en-US" altLang="ja-JP" sz="2800" b="1">
                <a:latin typeface="Arial" pitchFamily="34" charset="0"/>
                <a:cs typeface="Arial" pitchFamily="34" charset="0"/>
              </a:rPr>
              <a:t>"</a:t>
            </a:r>
            <a:r>
              <a:rPr lang="en-US" altLang="en-US" sz="2800" b="1">
                <a:latin typeface="Arial" pitchFamily="34" charset="0"/>
                <a:cs typeface="Arial" pitchFamily="34" charset="0"/>
              </a:rPr>
              <a:t>Does God Condone Slavery in the Bible?</a:t>
            </a:r>
            <a:r>
              <a:rPr lang="en-US" altLang="ja-JP" sz="2800" b="1">
                <a:latin typeface="Arial" pitchFamily="34" charset="0"/>
                <a:cs typeface="Arial" pitchFamily="34" charset="0"/>
              </a:rPr>
              <a:t>"</a:t>
            </a:r>
          </a:p>
          <a:p>
            <a:pPr eaLnBrk="1" fontAlgn="base" hangingPunct="1">
              <a:lnSpc>
                <a:spcPct val="90000"/>
              </a:lnSpc>
              <a:spcBef>
                <a:spcPct val="20000"/>
              </a:spcBef>
              <a:buClr>
                <a:schemeClr val="tx2"/>
              </a:buClr>
            </a:pPr>
            <a:endParaRPr lang="en-US" altLang="en-US" sz="2800" b="1">
              <a:latin typeface="Arial" pitchFamily="34" charset="0"/>
              <a:cs typeface="Arial" pitchFamily="34" charset="0"/>
            </a:endParaRPr>
          </a:p>
          <a:p>
            <a:pPr eaLnBrk="1" fontAlgn="base" hangingPunct="1">
              <a:lnSpc>
                <a:spcPct val="90000"/>
              </a:lnSpc>
              <a:spcBef>
                <a:spcPct val="20000"/>
              </a:spcBef>
              <a:buClr>
                <a:schemeClr val="tx2"/>
              </a:buClr>
              <a:buFont typeface="Wingdings" pitchFamily="2" charset="2"/>
              <a:buChar char="w"/>
            </a:pPr>
            <a:r>
              <a:rPr lang="en-US" altLang="en-US" sz="2800" b="1">
                <a:latin typeface="Arial" pitchFamily="34" charset="0"/>
                <a:cs typeface="Arial" pitchFamily="34" charset="0"/>
                <a:hlinkClick r:id="rId3"/>
              </a:rPr>
              <a:t>http://www.bible.org</a:t>
            </a:r>
            <a:r>
              <a:rPr lang="en-US" altLang="en-US" sz="2800" b="1">
                <a:latin typeface="Arial" pitchFamily="34" charset="0"/>
                <a:cs typeface="Arial" pitchFamily="34" charset="0"/>
              </a:rPr>
              <a:t>, Daniel Wallace, </a:t>
            </a:r>
            <a:r>
              <a:rPr lang="en-US" altLang="ja-JP" sz="2800" b="1">
                <a:latin typeface="Arial" pitchFamily="34" charset="0"/>
                <a:cs typeface="Arial" pitchFamily="34" charset="0"/>
              </a:rPr>
              <a:t>"</a:t>
            </a:r>
            <a:r>
              <a:rPr lang="en-US" altLang="en-US" sz="2800" b="1">
                <a:latin typeface="Arial" pitchFamily="34" charset="0"/>
                <a:cs typeface="Arial" pitchFamily="34" charset="0"/>
              </a:rPr>
              <a:t>Some Initial Reflections on Slavery in the New Testament</a:t>
            </a:r>
            <a:r>
              <a:rPr lang="en-US" altLang="ja-JP" sz="2800" b="1">
                <a:latin typeface="Arial" pitchFamily="34" charset="0"/>
                <a:cs typeface="Arial" pitchFamily="34" charset="0"/>
              </a:rPr>
              <a:t>"</a:t>
            </a:r>
          </a:p>
          <a:p>
            <a:pPr eaLnBrk="1" fontAlgn="base" hangingPunct="1">
              <a:lnSpc>
                <a:spcPct val="90000"/>
              </a:lnSpc>
              <a:spcBef>
                <a:spcPct val="20000"/>
              </a:spcBef>
              <a:buClr>
                <a:schemeClr val="tx2"/>
              </a:buClr>
              <a:buFont typeface="Wingdings" pitchFamily="2" charset="2"/>
              <a:buChar char="w"/>
            </a:pPr>
            <a:endParaRPr lang="en-US" altLang="en-US" sz="2800" b="1">
              <a:latin typeface="Arial" pitchFamily="34" charset="0"/>
              <a:cs typeface="Arial" pitchFamily="34" charset="0"/>
            </a:endParaRPr>
          </a:p>
          <a:p>
            <a:pPr eaLnBrk="1" fontAlgn="base" hangingPunct="1">
              <a:lnSpc>
                <a:spcPct val="90000"/>
              </a:lnSpc>
              <a:spcBef>
                <a:spcPct val="20000"/>
              </a:spcBef>
              <a:buClr>
                <a:schemeClr val="tx2"/>
              </a:buClr>
              <a:buFont typeface="Wingdings" pitchFamily="2" charset="2"/>
              <a:buChar char="w"/>
            </a:pPr>
            <a:r>
              <a:rPr lang="en-US" altLang="en-US" sz="2800" b="1">
                <a:latin typeface="Arial" pitchFamily="34" charset="0"/>
                <a:cs typeface="Arial" pitchFamily="34" charset="0"/>
                <a:hlinkClick r:id="rId4"/>
              </a:rPr>
              <a:t>http://www.brfwitness.org</a:t>
            </a:r>
            <a:r>
              <a:rPr lang="en-US" altLang="en-US" sz="2800" b="1">
                <a:latin typeface="Arial" pitchFamily="34" charset="0"/>
                <a:cs typeface="Arial" pitchFamily="34" charset="0"/>
              </a:rPr>
              <a:t>, Harold Martin, </a:t>
            </a:r>
            <a:r>
              <a:rPr lang="en-US" altLang="ja-JP" sz="2800" b="1">
                <a:latin typeface="Arial" pitchFamily="34" charset="0"/>
                <a:cs typeface="Arial" pitchFamily="34" charset="0"/>
              </a:rPr>
              <a:t>"</a:t>
            </a:r>
            <a:r>
              <a:rPr lang="en-US" altLang="en-US" sz="2800" b="1">
                <a:latin typeface="Arial" pitchFamily="34" charset="0"/>
                <a:cs typeface="Arial" pitchFamily="34" charset="0"/>
              </a:rPr>
              <a:t>The Bible Teaching on Slavery</a:t>
            </a:r>
            <a:r>
              <a:rPr lang="en-US" altLang="ja-JP" sz="2800" b="1">
                <a:latin typeface="Arial" pitchFamily="34" charset="0"/>
                <a:cs typeface="Arial" pitchFamily="34" charset="0"/>
              </a:rPr>
              <a:t>"</a:t>
            </a:r>
            <a:endParaRPr lang="en-US" altLang="en-US" sz="2800" b="1">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r>
              <a:rPr lang="en-US" altLang="en-US">
                <a:effectLst>
                  <a:outerShdw blurRad="38100" dist="38100" dir="2700000" algn="tl">
                    <a:srgbClr val="808080"/>
                  </a:outerShdw>
                </a:effectLst>
                <a:latin typeface="Arial" pitchFamily="34" charset="0"/>
                <a:ea typeface="Geneva" charset="0"/>
              </a:rPr>
              <a:t>Black</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"خلفيَّات العهد القديم"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7992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1524000" y="1752600"/>
            <a:ext cx="7391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lnSpc>
                <a:spcPct val="90000"/>
              </a:lnSpc>
              <a:spcBef>
                <a:spcPct val="20000"/>
              </a:spcBef>
              <a:buClr>
                <a:schemeClr val="tx2"/>
              </a:buClr>
              <a:buFont typeface="Wingdings" pitchFamily="2" charset="2"/>
              <a:buChar char="w"/>
            </a:pPr>
            <a:r>
              <a:rPr lang="ar-JO" altLang="en-US" sz="3200" b="1" dirty="0">
                <a:latin typeface="Arial" pitchFamily="34" charset="0"/>
                <a:cs typeface="Arial" pitchFamily="34" charset="0"/>
              </a:rPr>
              <a:t>عدة أشكال للعبودية</a:t>
            </a:r>
            <a:endParaRPr lang="en-US" altLang="en-US" sz="3200" b="1" dirty="0">
              <a:latin typeface="Arial" pitchFamily="34" charset="0"/>
              <a:cs typeface="Arial" pitchFamily="34" charset="0"/>
            </a:endParaRPr>
          </a:p>
          <a:p>
            <a:pPr algn="r" rtl="1" eaLnBrk="1" fontAlgn="base" hangingPunct="1">
              <a:lnSpc>
                <a:spcPct val="90000"/>
              </a:lnSpc>
              <a:spcBef>
                <a:spcPct val="20000"/>
              </a:spcBef>
              <a:buClr>
                <a:schemeClr val="tx2"/>
              </a:buClr>
              <a:buFont typeface="Wingdings" pitchFamily="2" charset="2"/>
              <a:buChar char="w"/>
            </a:pPr>
            <a:r>
              <a:rPr lang="ar-JO" altLang="en-US" sz="3200" b="1" dirty="0">
                <a:latin typeface="Arial" pitchFamily="34" charset="0"/>
                <a:cs typeface="Arial" pitchFamily="34" charset="0"/>
              </a:rPr>
              <a:t>أسفل السلم الإجتماعي</a:t>
            </a:r>
            <a:endParaRPr lang="en-US" altLang="en-US" sz="3200" b="1" dirty="0">
              <a:latin typeface="Arial" pitchFamily="34" charset="0"/>
              <a:cs typeface="Arial" pitchFamily="34" charset="0"/>
            </a:endParaRPr>
          </a:p>
          <a:p>
            <a:pPr algn="r" rtl="1" eaLnBrk="1" fontAlgn="base" hangingPunct="1">
              <a:lnSpc>
                <a:spcPct val="90000"/>
              </a:lnSpc>
              <a:spcBef>
                <a:spcPct val="20000"/>
              </a:spcBef>
              <a:buClr>
                <a:schemeClr val="tx2"/>
              </a:buClr>
              <a:buFont typeface="Wingdings" pitchFamily="2" charset="2"/>
              <a:buChar char="w"/>
            </a:pPr>
            <a:r>
              <a:rPr lang="ar-JO" altLang="en-US" sz="3200" b="1" dirty="0">
                <a:latin typeface="Arial" pitchFamily="34" charset="0"/>
                <a:cs typeface="Arial" pitchFamily="34" charset="0"/>
              </a:rPr>
              <a:t>عبيد البيت (مثل هاجر جارية إبراهيم المصرية)</a:t>
            </a:r>
            <a:endParaRPr lang="en-US" altLang="en-US" sz="3200" b="1" dirty="0">
              <a:latin typeface="Arial" pitchFamily="34" charset="0"/>
              <a:cs typeface="Arial" pitchFamily="34" charset="0"/>
            </a:endParaRPr>
          </a:p>
          <a:p>
            <a:pPr algn="r" rtl="1" eaLnBrk="1" fontAlgn="base" hangingPunct="1">
              <a:lnSpc>
                <a:spcPct val="90000"/>
              </a:lnSpc>
              <a:spcBef>
                <a:spcPct val="20000"/>
              </a:spcBef>
              <a:buClr>
                <a:schemeClr val="tx2"/>
              </a:buClr>
              <a:buFont typeface="Wingdings" pitchFamily="2" charset="2"/>
              <a:buChar char="w"/>
            </a:pPr>
            <a:r>
              <a:rPr lang="ar-JO" altLang="en-US" sz="3200" b="1" dirty="0">
                <a:latin typeface="Arial" pitchFamily="34" charset="0"/>
                <a:cs typeface="Arial" pitchFamily="34" charset="0"/>
              </a:rPr>
              <a:t>عبيد الهيكل</a:t>
            </a:r>
            <a:endParaRPr lang="en-US" altLang="en-US" sz="3200" b="1" dirty="0">
              <a:latin typeface="Arial" pitchFamily="34" charset="0"/>
              <a:cs typeface="Arial" pitchFamily="34" charset="0"/>
            </a:endParaRPr>
          </a:p>
          <a:p>
            <a:pPr algn="r" rtl="1" eaLnBrk="1" fontAlgn="base" hangingPunct="1">
              <a:lnSpc>
                <a:spcPct val="90000"/>
              </a:lnSpc>
              <a:spcBef>
                <a:spcPct val="20000"/>
              </a:spcBef>
              <a:buClr>
                <a:schemeClr val="tx2"/>
              </a:buClr>
              <a:buFont typeface="Wingdings" pitchFamily="2" charset="2"/>
              <a:buChar char="w"/>
            </a:pPr>
            <a:r>
              <a:rPr lang="ar-JO" altLang="en-US" sz="3200" b="1" dirty="0">
                <a:latin typeface="Arial" pitchFamily="34" charset="0"/>
                <a:cs typeface="Arial" pitchFamily="34" charset="0"/>
              </a:rPr>
              <a:t>عبيد العمل</a:t>
            </a:r>
            <a:endParaRPr lang="en-US" altLang="en-US" sz="3200" b="1" dirty="0">
              <a:latin typeface="Arial" pitchFamily="34" charset="0"/>
              <a:cs typeface="Arial" pitchFamily="34" charset="0"/>
            </a:endParaRPr>
          </a:p>
          <a:p>
            <a:pPr algn="r" rtl="1" eaLnBrk="1" fontAlgn="base" hangingPunct="1">
              <a:lnSpc>
                <a:spcPct val="90000"/>
              </a:lnSpc>
              <a:spcBef>
                <a:spcPct val="20000"/>
              </a:spcBef>
              <a:buClr>
                <a:schemeClr val="tx2"/>
              </a:buClr>
              <a:buFont typeface="Wingdings" pitchFamily="2" charset="2"/>
              <a:buChar char="w"/>
            </a:pPr>
            <a:r>
              <a:rPr lang="ar-JO" altLang="en-US" sz="3200" b="1" dirty="0">
                <a:latin typeface="Arial" pitchFamily="34" charset="0"/>
                <a:cs typeface="Arial" pitchFamily="34" charset="0"/>
              </a:rPr>
              <a:t>عبيد الملوك – البعض منهم خصيان</a:t>
            </a:r>
            <a:endParaRPr lang="en-US" altLang="en-US" sz="3200" b="1" dirty="0">
              <a:latin typeface="Arial" pitchFamily="34" charset="0"/>
              <a:cs typeface="Arial" pitchFamily="34" charset="0"/>
            </a:endParaRPr>
          </a:p>
          <a:p>
            <a:pPr algn="r" rtl="1" eaLnBrk="1" fontAlgn="base" hangingPunct="1">
              <a:lnSpc>
                <a:spcPct val="90000"/>
              </a:lnSpc>
              <a:spcBef>
                <a:spcPct val="20000"/>
              </a:spcBef>
              <a:buClr>
                <a:schemeClr val="tx2"/>
              </a:buClr>
              <a:buFont typeface="Wingdings" pitchFamily="2" charset="2"/>
              <a:buChar char="w"/>
            </a:pPr>
            <a:r>
              <a:rPr lang="ar-JO" altLang="en-US" sz="3200" b="1" dirty="0">
                <a:latin typeface="Arial" pitchFamily="34" charset="0"/>
                <a:cs typeface="Arial" pitchFamily="34" charset="0"/>
              </a:rPr>
              <a:t>عبيد المدينة</a:t>
            </a:r>
            <a:endParaRPr lang="en-US" altLang="en-US" sz="3200" b="1" dirty="0">
              <a:latin typeface="Arial" pitchFamily="34" charset="0"/>
              <a:cs typeface="Arial" pitchFamily="34" charset="0"/>
            </a:endParaRPr>
          </a:p>
          <a:p>
            <a:pPr algn="r" rtl="1" eaLnBrk="1" fontAlgn="base" hangingPunct="1">
              <a:lnSpc>
                <a:spcPct val="90000"/>
              </a:lnSpc>
              <a:spcBef>
                <a:spcPct val="20000"/>
              </a:spcBef>
              <a:buClr>
                <a:schemeClr val="tx2"/>
              </a:buClr>
              <a:buFont typeface="Wingdings" pitchFamily="2" charset="2"/>
              <a:buChar char="w"/>
            </a:pPr>
            <a:r>
              <a:rPr lang="ar-JO" altLang="en-US" sz="3200" b="1" dirty="0">
                <a:latin typeface="Arial" pitchFamily="34" charset="0"/>
                <a:cs typeface="Arial" pitchFamily="34" charset="0"/>
              </a:rPr>
              <a:t>الحرفيين</a:t>
            </a:r>
            <a:endParaRPr lang="en-US" altLang="en-US" sz="3200" b="1" dirty="0">
              <a:latin typeface="Arial" pitchFamily="34" charset="0"/>
              <a:cs typeface="Arial" pitchFamily="34" charset="0"/>
            </a:endParaRPr>
          </a:p>
        </p:txBody>
      </p:sp>
      <p:sp>
        <p:nvSpPr>
          <p:cNvPr id="36867" name="Text Box 6"/>
          <p:cNvSpPr txBox="1">
            <a:spLocks noChangeArrowheads="1"/>
          </p:cNvSpPr>
          <p:nvPr/>
        </p:nvSpPr>
        <p:spPr bwMode="auto">
          <a:xfrm>
            <a:off x="1219200" y="0"/>
            <a:ext cx="4288904" cy="461665"/>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solidFill>
                  <a:srgbClr val="FFFFFF"/>
                </a:solidFill>
                <a:latin typeface="Arial" pitchFamily="34" charset="0"/>
                <a:cs typeface="Arial" pitchFamily="34" charset="0"/>
              </a:rPr>
              <a:t>مقدمة وتعريف</a:t>
            </a:r>
            <a:endParaRPr lang="en-US" altLang="en-US" dirty="0">
              <a:latin typeface="Arial" pitchFamily="34" charset="0"/>
              <a:cs typeface="Arial" pitchFamily="34" charset="0"/>
            </a:endParaRPr>
          </a:p>
        </p:txBody>
      </p:sp>
      <p:sp>
        <p:nvSpPr>
          <p:cNvPr id="36868" name="Rectangle 7"/>
          <p:cNvSpPr>
            <a:spLocks noGrp="1" noChangeArrowheads="1"/>
          </p:cNvSpPr>
          <p:nvPr>
            <p:ph type="title" idx="4294967295"/>
          </p:nvPr>
        </p:nvSpPr>
        <p:spPr>
          <a:xfrm>
            <a:off x="1371600" y="838200"/>
            <a:ext cx="4424536" cy="381000"/>
          </a:xfrm>
        </p:spPr>
        <p:txBody>
          <a:bodyPr/>
          <a:lstStyle/>
          <a:p>
            <a:pPr eaLnBrk="1" hangingPunct="1"/>
            <a:r>
              <a:rPr lang="ar-JO" altLang="en-US" sz="3200" b="1" dirty="0">
                <a:solidFill>
                  <a:schemeClr val="tx1"/>
                </a:solidFill>
                <a:latin typeface="Arial" pitchFamily="34" charset="0"/>
              </a:rPr>
              <a:t>أشكال العبودية</a:t>
            </a:r>
            <a:endParaRPr lang="en-US" altLang="en-US" sz="3200" b="1" dirty="0">
              <a:solidFill>
                <a:schemeClr val="tx1"/>
              </a:solidFill>
              <a:latin typeface="Arial" pitchFamily="34" charset="0"/>
            </a:endParaRPr>
          </a:p>
        </p:txBody>
      </p:sp>
      <p:pic>
        <p:nvPicPr>
          <p:cNvPr id="52226" name="Picture 2">
            <a:extLst>
              <a:ext uri="{FF2B5EF4-FFF2-40B4-BE49-F238E27FC236}">
                <a16:creationId xmlns:a16="http://schemas.microsoft.com/office/drawing/2014/main" id="{572C7FCE-1797-7F46-BF45-B8973EB05BEE}"/>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983956" y="5368"/>
            <a:ext cx="3149884" cy="1771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89" name="Object 2"/>
          <p:cNvGraphicFramePr>
            <a:graphicFrameLocks noChangeAspect="1"/>
          </p:cNvGraphicFramePr>
          <p:nvPr>
            <p:extLst>
              <p:ext uri="{D42A27DB-BD31-4B8C-83A1-F6EECF244321}">
                <p14:modId xmlns:p14="http://schemas.microsoft.com/office/powerpoint/2010/main" val="4078488788"/>
              </p:ext>
            </p:extLst>
          </p:nvPr>
        </p:nvGraphicFramePr>
        <p:xfrm>
          <a:off x="7543800" y="152400"/>
          <a:ext cx="1371600" cy="2057400"/>
        </p:xfrm>
        <a:graphic>
          <a:graphicData uri="http://schemas.openxmlformats.org/presentationml/2006/ole">
            <mc:AlternateContent xmlns:mc="http://schemas.openxmlformats.org/markup-compatibility/2006">
              <mc:Choice xmlns:v="urn:schemas-microsoft-com:vml" Requires="v">
                <p:oleObj name="Bitmap Image" r:id="rId2" imgW="876190" imgH="1352381" progId="Paint.Picture">
                  <p:embed/>
                </p:oleObj>
              </mc:Choice>
              <mc:Fallback>
                <p:oleObj name="Bitmap Image" r:id="rId2" imgW="876190" imgH="1352381"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52400"/>
                        <a:ext cx="1371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7890" name="Rectangle 3"/>
          <p:cNvSpPr>
            <a:spLocks noGrp="1" noChangeArrowheads="1"/>
          </p:cNvSpPr>
          <p:nvPr>
            <p:ph type="title"/>
          </p:nvPr>
        </p:nvSpPr>
        <p:spPr>
          <a:xfrm>
            <a:off x="1295400" y="533400"/>
            <a:ext cx="6248400" cy="1143000"/>
          </a:xfrm>
          <a:noFill/>
        </p:spPr>
        <p:txBody>
          <a:bodyPr/>
          <a:lstStyle/>
          <a:p>
            <a:pPr eaLnBrk="1" hangingPunct="1"/>
            <a:r>
              <a:rPr lang="ar-JO" altLang="en-US" sz="3200" b="1" dirty="0">
                <a:solidFill>
                  <a:schemeClr val="tx1"/>
                </a:solidFill>
                <a:latin typeface="Arial" pitchFamily="34" charset="0"/>
              </a:rPr>
              <a:t>التعريف السومري</a:t>
            </a:r>
            <a:endParaRPr lang="en-US" altLang="en-US" sz="3200" b="1" dirty="0">
              <a:solidFill>
                <a:schemeClr val="tx1"/>
              </a:solidFill>
              <a:latin typeface="Arial" pitchFamily="34" charset="0"/>
            </a:endParaRPr>
          </a:p>
        </p:txBody>
      </p:sp>
      <p:sp>
        <p:nvSpPr>
          <p:cNvPr id="37891" name="Rectangle 4"/>
          <p:cNvSpPr>
            <a:spLocks noChangeArrowheads="1"/>
          </p:cNvSpPr>
          <p:nvPr/>
        </p:nvSpPr>
        <p:spPr bwMode="auto">
          <a:xfrm>
            <a:off x="1295400" y="2209800"/>
            <a:ext cx="7543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spcBef>
                <a:spcPct val="20000"/>
              </a:spcBef>
              <a:buClr>
                <a:schemeClr val="tx2"/>
              </a:buClr>
              <a:buFont typeface="Wingdings" pitchFamily="2" charset="2"/>
              <a:buChar char="w"/>
            </a:pPr>
            <a:r>
              <a:rPr lang="ar-JO" altLang="en-US" sz="3200" b="1" dirty="0">
                <a:latin typeface="Arial" pitchFamily="34" charset="0"/>
                <a:cs typeface="Arial" pitchFamily="34" charset="0"/>
              </a:rPr>
              <a:t>الكلمة السومرية عبد تعني شخصاً من أرض غريبة</a:t>
            </a:r>
            <a:endParaRPr lang="en-US" altLang="ja-JP" sz="3200" b="1" dirty="0">
              <a:latin typeface="Arial" pitchFamily="34" charset="0"/>
              <a:cs typeface="Arial" pitchFamily="34" charset="0"/>
            </a:endParaRPr>
          </a:p>
          <a:p>
            <a:pPr algn="r" rtl="1" eaLnBrk="1" fontAlgn="base" hangingPunct="1">
              <a:spcBef>
                <a:spcPct val="20000"/>
              </a:spcBef>
              <a:buClr>
                <a:schemeClr val="tx2"/>
              </a:buClr>
              <a:buFont typeface="Wingdings" pitchFamily="2" charset="2"/>
              <a:buChar char="w"/>
            </a:pPr>
            <a:r>
              <a:rPr lang="ar-JO" altLang="en-US" sz="3200" b="1" dirty="0">
                <a:latin typeface="Arial" pitchFamily="34" charset="0"/>
                <a:cs typeface="Arial" pitchFamily="34" charset="0"/>
              </a:rPr>
              <a:t>جُعِل الأسرى أشخاصاً ذوي حرية محدودة</a:t>
            </a:r>
            <a:endParaRPr lang="en-US" altLang="en-US" sz="3200" b="1" dirty="0">
              <a:latin typeface="Arial" pitchFamily="34" charset="0"/>
              <a:cs typeface="Arial" pitchFamily="34" charset="0"/>
            </a:endParaRPr>
          </a:p>
          <a:p>
            <a:pPr algn="r" rtl="1" eaLnBrk="1" fontAlgn="base" hangingPunct="1">
              <a:spcBef>
                <a:spcPct val="20000"/>
              </a:spcBef>
              <a:buClr>
                <a:schemeClr val="tx2"/>
              </a:buClr>
              <a:buFont typeface="Wingdings" pitchFamily="2" charset="2"/>
              <a:buChar char="w"/>
            </a:pPr>
            <a:r>
              <a:rPr lang="ar-JO" altLang="en-US" sz="3200" b="1" dirty="0">
                <a:latin typeface="Arial" pitchFamily="34" charset="0"/>
                <a:cs typeface="Arial" pitchFamily="34" charset="0"/>
              </a:rPr>
              <a:t>الأسرى هم الذين أخذوا في معركة وليس السكان المحليين</a:t>
            </a:r>
            <a:endParaRPr lang="en-US" altLang="en-US" sz="3200" b="1" dirty="0">
              <a:latin typeface="Arial" pitchFamily="34" charset="0"/>
              <a:cs typeface="Arial" pitchFamily="34" charset="0"/>
            </a:endParaRPr>
          </a:p>
          <a:p>
            <a:pPr algn="r" rtl="1" eaLnBrk="1" fontAlgn="base" hangingPunct="1">
              <a:spcBef>
                <a:spcPct val="20000"/>
              </a:spcBef>
              <a:buClr>
                <a:schemeClr val="tx2"/>
              </a:buClr>
              <a:buFont typeface="Wingdings" pitchFamily="2" charset="2"/>
              <a:buChar char="w"/>
            </a:pPr>
            <a:r>
              <a:rPr lang="ar-JO" altLang="en-US" sz="3200" b="1" dirty="0">
                <a:latin typeface="Arial" pitchFamily="34" charset="0"/>
                <a:cs typeface="Arial" pitchFamily="34" charset="0"/>
              </a:rPr>
              <a:t>استخدموا لبناء القنوات المائية، زراعة وحصاد المحاصيل</a:t>
            </a:r>
            <a:endParaRPr lang="en-US" altLang="en-US" sz="3200" b="1" dirty="0">
              <a:latin typeface="Arial" pitchFamily="34" charset="0"/>
              <a:cs typeface="Arial" pitchFamily="34" charset="0"/>
            </a:endParaRPr>
          </a:p>
        </p:txBody>
      </p:sp>
      <p:sp>
        <p:nvSpPr>
          <p:cNvPr id="37892" name="Text Box 5"/>
          <p:cNvSpPr txBox="1">
            <a:spLocks noChangeArrowheads="1"/>
          </p:cNvSpPr>
          <p:nvPr/>
        </p:nvSpPr>
        <p:spPr bwMode="auto">
          <a:xfrm>
            <a:off x="1219200" y="0"/>
            <a:ext cx="3496816" cy="461665"/>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solidFill>
                  <a:srgbClr val="FFFFFF"/>
                </a:solidFill>
                <a:latin typeface="Arial" pitchFamily="34" charset="0"/>
                <a:cs typeface="Arial" pitchFamily="34" charset="0"/>
              </a:rPr>
              <a:t>مقدمة وتعريف</a:t>
            </a:r>
            <a:endParaRPr lang="en-US" altLang="en-US"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Image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0"/>
            <a:ext cx="30289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 Box 4"/>
          <p:cNvSpPr txBox="1">
            <a:spLocks noChangeArrowheads="1"/>
          </p:cNvSpPr>
          <p:nvPr/>
        </p:nvSpPr>
        <p:spPr bwMode="auto">
          <a:xfrm>
            <a:off x="6115049" y="4005064"/>
            <a:ext cx="30289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latin typeface="Arial" pitchFamily="34" charset="0"/>
                <a:cs typeface="Arial" pitchFamily="34" charset="0"/>
              </a:rPr>
              <a:t>عملية فحص عبد</a:t>
            </a:r>
            <a:endParaRPr lang="en-US" altLang="en-US" b="1" dirty="0">
              <a:latin typeface="Arial" pitchFamily="34" charset="0"/>
              <a:cs typeface="Arial" pitchFamily="34" charset="0"/>
            </a:endParaRPr>
          </a:p>
        </p:txBody>
      </p:sp>
      <p:sp>
        <p:nvSpPr>
          <p:cNvPr id="38915" name="Text Box 5"/>
          <p:cNvSpPr txBox="1">
            <a:spLocks noChangeArrowheads="1"/>
          </p:cNvSpPr>
          <p:nvPr/>
        </p:nvSpPr>
        <p:spPr bwMode="auto">
          <a:xfrm>
            <a:off x="1219200" y="1371600"/>
            <a:ext cx="4724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27013" indent="-227013"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fontAlgn="base" hangingPunct="1">
              <a:buFontTx/>
              <a:buChar char="•"/>
            </a:pPr>
            <a:r>
              <a:rPr lang="ar-JO" altLang="en-US" sz="2800" b="1" dirty="0">
                <a:latin typeface="Arial" pitchFamily="34" charset="0"/>
                <a:cs typeface="Arial" pitchFamily="34" charset="0"/>
              </a:rPr>
              <a:t>حالة شخص تم شرائة من آخر</a:t>
            </a:r>
            <a:endParaRPr lang="en-US" altLang="en-US" sz="2800" b="1" dirty="0">
              <a:latin typeface="Arial" pitchFamily="34" charset="0"/>
              <a:cs typeface="Arial" pitchFamily="34" charset="0"/>
            </a:endParaRPr>
          </a:p>
          <a:p>
            <a:pPr eaLnBrk="1" fontAlgn="base" hangingPunct="1">
              <a:buFontTx/>
              <a:buChar char="•"/>
            </a:pPr>
            <a:endParaRPr lang="en-US" altLang="en-US" sz="2800" b="1" dirty="0">
              <a:latin typeface="Arial" pitchFamily="34" charset="0"/>
              <a:cs typeface="Arial" pitchFamily="34" charset="0"/>
            </a:endParaRPr>
          </a:p>
          <a:p>
            <a:pPr algn="r" rtl="1" eaLnBrk="1" fontAlgn="base" hangingPunct="1">
              <a:buFontTx/>
              <a:buChar char="•"/>
            </a:pPr>
            <a:r>
              <a:rPr lang="ar-JO" altLang="en-US" sz="2800" b="1" dirty="0">
                <a:latin typeface="Arial" pitchFamily="34" charset="0"/>
                <a:cs typeface="Arial" pitchFamily="34" charset="0"/>
              </a:rPr>
              <a:t>نظام العمالة الإجبارية</a:t>
            </a:r>
            <a:endParaRPr lang="en-US" altLang="en-US" sz="2800" b="1" dirty="0">
              <a:latin typeface="Arial" pitchFamily="34" charset="0"/>
              <a:cs typeface="Arial" pitchFamily="34" charset="0"/>
            </a:endParaRPr>
          </a:p>
          <a:p>
            <a:pPr eaLnBrk="1" fontAlgn="base" hangingPunct="1">
              <a:buFontTx/>
              <a:buChar char="•"/>
            </a:pPr>
            <a:endParaRPr lang="en-US" altLang="en-US" sz="2800" b="1" dirty="0">
              <a:latin typeface="Arial" pitchFamily="34" charset="0"/>
              <a:cs typeface="Arial" pitchFamily="34" charset="0"/>
            </a:endParaRPr>
          </a:p>
          <a:p>
            <a:pPr algn="r" rtl="1" eaLnBrk="1" fontAlgn="base" hangingPunct="1">
              <a:buFontTx/>
              <a:buChar char="•"/>
            </a:pPr>
            <a:r>
              <a:rPr lang="ar-JO" altLang="en-US" sz="2800" b="1" dirty="0">
                <a:latin typeface="Arial" pitchFamily="34" charset="0"/>
                <a:cs typeface="Arial" pitchFamily="34" charset="0"/>
              </a:rPr>
              <a:t>السيطرة على شخص ضد إرادته / إرادتها</a:t>
            </a:r>
            <a:endParaRPr lang="en-US" altLang="en-US" sz="2800" b="1" dirty="0">
              <a:latin typeface="Arial" pitchFamily="34" charset="0"/>
              <a:cs typeface="Arial" pitchFamily="34" charset="0"/>
            </a:endParaRPr>
          </a:p>
          <a:p>
            <a:pPr eaLnBrk="1" fontAlgn="base" hangingPunct="1">
              <a:buFontTx/>
              <a:buChar char="•"/>
            </a:pPr>
            <a:endParaRPr lang="en-US" altLang="en-US" sz="2800" b="1" dirty="0">
              <a:latin typeface="Arial" pitchFamily="34" charset="0"/>
              <a:cs typeface="Arial" pitchFamily="34" charset="0"/>
            </a:endParaRPr>
          </a:p>
          <a:p>
            <a:pPr algn="r" rtl="1" eaLnBrk="1" fontAlgn="base" hangingPunct="1">
              <a:buFontTx/>
              <a:buChar char="•"/>
            </a:pPr>
            <a:r>
              <a:rPr lang="ar-JO" altLang="en-US" sz="2800" b="1" dirty="0">
                <a:latin typeface="Arial" pitchFamily="34" charset="0"/>
                <a:cs typeface="Arial" pitchFamily="34" charset="0"/>
              </a:rPr>
              <a:t>تأمين العمل من أحد في ظل ظروف قاسية مقابل أجر زهيد أو بدون أجر</a:t>
            </a:r>
            <a:endParaRPr lang="en-US" altLang="en-US" sz="2800" b="1" dirty="0">
              <a:latin typeface="Arial" pitchFamily="34" charset="0"/>
              <a:cs typeface="Arial" pitchFamily="34" charset="0"/>
            </a:endParaRPr>
          </a:p>
        </p:txBody>
      </p:sp>
      <p:sp>
        <p:nvSpPr>
          <p:cNvPr id="38916" name="Text Box 6"/>
          <p:cNvSpPr txBox="1">
            <a:spLocks noChangeArrowheads="1"/>
          </p:cNvSpPr>
          <p:nvPr/>
        </p:nvSpPr>
        <p:spPr bwMode="auto">
          <a:xfrm>
            <a:off x="1219200" y="0"/>
            <a:ext cx="4144888" cy="461665"/>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solidFill>
                  <a:srgbClr val="FFFFFF"/>
                </a:solidFill>
                <a:latin typeface="Arial" pitchFamily="34" charset="0"/>
                <a:cs typeface="Arial" pitchFamily="34" charset="0"/>
              </a:rPr>
              <a:t>مقدمة وتعريف</a:t>
            </a:r>
            <a:endParaRPr lang="en-US" altLang="en-US" dirty="0">
              <a:latin typeface="Arial" pitchFamily="34" charset="0"/>
              <a:cs typeface="Arial" pitchFamily="34" charset="0"/>
            </a:endParaRPr>
          </a:p>
        </p:txBody>
      </p:sp>
      <p:sp>
        <p:nvSpPr>
          <p:cNvPr id="38917" name="Rectangle 7"/>
          <p:cNvSpPr>
            <a:spLocks noGrp="1" noChangeArrowheads="1"/>
          </p:cNvSpPr>
          <p:nvPr>
            <p:ph type="title" idx="4294967295"/>
          </p:nvPr>
        </p:nvSpPr>
        <p:spPr>
          <a:xfrm>
            <a:off x="1219200" y="533400"/>
            <a:ext cx="4895849" cy="762000"/>
          </a:xfrm>
        </p:spPr>
        <p:txBody>
          <a:bodyPr/>
          <a:lstStyle/>
          <a:p>
            <a:pPr eaLnBrk="1" hangingPunct="1"/>
            <a:r>
              <a:rPr lang="ar-JO" altLang="en-US" sz="3200" b="1" dirty="0">
                <a:solidFill>
                  <a:schemeClr val="tx1"/>
                </a:solidFill>
                <a:latin typeface="Arial" pitchFamily="34" charset="0"/>
              </a:rPr>
              <a:t>تعريفات أخرى</a:t>
            </a:r>
            <a:endParaRPr lang="en-US" altLang="en-US" sz="3200" b="1" dirty="0">
              <a:solidFill>
                <a:schemeClr val="tx1"/>
              </a:solidFill>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Photo courtesy&#10;of Anne Rai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79248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ext Box 4"/>
          <p:cNvSpPr txBox="1">
            <a:spLocks noChangeArrowheads="1"/>
          </p:cNvSpPr>
          <p:nvPr/>
        </p:nvSpPr>
        <p:spPr bwMode="auto">
          <a:xfrm>
            <a:off x="2971800" y="5486400"/>
            <a:ext cx="404847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b="1" dirty="0">
                <a:latin typeface="Arial" pitchFamily="34" charset="0"/>
                <a:cs typeface="Arial" pitchFamily="34" charset="0"/>
              </a:rPr>
              <a:t>العبودية في روما القديمة</a:t>
            </a:r>
            <a:endParaRPr lang="en-US" altLang="en-US" b="1" dirty="0">
              <a:latin typeface="Arial" pitchFamily="34" charset="0"/>
              <a:cs typeface="Arial" pitchFamily="34" charset="0"/>
            </a:endParaRPr>
          </a:p>
        </p:txBody>
      </p:sp>
      <p:sp>
        <p:nvSpPr>
          <p:cNvPr id="39939" name="Text Box 5"/>
          <p:cNvSpPr txBox="1">
            <a:spLocks noChangeArrowheads="1"/>
          </p:cNvSpPr>
          <p:nvPr/>
        </p:nvSpPr>
        <p:spPr bwMode="auto">
          <a:xfrm>
            <a:off x="1213952" y="6248400"/>
            <a:ext cx="792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ar-JO" altLang="en-US" sz="2000" b="1" dirty="0">
                <a:latin typeface="Arial" pitchFamily="34" charset="0"/>
                <a:cs typeface="Arial" pitchFamily="34" charset="0"/>
              </a:rPr>
              <a:t>القانون الروماني: العبد شيء، متاع، شيء مميت</a:t>
            </a:r>
            <a:endParaRPr lang="en-US" altLang="en-US" sz="2000" b="1" dirty="0">
              <a:latin typeface="Arial" pitchFamily="34" charset="0"/>
              <a:cs typeface="Arial" pitchFamily="34" charset="0"/>
            </a:endParaRPr>
          </a:p>
        </p:txBody>
      </p:sp>
      <p:sp>
        <p:nvSpPr>
          <p:cNvPr id="39940" name="Rectangle 7"/>
          <p:cNvSpPr>
            <a:spLocks noGrp="1" noChangeArrowheads="1"/>
          </p:cNvSpPr>
          <p:nvPr>
            <p:ph type="title" idx="4294967295"/>
          </p:nvPr>
        </p:nvSpPr>
        <p:spPr>
          <a:xfrm>
            <a:off x="1187624" y="-27384"/>
            <a:ext cx="4267200" cy="533400"/>
          </a:xfrm>
          <a:solidFill>
            <a:srgbClr val="000000"/>
          </a:solidFill>
          <a:ln>
            <a:noFill/>
            <a:miter lim="800000"/>
            <a:headEnd/>
            <a:tailEnd/>
          </a:ln>
        </p:spPr>
        <p:txBody>
          <a:bodyPr/>
          <a:lstStyle/>
          <a:p>
            <a:pPr eaLnBrk="1" hangingPunct="1"/>
            <a:r>
              <a:rPr lang="ar-JO" altLang="en-US" sz="2400" b="1" dirty="0">
                <a:solidFill>
                  <a:srgbClr val="FFFFFF"/>
                </a:solidFill>
                <a:latin typeface="Arial" pitchFamily="34" charset="0"/>
              </a:rPr>
              <a:t>مقدمة وتعريف</a:t>
            </a:r>
            <a:endParaRPr lang="en-US" altLang="en-US" sz="2400" b="1" dirty="0">
              <a:solidFill>
                <a:srgbClr val="FFFFFF"/>
              </a:solidFill>
              <a:latin typeface="Arial" pitchFamily="34" charset="0"/>
            </a:endParaRPr>
          </a:p>
        </p:txBody>
      </p:sp>
    </p:spTree>
  </p:cSld>
  <p:clrMapOvr>
    <a:masterClrMapping/>
  </p:clrMapOvr>
</p:sld>
</file>

<file path=ppt/theme/theme1.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ctr"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ctr"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Designs\Strategic.pot</Template>
  <TotalTime>2528</TotalTime>
  <Words>3006</Words>
  <Application>Microsoft Macintosh PowerPoint</Application>
  <PresentationFormat>On-screen Show (4:3)</PresentationFormat>
  <Paragraphs>365</Paragraphs>
  <Slides>56</Slides>
  <Notes>5</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56</vt:i4>
      </vt:variant>
    </vt:vector>
  </HeadingPairs>
  <TitlesOfParts>
    <vt:vector size="68" baseType="lpstr">
      <vt:lpstr>Arial</vt:lpstr>
      <vt:lpstr>Arial Black</vt:lpstr>
      <vt:lpstr>Calibri</vt:lpstr>
      <vt:lpstr>Comic Sans MS</vt:lpstr>
      <vt:lpstr>Times New Roman</vt:lpstr>
      <vt:lpstr>Wingdings</vt:lpstr>
      <vt:lpstr>Strategic</vt:lpstr>
      <vt:lpstr>Default Design</vt:lpstr>
      <vt:lpstr>49_Blank Presentation</vt:lpstr>
      <vt:lpstr>8_Blank Presentation</vt:lpstr>
      <vt:lpstr>5_Default Design</vt:lpstr>
      <vt:lpstr>Bitmap Image</vt:lpstr>
      <vt:lpstr>العبودية</vt:lpstr>
      <vt:lpstr>العرض التقديمي</vt:lpstr>
      <vt:lpstr>العبودية</vt:lpstr>
      <vt:lpstr>أصول العبودية</vt:lpstr>
      <vt:lpstr>مصادر العبودية</vt:lpstr>
      <vt:lpstr>أشكال العبودية</vt:lpstr>
      <vt:lpstr>التعريف السومري</vt:lpstr>
      <vt:lpstr>تعريفات أخرى</vt:lpstr>
      <vt:lpstr>مقدمة وتعريف</vt:lpstr>
      <vt:lpstr>القانون الروماني مقابل القانون اليوناني</vt:lpstr>
      <vt:lpstr>مصطلحات مهمة</vt:lpstr>
      <vt:lpstr>العبيد في المجتمعات القديمة</vt:lpstr>
      <vt:lpstr>العبيد في المجتمعات القديمة</vt:lpstr>
      <vt:lpstr>العبيد في المجتمعات القديمة</vt:lpstr>
      <vt:lpstr>العبيد في المجتمعات القديمة</vt:lpstr>
      <vt:lpstr>العبيد في المجتمعات القديمة</vt:lpstr>
      <vt:lpstr>العبيد في المجتمعات القديمة</vt:lpstr>
      <vt:lpstr>معاملة العبيد</vt:lpstr>
      <vt:lpstr>معاملة العبيد</vt:lpstr>
      <vt:lpstr>معاملة العبيد</vt:lpstr>
      <vt:lpstr>معاملة العبيد</vt:lpstr>
      <vt:lpstr>ماذا تعلن العبودية عن البشر؟</vt:lpstr>
      <vt:lpstr>ماذا تعلن العبودية عن البشر؟</vt:lpstr>
      <vt:lpstr>ماذا يعلم الناموس الموسوي عن العبودية؟</vt:lpstr>
      <vt:lpstr>1. نواميس اكتساب العبيد</vt:lpstr>
      <vt:lpstr>1. نواميس اكتساب العبيد</vt:lpstr>
      <vt:lpstr>2. نواميس العتق خر 21: 1-11، لا 25: 39-55، تث 15: 12-18</vt:lpstr>
      <vt:lpstr>2 نواميس العتق</vt:lpstr>
      <vt:lpstr>3. ناموس الحقوق الدينية</vt:lpstr>
      <vt:lpstr>4. نواميس الحقوق المدنية</vt:lpstr>
      <vt:lpstr>5. نواميس زواج العبد</vt:lpstr>
      <vt:lpstr>Comparing Mosaic Laws and Pagan Laws</vt:lpstr>
      <vt:lpstr>Comparing Mosaic Laws and Pagan Laws</vt:lpstr>
      <vt:lpstr>Comparing Mosaic Laws and Pagan Laws</vt:lpstr>
      <vt:lpstr>Comparing Mosaic Laws and Pagan Laws</vt:lpstr>
      <vt:lpstr>Comparing Mosaic Laws and Pagan Laws</vt:lpstr>
      <vt:lpstr>Comparing Mosaic Laws and Pagan Laws</vt:lpstr>
      <vt:lpstr>Features of slavery during Roman</vt:lpstr>
      <vt:lpstr>خصائص العبودية في الإمبراطورية الرومانية</vt:lpstr>
      <vt:lpstr>خصائص العبودية في الإمبراطورية الرومانية</vt:lpstr>
      <vt:lpstr>خصائص العبودية في الإمبراطورية الرومانية</vt:lpstr>
      <vt:lpstr>خصائص العبودية في الإمبراطورية الرومانية</vt:lpstr>
      <vt:lpstr>خصائص العبودية في الإمبراطورية الرومانية</vt:lpstr>
      <vt:lpstr>خصائص العبودية في الإمبراطورية الرومانية</vt:lpstr>
      <vt:lpstr>خصائص العبودية في الإمبراطورية الرومانية</vt:lpstr>
      <vt:lpstr>خصائص العبودية في الإمبراطورية الرومانية</vt:lpstr>
      <vt:lpstr>وإذا اضطجع رجل مع امرأة اضطجاع زرع وهي أمة مخطوبة لرجل ولم تفد فداء ولا أعطيت حريتها فليكن تأديب لا يقتلا لأنها لم تعتق (لا 19: 20)</vt:lpstr>
      <vt:lpstr>"إِنَّ الْمَسِيحَ قَدْ حَرَّرَنَا وَأَطْلَقَنَا فِي سَبِيلِ الْحُرِّيَّةِ. فَاثْبُتُوا إِذَنْ، وَلا تَعُودُوا إِلَى الارْتِبَاكِ بِنِيرِ الْعُبُودِيَّةِ"  (غل 5: 1).</vt:lpstr>
      <vt:lpstr>تعليم بولس في العهد الجديد عن العبودية</vt:lpstr>
      <vt:lpstr>توضيح من فليمون بخصوص العبودية</vt:lpstr>
      <vt:lpstr>توضيح من فليمون بخصوص العبودية</vt:lpstr>
      <vt:lpstr>الخلاصة</vt:lpstr>
      <vt:lpstr>المراجع</vt:lpstr>
      <vt:lpstr>Useful Websites</vt:lpstr>
      <vt:lpstr>Black</vt:lpstr>
      <vt:lpstr>الرابط للعرض التقديميِّ "خلفيَّات العهد القديم" متاحٌ على الموقع الإلكترونيّ:  BibleStudyDownloads.org</vt:lpstr>
    </vt:vector>
  </TitlesOfParts>
  <Company>PerkinElmer LAS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Slavery</dc:title>
  <dc:creator>cjeffrey</dc:creator>
  <cp:lastModifiedBy>Rick Griffith</cp:lastModifiedBy>
  <cp:revision>68</cp:revision>
  <dcterms:created xsi:type="dcterms:W3CDTF">2005-08-22T08:07:58Z</dcterms:created>
  <dcterms:modified xsi:type="dcterms:W3CDTF">2024-01-05T11:01:32Z</dcterms:modified>
</cp:coreProperties>
</file>