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4195" r:id="rId2"/>
    <p:sldMasterId id="2147484391" r:id="rId3"/>
    <p:sldMasterId id="2147484404" r:id="rId4"/>
    <p:sldMasterId id="2147484418" r:id="rId5"/>
    <p:sldMasterId id="2147484442" r:id="rId6"/>
    <p:sldMasterId id="2147484454" r:id="rId7"/>
    <p:sldMasterId id="2147484466" r:id="rId8"/>
    <p:sldMasterId id="2147484478" r:id="rId9"/>
    <p:sldMasterId id="2147484491" r:id="rId10"/>
    <p:sldMasterId id="2147484503" r:id="rId11"/>
  </p:sldMasterIdLst>
  <p:notesMasterIdLst>
    <p:notesMasterId r:id="rId71"/>
  </p:notesMasterIdLst>
  <p:sldIdLst>
    <p:sldId id="277" r:id="rId12"/>
    <p:sldId id="469" r:id="rId13"/>
    <p:sldId id="4179" r:id="rId14"/>
    <p:sldId id="5208" r:id="rId15"/>
    <p:sldId id="5207" r:id="rId16"/>
    <p:sldId id="4136" r:id="rId17"/>
    <p:sldId id="4137" r:id="rId18"/>
    <p:sldId id="4138" r:id="rId19"/>
    <p:sldId id="4139" r:id="rId20"/>
    <p:sldId id="5206" r:id="rId21"/>
    <p:sldId id="4155" r:id="rId22"/>
    <p:sldId id="831" r:id="rId23"/>
    <p:sldId id="5205" r:id="rId24"/>
    <p:sldId id="278" r:id="rId25"/>
    <p:sldId id="280" r:id="rId26"/>
    <p:sldId id="269" r:id="rId27"/>
    <p:sldId id="273" r:id="rId28"/>
    <p:sldId id="274" r:id="rId29"/>
    <p:sldId id="272" r:id="rId30"/>
    <p:sldId id="270" r:id="rId31"/>
    <p:sldId id="271" r:id="rId32"/>
    <p:sldId id="275" r:id="rId33"/>
    <p:sldId id="276" r:id="rId34"/>
    <p:sldId id="256" r:id="rId35"/>
    <p:sldId id="301" r:id="rId36"/>
    <p:sldId id="302" r:id="rId37"/>
    <p:sldId id="303" r:id="rId38"/>
    <p:sldId id="304" r:id="rId39"/>
    <p:sldId id="305" r:id="rId40"/>
    <p:sldId id="306" r:id="rId41"/>
    <p:sldId id="307" r:id="rId42"/>
    <p:sldId id="308" r:id="rId43"/>
    <p:sldId id="309" r:id="rId44"/>
    <p:sldId id="310" r:id="rId45"/>
    <p:sldId id="300" r:id="rId46"/>
    <p:sldId id="282" r:id="rId47"/>
    <p:sldId id="283" r:id="rId48"/>
    <p:sldId id="284" r:id="rId49"/>
    <p:sldId id="285" r:id="rId50"/>
    <p:sldId id="286" r:id="rId51"/>
    <p:sldId id="287" r:id="rId52"/>
    <p:sldId id="288" r:id="rId53"/>
    <p:sldId id="289" r:id="rId54"/>
    <p:sldId id="370" r:id="rId55"/>
    <p:sldId id="606" r:id="rId56"/>
    <p:sldId id="372" r:id="rId57"/>
    <p:sldId id="299" r:id="rId58"/>
    <p:sldId id="290" r:id="rId59"/>
    <p:sldId id="291" r:id="rId60"/>
    <p:sldId id="292" r:id="rId61"/>
    <p:sldId id="311" r:id="rId62"/>
    <p:sldId id="293" r:id="rId63"/>
    <p:sldId id="294" r:id="rId64"/>
    <p:sldId id="295" r:id="rId65"/>
    <p:sldId id="296" r:id="rId66"/>
    <p:sldId id="298" r:id="rId67"/>
    <p:sldId id="320" r:id="rId68"/>
    <p:sldId id="324" r:id="rId69"/>
    <p:sldId id="523" r:id="rId70"/>
  </p:sldIdLst>
  <p:sldSz cx="9144000" cy="6858000" type="screen4x3"/>
  <p:notesSz cx="6858000" cy="9144000"/>
  <p:defaultTextStyle>
    <a:defPPr>
      <a:defRPr lang="en-US"/>
    </a:defPPr>
    <a:lvl1pPr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1pPr>
    <a:lvl2pPr marL="4572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2pPr>
    <a:lvl3pPr marL="9144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3pPr>
    <a:lvl4pPr marL="13716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4pPr>
    <a:lvl5pPr marL="18288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5pPr>
    <a:lvl6pPr marL="22860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6pPr>
    <a:lvl7pPr marL="27432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7pPr>
    <a:lvl8pPr marL="32004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8pPr>
    <a:lvl9pPr marL="36576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800000"/>
    <a:srgbClr val="000000"/>
    <a:srgbClr val="A41E0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39" autoAdjust="0"/>
    <p:restoredTop sz="66794" autoAdjust="0"/>
  </p:normalViewPr>
  <p:slideViewPr>
    <p:cSldViewPr>
      <p:cViewPr>
        <p:scale>
          <a:sx n="86" d="100"/>
          <a:sy n="86" d="100"/>
        </p:scale>
        <p:origin x="360" y="6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133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ffectLst>
                  <a:outerShdw blurRad="38100" dist="38100" dir="2700000" algn="tl">
                    <a:srgbClr val="C0C0C0"/>
                  </a:outerShdw>
                </a:effectLst>
                <a:cs typeface="Arial" pitchFamily="34" charset="0"/>
              </a:defRPr>
            </a:lvl1pPr>
          </a:lstStyle>
          <a:p>
            <a:endParaRPr lang="en-US" altLang="en-US"/>
          </a:p>
        </p:txBody>
      </p:sp>
      <p:sp>
        <p:nvSpPr>
          <p:cNvPr id="890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cs typeface="Arial" pitchFamily="34" charset="0"/>
              </a:defRPr>
            </a:lvl1pPr>
          </a:lstStyle>
          <a:p>
            <a:endParaRPr lang="en-US" altLang="en-US"/>
          </a:p>
        </p:txBody>
      </p:sp>
      <p:sp>
        <p:nvSpPr>
          <p:cNvPr id="890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C0C0C0"/>
                  </a:outerShdw>
                </a:effectLst>
                <a:cs typeface="Arial" pitchFamily="34" charset="0"/>
              </a:defRPr>
            </a:lvl1pPr>
          </a:lstStyle>
          <a:p>
            <a:endParaRPr lang="en-US" altLang="en-US"/>
          </a:p>
        </p:txBody>
      </p:sp>
      <p:sp>
        <p:nvSpPr>
          <p:cNvPr id="890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C0C0C0"/>
                  </a:outerShdw>
                </a:effectLst>
                <a:cs typeface="Arial" pitchFamily="34" charset="0"/>
              </a:defRPr>
            </a:lvl1pPr>
          </a:lstStyle>
          <a:p>
            <a:fld id="{A74A40C7-2DEF-4BDC-A62E-A0F788849419}" type="slidenum">
              <a:rPr lang="en-US" altLang="en-US"/>
              <a:pPr/>
              <a:t>‹#›</a:t>
            </a:fld>
            <a:endParaRPr lang="en-US" altLang="en-US"/>
          </a:p>
        </p:txBody>
      </p:sp>
    </p:spTree>
    <p:extLst>
      <p:ext uri="{BB962C8B-B14F-4D97-AF65-F5344CB8AC3E}">
        <p14:creationId xmlns:p14="http://schemas.microsoft.com/office/powerpoint/2010/main" val="27076271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4" charset="0"/>
        <a:ea typeface="MS PGothic" pitchFamily="34" charset="-128"/>
        <a:cs typeface="Arial" pitchFamily="24" charset="0"/>
      </a:defRPr>
    </a:lvl1pPr>
    <a:lvl2pPr marL="457200" algn="l" rtl="0" eaLnBrk="0" fontAlgn="base" hangingPunct="0">
      <a:spcBef>
        <a:spcPct val="30000"/>
      </a:spcBef>
      <a:spcAft>
        <a:spcPct val="0"/>
      </a:spcAft>
      <a:defRPr sz="1200" kern="1200">
        <a:solidFill>
          <a:schemeClr val="tx1"/>
        </a:solidFill>
        <a:latin typeface="Arial" pitchFamily="24" charset="0"/>
        <a:ea typeface="Arial" pitchFamily="24" charset="0"/>
        <a:cs typeface="Arial" pitchFamily="24" charset="0"/>
      </a:defRPr>
    </a:lvl2pPr>
    <a:lvl3pPr marL="914400" algn="l" rtl="0" eaLnBrk="0" fontAlgn="base" hangingPunct="0">
      <a:spcBef>
        <a:spcPct val="30000"/>
      </a:spcBef>
      <a:spcAft>
        <a:spcPct val="0"/>
      </a:spcAft>
      <a:defRPr sz="1200" kern="1200">
        <a:solidFill>
          <a:schemeClr val="tx1"/>
        </a:solidFill>
        <a:latin typeface="Arial" pitchFamily="24" charset="0"/>
        <a:ea typeface="Arial" pitchFamily="24" charset="0"/>
        <a:cs typeface="Arial" pitchFamily="24" charset="0"/>
      </a:defRPr>
    </a:lvl3pPr>
    <a:lvl4pPr marL="1371600" algn="l" rtl="0" eaLnBrk="0" fontAlgn="base" hangingPunct="0">
      <a:spcBef>
        <a:spcPct val="30000"/>
      </a:spcBef>
      <a:spcAft>
        <a:spcPct val="0"/>
      </a:spcAft>
      <a:defRPr sz="1200" kern="1200">
        <a:solidFill>
          <a:schemeClr val="tx1"/>
        </a:solidFill>
        <a:latin typeface="Arial" pitchFamily="24" charset="0"/>
        <a:ea typeface="Arial" pitchFamily="24" charset="0"/>
        <a:cs typeface="Arial" pitchFamily="24" charset="0"/>
      </a:defRPr>
    </a:lvl4pPr>
    <a:lvl5pPr marL="1828800" algn="l" rtl="0" eaLnBrk="0" fontAlgn="base" hangingPunct="0">
      <a:spcBef>
        <a:spcPct val="30000"/>
      </a:spcBef>
      <a:spcAft>
        <a:spcPct val="0"/>
      </a:spcAft>
      <a:defRPr sz="1200" kern="1200">
        <a:solidFill>
          <a:schemeClr val="tx1"/>
        </a:solidFill>
        <a:latin typeface="Arial" pitchFamily="24" charset="0"/>
        <a:ea typeface="Arial" pitchFamily="24" charset="0"/>
        <a:cs typeface="Arial" pitchFamily="2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هل غيَّر الله وسيلة الخلاص عند الانتقال من العهد القديم إلى العهد الجديد؟</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نحن </a:t>
            </a:r>
            <a:r>
              <a:rPr lang="ar-JO" sz="1800" b="1" i="0" u="none" strike="noStrike" dirty="0">
                <a:solidFill>
                  <a:srgbClr val="000000"/>
                </a:solidFill>
                <a:effectLst/>
                <a:latin typeface="Arial" panose="020B0604020202020204" pitchFamily="34" charset="0"/>
              </a:rPr>
              <a:t>لا </a:t>
            </a:r>
            <a:r>
              <a:rPr lang="ar-JO" sz="1800" b="0" i="0" u="none" strike="noStrike" dirty="0">
                <a:solidFill>
                  <a:srgbClr val="000000"/>
                </a:solidFill>
                <a:effectLst/>
                <a:latin typeface="Arial" panose="020B0604020202020204" pitchFamily="34" charset="0"/>
              </a:rPr>
              <a:t>نتحدَّث هنا حول ما إذا كان ينبغي للناس أن يفعلوا أعمالاً صالحةً أم لا، فنحن جميعًا نتَّفق على ذلك. ولكنَّ السؤال هو: هل الأعمال ضروريَّةٌ للخلاص؟</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يجيب بولس عن هذا السؤال في رومية الأصحاح 4 بمثال إبراهيم الذي خَلُص بالإيمان وحده– راجِعْ تكوين 15: 6.</a:t>
            </a:r>
            <a:endParaRPr lang="ar-JO" b="0" dirty="0">
              <a:effectLst/>
            </a:endParaRPr>
          </a:p>
          <a:p>
            <a:endParaRPr lang="ar-JO" b="0" dirty="0">
              <a:latin typeface="Arial" panose="020B0604020202020204" pitchFamily="34" charset="0"/>
              <a:ea typeface="ＭＳ Ｐゴシック" charset="0"/>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0"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0"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0"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Common-195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BE-03-Lev-27</a:t>
            </a:r>
          </a:p>
          <a:p>
            <a:pPr eaLnBrk="1" hangingPunct="1"/>
            <a:r>
              <a:rPr lang="en-US" b="0"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0" dirty="0">
                <a:latin typeface="Arial" panose="020B0604020202020204" pitchFamily="34" charset="0"/>
                <a:ea typeface="ＭＳ Ｐゴシック" charset="0"/>
                <a:cs typeface="Arial" panose="020B0604020202020204" pitchFamily="34" charset="0"/>
              </a:rPr>
              <a:t>OB-39-Salvation-2</a:t>
            </a:r>
          </a:p>
          <a:p>
            <a:pPr eaLnBrk="1" hangingPunct="1"/>
            <a:r>
              <a:rPr lang="en-US" b="0" dirty="0">
                <a:latin typeface="Arial" panose="020B0604020202020204" pitchFamily="34" charset="0"/>
                <a:ea typeface="ＭＳ Ｐゴシック" charset="0"/>
                <a:cs typeface="Arial" panose="020B0604020202020204" pitchFamily="34" charset="0"/>
              </a:rPr>
              <a:t>OS-03-Leviticus-13</a:t>
            </a:r>
          </a:p>
          <a:p>
            <a:pPr eaLnBrk="1" hangingPunct="1"/>
            <a:r>
              <a:rPr lang="en-US" b="0" dirty="0">
                <a:latin typeface="Arial" panose="020B0604020202020204" pitchFamily="34" charset="0"/>
                <a:ea typeface="ＭＳ Ｐゴシック" charset="0"/>
                <a:cs typeface="Arial" panose="020B0604020202020204" pitchFamily="34" charset="0"/>
              </a:rPr>
              <a:t>OP-03-Lev-27</a:t>
            </a:r>
          </a:p>
          <a:p>
            <a:pPr eaLnBrk="1" hangingPunct="1"/>
            <a:r>
              <a:rPr lang="en-US" b="0"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NP-Acts_15v1-35_Dont_Be_Law_Abiding_(Rick_Griffith)-61_eng_pr_v4—slide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NS-Rom3-4-slide 77</a:t>
            </a:r>
          </a:p>
          <a:p>
            <a:pPr eaLnBrk="1" hangingPunct="1"/>
            <a:r>
              <a:rPr lang="en-US" b="0" dirty="0">
                <a:latin typeface="Arial" panose="020B0604020202020204" pitchFamily="34" charset="0"/>
                <a:ea typeface="ＭＳ Ｐゴシック" charset="0"/>
                <a:cs typeface="Arial" panose="020B0604020202020204" pitchFamily="34" charset="0"/>
              </a:rPr>
              <a:t>NS-09-Galatians-48</a:t>
            </a:r>
          </a:p>
          <a:p>
            <a:pPr eaLnBrk="1" hangingPunct="1"/>
            <a:r>
              <a:rPr lang="en-US" b="0"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188FF6-40B8-694E-B6D4-104F85AFA9A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18431A-5850-3D40-9C97-F96B317E43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Sacrifices did not save Israel but they did test the commitment of the people to sacrifice their wealth since animals cost money (Lev 1–10) while the rest of the book helped them with laws unique to the nation (Lev 11–27).</a:t>
            </a:r>
          </a:p>
          <a:p>
            <a:pPr eaLnBrk="1" hangingPunct="1"/>
            <a:r>
              <a:rPr lang="en-US" dirty="0">
                <a:latin typeface="Times New Roman" charset="0"/>
                <a:ea typeface="ＭＳ Ｐゴシック" charset="0"/>
                <a:cs typeface="ＭＳ Ｐゴシック" charset="0"/>
              </a:rPr>
              <a:t>_________________</a:t>
            </a:r>
          </a:p>
          <a:p>
            <a:pPr eaLnBrk="1" hangingPunct="1"/>
            <a:r>
              <a:rPr lang="en-US" dirty="0">
                <a:latin typeface="Times New Roman" charset="0"/>
                <a:ea typeface="ＭＳ Ｐゴシック" charset="0"/>
                <a:cs typeface="ＭＳ Ｐゴシック" charset="0"/>
              </a:rPr>
              <a:t>Common-205</a:t>
            </a:r>
          </a:p>
          <a:p>
            <a:pPr eaLnBrk="1" hangingPunct="1"/>
            <a:r>
              <a:rPr lang="en-US" dirty="0">
                <a:latin typeface="Times New Roman" charset="0"/>
                <a:ea typeface="ＭＳ Ｐゴシック" charset="0"/>
                <a:cs typeface="ＭＳ Ｐゴシック" charset="0"/>
              </a:rPr>
              <a:t>OS-03-Leviticus-201</a:t>
            </a:r>
          </a:p>
          <a:p>
            <a:pPr eaLnBrk="1" hangingPunct="1"/>
            <a:r>
              <a:rPr lang="en-US" dirty="0">
                <a:latin typeface="Times New Roman" charset="0"/>
                <a:ea typeface="ＭＳ Ｐゴシック" charset="0"/>
                <a:cs typeface="ＭＳ Ｐゴシック" charset="0"/>
              </a:rPr>
              <a:t>NS-09-Galatians-52</a:t>
            </a:r>
          </a:p>
          <a:p>
            <a:pPr eaLnBrk="1" hangingPunct="1"/>
            <a:r>
              <a:rPr lang="en-US" dirty="0">
                <a:latin typeface="Times New Roman" charset="0"/>
                <a:ea typeface="ＭＳ Ｐゴシック" charset="0"/>
                <a:cs typeface="ＭＳ Ｐゴシック" charset="0"/>
              </a:rPr>
              <a:t>NS-20-James-37</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A40C7-2DEF-4BDC-A62E-A0F788849419}" type="slidenum">
              <a:rPr lang="en-US" altLang="en-US" smtClean="0"/>
              <a:pPr/>
              <a:t>20</a:t>
            </a:fld>
            <a:endParaRPr lang="en-US" altLang="en-US"/>
          </a:p>
        </p:txBody>
      </p:sp>
    </p:spTree>
    <p:extLst>
      <p:ext uri="{BB962C8B-B14F-4D97-AF65-F5344CB8AC3E}">
        <p14:creationId xmlns:p14="http://schemas.microsoft.com/office/powerpoint/2010/main" val="3953937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___________________</a:t>
            </a:r>
          </a:p>
          <a:p>
            <a:r>
              <a:rPr lang="en-US" dirty="0"/>
              <a:t>ES-03-Reincarnation&amp;SpiritsInPrison-44</a:t>
            </a:r>
          </a:p>
          <a:p>
            <a:r>
              <a:rPr lang="en-US" dirty="0"/>
              <a:t>OB-38-Salvation-44</a:t>
            </a:r>
          </a:p>
          <a:p>
            <a:r>
              <a:rPr lang="en-US" dirty="0"/>
              <a:t>NS-08-2Cor-267</a:t>
            </a:r>
          </a:p>
          <a:p>
            <a:r>
              <a:rPr lang="en-US" dirty="0"/>
              <a:t>NS-22-Rev20-22-slide 154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3842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Paradise before Christ's death was part of OT Sheol, or the underworld of the dead, both saved and unsaved. But Jesus brought Paradise up to God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OB-38-Salvation-45</a:t>
            </a:r>
          </a:p>
          <a:p>
            <a:r>
              <a:rPr lang="en-US" dirty="0"/>
              <a:t>NS-08-2Cor-268</a:t>
            </a:r>
          </a:p>
          <a:p>
            <a:r>
              <a:rPr lang="en-US" dirty="0"/>
              <a:t>NS-22-Rev20-22-slide 155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4848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___________________</a:t>
            </a:r>
          </a:p>
          <a:p>
            <a:r>
              <a:rPr lang="en-US" dirty="0"/>
              <a:t>ES-03-Reincarnation&amp;SpiritsInPrison-46</a:t>
            </a:r>
          </a:p>
          <a:p>
            <a:r>
              <a:rPr lang="en-US" dirty="0"/>
              <a:t>OB-38-Salvation-46</a:t>
            </a:r>
          </a:p>
          <a:p>
            <a:r>
              <a:rPr lang="en-US" dirty="0"/>
              <a:t>NS-08-2Cor-269</a:t>
            </a:r>
          </a:p>
          <a:p>
            <a:r>
              <a:rPr lang="en-US" dirty="0"/>
              <a:t>NS-22-Rev20-22-slide 156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7249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sz="1200" b="0" dirty="0">
                <a:solidFill>
                  <a:srgbClr val="FFFFFF"/>
                </a:solidFill>
                <a:latin typeface="Arial" charset="0"/>
                <a:ea typeface="ＭＳ Ｐゴシック" charset="0"/>
              </a:rPr>
              <a:t>خلفيَّات (حرفيًّا: ورق الجدران) العهد القديم .</a:t>
            </a:r>
          </a:p>
          <a:p>
            <a:pPr eaLnBrk="1" hangingPunct="1"/>
            <a:r>
              <a:rPr lang="en-US" sz="1200" b="0" dirty="0">
                <a:solidFill>
                  <a:srgbClr val="FFFFFF"/>
                </a:solidFill>
                <a:latin typeface="Arial" charset="0"/>
                <a:ea typeface="ＭＳ Ｐゴシック" charset="0"/>
              </a:rPr>
              <a:t>OB is OT Backgrounds (</a:t>
            </a:r>
            <a:r>
              <a:rPr lang="en-US" sz="1200" b="0" dirty="0" err="1">
                <a:solidFill>
                  <a:srgbClr val="FFFFFF"/>
                </a:solidFill>
                <a:latin typeface="Arial" charset="0"/>
                <a:ea typeface="ＭＳ Ｐゴシック" charset="0"/>
              </a:rPr>
              <a:t>ob</a:t>
            </a:r>
            <a:r>
              <a:rPr lang="en-US" sz="1200" b="0" dirty="0">
                <a:solidFill>
                  <a:srgbClr val="FFFFFF"/>
                </a:solidFill>
                <a:latin typeface="Arial" charset="0"/>
                <a:ea typeface="ＭＳ Ｐゴシック" charset="0"/>
              </a:rPr>
              <a:t>) Arabic (Literally OT Wallpapers!)</a:t>
            </a:r>
          </a:p>
          <a:p>
            <a:r>
              <a:rPr lang="en-US" dirty="0"/>
              <a:t>_____________</a:t>
            </a:r>
          </a:p>
          <a:p>
            <a:r>
              <a:rPr lang="en-US" dirty="0"/>
              <a:t>Common-</a:t>
            </a:r>
            <a:r>
              <a:rPr lang="en-US" dirty="0">
                <a:latin typeface="Arial" charset="0"/>
                <a:ea typeface="ＭＳ Ｐゴシック" charset="0"/>
              </a:rPr>
              <a:t>2</a:t>
            </a:r>
            <a:r>
              <a:rPr lang="en-US" b="0" dirty="0">
                <a:latin typeface="Arial" charset="0"/>
                <a:ea typeface="ＭＳ Ｐゴシック" charset="0"/>
              </a:rPr>
              <a:t>6</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851659-6C28-F04F-B9E8-A84FF0E8C5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OS-03-Leviticus-73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 English-78</a:t>
            </a:r>
          </a:p>
          <a:p>
            <a:pPr eaLnBrk="1" hangingPunct="1"/>
            <a:r>
              <a:rPr lang="en-US" dirty="0">
                <a:latin typeface="Times New Roman" charset="0"/>
                <a:ea typeface="ＭＳ Ｐゴシック" charset="0"/>
                <a:cs typeface="ＭＳ Ｐゴシック" charset="0"/>
              </a:rPr>
              <a:t>OB-37-Sacrifices-19</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OS-03-Leviticus-70</a:t>
            </a:r>
          </a:p>
          <a:p>
            <a:pPr eaLnBrk="1" hangingPunct="1"/>
            <a:r>
              <a:rPr lang="en-US" dirty="0">
                <a:latin typeface="Times New Roman" charset="0"/>
                <a:ea typeface="ＭＳ Ｐゴシック" charset="0"/>
                <a:cs typeface="ＭＳ Ｐゴシック" charset="0"/>
              </a:rPr>
              <a:t>OS-04-Numbers-13, 207</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t>استعاد اليهود شركتهم مع الرب من خلال ذبائح الإثم والخطية.</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87E880-94DB-5947-8FAD-79CE1229DBF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hangingPunct="1"/>
            <a:r>
              <a:rPr lang="ar-JO" dirty="0">
                <a:latin typeface="Times New Roman" charset="0"/>
                <a:ea typeface="ＭＳ Ｐゴシック" charset="0"/>
                <a:cs typeface="ＭＳ Ｐゴシック" charset="0"/>
              </a:rPr>
              <a:t>إنَّ علاقة شعب إسرائيل بالله يمكن مقارنتها بالقناة (الماسورة).</a:t>
            </a:r>
          </a:p>
          <a:p>
            <a:pPr algn="r" rtl="1" eaLnBrk="1" hangingPunct="1"/>
            <a:r>
              <a:rPr lang="ar-JO" dirty="0">
                <a:latin typeface="Times New Roman" charset="0"/>
                <a:ea typeface="ＭＳ Ｐゴシック" charset="0"/>
                <a:cs typeface="ＭＳ Ｐゴシック" charset="0"/>
              </a:rPr>
              <a:t>كان يحدث انسدادٌ أحيانًا في الماسورة- مِثْل الخطيَّة- وهذا أعاق شركتهم مع الله.</a:t>
            </a:r>
          </a:p>
          <a:p>
            <a:pPr algn="r" rtl="1" eaLnBrk="1" hangingPunct="1"/>
            <a:r>
              <a:rPr lang="ar-JO" dirty="0">
                <a:latin typeface="Times New Roman" charset="0"/>
                <a:ea typeface="ＭＳ Ｐゴシック" charset="0"/>
                <a:cs typeface="ＭＳ Ｐゴシック" charset="0"/>
              </a:rPr>
              <a:t>هل استمرَّتْ علاقة شعب إسرائيل بالله عندما أخطأوا؟ نعم! </a:t>
            </a:r>
          </a:p>
          <a:p>
            <a:pPr algn="r" rtl="1" eaLnBrk="1" hangingPunct="1"/>
            <a:r>
              <a:rPr lang="ar-JO" dirty="0">
                <a:latin typeface="Times New Roman" charset="0"/>
                <a:ea typeface="ＭＳ Ｐゴシック" charset="0"/>
                <a:cs typeface="ＭＳ Ｐゴシック" charset="0"/>
              </a:rPr>
              <a:t>الخطيَّة لم تعوق علاقة شعب إسرائيل بالله، بل شركتهم معه.</a:t>
            </a:r>
          </a:p>
          <a:p>
            <a:pPr algn="r" rtl="1" eaLnBrk="1" hangingPunct="1"/>
            <a:r>
              <a:rPr lang="ar-JO" dirty="0">
                <a:latin typeface="Times New Roman" charset="0"/>
                <a:ea typeface="ＭＳ Ｐゴシック" charset="0"/>
                <a:cs typeface="ＭＳ Ｐゴシック" charset="0"/>
              </a:rPr>
              <a:t>لم تؤسِّسْ ذبائح العهد القديم علاقة الشعب بالله، لكنَّها كانت تقود إلى استعادة شركتهم مع الله.</a:t>
            </a:r>
            <a:endParaRPr lang="en-US"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Common-207</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0" name="Rectangle 18"/>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grpSp>
      <p:sp>
        <p:nvSpPr>
          <p:cNvPr id="411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411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endParaRPr lang="en-US" alt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endParaRPr lang="en-US" altLang="en-US"/>
          </a:p>
        </p:txBody>
      </p:sp>
      <p:sp>
        <p:nvSpPr>
          <p:cNvPr id="222" name="Rectangle 222"/>
          <p:cNvSpPr>
            <a:spLocks noGrp="1" noChangeArrowheads="1"/>
          </p:cNvSpPr>
          <p:nvPr>
            <p:ph type="sldNum" sz="quarter" idx="12"/>
          </p:nvPr>
        </p:nvSpPr>
        <p:spPr/>
        <p:txBody>
          <a:bodyPr/>
          <a:lstStyle>
            <a:lvl1pPr>
              <a:defRPr/>
            </a:lvl1pPr>
          </a:lstStyle>
          <a:p>
            <a:fld id="{4360C1E0-21CA-49F3-9C20-6925F7A57EA9}" type="slidenum">
              <a:rPr lang="en-US" altLang="en-US"/>
              <a:pPr/>
              <a:t>‹#›</a:t>
            </a:fld>
            <a:endParaRPr lang="en-US" altLang="en-US"/>
          </a:p>
        </p:txBody>
      </p:sp>
    </p:spTree>
    <p:extLst>
      <p:ext uri="{BB962C8B-B14F-4D97-AF65-F5344CB8AC3E}">
        <p14:creationId xmlns:p14="http://schemas.microsoft.com/office/powerpoint/2010/main" val="2766648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30C054F6-8547-4A76-A350-38D7101C3AC5}"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427438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1D17665F-3B34-254F-B51C-C02C50ABF65E}" type="slidenum">
              <a:rPr lang="en-US"/>
              <a:pPr>
                <a:defRPr/>
              </a:pPr>
              <a:t>‹#›</a:t>
            </a:fld>
            <a:endParaRPr lang="en-US"/>
          </a:p>
        </p:txBody>
      </p:sp>
    </p:spTree>
    <p:extLst>
      <p:ext uri="{BB962C8B-B14F-4D97-AF65-F5344CB8AC3E}">
        <p14:creationId xmlns:p14="http://schemas.microsoft.com/office/powerpoint/2010/main" val="4324544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DBD57A1-3A9D-6143-B415-00B85968E577}" type="slidenum">
              <a:rPr lang="en-US"/>
              <a:pPr>
                <a:defRPr/>
              </a:pPr>
              <a:t>‹#›</a:t>
            </a:fld>
            <a:endParaRPr lang="en-US"/>
          </a:p>
        </p:txBody>
      </p:sp>
    </p:spTree>
    <p:extLst>
      <p:ext uri="{BB962C8B-B14F-4D97-AF65-F5344CB8AC3E}">
        <p14:creationId xmlns:p14="http://schemas.microsoft.com/office/powerpoint/2010/main" val="34004417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1F95A860-21B4-384A-92E2-D11683C26B31}" type="slidenum">
              <a:rPr lang="en-US"/>
              <a:pPr>
                <a:defRPr/>
              </a:pPr>
              <a:t>‹#›</a:t>
            </a:fld>
            <a:endParaRPr lang="en-US"/>
          </a:p>
        </p:txBody>
      </p:sp>
    </p:spTree>
    <p:extLst>
      <p:ext uri="{BB962C8B-B14F-4D97-AF65-F5344CB8AC3E}">
        <p14:creationId xmlns:p14="http://schemas.microsoft.com/office/powerpoint/2010/main" val="3251094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4AFF436-59E7-414E-9F38-9146145B39AF}" type="slidenum">
              <a:rPr lang="en-US"/>
              <a:pPr>
                <a:defRPr/>
              </a:pPr>
              <a:t>‹#›</a:t>
            </a:fld>
            <a:endParaRPr lang="en-US"/>
          </a:p>
        </p:txBody>
      </p:sp>
    </p:spTree>
    <p:extLst>
      <p:ext uri="{BB962C8B-B14F-4D97-AF65-F5344CB8AC3E}">
        <p14:creationId xmlns:p14="http://schemas.microsoft.com/office/powerpoint/2010/main" val="42309461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DDDAAA1C-2FAB-744B-A0D9-4C1B4A8F900C}" type="slidenum">
              <a:rPr lang="en-US"/>
              <a:pPr>
                <a:defRPr/>
              </a:pPr>
              <a:t>‹#›</a:t>
            </a:fld>
            <a:endParaRPr lang="en-US"/>
          </a:p>
        </p:txBody>
      </p:sp>
    </p:spTree>
    <p:extLst>
      <p:ext uri="{BB962C8B-B14F-4D97-AF65-F5344CB8AC3E}">
        <p14:creationId xmlns:p14="http://schemas.microsoft.com/office/powerpoint/2010/main" val="28863988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21597894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29662675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34752519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83781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2533270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1FDDCF9B-5E35-4458-84F7-57B800225950}"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000794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27992217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2651197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25230211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42460676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842145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24256300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37832863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21657262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36798322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3481638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FDBCF481-8CF8-4B99-9386-F761FE284790}"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3062538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12866671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30783955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9268922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2649325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39213625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23843342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1638282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fld id="{3D750FA4-CF66-4497-BB15-BFB8FDC04CC3}" type="slidenum">
              <a:rPr lang="en-US" altLang="en-US"/>
              <a:pPr/>
              <a:t>‹#›</a:t>
            </a:fld>
            <a:endParaRPr lang="en-US" altLang="en-US"/>
          </a:p>
        </p:txBody>
      </p:sp>
      <p:sp>
        <p:nvSpPr>
          <p:cNvPr id="7" name="Rectangle 219"/>
          <p:cNvSpPr>
            <a:spLocks noGrp="1" noChangeArrowheads="1"/>
          </p:cNvSpPr>
          <p:nvPr>
            <p:ph type="dt" sz="half" idx="11"/>
          </p:nvPr>
        </p:nvSpPr>
        <p:spPr>
          <a:ln/>
        </p:spPr>
        <p:txBody>
          <a:bodyPr/>
          <a:lstStyle>
            <a:lvl1pPr>
              <a:defRPr/>
            </a:lvl1pPr>
          </a:lstStyle>
          <a:p>
            <a:endParaRPr lang="en-US" altLang="en-US"/>
          </a:p>
        </p:txBody>
      </p:sp>
      <p:sp>
        <p:nvSpPr>
          <p:cNvPr id="8"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5999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5"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6"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604FC501-3AC9-40E6-94C3-466F48AC650D}" type="slidenum">
              <a:rPr lang="en-US" altLang="en-US"/>
              <a:pPr/>
              <a:t>‹#›</a:t>
            </a:fld>
            <a:endParaRPr lang="en-US" altLang="en-US"/>
          </a:p>
        </p:txBody>
      </p:sp>
    </p:spTree>
    <p:extLst>
      <p:ext uri="{BB962C8B-B14F-4D97-AF65-F5344CB8AC3E}">
        <p14:creationId xmlns:p14="http://schemas.microsoft.com/office/powerpoint/2010/main" val="367252261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5"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6"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C48A11F3-907F-41CE-ACBA-19592B5D0B04}" type="slidenum">
              <a:rPr lang="en-US" altLang="en-US"/>
              <a:pPr/>
              <a:t>‹#›</a:t>
            </a:fld>
            <a:endParaRPr lang="en-US" altLang="en-US"/>
          </a:p>
        </p:txBody>
      </p:sp>
    </p:spTree>
    <p:extLst>
      <p:ext uri="{BB962C8B-B14F-4D97-AF65-F5344CB8AC3E}">
        <p14:creationId xmlns:p14="http://schemas.microsoft.com/office/powerpoint/2010/main" val="412949256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6"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7"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9D9ADD18-775A-4052-8A59-B0CA38136F0A}" type="slidenum">
              <a:rPr lang="en-US" altLang="en-US"/>
              <a:pPr/>
              <a:t>‹#›</a:t>
            </a:fld>
            <a:endParaRPr lang="en-US" altLang="en-US"/>
          </a:p>
        </p:txBody>
      </p:sp>
    </p:spTree>
    <p:extLst>
      <p:ext uri="{BB962C8B-B14F-4D97-AF65-F5344CB8AC3E}">
        <p14:creationId xmlns:p14="http://schemas.microsoft.com/office/powerpoint/2010/main" val="128638663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8"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9"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AA3FCDA7-3968-416A-AA7C-F7234C63400D}" type="slidenum">
              <a:rPr lang="en-US" altLang="en-US"/>
              <a:pPr/>
              <a:t>‹#›</a:t>
            </a:fld>
            <a:endParaRPr lang="en-US" altLang="en-US"/>
          </a:p>
        </p:txBody>
      </p:sp>
    </p:spTree>
    <p:extLst>
      <p:ext uri="{BB962C8B-B14F-4D97-AF65-F5344CB8AC3E}">
        <p14:creationId xmlns:p14="http://schemas.microsoft.com/office/powerpoint/2010/main" val="55081226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4"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5"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C5C34105-73B4-4729-A360-B2AF23074D6F}" type="slidenum">
              <a:rPr lang="en-US" altLang="en-US"/>
              <a:pPr/>
              <a:t>‹#›</a:t>
            </a:fld>
            <a:endParaRPr lang="en-US" altLang="en-US"/>
          </a:p>
        </p:txBody>
      </p:sp>
    </p:spTree>
    <p:extLst>
      <p:ext uri="{BB962C8B-B14F-4D97-AF65-F5344CB8AC3E}">
        <p14:creationId xmlns:p14="http://schemas.microsoft.com/office/powerpoint/2010/main" val="357756006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3"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4"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B42DA68A-0651-4CBC-A56B-42B7CB5C2C40}" type="slidenum">
              <a:rPr lang="en-US" altLang="en-US"/>
              <a:pPr/>
              <a:t>‹#›</a:t>
            </a:fld>
            <a:endParaRPr lang="en-US" altLang="en-US"/>
          </a:p>
        </p:txBody>
      </p:sp>
    </p:spTree>
    <p:extLst>
      <p:ext uri="{BB962C8B-B14F-4D97-AF65-F5344CB8AC3E}">
        <p14:creationId xmlns:p14="http://schemas.microsoft.com/office/powerpoint/2010/main" val="103593333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D4C6CF2F-D7A6-4258-839F-E4DB812702AE}"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149044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6"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7"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40B821C9-9DA6-4B8C-9E58-EF02DC0C842F}" type="slidenum">
              <a:rPr lang="en-US" altLang="en-US"/>
              <a:pPr/>
              <a:t>‹#›</a:t>
            </a:fld>
            <a:endParaRPr lang="en-US" altLang="en-US"/>
          </a:p>
        </p:txBody>
      </p:sp>
    </p:spTree>
    <p:extLst>
      <p:ext uri="{BB962C8B-B14F-4D97-AF65-F5344CB8AC3E}">
        <p14:creationId xmlns:p14="http://schemas.microsoft.com/office/powerpoint/2010/main" val="12920019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6"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7"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D02ECA74-939C-4B53-B027-02E410725EBD}" type="slidenum">
              <a:rPr lang="en-US" altLang="en-US"/>
              <a:pPr/>
              <a:t>‹#›</a:t>
            </a:fld>
            <a:endParaRPr lang="en-US" altLang="en-US"/>
          </a:p>
        </p:txBody>
      </p:sp>
    </p:spTree>
    <p:extLst>
      <p:ext uri="{BB962C8B-B14F-4D97-AF65-F5344CB8AC3E}">
        <p14:creationId xmlns:p14="http://schemas.microsoft.com/office/powerpoint/2010/main" val="48036948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5"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6"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C90806BC-4A3C-43FB-AA60-339DB3FB88DC}" type="slidenum">
              <a:rPr lang="en-US" altLang="en-US"/>
              <a:pPr/>
              <a:t>‹#›</a:t>
            </a:fld>
            <a:endParaRPr lang="en-US" altLang="en-US"/>
          </a:p>
        </p:txBody>
      </p:sp>
    </p:spTree>
    <p:extLst>
      <p:ext uri="{BB962C8B-B14F-4D97-AF65-F5344CB8AC3E}">
        <p14:creationId xmlns:p14="http://schemas.microsoft.com/office/powerpoint/2010/main" val="138031880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spcBef>
                <a:spcPct val="20000"/>
              </a:spcBef>
              <a:buClr>
                <a:schemeClr val="hlink"/>
              </a:buClr>
              <a:buFont typeface="Wingdings" pitchFamily="2" charset="2"/>
              <a:buNone/>
              <a:defRPr/>
            </a:lvl1pPr>
          </a:lstStyle>
          <a:p>
            <a:endParaRPr lang="en-US" altLang="en-US"/>
          </a:p>
        </p:txBody>
      </p:sp>
      <p:sp>
        <p:nvSpPr>
          <p:cNvPr id="5" name="Rectangle 13"/>
          <p:cNvSpPr>
            <a:spLocks noGrp="1" noChangeArrowheads="1"/>
          </p:cNvSpPr>
          <p:nvPr>
            <p:ph type="ftr" sz="quarter" idx="11"/>
          </p:nvPr>
        </p:nvSpPr>
        <p:spPr/>
        <p:txBody>
          <a:bodyPr/>
          <a:lstStyle>
            <a:lvl1pPr>
              <a:spcBef>
                <a:spcPct val="20000"/>
              </a:spcBef>
              <a:buClr>
                <a:schemeClr val="hlink"/>
              </a:buClr>
              <a:buFont typeface="Wingdings" pitchFamily="2" charset="2"/>
              <a:buNone/>
              <a:defRPr/>
            </a:lvl1pPr>
          </a:lstStyle>
          <a:p>
            <a:endParaRPr lang="en-US" altLang="en-US"/>
          </a:p>
        </p:txBody>
      </p:sp>
      <p:sp>
        <p:nvSpPr>
          <p:cNvPr id="6" name="Rectangle 14"/>
          <p:cNvSpPr>
            <a:spLocks noGrp="1" noChangeArrowheads="1"/>
          </p:cNvSpPr>
          <p:nvPr>
            <p:ph type="sldNum" sz="quarter" idx="12"/>
          </p:nvPr>
        </p:nvSpPr>
        <p:spPr/>
        <p:txBody>
          <a:bodyPr/>
          <a:lstStyle>
            <a:lvl1pPr>
              <a:spcBef>
                <a:spcPct val="20000"/>
              </a:spcBef>
              <a:buClr>
                <a:schemeClr val="hlink"/>
              </a:buClr>
              <a:buFont typeface="Wingdings" pitchFamily="2" charset="2"/>
              <a:buNone/>
              <a:defRPr/>
            </a:lvl1pPr>
          </a:lstStyle>
          <a:p>
            <a:fld id="{29066AD3-3A73-4638-A304-567AD899F52D}" type="slidenum">
              <a:rPr lang="en-US" altLang="en-US"/>
              <a:pPr/>
              <a:t>‹#›</a:t>
            </a:fld>
            <a:endParaRPr lang="en-US" altLang="en-US"/>
          </a:p>
        </p:txBody>
      </p:sp>
    </p:spTree>
    <p:extLst>
      <p:ext uri="{BB962C8B-B14F-4D97-AF65-F5344CB8AC3E}">
        <p14:creationId xmlns:p14="http://schemas.microsoft.com/office/powerpoint/2010/main" val="228595385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184178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0490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6787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858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873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4756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5704DA3F-DCE4-4FED-9AD9-D535BF42ABE9}"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7261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1100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7431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2412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2518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2015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489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82647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2621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15705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59728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5C2D3EFA-6C47-4EBF-8E99-60D985A15452}"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4021806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69998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38722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60387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39048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0480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45792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72550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147348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880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346781"/>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79133B72-97E4-4E55-A762-0947FDFDEDB5}" type="slidenum">
              <a:rPr lang="en-US" altLang="en-US"/>
              <a:pPr/>
              <a:t>‹#›</a:t>
            </a:fld>
            <a:endParaRPr lang="en-US" altLang="en-US"/>
          </a:p>
        </p:txBody>
      </p:sp>
      <p:sp>
        <p:nvSpPr>
          <p:cNvPr id="8" name="Rectangle 219"/>
          <p:cNvSpPr>
            <a:spLocks noGrp="1" noChangeArrowheads="1"/>
          </p:cNvSpPr>
          <p:nvPr>
            <p:ph type="dt" sz="half" idx="11"/>
          </p:nvPr>
        </p:nvSpPr>
        <p:spPr>
          <a:ln/>
        </p:spPr>
        <p:txBody>
          <a:bodyPr/>
          <a:lstStyle>
            <a:lvl1pPr>
              <a:defRPr/>
            </a:lvl1pPr>
          </a:lstStyle>
          <a:p>
            <a:endParaRPr lang="en-US" altLang="en-US"/>
          </a:p>
        </p:txBody>
      </p:sp>
      <p:sp>
        <p:nvSpPr>
          <p:cNvPr id="9"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527347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621782"/>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25133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8293601"/>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1766117"/>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354970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9626895"/>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15297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1885172"/>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604123"/>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382296"/>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DAFB5D78-46F4-4350-919F-FBC6CA1BE87A}" type="slidenum">
              <a:rPr lang="en-US" altLang="en-US"/>
              <a:pPr/>
              <a:t>‹#›</a:t>
            </a:fld>
            <a:endParaRPr lang="en-US" altLang="en-US"/>
          </a:p>
        </p:txBody>
      </p:sp>
      <p:sp>
        <p:nvSpPr>
          <p:cNvPr id="4" name="Rectangle 219"/>
          <p:cNvSpPr>
            <a:spLocks noGrp="1" noChangeArrowheads="1"/>
          </p:cNvSpPr>
          <p:nvPr>
            <p:ph type="dt" sz="half" idx="11"/>
          </p:nvPr>
        </p:nvSpPr>
        <p:spPr>
          <a:ln/>
        </p:spPr>
        <p:txBody>
          <a:bodyPr/>
          <a:lstStyle>
            <a:lvl1pPr>
              <a:defRPr/>
            </a:lvl1pPr>
          </a:lstStyle>
          <a:p>
            <a:endParaRPr lang="en-US" altLang="en-US"/>
          </a:p>
        </p:txBody>
      </p:sp>
      <p:sp>
        <p:nvSpPr>
          <p:cNvPr id="5"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618647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16167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9592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9399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7130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912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1536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35244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06785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6236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4805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81D3C5F7-C8BA-4D01-81B7-A651814BA178}" type="slidenum">
              <a:rPr lang="en-US" altLang="en-US"/>
              <a:pPr/>
              <a:t>‹#›</a:t>
            </a:fld>
            <a:endParaRPr lang="en-US" altLang="en-US"/>
          </a:p>
        </p:txBody>
      </p:sp>
      <p:sp>
        <p:nvSpPr>
          <p:cNvPr id="3" name="Rectangle 219"/>
          <p:cNvSpPr>
            <a:spLocks noGrp="1" noChangeArrowheads="1"/>
          </p:cNvSpPr>
          <p:nvPr>
            <p:ph type="dt" sz="half" idx="11"/>
          </p:nvPr>
        </p:nvSpPr>
        <p:spPr>
          <a:ln/>
        </p:spPr>
        <p:txBody>
          <a:bodyPr/>
          <a:lstStyle>
            <a:lvl1pPr>
              <a:defRPr/>
            </a:lvl1pPr>
          </a:lstStyle>
          <a:p>
            <a:endParaRPr lang="en-US" altLang="en-US"/>
          </a:p>
        </p:txBody>
      </p:sp>
      <p:sp>
        <p:nvSpPr>
          <p:cNvPr id="4"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2640703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48777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pPr>
              <a:defRPr/>
            </a:pPr>
            <a:fld id="{A1E5E8D4-B2E4-CB4C-A33A-F9C963FBD8D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470852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78830F0F-839C-5E41-A06C-0D84B401B89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0566547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08EFE18B-FF27-A14A-A925-53ADFB32C3D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057648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84659C0-ED2D-BB49-9716-7056A864934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1923077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pPr>
              <a:defRPr/>
            </a:pPr>
            <a:fld id="{EEAA37B6-B83C-B941-A6C5-EE2A036388D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8197900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pPr>
              <a:defRPr/>
            </a:pPr>
            <a:fld id="{40EECC03-549C-6D4F-9883-4AE0E366414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1084051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pPr>
              <a:defRPr/>
            </a:pPr>
            <a:fld id="{BD33A895-D393-6E43-81BC-EC5B29A8E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27785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B749192D-3256-2A46-9871-D1442B5A5CA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322487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EAC0503-2A7C-E444-9AD0-DF3345C3370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199719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39F34CC8-CCED-4971-9C27-BC207E032742}"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921248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FBF10F3A-D568-8148-BD6A-4916DAF48C3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2432318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136C4E64-8507-584E-A6B8-68E36D479A2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7212427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4"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5"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6"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F84956A-E395-7E42-94C7-43CF456EB84D}" type="slidenum">
              <a:rPr lang="en-US"/>
              <a:pPr>
                <a:defRPr/>
              </a:pPr>
              <a:t>‹#›</a:t>
            </a:fld>
            <a:endParaRPr lang="en-US"/>
          </a:p>
        </p:txBody>
      </p:sp>
    </p:spTree>
    <p:extLst>
      <p:ext uri="{BB962C8B-B14F-4D97-AF65-F5344CB8AC3E}">
        <p14:creationId xmlns:p14="http://schemas.microsoft.com/office/powerpoint/2010/main" val="21008801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8E5B4779-D46E-2947-A4EC-427728C9144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847262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B1AEEE63-7E0D-414C-9E87-16BB69A73AD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762968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E7799A73-5495-3940-A32D-015EF6B79C1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320242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036"/>
          <p:cNvSpPr>
            <a:spLocks noGrp="1" noChangeArrowheads="1"/>
          </p:cNvSpPr>
          <p:nvPr>
            <p:ph type="sldNum" sz="quarter" idx="12"/>
          </p:nvPr>
        </p:nvSpPr>
        <p:spPr>
          <a:ln/>
        </p:spPr>
        <p:txBody>
          <a:bodyPr/>
          <a:lstStyle>
            <a:lvl1pPr>
              <a:defRPr/>
            </a:lvl1pPr>
          </a:lstStyle>
          <a:p>
            <a:pPr>
              <a:defRPr/>
            </a:pPr>
            <a:fld id="{72B57DA2-64A6-B945-B4F5-9B03EAA0121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059858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036"/>
          <p:cNvSpPr>
            <a:spLocks noGrp="1" noChangeArrowheads="1"/>
          </p:cNvSpPr>
          <p:nvPr>
            <p:ph type="sldNum" sz="quarter" idx="12"/>
          </p:nvPr>
        </p:nvSpPr>
        <p:spPr>
          <a:ln/>
        </p:spPr>
        <p:txBody>
          <a:bodyPr/>
          <a:lstStyle>
            <a:lvl1pPr>
              <a:defRPr/>
            </a:lvl1pPr>
          </a:lstStyle>
          <a:p>
            <a:pPr>
              <a:defRPr/>
            </a:pPr>
            <a:fld id="{E2D7B6BD-FB7C-0547-A5C3-6A1A632B7FC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911868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036"/>
          <p:cNvSpPr>
            <a:spLocks noGrp="1" noChangeArrowheads="1"/>
          </p:cNvSpPr>
          <p:nvPr>
            <p:ph type="sldNum" sz="quarter" idx="12"/>
          </p:nvPr>
        </p:nvSpPr>
        <p:spPr>
          <a:ln/>
        </p:spPr>
        <p:txBody>
          <a:bodyPr/>
          <a:lstStyle>
            <a:lvl1pPr>
              <a:defRPr/>
            </a:lvl1pPr>
          </a:lstStyle>
          <a:p>
            <a:pPr>
              <a:defRPr/>
            </a:pPr>
            <a:fld id="{A713CEEE-65F1-CA4F-A615-3E2F531706B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365538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CC0970A9-BD1F-E347-AAD0-66FA0557F93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6535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538223C3-7385-4B11-8FFE-0B06D206E244}"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160821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FC15FC44-2C34-484C-ADC1-C13C825FC65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459280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2BFDE11A-DD23-EE4B-AF18-E38FE97CD09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459646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C9D16A05-7B04-7C41-80E9-236B57142B6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313846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40BA7982-82C1-414A-9BD2-F20FDC5ED33B}" type="slidenum">
              <a:rPr lang="en-US"/>
              <a:pPr>
                <a:defRPr/>
              </a:pPr>
              <a:t>‹#›</a:t>
            </a:fld>
            <a:endParaRPr lang="en-US"/>
          </a:p>
        </p:txBody>
      </p:sp>
    </p:spTree>
    <p:extLst>
      <p:ext uri="{BB962C8B-B14F-4D97-AF65-F5344CB8AC3E}">
        <p14:creationId xmlns:p14="http://schemas.microsoft.com/office/powerpoint/2010/main" val="10735201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4602A43A-9858-204E-AE40-E4445A6C232F}" type="slidenum">
              <a:rPr lang="en-US"/>
              <a:pPr>
                <a:defRPr/>
              </a:pPr>
              <a:t>‹#›</a:t>
            </a:fld>
            <a:endParaRPr lang="en-US"/>
          </a:p>
        </p:txBody>
      </p:sp>
    </p:spTree>
    <p:extLst>
      <p:ext uri="{BB962C8B-B14F-4D97-AF65-F5344CB8AC3E}">
        <p14:creationId xmlns:p14="http://schemas.microsoft.com/office/powerpoint/2010/main" val="31027828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CD6F25E-879A-A84B-89F7-CFD63B5C8B47}" type="slidenum">
              <a:rPr lang="en-US"/>
              <a:pPr>
                <a:defRPr/>
              </a:pPr>
              <a:t>‹#›</a:t>
            </a:fld>
            <a:endParaRPr lang="en-US"/>
          </a:p>
        </p:txBody>
      </p:sp>
    </p:spTree>
    <p:extLst>
      <p:ext uri="{BB962C8B-B14F-4D97-AF65-F5344CB8AC3E}">
        <p14:creationId xmlns:p14="http://schemas.microsoft.com/office/powerpoint/2010/main" val="23565946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47F3FBA6-A8C9-BA42-910F-D46961720CD2}" type="slidenum">
              <a:rPr lang="en-US"/>
              <a:pPr>
                <a:defRPr/>
              </a:pPr>
              <a:t>‹#›</a:t>
            </a:fld>
            <a:endParaRPr lang="en-US"/>
          </a:p>
        </p:txBody>
      </p:sp>
    </p:spTree>
    <p:extLst>
      <p:ext uri="{BB962C8B-B14F-4D97-AF65-F5344CB8AC3E}">
        <p14:creationId xmlns:p14="http://schemas.microsoft.com/office/powerpoint/2010/main" val="207730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D200F959-AA11-1749-816A-0C67D14C0436}" type="slidenum">
              <a:rPr lang="en-US"/>
              <a:pPr>
                <a:defRPr/>
              </a:pPr>
              <a:t>‹#›</a:t>
            </a:fld>
            <a:endParaRPr lang="en-US"/>
          </a:p>
        </p:txBody>
      </p:sp>
    </p:spTree>
    <p:extLst>
      <p:ext uri="{BB962C8B-B14F-4D97-AF65-F5344CB8AC3E}">
        <p14:creationId xmlns:p14="http://schemas.microsoft.com/office/powerpoint/2010/main" val="17040813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EADA05D2-BC53-C747-B6C0-09D84CD8181E}" type="slidenum">
              <a:rPr lang="en-US"/>
              <a:pPr>
                <a:defRPr/>
              </a:pPr>
              <a:t>‹#›</a:t>
            </a:fld>
            <a:endParaRPr lang="en-US"/>
          </a:p>
        </p:txBody>
      </p:sp>
    </p:spTree>
    <p:extLst>
      <p:ext uri="{BB962C8B-B14F-4D97-AF65-F5344CB8AC3E}">
        <p14:creationId xmlns:p14="http://schemas.microsoft.com/office/powerpoint/2010/main" val="5161963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17F12F70-5FAF-4D44-A825-1884EBF77B49}" type="slidenum">
              <a:rPr lang="en-US"/>
              <a:pPr>
                <a:defRPr/>
              </a:pPr>
              <a:t>‹#›</a:t>
            </a:fld>
            <a:endParaRPr lang="en-US"/>
          </a:p>
        </p:txBody>
      </p:sp>
    </p:spTree>
    <p:extLst>
      <p:ext uri="{BB962C8B-B14F-4D97-AF65-F5344CB8AC3E}">
        <p14:creationId xmlns:p14="http://schemas.microsoft.com/office/powerpoint/2010/main" val="1275802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4.emf"/><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5.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993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7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7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7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8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3999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0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1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2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3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4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5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6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7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8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09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0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1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2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3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4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5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5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5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sp>
          <p:nvSpPr>
            <p:cNvPr id="4015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grpSp>
      <p:sp>
        <p:nvSpPr>
          <p:cNvPr id="40154"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defRPr>
            </a:lvl1pPr>
          </a:lstStyle>
          <a:p>
            <a:fld id="{A60B8888-E696-4FD6-B195-AE5E39ECFE31}" type="slidenum">
              <a:rPr lang="en-US" altLang="en-US"/>
              <a:pPr/>
              <a:t>‹#›</a:t>
            </a:fld>
            <a:endParaRPr lang="en-US" altLang="en-US"/>
          </a:p>
        </p:txBody>
      </p:sp>
      <p:sp>
        <p:nvSpPr>
          <p:cNvPr id="40155"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defRPr>
            </a:lvl1pPr>
          </a:lstStyle>
          <a:p>
            <a:endParaRPr lang="en-US" altLang="en-US"/>
          </a:p>
        </p:txBody>
      </p:sp>
      <p:sp>
        <p:nvSpPr>
          <p:cNvPr id="40156"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defRPr>
            </a:lvl1pPr>
          </a:lstStyle>
          <a:p>
            <a:endParaRPr lang="en-US" altLang="en-US"/>
          </a:p>
        </p:txBody>
      </p:sp>
      <p:sp>
        <p:nvSpPr>
          <p:cNvPr id="40157"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58"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320"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93679519"/>
      </p:ext>
    </p:extLst>
  </p:cSld>
  <p:clrMap bg1="dk2" tx1="lt1" bg2="dk1" tx2="lt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1107761176"/>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1833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spcBef>
                  <a:spcPct val="0"/>
                </a:spcBef>
                <a:buClrTx/>
                <a:buFontTx/>
                <a:buNone/>
              </a:pPr>
              <a:endParaRPr lang="en-US" altLang="en-US" sz="2400">
                <a:solidFill>
                  <a:srgbClr val="FFFFFF"/>
                </a:solidFill>
                <a:effectLst/>
                <a:latin typeface="Times New Roman" pitchFamily="18" charset="0"/>
              </a:endParaRPr>
            </a:p>
          </p:txBody>
        </p:sp>
        <p:sp>
          <p:nvSpPr>
            <p:cNvPr id="1833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spcBef>
                  <a:spcPct val="0"/>
                </a:spcBef>
                <a:buClrTx/>
                <a:buFontTx/>
                <a:buNone/>
              </a:pPr>
              <a:endParaRPr lang="en-US" altLang="en-US" sz="2400">
                <a:solidFill>
                  <a:srgbClr val="FFFFFF"/>
                </a:solidFill>
                <a:effectLst/>
                <a:latin typeface="Times New Roman" pitchFamily="18" charset="0"/>
              </a:endParaRPr>
            </a:p>
          </p:txBody>
        </p:sp>
        <p:sp>
          <p:nvSpPr>
            <p:cNvPr id="1833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spcBef>
                  <a:spcPct val="0"/>
                </a:spcBef>
                <a:buClrTx/>
                <a:buFontTx/>
                <a:buNone/>
              </a:pPr>
              <a:endParaRPr lang="en-US" altLang="en-US" sz="2400">
                <a:solidFill>
                  <a:srgbClr val="FFFFFF"/>
                </a:solidFill>
                <a:effectLst/>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000">
                <a:solidFill>
                  <a:srgbClr val="FFFFFF"/>
                </a:solidFill>
                <a:effectLst>
                  <a:outerShdw blurRad="38100" dist="38100" dir="2700000" algn="tl">
                    <a:srgbClr val="000000"/>
                  </a:outerShdw>
                </a:effectLst>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sz="1000">
                <a:solidFill>
                  <a:srgbClr val="FFFFFF"/>
                </a:solidFill>
                <a:effectLst>
                  <a:outerShdw blurRad="38100" dist="38100" dir="2700000" algn="tl">
                    <a:srgbClr val="000000"/>
                  </a:outerShdw>
                </a:effectLst>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000">
                <a:solidFill>
                  <a:srgbClr val="FFFFFF"/>
                </a:solidFill>
                <a:effectLst>
                  <a:outerShdw blurRad="38100" dist="38100" dir="2700000" algn="tl">
                    <a:srgbClr val="000000"/>
                  </a:outerShdw>
                </a:effectLst>
              </a:defRPr>
            </a:lvl1pPr>
          </a:lstStyle>
          <a:p>
            <a:fld id="{9BFC2505-5E25-4753-8F91-E3B21709DF2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2986629816"/>
      </p:ext>
    </p:extLst>
  </p:cSld>
  <p:clrMap bg1="dk2" tx1="lt1" bg2="dk1" tx2="lt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56391097"/>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 id="21474844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045326299"/>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4221163589"/>
      </p:ext>
    </p:extLst>
  </p:cSld>
  <p:clrMap bg1="dk2" tx1="lt1" bg2="dk1" tx2="lt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defTabSz="914400" fontAlgn="base">
              <a:spcBef>
                <a:spcPct val="0"/>
              </a:spcBef>
              <a:spcAft>
                <a:spcPct val="0"/>
              </a:spcAft>
              <a:defRPr/>
            </a:pPr>
            <a:fld id="{BD04323D-3940-EE44-A7E9-A8065DE04E7D}" type="slidenum">
              <a:rPr lang="en-US" altLang="ja-JP" sz="1400">
                <a:solidFill>
                  <a:srgbClr val="FFFFFF"/>
                </a:solidFill>
              </a:rPr>
              <a:pPr defTabSz="914400" fontAlgn="base">
                <a:spcBef>
                  <a:spcPct val="0"/>
                </a:spcBef>
                <a:spcAft>
                  <a:spcPct val="0"/>
                </a:spcAft>
                <a:defRPr/>
              </a:pPr>
              <a:t>‹#›</a:t>
            </a:fld>
            <a:endParaRPr lang="en-US" altLang="ja-JP" sz="1400">
              <a:solidFill>
                <a:srgbClr val="FFFFFF"/>
              </a:solidFill>
            </a:endParaRPr>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79673551"/>
      </p:ext>
    </p:extLst>
  </p:cSld>
  <p:clrMap bg1="dk2" tx1="lt1" bg2="dk1" tx2="lt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8914" name="Line 1026"/>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38915"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6"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7"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8" name="Line 1030"/>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38919" name="Rectangle 1031"/>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21"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003300"/>
              </a:solidFill>
            </a:endParaRPr>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003300"/>
              </a:solidFill>
            </a:endParaRPr>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43787916-2A3C-1E49-8E82-78376173B2FE}" type="slidenum">
              <a:rPr lang="en-US" sz="1400">
                <a:solidFill>
                  <a:srgbClr val="003300"/>
                </a:solidFill>
                <a:ea typeface="ＭＳ Ｐゴシック" charset="0"/>
              </a:rPr>
              <a:pPr algn="r" defTabSz="914400" eaLnBrk="0" fontAlgn="base" hangingPunct="0">
                <a:spcAft>
                  <a:spcPct val="0"/>
                </a:spcAft>
                <a:defRPr/>
              </a:pPr>
              <a:t>‹#›</a:t>
            </a:fld>
            <a:endParaRPr lang="en-US" sz="1400">
              <a:solidFill>
                <a:srgbClr val="003300"/>
              </a:solidFill>
              <a:ea typeface="ＭＳ Ｐゴシック" charset="0"/>
            </a:endParaRPr>
          </a:p>
        </p:txBody>
      </p:sp>
    </p:spTree>
    <p:extLst>
      <p:ext uri="{BB962C8B-B14F-4D97-AF65-F5344CB8AC3E}">
        <p14:creationId xmlns:p14="http://schemas.microsoft.com/office/powerpoint/2010/main" val="2118033867"/>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5106" name="Group 2"/>
          <p:cNvGrpSpPr>
            <a:grpSpLocks/>
          </p:cNvGrpSpPr>
          <p:nvPr/>
        </p:nvGrpSpPr>
        <p:grpSpPr bwMode="auto">
          <a:xfrm>
            <a:off x="685800" y="117475"/>
            <a:ext cx="8456613" cy="6738938"/>
            <a:chOff x="432" y="74"/>
            <a:chExt cx="5327" cy="4245"/>
          </a:xfrm>
        </p:grpSpPr>
        <p:sp>
          <p:nvSpPr>
            <p:cNvPr id="17511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75113" name="Group 4"/>
            <p:cNvGrpSpPr>
              <a:grpSpLocks/>
            </p:cNvGrpSpPr>
            <p:nvPr/>
          </p:nvGrpSpPr>
          <p:grpSpPr bwMode="auto">
            <a:xfrm>
              <a:off x="2859" y="4250"/>
              <a:ext cx="2729" cy="41"/>
              <a:chOff x="2859" y="4250"/>
              <a:chExt cx="2729" cy="41"/>
            </a:xfrm>
          </p:grpSpPr>
          <p:sp>
            <p:nvSpPr>
              <p:cNvPr id="17511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1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0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510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98C1FAF2-7B7C-8645-9E1B-6FA85BE4E845}" type="slidenum">
              <a:rPr lang="en-US"/>
              <a:pPr>
                <a:defRPr/>
              </a:pPr>
              <a:t>‹#›</a:t>
            </a:fld>
            <a:endParaRPr lang="en-US"/>
          </a:p>
        </p:txBody>
      </p:sp>
    </p:spTree>
    <p:extLst>
      <p:ext uri="{BB962C8B-B14F-4D97-AF65-F5344CB8AC3E}">
        <p14:creationId xmlns:p14="http://schemas.microsoft.com/office/powerpoint/2010/main" val="1222718712"/>
      </p:ext>
    </p:extLst>
  </p:cSld>
  <p:clrMap bg1="dk2" tx1="lt1" bg2="dk1" tx2="lt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0.xml"/><Relationship Id="rId1" Type="http://schemas.openxmlformats.org/officeDocument/2006/relationships/themeOverride" Target="../theme/themeOverride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0.xml"/><Relationship Id="rId1" Type="http://schemas.openxmlformats.org/officeDocument/2006/relationships/themeOverride" Target="../theme/themeOverride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4.xml"/><Relationship Id="rId1" Type="http://schemas.openxmlformats.org/officeDocument/2006/relationships/themeOverride" Target="../theme/themeOverride5.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2.bin"/><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oleObject" Target="../embeddings/oleObject4.bin"/></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06.xml"/><Relationship Id="rId5" Type="http://schemas.openxmlformats.org/officeDocument/2006/relationships/image" Target="../media/image51.jpeg"/><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16.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0.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0.xml"/><Relationship Id="rId1" Type="http://schemas.openxmlformats.org/officeDocument/2006/relationships/themeOverride" Target="../theme/themeOverride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LifeSave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74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ctrTitle"/>
          </p:nvPr>
        </p:nvSpPr>
        <p:spPr>
          <a:xfrm>
            <a:off x="762000" y="457200"/>
            <a:ext cx="7772400" cy="2035175"/>
          </a:xfrm>
          <a:solidFill>
            <a:srgbClr val="000090"/>
          </a:solidFill>
        </p:spPr>
        <p:txBody>
          <a:bodyPr anchor="ctr"/>
          <a:lstStyle/>
          <a:p>
            <a:pPr eaLnBrk="1" hangingPunct="1"/>
            <a:r>
              <a:rPr lang="ar-JO" altLang="en-US" sz="6600" b="1" dirty="0"/>
              <a:t>الخلاص في              العهد القديم</a:t>
            </a:r>
            <a:endParaRPr lang="en-US" altLang="en-US" sz="6600" b="1" dirty="0"/>
          </a:p>
        </p:txBody>
      </p:sp>
      <p:sp>
        <p:nvSpPr>
          <p:cNvPr id="5" name="Text Box 21"/>
          <p:cNvSpPr txBox="1">
            <a:spLocks noChangeArrowheads="1"/>
          </p:cNvSpPr>
          <p:nvPr/>
        </p:nvSpPr>
        <p:spPr bwMode="auto">
          <a:xfrm>
            <a:off x="8174525" y="-797934"/>
            <a:ext cx="719749" cy="369332"/>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000000"/>
                  </a:outerShdw>
                </a:effectLst>
                <a:cs typeface="Times New Roman" pitchFamily="18" charset="0"/>
              </a:rPr>
              <a:t>175ت</a:t>
            </a:r>
            <a:endParaRPr lang="en-US" altLang="en-US" sz="1800" dirty="0">
              <a:solidFill>
                <a:srgbClr val="000000"/>
              </a:solidFill>
              <a:effectLst>
                <a:outerShdw blurRad="38100" dist="38100" dir="2700000" algn="tl">
                  <a:srgbClr val="FFFFFF"/>
                </a:outerShdw>
              </a:effectLst>
              <a:cs typeface="Times New Roman" pitchFamily="18" charset="0"/>
            </a:endParaRPr>
          </a:p>
        </p:txBody>
      </p:sp>
      <p:sp>
        <p:nvSpPr>
          <p:cNvPr id="2" name="Rectangle 1">
            <a:extLst>
              <a:ext uri="{FF2B5EF4-FFF2-40B4-BE49-F238E27FC236}">
                <a16:creationId xmlns:a16="http://schemas.microsoft.com/office/drawing/2014/main" id="{31C7470B-09D9-9F5C-B5AC-1AA337AFA63B}"/>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ea typeface="+mn-ea"/>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ea typeface="ＭＳ Ｐゴシック" charset="0"/>
                <a:cs typeface="Arial"/>
              </a:rPr>
              <a:t>مؤسسة الدراسات الاهوتية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latin typeface="Arial" panose="020B0604020202020204" pitchFamily="34" charset="0"/>
                <a:ea typeface="ＭＳ Ｐゴシック" charset="0"/>
                <a:cs typeface="Arial" panose="020B0604020202020204" pitchFamily="34" charset="0"/>
              </a:rPr>
              <a:t>غفران الخطيَّة في العهد القديم</a:t>
            </a:r>
            <a:endParaRPr kumimoji="1"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القناة (الماسورة)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الإنسداد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(تعوقها الخطيَّة)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707904" y="4581128"/>
            <a:ext cx="5436096"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الذبائح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(تُغفَر الخطيَّة فيُفتَح المجال لاستعادة الشركة، ولكن لم يكنْ هناك أيُّ خطرٍ لفقدان العلاقة)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5"/>
          <p:cNvSpPr txBox="1">
            <a:spLocks noChangeArrowheads="1"/>
          </p:cNvSpPr>
          <p:nvPr/>
        </p:nvSpPr>
        <p:spPr bwMode="auto">
          <a:xfrm>
            <a:off x="8265502" y="179348"/>
            <a:ext cx="719748"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301367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ea typeface="ＭＳ Ｐゴシック" charset="0"/>
              </a:rPr>
              <a:t>غفران الخطية في العهد الجديد</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قناة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عائق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(تعوقها الخطيئة)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فداء المسيح = الأساس هو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الإعتراف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تتعرض أبدًا للتهديد).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الخطيئة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Rectangle 1027"/>
          <p:cNvSpPr txBox="1">
            <a:spLocks noRot="1" noChangeArrowheads="1"/>
          </p:cNvSpPr>
          <p:nvPr/>
        </p:nvSpPr>
        <p:spPr bwMode="auto">
          <a:xfrm>
            <a:off x="2876308" y="1988840"/>
            <a:ext cx="4864044"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"إِنِ ٱعْتَرَفْنَا بِخَطَايَانَا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فَهُوَ أَمِينٌ وَعَادِلٌ،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حَتَّى يَغْفِرَ لَنَا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خَطَايَانَا وَيُطَهِّرَنَا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مِنْ كُلِّ إِثْمٍ."</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يوحنا 1: 9)</a:t>
            </a:r>
            <a:endPar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121ب</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5140967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193538"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p:txBody>
      </p:sp>
      <p:sp>
        <p:nvSpPr>
          <p:cNvPr id="538627" name="Rectangle 1027"/>
          <p:cNvSpPr>
            <a:spLocks noGrp="1" noChangeArrowheads="1"/>
          </p:cNvSpPr>
          <p:nvPr>
            <p:ph type="title"/>
          </p:nvPr>
        </p:nvSpPr>
        <p:spPr>
          <a:xfrm>
            <a:off x="228600" y="228600"/>
            <a:ext cx="7772400" cy="381000"/>
          </a:xfrm>
        </p:spPr>
        <p:txBody>
          <a:bodyPr/>
          <a:lstStyle/>
          <a:p>
            <a:pPr algn="ctr" eaLnBrk="1" hangingPunct="1">
              <a:defRPr/>
            </a:pPr>
            <a:r>
              <a:rPr lang="ar-JO" altLang="zh-CN" sz="3200" b="1" i="0" dirty="0">
                <a:latin typeface="Arial" panose="020B0604020202020204" pitchFamily="34" charset="0"/>
                <a:ea typeface="SimSun" charset="0"/>
                <a:cs typeface="Arial" panose="020B0604020202020204" pitchFamily="34" charset="0"/>
              </a:rPr>
              <a:t>الخلاص في العهد القديم</a:t>
            </a:r>
            <a:endParaRPr lang="en-US" sz="3200" b="1" i="0" dirty="0">
              <a:latin typeface="Arial" panose="020B0604020202020204" pitchFamily="34" charset="0"/>
              <a:ea typeface="SimSun" charset="0"/>
              <a:cs typeface="Arial" panose="020B0604020202020204" pitchFamily="34" charset="0"/>
            </a:endParaRPr>
          </a:p>
        </p:txBody>
      </p:sp>
      <p:sp>
        <p:nvSpPr>
          <p:cNvPr id="193540" name="Text Box 1028"/>
          <p:cNvSpPr txBox="1">
            <a:spLocks noChangeArrowheads="1"/>
          </p:cNvSpPr>
          <p:nvPr/>
        </p:nvSpPr>
        <p:spPr bwMode="auto">
          <a:xfrm>
            <a:off x="8219620" y="7620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119ج</a:t>
            </a:r>
            <a:endPar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grpSp>
        <p:nvGrpSpPr>
          <p:cNvPr id="193541" name="Group 1029"/>
          <p:cNvGrpSpPr>
            <a:grpSpLocks/>
          </p:cNvGrpSpPr>
          <p:nvPr/>
        </p:nvGrpSpPr>
        <p:grpSpPr bwMode="auto">
          <a:xfrm>
            <a:off x="0" y="598488"/>
            <a:ext cx="9144000" cy="6259512"/>
            <a:chOff x="43" y="0"/>
            <a:chExt cx="3823" cy="4622"/>
          </a:xfrm>
        </p:grpSpPr>
        <p:sp>
          <p:nvSpPr>
            <p:cNvPr id="193542"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33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193543" name="Rectangle 1031"/>
            <p:cNvSpPr>
              <a:spLocks noChangeArrowheads="1"/>
            </p:cNvSpPr>
            <p:nvPr/>
          </p:nvSpPr>
          <p:spPr bwMode="auto">
            <a:xfrm>
              <a:off x="950" y="16"/>
              <a:ext cx="1512"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أزمنة العهد القديم</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موسى حتى موت المسيح</a:t>
              </a:r>
              <a:r>
                <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44"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أزمنة العهد الجديد</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موت المسيح حتى اليوم</a:t>
              </a:r>
              <a:r>
                <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45"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أساس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46"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تدبير الله الكريم لموت المسيح (إن الدم هو الذي يكفر عن النفس ( لا 17:11 ب)</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47"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تدبير الله الكريم لموت المسيح (لا غفران بدون سفك دم (عب 9: 22)</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48"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متطلبات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49"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الإيمان بالتدبير الذي أعلنه الله - كهدية     (مز 51: 16-17)</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0"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الإيمان بالتدبير الذي أعلنه الله - كهدية (غل 2: 16)</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1"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المحتوى النهائي للخلاص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52"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موضوع الإيمان هو الله نفسه - حث الأنبياء على التوبة وليس الذبائح (إر 3:12)</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3"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موضوع الإيمان هو الله نفسه - أبطال الإيمان يُستشهدون بالحض على الإيمان بالله (عب 11)</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4"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كشف الإعلان المحدد   عن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55"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المحتوى التراكمي للإيمان له ذبائح ووعود: الحيوانات (تك 3:21) ، ذبيحة هابيل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(تك 4: 4) و العهد الإبراهيمي (تك 15)</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6"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المحتوى الجديد للإيمان هو دم يسوع المسيح المسفوك (1 بط 1: 18-21) الذي يزيل الخطيئة (قارن. تضحيات العهد القديم كانت مجرد خطيئة مغطاة)</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7"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انطباع المؤمن عن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58"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أطِع القانون الأخلاقي وقدم الذبائح الحيوانية ، وأطيع الشريعة الموسوية (المدنية والجوانب الإحتفالية)</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9"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أطع القانون الأخلاقي  واحترم العشاء الرباني والمعمودية ، وما إلى ذلك من خلال تمكين الروح (رو 8: 9)</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89716756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18466" name="Picture 8"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8"/>
              </a:schemeClr>
            </a:outerShdw>
          </a:effectLst>
        </p:spPr>
        <p:txBody>
          <a:bodyPr/>
          <a:lstStyle/>
          <a:p>
            <a:pPr>
              <a:defRPr/>
            </a:pPr>
            <a:r>
              <a:rPr lang="ar-SA" sz="6000" b="1" dirty="0">
                <a:solidFill>
                  <a:schemeClr val="bg2"/>
                </a:solidFill>
                <a:latin typeface="Arial" panose="020B0604020202020204" pitchFamily="34" charset="0"/>
                <a:cs typeface="Arial" panose="020B0604020202020204" pitchFamily="34" charset="0"/>
              </a:rPr>
              <a:t>لاوِيّين</a:t>
            </a:r>
            <a:endParaRPr lang="en-US" sz="6000" b="1" dirty="0">
              <a:solidFill>
                <a:schemeClr val="bg2"/>
              </a:solidFill>
              <a:latin typeface="Arial" panose="020B0604020202020204" pitchFamily="34" charset="0"/>
              <a:cs typeface="Arial" panose="020B0604020202020204" pitchFamily="34" charset="0"/>
            </a:endParaRPr>
          </a:p>
        </p:txBody>
      </p:sp>
      <p:sp>
        <p:nvSpPr>
          <p:cNvPr id="33797" name="Text Box 5"/>
          <p:cNvSpPr txBox="1">
            <a:spLocks noChangeArrowheads="1"/>
          </p:cNvSpPr>
          <p:nvPr/>
        </p:nvSpPr>
        <p:spPr bwMode="auto">
          <a:xfrm>
            <a:off x="4191000" y="5445125"/>
            <a:ext cx="44958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11-27</a:t>
            </a:r>
            <a:r>
              <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الإنفصال</a:t>
            </a:r>
            <a:endPar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السير مع الله القدوس</a:t>
            </a:r>
            <a:endPar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33798" name="Text Box 6"/>
          <p:cNvSpPr txBox="1">
            <a:spLocks noChangeArrowheads="1"/>
          </p:cNvSpPr>
          <p:nvPr/>
        </p:nvSpPr>
        <p:spPr bwMode="auto">
          <a:xfrm>
            <a:off x="152400" y="5445125"/>
            <a:ext cx="39243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1-10</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الذبيحة</a:t>
            </a:r>
            <a:endPar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عبادة الله القدوس</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799" name="Text Box 7"/>
          <p:cNvSpPr txBox="1">
            <a:spLocks noChangeArrowheads="1"/>
          </p:cNvSpPr>
          <p:nvPr/>
        </p:nvSpPr>
        <p:spPr bwMode="auto">
          <a:xfrm>
            <a:off x="1676400" y="873125"/>
            <a:ext cx="6096000" cy="523220"/>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التقديس عن طريق الذبيحة وال</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إ</a:t>
            </a:r>
            <a:r>
              <a:rPr kumimoji="0" lang="ar-SA"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نفصال</a:t>
            </a:r>
          </a:p>
        </p:txBody>
      </p:sp>
      <p:sp>
        <p:nvSpPr>
          <p:cNvPr id="2" name="Text Box 4">
            <a:extLst>
              <a:ext uri="{FF2B5EF4-FFF2-40B4-BE49-F238E27FC236}">
                <a16:creationId xmlns:a16="http://schemas.microsoft.com/office/drawing/2014/main" id="{AB71D07C-81C4-842C-8B1D-17A02A469FD2}"/>
              </a:ext>
            </a:extLst>
          </p:cNvPr>
          <p:cNvSpPr txBox="1">
            <a:spLocks noChangeArrowheads="1"/>
          </p:cNvSpPr>
          <p:nvPr/>
        </p:nvSpPr>
        <p:spPr bwMode="auto">
          <a:xfrm>
            <a:off x="7607300" y="-26988"/>
            <a:ext cx="1375698"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CBCBCB"/>
                </a:solidFill>
                <a:effectLst/>
                <a:uLnTx/>
                <a:uFillTx/>
                <a:latin typeface="Arial" panose="020B0604020202020204" pitchFamily="34" charset="0"/>
                <a:ea typeface="ＭＳ Ｐゴシック" charset="0"/>
                <a:cs typeface="Arial" panose="020B0604020202020204" pitchFamily="34" charset="0"/>
              </a:rPr>
              <a:t>م ع ق 124</a:t>
            </a:r>
            <a:endParaRPr kumimoji="0" lang="en-US" sz="2400" b="0" i="0" u="none" strike="noStrike" kern="1200" cap="none" spc="0" normalizeH="0" baseline="0" noProof="0" dirty="0">
              <a:ln>
                <a:noFill/>
              </a:ln>
              <a:solidFill>
                <a:srgbClr val="CBCBCB"/>
              </a:solidFill>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rgbClr val="F1F1F4"/>
        </a:solidFill>
        <a:effectLst/>
      </p:bgPr>
    </p:bg>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a:lstStyle>
            <a:lvl1pPr marL="342900" indent="-342900"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endParaRPr lang="en-US" altLang="en-US">
              <a:effectLst>
                <a:outerShdw blurRad="38100" dist="38100" dir="2700000" algn="tl">
                  <a:srgbClr val="C0C0C0"/>
                </a:outerShdw>
              </a:effectLst>
            </a:endParaRPr>
          </a:p>
        </p:txBody>
      </p:sp>
      <p:sp>
        <p:nvSpPr>
          <p:cNvPr id="101379" name="Rectangle 2"/>
          <p:cNvSpPr>
            <a:spLocks noGrp="1" noChangeArrowheads="1"/>
          </p:cNvSpPr>
          <p:nvPr>
            <p:ph type="title"/>
          </p:nvPr>
        </p:nvSpPr>
        <p:spPr>
          <a:xfrm>
            <a:off x="0" y="274638"/>
            <a:ext cx="9144000" cy="1143000"/>
          </a:xfrm>
          <a:solidFill>
            <a:srgbClr val="000000"/>
          </a:solidFill>
        </p:spPr>
        <p:txBody>
          <a:bodyPr/>
          <a:lstStyle/>
          <a:p>
            <a:pPr eaLnBrk="1" hangingPunct="1"/>
            <a:r>
              <a:rPr lang="ar-JO" altLang="en-US" b="1" dirty="0">
                <a:effectLst/>
              </a:rPr>
              <a:t>الملخص</a:t>
            </a:r>
            <a:endParaRPr lang="en-US" altLang="en-US" b="1" dirty="0">
              <a:effectLst/>
            </a:endParaRPr>
          </a:p>
        </p:txBody>
      </p:sp>
      <p:sp>
        <p:nvSpPr>
          <p:cNvPr id="32771" name="Rectangle 3"/>
          <p:cNvSpPr>
            <a:spLocks noGrp="1" noChangeArrowheads="1"/>
          </p:cNvSpPr>
          <p:nvPr>
            <p:ph type="body" idx="1"/>
          </p:nvPr>
        </p:nvSpPr>
        <p:spPr>
          <a:xfrm>
            <a:off x="5029200" y="2133600"/>
            <a:ext cx="4114800" cy="4419600"/>
          </a:xfrm>
        </p:spPr>
        <p:txBody>
          <a:bodyPr/>
          <a:lstStyle/>
          <a:p>
            <a:pPr algn="r" rtl="1" eaLnBrk="1" hangingPunct="1">
              <a:buClr>
                <a:schemeClr val="folHlink"/>
              </a:buClr>
              <a:buFontTx/>
              <a:buChar char="o"/>
              <a:defRPr/>
            </a:pPr>
            <a:r>
              <a:rPr lang="ar-JO" b="1" dirty="0">
                <a:solidFill>
                  <a:schemeClr val="accent5">
                    <a:lumMod val="50000"/>
                  </a:schemeClr>
                </a:solidFill>
                <a:effectLst/>
                <a:ea typeface="+mn-ea"/>
              </a:rPr>
              <a:t>ماذا آمنت إسرائيل القديمة عن الخلاص؟</a:t>
            </a:r>
            <a:endParaRPr lang="en-US" b="1" dirty="0">
              <a:solidFill>
                <a:schemeClr val="accent5">
                  <a:lumMod val="50000"/>
                </a:schemeClr>
              </a:solidFill>
              <a:effectLst/>
              <a:ea typeface="+mn-ea"/>
            </a:endParaRPr>
          </a:p>
          <a:p>
            <a:pPr algn="r" rtl="1" eaLnBrk="1" hangingPunct="1">
              <a:buClr>
                <a:schemeClr val="folHlink"/>
              </a:buClr>
              <a:buFontTx/>
              <a:buChar char="o"/>
              <a:defRPr/>
            </a:pPr>
            <a:r>
              <a:rPr lang="ar-JO" b="1" dirty="0">
                <a:solidFill>
                  <a:schemeClr val="accent5">
                    <a:lumMod val="50000"/>
                  </a:schemeClr>
                </a:solidFill>
                <a:effectLst/>
                <a:ea typeface="+mn-ea"/>
              </a:rPr>
              <a:t>ماذا عن جيرانهم؟</a:t>
            </a:r>
            <a:endParaRPr lang="en-US" b="1" dirty="0">
              <a:solidFill>
                <a:schemeClr val="accent5">
                  <a:lumMod val="50000"/>
                </a:schemeClr>
              </a:solidFill>
              <a:effectLst/>
              <a:ea typeface="+mn-ea"/>
            </a:endParaRPr>
          </a:p>
          <a:p>
            <a:pPr algn="r" rtl="1" eaLnBrk="1" hangingPunct="1">
              <a:buClr>
                <a:schemeClr val="folHlink"/>
              </a:buClr>
              <a:buFontTx/>
              <a:buChar char="o"/>
              <a:defRPr/>
            </a:pPr>
            <a:r>
              <a:rPr lang="ar-JO" b="1" dirty="0">
                <a:solidFill>
                  <a:schemeClr val="accent5">
                    <a:lumMod val="50000"/>
                  </a:schemeClr>
                </a:solidFill>
                <a:effectLst/>
                <a:ea typeface="+mn-ea"/>
              </a:rPr>
              <a:t>بماذا يؤمن المسيحيون اليوم؟</a:t>
            </a:r>
            <a:endParaRPr lang="en-US" b="1" dirty="0">
              <a:solidFill>
                <a:schemeClr val="accent5">
                  <a:lumMod val="50000"/>
                </a:schemeClr>
              </a:solidFill>
              <a:effectLst/>
              <a:ea typeface="+mn-ea"/>
            </a:endParaRPr>
          </a:p>
        </p:txBody>
      </p:sp>
      <p:pic>
        <p:nvPicPr>
          <p:cNvPr id="101381" name="Picture 3" descr="1581_bunting_world_cloverleaf_poster-p228321942532362496trma_4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73200"/>
            <a:ext cx="508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1"/>
          <p:cNvSpPr txBox="1">
            <a:spLocks noChangeArrowheads="1"/>
          </p:cNvSpPr>
          <p:nvPr/>
        </p:nvSpPr>
        <p:spPr bwMode="auto">
          <a:xfrm>
            <a:off x="8294076" y="324128"/>
            <a:ext cx="719749" cy="369332"/>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cs typeface="Times New Roman" pitchFamily="18" charset="0"/>
              </a:rPr>
              <a:t>175ث</a:t>
            </a:r>
            <a:endParaRPr lang="en-US" altLang="en-US" sz="1800" dirty="0">
              <a:solidFill>
                <a:srgbClr val="000000"/>
              </a:solidFill>
              <a:effectLst/>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01" name="Picture 7" descr="header-life-saver.jpg"/>
          <p:cNvPicPr>
            <a:picLocks noChangeAspect="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0" y="1298575"/>
            <a:ext cx="914400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
          <p:cNvSpPr>
            <a:spLocks noGrp="1" noChangeArrowheads="1"/>
          </p:cNvSpPr>
          <p:nvPr>
            <p:ph type="title"/>
          </p:nvPr>
        </p:nvSpPr>
        <p:spPr>
          <a:xfrm>
            <a:off x="0" y="0"/>
            <a:ext cx="9144000" cy="1295400"/>
          </a:xfrm>
          <a:solidFill>
            <a:srgbClr val="000000"/>
          </a:solidFill>
        </p:spPr>
        <p:txBody>
          <a:bodyPr/>
          <a:lstStyle/>
          <a:p>
            <a:pPr eaLnBrk="1" hangingPunct="1"/>
            <a:r>
              <a:rPr lang="ar-JO" altLang="en-US" b="1" dirty="0">
                <a:effectLst/>
                <a:latin typeface="Arial" panose="020B0604020202020204" pitchFamily="34" charset="0"/>
                <a:cs typeface="Arial" panose="020B0604020202020204" pitchFamily="34" charset="0"/>
              </a:rPr>
              <a:t>الخلاص</a:t>
            </a:r>
            <a:endParaRPr lang="en-US" altLang="en-US" b="1" dirty="0">
              <a:effectLst/>
              <a:latin typeface="Arial" panose="020B0604020202020204" pitchFamily="34" charset="0"/>
              <a:cs typeface="Arial" panose="020B0604020202020204" pitchFamily="34" charset="0"/>
            </a:endParaRPr>
          </a:p>
        </p:txBody>
      </p:sp>
      <p:sp>
        <p:nvSpPr>
          <p:cNvPr id="102403" name="Rectangle 3"/>
          <p:cNvSpPr>
            <a:spLocks noGrp="1" noChangeArrowheads="1"/>
          </p:cNvSpPr>
          <p:nvPr>
            <p:ph type="body" sz="half" idx="1"/>
          </p:nvPr>
        </p:nvSpPr>
        <p:spPr>
          <a:xfrm>
            <a:off x="76200" y="1600200"/>
            <a:ext cx="4670425" cy="2516188"/>
          </a:xfrm>
          <a:extLst>
            <a:ext uri="{91240B29-F687-4F45-9708-019B960494DF}">
              <a14:hiddenLine xmlns:a14="http://schemas.microsoft.com/office/drawing/2010/main" w="3175">
                <a:solidFill>
                  <a:srgbClr val="000000"/>
                </a:solidFill>
                <a:miter lim="800000"/>
                <a:headEnd/>
                <a:tailEnd/>
              </a14:hiddenLine>
            </a:ext>
          </a:extLst>
        </p:spPr>
        <p:txBody>
          <a:bodyPr/>
          <a:lstStyle/>
          <a:p>
            <a:pPr algn="r" rtl="1" eaLnBrk="1" hangingPunct="1">
              <a:lnSpc>
                <a:spcPct val="90000"/>
              </a:lnSpc>
              <a:buFontTx/>
              <a:buChar char="o"/>
            </a:pPr>
            <a:r>
              <a:rPr lang="ar-JO" altLang="en-US" sz="3200" b="1" dirty="0">
                <a:solidFill>
                  <a:srgbClr val="0B0A25"/>
                </a:solidFill>
                <a:effectLst/>
                <a:latin typeface="Arial" panose="020B0604020202020204" pitchFamily="34" charset="0"/>
                <a:cs typeface="Arial" panose="020B0604020202020204" pitchFamily="34" charset="0"/>
              </a:rPr>
              <a:t>وجهة نظر إسرائيل</a:t>
            </a:r>
            <a:endParaRPr lang="en-US" altLang="en-US" sz="3200" b="1" dirty="0">
              <a:solidFill>
                <a:srgbClr val="0B0A25"/>
              </a:solidFill>
              <a:effectLst/>
              <a:latin typeface="Arial" panose="020B0604020202020204" pitchFamily="34" charset="0"/>
              <a:cs typeface="Arial" panose="020B0604020202020204" pitchFamily="34" charset="0"/>
            </a:endParaRPr>
          </a:p>
          <a:p>
            <a:pPr lvl="1" algn="r" rtl="1" eaLnBrk="1" hangingPunct="1">
              <a:lnSpc>
                <a:spcPct val="90000"/>
              </a:lnSpc>
              <a:buFontTx/>
              <a:buChar char="o"/>
            </a:pPr>
            <a:r>
              <a:rPr lang="ar-JO" altLang="en-US" sz="2800" b="1" dirty="0">
                <a:solidFill>
                  <a:srgbClr val="0B0A25"/>
                </a:solidFill>
                <a:effectLst/>
                <a:latin typeface="Arial" panose="020B0604020202020204" pitchFamily="34" charset="0"/>
                <a:cs typeface="Arial" panose="020B0604020202020204" pitchFamily="34" charset="0"/>
              </a:rPr>
              <a:t>الله القدوس</a:t>
            </a:r>
            <a:endParaRPr lang="en-US" altLang="en-US" sz="2800" b="1" dirty="0">
              <a:solidFill>
                <a:srgbClr val="0B0A25"/>
              </a:solidFill>
              <a:effectLst/>
              <a:latin typeface="Arial" panose="020B0604020202020204" pitchFamily="34" charset="0"/>
              <a:cs typeface="Arial" panose="020B0604020202020204" pitchFamily="34" charset="0"/>
            </a:endParaRPr>
          </a:p>
          <a:p>
            <a:pPr lvl="1" algn="r" rtl="1" eaLnBrk="1" hangingPunct="1">
              <a:lnSpc>
                <a:spcPct val="90000"/>
              </a:lnSpc>
              <a:buFontTx/>
              <a:buChar char="o"/>
            </a:pPr>
            <a:r>
              <a:rPr lang="ar-JO" altLang="en-US" sz="2800" b="1" dirty="0">
                <a:solidFill>
                  <a:srgbClr val="0B0A25"/>
                </a:solidFill>
                <a:effectLst/>
                <a:latin typeface="Arial" panose="020B0604020202020204" pitchFamily="34" charset="0"/>
                <a:cs typeface="Arial" panose="020B0604020202020204" pitchFamily="34" charset="0"/>
              </a:rPr>
              <a:t>الإنسان الخاطئ</a:t>
            </a:r>
            <a:endParaRPr lang="en-US" altLang="en-US" sz="2800" b="1" dirty="0">
              <a:solidFill>
                <a:srgbClr val="0B0A25"/>
              </a:solidFill>
              <a:effectLst/>
              <a:latin typeface="Arial" panose="020B0604020202020204" pitchFamily="34" charset="0"/>
              <a:cs typeface="Arial" panose="020B0604020202020204" pitchFamily="34" charset="0"/>
            </a:endParaRPr>
          </a:p>
          <a:p>
            <a:pPr lvl="1" algn="r" rtl="1" eaLnBrk="1" hangingPunct="1">
              <a:lnSpc>
                <a:spcPct val="90000"/>
              </a:lnSpc>
              <a:buFontTx/>
              <a:buChar char="o"/>
            </a:pPr>
            <a:r>
              <a:rPr lang="ar-JO" altLang="en-US" sz="2800" b="1" dirty="0">
                <a:solidFill>
                  <a:srgbClr val="0B0A25"/>
                </a:solidFill>
                <a:effectLst/>
                <a:latin typeface="Arial" panose="020B0604020202020204" pitchFamily="34" charset="0"/>
                <a:cs typeface="Arial" panose="020B0604020202020204" pitchFamily="34" charset="0"/>
              </a:rPr>
              <a:t>الحاجة للكفارة</a:t>
            </a:r>
            <a:endParaRPr lang="en-US" altLang="en-US" sz="2800" b="1" dirty="0">
              <a:solidFill>
                <a:srgbClr val="0B0A25"/>
              </a:solidFill>
              <a:effectLst/>
              <a:latin typeface="Arial" panose="020B0604020202020204" pitchFamily="34" charset="0"/>
              <a:cs typeface="Arial" panose="020B0604020202020204" pitchFamily="34" charset="0"/>
            </a:endParaRPr>
          </a:p>
          <a:p>
            <a:pPr lvl="2" algn="r" rtl="1" eaLnBrk="1" hangingPunct="1">
              <a:lnSpc>
                <a:spcPct val="90000"/>
              </a:lnSpc>
              <a:buFontTx/>
              <a:buBlip>
                <a:blip r:embed="rId3"/>
              </a:buBlip>
            </a:pPr>
            <a:r>
              <a:rPr lang="ar-JO" altLang="en-US" sz="2400" b="1" dirty="0">
                <a:solidFill>
                  <a:srgbClr val="0B0A25"/>
                </a:solidFill>
                <a:effectLst/>
                <a:latin typeface="Arial" panose="020B0604020202020204" pitchFamily="34" charset="0"/>
                <a:cs typeface="Arial" panose="020B0604020202020204" pitchFamily="34" charset="0"/>
              </a:rPr>
              <a:t>لاسترداد الشركة</a:t>
            </a:r>
            <a:endParaRPr lang="en-US" altLang="en-US" sz="2400" b="1" dirty="0">
              <a:solidFill>
                <a:srgbClr val="0B0A25"/>
              </a:solidFill>
              <a:effectLst/>
              <a:latin typeface="Arial" panose="020B0604020202020204" pitchFamily="34" charset="0"/>
              <a:cs typeface="Arial" panose="020B0604020202020204" pitchFamily="34" charset="0"/>
            </a:endParaRPr>
          </a:p>
          <a:p>
            <a:pPr lvl="2" algn="r" rtl="1" eaLnBrk="1" hangingPunct="1">
              <a:lnSpc>
                <a:spcPct val="90000"/>
              </a:lnSpc>
              <a:buFontTx/>
              <a:buBlip>
                <a:blip r:embed="rId3"/>
              </a:buBlip>
            </a:pPr>
            <a:r>
              <a:rPr lang="ar-JO" altLang="en-US" sz="2400" b="1" dirty="0">
                <a:solidFill>
                  <a:srgbClr val="0B0A25"/>
                </a:solidFill>
                <a:effectLst/>
                <a:latin typeface="Arial" panose="020B0604020202020204" pitchFamily="34" charset="0"/>
                <a:cs typeface="Arial" panose="020B0604020202020204" pitchFamily="34" charset="0"/>
              </a:rPr>
              <a:t>لتجنب الغضب</a:t>
            </a:r>
            <a:endParaRPr lang="en-US" altLang="en-US" sz="2400" b="1" dirty="0">
              <a:solidFill>
                <a:srgbClr val="0B0A25"/>
              </a:solidFill>
              <a:effectLst/>
              <a:latin typeface="Arial" panose="020B0604020202020204" pitchFamily="34" charset="0"/>
              <a:cs typeface="Arial" panose="020B0604020202020204" pitchFamily="34" charset="0"/>
            </a:endParaRPr>
          </a:p>
          <a:p>
            <a:pPr lvl="1" eaLnBrk="1" hangingPunct="1">
              <a:lnSpc>
                <a:spcPct val="90000"/>
              </a:lnSpc>
              <a:buFontTx/>
              <a:buChar char="o"/>
            </a:pPr>
            <a:endParaRPr lang="en-US" altLang="en-US" sz="2800" b="1" dirty="0">
              <a:solidFill>
                <a:srgbClr val="0B0A25"/>
              </a:solidFill>
              <a:effectLst/>
              <a:latin typeface="Arial" panose="020B0604020202020204" pitchFamily="34" charset="0"/>
              <a:cs typeface="Arial" panose="020B0604020202020204" pitchFamily="34" charset="0"/>
            </a:endParaRPr>
          </a:p>
        </p:txBody>
      </p:sp>
      <p:sp>
        <p:nvSpPr>
          <p:cNvPr id="34820" name="Rectangle 4"/>
          <p:cNvSpPr>
            <a:spLocks noGrp="1" noChangeArrowheads="1"/>
          </p:cNvSpPr>
          <p:nvPr>
            <p:ph type="body" sz="half" idx="2"/>
          </p:nvPr>
        </p:nvSpPr>
        <p:spPr>
          <a:xfrm>
            <a:off x="4495800" y="1600200"/>
            <a:ext cx="4648200" cy="2516188"/>
          </a:xfrm>
          <a:ln w="3175"/>
        </p:spPr>
        <p:txBody>
          <a:bodyPr/>
          <a:lstStyle/>
          <a:p>
            <a:pPr algn="r" rtl="1" eaLnBrk="1" hangingPunct="1">
              <a:lnSpc>
                <a:spcPct val="90000"/>
              </a:lnSpc>
              <a:buFontTx/>
              <a:buChar char="o"/>
              <a:defRPr/>
            </a:pPr>
            <a:r>
              <a:rPr lang="ar-JO" sz="3200" b="1" dirty="0">
                <a:solidFill>
                  <a:schemeClr val="tx2">
                    <a:lumMod val="10000"/>
                  </a:schemeClr>
                </a:solidFill>
                <a:effectLst/>
                <a:latin typeface="Arial" panose="020B0604020202020204" pitchFamily="34" charset="0"/>
                <a:ea typeface="+mn-ea"/>
                <a:cs typeface="Arial" panose="020B0604020202020204" pitchFamily="34" charset="0"/>
              </a:rPr>
              <a:t>وجهة النظر الوثنية</a:t>
            </a:r>
            <a:endParaRPr lang="en-US" sz="3200" b="1" dirty="0">
              <a:solidFill>
                <a:schemeClr val="tx2">
                  <a:lumMod val="10000"/>
                </a:schemeClr>
              </a:solidFill>
              <a:effectLst/>
              <a:latin typeface="Arial" panose="020B0604020202020204" pitchFamily="34" charset="0"/>
              <a:ea typeface="+mn-ea"/>
              <a:cs typeface="Arial" panose="020B0604020202020204" pitchFamily="34" charset="0"/>
            </a:endParaRPr>
          </a:p>
          <a:p>
            <a:pPr lvl="1" algn="r" rtl="1" eaLnBrk="1" hangingPunct="1">
              <a:lnSpc>
                <a:spcPct val="90000"/>
              </a:lnSpc>
              <a:buFontTx/>
              <a:buChar char="o"/>
              <a:defRPr/>
            </a:pPr>
            <a:r>
              <a:rPr lang="ar-JO" sz="2800" b="1" dirty="0">
                <a:solidFill>
                  <a:schemeClr val="tx2">
                    <a:lumMod val="10000"/>
                  </a:schemeClr>
                </a:solidFill>
                <a:effectLst/>
                <a:latin typeface="Arial" panose="020B0604020202020204" pitchFamily="34" charset="0"/>
                <a:cs typeface="Arial" panose="020B0604020202020204" pitchFamily="34" charset="0"/>
              </a:rPr>
              <a:t>الله-مثل-الإنسان</a:t>
            </a:r>
            <a:endParaRPr lang="en-US" sz="2800" b="1" dirty="0">
              <a:solidFill>
                <a:schemeClr val="tx2">
                  <a:lumMod val="10000"/>
                </a:schemeClr>
              </a:solidFill>
              <a:effectLst/>
              <a:latin typeface="Arial" panose="020B0604020202020204" pitchFamily="34" charset="0"/>
              <a:cs typeface="Arial" panose="020B0604020202020204" pitchFamily="34" charset="0"/>
            </a:endParaRPr>
          </a:p>
          <a:p>
            <a:pPr lvl="1" algn="r" rtl="1" eaLnBrk="1" hangingPunct="1">
              <a:lnSpc>
                <a:spcPct val="90000"/>
              </a:lnSpc>
              <a:buFontTx/>
              <a:buChar char="o"/>
              <a:defRPr/>
            </a:pPr>
            <a:r>
              <a:rPr lang="ar-JO" sz="2800" b="1" dirty="0">
                <a:solidFill>
                  <a:schemeClr val="tx2">
                    <a:lumMod val="10000"/>
                  </a:schemeClr>
                </a:solidFill>
                <a:effectLst/>
                <a:latin typeface="Arial" panose="020B0604020202020204" pitchFamily="34" charset="0"/>
                <a:cs typeface="Arial" panose="020B0604020202020204" pitchFamily="34" charset="0"/>
              </a:rPr>
              <a:t>الإنسان ليس خاطئاً</a:t>
            </a:r>
            <a:endParaRPr lang="en-US" sz="2800" b="1" dirty="0">
              <a:solidFill>
                <a:schemeClr val="tx2">
                  <a:lumMod val="10000"/>
                </a:schemeClr>
              </a:solidFill>
              <a:effectLst/>
              <a:latin typeface="Arial" panose="020B0604020202020204" pitchFamily="34" charset="0"/>
              <a:cs typeface="Arial" panose="020B0604020202020204" pitchFamily="34" charset="0"/>
            </a:endParaRPr>
          </a:p>
          <a:p>
            <a:pPr lvl="1" algn="r" rtl="1" eaLnBrk="1" hangingPunct="1">
              <a:lnSpc>
                <a:spcPct val="90000"/>
              </a:lnSpc>
              <a:buFontTx/>
              <a:buChar char="o"/>
              <a:defRPr/>
            </a:pPr>
            <a:r>
              <a:rPr lang="ar-JO" sz="2800" b="1" dirty="0">
                <a:solidFill>
                  <a:schemeClr val="tx2">
                    <a:lumMod val="10000"/>
                  </a:schemeClr>
                </a:solidFill>
                <a:effectLst/>
                <a:latin typeface="Arial" panose="020B0604020202020204" pitchFamily="34" charset="0"/>
                <a:cs typeface="Arial" panose="020B0604020202020204" pitchFamily="34" charset="0"/>
              </a:rPr>
              <a:t>الحاجة لاسترضاء الله</a:t>
            </a:r>
            <a:endParaRPr lang="en-US" sz="2800" b="1" dirty="0">
              <a:solidFill>
                <a:schemeClr val="tx2">
                  <a:lumMod val="10000"/>
                </a:schemeClr>
              </a:solidFill>
              <a:effectLst/>
              <a:latin typeface="Arial" panose="020B0604020202020204" pitchFamily="34" charset="0"/>
              <a:cs typeface="Arial" panose="020B0604020202020204" pitchFamily="34" charset="0"/>
            </a:endParaRPr>
          </a:p>
          <a:p>
            <a:pPr lvl="2" algn="r" rtl="1" eaLnBrk="1" hangingPunct="1">
              <a:lnSpc>
                <a:spcPct val="90000"/>
              </a:lnSpc>
              <a:buFontTx/>
              <a:buChar char="o"/>
              <a:defRPr/>
            </a:pPr>
            <a:r>
              <a:rPr lang="ar-JO" sz="2400" b="1" dirty="0">
                <a:solidFill>
                  <a:schemeClr val="tx2">
                    <a:lumMod val="10000"/>
                  </a:schemeClr>
                </a:solidFill>
                <a:effectLst/>
                <a:latin typeface="Arial" panose="020B0604020202020204" pitchFamily="34" charset="0"/>
                <a:cs typeface="Arial" panose="020B0604020202020204" pitchFamily="34" charset="0"/>
              </a:rPr>
              <a:t>للإزدهار</a:t>
            </a:r>
            <a:endParaRPr lang="en-US" sz="2400" b="1" dirty="0">
              <a:solidFill>
                <a:schemeClr val="tx2">
                  <a:lumMod val="10000"/>
                </a:schemeClr>
              </a:solidFill>
              <a:effectLst/>
              <a:latin typeface="Arial" panose="020B0604020202020204" pitchFamily="34" charset="0"/>
              <a:cs typeface="Arial" panose="020B0604020202020204" pitchFamily="34" charset="0"/>
            </a:endParaRPr>
          </a:p>
          <a:p>
            <a:pPr lvl="2" algn="r" rtl="1" eaLnBrk="1" hangingPunct="1">
              <a:lnSpc>
                <a:spcPct val="90000"/>
              </a:lnSpc>
              <a:buFontTx/>
              <a:buChar char="o"/>
              <a:defRPr/>
            </a:pPr>
            <a:r>
              <a:rPr lang="ar-JO" sz="2400" b="1" dirty="0">
                <a:solidFill>
                  <a:schemeClr val="tx2">
                    <a:lumMod val="10000"/>
                  </a:schemeClr>
                </a:solidFill>
                <a:effectLst/>
                <a:latin typeface="Arial" panose="020B0604020202020204" pitchFamily="34" charset="0"/>
                <a:cs typeface="Arial" panose="020B0604020202020204" pitchFamily="34" charset="0"/>
              </a:rPr>
              <a:t>لتجنب الكارثة</a:t>
            </a:r>
            <a:endParaRPr lang="en-US" sz="2400" b="1" dirty="0">
              <a:solidFill>
                <a:schemeClr val="tx2">
                  <a:lumMod val="10000"/>
                </a:schemeClr>
              </a:solidFill>
              <a:effectLst/>
              <a:latin typeface="Arial" panose="020B0604020202020204" pitchFamily="34" charset="0"/>
              <a:cs typeface="Arial" panose="020B0604020202020204" pitchFamily="34" charset="0"/>
            </a:endParaRPr>
          </a:p>
        </p:txBody>
      </p:sp>
      <p:sp>
        <p:nvSpPr>
          <p:cNvPr id="34821" name="Rectangle 5"/>
          <p:cNvSpPr>
            <a:spLocks noChangeArrowheads="1"/>
          </p:cNvSpPr>
          <p:nvPr/>
        </p:nvSpPr>
        <p:spPr bwMode="auto">
          <a:xfrm>
            <a:off x="76200" y="4457700"/>
            <a:ext cx="4670425" cy="952500"/>
          </a:xfrm>
          <a:prstGeom prst="rect">
            <a:avLst/>
          </a:prstGeom>
          <a:noFill/>
          <a:ln w="3175">
            <a:noFill/>
            <a:miter lim="800000"/>
            <a:headEnd/>
            <a:tailEnd/>
          </a:ln>
          <a:effectLst/>
        </p:spPr>
        <p:txBody>
          <a:bodyPr/>
          <a:lstStyle/>
          <a:p>
            <a:pPr marL="342900" indent="-342900" algn="r" rtl="1">
              <a:buFontTx/>
              <a:buChar char="o"/>
              <a:defRPr/>
            </a:pPr>
            <a:r>
              <a:rPr lang="ar-JO" b="1" dirty="0">
                <a:solidFill>
                  <a:schemeClr val="tx2">
                    <a:lumMod val="10000"/>
                  </a:schemeClr>
                </a:solidFill>
                <a:effectLst/>
                <a:ea typeface="Arial" pitchFamily="24" charset="0"/>
                <a:cs typeface="Arial" panose="020B0604020202020204" pitchFamily="34" charset="0"/>
              </a:rPr>
              <a:t>وجهة نظر العهد القديم</a:t>
            </a:r>
            <a:endParaRPr lang="en-US" b="1" dirty="0">
              <a:solidFill>
                <a:schemeClr val="tx2">
                  <a:lumMod val="10000"/>
                </a:schemeClr>
              </a:solidFill>
              <a:effectLst/>
              <a:ea typeface="Arial" pitchFamily="24" charset="0"/>
              <a:cs typeface="Arial" panose="020B0604020202020204" pitchFamily="34" charset="0"/>
            </a:endParaRPr>
          </a:p>
          <a:p>
            <a:pPr marL="742950" lvl="1" indent="-285750" algn="r" rtl="1">
              <a:buClr>
                <a:schemeClr val="folHlink"/>
              </a:buClr>
              <a:buSzPct val="50000"/>
              <a:buFontTx/>
              <a:buChar char="o"/>
              <a:defRPr/>
            </a:pPr>
            <a:r>
              <a:rPr lang="ar-JO" sz="2800" b="1" dirty="0">
                <a:solidFill>
                  <a:schemeClr val="tx2">
                    <a:lumMod val="10000"/>
                  </a:schemeClr>
                </a:solidFill>
                <a:effectLst/>
                <a:ea typeface="Arial" pitchFamily="24" charset="0"/>
                <a:cs typeface="Arial" panose="020B0604020202020204" pitchFamily="34" charset="0"/>
              </a:rPr>
              <a:t>ذبائح العهد القديم</a:t>
            </a:r>
            <a:r>
              <a:rPr lang="en-US" sz="2800" b="1" dirty="0">
                <a:solidFill>
                  <a:schemeClr val="tx2">
                    <a:lumMod val="10000"/>
                  </a:schemeClr>
                </a:solidFill>
                <a:effectLst/>
                <a:ea typeface="Arial" pitchFamily="24" charset="0"/>
                <a:cs typeface="Arial" panose="020B0604020202020204" pitchFamily="34" charset="0"/>
              </a:rPr>
              <a:t>	</a:t>
            </a:r>
          </a:p>
        </p:txBody>
      </p:sp>
      <p:sp>
        <p:nvSpPr>
          <p:cNvPr id="34822" name="Rectangle 6"/>
          <p:cNvSpPr>
            <a:spLocks noChangeArrowheads="1"/>
          </p:cNvSpPr>
          <p:nvPr/>
        </p:nvSpPr>
        <p:spPr bwMode="auto">
          <a:xfrm>
            <a:off x="4495800" y="4457700"/>
            <a:ext cx="4648200" cy="952500"/>
          </a:xfrm>
          <a:prstGeom prst="rect">
            <a:avLst/>
          </a:prstGeom>
          <a:noFill/>
          <a:ln w="3175">
            <a:noFill/>
            <a:miter lim="800000"/>
            <a:headEnd/>
            <a:tailEnd/>
          </a:ln>
          <a:effectLst/>
        </p:spPr>
        <p:txBody>
          <a:bodyPr/>
          <a:lstStyle/>
          <a:p>
            <a:pPr marL="342900" indent="-342900" algn="r" rtl="1">
              <a:buFontTx/>
              <a:buChar char="o"/>
              <a:defRPr/>
            </a:pPr>
            <a:r>
              <a:rPr lang="ar-JO" b="1" dirty="0">
                <a:solidFill>
                  <a:schemeClr val="tx2">
                    <a:lumMod val="10000"/>
                  </a:schemeClr>
                </a:solidFill>
                <a:effectLst/>
                <a:ea typeface="Arial" pitchFamily="24" charset="0"/>
                <a:cs typeface="Arial" panose="020B0604020202020204" pitchFamily="34" charset="0"/>
              </a:rPr>
              <a:t>وجهة نظر العهد الجديد</a:t>
            </a:r>
            <a:endParaRPr lang="en-US" b="1" dirty="0">
              <a:solidFill>
                <a:schemeClr val="tx2">
                  <a:lumMod val="10000"/>
                </a:schemeClr>
              </a:solidFill>
              <a:effectLst/>
              <a:ea typeface="Arial" pitchFamily="24" charset="0"/>
              <a:cs typeface="Arial" panose="020B0604020202020204" pitchFamily="34" charset="0"/>
            </a:endParaRPr>
          </a:p>
          <a:p>
            <a:pPr marL="742950" lvl="1" indent="-285750" algn="r" rtl="1">
              <a:buClr>
                <a:schemeClr val="folHlink"/>
              </a:buClr>
              <a:buSzPct val="50000"/>
              <a:buFontTx/>
              <a:buChar char="o"/>
              <a:defRPr/>
            </a:pPr>
            <a:r>
              <a:rPr lang="ar-JO" sz="2800" b="1" dirty="0">
                <a:solidFill>
                  <a:schemeClr val="tx2">
                    <a:lumMod val="10000"/>
                  </a:schemeClr>
                </a:solidFill>
                <a:effectLst/>
                <a:ea typeface="Arial" pitchFamily="24" charset="0"/>
                <a:cs typeface="Arial" panose="020B0604020202020204" pitchFamily="34" charset="0"/>
              </a:rPr>
              <a:t>ذبيحة المسيح</a:t>
            </a:r>
            <a:endParaRPr lang="en-US" sz="2800" b="1" dirty="0">
              <a:solidFill>
                <a:schemeClr val="tx2">
                  <a:lumMod val="10000"/>
                </a:schemeClr>
              </a:solidFill>
              <a:effectLst/>
              <a:ea typeface="Arial" pitchFamily="24" charset="0"/>
              <a:cs typeface="Arial" panose="020B0604020202020204" pitchFamily="34" charset="0"/>
            </a:endParaRPr>
          </a:p>
        </p:txBody>
      </p:sp>
      <p:sp>
        <p:nvSpPr>
          <p:cNvPr id="34823" name="Text Box 7"/>
          <p:cNvSpPr txBox="1">
            <a:spLocks noChangeArrowheads="1"/>
          </p:cNvSpPr>
          <p:nvPr/>
        </p:nvSpPr>
        <p:spPr bwMode="auto">
          <a:xfrm>
            <a:off x="0" y="5881688"/>
            <a:ext cx="9144000" cy="830262"/>
          </a:xfrm>
          <a:prstGeom prst="rect">
            <a:avLst/>
          </a:prstGeom>
          <a:noFill/>
          <a:ln>
            <a:noFill/>
          </a:ln>
          <a:effectLst>
            <a:outerShdw dist="35921" dir="2700000" algn="ctr" rotWithShape="0">
              <a:srgbClr val="8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buClrTx/>
              <a:buFontTx/>
              <a:buNone/>
              <a:defRPr/>
            </a:pPr>
            <a:r>
              <a:rPr lang="ar-JO" sz="4800" b="1" dirty="0">
                <a:solidFill>
                  <a:srgbClr val="0B0A25"/>
                </a:solidFill>
                <a:effectLst/>
                <a:ea typeface="Arial" pitchFamily="24" charset="0"/>
                <a:cs typeface="Arial" panose="020B0604020202020204" pitchFamily="34" charset="0"/>
              </a:rPr>
              <a:t>إذاً ماذا تعتقد؟</a:t>
            </a:r>
            <a:endParaRPr lang="en-US" sz="4800" b="1" dirty="0">
              <a:solidFill>
                <a:srgbClr val="0B0A25"/>
              </a:solidFill>
              <a:effectLst/>
              <a:ea typeface="Arial" pitchFamily="24" charset="0"/>
              <a:cs typeface="Arial" panose="020B0604020202020204" pitchFamily="34" charset="0"/>
            </a:endParaRPr>
          </a:p>
        </p:txBody>
      </p:sp>
      <p:sp>
        <p:nvSpPr>
          <p:cNvPr id="9" name="Text Box 21"/>
          <p:cNvSpPr txBox="1">
            <a:spLocks noChangeArrowheads="1"/>
          </p:cNvSpPr>
          <p:nvPr/>
        </p:nvSpPr>
        <p:spPr bwMode="auto">
          <a:xfrm>
            <a:off x="8316518" y="169625"/>
            <a:ext cx="697307" cy="738664"/>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000000"/>
                  </a:outerShdw>
                </a:effectLst>
                <a:cs typeface="Arial" panose="020B0604020202020204" pitchFamily="34" charset="0"/>
              </a:rPr>
              <a:t>175ج</a:t>
            </a:r>
            <a:br>
              <a:rPr lang="en-US" altLang="en-US" sz="2400" b="1" dirty="0">
                <a:solidFill>
                  <a:srgbClr val="FFFFFF"/>
                </a:solidFill>
                <a:effectLst>
                  <a:outerShdw blurRad="38100" dist="38100" dir="2700000" algn="tl">
                    <a:srgbClr val="000000"/>
                  </a:outerShdw>
                </a:effectLst>
                <a:cs typeface="Arial" panose="020B0604020202020204" pitchFamily="34" charset="0"/>
              </a:rPr>
            </a:br>
            <a:r>
              <a:rPr lang="ar-JO" altLang="en-US" sz="2400" b="1" dirty="0">
                <a:solidFill>
                  <a:srgbClr val="FFFFFF"/>
                </a:solidFill>
                <a:effectLst>
                  <a:outerShdw blurRad="38100" dist="38100" dir="2700000" algn="tl">
                    <a:srgbClr val="000000"/>
                  </a:outerShdw>
                </a:effectLst>
                <a:cs typeface="Arial" panose="020B0604020202020204" pitchFamily="34" charset="0"/>
              </a:rPr>
              <a:t>163أ</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34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0" y="341313"/>
            <a:ext cx="9144000" cy="1143000"/>
          </a:xfrm>
          <a:solidFill>
            <a:srgbClr val="000000"/>
          </a:solidFill>
        </p:spPr>
        <p:txBody>
          <a:bodyPr/>
          <a:lstStyle/>
          <a:p>
            <a:pPr eaLnBrk="1" hangingPunct="1"/>
            <a:r>
              <a:rPr lang="ar-JO" altLang="en-US" b="1" dirty="0">
                <a:effectLst/>
                <a:latin typeface="Arial" panose="020B0604020202020204" pitchFamily="34" charset="0"/>
                <a:cs typeface="Arial" panose="020B0604020202020204" pitchFamily="34" charset="0"/>
              </a:rPr>
              <a:t>أديان الشرق الأدنى القديم</a:t>
            </a:r>
            <a:br>
              <a:rPr lang="en-US" altLang="en-US" b="1" dirty="0">
                <a:effectLst/>
                <a:latin typeface="Arial" panose="020B0604020202020204" pitchFamily="34" charset="0"/>
                <a:cs typeface="Arial" panose="020B0604020202020204" pitchFamily="34" charset="0"/>
              </a:rPr>
            </a:br>
            <a:r>
              <a:rPr lang="ar-JO" altLang="en-US" sz="2000" b="1" dirty="0">
                <a:solidFill>
                  <a:srgbClr val="FFFFFF"/>
                </a:solidFill>
                <a:effectLst/>
                <a:latin typeface="Arial" panose="020B0604020202020204" pitchFamily="34" charset="0"/>
                <a:cs typeface="Arial" panose="020B0604020202020204" pitchFamily="34" charset="0"/>
              </a:rPr>
              <a:t>السومريون، الآشوريون، البابليون، المصريون، الكنعانيون، الموآبيون</a:t>
            </a:r>
            <a:endParaRPr lang="en-US" altLang="en-US" sz="1600" b="1" dirty="0">
              <a:solidFill>
                <a:srgbClr val="FFFFFF"/>
              </a:solidFill>
              <a:effectLst/>
              <a:latin typeface="Arial" panose="020B0604020202020204" pitchFamily="34" charset="0"/>
              <a:cs typeface="Arial" panose="020B0604020202020204" pitchFamily="34" charset="0"/>
            </a:endParaRPr>
          </a:p>
        </p:txBody>
      </p:sp>
      <p:pic>
        <p:nvPicPr>
          <p:cNvPr id="103426" name="Picture 3" descr="anger ang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5013176"/>
            <a:ext cx="1907704" cy="18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Grp="1" noChangeArrowheads="1"/>
          </p:cNvSpPr>
          <p:nvPr>
            <p:ph type="body" idx="1"/>
          </p:nvPr>
        </p:nvSpPr>
        <p:spPr>
          <a:xfrm>
            <a:off x="381000" y="1752600"/>
            <a:ext cx="8610600" cy="4495800"/>
          </a:xfrm>
        </p:spPr>
        <p:txBody>
          <a:bodyPr/>
          <a:lstStyle/>
          <a:p>
            <a:pPr algn="r" rtl="1" eaLnBrk="1" hangingPunct="1"/>
            <a:r>
              <a:rPr lang="ar-JO" altLang="en-US" b="1" dirty="0">
                <a:latin typeface="Arial" panose="020B0604020202020204" pitchFamily="34" charset="0"/>
                <a:cs typeface="Arial" panose="020B0604020202020204" pitchFamily="34" charset="0"/>
              </a:rPr>
              <a:t>ماذا كان مفهوم الخلاص عند الأمم المحيطة بإسرائيل؟</a:t>
            </a:r>
            <a:endParaRPr lang="en-US" altLang="en-US" b="1" dirty="0">
              <a:latin typeface="Arial" panose="020B0604020202020204" pitchFamily="34" charset="0"/>
              <a:cs typeface="Arial" panose="020B0604020202020204" pitchFamily="34" charset="0"/>
            </a:endParaRPr>
          </a:p>
          <a:p>
            <a:pPr eaLnBrk="1" hangingPunct="1">
              <a:buFont typeface="Wingdings" pitchFamily="2" charset="2"/>
              <a:buNone/>
            </a:pPr>
            <a:endParaRPr lang="en-US" altLang="en-US" b="1" dirty="0">
              <a:latin typeface="Arial" panose="020B0604020202020204" pitchFamily="34" charset="0"/>
              <a:cs typeface="Arial" panose="020B0604020202020204" pitchFamily="34" charset="0"/>
            </a:endParaRPr>
          </a:p>
          <a:p>
            <a:pPr algn="r" rtl="1" eaLnBrk="1" hangingPunct="1"/>
            <a:r>
              <a:rPr lang="ar-JO" altLang="en-US" b="1" dirty="0">
                <a:latin typeface="Arial" panose="020B0604020202020204" pitchFamily="34" charset="0"/>
                <a:cs typeface="Arial" panose="020B0604020202020204" pitchFamily="34" charset="0"/>
              </a:rPr>
              <a:t>ما هي وجهات نظرهم العالمية وكيف تم تشكيلها من خلال دياناتهم؟</a:t>
            </a:r>
            <a:endParaRPr lang="en-US" altLang="en-US" b="1" dirty="0">
              <a:latin typeface="Arial" panose="020B0604020202020204" pitchFamily="34" charset="0"/>
              <a:cs typeface="Arial" panose="020B0604020202020204" pitchFamily="34" charset="0"/>
            </a:endParaRPr>
          </a:p>
          <a:p>
            <a:pPr lvl="1" algn="r" rtl="1" eaLnBrk="1" hangingPunct="1"/>
            <a:r>
              <a:rPr lang="ar-JO" altLang="en-US" b="1" dirty="0">
                <a:latin typeface="Arial" panose="020B0604020202020204" pitchFamily="34" charset="0"/>
                <a:cs typeface="Arial" panose="020B0604020202020204" pitchFamily="34" charset="0"/>
              </a:rPr>
              <a:t>وجهات نظرهم عن الحياة وما بعدها</a:t>
            </a:r>
          </a:p>
          <a:p>
            <a:pPr lvl="1" algn="r" rtl="1" eaLnBrk="1" hangingPunct="1"/>
            <a:r>
              <a:rPr lang="ar-JO" altLang="en-US" b="1" dirty="0">
                <a:latin typeface="Arial" panose="020B0604020202020204" pitchFamily="34" charset="0"/>
                <a:cs typeface="Arial" panose="020B0604020202020204" pitchFamily="34" charset="0"/>
              </a:rPr>
              <a:t>أنواع الآلهة التي عبدوها</a:t>
            </a:r>
            <a:endParaRPr lang="en-US" altLang="en-US" b="1" dirty="0">
              <a:latin typeface="Arial" panose="020B0604020202020204" pitchFamily="34" charset="0"/>
              <a:cs typeface="Arial" panose="020B0604020202020204" pitchFamily="34" charset="0"/>
            </a:endParaRPr>
          </a:p>
        </p:txBody>
      </p:sp>
      <p:sp>
        <p:nvSpPr>
          <p:cNvPr id="5" name="Text Box 21"/>
          <p:cNvSpPr txBox="1">
            <a:spLocks noChangeArrowheads="1"/>
          </p:cNvSpPr>
          <p:nvPr/>
        </p:nvSpPr>
        <p:spPr bwMode="auto">
          <a:xfrm>
            <a:off x="8303818" y="107434"/>
            <a:ext cx="697307"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175ج</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0" y="0"/>
            <a:ext cx="9144000" cy="990600"/>
          </a:xfrm>
          <a:solidFill>
            <a:srgbClr val="000000"/>
          </a:solidFill>
        </p:spPr>
        <p:txBody>
          <a:bodyPr/>
          <a:lstStyle/>
          <a:p>
            <a:pPr eaLnBrk="1" hangingPunct="1"/>
            <a:r>
              <a:rPr lang="ar-JO" altLang="en-US" sz="4100" b="1" dirty="0">
                <a:solidFill>
                  <a:srgbClr val="FFFFFF"/>
                </a:solidFill>
                <a:effectLst/>
                <a:latin typeface="Arial" panose="020B0604020202020204" pitchFamily="34" charset="0"/>
                <a:cs typeface="Arial" panose="020B0604020202020204" pitchFamily="34" charset="0"/>
              </a:rPr>
              <a:t>المصريون</a:t>
            </a:r>
            <a:endParaRPr lang="en-US" altLang="en-US" sz="4100" b="1" dirty="0">
              <a:solidFill>
                <a:srgbClr val="FFFFFF"/>
              </a:solidFill>
              <a:effectLst/>
              <a:latin typeface="Arial" panose="020B0604020202020204" pitchFamily="34" charset="0"/>
              <a:cs typeface="Arial" panose="020B0604020202020204" pitchFamily="34" charset="0"/>
            </a:endParaRPr>
          </a:p>
        </p:txBody>
      </p:sp>
      <p:sp>
        <p:nvSpPr>
          <p:cNvPr id="27651" name="Rectangle 3"/>
          <p:cNvSpPr>
            <a:spLocks noGrp="1" noChangeArrowheads="1"/>
          </p:cNvSpPr>
          <p:nvPr>
            <p:ph type="body" idx="1"/>
          </p:nvPr>
        </p:nvSpPr>
        <p:spPr>
          <a:xfrm>
            <a:off x="228600" y="1066800"/>
            <a:ext cx="8839200" cy="3505200"/>
          </a:xfrm>
        </p:spPr>
        <p:txBody>
          <a:bodyPr/>
          <a:lstStyle/>
          <a:p>
            <a:pPr algn="r" eaLnBrk="1" hangingPunct="1">
              <a:lnSpc>
                <a:spcPct val="90000"/>
              </a:lnSpc>
              <a:buFont typeface="Wingdings" pitchFamily="2" charset="2"/>
              <a:buNone/>
            </a:pPr>
            <a:r>
              <a:rPr lang="ar-JO" altLang="en-US" sz="2400" b="1" dirty="0">
                <a:latin typeface="Arial" panose="020B0604020202020204" pitchFamily="34" charset="0"/>
                <a:cs typeface="Arial" panose="020B0604020202020204" pitchFamily="34" charset="0"/>
              </a:rPr>
              <a:t>وجهات النظر عن الحياة وما بعدها</a:t>
            </a:r>
            <a:endParaRPr lang="en-US" altLang="en-US" sz="2400" b="1" dirty="0">
              <a:latin typeface="Arial" panose="020B0604020202020204" pitchFamily="34" charset="0"/>
              <a:cs typeface="Arial" panose="020B0604020202020204" pitchFamily="34" charset="0"/>
            </a:endParaRPr>
          </a:p>
          <a:p>
            <a:pPr algn="r" rtl="1" eaLnBrk="1" hangingPunct="1">
              <a:lnSpc>
                <a:spcPct val="90000"/>
              </a:lnSpc>
            </a:pPr>
            <a:r>
              <a:rPr lang="ar-JO" altLang="en-US" sz="2400" b="1" dirty="0">
                <a:latin typeface="Arial" panose="020B0604020202020204" pitchFamily="34" charset="0"/>
                <a:cs typeface="Arial" panose="020B0604020202020204" pitchFamily="34" charset="0"/>
              </a:rPr>
              <a:t>يؤمنون بشكل ما من أشكال </a:t>
            </a:r>
            <a:r>
              <a:rPr lang="ar-JO" altLang="en-US" sz="2400" b="1" u="sng" dirty="0">
                <a:solidFill>
                  <a:srgbClr val="FFFF00"/>
                </a:solidFill>
                <a:latin typeface="Arial" panose="020B0604020202020204" pitchFamily="34" charset="0"/>
                <a:cs typeface="Arial" panose="020B0604020202020204" pitchFamily="34" charset="0"/>
              </a:rPr>
              <a:t>الحياة القادمة على أساس الأعمال.</a:t>
            </a:r>
            <a:endParaRPr lang="en-US" altLang="en-US" sz="2400" b="1" dirty="0">
              <a:latin typeface="Arial" panose="020B0604020202020204" pitchFamily="34" charset="0"/>
              <a:cs typeface="Arial" panose="020B0604020202020204" pitchFamily="34" charset="0"/>
            </a:endParaRPr>
          </a:p>
          <a:p>
            <a:pPr algn="r" rtl="1" eaLnBrk="1" hangingPunct="1">
              <a:lnSpc>
                <a:spcPct val="90000"/>
              </a:lnSpc>
            </a:pPr>
            <a:r>
              <a:rPr lang="ar-JO" altLang="en-US" sz="2400" b="1" dirty="0">
                <a:latin typeface="Arial" panose="020B0604020202020204" pitchFamily="34" charset="0"/>
                <a:cs typeface="Arial" panose="020B0604020202020204" pitchFamily="34" charset="0"/>
              </a:rPr>
              <a:t>يعتبر الموت ببساطة </a:t>
            </a:r>
            <a:r>
              <a:rPr lang="ar-JO" altLang="en-US" sz="2400" b="1" u="sng" dirty="0">
                <a:solidFill>
                  <a:srgbClr val="FFFF00"/>
                </a:solidFill>
                <a:latin typeface="Arial" panose="020B0604020202020204" pitchFamily="34" charset="0"/>
                <a:cs typeface="Arial" panose="020B0604020202020204" pitchFamily="34" charset="0"/>
              </a:rPr>
              <a:t>انقطاع مؤقت</a:t>
            </a:r>
            <a:endParaRPr lang="en-US" altLang="en-US" sz="2400" b="1" dirty="0">
              <a:latin typeface="Arial" panose="020B0604020202020204" pitchFamily="34" charset="0"/>
              <a:cs typeface="Arial" panose="020B0604020202020204" pitchFamily="34" charset="0"/>
            </a:endParaRPr>
          </a:p>
          <a:p>
            <a:pPr algn="r" rtl="1" eaLnBrk="1" hangingPunct="1">
              <a:lnSpc>
                <a:spcPct val="90000"/>
              </a:lnSpc>
            </a:pPr>
            <a:r>
              <a:rPr lang="ar-JO" altLang="en-US" sz="2400" b="1" u="sng" dirty="0">
                <a:solidFill>
                  <a:srgbClr val="FFFF00"/>
                </a:solidFill>
                <a:latin typeface="Arial" panose="020B0604020202020204" pitchFamily="34" charset="0"/>
                <a:cs typeface="Arial" panose="020B0604020202020204" pitchFamily="34" charset="0"/>
              </a:rPr>
              <a:t>يمكن تأكيد الحصول على الحياة الأبدية </a:t>
            </a:r>
            <a:r>
              <a:rPr lang="ar-JO" altLang="en-US" sz="2400" b="1" dirty="0">
                <a:latin typeface="Arial" panose="020B0604020202020204" pitchFamily="34" charset="0"/>
                <a:cs typeface="Arial" panose="020B0604020202020204" pitchFamily="34" charset="0"/>
              </a:rPr>
              <a:t>من خلال مخافة الآلهة والمحافظة على الشكل المادي وإعالة التماثيل وغيرها من المعدات الجنائزية.</a:t>
            </a:r>
            <a:endParaRPr lang="en-US" altLang="en-US" sz="2400" b="1" dirty="0">
              <a:latin typeface="Arial" panose="020B0604020202020204" pitchFamily="34" charset="0"/>
              <a:cs typeface="Arial" panose="020B0604020202020204" pitchFamily="34" charset="0"/>
            </a:endParaRPr>
          </a:p>
          <a:p>
            <a:pPr algn="r" rtl="1" eaLnBrk="1" hangingPunct="1">
              <a:lnSpc>
                <a:spcPct val="90000"/>
              </a:lnSpc>
            </a:pPr>
            <a:r>
              <a:rPr lang="ar-JO" altLang="en-US" sz="2400" b="1" dirty="0">
                <a:latin typeface="Arial" panose="020B0604020202020204" pitchFamily="34" charset="0"/>
                <a:cs typeface="Arial" panose="020B0604020202020204" pitchFamily="34" charset="0"/>
              </a:rPr>
              <a:t>إيمانهم عن </a:t>
            </a:r>
            <a:r>
              <a:rPr lang="ar-JO" altLang="en-US" sz="2400" b="1" u="sng" dirty="0">
                <a:solidFill>
                  <a:srgbClr val="FFFF00"/>
                </a:solidFill>
                <a:latin typeface="Arial" panose="020B0604020202020204" pitchFamily="34" charset="0"/>
                <a:cs typeface="Arial" panose="020B0604020202020204" pitchFamily="34" charset="0"/>
              </a:rPr>
              <a:t>الولادة الجديدة بعد الموت </a:t>
            </a:r>
            <a:r>
              <a:rPr lang="ar-JO" altLang="en-US" sz="2400" b="1" dirty="0">
                <a:latin typeface="Arial" panose="020B0604020202020204" pitchFamily="34" charset="0"/>
                <a:cs typeface="Arial" panose="020B0604020202020204" pitchFamily="34" charset="0"/>
              </a:rPr>
              <a:t>صار القوة المحركة خلف ممارساتهم الجنائزية</a:t>
            </a:r>
            <a:endParaRPr lang="en-US" altLang="en-US" sz="2400" b="1" dirty="0">
              <a:latin typeface="Arial" panose="020B0604020202020204" pitchFamily="34" charset="0"/>
              <a:cs typeface="Arial" panose="020B0604020202020204" pitchFamily="34" charset="0"/>
            </a:endParaRPr>
          </a:p>
        </p:txBody>
      </p:sp>
      <p:pic>
        <p:nvPicPr>
          <p:cNvPr id="104451" name="Picture 8" descr="funerary - 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4343400"/>
            <a:ext cx="85582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1"/>
          <p:cNvSpPr txBox="1">
            <a:spLocks noChangeArrowheads="1"/>
          </p:cNvSpPr>
          <p:nvPr/>
        </p:nvSpPr>
        <p:spPr bwMode="auto">
          <a:xfrm>
            <a:off x="8235556" y="107434"/>
            <a:ext cx="697307"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175ح</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0" y="0"/>
            <a:ext cx="9144000" cy="1143000"/>
          </a:xfrm>
          <a:solidFill>
            <a:srgbClr val="000000"/>
          </a:solidFill>
        </p:spPr>
        <p:txBody>
          <a:bodyPr/>
          <a:lstStyle/>
          <a:p>
            <a:pPr eaLnBrk="1" hangingPunct="1"/>
            <a:r>
              <a:rPr lang="ar-JO" altLang="en-US" sz="4100" b="1" dirty="0">
                <a:solidFill>
                  <a:srgbClr val="FFFFFF"/>
                </a:solidFill>
                <a:effectLst/>
              </a:rPr>
              <a:t>النظرة العالمية المصرية</a:t>
            </a:r>
            <a:endParaRPr lang="en-US" altLang="en-US" sz="4100" b="1" dirty="0">
              <a:solidFill>
                <a:srgbClr val="FFFFFF"/>
              </a:solidFill>
              <a:effectLst/>
            </a:endParaRPr>
          </a:p>
        </p:txBody>
      </p:sp>
      <p:sp>
        <p:nvSpPr>
          <p:cNvPr id="28675" name="Rectangle 3"/>
          <p:cNvSpPr>
            <a:spLocks noGrp="1" noChangeArrowheads="1"/>
          </p:cNvSpPr>
          <p:nvPr>
            <p:ph type="body" idx="1"/>
          </p:nvPr>
        </p:nvSpPr>
        <p:spPr>
          <a:xfrm>
            <a:off x="533400" y="1371600"/>
            <a:ext cx="6400800" cy="5181600"/>
          </a:xfrm>
        </p:spPr>
        <p:txBody>
          <a:bodyPr/>
          <a:lstStyle/>
          <a:p>
            <a:pPr algn="r" eaLnBrk="1" hangingPunct="1">
              <a:lnSpc>
                <a:spcPct val="80000"/>
              </a:lnSpc>
              <a:buFont typeface="Wingdings" pitchFamily="2" charset="2"/>
              <a:buNone/>
            </a:pPr>
            <a:r>
              <a:rPr lang="ar-JO" altLang="en-US" sz="2800" dirty="0"/>
              <a:t>وجهات نظر عن الحياة وما بعدها</a:t>
            </a:r>
            <a:endParaRPr lang="en-US" altLang="en-US" sz="2800" dirty="0">
              <a:cs typeface="Times New Roman" pitchFamily="18" charset="0"/>
            </a:endParaRPr>
          </a:p>
          <a:p>
            <a:pPr algn="r" rtl="1" eaLnBrk="1" hangingPunct="1">
              <a:lnSpc>
                <a:spcPct val="80000"/>
              </a:lnSpc>
            </a:pPr>
            <a:r>
              <a:rPr lang="ar-JO" altLang="en-US" sz="2800" dirty="0">
                <a:cs typeface="Times New Roman" pitchFamily="18" charset="0"/>
              </a:rPr>
              <a:t>يتكون كل إنسان من </a:t>
            </a:r>
            <a:r>
              <a:rPr lang="ar-JO" altLang="en-US" sz="2800" u="sng" dirty="0">
                <a:solidFill>
                  <a:srgbClr val="FFFF00"/>
                </a:solidFill>
                <a:cs typeface="Times New Roman" pitchFamily="18" charset="0"/>
              </a:rPr>
              <a:t>الجسد المادي</a:t>
            </a:r>
            <a:r>
              <a:rPr lang="ar-JO" altLang="en-US" sz="2800" dirty="0">
                <a:cs typeface="Times New Roman" pitchFamily="18" charset="0"/>
              </a:rPr>
              <a:t>، كا، با، وآخ</a:t>
            </a:r>
            <a:endParaRPr lang="en-US" altLang="en-US" sz="2800" dirty="0">
              <a:cs typeface="Times New Roman" pitchFamily="18" charset="0"/>
            </a:endParaRPr>
          </a:p>
          <a:p>
            <a:pPr algn="r" rtl="1" eaLnBrk="1" hangingPunct="1">
              <a:lnSpc>
                <a:spcPct val="80000"/>
              </a:lnSpc>
            </a:pPr>
            <a:r>
              <a:rPr lang="ar-JO" altLang="en-US" sz="2800" dirty="0">
                <a:cs typeface="Times New Roman" pitchFamily="18" charset="0"/>
              </a:rPr>
              <a:t>للتمتع بما بعد الحياة </a:t>
            </a:r>
            <a:r>
              <a:rPr lang="ar-JO" altLang="en-US" sz="2800" u="sng" dirty="0">
                <a:solidFill>
                  <a:srgbClr val="FFFF00"/>
                </a:solidFill>
                <a:cs typeface="Times New Roman" pitchFamily="18" charset="0"/>
              </a:rPr>
              <a:t>يجب الحفاظ على كل هذه العناصر</a:t>
            </a:r>
            <a:r>
              <a:rPr lang="ar-JO" altLang="en-US" sz="2800" dirty="0">
                <a:cs typeface="Times New Roman" pitchFamily="18" charset="0"/>
              </a:rPr>
              <a:t> وحمايتها من الدمار</a:t>
            </a:r>
            <a:r>
              <a:rPr lang="en-US" altLang="en-US" sz="2800" dirty="0">
                <a:cs typeface="Times New Roman" pitchFamily="18" charset="0"/>
              </a:rPr>
              <a:t> </a:t>
            </a:r>
          </a:p>
          <a:p>
            <a:pPr algn="r" rtl="1" eaLnBrk="1" hangingPunct="1">
              <a:lnSpc>
                <a:spcPct val="80000"/>
              </a:lnSpc>
            </a:pPr>
            <a:r>
              <a:rPr lang="ar-JO" altLang="en-US" sz="2800" u="sng" dirty="0">
                <a:solidFill>
                  <a:srgbClr val="FFFF00"/>
                </a:solidFill>
                <a:cs typeface="Times New Roman" pitchFamily="18" charset="0"/>
              </a:rPr>
              <a:t>يجب أن يعيش المرء بحسب مآت</a:t>
            </a:r>
            <a:r>
              <a:rPr lang="ar-JO" altLang="en-US" sz="2800" dirty="0">
                <a:cs typeface="Times New Roman" pitchFamily="18" charset="0"/>
              </a:rPr>
              <a:t>، المفهوم المصري للعدل والبر</a:t>
            </a:r>
            <a:endParaRPr lang="en-US" altLang="en-US" sz="2800" dirty="0">
              <a:cs typeface="Times New Roman" pitchFamily="18" charset="0"/>
            </a:endParaRPr>
          </a:p>
          <a:p>
            <a:pPr algn="r" rtl="1" eaLnBrk="1" hangingPunct="1">
              <a:lnSpc>
                <a:spcPct val="80000"/>
              </a:lnSpc>
            </a:pPr>
            <a:r>
              <a:rPr lang="ar-JO" altLang="en-US" sz="2800" dirty="0">
                <a:cs typeface="Times New Roman" pitchFamily="18" charset="0"/>
              </a:rPr>
              <a:t>كانت مصر القديمة كلها مبنية على الدين لأن معتقداتهم كانت ذات أهمية حيوية بالنسبة لهم.</a:t>
            </a:r>
            <a:endParaRPr lang="en-US" altLang="en-US" sz="2800" dirty="0"/>
          </a:p>
        </p:txBody>
      </p:sp>
      <p:pic>
        <p:nvPicPr>
          <p:cNvPr id="105475" name="Picture 4" descr="maat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86600" y="2057400"/>
            <a:ext cx="1905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1"/>
          <p:cNvSpPr txBox="1">
            <a:spLocks noChangeArrowheads="1"/>
          </p:cNvSpPr>
          <p:nvPr/>
        </p:nvSpPr>
        <p:spPr bwMode="auto">
          <a:xfrm>
            <a:off x="8235556" y="107434"/>
            <a:ext cx="697307"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Times New Roman" pitchFamily="18" charset="0"/>
              </a:rPr>
              <a:t>175ح</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0" y="0"/>
            <a:ext cx="9144000" cy="1143000"/>
          </a:xfrm>
          <a:solidFill>
            <a:srgbClr val="000000"/>
          </a:solidFill>
        </p:spPr>
        <p:txBody>
          <a:bodyPr/>
          <a:lstStyle/>
          <a:p>
            <a:pPr eaLnBrk="1" hangingPunct="1"/>
            <a:r>
              <a:rPr lang="ar-JO" altLang="en-US" sz="4100" b="1" dirty="0">
                <a:solidFill>
                  <a:srgbClr val="FFFFFF"/>
                </a:solidFill>
                <a:effectLst/>
                <a:latin typeface="Arial" panose="020B0604020202020204" pitchFamily="34" charset="0"/>
                <a:cs typeface="Arial" panose="020B0604020202020204" pitchFamily="34" charset="0"/>
              </a:rPr>
              <a:t>آلهة المصريين</a:t>
            </a:r>
            <a:endParaRPr lang="en-US" altLang="en-US" sz="4100" b="1" dirty="0">
              <a:solidFill>
                <a:srgbClr val="FFFFFF"/>
              </a:solidFill>
              <a:effectLst/>
              <a:latin typeface="Arial" panose="020B0604020202020204" pitchFamily="34" charset="0"/>
              <a:cs typeface="Arial" panose="020B0604020202020204" pitchFamily="34" charset="0"/>
            </a:endParaRPr>
          </a:p>
        </p:txBody>
      </p:sp>
      <p:sp>
        <p:nvSpPr>
          <p:cNvPr id="26627" name="Rectangle 3"/>
          <p:cNvSpPr>
            <a:spLocks noGrp="1" noChangeArrowheads="1"/>
          </p:cNvSpPr>
          <p:nvPr>
            <p:ph type="body" idx="1"/>
          </p:nvPr>
        </p:nvSpPr>
        <p:spPr>
          <a:xfrm>
            <a:off x="0" y="1371600"/>
            <a:ext cx="6345238" cy="5410200"/>
          </a:xfrm>
        </p:spPr>
        <p:txBody>
          <a:bodyPr/>
          <a:lstStyle/>
          <a:p>
            <a:pPr algn="r" rtl="1" eaLnBrk="1" hangingPunct="1"/>
            <a:r>
              <a:rPr lang="ar-JO" altLang="en-US" sz="2400" b="1" dirty="0">
                <a:latin typeface="Arial" panose="020B0604020202020204" pitchFamily="34" charset="0"/>
                <a:cs typeface="Arial" panose="020B0604020202020204" pitchFamily="34" charset="0"/>
              </a:rPr>
              <a:t>مثل السومريين، كان لديهم </a:t>
            </a:r>
            <a:r>
              <a:rPr lang="ar-JO" altLang="en-US" sz="2400" b="1" u="sng" dirty="0">
                <a:solidFill>
                  <a:srgbClr val="FFFF00"/>
                </a:solidFill>
                <a:latin typeface="Arial" panose="020B0604020202020204" pitchFamily="34" charset="0"/>
                <a:cs typeface="Arial" panose="020B0604020202020204" pitchFamily="34" charset="0"/>
              </a:rPr>
              <a:t>مجموعة كبيرة من الآلهة </a:t>
            </a:r>
            <a:r>
              <a:rPr lang="ar-JO" altLang="en-US" sz="2400" b="1" dirty="0">
                <a:latin typeface="Arial" panose="020B0604020202020204" pitchFamily="34" charset="0"/>
                <a:cs typeface="Arial" panose="020B0604020202020204" pitchFamily="34" charset="0"/>
              </a:rPr>
              <a:t>- حابي، رع، أوزوريس، سيث...</a:t>
            </a:r>
            <a:endParaRPr lang="en-US" altLang="en-US" sz="2400" b="1" dirty="0">
              <a:latin typeface="Arial" panose="020B0604020202020204" pitchFamily="34" charset="0"/>
              <a:cs typeface="Arial" panose="020B0604020202020204" pitchFamily="34" charset="0"/>
            </a:endParaRPr>
          </a:p>
          <a:p>
            <a:pPr eaLnBrk="1" hangingPunct="1">
              <a:buFont typeface="Wingdings" pitchFamily="2" charset="2"/>
              <a:buNone/>
            </a:pPr>
            <a:endParaRPr lang="en-US" altLang="en-US" sz="2400" b="1" dirty="0">
              <a:latin typeface="Arial" panose="020B0604020202020204" pitchFamily="34" charset="0"/>
              <a:cs typeface="Arial" panose="020B0604020202020204" pitchFamily="34" charset="0"/>
            </a:endParaRPr>
          </a:p>
          <a:p>
            <a:pPr algn="r" rtl="1" eaLnBrk="1" hangingPunct="1"/>
            <a:r>
              <a:rPr lang="ar-JO" altLang="en-US" sz="2400" b="1" dirty="0">
                <a:latin typeface="Arial" panose="020B0604020202020204" pitchFamily="34" charset="0"/>
                <a:cs typeface="Arial" panose="020B0604020202020204" pitchFamily="34" charset="0"/>
              </a:rPr>
              <a:t>آمنوا أن </a:t>
            </a:r>
            <a:r>
              <a:rPr lang="ar-JO" altLang="en-US" sz="2400" b="1" u="sng" dirty="0">
                <a:solidFill>
                  <a:srgbClr val="FFFF00"/>
                </a:solidFill>
                <a:latin typeface="Arial" panose="020B0604020202020204" pitchFamily="34" charset="0"/>
                <a:cs typeface="Arial" panose="020B0604020202020204" pitchFamily="34" charset="0"/>
              </a:rPr>
              <a:t>أوزوريس يتسلط على العالم السفلي </a:t>
            </a:r>
            <a:r>
              <a:rPr lang="ar-JO" altLang="en-US" sz="2400" b="1" dirty="0">
                <a:latin typeface="Arial" panose="020B0604020202020204" pitchFamily="34" charset="0"/>
                <a:cs typeface="Arial" panose="020B0604020202020204" pitchFamily="34" charset="0"/>
              </a:rPr>
              <a:t>ويدين كل شخص هناك وفقًا لمآت.</a:t>
            </a:r>
            <a:endParaRPr lang="en-US" altLang="en-US" sz="2400" b="1" dirty="0">
              <a:latin typeface="Arial" panose="020B0604020202020204" pitchFamily="34" charset="0"/>
              <a:cs typeface="Arial" panose="020B0604020202020204" pitchFamily="34" charset="0"/>
            </a:endParaRPr>
          </a:p>
          <a:p>
            <a:pPr marL="0" indent="0" eaLnBrk="1" hangingPunct="1">
              <a:buNone/>
            </a:pPr>
            <a:endParaRPr lang="en-US" altLang="en-US" sz="2400" b="1" dirty="0">
              <a:latin typeface="Arial" panose="020B0604020202020204" pitchFamily="34" charset="0"/>
              <a:cs typeface="Arial" panose="020B0604020202020204" pitchFamily="34" charset="0"/>
            </a:endParaRPr>
          </a:p>
          <a:p>
            <a:pPr algn="r" rtl="1" eaLnBrk="1" hangingPunct="1"/>
            <a:r>
              <a:rPr lang="ar-JO" altLang="en-US" sz="2400" b="1" u="sng" dirty="0">
                <a:solidFill>
                  <a:srgbClr val="FFFF00"/>
                </a:solidFill>
                <a:latin typeface="Arial" panose="020B0604020202020204" pitchFamily="34" charset="0"/>
                <a:cs typeface="Arial" panose="020B0604020202020204" pitchFamily="34" charset="0"/>
              </a:rPr>
              <a:t>كان على الإنسان أن يعكس التناغم الإلهي </a:t>
            </a:r>
            <a:r>
              <a:rPr lang="ar-JO" altLang="en-US" sz="2400" b="1" dirty="0">
                <a:latin typeface="Arial" panose="020B0604020202020204" pitchFamily="34" charset="0"/>
                <a:cs typeface="Arial" panose="020B0604020202020204" pitchFamily="34" charset="0"/>
              </a:rPr>
              <a:t>من خلال افتراض روح الهدوء، والسلوك العقلاني والتعاون، والإعتراف بالصفات الأبدية للوجود.</a:t>
            </a:r>
            <a:endParaRPr lang="en-US" altLang="en-US" sz="2400" b="1" dirty="0">
              <a:latin typeface="Arial" panose="020B0604020202020204" pitchFamily="34" charset="0"/>
              <a:cs typeface="Arial" panose="020B0604020202020204" pitchFamily="34" charset="0"/>
            </a:endParaRPr>
          </a:p>
        </p:txBody>
      </p:sp>
      <p:pic>
        <p:nvPicPr>
          <p:cNvPr id="106499" name="Picture 5" descr="osiri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29400" y="457200"/>
            <a:ext cx="2047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7" descr="anubisd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038600"/>
            <a:ext cx="18288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6" descr="anubi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45238" y="2743200"/>
            <a:ext cx="10461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1"/>
          <p:cNvSpPr txBox="1">
            <a:spLocks noChangeArrowheads="1"/>
          </p:cNvSpPr>
          <p:nvPr/>
        </p:nvSpPr>
        <p:spPr bwMode="auto">
          <a:xfrm>
            <a:off x="8235556" y="107434"/>
            <a:ext cx="697307"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175ح</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Times New Roman" pitchFamily="-111" charset="0"/>
              <a:cs typeface="Arial" panose="020B0604020202020204" pitchFamily="34"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lgn="r">
              <a:defRPr/>
            </a:pPr>
            <a:r>
              <a:rPr kumimoji="0" lang="ar-JO" dirty="0">
                <a:solidFill>
                  <a:schemeClr val="tx1"/>
                </a:solidFill>
                <a:latin typeface="Arial" panose="020B0604020202020204" pitchFamily="34" charset="0"/>
                <a:ea typeface="ＭＳ Ｐゴシック" charset="0"/>
                <a:cs typeface="Arial" panose="020B0604020202020204" pitchFamily="34" charset="0"/>
              </a:rPr>
              <a:t>أي هذه الإجابات هي الأكثر دقَّة؟</a:t>
            </a:r>
            <a:endParaRPr kumimoji="0" lang="en-US" dirty="0">
              <a:latin typeface="Arial" panose="020B0604020202020204" pitchFamily="34" charset="0"/>
              <a:ea typeface="ＭＳ Ｐゴシック" charset="0"/>
              <a:cs typeface="Arial" panose="020B0604020202020204" pitchFamily="34" charset="0"/>
            </a:endParaRPr>
          </a:p>
        </p:txBody>
      </p:sp>
      <p:sp>
        <p:nvSpPr>
          <p:cNvPr id="540677" name="Text Box 1029"/>
          <p:cNvSpPr txBox="1">
            <a:spLocks noChangeArrowheads="1"/>
          </p:cNvSpPr>
          <p:nvPr/>
        </p:nvSpPr>
        <p:spPr bwMode="auto">
          <a:xfrm>
            <a:off x="133176" y="2768694"/>
            <a:ext cx="959024" cy="984885"/>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القديم</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40678" name="Text Box 1030"/>
          <p:cNvSpPr txBox="1">
            <a:spLocks noChangeArrowheads="1"/>
          </p:cNvSpPr>
          <p:nvPr/>
        </p:nvSpPr>
        <p:spPr bwMode="auto">
          <a:xfrm>
            <a:off x="228600" y="4244315"/>
            <a:ext cx="863600" cy="984885"/>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الإيمان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540683" name="Text Box 1035"/>
          <p:cNvSpPr txBox="1">
            <a:spLocks noChangeArrowheads="1"/>
          </p:cNvSpPr>
          <p:nvPr/>
        </p:nvSpPr>
        <p:spPr bwMode="auto">
          <a:xfrm>
            <a:off x="76200" y="1672273"/>
            <a:ext cx="876300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الخلاص بواسطة...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3" name="Text Box 1045"/>
          <p:cNvSpPr txBox="1">
            <a:spLocks noChangeArrowheads="1"/>
          </p:cNvSpPr>
          <p:nvPr/>
        </p:nvSpPr>
        <p:spPr bwMode="auto">
          <a:xfrm>
            <a:off x="8313591" y="74097"/>
            <a:ext cx="67165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121 أ</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40697" name="Text Box 1049"/>
            <p:cNvSpPr txBox="1">
              <a:spLocks noChangeArrowheads="1"/>
            </p:cNvSpPr>
            <p:nvPr/>
          </p:nvSpPr>
          <p:spPr bwMode="auto">
            <a:xfrm>
              <a:off x="4944" y="2453"/>
              <a:ext cx="768" cy="931"/>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540698" name="Text Box 1050"/>
          <p:cNvSpPr txBox="1">
            <a:spLocks noChangeArrowheads="1"/>
          </p:cNvSpPr>
          <p:nvPr/>
        </p:nvSpPr>
        <p:spPr bwMode="auto">
          <a:xfrm>
            <a:off x="7324911" y="6399312"/>
            <a:ext cx="1622239" cy="307777"/>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أنظر م ع ق 119ج</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57200" marR="0" lvl="0" indent="-4572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ما المقاطع الكتابية التي تدعم إجابتك؟             </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68739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7521" name="Picture 4" descr="FloodTablet - gilgamesh"/>
          <p:cNvPicPr>
            <a:picLocks noChangeAspect="1" noChangeArrowheads="1"/>
          </p:cNvPicPr>
          <p:nvPr/>
        </p:nvPicPr>
        <p:blipFill>
          <a:blip r:embed="rId3" cstate="screen">
            <a:clrChange>
              <a:clrFrom>
                <a:srgbClr val="6F0A00"/>
              </a:clrFrom>
              <a:clrTo>
                <a:srgbClr val="6F0A00">
                  <a:alpha val="0"/>
                </a:srgbClr>
              </a:clrTo>
            </a:clrChange>
            <a:extLst>
              <a:ext uri="{28A0092B-C50C-407E-A947-70E740481C1C}">
                <a14:useLocalDpi xmlns:a14="http://schemas.microsoft.com/office/drawing/2010/main" val="0"/>
              </a:ext>
            </a:extLst>
          </a:blip>
          <a:srcRect/>
          <a:stretch>
            <a:fillRect/>
          </a:stretch>
        </p:blipFill>
        <p:spPr bwMode="auto">
          <a:xfrm>
            <a:off x="0" y="1371600"/>
            <a:ext cx="212372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2"/>
          <p:cNvSpPr>
            <a:spLocks noGrp="1" noChangeArrowheads="1"/>
          </p:cNvSpPr>
          <p:nvPr>
            <p:ph type="title"/>
          </p:nvPr>
        </p:nvSpPr>
        <p:spPr>
          <a:xfrm>
            <a:off x="0" y="228600"/>
            <a:ext cx="9144000" cy="1143000"/>
          </a:xfrm>
          <a:solidFill>
            <a:srgbClr val="000000"/>
          </a:solidFill>
        </p:spPr>
        <p:txBody>
          <a:bodyPr/>
          <a:lstStyle/>
          <a:p>
            <a:pPr eaLnBrk="1" hangingPunct="1"/>
            <a:r>
              <a:rPr lang="ar-JO" altLang="en-US" sz="4100" b="1" dirty="0">
                <a:solidFill>
                  <a:srgbClr val="FFFFFF"/>
                </a:solidFill>
                <a:effectLst/>
              </a:rPr>
              <a:t>السومريون، الأشوريون، البابليون</a:t>
            </a:r>
            <a:endParaRPr lang="en-US" altLang="en-US" sz="4100" b="1" dirty="0">
              <a:solidFill>
                <a:srgbClr val="FFFFFF"/>
              </a:solidFill>
              <a:effectLst/>
            </a:endParaRPr>
          </a:p>
        </p:txBody>
      </p:sp>
      <p:sp>
        <p:nvSpPr>
          <p:cNvPr id="24579" name="Rectangle 3"/>
          <p:cNvSpPr>
            <a:spLocks noGrp="1" noChangeArrowheads="1"/>
          </p:cNvSpPr>
          <p:nvPr>
            <p:ph type="body" idx="1"/>
          </p:nvPr>
        </p:nvSpPr>
        <p:spPr>
          <a:xfrm>
            <a:off x="381000" y="1676400"/>
            <a:ext cx="8439472" cy="5181600"/>
          </a:xfrm>
        </p:spPr>
        <p:txBody>
          <a:bodyPr/>
          <a:lstStyle/>
          <a:p>
            <a:pPr algn="r" eaLnBrk="1" hangingPunct="1">
              <a:lnSpc>
                <a:spcPct val="80000"/>
              </a:lnSpc>
              <a:buFont typeface="Wingdings" pitchFamily="2" charset="2"/>
              <a:buNone/>
            </a:pPr>
            <a:r>
              <a:rPr lang="ar-JO" altLang="en-US" sz="2800" b="1" dirty="0"/>
              <a:t>وجهات النظر عن الحياة وما بعدها</a:t>
            </a:r>
            <a:endParaRPr lang="en-US" altLang="en-US" sz="2800" b="1" dirty="0"/>
          </a:p>
          <a:p>
            <a:pPr algn="r" eaLnBrk="1" hangingPunct="1">
              <a:lnSpc>
                <a:spcPct val="80000"/>
              </a:lnSpc>
              <a:buFont typeface="Wingdings" pitchFamily="2" charset="2"/>
              <a:buNone/>
            </a:pPr>
            <a:endParaRPr lang="en-US" altLang="en-US" sz="2800" b="1" dirty="0"/>
          </a:p>
          <a:p>
            <a:pPr algn="r" rtl="1" eaLnBrk="1" hangingPunct="1">
              <a:lnSpc>
                <a:spcPct val="80000"/>
              </a:lnSpc>
            </a:pPr>
            <a:r>
              <a:rPr lang="ar-JO" altLang="en-US" sz="2800" b="1" dirty="0"/>
              <a:t>آمنوا بوجود أرض مقدسة أو فردوس يدعى دلمون               محفوظ للآلهة فقط</a:t>
            </a:r>
            <a:endParaRPr lang="en-US" altLang="en-US" sz="2800" b="1" dirty="0"/>
          </a:p>
          <a:p>
            <a:pPr marL="0" indent="0" algn="r" eaLnBrk="1" hangingPunct="1">
              <a:lnSpc>
                <a:spcPct val="80000"/>
              </a:lnSpc>
              <a:buNone/>
            </a:pPr>
            <a:endParaRPr lang="en-US" altLang="en-US" sz="2800" b="1" dirty="0"/>
          </a:p>
          <a:p>
            <a:pPr algn="r" rtl="1" eaLnBrk="1" hangingPunct="1">
              <a:lnSpc>
                <a:spcPct val="80000"/>
              </a:lnSpc>
            </a:pPr>
            <a:r>
              <a:rPr lang="ar-JO" altLang="en-US" sz="2800" b="1" dirty="0"/>
              <a:t>يعتقدون أنه لم يكن مقدراً للبشر التواجد هناك، بل سينتهي          بهم الأمر في العالم السفلي بعد الموت</a:t>
            </a:r>
            <a:endParaRPr lang="en-US" altLang="en-US" sz="2800" b="1" dirty="0"/>
          </a:p>
          <a:p>
            <a:pPr algn="r" eaLnBrk="1" hangingPunct="1">
              <a:lnSpc>
                <a:spcPct val="80000"/>
              </a:lnSpc>
              <a:buFont typeface="Wingdings" pitchFamily="2" charset="2"/>
              <a:buNone/>
            </a:pPr>
            <a:endParaRPr lang="en-US" altLang="en-US" sz="2800" b="1" dirty="0"/>
          </a:p>
          <a:p>
            <a:pPr algn="r" rtl="1" eaLnBrk="1" hangingPunct="1">
              <a:lnSpc>
                <a:spcPct val="80000"/>
              </a:lnSpc>
            </a:pPr>
            <a:r>
              <a:rPr lang="ar-JO" altLang="en-US" sz="2800" b="1" dirty="0"/>
              <a:t>ألقوا اللوم في وجود الشر على القوى الشيطانية والقوى التي تتلاعب بالبشر كبيادق على رقعة الشطرنج بحيث يكون الإنسان ضحية.</a:t>
            </a:r>
            <a:endParaRPr lang="en-US" altLang="en-US" sz="2800" b="1" dirty="0"/>
          </a:p>
        </p:txBody>
      </p:sp>
      <p:sp>
        <p:nvSpPr>
          <p:cNvPr id="5" name="Text Box 21"/>
          <p:cNvSpPr txBox="1">
            <a:spLocks noChangeArrowheads="1"/>
          </p:cNvSpPr>
          <p:nvPr/>
        </p:nvSpPr>
        <p:spPr bwMode="auto">
          <a:xfrm>
            <a:off x="8321281" y="107434"/>
            <a:ext cx="697307"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Times New Roman" pitchFamily="18" charset="0"/>
              </a:rPr>
              <a:t>175خ</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0" y="228600"/>
            <a:ext cx="9144000" cy="1143000"/>
          </a:xfrm>
          <a:solidFill>
            <a:srgbClr val="000000"/>
          </a:solidFill>
        </p:spPr>
        <p:txBody>
          <a:bodyPr/>
          <a:lstStyle/>
          <a:p>
            <a:pPr eaLnBrk="1" hangingPunct="1"/>
            <a:r>
              <a:rPr lang="ar-JO" altLang="en-US" sz="4100" b="1" dirty="0">
                <a:solidFill>
                  <a:srgbClr val="FFFFFF"/>
                </a:solidFill>
                <a:effectLst/>
                <a:latin typeface="Arial" panose="020B0604020202020204" pitchFamily="34" charset="0"/>
                <a:cs typeface="Arial" panose="020B0604020202020204" pitchFamily="34" charset="0"/>
              </a:rPr>
              <a:t>السومريون، الأشوريون، البابليون</a:t>
            </a:r>
            <a:endParaRPr lang="en-US" altLang="en-US" sz="4100" b="1" dirty="0">
              <a:solidFill>
                <a:srgbClr val="FFFFFF"/>
              </a:solidFill>
              <a:effectLst/>
              <a:latin typeface="Arial" panose="020B0604020202020204" pitchFamily="34" charset="0"/>
              <a:cs typeface="Arial" panose="020B0604020202020204" pitchFamily="34" charset="0"/>
            </a:endParaRPr>
          </a:p>
        </p:txBody>
      </p:sp>
      <p:sp>
        <p:nvSpPr>
          <p:cNvPr id="25603" name="Rectangle 3"/>
          <p:cNvSpPr>
            <a:spLocks noGrp="1" noChangeArrowheads="1"/>
          </p:cNvSpPr>
          <p:nvPr>
            <p:ph type="body" idx="1"/>
          </p:nvPr>
        </p:nvSpPr>
        <p:spPr>
          <a:xfrm>
            <a:off x="533400" y="1412776"/>
            <a:ext cx="8229600" cy="3505200"/>
          </a:xfrm>
        </p:spPr>
        <p:txBody>
          <a:bodyPr/>
          <a:lstStyle/>
          <a:p>
            <a:pPr algn="r" eaLnBrk="1" hangingPunct="1">
              <a:lnSpc>
                <a:spcPct val="90000"/>
              </a:lnSpc>
              <a:buFont typeface="Wingdings" pitchFamily="2" charset="2"/>
              <a:buNone/>
            </a:pPr>
            <a:r>
              <a:rPr lang="ar-JO" altLang="en-US" sz="2800" b="1" dirty="0">
                <a:latin typeface="Arial" panose="020B0604020202020204" pitchFamily="34" charset="0"/>
                <a:cs typeface="Arial" panose="020B0604020202020204" pitchFamily="34" charset="0"/>
              </a:rPr>
              <a:t>الآلهة التي عبدوها:</a:t>
            </a:r>
            <a:endParaRPr lang="en-US" altLang="en-US" sz="2800" b="1"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en-US" altLang="en-US" sz="1800" b="1" dirty="0">
              <a:latin typeface="Arial" panose="020B0604020202020204" pitchFamily="34" charset="0"/>
              <a:cs typeface="Arial" panose="020B0604020202020204" pitchFamily="34" charset="0"/>
            </a:endParaRPr>
          </a:p>
          <a:p>
            <a:pPr algn="r" rtl="1" eaLnBrk="1" hangingPunct="1">
              <a:lnSpc>
                <a:spcPct val="90000"/>
              </a:lnSpc>
            </a:pPr>
            <a:r>
              <a:rPr lang="ar-JO" altLang="en-US" sz="2800" b="1" dirty="0">
                <a:latin typeface="Arial" panose="020B0604020202020204" pitchFamily="34" charset="0"/>
                <a:cs typeface="Arial" panose="020B0604020202020204" pitchFamily="34" charset="0"/>
              </a:rPr>
              <a:t>الآلهة الرئيسية </a:t>
            </a:r>
            <a:r>
              <a:rPr lang="ar-JO" altLang="en-US" sz="2800" b="1" u="sng" dirty="0">
                <a:solidFill>
                  <a:srgbClr val="FFFF00"/>
                </a:solidFill>
                <a:latin typeface="Arial" panose="020B0604020202020204" pitchFamily="34" charset="0"/>
                <a:cs typeface="Arial" panose="020B0604020202020204" pitchFamily="34" charset="0"/>
              </a:rPr>
              <a:t>ضمن الآلهة</a:t>
            </a:r>
            <a:r>
              <a:rPr lang="ar-JO" altLang="en-US" sz="2800" b="1" dirty="0">
                <a:latin typeface="Arial" panose="020B0604020202020204" pitchFamily="34" charset="0"/>
                <a:cs typeface="Arial" panose="020B0604020202020204" pitchFamily="34" charset="0"/>
              </a:rPr>
              <a:t>: آن، وإنليل، وإنانا، وإنكي، ونانا، وأوتو.</a:t>
            </a:r>
            <a:endParaRPr lang="en-US" altLang="en-US" sz="2800" b="1" dirty="0">
              <a:latin typeface="Arial" panose="020B0604020202020204" pitchFamily="34" charset="0"/>
              <a:cs typeface="Arial" panose="020B0604020202020204" pitchFamily="34" charset="0"/>
            </a:endParaRPr>
          </a:p>
          <a:p>
            <a:pPr marL="0" indent="0" eaLnBrk="1" hangingPunct="1">
              <a:lnSpc>
                <a:spcPct val="90000"/>
              </a:lnSpc>
              <a:buNone/>
            </a:pPr>
            <a:endParaRPr lang="en-US" altLang="en-US" sz="2800" b="1" dirty="0">
              <a:latin typeface="Arial" panose="020B0604020202020204" pitchFamily="34" charset="0"/>
              <a:cs typeface="Arial" panose="020B0604020202020204" pitchFamily="34" charset="0"/>
            </a:endParaRPr>
          </a:p>
          <a:p>
            <a:pPr algn="r" rtl="1" eaLnBrk="1" hangingPunct="1">
              <a:lnSpc>
                <a:spcPct val="90000"/>
              </a:lnSpc>
            </a:pPr>
            <a:r>
              <a:rPr lang="ar-JO" altLang="en-US" sz="2800" b="1" dirty="0">
                <a:latin typeface="Arial" panose="020B0604020202020204" pitchFamily="34" charset="0"/>
                <a:cs typeface="Arial" panose="020B0604020202020204" pitchFamily="34" charset="0"/>
              </a:rPr>
              <a:t>سفاح القربى، القتل، الكسل، التلاعب</a:t>
            </a:r>
            <a:endParaRPr lang="en-US" altLang="en-US" sz="2800" b="1" dirty="0">
              <a:latin typeface="Arial" panose="020B0604020202020204" pitchFamily="34" charset="0"/>
              <a:cs typeface="Arial" panose="020B0604020202020204" pitchFamily="34" charset="0"/>
            </a:endParaRPr>
          </a:p>
          <a:p>
            <a:pPr eaLnBrk="1" hangingPunct="1">
              <a:lnSpc>
                <a:spcPct val="90000"/>
              </a:lnSpc>
              <a:buNone/>
            </a:pPr>
            <a:endParaRPr lang="en-US" altLang="en-US" sz="2800" b="1" dirty="0">
              <a:latin typeface="Arial" panose="020B0604020202020204" pitchFamily="34" charset="0"/>
              <a:cs typeface="Arial" panose="020B0604020202020204" pitchFamily="34" charset="0"/>
            </a:endParaRPr>
          </a:p>
          <a:p>
            <a:pPr algn="r" rtl="1" eaLnBrk="1" hangingPunct="1">
              <a:lnSpc>
                <a:spcPct val="90000"/>
              </a:lnSpc>
            </a:pPr>
            <a:r>
              <a:rPr lang="ar-JO" altLang="en-US" sz="2800" b="1" dirty="0">
                <a:latin typeface="Arial" panose="020B0604020202020204" pitchFamily="34" charset="0"/>
                <a:cs typeface="Arial" panose="020B0604020202020204" pitchFamily="34" charset="0"/>
              </a:rPr>
              <a:t>خلق الآلهة البشر ليكونوا عبيداً لهم</a:t>
            </a:r>
            <a:endParaRPr lang="en-US" altLang="en-US" sz="2800" b="1" dirty="0">
              <a:latin typeface="Arial" panose="020B0604020202020204" pitchFamily="34" charset="0"/>
              <a:cs typeface="Arial" panose="020B0604020202020204" pitchFamily="34" charset="0"/>
            </a:endParaRPr>
          </a:p>
        </p:txBody>
      </p:sp>
      <p:pic>
        <p:nvPicPr>
          <p:cNvPr id="108547" name="Picture 4" descr="egyptiang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927600"/>
            <a:ext cx="60960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1"/>
          <p:cNvSpPr txBox="1">
            <a:spLocks noChangeArrowheads="1"/>
          </p:cNvSpPr>
          <p:nvPr/>
        </p:nvSpPr>
        <p:spPr bwMode="auto">
          <a:xfrm>
            <a:off x="8321281" y="107434"/>
            <a:ext cx="697307"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175خ</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0" y="0"/>
            <a:ext cx="9144000" cy="1143000"/>
          </a:xfrm>
          <a:solidFill>
            <a:srgbClr val="000000"/>
          </a:solidFill>
        </p:spPr>
        <p:txBody>
          <a:bodyPr/>
          <a:lstStyle/>
          <a:p>
            <a:pPr eaLnBrk="1" hangingPunct="1"/>
            <a:r>
              <a:rPr lang="ar-JO" altLang="en-US" sz="4100" b="1" dirty="0">
                <a:solidFill>
                  <a:srgbClr val="FFFFFF"/>
                </a:solidFill>
                <a:effectLst/>
                <a:latin typeface="Arial" panose="020B0604020202020204" pitchFamily="34" charset="0"/>
                <a:cs typeface="Arial" panose="020B0604020202020204" pitchFamily="34" charset="0"/>
              </a:rPr>
              <a:t>الكنعانيون</a:t>
            </a:r>
            <a:endParaRPr lang="en-US" altLang="en-US" sz="4100" b="1" dirty="0">
              <a:solidFill>
                <a:srgbClr val="FFFFFF"/>
              </a:solidFill>
              <a:effectLst/>
              <a:latin typeface="Arial" panose="020B0604020202020204" pitchFamily="34" charset="0"/>
              <a:cs typeface="Arial" panose="020B0604020202020204" pitchFamily="34" charset="0"/>
            </a:endParaRPr>
          </a:p>
        </p:txBody>
      </p:sp>
      <p:sp>
        <p:nvSpPr>
          <p:cNvPr id="29699" name="Rectangle 3"/>
          <p:cNvSpPr>
            <a:spLocks noGrp="1" noChangeArrowheads="1"/>
          </p:cNvSpPr>
          <p:nvPr>
            <p:ph type="body" idx="1"/>
          </p:nvPr>
        </p:nvSpPr>
        <p:spPr>
          <a:xfrm>
            <a:off x="228600" y="1295400"/>
            <a:ext cx="6705600" cy="5334000"/>
          </a:xfrm>
        </p:spPr>
        <p:txBody>
          <a:bodyPr/>
          <a:lstStyle/>
          <a:p>
            <a:pPr algn="r" eaLnBrk="1" hangingPunct="1">
              <a:lnSpc>
                <a:spcPct val="90000"/>
              </a:lnSpc>
              <a:buFont typeface="Wingdings" pitchFamily="2" charset="2"/>
              <a:buNone/>
            </a:pPr>
            <a:r>
              <a:rPr lang="ar-JO" altLang="en-US" sz="2800" b="1" u="sng" dirty="0">
                <a:latin typeface="Arial" panose="020B0604020202020204" pitchFamily="34" charset="0"/>
                <a:cs typeface="Arial" panose="020B0604020202020204" pitchFamily="34" charset="0"/>
              </a:rPr>
              <a:t>الآلهة التي عبدوها</a:t>
            </a:r>
            <a:endParaRPr lang="en-US" altLang="en-US" sz="2800" b="1" u="sng" dirty="0">
              <a:latin typeface="Arial" panose="020B0604020202020204" pitchFamily="34" charset="0"/>
              <a:cs typeface="Arial" panose="020B0604020202020204" pitchFamily="34" charset="0"/>
            </a:endParaRPr>
          </a:p>
          <a:p>
            <a:pPr algn="r" rtl="1" eaLnBrk="1" hangingPunct="1">
              <a:lnSpc>
                <a:spcPct val="90000"/>
              </a:lnSpc>
            </a:pPr>
            <a:r>
              <a:rPr lang="ar-JO" altLang="en-US" sz="2800" b="1" u="sng" dirty="0">
                <a:solidFill>
                  <a:srgbClr val="FFFF00"/>
                </a:solidFill>
                <a:latin typeface="Arial" panose="020B0604020202020204" pitchFamily="34" charset="0"/>
                <a:cs typeface="Arial" panose="020B0604020202020204" pitchFamily="34" charset="0"/>
              </a:rPr>
              <a:t>آلهة الآلهة </a:t>
            </a:r>
            <a:r>
              <a:rPr lang="ar-JO" altLang="en-US" sz="2800" b="1" dirty="0">
                <a:latin typeface="Arial" panose="020B0604020202020204" pitchFamily="34" charset="0"/>
                <a:cs typeface="Arial" panose="020B0604020202020204" pitchFamily="34" charset="0"/>
              </a:rPr>
              <a:t>– إيل، هدد (بعل)، داجان، عشتاروث (عشتار)، أنات ...</a:t>
            </a:r>
            <a:endParaRPr lang="en-US" altLang="en-US" sz="2800" b="1"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en-US" altLang="en-US" sz="2800" b="1" u="sng" dirty="0">
              <a:latin typeface="Arial" panose="020B0604020202020204" pitchFamily="34" charset="0"/>
              <a:cs typeface="Arial" panose="020B0604020202020204" pitchFamily="34" charset="0"/>
            </a:endParaRPr>
          </a:p>
          <a:p>
            <a:pPr algn="r" eaLnBrk="1" hangingPunct="1">
              <a:lnSpc>
                <a:spcPct val="90000"/>
              </a:lnSpc>
              <a:buFont typeface="Wingdings" pitchFamily="2" charset="2"/>
              <a:buNone/>
            </a:pPr>
            <a:r>
              <a:rPr lang="ar-JO" altLang="en-US" sz="2800" b="1" u="sng" dirty="0">
                <a:latin typeface="Arial" panose="020B0604020202020204" pitchFamily="34" charset="0"/>
                <a:cs typeface="Arial" panose="020B0604020202020204" pitchFamily="34" charset="0"/>
              </a:rPr>
              <a:t>وجهات النظر عن الحياة وما بعدها</a:t>
            </a:r>
            <a:endParaRPr lang="en-US" altLang="ja-JP" sz="2800" b="1" dirty="0">
              <a:latin typeface="Arial" panose="020B0604020202020204" pitchFamily="34" charset="0"/>
              <a:cs typeface="Arial" panose="020B0604020202020204" pitchFamily="34" charset="0"/>
            </a:endParaRPr>
          </a:p>
          <a:p>
            <a:pPr algn="r" rtl="1" eaLnBrk="1" hangingPunct="1">
              <a:lnSpc>
                <a:spcPct val="90000"/>
              </a:lnSpc>
            </a:pPr>
            <a:r>
              <a:rPr lang="ar-JO" altLang="en-US" sz="2800" b="1" dirty="0">
                <a:latin typeface="Arial" panose="020B0604020202020204" pitchFamily="34" charset="0"/>
                <a:cs typeface="Arial" panose="020B0604020202020204" pitchFamily="34" charset="0"/>
              </a:rPr>
              <a:t>كان الكنعانيون </a:t>
            </a:r>
            <a:r>
              <a:rPr lang="ar-JO" altLang="en-US" sz="2800" b="1" u="sng" dirty="0">
                <a:solidFill>
                  <a:srgbClr val="FFFF00"/>
                </a:solidFill>
                <a:latin typeface="Arial" panose="020B0604020202020204" pitchFamily="34" charset="0"/>
                <a:cs typeface="Arial" panose="020B0604020202020204" pitchFamily="34" charset="0"/>
              </a:rPr>
              <a:t>متعددي الآلهة </a:t>
            </a:r>
            <a:r>
              <a:rPr lang="ar-JO" altLang="en-US" sz="2800" b="1" dirty="0">
                <a:latin typeface="Arial" panose="020B0604020202020204" pitchFamily="34" charset="0"/>
                <a:cs typeface="Arial" panose="020B0604020202020204" pitchFamily="34" charset="0"/>
              </a:rPr>
              <a:t>في ممارساتهم التعبدية – دورة بعل</a:t>
            </a:r>
            <a:endParaRPr lang="en-US" altLang="en-US" sz="2800" b="1" dirty="0">
              <a:latin typeface="Arial" panose="020B0604020202020204" pitchFamily="34" charset="0"/>
              <a:cs typeface="Arial" panose="020B0604020202020204" pitchFamily="34" charset="0"/>
            </a:endParaRPr>
          </a:p>
          <a:p>
            <a:pPr marL="0" indent="0" eaLnBrk="1" hangingPunct="1">
              <a:lnSpc>
                <a:spcPct val="90000"/>
              </a:lnSpc>
              <a:buNone/>
            </a:pPr>
            <a:endParaRPr lang="en-US" altLang="en-US" sz="2800" b="1" dirty="0">
              <a:latin typeface="Arial" panose="020B0604020202020204" pitchFamily="34" charset="0"/>
              <a:cs typeface="Arial" panose="020B0604020202020204" pitchFamily="34" charset="0"/>
            </a:endParaRPr>
          </a:p>
          <a:p>
            <a:pPr algn="r" rtl="1" eaLnBrk="1" hangingPunct="1">
              <a:lnSpc>
                <a:spcPct val="90000"/>
              </a:lnSpc>
            </a:pPr>
            <a:r>
              <a:rPr lang="ar-JO" altLang="en-US" sz="2800" b="1" dirty="0">
                <a:latin typeface="Arial" panose="020B0604020202020204" pitchFamily="34" charset="0"/>
                <a:cs typeface="Arial" panose="020B0604020202020204" pitchFamily="34" charset="0"/>
              </a:rPr>
              <a:t>كانت ممارساتهم الدينية </a:t>
            </a:r>
            <a:r>
              <a:rPr lang="ar-JO" altLang="en-US" sz="2800" b="1" u="sng" dirty="0">
                <a:solidFill>
                  <a:srgbClr val="FFFF00"/>
                </a:solidFill>
                <a:latin typeface="Arial" panose="020B0604020202020204" pitchFamily="34" charset="0"/>
                <a:cs typeface="Arial" panose="020B0604020202020204" pitchFamily="34" charset="0"/>
              </a:rPr>
              <a:t>مرتكزة أكثر على هنا والآن </a:t>
            </a:r>
            <a:r>
              <a:rPr lang="ar-JO" altLang="en-US" sz="2800" b="1" dirty="0">
                <a:latin typeface="Arial" panose="020B0604020202020204" pitchFamily="34" charset="0"/>
                <a:cs typeface="Arial" panose="020B0604020202020204" pitchFamily="34" charset="0"/>
              </a:rPr>
              <a:t>بدلاً مما هو بعد الحياة</a:t>
            </a:r>
            <a:endParaRPr lang="en-US" altLang="en-US" sz="2800" b="1" dirty="0">
              <a:latin typeface="Arial" panose="020B0604020202020204" pitchFamily="34" charset="0"/>
              <a:cs typeface="Arial" panose="020B0604020202020204" pitchFamily="34" charset="0"/>
            </a:endParaRPr>
          </a:p>
        </p:txBody>
      </p:sp>
      <p:pic>
        <p:nvPicPr>
          <p:cNvPr id="109571" name="Picture 5" descr="ishta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498600"/>
            <a:ext cx="21209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1"/>
          <p:cNvSpPr txBox="1">
            <a:spLocks noChangeArrowheads="1"/>
          </p:cNvSpPr>
          <p:nvPr/>
        </p:nvSpPr>
        <p:spPr bwMode="auto">
          <a:xfrm>
            <a:off x="8321281" y="107434"/>
            <a:ext cx="697307"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175خ</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457200" y="228600"/>
            <a:ext cx="8229600" cy="1143000"/>
          </a:xfrm>
          <a:solidFill>
            <a:srgbClr val="000000"/>
          </a:solidFill>
        </p:spPr>
        <p:txBody>
          <a:bodyPr/>
          <a:lstStyle/>
          <a:p>
            <a:pPr eaLnBrk="1" hangingPunct="1"/>
            <a:r>
              <a:rPr lang="ar-JO" altLang="en-US" sz="4100" b="1" dirty="0">
                <a:solidFill>
                  <a:srgbClr val="FFFFFF"/>
                </a:solidFill>
                <a:effectLst/>
                <a:latin typeface="Arial" panose="020B0604020202020204" pitchFamily="34" charset="0"/>
                <a:cs typeface="Arial" panose="020B0604020202020204" pitchFamily="34" charset="0"/>
              </a:rPr>
              <a:t>المؤابيون</a:t>
            </a:r>
            <a:endParaRPr lang="en-US" altLang="en-US" sz="4100" b="1" dirty="0">
              <a:solidFill>
                <a:srgbClr val="FFFFFF"/>
              </a:solidFill>
              <a:effectLst/>
              <a:latin typeface="Arial" panose="020B0604020202020204" pitchFamily="34" charset="0"/>
              <a:cs typeface="Arial" panose="020B0604020202020204" pitchFamily="34" charset="0"/>
            </a:endParaRPr>
          </a:p>
        </p:txBody>
      </p:sp>
      <p:sp>
        <p:nvSpPr>
          <p:cNvPr id="30723" name="Rectangle 3"/>
          <p:cNvSpPr>
            <a:spLocks noGrp="1" noChangeArrowheads="1"/>
          </p:cNvSpPr>
          <p:nvPr>
            <p:ph type="body" idx="1"/>
          </p:nvPr>
        </p:nvSpPr>
        <p:spPr>
          <a:xfrm>
            <a:off x="0" y="2286000"/>
            <a:ext cx="5283200" cy="4419600"/>
          </a:xfrm>
        </p:spPr>
        <p:txBody>
          <a:bodyPr/>
          <a:lstStyle/>
          <a:p>
            <a:pPr algn="r" rtl="1" eaLnBrk="1" hangingPunct="1">
              <a:lnSpc>
                <a:spcPct val="80000"/>
              </a:lnSpc>
            </a:pPr>
            <a:r>
              <a:rPr lang="ar-JO" altLang="en-US" sz="2800" b="1" dirty="0">
                <a:latin typeface="Arial" panose="020B0604020202020204" pitchFamily="34" charset="0"/>
                <a:cs typeface="Arial" panose="020B0604020202020204" pitchFamily="34" charset="0"/>
              </a:rPr>
              <a:t>كان </a:t>
            </a:r>
            <a:r>
              <a:rPr lang="ar-JO" altLang="en-US" sz="2800" b="1" u="sng" dirty="0">
                <a:solidFill>
                  <a:srgbClr val="FFFF00"/>
                </a:solidFill>
                <a:latin typeface="Arial" panose="020B0604020202020204" pitchFamily="34" charset="0"/>
                <a:cs typeface="Arial" panose="020B0604020202020204" pitchFamily="34" charset="0"/>
              </a:rPr>
              <a:t>كموش</a:t>
            </a:r>
            <a:r>
              <a:rPr lang="ar-JO" altLang="en-US" sz="2800" b="1" dirty="0">
                <a:latin typeface="Arial" panose="020B0604020202020204" pitchFamily="34" charset="0"/>
                <a:cs typeface="Arial" panose="020B0604020202020204" pitchFamily="34" charset="0"/>
              </a:rPr>
              <a:t> هو أكثر الآلهة المؤابية سيطرة</a:t>
            </a:r>
            <a:endParaRPr lang="en-US" altLang="en-US" sz="2800" b="1" dirty="0">
              <a:latin typeface="Arial" panose="020B0604020202020204" pitchFamily="34" charset="0"/>
              <a:cs typeface="Arial" panose="020B0604020202020204" pitchFamily="34" charset="0"/>
            </a:endParaRPr>
          </a:p>
          <a:p>
            <a:pPr marL="0" indent="0" eaLnBrk="1" hangingPunct="1">
              <a:lnSpc>
                <a:spcPct val="80000"/>
              </a:lnSpc>
              <a:buNone/>
            </a:pPr>
            <a:endParaRPr lang="en-US" altLang="en-US" sz="2800" b="1" dirty="0">
              <a:latin typeface="Arial" panose="020B0604020202020204" pitchFamily="34" charset="0"/>
              <a:cs typeface="Arial" panose="020B0604020202020204" pitchFamily="34" charset="0"/>
            </a:endParaRPr>
          </a:p>
          <a:p>
            <a:pPr algn="r" rtl="1" eaLnBrk="1" hangingPunct="1">
              <a:lnSpc>
                <a:spcPct val="80000"/>
              </a:lnSpc>
            </a:pPr>
            <a:r>
              <a:rPr lang="ar-JO" altLang="en-US" sz="2800" b="1" u="sng" dirty="0">
                <a:solidFill>
                  <a:srgbClr val="FFFF00"/>
                </a:solidFill>
                <a:latin typeface="Arial" panose="020B0604020202020204" pitchFamily="34" charset="0"/>
                <a:cs typeface="Arial" panose="020B0604020202020204" pitchFamily="34" charset="0"/>
              </a:rPr>
              <a:t>التضحية بالأطفال والبشر </a:t>
            </a:r>
            <a:r>
              <a:rPr lang="ar-JO" altLang="en-US" sz="2800" b="1" dirty="0">
                <a:latin typeface="Arial" panose="020B0604020202020204" pitchFamily="34" charset="0"/>
                <a:cs typeface="Arial" panose="020B0604020202020204" pitchFamily="34" charset="0"/>
              </a:rPr>
              <a:t>لإظهار الولاء لكموش (حتى ابن الملك ربما تم التضحية به لكموش)</a:t>
            </a:r>
            <a:endParaRPr lang="en-US" altLang="en-US" sz="2800" b="1" dirty="0">
              <a:latin typeface="Arial" panose="020B0604020202020204" pitchFamily="34" charset="0"/>
              <a:cs typeface="Arial" panose="020B0604020202020204" pitchFamily="34" charset="0"/>
            </a:endParaRPr>
          </a:p>
          <a:p>
            <a:pPr marL="0" indent="0" eaLnBrk="1" hangingPunct="1">
              <a:lnSpc>
                <a:spcPct val="80000"/>
              </a:lnSpc>
              <a:buNone/>
            </a:pPr>
            <a:endParaRPr lang="en-US" altLang="en-US" sz="2800" b="1" dirty="0">
              <a:solidFill>
                <a:srgbClr val="FFFF66"/>
              </a:solidFill>
              <a:latin typeface="Arial" panose="020B0604020202020204" pitchFamily="34" charset="0"/>
              <a:cs typeface="Arial" panose="020B0604020202020204" pitchFamily="34" charset="0"/>
            </a:endParaRPr>
          </a:p>
          <a:p>
            <a:pPr algn="r" rtl="1" eaLnBrk="1" hangingPunct="1">
              <a:lnSpc>
                <a:spcPct val="80000"/>
              </a:lnSpc>
            </a:pPr>
            <a:r>
              <a:rPr lang="ar-JO" altLang="en-US" sz="2800" b="1" dirty="0">
                <a:solidFill>
                  <a:srgbClr val="FFFF66"/>
                </a:solidFill>
                <a:latin typeface="Arial" panose="020B0604020202020204" pitchFamily="34" charset="0"/>
                <a:cs typeface="Arial" panose="020B0604020202020204" pitchFamily="34" charset="0"/>
              </a:rPr>
              <a:t>ليس هناك </a:t>
            </a:r>
            <a:r>
              <a:rPr lang="ar-JO" altLang="en-US" sz="2800" b="1" dirty="0">
                <a:latin typeface="Arial" panose="020B0604020202020204" pitchFamily="34" charset="0"/>
                <a:cs typeface="Arial" panose="020B0604020202020204" pitchFamily="34" charset="0"/>
              </a:rPr>
              <a:t>ما يشير إلى امتلاك المؤابيين </a:t>
            </a:r>
            <a:r>
              <a:rPr lang="ar-JO" altLang="en-US" sz="2800" b="1" dirty="0">
                <a:solidFill>
                  <a:srgbClr val="FFFF66"/>
                </a:solidFill>
                <a:latin typeface="Arial" panose="020B0604020202020204" pitchFamily="34" charset="0"/>
                <a:cs typeface="Arial" panose="020B0604020202020204" pitchFamily="34" charset="0"/>
              </a:rPr>
              <a:t>فهماً عن الخلاص</a:t>
            </a:r>
            <a:endParaRPr lang="en-US" altLang="en-US" sz="2800" b="1" dirty="0">
              <a:solidFill>
                <a:srgbClr val="FFFF66"/>
              </a:solidFill>
              <a:latin typeface="Arial" panose="020B0604020202020204" pitchFamily="34" charset="0"/>
              <a:cs typeface="Arial" panose="020B0604020202020204" pitchFamily="34" charset="0"/>
            </a:endParaRPr>
          </a:p>
        </p:txBody>
      </p:sp>
      <p:pic>
        <p:nvPicPr>
          <p:cNvPr id="110595" name="Picture 4" descr="molech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83200" y="1600200"/>
            <a:ext cx="386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5" descr="Chemosh"/>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81050" y="0"/>
            <a:ext cx="1581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1"/>
          <p:cNvSpPr txBox="1">
            <a:spLocks noChangeArrowheads="1"/>
          </p:cNvSpPr>
          <p:nvPr/>
        </p:nvSpPr>
        <p:spPr bwMode="auto">
          <a:xfrm>
            <a:off x="8393416" y="107434"/>
            <a:ext cx="625172"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175د</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617" name="Picture 2" descr="chains_broad_link_ships_anchor.jpg"/>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85800" y="1844675"/>
            <a:ext cx="7772400" cy="3489325"/>
          </a:xfrm>
        </p:spPr>
        <p:txBody>
          <a:bodyPr/>
          <a:lstStyle/>
          <a:p>
            <a:pPr eaLnBrk="1" hangingPunct="1">
              <a:defRPr/>
            </a:pPr>
            <a:r>
              <a:rPr lang="ar-JO" sz="80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مفهوم إسرائيل الفريد  عن الخلاص</a:t>
            </a:r>
            <a:endParaRPr lang="en-US" sz="80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4" name="Text Box 21"/>
          <p:cNvSpPr txBox="1">
            <a:spLocks noChangeArrowheads="1"/>
          </p:cNvSpPr>
          <p:nvPr/>
        </p:nvSpPr>
        <p:spPr bwMode="auto">
          <a:xfrm>
            <a:off x="8320391" y="107434"/>
            <a:ext cx="625172"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175د</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1" name="Picture 3" descr="conceptual-picture-about-salv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p:cNvSpPr>
            <a:spLocks noGrp="1" noChangeArrowheads="1"/>
          </p:cNvSpPr>
          <p:nvPr>
            <p:ph type="title"/>
          </p:nvPr>
        </p:nvSpPr>
        <p:spPr>
          <a:xfrm>
            <a:off x="304800" y="274638"/>
            <a:ext cx="8686800" cy="1143000"/>
          </a:xfrm>
        </p:spPr>
        <p:txBody>
          <a:bodyPr/>
          <a:lstStyle/>
          <a:p>
            <a:pPr eaLnBrk="1" hangingPunct="1"/>
            <a:r>
              <a:rPr lang="ar-JO" altLang="en-US" sz="4000" b="1" dirty="0"/>
              <a:t>مفهوم إسرائيل عن الخلاص</a:t>
            </a:r>
            <a:endParaRPr lang="en-US" altLang="en-US" sz="4000" b="1" dirty="0"/>
          </a:p>
        </p:txBody>
      </p:sp>
      <p:sp>
        <p:nvSpPr>
          <p:cNvPr id="73731" name="Rectangle 3"/>
          <p:cNvSpPr>
            <a:spLocks noGrp="1" noChangeArrowheads="1"/>
          </p:cNvSpPr>
          <p:nvPr>
            <p:ph type="body" idx="1"/>
          </p:nvPr>
        </p:nvSpPr>
        <p:spPr>
          <a:xfrm>
            <a:off x="304800" y="1600200"/>
            <a:ext cx="8686800" cy="4533900"/>
          </a:xfrm>
        </p:spPr>
        <p:txBody>
          <a:bodyPr/>
          <a:lstStyle/>
          <a:p>
            <a:pPr algn="r" rtl="1" eaLnBrk="1" hangingPunct="1"/>
            <a:r>
              <a:rPr lang="ar-JO" altLang="en-US" b="1" dirty="0"/>
              <a:t>قداسة الله</a:t>
            </a:r>
          </a:p>
          <a:p>
            <a:pPr algn="r" rtl="1" eaLnBrk="1" hangingPunct="1"/>
            <a:r>
              <a:rPr lang="ar-JO" altLang="en-US" b="1" dirty="0"/>
              <a:t>ثمن الخطية</a:t>
            </a:r>
            <a:endParaRPr lang="en-US" altLang="en-US" b="1" dirty="0"/>
          </a:p>
        </p:txBody>
      </p:sp>
      <p:sp>
        <p:nvSpPr>
          <p:cNvPr id="5" name="Text Box 21"/>
          <p:cNvSpPr txBox="1">
            <a:spLocks noChangeArrowheads="1"/>
          </p:cNvSpPr>
          <p:nvPr/>
        </p:nvSpPr>
        <p:spPr bwMode="auto">
          <a:xfrm>
            <a:off x="8079507" y="107434"/>
            <a:ext cx="910506"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Times New Roman" pitchFamily="18" charset="0"/>
              </a:rPr>
              <a:t>175 د-ذ</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fade">
                                      <p:cBhvr>
                                        <p:cTn id="7" dur="500"/>
                                        <p:tgtEl>
                                          <p:spTgt spid="737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fade">
                                      <p:cBhvr>
                                        <p:cTn id="12" dur="500"/>
                                        <p:tgtEl>
                                          <p:spTgt spid="737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665" name="Picture 3" descr="salvation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 y="0"/>
            <a:ext cx="9185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2"/>
          <p:cNvSpPr>
            <a:spLocks noGrp="1" noChangeArrowheads="1"/>
          </p:cNvSpPr>
          <p:nvPr>
            <p:ph type="title"/>
          </p:nvPr>
        </p:nvSpPr>
        <p:spPr/>
        <p:txBody>
          <a:bodyPr/>
          <a:lstStyle/>
          <a:p>
            <a:pPr eaLnBrk="1" hangingPunct="1">
              <a:defRPr/>
            </a:pPr>
            <a:r>
              <a:rPr lang="ar-JO" b="1" dirty="0">
                <a:effectLst>
                  <a:glow rad="101600">
                    <a:srgbClr val="000000">
                      <a:alpha val="75000"/>
                    </a:srgbClr>
                  </a:glow>
                </a:effectLst>
                <a:ea typeface="ＭＳ Ｐゴシック" charset="0"/>
              </a:rPr>
              <a:t>قداسة الله</a:t>
            </a:r>
            <a:endParaRPr lang="en-US" b="1" dirty="0">
              <a:effectLst>
                <a:glow rad="101600">
                  <a:srgbClr val="000000">
                    <a:alpha val="75000"/>
                  </a:srgbClr>
                </a:glow>
              </a:effectLst>
              <a:ea typeface="ＭＳ Ｐゴシック" charset="0"/>
            </a:endParaRPr>
          </a:p>
        </p:txBody>
      </p:sp>
      <p:sp>
        <p:nvSpPr>
          <p:cNvPr id="74755" name="Rectangle 3"/>
          <p:cNvSpPr>
            <a:spLocks noGrp="1" noChangeArrowheads="1"/>
          </p:cNvSpPr>
          <p:nvPr>
            <p:ph type="body" idx="1"/>
          </p:nvPr>
        </p:nvSpPr>
        <p:spPr/>
        <p:txBody>
          <a:bodyPr/>
          <a:lstStyle/>
          <a:p>
            <a:pPr algn="r" rtl="1" eaLnBrk="1" hangingPunct="1">
              <a:buFont typeface="Wingdings" charset="0"/>
              <a:buBlip>
                <a:blip r:embed="rId3"/>
              </a:buBlip>
              <a:defRPr/>
            </a:pPr>
            <a:r>
              <a:rPr lang="ar-JO" b="1" dirty="0">
                <a:effectLst>
                  <a:glow rad="101600">
                    <a:srgbClr val="000000">
                      <a:alpha val="75000"/>
                    </a:srgbClr>
                  </a:glow>
                </a:effectLst>
                <a:ea typeface="ＭＳ Ｐゴシック" charset="0"/>
              </a:rPr>
              <a:t>يرتكز البحث عن الخلاص إلى إدراك الحاجة للخلاص</a:t>
            </a:r>
            <a:endParaRPr lang="en-US" b="1" dirty="0">
              <a:effectLst>
                <a:glow rad="101600">
                  <a:srgbClr val="000000">
                    <a:alpha val="75000"/>
                  </a:srgbClr>
                </a:glow>
              </a:effectLst>
              <a:ea typeface="ＭＳ Ｐゴシック" charset="0"/>
            </a:endParaRPr>
          </a:p>
          <a:p>
            <a:pPr algn="r" rtl="1" eaLnBrk="1" hangingPunct="1">
              <a:buFont typeface="Wingdings" charset="0"/>
              <a:buBlip>
                <a:blip r:embed="rId3"/>
              </a:buBlip>
              <a:defRPr/>
            </a:pPr>
            <a:r>
              <a:rPr lang="ar-JO" b="1" dirty="0">
                <a:effectLst>
                  <a:glow rad="101600">
                    <a:srgbClr val="000000">
                      <a:alpha val="75000"/>
                    </a:srgbClr>
                  </a:glow>
                </a:effectLst>
                <a:ea typeface="ＭＳ Ｐゴシック" charset="0"/>
              </a:rPr>
              <a:t>يأتي إدراك تلك الحاجة من التبكيت على الخطية</a:t>
            </a:r>
            <a:endParaRPr lang="en-US" b="1" dirty="0">
              <a:effectLst>
                <a:glow rad="101600">
                  <a:srgbClr val="000000">
                    <a:alpha val="75000"/>
                  </a:srgbClr>
                </a:glow>
              </a:effectLst>
              <a:ea typeface="ＭＳ Ｐゴシック" charset="0"/>
            </a:endParaRPr>
          </a:p>
          <a:p>
            <a:pPr algn="r" rtl="1" eaLnBrk="1" hangingPunct="1">
              <a:buFont typeface="Wingdings" charset="0"/>
              <a:buBlip>
                <a:blip r:embed="rId3"/>
              </a:buBlip>
              <a:defRPr/>
            </a:pPr>
            <a:r>
              <a:rPr lang="ar-JO" b="1" dirty="0">
                <a:effectLst>
                  <a:glow rad="101600">
                    <a:srgbClr val="000000">
                      <a:alpha val="75000"/>
                    </a:srgbClr>
                  </a:glow>
                </a:effectLst>
                <a:ea typeface="ＭＳ Ｐゴシック" charset="0"/>
              </a:rPr>
              <a:t>يمكن أن يكون هناك تبكيت على الخطية إن كان هناك معيار للقداسة يتم البدء به</a:t>
            </a:r>
            <a:endParaRPr lang="en-US" b="1" dirty="0">
              <a:effectLst>
                <a:glow rad="101600">
                  <a:srgbClr val="000000">
                    <a:alpha val="75000"/>
                  </a:srgbClr>
                </a:glow>
              </a:effectLst>
              <a:ea typeface="ＭＳ Ｐゴシック" charset="0"/>
            </a:endParaRPr>
          </a:p>
        </p:txBody>
      </p:sp>
      <p:sp>
        <p:nvSpPr>
          <p:cNvPr id="5" name="Text Box 21"/>
          <p:cNvSpPr txBox="1">
            <a:spLocks noChangeArrowheads="1"/>
          </p:cNvSpPr>
          <p:nvPr/>
        </p:nvSpPr>
        <p:spPr bwMode="auto">
          <a:xfrm>
            <a:off x="8320391" y="107434"/>
            <a:ext cx="625172"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Times New Roman" pitchFamily="18" charset="0"/>
              </a:rPr>
              <a:t>175د</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fade">
                                      <p:cBhvr>
                                        <p:cTn id="7" dur="500"/>
                                        <p:tgtEl>
                                          <p:spTgt spid="747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755">
                                            <p:txEl>
                                              <p:pRg st="1" end="1"/>
                                            </p:txEl>
                                          </p:spTgt>
                                        </p:tgtEl>
                                        <p:attrNameLst>
                                          <p:attrName>style.visibility</p:attrName>
                                        </p:attrNameLst>
                                      </p:cBhvr>
                                      <p:to>
                                        <p:strVal val="visible"/>
                                      </p:to>
                                    </p:set>
                                    <p:animEffect transition="in" filter="fade">
                                      <p:cBhvr>
                                        <p:cTn id="12" dur="500"/>
                                        <p:tgtEl>
                                          <p:spTgt spid="747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4755">
                                            <p:txEl>
                                              <p:pRg st="2" end="2"/>
                                            </p:txEl>
                                          </p:spTgt>
                                        </p:tgtEl>
                                        <p:attrNameLst>
                                          <p:attrName>style.visibility</p:attrName>
                                        </p:attrNameLst>
                                      </p:cBhvr>
                                      <p:to>
                                        <p:strVal val="visible"/>
                                      </p:to>
                                    </p:set>
                                    <p:animEffect transition="in" filter="fade">
                                      <p:cBhvr>
                                        <p:cTn id="17" dur="500"/>
                                        <p:tgtEl>
                                          <p:spTgt spid="747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89" name="Picture 3" descr="man-praying-on-one-knee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title"/>
          </p:nvPr>
        </p:nvSpPr>
        <p:spPr/>
        <p:txBody>
          <a:bodyPr/>
          <a:lstStyle/>
          <a:p>
            <a:pPr eaLnBrk="1" hangingPunct="1">
              <a:defRPr/>
            </a:pPr>
            <a:r>
              <a:rPr lang="ar-JO" b="1" dirty="0">
                <a:effectLst>
                  <a:glow rad="101600">
                    <a:srgbClr val="000000">
                      <a:alpha val="75000"/>
                    </a:srgbClr>
                  </a:glow>
                </a:effectLst>
                <a:ea typeface="ＭＳ Ｐゴシック" charset="0"/>
              </a:rPr>
              <a:t>قداسة الله</a:t>
            </a:r>
            <a:endParaRPr lang="en-US" b="1" dirty="0">
              <a:effectLst>
                <a:glow rad="101600">
                  <a:srgbClr val="000000">
                    <a:alpha val="75000"/>
                  </a:srgbClr>
                </a:glow>
              </a:effectLst>
              <a:ea typeface="ＭＳ Ｐゴシック" charset="0"/>
            </a:endParaRPr>
          </a:p>
        </p:txBody>
      </p:sp>
      <p:sp>
        <p:nvSpPr>
          <p:cNvPr id="75779" name="Rectangle 3"/>
          <p:cNvSpPr>
            <a:spLocks noGrp="1" noChangeArrowheads="1"/>
          </p:cNvSpPr>
          <p:nvPr>
            <p:ph type="body" idx="1"/>
          </p:nvPr>
        </p:nvSpPr>
        <p:spPr/>
        <p:txBody>
          <a:bodyPr/>
          <a:lstStyle/>
          <a:p>
            <a:pPr algn="r" rtl="1" eaLnBrk="1" hangingPunct="1">
              <a:buFont typeface="Wingdings" charset="0"/>
              <a:buBlip>
                <a:blip r:embed="rId3"/>
              </a:buBlip>
              <a:defRPr/>
            </a:pPr>
            <a:r>
              <a:rPr lang="ar-JO" b="1" dirty="0">
                <a:effectLst>
                  <a:glow rad="101600">
                    <a:srgbClr val="000000">
                      <a:alpha val="75000"/>
                    </a:srgbClr>
                  </a:glow>
                </a:effectLst>
                <a:ea typeface="ＭＳ Ｐゴシック" charset="0"/>
              </a:rPr>
              <a:t>السبب الأساسي لمفهوم إسرائيل الفريد عن الخلاص كان لأن الله أعلن نفسه لإسرائيل بأنه قدوس</a:t>
            </a:r>
            <a:endParaRPr lang="en-US" b="1" dirty="0">
              <a:effectLst>
                <a:glow rad="101600">
                  <a:srgbClr val="000000">
                    <a:alpha val="75000"/>
                  </a:srgbClr>
                </a:glow>
              </a:effectLst>
              <a:ea typeface="ＭＳ Ｐゴシック" charset="0"/>
            </a:endParaRPr>
          </a:p>
          <a:p>
            <a:pPr algn="r" rtl="1" eaLnBrk="1" hangingPunct="1">
              <a:buFont typeface="Wingdings" charset="0"/>
              <a:buBlip>
                <a:blip r:embed="rId3"/>
              </a:buBlip>
              <a:defRPr/>
            </a:pPr>
            <a:r>
              <a:rPr lang="ar-JO" b="1" dirty="0">
                <a:effectLst>
                  <a:glow rad="101600">
                    <a:srgbClr val="000000">
                      <a:alpha val="75000"/>
                    </a:srgbClr>
                  </a:glow>
                </a:effectLst>
                <a:ea typeface="ＭＳ Ｐゴシック" charset="0"/>
              </a:rPr>
              <a:t>لأنه قال كونوا قديسين لأن الرب إلهكم قدوس (لا 19: 2)</a:t>
            </a:r>
            <a:endParaRPr lang="en-US" b="1" dirty="0">
              <a:effectLst>
                <a:glow rad="101600">
                  <a:srgbClr val="000000">
                    <a:alpha val="75000"/>
                  </a:srgbClr>
                </a:glow>
              </a:effectLst>
              <a:ea typeface="ＭＳ Ｐゴシック" charset="0"/>
            </a:endParaRPr>
          </a:p>
        </p:txBody>
      </p:sp>
      <p:sp>
        <p:nvSpPr>
          <p:cNvPr id="5" name="Text Box 21"/>
          <p:cNvSpPr txBox="1">
            <a:spLocks noChangeArrowheads="1"/>
          </p:cNvSpPr>
          <p:nvPr/>
        </p:nvSpPr>
        <p:spPr bwMode="auto">
          <a:xfrm>
            <a:off x="8320391" y="107434"/>
            <a:ext cx="625172"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Times New Roman" pitchFamily="18" charset="0"/>
              </a:rPr>
              <a:t>175د</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fade">
                                      <p:cBhvr>
                                        <p:cTn id="7" dur="500"/>
                                        <p:tgtEl>
                                          <p:spTgt spid="757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779">
                                            <p:txEl>
                                              <p:pRg st="1" end="1"/>
                                            </p:txEl>
                                          </p:spTgt>
                                        </p:tgtEl>
                                        <p:attrNameLst>
                                          <p:attrName>style.visibility</p:attrName>
                                        </p:attrNameLst>
                                      </p:cBhvr>
                                      <p:to>
                                        <p:strVal val="visible"/>
                                      </p:to>
                                    </p:set>
                                    <p:animEffect transition="in" filter="fade">
                                      <p:cBhvr>
                                        <p:cTn id="12" dur="500"/>
                                        <p:tgtEl>
                                          <p:spTgt spid="757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5713" name="Picture 3" descr="salvation-purple-design-pattern.jpg"/>
          <p:cNvPicPr>
            <a:picLocks noChangeAspect="1"/>
          </p:cNvPicPr>
          <p:nvPr/>
        </p:nvPicPr>
        <p:blipFill>
          <a:blip r:embed="rId2">
            <a:lum bright="-2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ChangeArrowheads="1"/>
          </p:cNvSpPr>
          <p:nvPr>
            <p:ph type="title"/>
          </p:nvPr>
        </p:nvSpPr>
        <p:spPr/>
        <p:txBody>
          <a:bodyPr/>
          <a:lstStyle/>
          <a:p>
            <a:pPr eaLnBrk="1" hangingPunct="1">
              <a:defRPr/>
            </a:pPr>
            <a:r>
              <a:rPr lang="ar-JO" b="1" dirty="0">
                <a:effectLst>
                  <a:glow rad="101600">
                    <a:srgbClr val="000000">
                      <a:alpha val="75000"/>
                    </a:srgbClr>
                  </a:glow>
                </a:effectLst>
                <a:ea typeface="ＭＳ Ｐゴシック" charset="0"/>
              </a:rPr>
              <a:t>آلهة الثقافات الوثنية</a:t>
            </a:r>
            <a:endParaRPr lang="en-US" b="1" dirty="0">
              <a:effectLst>
                <a:glow rad="101600">
                  <a:srgbClr val="000000">
                    <a:alpha val="75000"/>
                  </a:srgbClr>
                </a:glow>
              </a:effectLst>
              <a:ea typeface="ＭＳ Ｐゴシック" charset="0"/>
            </a:endParaRPr>
          </a:p>
        </p:txBody>
      </p:sp>
      <p:sp>
        <p:nvSpPr>
          <p:cNvPr id="76803" name="Rectangle 3"/>
          <p:cNvSpPr>
            <a:spLocks noGrp="1" noChangeArrowheads="1"/>
          </p:cNvSpPr>
          <p:nvPr>
            <p:ph type="body" idx="1"/>
          </p:nvPr>
        </p:nvSpPr>
        <p:spPr/>
        <p:txBody>
          <a:bodyPr/>
          <a:lstStyle/>
          <a:p>
            <a:pPr algn="r" rtl="1" eaLnBrk="1" hangingPunct="1">
              <a:buFont typeface="Wingdings" charset="0"/>
              <a:buBlip>
                <a:blip r:embed="rId3"/>
              </a:buBlip>
              <a:defRPr/>
            </a:pPr>
            <a:r>
              <a:rPr lang="ar-JO" b="1" dirty="0">
                <a:effectLst>
                  <a:glow rad="101600">
                    <a:srgbClr val="000000">
                      <a:alpha val="75000"/>
                    </a:srgbClr>
                  </a:glow>
                </a:effectLst>
                <a:ea typeface="ＭＳ Ｐゴシック" charset="0"/>
              </a:rPr>
              <a:t>لم يقم أي من آلهة الشعوب الوثنية بإعلان نفسه بأنه قدوس بالطريقة الذي قام إله إسرائيل بذلك</a:t>
            </a:r>
            <a:endParaRPr lang="en-US" b="1" dirty="0">
              <a:effectLst>
                <a:glow rad="101600">
                  <a:srgbClr val="000000">
                    <a:alpha val="75000"/>
                  </a:srgbClr>
                </a:glow>
              </a:effectLst>
              <a:ea typeface="ＭＳ Ｐゴシック" charset="0"/>
            </a:endParaRPr>
          </a:p>
          <a:p>
            <a:pPr algn="r" rtl="1" eaLnBrk="1" hangingPunct="1">
              <a:buFont typeface="Wingdings" charset="0"/>
              <a:buBlip>
                <a:blip r:embed="rId3"/>
              </a:buBlip>
              <a:defRPr/>
            </a:pPr>
            <a:r>
              <a:rPr lang="ar-JO" b="1" dirty="0">
                <a:effectLst>
                  <a:glow rad="101600">
                    <a:srgbClr val="000000">
                      <a:alpha val="75000"/>
                    </a:srgbClr>
                  </a:glow>
                </a:effectLst>
                <a:ea typeface="ＭＳ Ｐゴシック" charset="0"/>
              </a:rPr>
              <a:t>في الحقيقة كانت آلهة الشعوب الوثنية نفسها غير أخلاقية</a:t>
            </a:r>
            <a:endParaRPr lang="en-US" b="1" dirty="0">
              <a:effectLst>
                <a:glow rad="101600">
                  <a:srgbClr val="000000">
                    <a:alpha val="75000"/>
                  </a:srgbClr>
                </a:glow>
              </a:effectLst>
              <a:ea typeface="ＭＳ Ｐゴシック" charset="0"/>
            </a:endParaRPr>
          </a:p>
          <a:p>
            <a:pPr eaLnBrk="1" hangingPunct="1">
              <a:buFont typeface="Wingdings" charset="0"/>
              <a:buBlip>
                <a:blip r:embed="rId3"/>
              </a:buBlip>
              <a:defRPr/>
            </a:pPr>
            <a:endParaRPr lang="en-US" b="1" dirty="0">
              <a:effectLst>
                <a:glow rad="101600">
                  <a:srgbClr val="000000">
                    <a:alpha val="75000"/>
                  </a:srgbClr>
                </a:glow>
              </a:effectLst>
              <a:ea typeface="ＭＳ Ｐゴシック" charset="0"/>
            </a:endParaRPr>
          </a:p>
        </p:txBody>
      </p:sp>
      <p:sp>
        <p:nvSpPr>
          <p:cNvPr id="5" name="Text Box 21"/>
          <p:cNvSpPr txBox="1">
            <a:spLocks noChangeArrowheads="1"/>
          </p:cNvSpPr>
          <p:nvPr/>
        </p:nvSpPr>
        <p:spPr bwMode="auto">
          <a:xfrm>
            <a:off x="8320391" y="107434"/>
            <a:ext cx="625172"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Times New Roman" pitchFamily="18" charset="0"/>
              </a:rPr>
              <a:t>175د</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fade">
                                      <p:cBhvr>
                                        <p:cTn id="7" dur="500"/>
                                        <p:tgtEl>
                                          <p:spTgt spid="768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fade">
                                      <p:cBhvr>
                                        <p:cTn id="12" dur="500"/>
                                        <p:tgtEl>
                                          <p:spTgt spid="768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7" name="Picture 3" descr="salvation-purple-design-pattern.jpg"/>
          <p:cNvPicPr>
            <a:picLocks noChangeAspect="1"/>
          </p:cNvPicPr>
          <p:nvPr/>
        </p:nvPicPr>
        <p:blipFill>
          <a:blip r:embed="rId2">
            <a:lum bright="-2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2"/>
          <p:cNvSpPr>
            <a:spLocks noGrp="1" noChangeArrowheads="1"/>
          </p:cNvSpPr>
          <p:nvPr>
            <p:ph type="title"/>
          </p:nvPr>
        </p:nvSpPr>
        <p:spPr/>
        <p:txBody>
          <a:bodyPr/>
          <a:lstStyle/>
          <a:p>
            <a:pPr eaLnBrk="1" hangingPunct="1">
              <a:defRPr/>
            </a:pPr>
            <a:r>
              <a:rPr lang="ar-JO"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آلهة الثقافات الوثنية</a:t>
            </a:r>
            <a:endParaRPr lang="en-US"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77827" name="Rectangle 3"/>
          <p:cNvSpPr>
            <a:spLocks noGrp="1" noChangeArrowheads="1"/>
          </p:cNvSpPr>
          <p:nvPr>
            <p:ph type="body" idx="1"/>
          </p:nvPr>
        </p:nvSpPr>
        <p:spPr/>
        <p:txBody>
          <a:bodyPr/>
          <a:lstStyle/>
          <a:p>
            <a:pPr algn="r" rtl="1" eaLnBrk="1" hangingPunct="1">
              <a:buFont typeface="Wingdings" charset="0"/>
              <a:buBlip>
                <a:blip r:embed="rId3"/>
              </a:buBlip>
              <a:defRPr/>
            </a:pPr>
            <a:r>
              <a:rPr lang="ar-JO"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بدون البدء بمعيار للقداسة لا يكون هناك تبكيت حقيقي على الخطية ضمن الثقافات الوثنية</a:t>
            </a:r>
            <a:endParaRPr lang="en-US"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algn="r" rtl="1" eaLnBrk="1" hangingPunct="1">
              <a:buFont typeface="Wingdings" charset="0"/>
              <a:buBlip>
                <a:blip r:embed="rId3"/>
              </a:buBlip>
              <a:defRPr/>
            </a:pPr>
            <a:r>
              <a:rPr lang="ar-JO"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لهذا لم يكن هناك بحث جاد عن الخلاص</a:t>
            </a:r>
            <a:endParaRPr lang="en-US"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5" name="Text Box 21"/>
          <p:cNvSpPr txBox="1">
            <a:spLocks noChangeArrowheads="1"/>
          </p:cNvSpPr>
          <p:nvPr/>
        </p:nvSpPr>
        <p:spPr bwMode="auto">
          <a:xfrm>
            <a:off x="8320391" y="107434"/>
            <a:ext cx="625172"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175د</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fade">
                                      <p:cBhvr>
                                        <p:cTn id="7" dur="500"/>
                                        <p:tgtEl>
                                          <p:spTgt spid="778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827">
                                            <p:txEl>
                                              <p:pRg st="1" end="1"/>
                                            </p:txEl>
                                          </p:spTgt>
                                        </p:tgtEl>
                                        <p:attrNameLst>
                                          <p:attrName>style.visibility</p:attrName>
                                        </p:attrNameLst>
                                      </p:cBhvr>
                                      <p:to>
                                        <p:strVal val="visible"/>
                                      </p:to>
                                    </p:set>
                                    <p:animEffect transition="in" filter="fade">
                                      <p:cBhvr>
                                        <p:cTn id="12" dur="500"/>
                                        <p:tgtEl>
                                          <p:spTgt spid="778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26"/>
          <p:cNvSpPr>
            <a:spLocks noGrp="1" noChangeArrowheads="1"/>
          </p:cNvSpPr>
          <p:nvPr>
            <p:ph type="ctrTitle"/>
          </p:nvPr>
        </p:nvSpPr>
        <p:spPr>
          <a:xfrm>
            <a:off x="0" y="0"/>
            <a:ext cx="8316416" cy="762000"/>
          </a:xfrm>
        </p:spPr>
        <p:txBody>
          <a:bodyPr/>
          <a:lstStyle/>
          <a:p>
            <a:pPr algn="r" eaLnBrk="1" hangingPunct="1"/>
            <a:r>
              <a:rPr kumimoji="0" lang="ar-JO" sz="3200" i="1" dirty="0">
                <a:latin typeface="Arial" panose="020B0604020202020204" pitchFamily="34" charset="0"/>
                <a:ea typeface="Osaka" charset="0"/>
                <a:cs typeface="Arial" panose="020B0604020202020204" pitchFamily="34" charset="0"/>
              </a:rPr>
              <a:t>الخلاص في كل العصور:</a:t>
            </a:r>
            <a:endParaRPr kumimoji="0" lang="en-US" sz="3200" i="1" dirty="0">
              <a:latin typeface="Arial" panose="020B0604020202020204" pitchFamily="34" charset="0"/>
              <a:ea typeface="Osaka" charset="0"/>
              <a:cs typeface="Arial" panose="020B0604020202020204" pitchFamily="34" charset="0"/>
            </a:endParaRP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ea typeface="Osaka" charset="0"/>
              <a:cs typeface="Arial" panose="020B0604020202020204" pitchFamily="34"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91495" name="Rectangle 1034"/>
          <p:cNvSpPr>
            <a:spLocks noChangeArrowheads="1"/>
          </p:cNvSpPr>
          <p:nvPr/>
        </p:nvSpPr>
        <p:spPr bwMode="auto">
          <a:xfrm>
            <a:off x="304800" y="3810000"/>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ea typeface="Osaka" charset="0"/>
                <a:cs typeface="Arial" panose="020B0604020202020204" pitchFamily="34" charset="0"/>
              </a:rPr>
              <a:t>ق. م</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ea typeface="Osaka" charset="0"/>
                <a:cs typeface="Arial" panose="020B0604020202020204" pitchFamily="34" charset="0"/>
              </a:rPr>
              <a:t>التطلع</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ea typeface="Osaka" charset="0"/>
                <a:cs typeface="Arial" panose="020B0604020202020204" pitchFamily="34" charset="0"/>
              </a:rPr>
              <a:t>إلى</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ea typeface="Osaka" charset="0"/>
                <a:cs typeface="Arial" panose="020B0604020202020204" pitchFamily="34" charset="0"/>
              </a:rPr>
              <a:t>صليب المسيح</a:t>
            </a:r>
            <a:endParaRPr kumimoji="0" lang="en-US" sz="3200" b="0" i="0" u="none" strike="noStrike" kern="1200" cap="none" spc="0" normalizeH="0" baseline="0" noProof="0" dirty="0">
              <a:ln>
                <a:noFill/>
              </a:ln>
              <a:solidFill>
                <a:srgbClr val="FFFFFF"/>
              </a:solidFill>
              <a:effectLst/>
              <a:uLnTx/>
              <a:uFillTx/>
              <a:ea typeface="Osaka" charset="0"/>
              <a:cs typeface="Arial" panose="020B0604020202020204" pitchFamily="34" charset="0"/>
            </a:endParaRP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ea typeface="Osaka" charset="0"/>
                <a:cs typeface="Arial" panose="020B0604020202020204" pitchFamily="34" charset="0"/>
              </a:rPr>
              <a:t>ب. م</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ea typeface="Osaka" charset="0"/>
                <a:cs typeface="Arial" panose="020B0604020202020204" pitchFamily="34" charset="0"/>
              </a:rPr>
              <a:t>الإلتفات</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ea typeface="Osaka" charset="0"/>
                <a:cs typeface="Arial" panose="020B0604020202020204" pitchFamily="34" charset="0"/>
              </a:rPr>
              <a:t>إلى</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ea typeface="Osaka" charset="0"/>
                <a:cs typeface="Arial" panose="020B0604020202020204" pitchFamily="34" charset="0"/>
              </a:rPr>
              <a:t>صليب المسيح</a:t>
            </a:r>
            <a:endParaRPr kumimoji="0" lang="en-US" sz="3200" b="0" i="0" u="none" strike="noStrike" kern="1200" cap="none" spc="0" normalizeH="0" baseline="0" noProof="0" dirty="0">
              <a:ln>
                <a:noFill/>
              </a:ln>
              <a:solidFill>
                <a:srgbClr val="FFFFFF"/>
              </a:solidFill>
              <a:effectLst/>
              <a:uLnTx/>
              <a:uFillTx/>
              <a:ea typeface="Osaka" charset="0"/>
              <a:cs typeface="Arial" panose="020B0604020202020204" pitchFamily="34" charset="0"/>
            </a:endParaRPr>
          </a:p>
        </p:txBody>
      </p:sp>
    </p:spTree>
    <p:extLst>
      <p:ext uri="{BB962C8B-B14F-4D97-AF65-F5344CB8AC3E}">
        <p14:creationId xmlns:p14="http://schemas.microsoft.com/office/powerpoint/2010/main" val="413442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7761" name="Picture 4" descr="bloodcell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title"/>
          </p:nvPr>
        </p:nvSpPr>
        <p:spPr>
          <a:xfrm>
            <a:off x="0" y="7938"/>
            <a:ext cx="9144000" cy="1143000"/>
          </a:xfrm>
          <a:solidFill>
            <a:srgbClr val="0B0A25"/>
          </a:solidFill>
        </p:spPr>
        <p:txBody>
          <a:bodyPr/>
          <a:lstStyle/>
          <a:p>
            <a:pPr eaLnBrk="1" hangingPunct="1"/>
            <a:r>
              <a:rPr lang="ar-JO" altLang="en-US" b="1" dirty="0">
                <a:latin typeface="Arial" panose="020B0604020202020204" pitchFamily="34" charset="0"/>
                <a:cs typeface="Arial" panose="020B0604020202020204" pitchFamily="34" charset="0"/>
              </a:rPr>
              <a:t>ثمن الخطية</a:t>
            </a:r>
            <a:endParaRPr lang="en-US" altLang="en-US" b="1" dirty="0">
              <a:latin typeface="Arial" panose="020B0604020202020204" pitchFamily="34" charset="0"/>
              <a:cs typeface="Arial" panose="020B0604020202020204" pitchFamily="34" charset="0"/>
            </a:endParaRPr>
          </a:p>
        </p:txBody>
      </p:sp>
      <p:sp>
        <p:nvSpPr>
          <p:cNvPr id="78851" name="Rectangle 3"/>
          <p:cNvSpPr>
            <a:spLocks noGrp="1" noChangeArrowheads="1"/>
          </p:cNvSpPr>
          <p:nvPr>
            <p:ph type="body" idx="1"/>
          </p:nvPr>
        </p:nvSpPr>
        <p:spPr>
          <a:xfrm>
            <a:off x="179512" y="1333500"/>
            <a:ext cx="8867328" cy="5191844"/>
          </a:xfrm>
        </p:spPr>
        <p:txBody>
          <a:bodyPr/>
          <a:lstStyle/>
          <a:p>
            <a:pPr algn="r" rtl="1" eaLnBrk="1" hangingPunct="1">
              <a:buFont typeface="Wingdings" charset="0"/>
              <a:buBlip>
                <a:blip r:embed="rId3"/>
              </a:buBlip>
              <a:defRPr/>
            </a:pPr>
            <a:r>
              <a:rPr lang="ar-JO"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أعطى الله لإسرائيل نظام الذبائح ليساعدهم على فهم أن ثمن الخطية كبير</a:t>
            </a:r>
            <a:endParaRPr lang="en-US"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endParaRPr>
          </a:p>
          <a:p>
            <a:pPr algn="r" rtl="1" eaLnBrk="1" hangingPunct="1">
              <a:buFont typeface="Wingdings" charset="0"/>
              <a:buBlip>
                <a:blip r:embed="rId3"/>
              </a:buBlip>
              <a:defRPr/>
            </a:pPr>
            <a:r>
              <a:rPr lang="ar-JO"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تستلزم الخطية كفارة وإعطاء الحياة مقابل الحياة للتكفير عن الخطية</a:t>
            </a:r>
            <a:endParaRPr lang="en-US"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endParaRPr>
          </a:p>
          <a:p>
            <a:pPr algn="r" rtl="1" eaLnBrk="1" hangingPunct="1">
              <a:buFont typeface="Wingdings" charset="0"/>
              <a:buBlip>
                <a:blip r:embed="rId3"/>
              </a:buBlip>
              <a:defRPr/>
            </a:pPr>
            <a:r>
              <a:rPr lang="ar-JO"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لأن نفس الجسد هي في الدم فأنا أعطيتكم إياه على المذبح للتكفير عن نفوسكم لأن الدم يكفر عن النفس (لا 17: 11)</a:t>
            </a:r>
            <a:endParaRPr lang="en-US"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endParaRPr>
          </a:p>
        </p:txBody>
      </p:sp>
      <p:sp>
        <p:nvSpPr>
          <p:cNvPr id="5" name="Text Box 21"/>
          <p:cNvSpPr txBox="1">
            <a:spLocks noChangeArrowheads="1"/>
          </p:cNvSpPr>
          <p:nvPr/>
        </p:nvSpPr>
        <p:spPr bwMode="auto">
          <a:xfrm>
            <a:off x="8361666" y="107434"/>
            <a:ext cx="625172" cy="369332"/>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000000"/>
                  </a:outerShdw>
                </a:effectLst>
                <a:cs typeface="Arial" panose="020B0604020202020204" pitchFamily="34" charset="0"/>
              </a:rPr>
              <a:t>175ذ</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Effect transition="in" filter="fade">
                                      <p:cBhvr>
                                        <p:cTn id="7" dur="500"/>
                                        <p:tgtEl>
                                          <p:spTgt spid="78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851">
                                            <p:txEl>
                                              <p:pRg st="1" end="1"/>
                                            </p:txEl>
                                          </p:spTgt>
                                        </p:tgtEl>
                                        <p:attrNameLst>
                                          <p:attrName>style.visibility</p:attrName>
                                        </p:attrNameLst>
                                      </p:cBhvr>
                                      <p:to>
                                        <p:strVal val="visible"/>
                                      </p:to>
                                    </p:set>
                                    <p:animEffect transition="in" filter="fade">
                                      <p:cBhvr>
                                        <p:cTn id="12" dur="500"/>
                                        <p:tgtEl>
                                          <p:spTgt spid="788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851">
                                            <p:txEl>
                                              <p:pRg st="2" end="2"/>
                                            </p:txEl>
                                          </p:spTgt>
                                        </p:tgtEl>
                                        <p:attrNameLst>
                                          <p:attrName>style.visibility</p:attrName>
                                        </p:attrNameLst>
                                      </p:cBhvr>
                                      <p:to>
                                        <p:strVal val="visible"/>
                                      </p:to>
                                    </p:set>
                                    <p:animEffect transition="in" filter="fade">
                                      <p:cBhvr>
                                        <p:cTn id="17" dur="500"/>
                                        <p:tgtEl>
                                          <p:spTgt spid="78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5" name="Picture 3" descr="womaninpa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8188"/>
            <a:ext cx="914400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152400" y="7938"/>
            <a:ext cx="9296400" cy="1143000"/>
          </a:xfrm>
          <a:solidFill>
            <a:srgbClr val="0B0A25"/>
          </a:solidFill>
        </p:spPr>
        <p:txBody>
          <a:bodyPr/>
          <a:lstStyle/>
          <a:p>
            <a:pPr eaLnBrk="1" hangingPunct="1"/>
            <a:r>
              <a:rPr lang="ar-JO" altLang="en-US" b="1" dirty="0">
                <a:latin typeface="Arial" panose="020B0604020202020204" pitchFamily="34" charset="0"/>
                <a:cs typeface="Arial" panose="020B0604020202020204" pitchFamily="34" charset="0"/>
              </a:rPr>
              <a:t>ثمن الخطية</a:t>
            </a:r>
            <a:endParaRPr lang="en-US" altLang="en-US" b="1" dirty="0">
              <a:latin typeface="Arial" panose="020B0604020202020204" pitchFamily="34" charset="0"/>
              <a:cs typeface="Arial" panose="020B0604020202020204" pitchFamily="34" charset="0"/>
            </a:endParaRPr>
          </a:p>
        </p:txBody>
      </p:sp>
      <p:sp>
        <p:nvSpPr>
          <p:cNvPr id="79875" name="Rectangle 3"/>
          <p:cNvSpPr>
            <a:spLocks noGrp="1" noChangeArrowheads="1"/>
          </p:cNvSpPr>
          <p:nvPr>
            <p:ph type="body" idx="1"/>
          </p:nvPr>
        </p:nvSpPr>
        <p:spPr>
          <a:xfrm>
            <a:off x="457200" y="1333500"/>
            <a:ext cx="8229600" cy="4533900"/>
          </a:xfrm>
        </p:spPr>
        <p:txBody>
          <a:bodyPr/>
          <a:lstStyle/>
          <a:p>
            <a:pPr algn="r" rtl="1" eaLnBrk="1" hangingPunct="1">
              <a:buFont typeface="Wingdings" charset="0"/>
              <a:buBlip>
                <a:blip r:embed="rId3"/>
              </a:buBlip>
              <a:defRPr/>
            </a:pPr>
            <a:r>
              <a:rPr lang="ar-JO"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في العهد القديم كانت حياة الحيوانات تستخدم كذبيحة عن الخطية</a:t>
            </a:r>
            <a:endParaRPr lang="en-US"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endParaRPr>
          </a:p>
          <a:p>
            <a:pPr algn="r" rtl="1" eaLnBrk="1" hangingPunct="1">
              <a:buFont typeface="Wingdings" charset="0"/>
              <a:buBlip>
                <a:blip r:embed="rId3"/>
              </a:buBlip>
              <a:defRPr/>
            </a:pPr>
            <a:r>
              <a:rPr lang="ar-JO"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لكن هذا كان حلاً مؤقتاً حتى يأتي المسيح نفسه ويصير الذبيحة النهائية والكاملة للخطية</a:t>
            </a:r>
            <a:endParaRPr lang="en-US"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endParaRPr>
          </a:p>
          <a:p>
            <a:pPr algn="r" rtl="1" eaLnBrk="1" hangingPunct="1">
              <a:buFont typeface="Wingdings" charset="0"/>
              <a:buBlip>
                <a:blip r:embed="rId3"/>
              </a:buBlip>
              <a:defRPr/>
            </a:pPr>
            <a:r>
              <a:rPr lang="ar-JO"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بالنظر إلى قداسة الله فقد فهم إسرائيل بوضوح أن ثمن الخطية كان كبيراً وذهبوا إلى الله بهدف الخلاص من الخطية </a:t>
            </a:r>
            <a:endParaRPr lang="en-US"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endParaRPr>
          </a:p>
        </p:txBody>
      </p:sp>
      <p:sp>
        <p:nvSpPr>
          <p:cNvPr id="5" name="Text Box 21"/>
          <p:cNvSpPr txBox="1">
            <a:spLocks noChangeArrowheads="1"/>
          </p:cNvSpPr>
          <p:nvPr/>
        </p:nvSpPr>
        <p:spPr bwMode="auto">
          <a:xfrm>
            <a:off x="8361666" y="107434"/>
            <a:ext cx="625172" cy="369332"/>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000000"/>
                  </a:outerShdw>
                </a:effectLst>
                <a:cs typeface="Arial" panose="020B0604020202020204" pitchFamily="34" charset="0"/>
              </a:rPr>
              <a:t>175ذ</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fade">
                                      <p:cBhvr>
                                        <p:cTn id="7" dur="500"/>
                                        <p:tgtEl>
                                          <p:spTgt spid="798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875">
                                            <p:txEl>
                                              <p:pRg st="1" end="1"/>
                                            </p:txEl>
                                          </p:spTgt>
                                        </p:tgtEl>
                                        <p:attrNameLst>
                                          <p:attrName>style.visibility</p:attrName>
                                        </p:attrNameLst>
                                      </p:cBhvr>
                                      <p:to>
                                        <p:strVal val="visible"/>
                                      </p:to>
                                    </p:set>
                                    <p:animEffect transition="in" filter="fade">
                                      <p:cBhvr>
                                        <p:cTn id="12" dur="500"/>
                                        <p:tgtEl>
                                          <p:spTgt spid="798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9875">
                                            <p:txEl>
                                              <p:pRg st="2" end="2"/>
                                            </p:txEl>
                                          </p:spTgt>
                                        </p:tgtEl>
                                        <p:attrNameLst>
                                          <p:attrName>style.visibility</p:attrName>
                                        </p:attrNameLst>
                                      </p:cBhvr>
                                      <p:to>
                                        <p:strVal val="visible"/>
                                      </p:to>
                                    </p:set>
                                    <p:animEffect transition="in" filter="fade">
                                      <p:cBhvr>
                                        <p:cTn id="17" dur="500"/>
                                        <p:tgtEl>
                                          <p:spTgt spid="798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809" name="Picture 3" descr="3174207141_1dacdb9c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76200" y="0"/>
            <a:ext cx="9220200" cy="1143000"/>
          </a:xfrm>
          <a:solidFill>
            <a:srgbClr val="000000"/>
          </a:solidFill>
        </p:spPr>
        <p:txBody>
          <a:bodyPr/>
          <a:lstStyle/>
          <a:p>
            <a:pPr eaLnBrk="1" hangingPunct="1"/>
            <a:r>
              <a:rPr lang="ar-JO" altLang="en-US" b="1" dirty="0">
                <a:effectLst/>
              </a:rPr>
              <a:t>الخطية في الثقافات الوثنية</a:t>
            </a:r>
            <a:endParaRPr lang="en-US" altLang="en-US" b="1" dirty="0">
              <a:effectLst/>
            </a:endParaRPr>
          </a:p>
        </p:txBody>
      </p:sp>
      <p:sp>
        <p:nvSpPr>
          <p:cNvPr id="80899" name="Rectangle 3"/>
          <p:cNvSpPr>
            <a:spLocks noGrp="1" noChangeArrowheads="1"/>
          </p:cNvSpPr>
          <p:nvPr>
            <p:ph type="body" idx="1"/>
          </p:nvPr>
        </p:nvSpPr>
        <p:spPr>
          <a:xfrm>
            <a:off x="457200" y="1325563"/>
            <a:ext cx="8229600" cy="4533900"/>
          </a:xfrm>
        </p:spPr>
        <p:txBody>
          <a:bodyPr/>
          <a:lstStyle/>
          <a:p>
            <a:pPr algn="r" rtl="1" eaLnBrk="1" hangingPunct="1">
              <a:buFont typeface="Wingdings" charset="0"/>
              <a:buBlip>
                <a:blip r:embed="rId3"/>
              </a:buBlip>
              <a:defRPr/>
            </a:pPr>
            <a:r>
              <a:rPr lang="ar-JO" b="1" dirty="0">
                <a:effectLst>
                  <a:glow rad="101600">
                    <a:srgbClr val="000000">
                      <a:alpha val="90000"/>
                    </a:srgbClr>
                  </a:glow>
                </a:effectLst>
                <a:ea typeface="ＭＳ Ｐゴシック" charset="0"/>
              </a:rPr>
              <a:t>لم تشعر الثقافات الوثنية بحجم أعمالهم الشريرة بقدر إسرائيل لأنه لم يكن هناك من يبكتهم على الخطية</a:t>
            </a:r>
            <a:endParaRPr lang="en-US" b="1" dirty="0">
              <a:effectLst>
                <a:glow rad="101600">
                  <a:srgbClr val="000000">
                    <a:alpha val="90000"/>
                  </a:srgbClr>
                </a:glow>
              </a:effectLst>
              <a:ea typeface="ＭＳ Ｐゴシック" charset="0"/>
            </a:endParaRPr>
          </a:p>
          <a:p>
            <a:pPr algn="r" rtl="1" eaLnBrk="1" hangingPunct="1">
              <a:buFont typeface="Wingdings" charset="0"/>
              <a:buBlip>
                <a:blip r:embed="rId3"/>
              </a:buBlip>
              <a:defRPr/>
            </a:pPr>
            <a:r>
              <a:rPr lang="ar-JO" b="1" dirty="0">
                <a:effectLst>
                  <a:glow rad="101600">
                    <a:srgbClr val="000000">
                      <a:alpha val="90000"/>
                    </a:srgbClr>
                  </a:glow>
                </a:effectLst>
                <a:ea typeface="ＭＳ Ｐゴシック" charset="0"/>
              </a:rPr>
              <a:t>بما أنه لا يوجد تبكيت فليس هناك بحث عن الخلاص من خطاياهم</a:t>
            </a:r>
            <a:endParaRPr lang="en-US" b="1" dirty="0">
              <a:effectLst>
                <a:glow rad="101600">
                  <a:srgbClr val="000000">
                    <a:alpha val="90000"/>
                  </a:srgbClr>
                </a:glow>
              </a:effectLst>
              <a:ea typeface="ＭＳ Ｐゴシック" charset="0"/>
            </a:endParaRPr>
          </a:p>
        </p:txBody>
      </p:sp>
      <p:sp>
        <p:nvSpPr>
          <p:cNvPr id="5" name="Text Box 21"/>
          <p:cNvSpPr txBox="1">
            <a:spLocks noChangeArrowheads="1"/>
          </p:cNvSpPr>
          <p:nvPr/>
        </p:nvSpPr>
        <p:spPr bwMode="auto">
          <a:xfrm>
            <a:off x="8361666" y="107434"/>
            <a:ext cx="625172" cy="369332"/>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000000"/>
                  </a:outerShdw>
                </a:effectLst>
                <a:cs typeface="Times New Roman" pitchFamily="18" charset="0"/>
              </a:rPr>
              <a:t>175ذ</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fade">
                                      <p:cBhvr>
                                        <p:cTn id="7" dur="500"/>
                                        <p:tgtEl>
                                          <p:spTgt spid="80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fade">
                                      <p:cBhvr>
                                        <p:cTn id="12" dur="500"/>
                                        <p:tgtEl>
                                          <p:spTgt spid="808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3" name="Picture 3" descr="3174207141_1dacdb9c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Rectangle 2"/>
          <p:cNvSpPr>
            <a:spLocks noGrp="1" noChangeArrowheads="1"/>
          </p:cNvSpPr>
          <p:nvPr>
            <p:ph type="title"/>
          </p:nvPr>
        </p:nvSpPr>
        <p:spPr>
          <a:xfrm>
            <a:off x="-76200" y="0"/>
            <a:ext cx="9296400" cy="1143000"/>
          </a:xfrm>
          <a:solidFill>
            <a:srgbClr val="000000"/>
          </a:solidFill>
        </p:spPr>
        <p:txBody>
          <a:bodyPr/>
          <a:lstStyle/>
          <a:p>
            <a:pPr eaLnBrk="1" hangingPunct="1"/>
            <a:r>
              <a:rPr lang="ar-JO" altLang="en-US" b="1" dirty="0">
                <a:effectLst/>
              </a:rPr>
              <a:t>الثقافات الوثنية وآلهتها</a:t>
            </a:r>
            <a:endParaRPr lang="en-US" altLang="en-US" b="1" dirty="0">
              <a:effectLst/>
            </a:endParaRPr>
          </a:p>
        </p:txBody>
      </p:sp>
      <p:sp>
        <p:nvSpPr>
          <p:cNvPr id="81923" name="Rectangle 3"/>
          <p:cNvSpPr>
            <a:spLocks noGrp="1" noChangeArrowheads="1"/>
          </p:cNvSpPr>
          <p:nvPr>
            <p:ph type="body" idx="1"/>
          </p:nvPr>
        </p:nvSpPr>
        <p:spPr>
          <a:xfrm>
            <a:off x="457200" y="1325563"/>
            <a:ext cx="8229600" cy="4533900"/>
          </a:xfrm>
        </p:spPr>
        <p:txBody>
          <a:bodyPr/>
          <a:lstStyle/>
          <a:p>
            <a:pPr algn="r" rtl="1" eaLnBrk="1" hangingPunct="1">
              <a:buFont typeface="Wingdings" charset="0"/>
              <a:buBlip>
                <a:blip r:embed="rId3"/>
              </a:buBlip>
              <a:defRPr/>
            </a:pPr>
            <a:r>
              <a:rPr lang="ar-JO" b="1" dirty="0">
                <a:effectLst>
                  <a:glow rad="101600">
                    <a:srgbClr val="000000">
                      <a:alpha val="90000"/>
                    </a:srgbClr>
                  </a:glow>
                </a:effectLst>
                <a:ea typeface="ＭＳ Ｐゴシック" charset="0"/>
              </a:rPr>
              <a:t>كان اهتمام الثقافات الوثنية الأساسية منصباً على النجاح والقوة</a:t>
            </a:r>
            <a:endParaRPr lang="en-US" b="1" dirty="0">
              <a:effectLst>
                <a:glow rad="101600">
                  <a:srgbClr val="000000">
                    <a:alpha val="90000"/>
                  </a:srgbClr>
                </a:glow>
              </a:effectLst>
              <a:ea typeface="ＭＳ Ｐゴシック" charset="0"/>
            </a:endParaRPr>
          </a:p>
          <a:p>
            <a:pPr algn="r" rtl="1" eaLnBrk="1" hangingPunct="1">
              <a:buFont typeface="Wingdings" charset="0"/>
              <a:buBlip>
                <a:blip r:embed="rId3"/>
              </a:buBlip>
              <a:defRPr/>
            </a:pPr>
            <a:r>
              <a:rPr lang="ar-JO" b="1" dirty="0">
                <a:effectLst>
                  <a:glow rad="101600">
                    <a:srgbClr val="000000">
                      <a:alpha val="90000"/>
                    </a:srgbClr>
                  </a:glow>
                </a:effectLst>
                <a:ea typeface="ＭＳ Ｐゴシック" charset="0"/>
              </a:rPr>
              <a:t>لاحظ كيف كانت آلهتهم آلهة القوة:</a:t>
            </a:r>
            <a:endParaRPr lang="en-US" b="1" dirty="0">
              <a:effectLst>
                <a:glow rad="101600">
                  <a:srgbClr val="000000">
                    <a:alpha val="90000"/>
                  </a:srgbClr>
                </a:glow>
              </a:effectLst>
              <a:ea typeface="ＭＳ Ｐゴシック" charset="0"/>
            </a:endParaRPr>
          </a:p>
          <a:p>
            <a:pPr lvl="1" algn="r" rtl="1">
              <a:buFont typeface="Wingdings" charset="0"/>
              <a:buChar char="n"/>
              <a:defRPr/>
            </a:pPr>
            <a:r>
              <a:rPr lang="ar-JO" b="1" dirty="0"/>
              <a:t>كموش – إله الحرب، المؤابيون</a:t>
            </a:r>
          </a:p>
          <a:p>
            <a:pPr lvl="1" algn="r" rtl="1">
              <a:buFont typeface="Wingdings" charset="0"/>
              <a:buChar char="n"/>
              <a:defRPr/>
            </a:pPr>
            <a:r>
              <a:rPr lang="ar-JO" b="1" dirty="0"/>
              <a:t>داجون – إله الحبوب، الفلسطيين</a:t>
            </a:r>
          </a:p>
          <a:p>
            <a:pPr lvl="1" algn="r" rtl="1">
              <a:buFont typeface="Wingdings" charset="0"/>
              <a:buChar char="n"/>
              <a:defRPr/>
            </a:pPr>
            <a:r>
              <a:rPr lang="ar-JO" b="1" dirty="0"/>
              <a:t>إنليل – إله العواصف، سكان ما بين النهرين</a:t>
            </a:r>
            <a:endParaRPr lang="en-US" b="1" dirty="0"/>
          </a:p>
        </p:txBody>
      </p:sp>
      <p:sp>
        <p:nvSpPr>
          <p:cNvPr id="5" name="Text Box 21"/>
          <p:cNvSpPr txBox="1">
            <a:spLocks noChangeArrowheads="1"/>
          </p:cNvSpPr>
          <p:nvPr/>
        </p:nvSpPr>
        <p:spPr bwMode="auto">
          <a:xfrm>
            <a:off x="8361666" y="107434"/>
            <a:ext cx="625172" cy="369332"/>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000000"/>
                  </a:outerShdw>
                </a:effectLst>
                <a:cs typeface="Times New Roman" pitchFamily="18" charset="0"/>
              </a:rPr>
              <a:t>175ذ</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Effect transition="in" filter="fade">
                                      <p:cBhvr>
                                        <p:cTn id="7" dur="500"/>
                                        <p:tgtEl>
                                          <p:spTgt spid="819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23">
                                            <p:txEl>
                                              <p:pRg st="1" end="1"/>
                                            </p:txEl>
                                          </p:spTgt>
                                        </p:tgtEl>
                                        <p:attrNameLst>
                                          <p:attrName>style.visibility</p:attrName>
                                        </p:attrNameLst>
                                      </p:cBhvr>
                                      <p:to>
                                        <p:strVal val="visible"/>
                                      </p:to>
                                    </p:set>
                                    <p:animEffect transition="in" filter="fade">
                                      <p:cBhvr>
                                        <p:cTn id="12" dur="500"/>
                                        <p:tgtEl>
                                          <p:spTgt spid="8192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1923">
                                            <p:txEl>
                                              <p:pRg st="2" end="2"/>
                                            </p:txEl>
                                          </p:spTgt>
                                        </p:tgtEl>
                                        <p:attrNameLst>
                                          <p:attrName>style.visibility</p:attrName>
                                        </p:attrNameLst>
                                      </p:cBhvr>
                                      <p:to>
                                        <p:strVal val="visible"/>
                                      </p:to>
                                    </p:set>
                                    <p:animEffect transition="in" filter="fade">
                                      <p:cBhvr>
                                        <p:cTn id="15" dur="500"/>
                                        <p:tgtEl>
                                          <p:spTgt spid="8192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1923">
                                            <p:txEl>
                                              <p:pRg st="3" end="3"/>
                                            </p:txEl>
                                          </p:spTgt>
                                        </p:tgtEl>
                                        <p:attrNameLst>
                                          <p:attrName>style.visibility</p:attrName>
                                        </p:attrNameLst>
                                      </p:cBhvr>
                                      <p:to>
                                        <p:strVal val="visible"/>
                                      </p:to>
                                    </p:set>
                                    <p:animEffect transition="in" filter="fade">
                                      <p:cBhvr>
                                        <p:cTn id="18" dur="500"/>
                                        <p:tgtEl>
                                          <p:spTgt spid="8192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1923">
                                            <p:txEl>
                                              <p:pRg st="4" end="4"/>
                                            </p:txEl>
                                          </p:spTgt>
                                        </p:tgtEl>
                                        <p:attrNameLst>
                                          <p:attrName>style.visibility</p:attrName>
                                        </p:attrNameLst>
                                      </p:cBhvr>
                                      <p:to>
                                        <p:strVal val="visible"/>
                                      </p:to>
                                    </p:set>
                                    <p:animEffect transition="in" filter="fade">
                                      <p:cBhvr>
                                        <p:cTn id="21" dur="500"/>
                                        <p:tgtEl>
                                          <p:spTgt spid="819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7" name="Picture 3" descr="forgiveness-stone-e127846527126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05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Rectangle 2"/>
          <p:cNvSpPr>
            <a:spLocks noGrp="1" noChangeArrowheads="1"/>
          </p:cNvSpPr>
          <p:nvPr>
            <p:ph type="title"/>
          </p:nvPr>
        </p:nvSpPr>
        <p:spPr>
          <a:xfrm>
            <a:off x="0" y="-27384"/>
            <a:ext cx="9144000" cy="1143000"/>
          </a:xfrm>
          <a:solidFill>
            <a:srgbClr val="000000"/>
          </a:solidFill>
        </p:spPr>
        <p:txBody>
          <a:bodyPr/>
          <a:lstStyle/>
          <a:p>
            <a:pPr eaLnBrk="1" hangingPunct="1"/>
            <a:r>
              <a:rPr lang="ar-JO" altLang="en-US" b="1" dirty="0">
                <a:effectLst/>
              </a:rPr>
              <a:t>الثقافات الوثنية وآلهتها</a:t>
            </a:r>
            <a:endParaRPr lang="en-US" altLang="en-US" b="1" dirty="0">
              <a:effectLst/>
            </a:endParaRPr>
          </a:p>
        </p:txBody>
      </p:sp>
      <p:sp>
        <p:nvSpPr>
          <p:cNvPr id="82947" name="Rectangle 3"/>
          <p:cNvSpPr>
            <a:spLocks noGrp="1" noChangeArrowheads="1"/>
          </p:cNvSpPr>
          <p:nvPr>
            <p:ph type="body" idx="1"/>
          </p:nvPr>
        </p:nvSpPr>
        <p:spPr>
          <a:xfrm>
            <a:off x="457200" y="1333500"/>
            <a:ext cx="8229600" cy="4533900"/>
          </a:xfrm>
        </p:spPr>
        <p:txBody>
          <a:bodyPr/>
          <a:lstStyle/>
          <a:p>
            <a:pPr algn="r" rtl="1" eaLnBrk="1" hangingPunct="1">
              <a:defRPr/>
            </a:pPr>
            <a:r>
              <a:rPr lang="ar-JO" b="1" dirty="0">
                <a:effectLst>
                  <a:glow rad="101600">
                    <a:srgbClr val="000000">
                      <a:alpha val="90000"/>
                    </a:srgbClr>
                  </a:glow>
                </a:effectLst>
                <a:ea typeface="ＭＳ Ｐゴシック" charset="0"/>
              </a:rPr>
              <a:t>كانوا يطلبون من آلهتهم أن تنال استحسانهم أو استرضائهم عند غضبهم، فتمنَّ عليهم بالنجاح في الحرب والزراعة والثروة.</a:t>
            </a:r>
            <a:endParaRPr lang="en-US" b="1" dirty="0">
              <a:effectLst>
                <a:glow rad="101600">
                  <a:srgbClr val="000000">
                    <a:alpha val="90000"/>
                  </a:srgbClr>
                </a:glow>
              </a:effectLst>
              <a:ea typeface="ＭＳ Ｐゴシック" charset="0"/>
            </a:endParaRPr>
          </a:p>
          <a:p>
            <a:pPr algn="r" rtl="1" eaLnBrk="1" hangingPunct="1">
              <a:defRPr/>
            </a:pPr>
            <a:r>
              <a:rPr lang="ar-JO" b="1" dirty="0">
                <a:effectLst>
                  <a:glow rad="101600">
                    <a:srgbClr val="000000">
                      <a:alpha val="90000"/>
                    </a:srgbClr>
                  </a:glow>
                </a:effectLst>
                <a:ea typeface="ＭＳ Ｐゴシック" charset="0"/>
              </a:rPr>
              <a:t>البحث عن الخلاص كما فهمه اليهود كان يدعو للأسف إن لم يكن غائباً تماماً.</a:t>
            </a:r>
            <a:endParaRPr lang="en-US" b="1" dirty="0">
              <a:effectLst>
                <a:glow rad="101600">
                  <a:srgbClr val="000000">
                    <a:alpha val="90000"/>
                  </a:srgbClr>
                </a:glow>
              </a:effectLst>
              <a:ea typeface="ＭＳ Ｐゴシック" charset="0"/>
            </a:endParaRPr>
          </a:p>
          <a:p>
            <a:pPr eaLnBrk="1" hangingPunct="1">
              <a:buFont typeface="Wingdings" charset="0"/>
              <a:buBlip>
                <a:blip r:embed="rId3"/>
              </a:buBlip>
              <a:defRPr/>
            </a:pPr>
            <a:endParaRPr lang="en-US" b="1" dirty="0">
              <a:effectLst>
                <a:glow rad="101600">
                  <a:srgbClr val="000000">
                    <a:alpha val="90000"/>
                  </a:srgbClr>
                </a:glow>
              </a:effectLst>
              <a:ea typeface="ＭＳ Ｐゴシック" charset="0"/>
            </a:endParaRPr>
          </a:p>
        </p:txBody>
      </p:sp>
      <p:sp>
        <p:nvSpPr>
          <p:cNvPr id="5" name="Text Box 21"/>
          <p:cNvSpPr txBox="1">
            <a:spLocks noChangeArrowheads="1"/>
          </p:cNvSpPr>
          <p:nvPr/>
        </p:nvSpPr>
        <p:spPr bwMode="auto">
          <a:xfrm>
            <a:off x="8361666" y="107434"/>
            <a:ext cx="625172" cy="369332"/>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000000"/>
                  </a:outerShdw>
                </a:effectLst>
                <a:cs typeface="Times New Roman" pitchFamily="18" charset="0"/>
              </a:rPr>
              <a:t>175ذ</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fade">
                                      <p:cBhvr>
                                        <p:cTn id="7" dur="500"/>
                                        <p:tgtEl>
                                          <p:spTgt spid="829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Effect transition="in" filter="fade">
                                      <p:cBhvr>
                                        <p:cTn id="12" dur="500"/>
                                        <p:tgtEl>
                                          <p:spTgt spid="829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81" name="Picture 2" descr="salvation.128155724_std.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2"/>
          <p:cNvSpPr>
            <a:spLocks noGrp="1" noChangeArrowheads="1"/>
          </p:cNvSpPr>
          <p:nvPr>
            <p:ph type="title"/>
          </p:nvPr>
        </p:nvSpPr>
        <p:spPr>
          <a:xfrm>
            <a:off x="381000" y="2057400"/>
            <a:ext cx="8382000" cy="1981200"/>
          </a:xfrm>
          <a:solidFill>
            <a:srgbClr val="000000"/>
          </a:solidFill>
        </p:spPr>
        <p:txBody>
          <a:bodyPr/>
          <a:lstStyle/>
          <a:p>
            <a:pPr eaLnBrk="1" hangingPunct="1"/>
            <a:r>
              <a:rPr lang="ar-JO" altLang="en-US" sz="6600" b="1" dirty="0">
                <a:effectLst/>
              </a:rPr>
              <a:t>الخلاص في                 العهد القديم</a:t>
            </a:r>
            <a:endParaRPr lang="en-US" altLang="en-US" sz="4800" b="1" dirty="0">
              <a:effectLst/>
            </a:endParaRPr>
          </a:p>
        </p:txBody>
      </p:sp>
      <p:sp>
        <p:nvSpPr>
          <p:cNvPr id="4" name="Text Box 21"/>
          <p:cNvSpPr txBox="1">
            <a:spLocks noChangeArrowheads="1"/>
          </p:cNvSpPr>
          <p:nvPr/>
        </p:nvSpPr>
        <p:spPr bwMode="auto">
          <a:xfrm>
            <a:off x="8361666" y="107434"/>
            <a:ext cx="625172"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Times New Roman" pitchFamily="18" charset="0"/>
              </a:rPr>
              <a:t>175ذ</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3905" name="Picture 3" descr="Communit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2"/>
          <p:cNvSpPr>
            <a:spLocks noGrp="1" noChangeArrowheads="1"/>
          </p:cNvSpPr>
          <p:nvPr>
            <p:ph type="title"/>
          </p:nvPr>
        </p:nvSpPr>
        <p:spPr>
          <a:solidFill>
            <a:srgbClr val="000000"/>
          </a:solidFill>
        </p:spPr>
        <p:txBody>
          <a:bodyPr/>
          <a:lstStyle/>
          <a:p>
            <a:pPr eaLnBrk="1" hangingPunct="1"/>
            <a:r>
              <a:rPr lang="ar-JO" altLang="en-US" b="1" dirty="0">
                <a:solidFill>
                  <a:schemeClr val="tx1"/>
                </a:solidFill>
                <a:effectLst/>
                <a:latin typeface="Arial" panose="020B0604020202020204" pitchFamily="34" charset="0"/>
                <a:cs typeface="Arial" panose="020B0604020202020204" pitchFamily="34" charset="0"/>
              </a:rPr>
              <a:t>اجتماعي – فردي - يهوه</a:t>
            </a:r>
            <a:endParaRPr lang="en-US" altLang="en-US" b="1" dirty="0">
              <a:solidFill>
                <a:schemeClr val="tx1"/>
              </a:solidFill>
              <a:effectLst/>
              <a:latin typeface="Arial" panose="020B0604020202020204" pitchFamily="34" charset="0"/>
              <a:cs typeface="Arial" panose="020B0604020202020204" pitchFamily="34" charset="0"/>
            </a:endParaRPr>
          </a:p>
        </p:txBody>
      </p:sp>
      <p:sp>
        <p:nvSpPr>
          <p:cNvPr id="123907" name="Rectangle 3"/>
          <p:cNvSpPr>
            <a:spLocks noGrp="1" noChangeArrowheads="1"/>
          </p:cNvSpPr>
          <p:nvPr>
            <p:ph type="body" idx="1"/>
          </p:nvPr>
        </p:nvSpPr>
        <p:spPr/>
        <p:txBody>
          <a:bodyPr/>
          <a:lstStyle/>
          <a:p>
            <a:pPr algn="r" rtl="1" eaLnBrk="1" hangingPunct="1">
              <a:lnSpc>
                <a:spcPct val="80000"/>
              </a:lnSpc>
            </a:pPr>
            <a:r>
              <a:rPr lang="ar-JO" altLang="en-US" sz="2800" b="1" dirty="0">
                <a:solidFill>
                  <a:srgbClr val="161616"/>
                </a:solidFill>
                <a:effectLst/>
                <a:latin typeface="Arial" panose="020B0604020202020204" pitchFamily="34" charset="0"/>
                <a:cs typeface="Arial" panose="020B0604020202020204" pitchFamily="34" charset="0"/>
              </a:rPr>
              <a:t>يقترح المفهوم خلاصاً </a:t>
            </a:r>
            <a:r>
              <a:rPr lang="ar-JO" altLang="en-US" sz="2800" b="1" u="sng" dirty="0">
                <a:solidFill>
                  <a:srgbClr val="161616"/>
                </a:solidFill>
                <a:effectLst/>
                <a:latin typeface="Arial" panose="020B0604020202020204" pitchFamily="34" charset="0"/>
                <a:cs typeface="Arial" panose="020B0604020202020204" pitchFamily="34" charset="0"/>
              </a:rPr>
              <a:t>اجتماعياً أكثر منه فردياً</a:t>
            </a:r>
            <a:endParaRPr lang="en-GB" altLang="en-US" sz="2800" b="1" u="sng" dirty="0">
              <a:solidFill>
                <a:srgbClr val="161616"/>
              </a:solidFill>
              <a:effectLst/>
              <a:latin typeface="Arial" panose="020B0604020202020204" pitchFamily="34" charset="0"/>
              <a:cs typeface="Arial" panose="020B0604020202020204" pitchFamily="34" charset="0"/>
            </a:endParaRPr>
          </a:p>
          <a:p>
            <a:pPr marL="0" indent="0" eaLnBrk="1" hangingPunct="1">
              <a:lnSpc>
                <a:spcPct val="80000"/>
              </a:lnSpc>
              <a:buNone/>
            </a:pPr>
            <a:endParaRPr lang="ar-JO" altLang="en-US" sz="2800" b="1" dirty="0">
              <a:solidFill>
                <a:srgbClr val="161616"/>
              </a:solidFill>
              <a:effectLst/>
              <a:latin typeface="Arial" panose="020B0604020202020204" pitchFamily="34" charset="0"/>
              <a:cs typeface="Arial" panose="020B0604020202020204" pitchFamily="34" charset="0"/>
            </a:endParaRPr>
          </a:p>
          <a:p>
            <a:pPr algn="r" rtl="1" eaLnBrk="1" hangingPunct="1">
              <a:lnSpc>
                <a:spcPct val="80000"/>
              </a:lnSpc>
            </a:pPr>
            <a:r>
              <a:rPr lang="ar-JO" altLang="en-US" sz="2800" b="1" dirty="0">
                <a:solidFill>
                  <a:srgbClr val="161616"/>
                </a:solidFill>
                <a:effectLst/>
                <a:latin typeface="Arial" panose="020B0604020202020204" pitchFamily="34" charset="0"/>
                <a:cs typeface="Arial" panose="020B0604020202020204" pitchFamily="34" charset="0"/>
              </a:rPr>
              <a:t>تم إقامة أفراد لخير المجتمع</a:t>
            </a:r>
            <a:endParaRPr lang="ar-JO" altLang="en-US" sz="2400" b="1" dirty="0">
              <a:solidFill>
                <a:srgbClr val="161616"/>
              </a:solidFill>
              <a:effectLst/>
              <a:latin typeface="Arial" panose="020B0604020202020204" pitchFamily="34" charset="0"/>
              <a:cs typeface="Arial" panose="020B0604020202020204" pitchFamily="34" charset="0"/>
            </a:endParaRPr>
          </a:p>
          <a:p>
            <a:pPr lvl="1" algn="r" rtl="1" eaLnBrk="1" hangingPunct="1">
              <a:lnSpc>
                <a:spcPct val="80000"/>
              </a:lnSpc>
            </a:pPr>
            <a:r>
              <a:rPr lang="ar-JO" altLang="en-US" sz="2400" b="1" dirty="0">
                <a:solidFill>
                  <a:srgbClr val="161616"/>
                </a:solidFill>
                <a:effectLst/>
                <a:latin typeface="Arial" panose="020B0604020202020204" pitchFamily="34" charset="0"/>
                <a:cs typeface="Arial" panose="020B0604020202020204" pitchFamily="34" charset="0"/>
              </a:rPr>
              <a:t>(نوح، إبراهيم، يوسف في مصر، موسى، القضاة وأيضاً أستير)</a:t>
            </a:r>
            <a:endParaRPr lang="en-GB" altLang="en-US" sz="2400" b="1" dirty="0">
              <a:solidFill>
                <a:srgbClr val="161616"/>
              </a:solidFill>
              <a:effectLst/>
              <a:latin typeface="Arial" panose="020B0604020202020204" pitchFamily="34" charset="0"/>
              <a:cs typeface="Arial" panose="020B0604020202020204" pitchFamily="34" charset="0"/>
            </a:endParaRPr>
          </a:p>
          <a:p>
            <a:pPr lvl="1" eaLnBrk="1" hangingPunct="1">
              <a:lnSpc>
                <a:spcPct val="80000"/>
              </a:lnSpc>
              <a:buFont typeface="Wingdings" pitchFamily="2" charset="2"/>
              <a:buNone/>
            </a:pPr>
            <a:endParaRPr lang="en-GB" altLang="en-US" sz="2400" b="1" dirty="0">
              <a:solidFill>
                <a:srgbClr val="161616"/>
              </a:solidFill>
              <a:effectLst/>
              <a:latin typeface="Arial" panose="020B0604020202020204" pitchFamily="34" charset="0"/>
              <a:cs typeface="Arial" panose="020B0604020202020204" pitchFamily="34" charset="0"/>
            </a:endParaRPr>
          </a:p>
          <a:p>
            <a:pPr algn="r" rtl="1" eaLnBrk="1" hangingPunct="1">
              <a:lnSpc>
                <a:spcPct val="80000"/>
              </a:lnSpc>
            </a:pPr>
            <a:r>
              <a:rPr lang="ar-JO" altLang="en-US" sz="2800" b="1" dirty="0">
                <a:solidFill>
                  <a:srgbClr val="161616"/>
                </a:solidFill>
                <a:effectLst/>
                <a:latin typeface="Arial" panose="020B0604020202020204" pitchFamily="34" charset="0"/>
                <a:cs typeface="Arial" panose="020B0604020202020204" pitchFamily="34" charset="0"/>
              </a:rPr>
              <a:t>على الرغم من الأهمية المرتبطة بهؤلاء الوكلاء البشريين، </a:t>
            </a:r>
            <a:r>
              <a:rPr lang="ar-JO" altLang="en-US" sz="2800" b="1" u="sng" dirty="0">
                <a:solidFill>
                  <a:srgbClr val="161616"/>
                </a:solidFill>
                <a:effectLst/>
                <a:latin typeface="Arial" panose="020B0604020202020204" pitchFamily="34" charset="0"/>
                <a:cs typeface="Arial" panose="020B0604020202020204" pitchFamily="34" charset="0"/>
              </a:rPr>
              <a:t>فإن الخلاص مرتبط في النهاية بالله</a:t>
            </a:r>
            <a:endParaRPr lang="en-US" altLang="en-US" sz="2800" b="1" u="sng" dirty="0">
              <a:solidFill>
                <a:srgbClr val="161616"/>
              </a:solidFill>
              <a:effectLst/>
              <a:latin typeface="Arial" panose="020B0604020202020204" pitchFamily="34" charset="0"/>
              <a:cs typeface="Arial" panose="020B0604020202020204" pitchFamily="34" charset="0"/>
            </a:endParaRPr>
          </a:p>
        </p:txBody>
      </p:sp>
      <p:sp>
        <p:nvSpPr>
          <p:cNvPr id="5" name="Text Box 21"/>
          <p:cNvSpPr txBox="1">
            <a:spLocks noChangeArrowheads="1"/>
          </p:cNvSpPr>
          <p:nvPr/>
        </p:nvSpPr>
        <p:spPr bwMode="auto">
          <a:xfrm>
            <a:off x="8361666" y="107434"/>
            <a:ext cx="625172"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175ذ</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4929" name="Picture 3" descr="10 yhwh Gods Name.jpg"/>
          <p:cNvPicPr>
            <a:picLocks noChangeAspect="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2"/>
          <p:cNvSpPr>
            <a:spLocks noGrp="1" noChangeArrowheads="1"/>
          </p:cNvSpPr>
          <p:nvPr>
            <p:ph type="title"/>
          </p:nvPr>
        </p:nvSpPr>
        <p:spPr>
          <a:solidFill>
            <a:srgbClr val="000000"/>
          </a:solidFill>
        </p:spPr>
        <p:txBody>
          <a:bodyPr/>
          <a:lstStyle/>
          <a:p>
            <a:pPr eaLnBrk="1" hangingPunct="1"/>
            <a:r>
              <a:rPr lang="ar-JO" altLang="en-US" b="1" dirty="0">
                <a:solidFill>
                  <a:srgbClr val="FFFFFF"/>
                </a:solidFill>
                <a:effectLst/>
              </a:rPr>
              <a:t>الله</a:t>
            </a:r>
            <a:endParaRPr lang="en-US" altLang="en-US" dirty="0">
              <a:solidFill>
                <a:srgbClr val="FFFFFF"/>
              </a:solidFill>
              <a:effectLst/>
            </a:endParaRPr>
          </a:p>
        </p:txBody>
      </p:sp>
      <p:sp>
        <p:nvSpPr>
          <p:cNvPr id="49155" name="Rectangle 3"/>
          <p:cNvSpPr>
            <a:spLocks noGrp="1" noChangeArrowheads="1"/>
          </p:cNvSpPr>
          <p:nvPr>
            <p:ph type="body" idx="1"/>
          </p:nvPr>
        </p:nvSpPr>
        <p:spPr>
          <a:xfrm>
            <a:off x="0" y="1600200"/>
            <a:ext cx="9144000" cy="4533900"/>
          </a:xfrm>
        </p:spPr>
        <p:txBody>
          <a:bodyPr/>
          <a:lstStyle/>
          <a:p>
            <a:pPr algn="r" rtl="1" eaLnBrk="1" hangingPunct="1"/>
            <a:r>
              <a:rPr lang="ar-JO" altLang="en-US" sz="2800" b="1" u="sng" dirty="0">
                <a:latin typeface="Arial" panose="020B0604020202020204" pitchFamily="34" charset="0"/>
                <a:cs typeface="Arial" panose="020B0604020202020204" pitchFamily="34" charset="0"/>
              </a:rPr>
              <a:t>إعلان الله عن نفسه</a:t>
            </a:r>
            <a:endParaRPr lang="en-GB" altLang="en-US" sz="2800" b="1" dirty="0">
              <a:latin typeface="Arial" panose="020B0604020202020204" pitchFamily="34" charset="0"/>
              <a:cs typeface="Arial" panose="020B0604020202020204" pitchFamily="34" charset="0"/>
            </a:endParaRPr>
          </a:p>
          <a:p>
            <a:pPr lvl="1" algn="r" rtl="1" eaLnBrk="1" hangingPunct="1"/>
            <a:r>
              <a:rPr lang="ar-JO" altLang="en-US" b="1" dirty="0">
                <a:latin typeface="Arial" panose="020B0604020202020204" pitchFamily="34" charset="0"/>
                <a:cs typeface="Arial" panose="020B0604020202020204" pitchFamily="34" charset="0"/>
              </a:rPr>
              <a:t>الله هو </a:t>
            </a:r>
            <a:r>
              <a:rPr lang="ar-JO" altLang="en-US" b="1" u="sng" dirty="0">
                <a:solidFill>
                  <a:srgbClr val="FFFF00"/>
                </a:solidFill>
                <a:latin typeface="Arial" panose="020B0604020202020204" pitchFamily="34" charset="0"/>
                <a:cs typeface="Arial" panose="020B0604020202020204" pitchFamily="34" charset="0"/>
              </a:rPr>
              <a:t>خالق</a:t>
            </a:r>
            <a:r>
              <a:rPr lang="ar-JO" altLang="en-US" b="1" dirty="0">
                <a:latin typeface="Arial" panose="020B0604020202020204" pitchFamily="34" charset="0"/>
                <a:cs typeface="Arial" panose="020B0604020202020204" pitchFamily="34" charset="0"/>
              </a:rPr>
              <a:t> الكون (تك 1: 1، 2: 1)</a:t>
            </a:r>
          </a:p>
          <a:p>
            <a:pPr lvl="1" algn="r" rtl="1" eaLnBrk="1" hangingPunct="1"/>
            <a:r>
              <a:rPr lang="ar-JO" altLang="en-US" b="1" dirty="0">
                <a:latin typeface="Arial" panose="020B0604020202020204" pitchFamily="34" charset="0"/>
                <a:cs typeface="Arial" panose="020B0604020202020204" pitchFamily="34" charset="0"/>
              </a:rPr>
              <a:t>الله هو </a:t>
            </a:r>
            <a:r>
              <a:rPr lang="ar-JO" altLang="en-US" b="1" u="sng" dirty="0">
                <a:solidFill>
                  <a:srgbClr val="FFFF00"/>
                </a:solidFill>
                <a:latin typeface="Arial" panose="020B0604020202020204" pitchFamily="34" charset="0"/>
                <a:cs typeface="Arial" panose="020B0604020202020204" pitchFamily="34" charset="0"/>
              </a:rPr>
              <a:t>الإله الوحيد </a:t>
            </a:r>
            <a:r>
              <a:rPr lang="ar-JO" altLang="en-US" b="1" dirty="0">
                <a:latin typeface="Arial" panose="020B0604020202020204" pitchFamily="34" charset="0"/>
                <a:cs typeface="Arial" panose="020B0604020202020204" pitchFamily="34" charset="0"/>
              </a:rPr>
              <a:t>(تث 6: 4، خر 15: 11)</a:t>
            </a:r>
          </a:p>
          <a:p>
            <a:pPr lvl="1" algn="r" rtl="1" eaLnBrk="1" hangingPunct="1"/>
            <a:r>
              <a:rPr lang="ar-JO" altLang="en-US" b="1" dirty="0">
                <a:latin typeface="Arial" panose="020B0604020202020204" pitchFamily="34" charset="0"/>
                <a:cs typeface="Arial" panose="020B0604020202020204" pitchFamily="34" charset="0"/>
              </a:rPr>
              <a:t>الله هو </a:t>
            </a:r>
            <a:r>
              <a:rPr lang="ar-JO" altLang="en-US" b="1" u="sng" dirty="0">
                <a:solidFill>
                  <a:srgbClr val="FFFF00"/>
                </a:solidFill>
                <a:latin typeface="Arial" panose="020B0604020202020204" pitchFamily="34" charset="0"/>
                <a:cs typeface="Arial" panose="020B0604020202020204" pitchFamily="34" charset="0"/>
              </a:rPr>
              <a:t>القدير</a:t>
            </a:r>
            <a:r>
              <a:rPr lang="ar-JO" altLang="en-US" b="1" dirty="0">
                <a:latin typeface="Arial" panose="020B0604020202020204" pitchFamily="34" charset="0"/>
                <a:cs typeface="Arial" panose="020B0604020202020204" pitchFamily="34" charset="0"/>
              </a:rPr>
              <a:t> (خر 14: 13)</a:t>
            </a:r>
          </a:p>
          <a:p>
            <a:pPr lvl="1" algn="r" rtl="1" eaLnBrk="1" hangingPunct="1"/>
            <a:r>
              <a:rPr lang="ar-JO" altLang="en-US" b="1" dirty="0">
                <a:latin typeface="Arial" panose="020B0604020202020204" pitchFamily="34" charset="0"/>
                <a:cs typeface="Arial" panose="020B0604020202020204" pitchFamily="34" charset="0"/>
              </a:rPr>
              <a:t>الله </a:t>
            </a:r>
            <a:r>
              <a:rPr lang="ar-JO" altLang="en-US" b="1" u="sng" dirty="0">
                <a:solidFill>
                  <a:srgbClr val="FFFF00"/>
                </a:solidFill>
                <a:latin typeface="Arial" panose="020B0604020202020204" pitchFamily="34" charset="0"/>
                <a:cs typeface="Arial" panose="020B0604020202020204" pitchFamily="34" charset="0"/>
              </a:rPr>
              <a:t>قدوس</a:t>
            </a:r>
            <a:r>
              <a:rPr lang="ar-JO" altLang="en-US" b="1" dirty="0">
                <a:latin typeface="Arial" panose="020B0604020202020204" pitchFamily="34" charset="0"/>
                <a:cs typeface="Arial" panose="020B0604020202020204" pitchFamily="34" charset="0"/>
              </a:rPr>
              <a:t> (لا 11: 44)</a:t>
            </a:r>
          </a:p>
          <a:p>
            <a:pPr lvl="1" algn="r" rtl="1" eaLnBrk="1" hangingPunct="1"/>
            <a:r>
              <a:rPr lang="ar-JO" altLang="en-US" b="1" dirty="0">
                <a:latin typeface="Arial" panose="020B0604020202020204" pitchFamily="34" charset="0"/>
                <a:cs typeface="Arial" panose="020B0604020202020204" pitchFamily="34" charset="0"/>
              </a:rPr>
              <a:t>الله </a:t>
            </a:r>
            <a:r>
              <a:rPr lang="ar-JO" altLang="en-US" b="1" u="sng" dirty="0">
                <a:solidFill>
                  <a:srgbClr val="FFFF00"/>
                </a:solidFill>
                <a:latin typeface="Arial" panose="020B0604020202020204" pitchFamily="34" charset="0"/>
                <a:cs typeface="Arial" panose="020B0604020202020204" pitchFamily="34" charset="0"/>
              </a:rPr>
              <a:t>محبة</a:t>
            </a:r>
            <a:r>
              <a:rPr lang="ar-JO" altLang="en-US" b="1" dirty="0">
                <a:latin typeface="Arial" panose="020B0604020202020204" pitchFamily="34" charset="0"/>
                <a:cs typeface="Arial" panose="020B0604020202020204" pitchFamily="34" charset="0"/>
              </a:rPr>
              <a:t> (تث 33: 3)</a:t>
            </a:r>
          </a:p>
          <a:p>
            <a:pPr lvl="1" algn="r" rtl="1" eaLnBrk="1" hangingPunct="1"/>
            <a:r>
              <a:rPr lang="ar-JO" altLang="en-US" b="1" dirty="0">
                <a:latin typeface="Arial" panose="020B0604020202020204" pitchFamily="34" charset="0"/>
                <a:cs typeface="Arial" panose="020B0604020202020204" pitchFamily="34" charset="0"/>
              </a:rPr>
              <a:t>الله </a:t>
            </a:r>
            <a:r>
              <a:rPr lang="ar-JO" altLang="en-US" b="1" u="sng" dirty="0">
                <a:solidFill>
                  <a:srgbClr val="FFFF00"/>
                </a:solidFill>
                <a:latin typeface="Arial" panose="020B0604020202020204" pitchFamily="34" charset="0"/>
                <a:cs typeface="Arial" panose="020B0604020202020204" pitchFamily="34" charset="0"/>
              </a:rPr>
              <a:t>أبدي</a:t>
            </a:r>
            <a:r>
              <a:rPr lang="ar-JO" altLang="en-US" b="1" dirty="0">
                <a:latin typeface="Arial" panose="020B0604020202020204" pitchFamily="34" charset="0"/>
                <a:cs typeface="Arial" panose="020B0604020202020204" pitchFamily="34" charset="0"/>
              </a:rPr>
              <a:t> (خر 3: 14)</a:t>
            </a:r>
          </a:p>
          <a:p>
            <a:pPr lvl="1" algn="r" rtl="1" eaLnBrk="1" hangingPunct="1"/>
            <a:r>
              <a:rPr lang="ar-JO" altLang="en-US" b="1" dirty="0">
                <a:latin typeface="Arial" panose="020B0604020202020204" pitchFamily="34" charset="0"/>
                <a:cs typeface="Arial" panose="020B0604020202020204" pitchFamily="34" charset="0"/>
              </a:rPr>
              <a:t>الله </a:t>
            </a:r>
            <a:r>
              <a:rPr lang="ar-JO" altLang="en-US" b="1" u="sng" dirty="0">
                <a:solidFill>
                  <a:srgbClr val="FFFF00"/>
                </a:solidFill>
                <a:latin typeface="Arial" panose="020B0604020202020204" pitchFamily="34" charset="0"/>
                <a:cs typeface="Arial" panose="020B0604020202020204" pitchFamily="34" charset="0"/>
              </a:rPr>
              <a:t>وحده يخلص </a:t>
            </a:r>
            <a:r>
              <a:rPr lang="ar-JO" altLang="en-US" b="1" dirty="0">
                <a:latin typeface="Arial" panose="020B0604020202020204" pitchFamily="34" charset="0"/>
                <a:cs typeface="Arial" panose="020B0604020202020204" pitchFamily="34" charset="0"/>
              </a:rPr>
              <a:t>(أش 43: 14)</a:t>
            </a:r>
            <a:endParaRPr lang="en-US" altLang="en-US" b="1" dirty="0">
              <a:latin typeface="Arial" panose="020B0604020202020204" pitchFamily="34" charset="0"/>
              <a:cs typeface="Arial" panose="020B0604020202020204" pitchFamily="34" charset="0"/>
            </a:endParaRPr>
          </a:p>
        </p:txBody>
      </p:sp>
      <p:sp>
        <p:nvSpPr>
          <p:cNvPr id="6" name="Text Box 21"/>
          <p:cNvSpPr txBox="1">
            <a:spLocks noChangeArrowheads="1"/>
          </p:cNvSpPr>
          <p:nvPr/>
        </p:nvSpPr>
        <p:spPr bwMode="auto">
          <a:xfrm>
            <a:off x="8334415" y="107434"/>
            <a:ext cx="65242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Times New Roman" pitchFamily="18" charset="0"/>
              </a:rPr>
              <a:t>175ر</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solidFill>
            <a:srgbClr val="000000"/>
          </a:solidFill>
        </p:spPr>
        <p:txBody>
          <a:bodyPr/>
          <a:lstStyle/>
          <a:p>
            <a:pPr eaLnBrk="1" hangingPunct="1"/>
            <a:r>
              <a:rPr lang="ar-JO" altLang="en-US" b="1" dirty="0">
                <a:effectLst/>
              </a:rPr>
              <a:t>الجنس البشري</a:t>
            </a:r>
            <a:endParaRPr lang="en-US" altLang="en-US" b="1" dirty="0">
              <a:effectLst/>
            </a:endParaRPr>
          </a:p>
        </p:txBody>
      </p:sp>
      <p:sp>
        <p:nvSpPr>
          <p:cNvPr id="50179" name="Rectangle 3"/>
          <p:cNvSpPr>
            <a:spLocks noGrp="1" noChangeArrowheads="1"/>
          </p:cNvSpPr>
          <p:nvPr>
            <p:ph type="body" idx="1"/>
          </p:nvPr>
        </p:nvSpPr>
        <p:spPr>
          <a:xfrm>
            <a:off x="457200" y="1417638"/>
            <a:ext cx="8229600" cy="2524125"/>
          </a:xfrm>
        </p:spPr>
        <p:txBody>
          <a:bodyPr/>
          <a:lstStyle/>
          <a:p>
            <a:pPr lvl="1" algn="r" rtl="1" eaLnBrk="1" hangingPunct="1"/>
            <a:r>
              <a:rPr lang="ar-JO" altLang="en-US" b="1" dirty="0"/>
              <a:t>مخلوقين </a:t>
            </a:r>
            <a:r>
              <a:rPr lang="ar-JO" altLang="en-US" b="1" u="sng" dirty="0">
                <a:solidFill>
                  <a:srgbClr val="FFFF00"/>
                </a:solidFill>
              </a:rPr>
              <a:t>من الله على صورته </a:t>
            </a:r>
            <a:r>
              <a:rPr lang="ar-JO" altLang="en-US" b="1" dirty="0"/>
              <a:t>(تك 1: 27)</a:t>
            </a:r>
          </a:p>
          <a:p>
            <a:pPr lvl="1" algn="r" rtl="1" eaLnBrk="1" hangingPunct="1"/>
            <a:r>
              <a:rPr lang="ar-JO" altLang="en-US" b="1" dirty="0"/>
              <a:t>الإنسان </a:t>
            </a:r>
            <a:r>
              <a:rPr lang="ar-JO" altLang="en-US" b="1" u="sng" dirty="0">
                <a:solidFill>
                  <a:srgbClr val="FFFF00"/>
                </a:solidFill>
              </a:rPr>
              <a:t>فريد</a:t>
            </a:r>
            <a:r>
              <a:rPr lang="ar-JO" altLang="en-US" b="1" dirty="0"/>
              <a:t> بين كل المخلوقات (تك 2: 7)</a:t>
            </a:r>
          </a:p>
          <a:p>
            <a:pPr lvl="1" algn="r" rtl="1" eaLnBrk="1" hangingPunct="1"/>
            <a:r>
              <a:rPr lang="ar-JO" altLang="en-US" b="1" dirty="0"/>
              <a:t>الإنسان </a:t>
            </a:r>
            <a:r>
              <a:rPr lang="ar-JO" altLang="en-US" b="1" u="sng" dirty="0">
                <a:solidFill>
                  <a:srgbClr val="FFFF00"/>
                </a:solidFill>
              </a:rPr>
              <a:t>خُلِق ليتسلط </a:t>
            </a:r>
            <a:r>
              <a:rPr lang="ar-JO" altLang="en-US" b="1" dirty="0"/>
              <a:t>على كل الكائنات الحية (تك 1: 28)</a:t>
            </a:r>
            <a:endParaRPr lang="en-US" altLang="en-US" b="1" dirty="0"/>
          </a:p>
        </p:txBody>
      </p:sp>
      <p:pic>
        <p:nvPicPr>
          <p:cNvPr id="125955" name="Picture 3" descr="god_creates_ad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941763"/>
            <a:ext cx="510540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1"/>
          <p:cNvSpPr txBox="1">
            <a:spLocks noChangeArrowheads="1"/>
          </p:cNvSpPr>
          <p:nvPr/>
        </p:nvSpPr>
        <p:spPr bwMode="auto">
          <a:xfrm>
            <a:off x="8334415" y="107434"/>
            <a:ext cx="65242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Times New Roman" pitchFamily="18" charset="0"/>
              </a:rPr>
              <a:t>175ر</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6977" name="Picture 3" descr="Red_as_Sin_Wallpaper_by_midnightesky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p:cNvSpPr>
            <a:spLocks noGrp="1" noChangeArrowheads="1"/>
          </p:cNvSpPr>
          <p:nvPr>
            <p:ph type="title"/>
          </p:nvPr>
        </p:nvSpPr>
        <p:spPr>
          <a:xfrm>
            <a:off x="533400" y="274638"/>
            <a:ext cx="7954963" cy="1143000"/>
          </a:xfrm>
          <a:solidFill>
            <a:srgbClr val="000000"/>
          </a:solidFill>
        </p:spPr>
        <p:txBody>
          <a:bodyPr/>
          <a:lstStyle/>
          <a:p>
            <a:pPr eaLnBrk="1" hangingPunct="1"/>
            <a:r>
              <a:rPr lang="ar-JO" altLang="en-US" sz="4000" b="1" dirty="0">
                <a:effectLst/>
                <a:latin typeface="Arial" panose="020B0604020202020204" pitchFamily="34" charset="0"/>
                <a:cs typeface="Arial" panose="020B0604020202020204" pitchFamily="34" charset="0"/>
              </a:rPr>
              <a:t>سقوط الإنسان وانتشار الخطية</a:t>
            </a:r>
            <a:endParaRPr lang="en-US" altLang="en-US" sz="4000" b="1" dirty="0">
              <a:effectLst/>
              <a:latin typeface="Arial" panose="020B0604020202020204" pitchFamily="34" charset="0"/>
              <a:cs typeface="Arial" panose="020B0604020202020204" pitchFamily="34" charset="0"/>
            </a:endParaRPr>
          </a:p>
        </p:txBody>
      </p:sp>
      <p:sp>
        <p:nvSpPr>
          <p:cNvPr id="51203" name="Rectangle 3"/>
          <p:cNvSpPr>
            <a:spLocks noGrp="1" noChangeArrowheads="1"/>
          </p:cNvSpPr>
          <p:nvPr>
            <p:ph type="body" idx="1"/>
          </p:nvPr>
        </p:nvSpPr>
        <p:spPr>
          <a:xfrm>
            <a:off x="0" y="1600200"/>
            <a:ext cx="8991600" cy="4800600"/>
          </a:xfrm>
        </p:spPr>
        <p:txBody>
          <a:bodyPr/>
          <a:lstStyle/>
          <a:p>
            <a:pPr marL="609600" indent="-609600" algn="r" rtl="1" eaLnBrk="1" hangingPunct="1"/>
            <a:r>
              <a:rPr lang="ar-JO" altLang="en-US" b="1" dirty="0">
                <a:latin typeface="Arial" panose="020B0604020202020204" pitchFamily="34" charset="0"/>
                <a:cs typeface="Arial" panose="020B0604020202020204" pitchFamily="34" charset="0"/>
              </a:rPr>
              <a:t>الخطية هي </a:t>
            </a:r>
            <a:r>
              <a:rPr lang="ar-JO" altLang="en-US" b="1" u="sng" dirty="0">
                <a:solidFill>
                  <a:srgbClr val="FFFF00"/>
                </a:solidFill>
                <a:latin typeface="Arial" panose="020B0604020202020204" pitchFamily="34" charset="0"/>
                <a:cs typeface="Arial" panose="020B0604020202020204" pitchFamily="34" charset="0"/>
              </a:rPr>
              <a:t>التصرف باستقلالية </a:t>
            </a:r>
            <a:r>
              <a:rPr lang="ar-JO" altLang="en-US" b="1" dirty="0">
                <a:latin typeface="Arial" panose="020B0604020202020204" pitchFamily="34" charset="0"/>
                <a:cs typeface="Arial" panose="020B0604020202020204" pitchFamily="34" charset="0"/>
              </a:rPr>
              <a:t>عن مشورة الله (تك 3)</a:t>
            </a:r>
            <a:endParaRPr lang="en-US" altLang="en-US" b="1" dirty="0">
              <a:latin typeface="Arial" panose="020B0604020202020204" pitchFamily="34" charset="0"/>
              <a:cs typeface="Arial" panose="020B0604020202020204" pitchFamily="34" charset="0"/>
            </a:endParaRPr>
          </a:p>
          <a:p>
            <a:pPr marL="609600" indent="-609600" algn="r" rtl="1" eaLnBrk="1" hangingPunct="1"/>
            <a:r>
              <a:rPr lang="ar-JO" altLang="en-US" b="1" dirty="0">
                <a:latin typeface="Arial" panose="020B0604020202020204" pitchFamily="34" charset="0"/>
                <a:cs typeface="Arial" panose="020B0604020202020204" pitchFamily="34" charset="0"/>
              </a:rPr>
              <a:t>الخطية هي </a:t>
            </a:r>
            <a:r>
              <a:rPr lang="ar-JO" altLang="en-US" b="1" u="sng" dirty="0">
                <a:solidFill>
                  <a:srgbClr val="FFFF00"/>
                </a:solidFill>
                <a:latin typeface="Arial" panose="020B0604020202020204" pitchFamily="34" charset="0"/>
                <a:cs typeface="Arial" panose="020B0604020202020204" pitchFamily="34" charset="0"/>
              </a:rPr>
              <a:t>الشكوك في منح الثقة </a:t>
            </a:r>
            <a:r>
              <a:rPr lang="ar-JO" altLang="en-US" b="1" dirty="0">
                <a:latin typeface="Arial" panose="020B0604020202020204" pitchFamily="34" charset="0"/>
                <a:cs typeface="Arial" panose="020B0604020202020204" pitchFamily="34" charset="0"/>
              </a:rPr>
              <a:t>لشخصية الله (تك 3: 4-5)</a:t>
            </a:r>
            <a:r>
              <a:rPr lang="en-US" altLang="en-US" b="1" dirty="0">
                <a:latin typeface="Arial" panose="020B0604020202020204" pitchFamily="34" charset="0"/>
                <a:cs typeface="Arial" panose="020B0604020202020204" pitchFamily="34" charset="0"/>
              </a:rPr>
              <a:t> </a:t>
            </a:r>
          </a:p>
          <a:p>
            <a:pPr marL="609600" indent="-609600" algn="r" rtl="1" eaLnBrk="1" hangingPunct="1"/>
            <a:r>
              <a:rPr lang="ar-JO" altLang="en-US" b="1" u="sng" dirty="0">
                <a:solidFill>
                  <a:srgbClr val="FFFF00"/>
                </a:solidFill>
                <a:latin typeface="Arial" panose="020B0604020202020204" pitchFamily="34" charset="0"/>
                <a:cs typeface="Arial" panose="020B0604020202020204" pitchFamily="34" charset="0"/>
              </a:rPr>
              <a:t>انتشار</a:t>
            </a:r>
            <a:r>
              <a:rPr lang="ar-JO" altLang="en-US" b="1" dirty="0">
                <a:latin typeface="Arial" panose="020B0604020202020204" pitchFamily="34" charset="0"/>
                <a:cs typeface="Arial" panose="020B0604020202020204" pitchFamily="34" charset="0"/>
              </a:rPr>
              <a:t> الخطية:</a:t>
            </a:r>
            <a:endParaRPr lang="en-US" altLang="en-US" b="1" dirty="0">
              <a:latin typeface="Arial" panose="020B0604020202020204" pitchFamily="34" charset="0"/>
              <a:cs typeface="Arial" panose="020B0604020202020204" pitchFamily="34" charset="0"/>
            </a:endParaRPr>
          </a:p>
          <a:p>
            <a:pPr marL="990600" lvl="1" indent="-533400" algn="r" rtl="1" eaLnBrk="1" hangingPunct="1"/>
            <a:r>
              <a:rPr lang="ar-JO" altLang="en-US" b="1" dirty="0">
                <a:latin typeface="Arial" panose="020B0604020202020204" pitchFamily="34" charset="0"/>
                <a:cs typeface="Arial" panose="020B0604020202020204" pitchFamily="34" charset="0"/>
              </a:rPr>
              <a:t>قاين وهابيل (تك 4: 1-6)</a:t>
            </a:r>
          </a:p>
          <a:p>
            <a:pPr marL="990600" lvl="1" indent="-533400" algn="r" rtl="1" eaLnBrk="1" hangingPunct="1"/>
            <a:r>
              <a:rPr lang="ar-JO" altLang="en-US" b="1" dirty="0">
                <a:latin typeface="Arial" panose="020B0604020202020204" pitchFamily="34" charset="0"/>
                <a:cs typeface="Arial" panose="020B0604020202020204" pitchFamily="34" charset="0"/>
              </a:rPr>
              <a:t>جيل الطوفان (تك 6: 5 – 9: 28)</a:t>
            </a:r>
          </a:p>
          <a:p>
            <a:pPr marL="990600" lvl="1" indent="-533400" algn="r" rtl="1" eaLnBrk="1" hangingPunct="1"/>
            <a:r>
              <a:rPr lang="ar-JO" altLang="en-US" b="1" dirty="0">
                <a:latin typeface="Arial" panose="020B0604020202020204" pitchFamily="34" charset="0"/>
                <a:cs typeface="Arial" panose="020B0604020202020204" pitchFamily="34" charset="0"/>
              </a:rPr>
              <a:t>برج بابل (تك 11: 1-9)</a:t>
            </a:r>
            <a:endParaRPr lang="en-US" altLang="en-US" b="1" dirty="0">
              <a:latin typeface="Arial" panose="020B0604020202020204" pitchFamily="34" charset="0"/>
              <a:cs typeface="Arial" panose="020B0604020202020204" pitchFamily="34" charset="0"/>
            </a:endParaRPr>
          </a:p>
        </p:txBody>
      </p:sp>
      <p:sp>
        <p:nvSpPr>
          <p:cNvPr id="5" name="Text Box 21"/>
          <p:cNvSpPr txBox="1">
            <a:spLocks noChangeArrowheads="1"/>
          </p:cNvSpPr>
          <p:nvPr/>
        </p:nvSpPr>
        <p:spPr bwMode="auto">
          <a:xfrm>
            <a:off x="8334415" y="107434"/>
            <a:ext cx="65242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175ر</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lgn="ctr">
              <a:defRPr/>
            </a:pPr>
            <a:r>
              <a:rPr kumimoji="1" lang="ar-JO" sz="3600" b="1"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 والتقديس</a:t>
            </a:r>
            <a:endParaRPr kumimoji="1" lang="en-US" sz="36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 ق</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 ج</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الخلاص</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كو 10: 1-4</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دور الإنسان</a:t>
            </a:r>
            <a:endParaRPr kumimoji="1"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استجابة       الله</a:t>
            </a:r>
            <a:endParaRPr kumimoji="1"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الإيمان بالله كحمل الفصح المذبوح</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الإيمان بالمسيح كحمل الله</a:t>
            </a:r>
          </a:p>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كو 5: 7</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رحلة            كنعان</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النمو</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كو 10: 5</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حياة       الإيمان</a:t>
            </a:r>
            <a:endParaRPr kumimoji="1"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التقديس المقامي</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التقديس التدريجي</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الذبائح</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الخطية، الإثم</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الإعتراف</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يو 1: 9</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الشركة   المستردة</a:t>
            </a:r>
            <a:endParaRPr kumimoji="1"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045"/>
          <p:cNvSpPr txBox="1">
            <a:spLocks noChangeArrowheads="1"/>
          </p:cNvSpPr>
          <p:nvPr/>
        </p:nvSpPr>
        <p:spPr bwMode="auto">
          <a:xfrm>
            <a:off x="8398551" y="74097"/>
            <a:ext cx="58669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121أ</a:t>
            </a: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الخروج</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27607288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28001" name="Picture 5" descr="huguley-logo.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0163" y="0"/>
            <a:ext cx="9174163" cy="44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p:txBody>
          <a:bodyPr/>
          <a:lstStyle/>
          <a:p>
            <a:pPr eaLnBrk="1" hangingPunct="1"/>
            <a:r>
              <a:rPr lang="ar-JO" altLang="en-US" b="1" dirty="0">
                <a:latin typeface="Arial" panose="020B0604020202020204" pitchFamily="34" charset="0"/>
                <a:cs typeface="Arial" panose="020B0604020202020204" pitchFamily="34" charset="0"/>
              </a:rPr>
              <a:t>خطة الله للفداء</a:t>
            </a:r>
            <a:endParaRPr lang="en-US" altLang="en-US" b="1" dirty="0">
              <a:latin typeface="Arial" panose="020B0604020202020204" pitchFamily="34" charset="0"/>
              <a:cs typeface="Arial" panose="020B0604020202020204" pitchFamily="34" charset="0"/>
            </a:endParaRPr>
          </a:p>
        </p:txBody>
      </p:sp>
      <p:sp>
        <p:nvSpPr>
          <p:cNvPr id="52227" name="Rectangle 3"/>
          <p:cNvSpPr>
            <a:spLocks noGrp="1" noChangeArrowheads="1"/>
          </p:cNvSpPr>
          <p:nvPr>
            <p:ph type="body" idx="1"/>
          </p:nvPr>
        </p:nvSpPr>
        <p:spPr>
          <a:xfrm>
            <a:off x="457200" y="2514600"/>
            <a:ext cx="8229600" cy="2057400"/>
          </a:xfrm>
        </p:spPr>
        <p:txBody>
          <a:bodyPr/>
          <a:lstStyle/>
          <a:p>
            <a:pPr marL="609600" indent="-609600" algn="r" rtl="1" eaLnBrk="1" hangingPunct="1"/>
            <a:r>
              <a:rPr lang="ar-JO" altLang="en-US" b="1" dirty="0">
                <a:latin typeface="Arial" panose="020B0604020202020204" pitchFamily="34" charset="0"/>
                <a:cs typeface="Arial" panose="020B0604020202020204" pitchFamily="34" charset="0"/>
              </a:rPr>
              <a:t>الله الباحث (تك 3: 9)</a:t>
            </a:r>
          </a:p>
          <a:p>
            <a:pPr marL="609600" indent="-609600" algn="r" rtl="1" eaLnBrk="1" hangingPunct="1"/>
            <a:r>
              <a:rPr lang="ar-JO" altLang="en-US" b="1" dirty="0">
                <a:latin typeface="Arial" panose="020B0604020202020204" pitchFamily="34" charset="0"/>
                <a:cs typeface="Arial" panose="020B0604020202020204" pitchFamily="34" charset="0"/>
              </a:rPr>
              <a:t>وعد الله (تك 3: 15)</a:t>
            </a:r>
          </a:p>
          <a:p>
            <a:pPr marL="609600" indent="-609600" algn="r" rtl="1" eaLnBrk="1" hangingPunct="1"/>
            <a:r>
              <a:rPr lang="ar-JO" altLang="en-US" b="1" dirty="0">
                <a:latin typeface="Arial" panose="020B0604020202020204" pitchFamily="34" charset="0"/>
                <a:cs typeface="Arial" panose="020B0604020202020204" pitchFamily="34" charset="0"/>
              </a:rPr>
              <a:t>عناية الله (تك 3: 21)</a:t>
            </a:r>
            <a:r>
              <a:rPr lang="en-US" altLang="en-US" b="1" dirty="0">
                <a:latin typeface="Arial" panose="020B0604020202020204" pitchFamily="34" charset="0"/>
                <a:cs typeface="Arial" panose="020B0604020202020204" pitchFamily="34" charset="0"/>
              </a:rPr>
              <a:t> </a:t>
            </a:r>
          </a:p>
        </p:txBody>
      </p:sp>
      <p:sp>
        <p:nvSpPr>
          <p:cNvPr id="6" name="Text Box 21"/>
          <p:cNvSpPr txBox="1">
            <a:spLocks noChangeArrowheads="1"/>
          </p:cNvSpPr>
          <p:nvPr/>
        </p:nvSpPr>
        <p:spPr bwMode="auto">
          <a:xfrm>
            <a:off x="8334415" y="107434"/>
            <a:ext cx="65242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175ر</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
        <p:nvSpPr>
          <p:cNvPr id="2" name="Rectangle 2">
            <a:extLst>
              <a:ext uri="{FF2B5EF4-FFF2-40B4-BE49-F238E27FC236}">
                <a16:creationId xmlns:a16="http://schemas.microsoft.com/office/drawing/2014/main" id="{D79CE6F5-F1A4-2D4A-FB80-6DE7AFF6840D}"/>
              </a:ext>
            </a:extLst>
          </p:cNvPr>
          <p:cNvSpPr txBox="1">
            <a:spLocks noChangeArrowheads="1"/>
          </p:cNvSpPr>
          <p:nvPr/>
        </p:nvSpPr>
        <p:spPr bwMode="auto">
          <a:xfrm>
            <a:off x="0" y="5097462"/>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a:lstStyle>
          <a:p>
            <a:pPr eaLnBrk="1" hangingPunct="1">
              <a:buClrTx/>
              <a:buFontTx/>
            </a:pPr>
            <a:r>
              <a:rPr lang="ar-JO" altLang="en-US" sz="7200" b="1" kern="0" dirty="0">
                <a:latin typeface="Arial" panose="020B0604020202020204" pitchFamily="34" charset="0"/>
                <a:cs typeface="Arial" panose="020B0604020202020204" pitchFamily="34" charset="0"/>
              </a:rPr>
              <a:t>الفداء</a:t>
            </a:r>
            <a:endParaRPr lang="en-US" altLang="en-US" sz="7200" b="1" kern="0" dirty="0">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4" name="Rectangle 6"/>
          <p:cNvSpPr>
            <a:spLocks noGrp="1" noChangeArrowheads="1"/>
          </p:cNvSpPr>
          <p:nvPr>
            <p:ph type="title"/>
          </p:nvPr>
        </p:nvSpPr>
        <p:spPr>
          <a:xfrm>
            <a:off x="-76200" y="274638"/>
            <a:ext cx="9220200" cy="1143000"/>
          </a:xfrm>
          <a:solidFill>
            <a:schemeClr val="tx2">
              <a:lumMod val="10000"/>
            </a:schemeClr>
          </a:solidFill>
        </p:spPr>
        <p:txBody>
          <a:bodyPr/>
          <a:lstStyle/>
          <a:p>
            <a:pPr eaLnBrk="1" hangingPunct="1"/>
            <a:r>
              <a:rPr lang="ar-JO" altLang="en-US" b="1" dirty="0">
                <a:latin typeface="Arial" panose="020B0604020202020204" pitchFamily="34" charset="0"/>
                <a:cs typeface="Arial" panose="020B0604020202020204" pitchFamily="34" charset="0"/>
              </a:rPr>
              <a:t>خطة الله المعلنة تدريجياً</a:t>
            </a:r>
            <a:endParaRPr lang="en-US" altLang="en-US" b="1" dirty="0">
              <a:latin typeface="Arial" panose="020B0604020202020204" pitchFamily="34" charset="0"/>
              <a:cs typeface="Arial" panose="020B0604020202020204" pitchFamily="34" charset="0"/>
            </a:endParaRPr>
          </a:p>
        </p:txBody>
      </p:sp>
      <p:sp>
        <p:nvSpPr>
          <p:cNvPr id="53251" name="Rectangle 3"/>
          <p:cNvSpPr>
            <a:spLocks noGrp="1" noChangeArrowheads="1"/>
          </p:cNvSpPr>
          <p:nvPr>
            <p:ph type="body" sz="half" idx="1"/>
          </p:nvPr>
        </p:nvSpPr>
        <p:spPr>
          <a:xfrm>
            <a:off x="0" y="1412776"/>
            <a:ext cx="3490913" cy="4800600"/>
          </a:xfrm>
        </p:spPr>
        <p:txBody>
          <a:bodyPr/>
          <a:lstStyle/>
          <a:p>
            <a:pPr marL="0" indent="0" algn="ctr" eaLnBrk="1" hangingPunct="1">
              <a:buFont typeface="Wingdings" charset="0"/>
              <a:buNone/>
              <a:defRPr/>
            </a:pPr>
            <a:r>
              <a:rPr lang="ar-JO"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الخليقة</a:t>
            </a:r>
            <a:r>
              <a:rPr lang="en-US"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 </a:t>
            </a:r>
            <a:endParaRPr lang="en-US"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sym typeface="Wingdings" charset="0"/>
            </a:endParaRPr>
          </a:p>
          <a:p>
            <a:pPr marL="0" indent="0" algn="ctr" eaLnBrk="1" hangingPunct="1">
              <a:buFont typeface="Wingdings" charset="0"/>
              <a:buNone/>
              <a:defRPr/>
            </a:pPr>
            <a:r>
              <a:rPr lang="en-US"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 </a:t>
            </a:r>
            <a:r>
              <a:rPr lang="ar-JO"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الخطية</a:t>
            </a:r>
            <a:r>
              <a:rPr lang="en-US"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 </a:t>
            </a:r>
            <a:endParaRPr lang="en-US"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sym typeface="Wingdings" charset="0"/>
            </a:endParaRPr>
          </a:p>
          <a:p>
            <a:pPr marL="0" indent="0" algn="ctr" eaLnBrk="1" hangingPunct="1">
              <a:buFont typeface="Wingdings" charset="0"/>
              <a:buNone/>
              <a:defRPr/>
            </a:pPr>
            <a:r>
              <a:rPr lang="ar-JO"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الوعد</a:t>
            </a:r>
            <a:r>
              <a:rPr lang="en-US"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 </a:t>
            </a:r>
            <a:endParaRPr lang="en-US"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sym typeface="Wingdings" charset="0"/>
            </a:endParaRPr>
          </a:p>
          <a:p>
            <a:pPr marL="0" indent="0" algn="ctr" eaLnBrk="1" hangingPunct="1">
              <a:buFont typeface="Wingdings" charset="0"/>
              <a:buNone/>
              <a:defRPr/>
            </a:pPr>
            <a:r>
              <a:rPr lang="ar-JO"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العهد</a:t>
            </a:r>
            <a:r>
              <a:rPr lang="en-US"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 </a:t>
            </a:r>
            <a:endParaRPr lang="en-US"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sym typeface="Wingdings" charset="0"/>
            </a:endParaRPr>
          </a:p>
          <a:p>
            <a:pPr marL="0" indent="0" algn="ctr" eaLnBrk="1" hangingPunct="1">
              <a:buFont typeface="Wingdings" charset="0"/>
              <a:buNone/>
              <a:defRPr/>
            </a:pPr>
            <a:r>
              <a:rPr lang="ar-JO"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الناموس</a:t>
            </a:r>
            <a:r>
              <a:rPr lang="en-US"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 </a:t>
            </a:r>
            <a:endParaRPr lang="en-US"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sym typeface="Wingdings" charset="0"/>
            </a:endParaRPr>
          </a:p>
          <a:p>
            <a:pPr marL="0" indent="0" algn="ctr" eaLnBrk="1" hangingPunct="1">
              <a:buFont typeface="Wingdings" charset="0"/>
              <a:buNone/>
              <a:defRPr/>
            </a:pPr>
            <a:r>
              <a:rPr lang="ar-JO"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rPr>
              <a:t>خيمة الإجتماع</a:t>
            </a:r>
            <a:endParaRPr lang="en-US" sz="4000" b="1" dirty="0">
              <a:effectLst>
                <a:glow rad="101600">
                  <a:srgbClr val="000000">
                    <a:alpha val="90000"/>
                  </a:srgbClr>
                </a:glow>
              </a:effectLst>
              <a:latin typeface="Arial" panose="020B0604020202020204" pitchFamily="34" charset="0"/>
              <a:ea typeface="ＭＳ Ｐゴシック" charset="0"/>
              <a:cs typeface="Arial" panose="020B0604020202020204" pitchFamily="34" charset="0"/>
            </a:endParaRPr>
          </a:p>
        </p:txBody>
      </p:sp>
      <p:sp>
        <p:nvSpPr>
          <p:cNvPr id="53252" name="AutoShape 4"/>
          <p:cNvSpPr>
            <a:spLocks noChangeArrowheads="1"/>
          </p:cNvSpPr>
          <p:nvPr/>
        </p:nvSpPr>
        <p:spPr bwMode="auto">
          <a:xfrm>
            <a:off x="1676400" y="3724484"/>
            <a:ext cx="256193" cy="116163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9525">
            <a:noFill/>
            <a:miter lim="800000"/>
            <a:headEnd/>
            <a:tailEnd/>
          </a:ln>
          <a:effectLst/>
        </p:spPr>
        <p:txBody>
          <a:bodyPr wrap="none" anchor="ctr">
            <a:spAutoFit/>
          </a:bodyPr>
          <a:lstStyle/>
          <a:p>
            <a:pPr>
              <a:buFont typeface="Wingdings" pitchFamily="24" charset="2"/>
              <a:buNone/>
              <a:defRPr/>
            </a:pPr>
            <a:endParaRPr lang="en-US">
              <a:ea typeface="Arial" pitchFamily="24" charset="0"/>
              <a:cs typeface="Arial" panose="020B0604020202020204" pitchFamily="34" charset="0"/>
            </a:endParaRPr>
          </a:p>
        </p:txBody>
      </p:sp>
      <p:graphicFrame>
        <p:nvGraphicFramePr>
          <p:cNvPr id="129028" name="Object 2"/>
          <p:cNvGraphicFramePr>
            <a:graphicFrameLocks noGrp="1" noChangeAspect="1"/>
          </p:cNvGraphicFramePr>
          <p:nvPr>
            <p:ph sz="half" idx="2"/>
          </p:nvPr>
        </p:nvGraphicFramePr>
        <p:xfrm>
          <a:off x="3490913" y="1905000"/>
          <a:ext cx="5424487" cy="4419600"/>
        </p:xfrm>
        <a:graphic>
          <a:graphicData uri="http://schemas.openxmlformats.org/presentationml/2006/ole">
            <mc:AlternateContent xmlns:mc="http://schemas.openxmlformats.org/markup-compatibility/2006">
              <mc:Choice xmlns:v="urn:schemas-microsoft-com:vml" Requires="v">
                <p:oleObj r:id="rId2" imgW="5714286" imgH="4657143" progId="">
                  <p:embed/>
                </p:oleObj>
              </mc:Choice>
              <mc:Fallback>
                <p:oleObj r:id="rId2" imgW="5714286" imgH="4657143"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1905000"/>
                        <a:ext cx="5424487" cy="441960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C0000">
                                  <a:alpha val="74997"/>
                                </a:srgbClr>
                              </a:outerShdw>
                            </a:effectLst>
                          </a14:hiddenEffects>
                        </a:ext>
                      </a:extLst>
                    </p:spPr>
                  </p:pic>
                </p:oleObj>
              </mc:Fallback>
            </mc:AlternateContent>
          </a:graphicData>
        </a:graphic>
      </p:graphicFrame>
      <p:sp>
        <p:nvSpPr>
          <p:cNvPr id="7" name="Text Box 21"/>
          <p:cNvSpPr txBox="1">
            <a:spLocks noChangeArrowheads="1"/>
          </p:cNvSpPr>
          <p:nvPr/>
        </p:nvSpPr>
        <p:spPr bwMode="auto">
          <a:xfrm>
            <a:off x="8190145" y="107434"/>
            <a:ext cx="79669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175س</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274638"/>
            <a:ext cx="9144000" cy="1143000"/>
          </a:xfrm>
          <a:solidFill>
            <a:srgbClr val="0B0A25"/>
          </a:solidFill>
        </p:spPr>
        <p:txBody>
          <a:bodyPr/>
          <a:lstStyle/>
          <a:p>
            <a:pPr eaLnBrk="1" hangingPunct="1"/>
            <a:r>
              <a:rPr lang="ar-JO" altLang="en-US" b="1" dirty="0"/>
              <a:t>خطة الله المعلنة تدريجياً</a:t>
            </a:r>
            <a:endParaRPr lang="en-US" altLang="en-US" b="1" dirty="0"/>
          </a:p>
        </p:txBody>
      </p:sp>
      <p:sp>
        <p:nvSpPr>
          <p:cNvPr id="55299" name="Rectangle 3"/>
          <p:cNvSpPr>
            <a:spLocks noGrp="1" noChangeArrowheads="1"/>
          </p:cNvSpPr>
          <p:nvPr>
            <p:ph type="body" sz="half" idx="1"/>
          </p:nvPr>
        </p:nvSpPr>
        <p:spPr>
          <a:xfrm>
            <a:off x="457200" y="1600200"/>
            <a:ext cx="3673475" cy="4533900"/>
          </a:xfrm>
        </p:spPr>
        <p:txBody>
          <a:bodyPr/>
          <a:lstStyle/>
          <a:p>
            <a:pPr algn="r" eaLnBrk="1" hangingPunct="1">
              <a:lnSpc>
                <a:spcPct val="90000"/>
              </a:lnSpc>
              <a:buFont typeface="Wingdings" pitchFamily="2" charset="2"/>
              <a:buNone/>
            </a:pPr>
            <a:r>
              <a:rPr lang="ar-JO" altLang="en-US" sz="2800" b="1" dirty="0"/>
              <a:t>بناء الهيكل</a:t>
            </a:r>
            <a:endParaRPr lang="en-GB" altLang="en-US" sz="2800" b="1" dirty="0"/>
          </a:p>
          <a:p>
            <a:pPr algn="r" eaLnBrk="1" hangingPunct="1">
              <a:lnSpc>
                <a:spcPct val="90000"/>
              </a:lnSpc>
              <a:buFont typeface="Wingdings" pitchFamily="2" charset="2"/>
              <a:buNone/>
            </a:pPr>
            <a:r>
              <a:rPr lang="ar-JO" altLang="en-US" sz="2800" b="1" dirty="0"/>
              <a:t>دمار الهيكل</a:t>
            </a:r>
            <a:endParaRPr lang="en-GB" altLang="en-US" sz="2800" b="1" dirty="0"/>
          </a:p>
          <a:p>
            <a:pPr algn="r" eaLnBrk="1" hangingPunct="1">
              <a:lnSpc>
                <a:spcPct val="90000"/>
              </a:lnSpc>
              <a:buFont typeface="Wingdings" pitchFamily="2" charset="2"/>
              <a:buNone/>
            </a:pPr>
            <a:endParaRPr lang="en-GB" altLang="en-US" sz="2800" b="1" dirty="0"/>
          </a:p>
          <a:p>
            <a:pPr algn="r" eaLnBrk="1" hangingPunct="1">
              <a:lnSpc>
                <a:spcPct val="90000"/>
              </a:lnSpc>
              <a:buFont typeface="Wingdings" pitchFamily="2" charset="2"/>
              <a:buNone/>
            </a:pPr>
            <a:r>
              <a:rPr lang="ar-JO" altLang="en-US" sz="2800" b="1" dirty="0"/>
              <a:t>السبي</a:t>
            </a:r>
            <a:r>
              <a:rPr lang="en-GB" altLang="en-US" sz="2800" b="1" dirty="0"/>
              <a:t> </a:t>
            </a:r>
            <a:endParaRPr lang="en-GB" altLang="en-US" sz="2800" b="1" dirty="0">
              <a:sym typeface="Times New Roman" pitchFamily="18" charset="0"/>
            </a:endParaRPr>
          </a:p>
          <a:p>
            <a:pPr algn="r" eaLnBrk="1" hangingPunct="1">
              <a:lnSpc>
                <a:spcPct val="90000"/>
              </a:lnSpc>
              <a:buFont typeface="Wingdings" pitchFamily="2" charset="2"/>
              <a:buNone/>
            </a:pPr>
            <a:r>
              <a:rPr lang="ar-JO" altLang="en-US" sz="2800" b="1" dirty="0"/>
              <a:t>الفداء</a:t>
            </a:r>
            <a:endParaRPr lang="en-GB" altLang="en-US" sz="2800" b="1" dirty="0"/>
          </a:p>
          <a:p>
            <a:pPr algn="r" eaLnBrk="1" hangingPunct="1">
              <a:lnSpc>
                <a:spcPct val="90000"/>
              </a:lnSpc>
              <a:buFont typeface="Wingdings" pitchFamily="2" charset="2"/>
              <a:buNone/>
            </a:pPr>
            <a:endParaRPr lang="en-GB" altLang="en-US" sz="2800" b="1" dirty="0"/>
          </a:p>
          <a:p>
            <a:pPr algn="r" eaLnBrk="1" hangingPunct="1">
              <a:lnSpc>
                <a:spcPct val="90000"/>
              </a:lnSpc>
              <a:buFont typeface="Wingdings" pitchFamily="2" charset="2"/>
              <a:buNone/>
            </a:pPr>
            <a:r>
              <a:rPr lang="ar-JO" altLang="en-US" sz="2800" b="1" dirty="0"/>
              <a:t>الإستعداد</a:t>
            </a:r>
          </a:p>
          <a:p>
            <a:pPr algn="r" eaLnBrk="1" hangingPunct="1">
              <a:lnSpc>
                <a:spcPct val="90000"/>
              </a:lnSpc>
              <a:buFont typeface="Wingdings" pitchFamily="2" charset="2"/>
              <a:buNone/>
            </a:pPr>
            <a:r>
              <a:rPr lang="ar-JO" altLang="en-US" sz="2800" b="1" dirty="0"/>
              <a:t>لمجيء المسيا</a:t>
            </a:r>
            <a:endParaRPr lang="en-US" altLang="en-US" sz="2800" b="1" dirty="0"/>
          </a:p>
        </p:txBody>
      </p:sp>
      <p:graphicFrame>
        <p:nvGraphicFramePr>
          <p:cNvPr id="130051" name="Object 2"/>
          <p:cNvGraphicFramePr>
            <a:graphicFrameLocks noGrp="1" noChangeAspect="1"/>
          </p:cNvGraphicFramePr>
          <p:nvPr>
            <p:ph sz="quarter" idx="2"/>
          </p:nvPr>
        </p:nvGraphicFramePr>
        <p:xfrm>
          <a:off x="5959475" y="1466850"/>
          <a:ext cx="2879725" cy="3730625"/>
        </p:xfrm>
        <a:graphic>
          <a:graphicData uri="http://schemas.openxmlformats.org/presentationml/2006/ole">
            <mc:AlternateContent xmlns:mc="http://schemas.openxmlformats.org/markup-compatibility/2006">
              <mc:Choice xmlns:v="urn:schemas-microsoft-com:vml" Requires="v">
                <p:oleObj r:id="rId2" imgW="1867161" imgH="2419048" progId="">
                  <p:embed/>
                </p:oleObj>
              </mc:Choice>
              <mc:Fallback>
                <p:oleObj r:id="rId2" imgW="1867161" imgH="2419048"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475" y="1466850"/>
                        <a:ext cx="2879725" cy="373062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C0000">
                                  <a:alpha val="74997"/>
                                </a:srgbClr>
                              </a:outerShdw>
                            </a:effectLst>
                          </a14:hiddenEffects>
                        </a:ext>
                      </a:extLst>
                    </p:spPr>
                  </p:pic>
                </p:oleObj>
              </mc:Fallback>
            </mc:AlternateContent>
          </a:graphicData>
        </a:graphic>
      </p:graphicFrame>
      <p:graphicFrame>
        <p:nvGraphicFramePr>
          <p:cNvPr id="130052" name="Object 3"/>
          <p:cNvGraphicFramePr>
            <a:graphicFrameLocks noGrp="1" noChangeAspect="1"/>
          </p:cNvGraphicFramePr>
          <p:nvPr>
            <p:ph sz="quarter" idx="3"/>
          </p:nvPr>
        </p:nvGraphicFramePr>
        <p:xfrm>
          <a:off x="4130675" y="3524250"/>
          <a:ext cx="2222500" cy="3333750"/>
        </p:xfrm>
        <a:graphic>
          <a:graphicData uri="http://schemas.openxmlformats.org/presentationml/2006/ole">
            <mc:AlternateContent xmlns:mc="http://schemas.openxmlformats.org/markup-compatibility/2006">
              <mc:Choice xmlns:v="urn:schemas-microsoft-com:vml" Requires="v">
                <p:oleObj r:id="rId4" imgW="1905266" imgH="2857899" progId="">
                  <p:embed/>
                </p:oleObj>
              </mc:Choice>
              <mc:Fallback>
                <p:oleObj r:id="rId4" imgW="1905266" imgH="2857899"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0675" y="3524250"/>
                        <a:ext cx="2222500" cy="333375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C0000">
                                  <a:alpha val="74997"/>
                                </a:srgbClr>
                              </a:outerShdw>
                            </a:effectLst>
                          </a14:hiddenEffects>
                        </a:ext>
                      </a:extLst>
                    </p:spPr>
                  </p:pic>
                </p:oleObj>
              </mc:Fallback>
            </mc:AlternateContent>
          </a:graphicData>
        </a:graphic>
      </p:graphicFrame>
      <p:sp>
        <p:nvSpPr>
          <p:cNvPr id="6" name="Text Box 21"/>
          <p:cNvSpPr txBox="1">
            <a:spLocks noChangeArrowheads="1"/>
          </p:cNvSpPr>
          <p:nvPr/>
        </p:nvSpPr>
        <p:spPr bwMode="auto">
          <a:xfrm>
            <a:off x="8190145" y="107434"/>
            <a:ext cx="79669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Times New Roman" pitchFamily="18" charset="0"/>
              </a:rPr>
              <a:t>175س</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76200" y="0"/>
            <a:ext cx="9220200" cy="1143000"/>
          </a:xfrm>
          <a:solidFill>
            <a:srgbClr val="0B0A25"/>
          </a:solidFill>
        </p:spPr>
        <p:txBody>
          <a:bodyPr/>
          <a:lstStyle/>
          <a:p>
            <a:pPr eaLnBrk="1" hangingPunct="1"/>
            <a:r>
              <a:rPr lang="ar-JO" altLang="en-US" b="1" dirty="0">
                <a:latin typeface="Arial" panose="020B0604020202020204" pitchFamily="34" charset="0"/>
                <a:cs typeface="Arial" panose="020B0604020202020204" pitchFamily="34" charset="0"/>
              </a:rPr>
              <a:t>الذبائح؟</a:t>
            </a:r>
            <a:endParaRPr lang="en-US" altLang="en-US" b="1" dirty="0">
              <a:latin typeface="Arial" panose="020B0604020202020204" pitchFamily="34" charset="0"/>
              <a:cs typeface="Arial" panose="020B0604020202020204" pitchFamily="34" charset="0"/>
            </a:endParaRPr>
          </a:p>
        </p:txBody>
      </p:sp>
      <p:sp>
        <p:nvSpPr>
          <p:cNvPr id="58371" name="Rectangle 3"/>
          <p:cNvSpPr>
            <a:spLocks noGrp="1" noChangeArrowheads="1"/>
          </p:cNvSpPr>
          <p:nvPr>
            <p:ph type="body" sz="half" idx="1"/>
          </p:nvPr>
        </p:nvSpPr>
        <p:spPr>
          <a:xfrm>
            <a:off x="76200" y="1866900"/>
            <a:ext cx="5486400" cy="4533900"/>
          </a:xfrm>
        </p:spPr>
        <p:txBody>
          <a:bodyPr/>
          <a:lstStyle/>
          <a:p>
            <a:pPr algn="r" rtl="1" eaLnBrk="1" hangingPunct="1">
              <a:buFont typeface="Wingdings" charset="0"/>
              <a:buBlip>
                <a:blip r:embed="rId2"/>
              </a:buBlip>
              <a:defRPr/>
            </a:pPr>
            <a:r>
              <a:rPr lang="ar-JO" sz="28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في العهد القديم تم تقديم الذبائح:</a:t>
            </a:r>
            <a:endParaRPr lang="en-GB" sz="28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lvl="1" algn="r" rtl="1" eaLnBrk="1" hangingPunct="1">
              <a:buFont typeface="Wingdings" charset="0"/>
              <a:buChar char="n"/>
              <a:defRPr/>
            </a:pPr>
            <a:r>
              <a:rPr lang="ar-JO" sz="2400" b="1" u="sng" dirty="0">
                <a:solidFill>
                  <a:srgbClr val="FFFF00"/>
                </a:solidFill>
                <a:effectLst>
                  <a:glow rad="101600">
                    <a:srgbClr val="000000">
                      <a:alpha val="75000"/>
                    </a:srgbClr>
                  </a:glow>
                </a:effectLst>
                <a:latin typeface="Arial" panose="020B0604020202020204" pitchFamily="34" charset="0"/>
                <a:cs typeface="Arial" panose="020B0604020202020204" pitchFamily="34" charset="0"/>
              </a:rPr>
              <a:t>بالإيمان</a:t>
            </a:r>
            <a:r>
              <a:rPr lang="ar-JO" sz="2400" b="1" dirty="0">
                <a:effectLst>
                  <a:glow rad="101600">
                    <a:srgbClr val="000000">
                      <a:alpha val="75000"/>
                    </a:srgbClr>
                  </a:glow>
                </a:effectLst>
                <a:latin typeface="Arial" panose="020B0604020202020204" pitchFamily="34" charset="0"/>
                <a:cs typeface="Arial" panose="020B0604020202020204" pitchFamily="34" charset="0"/>
              </a:rPr>
              <a:t> بالله الذي يخلص</a:t>
            </a:r>
          </a:p>
          <a:p>
            <a:pPr lvl="1" algn="r" rtl="1" eaLnBrk="1" hangingPunct="1">
              <a:buFont typeface="Wingdings" charset="0"/>
              <a:buChar char="n"/>
              <a:defRPr/>
            </a:pPr>
            <a:r>
              <a:rPr lang="ar-JO" sz="2400" b="1" u="sng" dirty="0">
                <a:solidFill>
                  <a:srgbClr val="FFFF00"/>
                </a:solidFill>
                <a:effectLst>
                  <a:glow rad="101600">
                    <a:srgbClr val="000000">
                      <a:alpha val="75000"/>
                    </a:srgbClr>
                  </a:glow>
                </a:effectLst>
                <a:latin typeface="Arial" panose="020B0604020202020204" pitchFamily="34" charset="0"/>
                <a:cs typeface="Arial" panose="020B0604020202020204" pitchFamily="34" charset="0"/>
              </a:rPr>
              <a:t>ليس للخلاص</a:t>
            </a:r>
          </a:p>
          <a:p>
            <a:pPr lvl="1" algn="r" rtl="1" eaLnBrk="1" hangingPunct="1">
              <a:buFont typeface="Wingdings" charset="0"/>
              <a:buChar char="n"/>
              <a:defRPr/>
            </a:pPr>
            <a:r>
              <a:rPr lang="ar-JO" sz="2400" b="1" u="sng" dirty="0">
                <a:solidFill>
                  <a:srgbClr val="FFFF00"/>
                </a:solidFill>
                <a:effectLst>
                  <a:glow rad="101600">
                    <a:srgbClr val="000000">
                      <a:alpha val="75000"/>
                    </a:srgbClr>
                  </a:glow>
                </a:effectLst>
                <a:latin typeface="Arial" panose="020B0604020202020204" pitchFamily="34" charset="0"/>
                <a:cs typeface="Arial" panose="020B0604020202020204" pitchFamily="34" charset="0"/>
              </a:rPr>
              <a:t>البر الذاتي</a:t>
            </a:r>
            <a:r>
              <a:rPr lang="ar-JO" sz="2400" b="1" dirty="0">
                <a:effectLst>
                  <a:glow rad="101600">
                    <a:srgbClr val="000000">
                      <a:alpha val="75000"/>
                    </a:srgbClr>
                  </a:glow>
                </a:effectLst>
                <a:latin typeface="Arial" panose="020B0604020202020204" pitchFamily="34" charset="0"/>
                <a:cs typeface="Arial" panose="020B0604020202020204" pitchFamily="34" charset="0"/>
              </a:rPr>
              <a:t> غير كافي</a:t>
            </a:r>
            <a:endParaRPr lang="ar-JO" sz="28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algn="r" rtl="1" eaLnBrk="1" hangingPunct="1">
              <a:buFont typeface="Wingdings" charset="0"/>
              <a:buBlip>
                <a:blip r:embed="rId2"/>
              </a:buBlip>
              <a:defRPr/>
            </a:pPr>
            <a:r>
              <a:rPr lang="ar-JO" sz="28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كل من </a:t>
            </a:r>
            <a:r>
              <a:rPr lang="ar-JO" sz="2800" b="1" u="sng"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يثق</a:t>
            </a:r>
            <a:r>
              <a:rPr lang="ar-JO" sz="28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 في كلمات الله ويتجاوب معها بإيمان خلص (تك 15: 6)</a:t>
            </a:r>
            <a:r>
              <a:rPr lang="en-GB" sz="28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 </a:t>
            </a:r>
            <a:endParaRPr lang="en-US" sz="28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pic>
        <p:nvPicPr>
          <p:cNvPr id="131075" name="Picture 8"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62600" y="1184275"/>
            <a:ext cx="34671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1076" name="Object 2"/>
          <p:cNvGraphicFramePr>
            <a:graphicFrameLocks noGrp="1" noChangeAspect="1"/>
          </p:cNvGraphicFramePr>
          <p:nvPr>
            <p:ph sz="half" idx="2"/>
            <p:extLst>
              <p:ext uri="{D42A27DB-BD31-4B8C-83A1-F6EECF244321}">
                <p14:modId xmlns:p14="http://schemas.microsoft.com/office/powerpoint/2010/main" val="2855227570"/>
              </p:ext>
            </p:extLst>
          </p:nvPr>
        </p:nvGraphicFramePr>
        <p:xfrm>
          <a:off x="6324600" y="3476625"/>
          <a:ext cx="2590800" cy="3152775"/>
        </p:xfrm>
        <a:graphic>
          <a:graphicData uri="http://schemas.openxmlformats.org/presentationml/2006/ole">
            <mc:AlternateContent xmlns:mc="http://schemas.openxmlformats.org/markup-compatibility/2006">
              <mc:Choice xmlns:v="urn:schemas-microsoft-com:vml" Requires="v">
                <p:oleObj r:id="rId4" imgW="3104762" imgH="3600000" progId="">
                  <p:embed/>
                </p:oleObj>
              </mc:Choice>
              <mc:Fallback>
                <p:oleObj r:id="rId4" imgW="3104762" imgH="360000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2147" t="1852" r="7056" b="2910"/>
                      <a:stretch>
                        <a:fillRect/>
                      </a:stretch>
                    </p:blipFill>
                    <p:spPr bwMode="auto">
                      <a:xfrm>
                        <a:off x="6324600" y="3476625"/>
                        <a:ext cx="2590800" cy="315277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C0000">
                                  <a:alpha val="74997"/>
                                </a:srgbClr>
                              </a:outerShdw>
                            </a:effectLst>
                          </a14:hiddenEffects>
                        </a:ext>
                      </a:extLst>
                    </p:spPr>
                  </p:pic>
                </p:oleObj>
              </mc:Fallback>
            </mc:AlternateContent>
          </a:graphicData>
        </a:graphic>
      </p:graphicFrame>
      <p:sp>
        <p:nvSpPr>
          <p:cNvPr id="6" name="Text Box 21"/>
          <p:cNvSpPr txBox="1">
            <a:spLocks noChangeArrowheads="1"/>
          </p:cNvSpPr>
          <p:nvPr/>
        </p:nvSpPr>
        <p:spPr bwMode="auto">
          <a:xfrm>
            <a:off x="8190145" y="107434"/>
            <a:ext cx="79669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175س</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v15 thrown into lake of fir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751"/>
            <a:ext cx="9095778" cy="6829249"/>
          </a:xfrm>
          <a:prstGeom prst="rect">
            <a:avLst/>
          </a:prstGeom>
        </p:spPr>
      </p:pic>
      <p:sp>
        <p:nvSpPr>
          <p:cNvPr id="198659" name="Rectangle 3"/>
          <p:cNvSpPr>
            <a:spLocks noGrp="1" noChangeArrowheads="1"/>
          </p:cNvSpPr>
          <p:nvPr>
            <p:ph type="title"/>
          </p:nvPr>
        </p:nvSpPr>
        <p:spPr>
          <a:xfrm>
            <a:off x="123312" y="3255045"/>
            <a:ext cx="5570320" cy="3402327"/>
          </a:xfrm>
          <a:effectLst/>
        </p:spPr>
        <p:txBody>
          <a:bodyPr/>
          <a:lstStyle/>
          <a:p>
            <a:pPr eaLnBrk="1" hangingPunct="1">
              <a:lnSpc>
                <a:spcPct val="80000"/>
              </a:lnSpc>
              <a:defRPr/>
            </a:pPr>
            <a:r>
              <a:rPr lang="ar-SA" sz="3600" b="1" dirty="0">
                <a:solidFill>
                  <a:schemeClr val="tx1"/>
                </a:solidFill>
                <a:effectLst>
                  <a:glow rad="228600">
                    <a:schemeClr val="bg1"/>
                  </a:glow>
                </a:effectLst>
                <a:latin typeface="Arial" charset="0"/>
                <a:ea typeface="ＭＳ Ｐゴシック" charset="0"/>
              </a:rPr>
              <a:t>رؤيا ٢٠ : ١٥</a:t>
            </a:r>
            <a:br>
              <a:rPr lang="ar-SA" sz="3600" b="1" dirty="0">
                <a:solidFill>
                  <a:schemeClr val="tx1"/>
                </a:solidFill>
                <a:effectLst>
                  <a:glow rad="228600">
                    <a:schemeClr val="bg1"/>
                  </a:glow>
                </a:effectLst>
                <a:latin typeface="Arial" charset="0"/>
                <a:ea typeface="ＭＳ Ｐゴシック" charset="0"/>
              </a:rPr>
            </a:br>
            <a:br>
              <a:rPr lang="en-US" sz="3600" b="1" dirty="0">
                <a:solidFill>
                  <a:schemeClr val="tx1"/>
                </a:solidFill>
                <a:effectLst>
                  <a:glow rad="228600">
                    <a:schemeClr val="bg1"/>
                  </a:glow>
                </a:effectLst>
                <a:latin typeface="Arial" charset="0"/>
                <a:ea typeface="ＭＳ Ｐゴシック" charset="0"/>
              </a:rPr>
            </a:br>
            <a:r>
              <a:rPr lang="ar-SA" sz="4000" b="1" dirty="0">
                <a:solidFill>
                  <a:schemeClr val="tx1"/>
                </a:solidFill>
                <a:effectLst>
                  <a:glow rad="228600">
                    <a:schemeClr val="bg1"/>
                  </a:glow>
                </a:effectLst>
                <a:latin typeface="Arial" charset="0"/>
                <a:ea typeface="ＭＳ Ｐゴシック" charset="0"/>
              </a:rPr>
              <a:t> وَكُلُّ مَنْ لَمْ يُوجَدْ مَكْتُوباً فِي سِفْرِ الْحَيَاةِ طُرِحَ فِي بُحَيْرَةِ النَّارِ.</a:t>
            </a:r>
            <a:r>
              <a:rPr lang="ar-SA" sz="3600" b="1" dirty="0">
                <a:solidFill>
                  <a:schemeClr val="tx1"/>
                </a:solidFill>
                <a:effectLst>
                  <a:glow rad="228600">
                    <a:schemeClr val="bg1"/>
                  </a:glow>
                </a:effectLst>
                <a:latin typeface="Arial" charset="0"/>
                <a:ea typeface="ＭＳ Ｐゴシック" charset="0"/>
              </a:rPr>
              <a:t> </a:t>
            </a:r>
          </a:p>
        </p:txBody>
      </p:sp>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301312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جهنم</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جهنا</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بحيرة النار</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بحيرة الألم المشتعلة</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الموت الثاني</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ＭＳ Ｐゴシック"/>
                <a:cs typeface="Arial" panose="020B0604020202020204" pitchFamily="34" charset="0"/>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ش</a:t>
              </a:r>
            </a:p>
            <a:p>
              <a:pPr marL="0" marR="0" lvl="0" indent="0" algn="ctr" defTabSz="457200" rtl="0" eaLnBrk="1" fontAlgn="base" latinLnBrk="0" hangingPunct="1">
                <a:lnSpc>
                  <a:spcPct val="80000"/>
                </a:lnSpc>
                <a:spcBef>
                  <a:spcPct val="0"/>
                </a:spcBef>
                <a:spcAft>
                  <a:spcPct val="0"/>
                </a:spcAft>
                <a:buClrTx/>
                <a:buSzTx/>
                <a:buFontTx/>
                <a:buNone/>
                <a:tabLst/>
                <a:defRPr/>
              </a:pPr>
              <a:r>
                <a:rPr lang="ar-JO" sz="3600" b="1" dirty="0">
                  <a:solidFill>
                    <a:srgbClr val="E3EBF1"/>
                  </a:solidFill>
                  <a:effectLst/>
                  <a:latin typeface="Arial" panose="020B0604020202020204" pitchFamily="34" charset="0"/>
                  <a:ea typeface="ＭＳ Ｐゴシック" charset="0"/>
                  <a:cs typeface="Arial" panose="020B0604020202020204" pitchFamily="34" charset="0"/>
                </a:rPr>
                <a:t>ي</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ئ</a:t>
              </a:r>
            </a:p>
            <a:p>
              <a:pPr marL="0" marR="0" lvl="0" indent="0" algn="ctr" defTabSz="457200" rtl="0" eaLnBrk="1" fontAlgn="base" latinLnBrk="0" hangingPunct="1">
                <a:lnSpc>
                  <a:spcPct val="80000"/>
                </a:lnSpc>
                <a:spcBef>
                  <a:spcPct val="0"/>
                </a:spcBef>
                <a:spcAft>
                  <a:spcPct val="0"/>
                </a:spcAft>
                <a:buClrTx/>
                <a:buSzTx/>
                <a:buFontTx/>
                <a:buNone/>
                <a:tabLst/>
                <a:defRPr/>
              </a:pPr>
              <a:r>
                <a:rPr lang="ar-JO" sz="3600" b="1" dirty="0">
                  <a:solidFill>
                    <a:srgbClr val="E3EBF1"/>
                  </a:solidFill>
                  <a:effectLst/>
                  <a:latin typeface="Arial" panose="020B0604020202020204" pitchFamily="34" charset="0"/>
                  <a:ea typeface="ＭＳ Ｐゴシック" charset="0"/>
                  <a:cs typeface="Arial" panose="020B0604020202020204" pitchFamily="34" charset="0"/>
                </a:rPr>
                <a:t>و</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a:t>
              </a:r>
              <a:endParaRPr kumimoji="0" lang="en-US"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ar-JO" sz="3600" b="1" dirty="0">
                <a:latin typeface="Arial" panose="020B0604020202020204" pitchFamily="34" charset="0"/>
                <a:ea typeface="ＭＳ Ｐゴシック" charset="0"/>
                <a:cs typeface="Arial" panose="020B0604020202020204" pitchFamily="34" charset="0"/>
              </a:rPr>
              <a:t>نقل              الفردوس</a:t>
            </a:r>
            <a:endParaRPr lang="en-US" sz="4000" b="1" dirty="0">
              <a:latin typeface="Arial" panose="020B0604020202020204" pitchFamily="34" charset="0"/>
              <a:ea typeface="ＭＳ Ｐゴシック" charset="0"/>
              <a:cs typeface="Arial" panose="020B0604020202020204" pitchFamily="34" charset="0"/>
            </a:endParaRPr>
          </a:p>
        </p:txBody>
      </p:sp>
      <p:sp>
        <p:nvSpPr>
          <p:cNvPr id="101381" name="Text Box 1041"/>
          <p:cNvSpPr txBox="1">
            <a:spLocks noChangeArrowheads="1"/>
          </p:cNvSpPr>
          <p:nvPr/>
        </p:nvSpPr>
        <p:spPr bwMode="auto">
          <a:xfrm>
            <a:off x="7848600" y="28575"/>
            <a:ext cx="10166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14و16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ＭＳ Ｐゴシック"/>
                <a:cs typeface="Arial" panose="020B0604020202020204" pitchFamily="34" charset="0"/>
              </a:endParaRPr>
            </a:p>
          </p:txBody>
        </p:sp>
        <p:sp>
          <p:nvSpPr>
            <p:cNvPr id="101424"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003399"/>
                  </a:solidFill>
                  <a:effectLst/>
                  <a:uLnTx/>
                  <a:uFillTx/>
                  <a:latin typeface="Arial" panose="020B0604020202020204" pitchFamily="34" charset="0"/>
                  <a:cs typeface="Arial" panose="020B0604020202020204" pitchFamily="34" charset="0"/>
                </a:rPr>
                <a:t>الفردوس</a:t>
              </a:r>
              <a:endParaRPr kumimoji="0" lang="en-US" sz="2800" b="1" i="0" u="none" strike="noStrike" kern="1200" cap="none" spc="0" normalizeH="0" baseline="0" noProof="0" dirty="0">
                <a:ln>
                  <a:noFill/>
                </a:ln>
                <a:solidFill>
                  <a:srgbClr val="003399"/>
                </a:solidFill>
                <a:effectLst/>
                <a:uLnTx/>
                <a:uFillTx/>
                <a:latin typeface="Arial" panose="020B0604020202020204" pitchFamily="34" charset="0"/>
                <a:cs typeface="Arial" panose="020B0604020202020204" pitchFamily="34" charset="0"/>
              </a:endParaRPr>
            </a:p>
          </p:txBody>
        </p:sp>
      </p:grpSp>
      <p:pic>
        <p:nvPicPr>
          <p:cNvPr id="101383"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3" y="4160762"/>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ＭＳ Ｐゴシック"/>
                <a:cs typeface="Arial" panose="020B0604020202020204" pitchFamily="34" charset="0"/>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الهاوية</a:t>
              </a:r>
              <a:endParaRPr kumimoji="0" lang="en-US" sz="4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ＭＳ Ｐゴシック"/>
                <a:cs typeface="Arial" panose="020B0604020202020204" pitchFamily="34" charset="0"/>
              </a:endParaRPr>
            </a:p>
          </p:txBody>
        </p:sp>
        <p:sp>
          <p:nvSpPr>
            <p:cNvPr id="1014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003399"/>
                  </a:solidFill>
                  <a:effectLst/>
                  <a:uLnTx/>
                  <a:uFillTx/>
                  <a:latin typeface="Arial" panose="020B0604020202020204" pitchFamily="34" charset="0"/>
                  <a:cs typeface="Arial" panose="020B0604020202020204" pitchFamily="34" charset="0"/>
                </a:rPr>
                <a:t>السماء</a:t>
              </a:r>
              <a:endParaRPr kumimoji="0" lang="en-US" sz="2800" b="1" i="0" u="none" strike="noStrike" kern="1200" cap="none" spc="0" normalizeH="0" baseline="0" noProof="0" dirty="0">
                <a:ln>
                  <a:noFill/>
                </a:ln>
                <a:solidFill>
                  <a:srgbClr val="003399"/>
                </a:solidFill>
                <a:effectLst/>
                <a:uLnTx/>
                <a:uFillTx/>
                <a:latin typeface="Arial" panose="020B0604020202020204" pitchFamily="34" charset="0"/>
                <a:cs typeface="Arial" panose="020B0604020202020204" pitchFamily="34"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ＭＳ Ｐゴシック"/>
                <a:cs typeface="Arial" panose="020B0604020202020204" pitchFamily="34" charset="0"/>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الهاوية</a:t>
              </a:r>
              <a:endParaRPr kumimoji="0" lang="en-US" sz="4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رؤ 20: 14-15</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أف 4: 8-10</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ＭＳ Ｐゴシック"/>
              <a:cs typeface="Arial" panose="020B0604020202020204" pitchFamily="34" charset="0"/>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ＭＳ Ｐゴシック"/>
              <a:cs typeface="Arial" panose="020B0604020202020204" pitchFamily="34" charset="0"/>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ＭＳ Ｐゴシック"/>
              <a:cs typeface="Arial" panose="020B0604020202020204" pitchFamily="34" charset="0"/>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ＭＳ Ｐゴシック"/>
              <a:cs typeface="Arial" panose="020B0604020202020204" pitchFamily="34" charset="0"/>
            </a:endParaRPr>
          </a:p>
        </p:txBody>
      </p:sp>
      <p:grpSp>
        <p:nvGrpSpPr>
          <p:cNvPr id="3" name="Group 2"/>
          <p:cNvGrpSpPr>
            <a:grpSpLocks/>
          </p:cNvGrpSpPr>
          <p:nvPr/>
        </p:nvGrpSpPr>
        <p:grpSpPr bwMode="auto">
          <a:xfrm>
            <a:off x="0" y="5791200"/>
            <a:ext cx="4038600" cy="1066800"/>
            <a:chOff x="0" y="5791200"/>
            <a:chExt cx="40386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ea typeface="ＭＳ Ｐゴシック"/>
                <a:cs typeface="Arial" panose="020B0604020202020204" pitchFamily="34" charset="0"/>
              </a:endParaRPr>
            </a:p>
          </p:txBody>
        </p:sp>
        <p:sp>
          <p:nvSpPr>
            <p:cNvPr id="35" name="Rectangle 3"/>
            <p:cNvSpPr txBox="1">
              <a:spLocks noChangeArrowheads="1"/>
            </p:cNvSpPr>
            <p:nvPr/>
          </p:nvSpPr>
          <p:spPr bwMode="auto">
            <a:xfrm>
              <a:off x="0" y="5867400"/>
              <a:ext cx="3870325"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lang="ar-JO" sz="1800" b="1" dirty="0">
                  <a:solidFill>
                    <a:srgbClr val="E3EBF1"/>
                  </a:solidFill>
                  <a:effectLst>
                    <a:glow rad="127000">
                      <a:srgbClr val="000000">
                        <a:alpha val="75000"/>
                      </a:srgbClr>
                    </a:glow>
                  </a:effectLst>
                  <a:latin typeface="Arial" panose="020B0604020202020204" pitchFamily="34" charset="0"/>
                  <a:ea typeface="ＭＳ Ｐゴシック" charset="0"/>
                  <a:cs typeface="Arial" panose="020B0604020202020204" pitchFamily="34" charset="0"/>
                </a:rPr>
                <a:t>.... بيننا وبينكم هوة عظيمة قد أثبتت حتى إن الذين يريدون العبور من ههنا إليكم لا يقدرون ولا الذين من هناك يجتازون إلينا</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0637" y="1905000"/>
            <a:ext cx="2686050" cy="609600"/>
            <a:chOff x="20637" y="1905000"/>
            <a:chExt cx="268605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ea typeface="ＭＳ Ｐゴシック"/>
                <a:cs typeface="Arial" panose="020B0604020202020204" pitchFamily="34" charset="0"/>
              </a:endParaRPr>
            </a:p>
          </p:txBody>
        </p:sp>
        <p:sp>
          <p:nvSpPr>
            <p:cNvPr id="40" name="Rectangle 3"/>
            <p:cNvSpPr txBox="1">
              <a:spLocks noChangeArrowheads="1"/>
            </p:cNvSpPr>
            <p:nvPr/>
          </p:nvSpPr>
          <p:spPr bwMode="auto">
            <a:xfrm>
              <a:off x="20637" y="1917151"/>
              <a:ext cx="268605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اليوم تكون معي في الفردوس</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
          <p:cNvGrpSpPr>
            <a:grpSpLocks/>
          </p:cNvGrpSpPr>
          <p:nvPr/>
        </p:nvGrpSpPr>
        <p:grpSpPr bwMode="auto">
          <a:xfrm>
            <a:off x="4910138" y="3118871"/>
            <a:ext cx="4233862" cy="2262755"/>
            <a:chOff x="4648200" y="3107849"/>
            <a:chExt cx="4495800" cy="2207566"/>
          </a:xfrm>
        </p:grpSpPr>
        <p:sp>
          <p:nvSpPr>
            <p:cNvPr id="37" name="Rectangular Callout 36"/>
            <p:cNvSpPr/>
            <p:nvPr/>
          </p:nvSpPr>
          <p:spPr bwMode="auto">
            <a:xfrm>
              <a:off x="4648200" y="3107849"/>
              <a:ext cx="4495800" cy="2207566"/>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ea typeface="ＭＳ Ｐゴシック"/>
                <a:cs typeface="Arial" panose="020B0604020202020204" pitchFamily="34" charset="0"/>
              </a:endParaRPr>
            </a:p>
          </p:txBody>
        </p:sp>
        <p:sp>
          <p:nvSpPr>
            <p:cNvPr id="38" name="Rectangle 3"/>
            <p:cNvSpPr txBox="1">
              <a:spLocks noChangeArrowheads="1"/>
            </p:cNvSpPr>
            <p:nvPr/>
          </p:nvSpPr>
          <p:spPr bwMode="auto">
            <a:xfrm>
              <a:off x="4671457" y="3340163"/>
              <a:ext cx="4343399" cy="192494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lang="ar-JO" sz="1800" b="1" dirty="0">
                  <a:solidFill>
                    <a:srgbClr val="E3EBF1"/>
                  </a:solidFill>
                  <a:effectLst>
                    <a:glow rad="127000">
                      <a:srgbClr val="000000">
                        <a:alpha val="75000"/>
                      </a:srgbClr>
                    </a:glow>
                  </a:effectLst>
                  <a:latin typeface="Arial" panose="020B0604020202020204" pitchFamily="34" charset="0"/>
                  <a:ea typeface="ＭＳ Ｐゴシック" charset="0"/>
                  <a:cs typeface="Arial" panose="020B0604020202020204" pitchFamily="34" charset="0"/>
                </a:rPr>
                <a:t>18 فإن المسيح أيضاً تألم مرة واحدة من أجل الخطايا البار من أجل الأثمة لكي يقربنا إلى الله مماتاً في الجسد ولكن محيى في الروح</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r" defTabSz="457200" rtl="0" eaLnBrk="1" fontAlgn="base" latinLnBrk="0" hangingPunct="1">
                <a:lnSpc>
                  <a:spcPct val="8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19 الذي فيه أيضاً ذهب فكرز للأرواح التي في السجن 20 إذ عصت قديماً حين كانت أناة الله تنتظر مرة في أيام نوح إذ كان الفلك يبنى الذي فيه خلص قليلون أي ثماني أنفس بالماء</a:t>
              </a:r>
              <a:endParaRPr kumimoji="0" lang="en-US" sz="24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4114800" y="5791200"/>
            <a:ext cx="5029200"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ea typeface="ＭＳ Ｐゴシック"/>
                <a:cs typeface="Arial" panose="020B0604020202020204" pitchFamily="34" charset="0"/>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وطرح الموت والهاوية في بحيرة النار هذا هو الموت الثاني وكل من لم يوجد مكتوباً في سفر الحياة طرح في بحيرة النار</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p:cNvGrpSpPr>
          <p:nvPr/>
        </p:nvGrpSpPr>
        <p:grpSpPr bwMode="auto">
          <a:xfrm>
            <a:off x="4946651" y="0"/>
            <a:ext cx="4176713"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ea typeface="ＭＳ Ｐゴシック"/>
                <a:cs typeface="Arial" panose="020B0604020202020204" pitchFamily="34" charset="0"/>
              </a:endParaRPr>
            </a:p>
          </p:txBody>
        </p:sp>
        <p:sp>
          <p:nvSpPr>
            <p:cNvPr id="44" name="Rectangle 3"/>
            <p:cNvSpPr txBox="1">
              <a:spLocks noChangeArrowheads="1"/>
            </p:cNvSpPr>
            <p:nvPr/>
          </p:nvSpPr>
          <p:spPr bwMode="auto">
            <a:xfrm>
              <a:off x="3796760" y="0"/>
              <a:ext cx="515884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117475" marR="0" lvl="0" algn="l" defTabSz="457200" rtl="0" eaLnBrk="1" fontAlgn="base" latinLnBrk="0" hangingPunct="1">
                <a:lnSpc>
                  <a:spcPct val="80000"/>
                </a:lnSpc>
                <a:spcBef>
                  <a:spcPct val="0"/>
                </a:spcBef>
                <a:spcAft>
                  <a:spcPct val="0"/>
                </a:spcAft>
                <a:buClrTx/>
                <a:buSzTx/>
                <a:buFontTx/>
                <a:buNone/>
                <a:defRPr/>
              </a:pPr>
              <a:endParaRPr kumimoji="0" lang="en-US" sz="32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117475" marR="0" lvl="0" algn="r" defTabSz="457200" rtl="0" eaLnBrk="1" fontAlgn="base" latinLnBrk="0" hangingPunct="1">
                <a:lnSpc>
                  <a:spcPct val="80000"/>
                </a:lnSpc>
                <a:spcBef>
                  <a:spcPct val="0"/>
                </a:spcBef>
                <a:spcAft>
                  <a:spcPct val="0"/>
                </a:spcAft>
                <a:buClrTx/>
                <a:buSzTx/>
                <a:buFontTx/>
                <a:buNone/>
                <a:defRPr/>
              </a:pPr>
              <a:r>
                <a:rPr kumimoji="0" lang="ar-JO" sz="32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8 لذلك يقول إذ صعد إلى العلاء سبى سبياً وأعطى الناس عطايا 9 وأما أنه صعد فما هو إلا أنه نزل أيضاً أولاً إلى أقسام الأرض السفلى 10 الذي نزل هو الذي صعد أيضاً فوق جميع السماوات لكي يملأ الكل</a:t>
              </a:r>
              <a:endParaRPr kumimoji="0" lang="en-US" sz="32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لوقا 16: 26</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nvGrpSpPr>
          <p:cNvPr id="50" name="Group 49"/>
          <p:cNvGrpSpPr>
            <a:grpSpLocks/>
          </p:cNvGrpSpPr>
          <p:nvPr/>
        </p:nvGrpSpPr>
        <p:grpSpPr bwMode="auto">
          <a:xfrm>
            <a:off x="6477000" y="1828800"/>
            <a:ext cx="2656583"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ea typeface="ＭＳ Ｐゴシック"/>
                <a:cs typeface="Arial" panose="020B0604020202020204" pitchFamily="34" charset="0"/>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176213" marR="0" lvl="0" algn="r" defTabSz="457200" rtl="1" eaLnBrk="1" fontAlgn="base" latinLnBrk="0" hangingPunct="1">
                <a:lnSpc>
                  <a:spcPct val="80000"/>
                </a:lnSpc>
                <a:spcBef>
                  <a:spcPct val="0"/>
                </a:spcBef>
                <a:spcAft>
                  <a:spcPct val="0"/>
                </a:spcAft>
                <a:buClrTx/>
                <a:buSzTx/>
                <a:buFontTx/>
                <a:buNone/>
                <a:defRPr/>
              </a:pPr>
              <a:r>
                <a:rPr lang="ar-JO" sz="1800" b="1" dirty="0">
                  <a:solidFill>
                    <a:srgbClr val="E3EBF1"/>
                  </a:solidFill>
                  <a:effectLst>
                    <a:glow rad="127000">
                      <a:srgbClr val="000000">
                        <a:alpha val="75000"/>
                      </a:srgbClr>
                    </a:glow>
                  </a:effectLst>
                  <a:latin typeface="Arial" panose="020B0604020202020204" pitchFamily="34" charset="0"/>
                  <a:ea typeface="ＭＳ Ｐゴシック" charset="0"/>
                  <a:cs typeface="Arial" panose="020B0604020202020204" pitchFamily="34" charset="0"/>
                </a:rPr>
                <a:t>اختطف هذا إلى السماء الثالثة... اختطف إلى الفردوس</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1" name="Rectangle 3"/>
          <p:cNvSpPr txBox="1">
            <a:spLocks noChangeArrowheads="1"/>
          </p:cNvSpPr>
          <p:nvPr/>
        </p:nvSpPr>
        <p:spPr bwMode="auto">
          <a:xfrm>
            <a:off x="4373562"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lvl="0" defTabSz="457200" eaLnBrk="1" hangingPunct="1">
              <a:lnSpc>
                <a:spcPct val="80000"/>
              </a:lnSpc>
              <a:buClrTx/>
              <a:defRPr/>
            </a:pPr>
            <a:r>
              <a:rPr lang="ar-JO" sz="2400" b="1" dirty="0">
                <a:solidFill>
                  <a:srgbClr val="E3EBF1"/>
                </a:solidFill>
                <a:effectLst/>
                <a:latin typeface="Arial" panose="020B0604020202020204" pitchFamily="34" charset="0"/>
                <a:ea typeface="ＭＳ Ｐゴシック" charset="0"/>
                <a:cs typeface="Arial" panose="020B0604020202020204" pitchFamily="34" charset="0"/>
              </a:rPr>
              <a:t>2 كو 12: 2، 4</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لوقا 23: 43</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1 بط 3: 18-20</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36280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0v15 Lake Of Fir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8659" name="Rectangle 3"/>
          <p:cNvSpPr>
            <a:spLocks noGrp="1" noChangeArrowheads="1"/>
          </p:cNvSpPr>
          <p:nvPr>
            <p:ph type="title"/>
          </p:nvPr>
        </p:nvSpPr>
        <p:spPr>
          <a:xfrm>
            <a:off x="4758648" y="1066800"/>
            <a:ext cx="4385352" cy="2057400"/>
          </a:xfrm>
          <a:effectLst>
            <a:outerShdw blurRad="63500" dist="107763" dir="2700000" algn="ctr" rotWithShape="0">
              <a:srgbClr val="000000">
                <a:alpha val="74998"/>
              </a:srgbClr>
            </a:outerShdw>
          </a:effectLst>
        </p:spPr>
        <p:txBody>
          <a:bodyPr/>
          <a:lstStyle/>
          <a:p>
            <a:pPr rtl="1" eaLnBrk="1" hangingPunct="1">
              <a:lnSpc>
                <a:spcPct val="80000"/>
              </a:lnSpc>
              <a:defRPr/>
            </a:pPr>
            <a:r>
              <a:rPr lang="ar-SA" sz="5400" b="1" dirty="0">
                <a:solidFill>
                  <a:schemeClr val="tx1"/>
                </a:solidFill>
                <a:effectLst>
                  <a:glow rad="228600">
                    <a:schemeClr val="bg1"/>
                  </a:glow>
                </a:effectLst>
                <a:latin typeface="Arial" charset="0"/>
                <a:ea typeface="ＭＳ Ｐゴシック" charset="0"/>
              </a:rPr>
              <a:t>بُحَيْرَةِ النَّارِ</a:t>
            </a:r>
            <a:br>
              <a:rPr lang="en-US" sz="4000" b="1" dirty="0">
                <a:solidFill>
                  <a:schemeClr val="tx1"/>
                </a:solidFill>
                <a:effectLst>
                  <a:glow rad="228600">
                    <a:schemeClr val="bg1"/>
                  </a:glow>
                </a:effectLst>
                <a:latin typeface="Arial" charset="0"/>
                <a:ea typeface="ＭＳ Ｐゴシック" charset="0"/>
              </a:rPr>
            </a:br>
            <a:br>
              <a:rPr lang="en-US" sz="4000" b="1" dirty="0">
                <a:solidFill>
                  <a:schemeClr val="tx1"/>
                </a:solidFill>
                <a:effectLst>
                  <a:glow rad="228600">
                    <a:schemeClr val="bg1"/>
                  </a:glow>
                </a:effectLst>
                <a:latin typeface="Arial" charset="0"/>
                <a:ea typeface="ＭＳ Ｐゴシック" charset="0"/>
              </a:rPr>
            </a:br>
            <a:r>
              <a:rPr lang="ar-SA" sz="4000" b="1" dirty="0">
                <a:solidFill>
                  <a:schemeClr val="tx1"/>
                </a:solidFill>
                <a:effectLst>
                  <a:glow rad="228600">
                    <a:schemeClr val="bg1"/>
                  </a:glow>
                </a:effectLst>
                <a:latin typeface="Arial" charset="0"/>
                <a:ea typeface="ＭＳ Ｐゴシック" charset="0"/>
              </a:rPr>
              <a:t>رؤيا ٢٠ : ١٤-١٥</a:t>
            </a:r>
            <a:endParaRPr lang="ar-SA" sz="3600" b="1" dirty="0">
              <a:solidFill>
                <a:schemeClr val="tx1"/>
              </a:solidFill>
              <a:effectLst>
                <a:glow rad="228600">
                  <a:schemeClr val="bg1"/>
                </a:glow>
              </a:effectLst>
              <a:latin typeface="Arial" charset="0"/>
              <a:ea typeface="ＭＳ Ｐゴシック" charset="0"/>
            </a:endParaRPr>
          </a:p>
        </p:txBody>
      </p:sp>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Rectangle 3">
            <a:extLst>
              <a:ext uri="{FF2B5EF4-FFF2-40B4-BE49-F238E27FC236}">
                <a16:creationId xmlns:a16="http://schemas.microsoft.com/office/drawing/2014/main" id="{F8871776-3AD6-5942-83F3-34E6F81FAD53}"/>
              </a:ext>
            </a:extLst>
          </p:cNvPr>
          <p:cNvSpPr txBox="1">
            <a:spLocks noChangeArrowheads="1"/>
          </p:cNvSpPr>
          <p:nvPr/>
        </p:nvSpPr>
        <p:spPr bwMode="auto">
          <a:xfrm>
            <a:off x="123312" y="3255045"/>
            <a:ext cx="5570320" cy="340232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ar-SA" sz="3600" b="1" i="0"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873475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5" name="Picture 2" descr="sin_nombre_016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title"/>
          </p:nvPr>
        </p:nvSpPr>
        <p:spPr>
          <a:xfrm>
            <a:off x="533400" y="2514600"/>
            <a:ext cx="8229600" cy="1905000"/>
          </a:xfrm>
        </p:spPr>
        <p:txBody>
          <a:bodyPr/>
          <a:lstStyle/>
          <a:p>
            <a:pPr eaLnBrk="1" hangingPunct="1">
              <a:defRPr/>
            </a:pPr>
            <a:r>
              <a:rPr lang="ar-JO" sz="72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الخلاص في </a:t>
            </a:r>
            <a:br>
              <a:rPr lang="ar-JO" sz="72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br>
            <a:r>
              <a:rPr lang="ar-JO" sz="72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العهد الجديد</a:t>
            </a:r>
            <a:endParaRPr lang="en-US" sz="4800"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4" name="Text Box 21"/>
          <p:cNvSpPr txBox="1">
            <a:spLocks noChangeArrowheads="1"/>
          </p:cNvSpPr>
          <p:nvPr/>
        </p:nvSpPr>
        <p:spPr bwMode="auto">
          <a:xfrm>
            <a:off x="8190145" y="107434"/>
            <a:ext cx="79669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175س</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0"/>
            <a:ext cx="9144000" cy="1143000"/>
          </a:xfrm>
          <a:solidFill>
            <a:srgbClr val="0B0A25"/>
          </a:solidFill>
        </p:spPr>
        <p:txBody>
          <a:bodyPr/>
          <a:lstStyle/>
          <a:p>
            <a:pPr eaLnBrk="1" hangingPunct="1"/>
            <a:r>
              <a:rPr lang="ar-JO" altLang="en-US" sz="4000" b="1" dirty="0">
                <a:latin typeface="Arial" panose="020B0604020202020204" pitchFamily="34" charset="0"/>
                <a:cs typeface="Arial" panose="020B0604020202020204" pitchFamily="34" charset="0"/>
              </a:rPr>
              <a:t>ماذا عن العهد الجديد؟</a:t>
            </a:r>
            <a:endParaRPr lang="en-US" altLang="en-US" sz="4000" b="1" dirty="0">
              <a:latin typeface="Arial" panose="020B0604020202020204" pitchFamily="34" charset="0"/>
              <a:cs typeface="Arial" panose="020B0604020202020204" pitchFamily="34" charset="0"/>
            </a:endParaRPr>
          </a:p>
        </p:txBody>
      </p:sp>
      <p:sp>
        <p:nvSpPr>
          <p:cNvPr id="62467" name="Rectangle 3"/>
          <p:cNvSpPr>
            <a:spLocks noGrp="1" noChangeArrowheads="1"/>
          </p:cNvSpPr>
          <p:nvPr>
            <p:ph type="body" idx="1"/>
          </p:nvPr>
        </p:nvSpPr>
        <p:spPr>
          <a:xfrm>
            <a:off x="381000" y="1371600"/>
            <a:ext cx="8610600" cy="4800600"/>
          </a:xfrm>
        </p:spPr>
        <p:txBody>
          <a:bodyPr/>
          <a:lstStyle/>
          <a:p>
            <a:pPr algn="r" rtl="1" eaLnBrk="1" hangingPunct="1">
              <a:lnSpc>
                <a:spcPct val="90000"/>
              </a:lnSpc>
              <a:buFont typeface="Wingdings" charset="0"/>
              <a:buBlip>
                <a:blip r:embed="rId2"/>
              </a:buBlip>
              <a:defRPr/>
            </a:pPr>
            <a:r>
              <a:rPr lang="ar-JO"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خطة متناسقة، أسلوب غير متغير</a:t>
            </a:r>
            <a:endParaRPr lang="en-US"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lvl="1" algn="r" rtl="1" eaLnBrk="1" hangingPunct="1">
              <a:lnSpc>
                <a:spcPct val="90000"/>
              </a:lnSpc>
              <a:buFont typeface="Wingdings" charset="0"/>
              <a:buChar char="n"/>
              <a:defRPr/>
            </a:pPr>
            <a:r>
              <a:rPr lang="ar-JO" b="1" dirty="0">
                <a:effectLst>
                  <a:glow rad="101600">
                    <a:srgbClr val="000000">
                      <a:alpha val="75000"/>
                    </a:srgbClr>
                  </a:glow>
                </a:effectLst>
                <a:latin typeface="Arial" panose="020B0604020202020204" pitchFamily="34" charset="0"/>
                <a:cs typeface="Arial" panose="020B0604020202020204" pitchFamily="34" charset="0"/>
              </a:rPr>
              <a:t>نفس </a:t>
            </a:r>
            <a:r>
              <a:rPr lang="ar-JO" b="1" u="sng" dirty="0">
                <a:solidFill>
                  <a:srgbClr val="FFFF00"/>
                </a:solidFill>
                <a:effectLst>
                  <a:glow rad="101600">
                    <a:srgbClr val="000000">
                      <a:alpha val="75000"/>
                    </a:srgbClr>
                  </a:glow>
                </a:effectLst>
                <a:latin typeface="Arial" panose="020B0604020202020204" pitchFamily="34" charset="0"/>
                <a:cs typeface="Arial" panose="020B0604020202020204" pitchFamily="34" charset="0"/>
              </a:rPr>
              <a:t>وعد</a:t>
            </a:r>
            <a:r>
              <a:rPr lang="ar-JO" b="1" dirty="0">
                <a:effectLst>
                  <a:glow rad="101600">
                    <a:srgbClr val="000000">
                      <a:alpha val="75000"/>
                    </a:srgbClr>
                  </a:glow>
                </a:effectLst>
                <a:latin typeface="Arial" panose="020B0604020202020204" pitchFamily="34" charset="0"/>
                <a:cs typeface="Arial" panose="020B0604020202020204" pitchFamily="34" charset="0"/>
              </a:rPr>
              <a:t> الخلاص</a:t>
            </a:r>
          </a:p>
          <a:p>
            <a:pPr lvl="1" algn="r" rtl="1" eaLnBrk="1" hangingPunct="1">
              <a:lnSpc>
                <a:spcPct val="90000"/>
              </a:lnSpc>
              <a:buFont typeface="Wingdings" charset="0"/>
              <a:buChar char="n"/>
              <a:defRPr/>
            </a:pPr>
            <a:r>
              <a:rPr lang="ar-JO" b="1" dirty="0">
                <a:effectLst>
                  <a:glow rad="101600">
                    <a:srgbClr val="000000">
                      <a:alpha val="75000"/>
                    </a:srgbClr>
                  </a:glow>
                </a:effectLst>
                <a:latin typeface="Arial" panose="020B0604020202020204" pitchFamily="34" charset="0"/>
                <a:cs typeface="Arial" panose="020B0604020202020204" pitchFamily="34" charset="0"/>
              </a:rPr>
              <a:t>نفس </a:t>
            </a:r>
            <a:r>
              <a:rPr lang="ar-JO" b="1" u="sng" dirty="0">
                <a:solidFill>
                  <a:srgbClr val="FFFF00"/>
                </a:solidFill>
                <a:effectLst>
                  <a:glow rad="101600">
                    <a:srgbClr val="000000">
                      <a:alpha val="75000"/>
                    </a:srgbClr>
                  </a:glow>
                </a:effectLst>
                <a:latin typeface="Arial" panose="020B0604020202020204" pitchFamily="34" charset="0"/>
                <a:cs typeface="Arial" panose="020B0604020202020204" pitchFamily="34" charset="0"/>
              </a:rPr>
              <a:t>الفادي</a:t>
            </a:r>
          </a:p>
          <a:p>
            <a:pPr lvl="1" algn="r" rtl="1" eaLnBrk="1" hangingPunct="1">
              <a:lnSpc>
                <a:spcPct val="90000"/>
              </a:lnSpc>
              <a:buFont typeface="Wingdings" charset="0"/>
              <a:buChar char="n"/>
              <a:defRPr/>
            </a:pPr>
            <a:r>
              <a:rPr lang="ar-JO" b="1" dirty="0">
                <a:effectLst>
                  <a:glow rad="101600">
                    <a:srgbClr val="000000">
                      <a:alpha val="75000"/>
                    </a:srgbClr>
                  </a:glow>
                </a:effectLst>
                <a:latin typeface="Arial" panose="020B0604020202020204" pitchFamily="34" charset="0"/>
                <a:cs typeface="Arial" panose="020B0604020202020204" pitchFamily="34" charset="0"/>
              </a:rPr>
              <a:t>نفس </a:t>
            </a:r>
            <a:r>
              <a:rPr lang="ar-JO" b="1" u="sng" dirty="0">
                <a:solidFill>
                  <a:srgbClr val="FFFF00"/>
                </a:solidFill>
                <a:effectLst>
                  <a:glow rad="101600">
                    <a:srgbClr val="000000">
                      <a:alpha val="75000"/>
                    </a:srgbClr>
                  </a:glow>
                </a:effectLst>
                <a:latin typeface="Arial" panose="020B0604020202020204" pitchFamily="34" charset="0"/>
                <a:cs typeface="Arial" panose="020B0604020202020204" pitchFamily="34" charset="0"/>
              </a:rPr>
              <a:t>الشرط </a:t>
            </a:r>
            <a:r>
              <a:rPr lang="ar-JO" b="1" dirty="0">
                <a:effectLst>
                  <a:glow rad="101600">
                    <a:srgbClr val="000000">
                      <a:alpha val="75000"/>
                    </a:srgbClr>
                  </a:glow>
                </a:effectLst>
                <a:latin typeface="Arial" panose="020B0604020202020204" pitchFamily="34" charset="0"/>
                <a:cs typeface="Arial" panose="020B0604020202020204" pitchFamily="34" charset="0"/>
              </a:rPr>
              <a:t> المطلوب للمشاركة في بركات الفداء (الإيمان)</a:t>
            </a:r>
          </a:p>
          <a:p>
            <a:pPr lvl="1" algn="r" rtl="1" eaLnBrk="1" hangingPunct="1">
              <a:lnSpc>
                <a:spcPct val="90000"/>
              </a:lnSpc>
              <a:buFont typeface="Wingdings" charset="0"/>
              <a:buChar char="n"/>
              <a:defRPr/>
            </a:pPr>
            <a:r>
              <a:rPr lang="ar-JO" b="1" u="sng" dirty="0">
                <a:solidFill>
                  <a:srgbClr val="FFFF00"/>
                </a:solidFill>
                <a:effectLst>
                  <a:glow rad="101600">
                    <a:srgbClr val="000000">
                      <a:alpha val="75000"/>
                    </a:srgbClr>
                  </a:glow>
                </a:effectLst>
                <a:latin typeface="Arial" panose="020B0604020202020204" pitchFamily="34" charset="0"/>
                <a:cs typeface="Arial" panose="020B0604020202020204" pitchFamily="34" charset="0"/>
              </a:rPr>
              <a:t>نفس الخلاص الكامل </a:t>
            </a:r>
            <a:r>
              <a:rPr lang="ar-JO" b="1" dirty="0">
                <a:effectLst>
                  <a:glow rad="101600">
                    <a:srgbClr val="000000">
                      <a:alpha val="75000"/>
                    </a:srgbClr>
                  </a:glow>
                </a:effectLst>
                <a:latin typeface="Arial" panose="020B0604020202020204" pitchFamily="34" charset="0"/>
                <a:cs typeface="Arial" panose="020B0604020202020204" pitchFamily="34" charset="0"/>
              </a:rPr>
              <a:t>لكي من يقبل عرض الرحمة الإلهية</a:t>
            </a:r>
            <a:endParaRPr lang="en-US"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algn="r" rtl="1" eaLnBrk="1" hangingPunct="1">
              <a:lnSpc>
                <a:spcPct val="90000"/>
              </a:lnSpc>
              <a:buFont typeface="Wingdings" charset="0"/>
              <a:buBlip>
                <a:blip r:embed="rId2"/>
              </a:buBlip>
              <a:defRPr/>
            </a:pPr>
            <a:r>
              <a:rPr lang="ar-JO"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يكمل العهد الجديد تأكيد العهد القديم أن </a:t>
            </a:r>
            <a:r>
              <a:rPr lang="ar-JO" b="1" u="sng"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الخلاص يخص الله وحده </a:t>
            </a:r>
            <a:endParaRPr lang="en-US" b="1" u="sng"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4" name="Text Box 21"/>
          <p:cNvSpPr txBox="1">
            <a:spLocks noChangeArrowheads="1"/>
          </p:cNvSpPr>
          <p:nvPr/>
        </p:nvSpPr>
        <p:spPr bwMode="auto">
          <a:xfrm>
            <a:off x="8190145" y="107434"/>
            <a:ext cx="79669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175س</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6193" name="Picture 3" descr="redemption200904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title"/>
          </p:nvPr>
        </p:nvSpPr>
        <p:spPr>
          <a:xfrm>
            <a:off x="533400" y="228600"/>
            <a:ext cx="8077200" cy="1143000"/>
          </a:xfrm>
          <a:solidFill>
            <a:srgbClr val="0B0A25"/>
          </a:solidFill>
        </p:spPr>
        <p:txBody>
          <a:bodyPr/>
          <a:lstStyle/>
          <a:p>
            <a:pPr eaLnBrk="1" hangingPunct="1"/>
            <a:r>
              <a:rPr lang="ar-JO" altLang="en-US" b="1" dirty="0">
                <a:latin typeface="Arial" panose="020B0604020202020204" pitchFamily="34" charset="0"/>
                <a:cs typeface="Arial" panose="020B0604020202020204" pitchFamily="34" charset="0"/>
              </a:rPr>
              <a:t>العناصر</a:t>
            </a:r>
            <a:endParaRPr lang="en-US" altLang="en-US" b="1" dirty="0">
              <a:latin typeface="Arial" panose="020B0604020202020204" pitchFamily="34" charset="0"/>
              <a:cs typeface="Arial" panose="020B0604020202020204" pitchFamily="34" charset="0"/>
            </a:endParaRPr>
          </a:p>
        </p:txBody>
      </p:sp>
      <p:sp>
        <p:nvSpPr>
          <p:cNvPr id="63491" name="Rectangle 3"/>
          <p:cNvSpPr>
            <a:spLocks noGrp="1" noChangeArrowheads="1"/>
          </p:cNvSpPr>
          <p:nvPr>
            <p:ph type="body" idx="1"/>
          </p:nvPr>
        </p:nvSpPr>
        <p:spPr/>
        <p:txBody>
          <a:bodyPr/>
          <a:lstStyle/>
          <a:p>
            <a:pPr algn="r" rtl="1" eaLnBrk="1" hangingPunct="1">
              <a:lnSpc>
                <a:spcPct val="90000"/>
              </a:lnSpc>
              <a:buFont typeface="Wingdings" charset="0"/>
              <a:buBlip>
                <a:blip r:embed="rId3"/>
              </a:buBlip>
              <a:defRPr/>
            </a:pPr>
            <a:r>
              <a:rPr lang="ar-JO"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أولاً، </a:t>
            </a:r>
            <a:r>
              <a:rPr lang="ar-JO" b="1" u="sng"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وعد الله </a:t>
            </a:r>
            <a:r>
              <a:rPr lang="ar-JO"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للإنسان أنه سيتصرف نيابة عنه</a:t>
            </a:r>
            <a:endParaRPr lang="en-US"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marL="0" indent="0" eaLnBrk="1" hangingPunct="1">
              <a:lnSpc>
                <a:spcPct val="90000"/>
              </a:lnSpc>
              <a:buNone/>
              <a:defRPr/>
            </a:pPr>
            <a:endParaRPr lang="en-US"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algn="r" rtl="1" eaLnBrk="1" hangingPunct="1">
              <a:lnSpc>
                <a:spcPct val="90000"/>
              </a:lnSpc>
              <a:buFont typeface="Wingdings" charset="0"/>
              <a:buBlip>
                <a:blip r:embed="rId3"/>
              </a:buBlip>
              <a:defRPr/>
            </a:pPr>
            <a:r>
              <a:rPr lang="ar-JO"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ثانياً، </a:t>
            </a:r>
            <a:r>
              <a:rPr lang="ar-JO" b="1" u="sng"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عناية ا</a:t>
            </a:r>
            <a:r>
              <a:rPr lang="ar-JO"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لله هي أساس الخلاص</a:t>
            </a:r>
            <a:endParaRPr lang="en-US"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marL="0" indent="0" eaLnBrk="1" hangingPunct="1">
              <a:lnSpc>
                <a:spcPct val="90000"/>
              </a:lnSpc>
              <a:buNone/>
              <a:defRPr/>
            </a:pPr>
            <a:endParaRPr lang="en-US"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algn="r" rtl="1" eaLnBrk="1" hangingPunct="1">
              <a:lnSpc>
                <a:spcPct val="90000"/>
              </a:lnSpc>
              <a:buFont typeface="Wingdings" charset="0"/>
              <a:buBlip>
                <a:blip r:embed="rId3"/>
              </a:buBlip>
              <a:defRPr/>
            </a:pPr>
            <a:r>
              <a:rPr lang="ar-JO"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ثالثاً، </a:t>
            </a:r>
            <a:r>
              <a:rPr lang="ar-JO" b="1" u="sng"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تجاوب الإنسان المقبول </a:t>
            </a:r>
            <a:r>
              <a:rPr lang="ar-JO"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هو قبول عناية الله للخلاص بالإيمان</a:t>
            </a:r>
            <a:endParaRPr lang="en-US" b="1" dirty="0">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5" name="Text Box 21"/>
          <p:cNvSpPr txBox="1">
            <a:spLocks noChangeArrowheads="1"/>
          </p:cNvSpPr>
          <p:nvPr/>
        </p:nvSpPr>
        <p:spPr bwMode="auto">
          <a:xfrm>
            <a:off x="8190145" y="107434"/>
            <a:ext cx="79669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175س</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9986" name="Title 1"/>
          <p:cNvSpPr>
            <a:spLocks noGrp="1"/>
          </p:cNvSpPr>
          <p:nvPr>
            <p:ph type="title"/>
          </p:nvPr>
        </p:nvSpPr>
        <p:spPr>
          <a:xfrm>
            <a:off x="0" y="0"/>
            <a:ext cx="9144000" cy="1628800"/>
          </a:xfrm>
        </p:spPr>
        <p:txBody>
          <a:bodyPr/>
          <a:lstStyle/>
          <a:p>
            <a:r>
              <a:rPr lang="ar-JO" sz="4000" b="1" dirty="0">
                <a:solidFill>
                  <a:schemeClr val="tx1"/>
                </a:solidFill>
                <a:latin typeface="Arial" charset="0"/>
                <a:ea typeface="ＭＳ Ｐゴシック" charset="0"/>
              </a:rPr>
              <a:t>لماذا فرض الله </a:t>
            </a:r>
            <a:r>
              <a:rPr lang="ar-JO" sz="4000" b="1" dirty="0">
                <a:solidFill>
                  <a:srgbClr val="FFFF00"/>
                </a:solidFill>
                <a:latin typeface="Arial" charset="0"/>
                <a:ea typeface="ＭＳ Ｐゴシック" charset="0"/>
              </a:rPr>
              <a:t>القرابين</a:t>
            </a:r>
            <a:br>
              <a:rPr lang="ar-JO" sz="4000" b="1" dirty="0">
                <a:solidFill>
                  <a:schemeClr val="tx1"/>
                </a:solidFill>
                <a:latin typeface="Arial" charset="0"/>
                <a:ea typeface="ＭＳ Ｐゴシック" charset="0"/>
              </a:rPr>
            </a:br>
            <a:r>
              <a:rPr lang="ar-JO" sz="4000" b="1" dirty="0">
                <a:solidFill>
                  <a:schemeClr val="tx1"/>
                </a:solidFill>
                <a:latin typeface="Arial" charset="0"/>
                <a:ea typeface="ＭＳ Ｐゴシック" charset="0"/>
              </a:rPr>
              <a:t>لضعف إسرائيل وخطاياها؟</a:t>
            </a:r>
            <a:endParaRPr lang="en-US" sz="4000" b="1" dirty="0">
              <a:solidFill>
                <a:schemeClr val="tx1"/>
              </a:solidFill>
              <a:latin typeface="Arial" charset="0"/>
              <a:ea typeface="ＭＳ Ｐゴシック" charset="0"/>
            </a:endParaRPr>
          </a:p>
        </p:txBody>
      </p:sp>
      <p:sp>
        <p:nvSpPr>
          <p:cNvPr id="169987" name="Content Placeholder 2"/>
          <p:cNvSpPr>
            <a:spLocks noGrp="1"/>
          </p:cNvSpPr>
          <p:nvPr>
            <p:ph idx="1"/>
          </p:nvPr>
        </p:nvSpPr>
        <p:spPr/>
        <p:txBody>
          <a:bodyPr/>
          <a:lstStyle/>
          <a:p>
            <a:endParaRPr lang="en-US" b="1">
              <a:latin typeface="Arial" charset="0"/>
              <a:ea typeface="ＭＳ Ｐゴシック" charset="0"/>
            </a:endParaRPr>
          </a:p>
        </p:txBody>
      </p:sp>
      <p:pic>
        <p:nvPicPr>
          <p:cNvPr id="169988" name="Picture 3" descr="Holy Pl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5655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7217" name="Picture 5" descr="redemptionluke5_2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Rectangle 2"/>
          <p:cNvSpPr>
            <a:spLocks noGrp="1" noChangeArrowheads="1"/>
          </p:cNvSpPr>
          <p:nvPr>
            <p:ph type="title"/>
          </p:nvPr>
        </p:nvSpPr>
        <p:spPr>
          <a:xfrm>
            <a:off x="0" y="0"/>
            <a:ext cx="9144000" cy="1143000"/>
          </a:xfrm>
          <a:solidFill>
            <a:srgbClr val="000000"/>
          </a:solidFill>
        </p:spPr>
        <p:txBody>
          <a:bodyPr/>
          <a:lstStyle/>
          <a:p>
            <a:pPr eaLnBrk="1" hangingPunct="1"/>
            <a:r>
              <a:rPr lang="ar-JO" altLang="en-US" sz="4000" b="1" dirty="0">
                <a:effectLst/>
              </a:rPr>
              <a:t>الموضوعي والذاتي</a:t>
            </a:r>
            <a:endParaRPr lang="en-US" altLang="en-US" sz="4000" b="1" dirty="0">
              <a:effectLst/>
            </a:endParaRPr>
          </a:p>
        </p:txBody>
      </p:sp>
      <p:sp>
        <p:nvSpPr>
          <p:cNvPr id="64515" name="Rectangle 3"/>
          <p:cNvSpPr>
            <a:spLocks noGrp="1" noChangeArrowheads="1"/>
          </p:cNvSpPr>
          <p:nvPr>
            <p:ph type="body" idx="1"/>
          </p:nvPr>
        </p:nvSpPr>
        <p:spPr>
          <a:xfrm>
            <a:off x="0" y="6248400"/>
            <a:ext cx="9144000" cy="533400"/>
          </a:xfrm>
        </p:spPr>
        <p:txBody>
          <a:bodyPr/>
          <a:lstStyle/>
          <a:p>
            <a:pPr algn="ctr" eaLnBrk="1" hangingPunct="1">
              <a:buFont typeface="Wingdings" charset="0"/>
              <a:buNone/>
              <a:defRPr/>
            </a:pPr>
            <a:r>
              <a:rPr lang="ar-JO" sz="2000" b="1" dirty="0">
                <a:effectLst>
                  <a:glow rad="127000">
                    <a:srgbClr val="000000">
                      <a:alpha val="92000"/>
                    </a:srgbClr>
                  </a:glow>
                </a:effectLst>
                <a:latin typeface="Geneva" charset="0"/>
                <a:ea typeface="ＭＳ Ｐゴシック" charset="0"/>
                <a:cs typeface="Geneva" charset="0"/>
              </a:rPr>
              <a:t>بول فاينبرج، الخلاص في العهد القديم، في التقليد والعهد</a:t>
            </a:r>
            <a:endParaRPr lang="en-US" sz="2000" b="1" i="1" dirty="0">
              <a:effectLst>
                <a:glow rad="127000">
                  <a:srgbClr val="000000">
                    <a:alpha val="92000"/>
                  </a:srgbClr>
                </a:glow>
              </a:effectLst>
              <a:latin typeface="Geneva" charset="0"/>
              <a:ea typeface="ＭＳ Ｐゴシック" charset="0"/>
              <a:cs typeface="Geneva" charset="0"/>
            </a:endParaRPr>
          </a:p>
        </p:txBody>
      </p:sp>
      <p:sp>
        <p:nvSpPr>
          <p:cNvPr id="137220" name="TextBox 5"/>
          <p:cNvSpPr txBox="1">
            <a:spLocks noChangeArrowheads="1"/>
          </p:cNvSpPr>
          <p:nvPr/>
        </p:nvSpPr>
        <p:spPr bwMode="auto">
          <a:xfrm>
            <a:off x="76200" y="2590800"/>
            <a:ext cx="4038600" cy="26530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r>
              <a:rPr lang="ar-JO" altLang="en-US" dirty="0">
                <a:effectLst/>
              </a:rPr>
              <a:t>الخلاص ليس مكافأة      الأعمال التي عملناها        لكن من خلال            الإيمان بالمسيح</a:t>
            </a:r>
          </a:p>
          <a:p>
            <a:pPr algn="ctr" eaLnBrk="1" hangingPunct="1"/>
            <a:r>
              <a:rPr lang="ar-JO" altLang="en-US" dirty="0">
                <a:effectLst/>
              </a:rPr>
              <a:t>(أف 2: 8-9)</a:t>
            </a:r>
            <a:endParaRPr lang="en-US" altLang="en-US" dirty="0">
              <a:effectLst/>
            </a:endParaRPr>
          </a:p>
        </p:txBody>
      </p:sp>
      <p:sp>
        <p:nvSpPr>
          <p:cNvPr id="64516" name="Rectangle 4"/>
          <p:cNvSpPr>
            <a:spLocks noChangeArrowheads="1"/>
          </p:cNvSpPr>
          <p:nvPr/>
        </p:nvSpPr>
        <p:spPr bwMode="auto">
          <a:xfrm>
            <a:off x="381000" y="1219200"/>
            <a:ext cx="8458200" cy="1905000"/>
          </a:xfrm>
          <a:prstGeom prst="rect">
            <a:avLst/>
          </a:prstGeom>
          <a:noFill/>
          <a:ln w="9525">
            <a:noFill/>
            <a:miter lim="800000"/>
            <a:headEnd/>
            <a:tailEnd/>
          </a:ln>
          <a:effectLst/>
        </p:spPr>
        <p:txBody>
          <a:bodyPr/>
          <a:lstStyle/>
          <a:p>
            <a:pPr marL="342900" indent="-342900">
              <a:buFont typeface="Wingdings" charset="0"/>
              <a:buNone/>
              <a:defRPr/>
            </a:pPr>
            <a:r>
              <a:rPr lang="ar-JO" b="1" dirty="0">
                <a:effectLst>
                  <a:glow rad="127000">
                    <a:srgbClr val="000000">
                      <a:alpha val="92000"/>
                    </a:srgbClr>
                  </a:glow>
                </a:effectLst>
                <a:latin typeface="Arial" charset="0"/>
                <a:ea typeface="ＭＳ Ｐゴシック" charset="0"/>
              </a:rPr>
              <a:t>الوعد؟</a:t>
            </a:r>
            <a:endParaRPr lang="en-US" b="1" dirty="0">
              <a:effectLst>
                <a:glow rad="127000">
                  <a:srgbClr val="000000">
                    <a:alpha val="92000"/>
                  </a:srgbClr>
                </a:glow>
              </a:effectLst>
              <a:latin typeface="Arial" charset="0"/>
              <a:ea typeface="ＭＳ Ｐゴシック" charset="0"/>
            </a:endParaRPr>
          </a:p>
          <a:p>
            <a:pPr marL="342900" indent="-342900">
              <a:buFont typeface="Wingdings" charset="0"/>
              <a:buNone/>
              <a:defRPr/>
            </a:pPr>
            <a:r>
              <a:rPr lang="en-US" b="1" dirty="0">
                <a:effectLst>
                  <a:glow rad="127000">
                    <a:srgbClr val="000000">
                      <a:alpha val="92000"/>
                    </a:srgbClr>
                  </a:glow>
                </a:effectLst>
                <a:latin typeface="Arial" charset="0"/>
                <a:ea typeface="ＭＳ Ｐゴシック" charset="0"/>
              </a:rPr>
              <a:t>				</a:t>
            </a:r>
            <a:r>
              <a:rPr lang="ar-JO" b="1" dirty="0">
                <a:effectLst>
                  <a:glow rad="127000">
                    <a:srgbClr val="000000">
                      <a:alpha val="92000"/>
                    </a:srgbClr>
                  </a:glow>
                </a:effectLst>
                <a:latin typeface="Arial" charset="0"/>
                <a:ea typeface="ＭＳ Ｐゴシック" charset="0"/>
              </a:rPr>
              <a:t>العناية؟</a:t>
            </a:r>
            <a:endParaRPr lang="en-US" b="1" dirty="0">
              <a:effectLst>
                <a:glow rad="127000">
                  <a:srgbClr val="000000">
                    <a:alpha val="92000"/>
                  </a:srgbClr>
                </a:glow>
              </a:effectLst>
              <a:latin typeface="Arial" charset="0"/>
              <a:ea typeface="ＭＳ Ｐゴシック" charset="0"/>
            </a:endParaRPr>
          </a:p>
          <a:p>
            <a:pPr marL="342900" indent="-342900">
              <a:buFont typeface="Wingdings" charset="0"/>
              <a:buNone/>
              <a:defRPr/>
            </a:pPr>
            <a:r>
              <a:rPr lang="en-US" b="1" dirty="0">
                <a:effectLst>
                  <a:glow rad="127000">
                    <a:srgbClr val="000000">
                      <a:alpha val="92000"/>
                    </a:srgbClr>
                  </a:glow>
                </a:effectLst>
                <a:latin typeface="Arial" charset="0"/>
                <a:ea typeface="ＭＳ Ｐゴシック" charset="0"/>
              </a:rPr>
              <a:t>							 </a:t>
            </a:r>
            <a:r>
              <a:rPr lang="ar-JO" b="1" dirty="0">
                <a:effectLst>
                  <a:glow rad="127000">
                    <a:srgbClr val="000000">
                      <a:alpha val="92000"/>
                    </a:srgbClr>
                  </a:glow>
                </a:effectLst>
                <a:latin typeface="Arial" charset="0"/>
                <a:ea typeface="ＭＳ Ｐゴシック" charset="0"/>
              </a:rPr>
              <a:t>التجاوب؟</a:t>
            </a:r>
            <a:endParaRPr lang="en-US" b="1" dirty="0">
              <a:effectLst>
                <a:glow rad="127000">
                  <a:srgbClr val="000000">
                    <a:alpha val="92000"/>
                  </a:srgbClr>
                </a:glow>
              </a:effectLst>
              <a:latin typeface="Arial" charset="0"/>
              <a:ea typeface="ＭＳ Ｐゴシック" charset="0"/>
            </a:endParaRPr>
          </a:p>
        </p:txBody>
      </p:sp>
      <p:sp>
        <p:nvSpPr>
          <p:cNvPr id="7" name="Text Box 21"/>
          <p:cNvSpPr txBox="1">
            <a:spLocks noChangeArrowheads="1"/>
          </p:cNvSpPr>
          <p:nvPr/>
        </p:nvSpPr>
        <p:spPr bwMode="auto">
          <a:xfrm>
            <a:off x="8190145" y="107434"/>
            <a:ext cx="79669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Times New Roman" pitchFamily="18" charset="0"/>
              </a:rPr>
              <a:t>175س</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1" name="Picture 5" descr="romans3_22.jpg"/>
          <p:cNvPicPr>
            <a:picLocks noChangeAspect="1"/>
          </p:cNvPicPr>
          <p:nvPr/>
        </p:nvPicPr>
        <p:blipFill>
          <a:blip r:embed="rId2">
            <a:lum bright="-28000"/>
            <a:extLst>
              <a:ext uri="{28A0092B-C50C-407E-A947-70E740481C1C}">
                <a14:useLocalDpi xmlns:a14="http://schemas.microsoft.com/office/drawing/2010/main" val="0"/>
              </a:ext>
            </a:extLst>
          </a:blip>
          <a:srcRect/>
          <a:stretch>
            <a:fillRect/>
          </a:stretch>
        </p:blipFill>
        <p:spPr bwMode="auto">
          <a:xfrm>
            <a:off x="0" y="3810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p:cNvSpPr>
            <a:spLocks noGrp="1" noChangeArrowheads="1"/>
          </p:cNvSpPr>
          <p:nvPr>
            <p:ph type="title"/>
          </p:nvPr>
        </p:nvSpPr>
        <p:spPr>
          <a:xfrm>
            <a:off x="0" y="0"/>
            <a:ext cx="9144000" cy="838200"/>
          </a:xfrm>
          <a:solidFill>
            <a:srgbClr val="0B0A25"/>
          </a:solidFill>
        </p:spPr>
        <p:txBody>
          <a:bodyPr/>
          <a:lstStyle/>
          <a:p>
            <a:pPr eaLnBrk="1" hangingPunct="1"/>
            <a:r>
              <a:rPr lang="ar-JO" altLang="en-US" b="1" dirty="0"/>
              <a:t>الخلاص الذاتي والموضوعي</a:t>
            </a:r>
            <a:endParaRPr lang="en-US" altLang="en-US" b="1" dirty="0"/>
          </a:p>
        </p:txBody>
      </p:sp>
      <p:sp>
        <p:nvSpPr>
          <p:cNvPr id="83971" name="Rectangle 3"/>
          <p:cNvSpPr>
            <a:spLocks noGrp="1" noChangeArrowheads="1"/>
          </p:cNvSpPr>
          <p:nvPr>
            <p:ph type="body" sz="half" idx="1"/>
          </p:nvPr>
        </p:nvSpPr>
        <p:spPr>
          <a:xfrm>
            <a:off x="457200" y="2781300"/>
            <a:ext cx="4038600" cy="3543300"/>
          </a:xfrm>
        </p:spPr>
        <p:txBody>
          <a:bodyPr/>
          <a:lstStyle/>
          <a:p>
            <a:pPr algn="ctr" eaLnBrk="1" hangingPunct="1">
              <a:buFont typeface="Wingdings" pitchFamily="2" charset="2"/>
              <a:buNone/>
            </a:pPr>
            <a:r>
              <a:rPr lang="ar-JO" altLang="en-US" sz="3600" b="1" u="sng" dirty="0"/>
              <a:t>الموضوعي</a:t>
            </a:r>
            <a:endParaRPr lang="en-US" altLang="en-US" b="1" dirty="0"/>
          </a:p>
          <a:p>
            <a:pPr algn="r" rtl="1" eaLnBrk="1" hangingPunct="1"/>
            <a:r>
              <a:rPr lang="ar-JO" altLang="en-US" b="1" dirty="0"/>
              <a:t>إزالة الخطية</a:t>
            </a:r>
            <a:endParaRPr lang="en-US" altLang="en-US" b="1" dirty="0"/>
          </a:p>
          <a:p>
            <a:pPr algn="r" rtl="1" eaLnBrk="1" hangingPunct="1"/>
            <a:r>
              <a:rPr lang="ar-JO" altLang="en-US" b="1" dirty="0"/>
              <a:t>دفع ثمن الخطية</a:t>
            </a:r>
            <a:endParaRPr lang="en-US" altLang="en-US" b="1" dirty="0"/>
          </a:p>
          <a:p>
            <a:pPr algn="r" rtl="1" eaLnBrk="1" hangingPunct="1"/>
            <a:r>
              <a:rPr lang="ar-JO" altLang="en-US" b="1" dirty="0"/>
              <a:t>موت المسيح كأساس أو أرضية الخلاص</a:t>
            </a:r>
            <a:endParaRPr lang="en-US" altLang="en-US" b="1" dirty="0"/>
          </a:p>
        </p:txBody>
      </p:sp>
      <p:sp>
        <p:nvSpPr>
          <p:cNvPr id="83972" name="Rectangle 4"/>
          <p:cNvSpPr>
            <a:spLocks noGrp="1" noChangeArrowheads="1"/>
          </p:cNvSpPr>
          <p:nvPr>
            <p:ph type="body" sz="half" idx="2"/>
          </p:nvPr>
        </p:nvSpPr>
        <p:spPr>
          <a:xfrm>
            <a:off x="4648200" y="2781300"/>
            <a:ext cx="4038600" cy="3543300"/>
          </a:xfrm>
        </p:spPr>
        <p:txBody>
          <a:bodyPr/>
          <a:lstStyle/>
          <a:p>
            <a:pPr algn="ctr" eaLnBrk="1" hangingPunct="1">
              <a:buFont typeface="Wingdings" pitchFamily="2" charset="2"/>
              <a:buNone/>
            </a:pPr>
            <a:r>
              <a:rPr lang="ar-JO" altLang="en-US" sz="3600" b="1" u="sng" dirty="0"/>
              <a:t>الذاتي</a:t>
            </a:r>
            <a:endParaRPr lang="en-US" altLang="en-US" b="1" dirty="0"/>
          </a:p>
          <a:p>
            <a:pPr algn="r" rtl="1" eaLnBrk="1" hangingPunct="1"/>
            <a:r>
              <a:rPr lang="ar-JO" altLang="en-US" b="1" dirty="0"/>
              <a:t>غفران الخطية</a:t>
            </a:r>
            <a:endParaRPr lang="en-US" altLang="en-US" b="1" dirty="0"/>
          </a:p>
          <a:p>
            <a:pPr algn="r" rtl="1" eaLnBrk="1" hangingPunct="1"/>
            <a:r>
              <a:rPr lang="ar-JO" altLang="en-US" b="1" dirty="0"/>
              <a:t>التطهير من الخطية</a:t>
            </a:r>
            <a:endParaRPr lang="en-US" altLang="en-US" b="1" dirty="0"/>
          </a:p>
          <a:p>
            <a:pPr algn="r" rtl="1" eaLnBrk="1" hangingPunct="1"/>
            <a:r>
              <a:rPr lang="ar-JO" altLang="en-US" b="1" dirty="0"/>
              <a:t>التغطية (دفعة أولى)</a:t>
            </a:r>
            <a:endParaRPr lang="en-US" altLang="en-US" b="1" dirty="0"/>
          </a:p>
          <a:p>
            <a:pPr algn="r" rtl="1" eaLnBrk="1" hangingPunct="1"/>
            <a:r>
              <a:rPr lang="ar-JO" altLang="en-US" b="1" dirty="0"/>
              <a:t>عبرانيين 10: 4</a:t>
            </a:r>
            <a:endParaRPr lang="en-US" altLang="en-US" b="1" dirty="0"/>
          </a:p>
        </p:txBody>
      </p:sp>
      <p:sp>
        <p:nvSpPr>
          <p:cNvPr id="83973" name="Rectangle 5"/>
          <p:cNvSpPr>
            <a:spLocks noChangeArrowheads="1"/>
          </p:cNvSpPr>
          <p:nvPr/>
        </p:nvSpPr>
        <p:spPr bwMode="auto">
          <a:xfrm>
            <a:off x="0" y="6248400"/>
            <a:ext cx="9144000" cy="533400"/>
          </a:xfrm>
          <a:prstGeom prst="rect">
            <a:avLst/>
          </a:prstGeom>
          <a:noFill/>
          <a:ln w="9525">
            <a:noFill/>
            <a:miter lim="800000"/>
            <a:headEnd/>
            <a:tailEnd/>
          </a:ln>
          <a:effectLst/>
        </p:spPr>
        <p:txBody>
          <a:bodyPr/>
          <a:lstStyle>
            <a:lvl1pPr marL="342900" indent="-342900"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r>
              <a:rPr lang="ar-JO" altLang="en-US" sz="2000" b="1" dirty="0">
                <a:effectLst>
                  <a:outerShdw blurRad="38100" dist="38100" dir="2700000" algn="tl">
                    <a:srgbClr val="000000"/>
                  </a:outerShdw>
                </a:effectLst>
              </a:rPr>
              <a:t>بول فاينبرج، الخلاص في العهد القديم، في التقليد والعهد</a:t>
            </a:r>
          </a:p>
        </p:txBody>
      </p:sp>
      <p:sp>
        <p:nvSpPr>
          <p:cNvPr id="7" name="Text Box 21"/>
          <p:cNvSpPr txBox="1">
            <a:spLocks noChangeArrowheads="1"/>
          </p:cNvSpPr>
          <p:nvPr/>
        </p:nvSpPr>
        <p:spPr bwMode="auto">
          <a:xfrm>
            <a:off x="8239357" y="-27503"/>
            <a:ext cx="79669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Times New Roman" pitchFamily="18" charset="0"/>
              </a:rPr>
              <a:t>175س</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265" name="Picture 3" descr="Christcros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2964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2"/>
          <p:cNvSpPr>
            <a:spLocks noGrp="1" noChangeArrowheads="1"/>
          </p:cNvSpPr>
          <p:nvPr>
            <p:ph type="title"/>
          </p:nvPr>
        </p:nvSpPr>
        <p:spPr>
          <a:xfrm>
            <a:off x="0" y="0"/>
            <a:ext cx="9144000" cy="1143000"/>
          </a:xfrm>
          <a:solidFill>
            <a:srgbClr val="0B0A25"/>
          </a:solidFill>
        </p:spPr>
        <p:txBody>
          <a:bodyPr/>
          <a:lstStyle/>
          <a:p>
            <a:pPr eaLnBrk="1" hangingPunct="1"/>
            <a:r>
              <a:rPr lang="ar-JO" altLang="en-US" sz="4000" b="1" dirty="0">
                <a:latin typeface="Arial" panose="020B0604020202020204" pitchFamily="34" charset="0"/>
                <a:cs typeface="Arial" panose="020B0604020202020204" pitchFamily="34" charset="0"/>
              </a:rPr>
              <a:t>الجانب الموضوعي في الخلاص</a:t>
            </a:r>
            <a:endParaRPr lang="en-US" altLang="en-US" sz="4000" b="1" dirty="0">
              <a:latin typeface="Arial" panose="020B0604020202020204" pitchFamily="34" charset="0"/>
              <a:cs typeface="Arial" panose="020B0604020202020204" pitchFamily="34" charset="0"/>
            </a:endParaRPr>
          </a:p>
        </p:txBody>
      </p:sp>
      <p:sp>
        <p:nvSpPr>
          <p:cNvPr id="65539" name="Rectangle 3"/>
          <p:cNvSpPr>
            <a:spLocks noGrp="1" noChangeArrowheads="1"/>
          </p:cNvSpPr>
          <p:nvPr>
            <p:ph type="body" idx="1"/>
          </p:nvPr>
        </p:nvSpPr>
        <p:spPr>
          <a:xfrm>
            <a:off x="457200" y="1524000"/>
            <a:ext cx="8229600" cy="5029200"/>
          </a:xfrm>
        </p:spPr>
        <p:txBody>
          <a:bodyPr/>
          <a:lstStyle/>
          <a:p>
            <a:pPr algn="r" rtl="1" eaLnBrk="1" hangingPunct="1">
              <a:lnSpc>
                <a:spcPct val="80000"/>
              </a:lnSpc>
              <a:buFont typeface="Wingdings" charset="0"/>
              <a:buBlip>
                <a:blip r:embed="rId3"/>
              </a:buBlip>
              <a:defRPr/>
            </a:pPr>
            <a:r>
              <a:rPr lang="ar-JO" sz="2800" b="1" dirty="0">
                <a:effectLst>
                  <a:glow rad="139700">
                    <a:srgbClr val="000000"/>
                  </a:glow>
                </a:effectLst>
                <a:latin typeface="Arial" panose="020B0604020202020204" pitchFamily="34" charset="0"/>
                <a:ea typeface="ＭＳ Ｐゴシック" charset="0"/>
                <a:cs typeface="Arial" panose="020B0604020202020204" pitchFamily="34" charset="0"/>
              </a:rPr>
              <a:t>إعلان سر الجسد الواحد في المسيح المكون من اليهود والأمم   (أف 3: 9؛ 6: 19)</a:t>
            </a:r>
            <a:endParaRPr lang="en-US" sz="2800" b="1" dirty="0">
              <a:effectLst>
                <a:glow rad="139700">
                  <a:srgbClr val="000000"/>
                </a:glow>
              </a:effectLst>
              <a:latin typeface="Arial" panose="020B0604020202020204" pitchFamily="34" charset="0"/>
              <a:ea typeface="ＭＳ Ｐゴシック" charset="0"/>
              <a:cs typeface="Arial" panose="020B0604020202020204" pitchFamily="34" charset="0"/>
            </a:endParaRPr>
          </a:p>
          <a:p>
            <a:pPr eaLnBrk="1" hangingPunct="1">
              <a:lnSpc>
                <a:spcPct val="80000"/>
              </a:lnSpc>
              <a:buFont typeface="Wingdings" charset="0"/>
              <a:buNone/>
              <a:defRPr/>
            </a:pPr>
            <a:r>
              <a:rPr lang="en-US" sz="2800" b="1" dirty="0">
                <a:effectLst>
                  <a:glow rad="139700">
                    <a:srgbClr val="000000"/>
                  </a:glow>
                </a:effectLst>
                <a:latin typeface="Arial" panose="020B0604020202020204" pitchFamily="34" charset="0"/>
                <a:ea typeface="ＭＳ Ｐゴシック" charset="0"/>
                <a:cs typeface="Arial" panose="020B0604020202020204" pitchFamily="34" charset="0"/>
              </a:rPr>
              <a:t> </a:t>
            </a:r>
          </a:p>
          <a:p>
            <a:pPr algn="r" rtl="1" eaLnBrk="1" hangingPunct="1">
              <a:lnSpc>
                <a:spcPct val="80000"/>
              </a:lnSpc>
              <a:buFont typeface="Wingdings" charset="0"/>
              <a:buBlip>
                <a:blip r:embed="rId3"/>
              </a:buBlip>
              <a:defRPr/>
            </a:pPr>
            <a:r>
              <a:rPr lang="ar-JO" sz="2800" b="1" dirty="0">
                <a:effectLst>
                  <a:glow rad="139700">
                    <a:srgbClr val="000000"/>
                  </a:glow>
                </a:effectLst>
                <a:latin typeface="Arial" panose="020B0604020202020204" pitchFamily="34" charset="0"/>
                <a:ea typeface="ＭＳ Ｐゴシック" charset="0"/>
                <a:cs typeface="Arial" panose="020B0604020202020204" pitchFamily="34" charset="0"/>
              </a:rPr>
              <a:t>خطة الله</a:t>
            </a:r>
            <a:endParaRPr lang="en-US" sz="2400" b="1" dirty="0">
              <a:effectLst>
                <a:glow rad="139700">
                  <a:srgbClr val="000000"/>
                </a:glow>
              </a:effectLst>
              <a:latin typeface="Arial" panose="020B0604020202020204" pitchFamily="34" charset="0"/>
              <a:cs typeface="Arial" panose="020B0604020202020204" pitchFamily="34" charset="0"/>
            </a:endParaRPr>
          </a:p>
          <a:p>
            <a:pPr lvl="1" algn="r" rtl="1" eaLnBrk="1" hangingPunct="1">
              <a:lnSpc>
                <a:spcPct val="80000"/>
              </a:lnSpc>
              <a:buFont typeface="Wingdings" charset="0"/>
              <a:buChar char="n"/>
              <a:defRPr/>
            </a:pPr>
            <a:r>
              <a:rPr lang="ar-JO" sz="2400" b="1" dirty="0">
                <a:effectLst>
                  <a:glow rad="139700">
                    <a:srgbClr val="000000"/>
                  </a:glow>
                </a:effectLst>
                <a:latin typeface="Arial" panose="020B0604020202020204" pitchFamily="34" charset="0"/>
                <a:cs typeface="Arial" panose="020B0604020202020204" pitchFamily="34" charset="0"/>
              </a:rPr>
              <a:t>موجودة قبل تأسيس العالم (أف 1: 3-14)</a:t>
            </a:r>
            <a:endParaRPr lang="en-US" sz="2400" b="1" dirty="0">
              <a:effectLst>
                <a:glow rad="139700">
                  <a:srgbClr val="000000"/>
                </a:glow>
              </a:effectLst>
              <a:latin typeface="Arial" panose="020B0604020202020204" pitchFamily="34" charset="0"/>
              <a:cs typeface="Arial" panose="020B0604020202020204" pitchFamily="34" charset="0"/>
            </a:endParaRPr>
          </a:p>
          <a:p>
            <a:pPr lvl="1" algn="r" rtl="1" eaLnBrk="1" hangingPunct="1">
              <a:lnSpc>
                <a:spcPct val="80000"/>
              </a:lnSpc>
              <a:buFont typeface="Wingdings" charset="0"/>
              <a:buChar char="n"/>
              <a:defRPr/>
            </a:pPr>
            <a:r>
              <a:rPr lang="ar-JO" sz="2400" b="1" dirty="0">
                <a:effectLst>
                  <a:glow rad="139700">
                    <a:srgbClr val="000000"/>
                  </a:glow>
                </a:effectLst>
                <a:latin typeface="Arial" panose="020B0604020202020204" pitchFamily="34" charset="0"/>
                <a:cs typeface="Arial" panose="020B0604020202020204" pitchFamily="34" charset="0"/>
              </a:rPr>
              <a:t>لكل الأمم (تك 12)</a:t>
            </a:r>
          </a:p>
          <a:p>
            <a:pPr lvl="1" algn="r" rtl="1" eaLnBrk="1" hangingPunct="1">
              <a:lnSpc>
                <a:spcPct val="80000"/>
              </a:lnSpc>
              <a:buFont typeface="Wingdings" charset="0"/>
              <a:buChar char="n"/>
              <a:defRPr/>
            </a:pPr>
            <a:r>
              <a:rPr lang="ar-JO" sz="2400" b="1" dirty="0">
                <a:effectLst>
                  <a:glow rad="139700">
                    <a:srgbClr val="000000"/>
                  </a:glow>
                </a:effectLst>
                <a:latin typeface="Arial" panose="020B0604020202020204" pitchFamily="34" charset="0"/>
                <a:cs typeface="Arial" panose="020B0604020202020204" pitchFamily="34" charset="0"/>
              </a:rPr>
              <a:t>اكتملت في يسوع (عب 10)</a:t>
            </a:r>
          </a:p>
          <a:p>
            <a:pPr lvl="1" algn="r" rtl="1" eaLnBrk="1" hangingPunct="1">
              <a:lnSpc>
                <a:spcPct val="80000"/>
              </a:lnSpc>
              <a:buFont typeface="Wingdings" charset="0"/>
              <a:buChar char="n"/>
              <a:defRPr/>
            </a:pPr>
            <a:r>
              <a:rPr lang="ar-JO" sz="2400" b="1" dirty="0">
                <a:effectLst>
                  <a:glow rad="139700">
                    <a:srgbClr val="000000"/>
                  </a:glow>
                </a:effectLst>
                <a:latin typeface="Arial" panose="020B0604020202020204" pitchFamily="34" charset="0"/>
                <a:cs typeface="Arial" panose="020B0604020202020204" pitchFamily="34" charset="0"/>
              </a:rPr>
              <a:t>كان موته لأجل الجميع (يو 11: 51-52)</a:t>
            </a:r>
          </a:p>
          <a:p>
            <a:pPr lvl="1" algn="r" rtl="1" eaLnBrk="1" hangingPunct="1">
              <a:lnSpc>
                <a:spcPct val="80000"/>
              </a:lnSpc>
              <a:buFont typeface="Wingdings" charset="0"/>
              <a:buChar char="n"/>
              <a:defRPr/>
            </a:pPr>
            <a:r>
              <a:rPr lang="ar-JO" sz="2400" b="1" dirty="0">
                <a:effectLst>
                  <a:glow rad="139700">
                    <a:srgbClr val="000000"/>
                  </a:glow>
                </a:effectLst>
                <a:latin typeface="Arial" panose="020B0604020202020204" pitchFamily="34" charset="0"/>
                <a:cs typeface="Arial" panose="020B0604020202020204" pitchFamily="34" charset="0"/>
              </a:rPr>
              <a:t>غفران الخطايا لكل الأمم (لو 24: 47)</a:t>
            </a:r>
            <a:r>
              <a:rPr lang="en-US" sz="2400" b="1" dirty="0">
                <a:effectLst>
                  <a:glow rad="139700">
                    <a:srgbClr val="000000"/>
                  </a:glow>
                </a:effectLst>
                <a:latin typeface="Arial" panose="020B0604020202020204" pitchFamily="34" charset="0"/>
                <a:cs typeface="Arial" panose="020B0604020202020204" pitchFamily="34" charset="0"/>
              </a:rPr>
              <a:t> </a:t>
            </a:r>
          </a:p>
          <a:p>
            <a:pPr marL="0" indent="0" eaLnBrk="1" hangingPunct="1">
              <a:lnSpc>
                <a:spcPct val="80000"/>
              </a:lnSpc>
              <a:buNone/>
              <a:defRPr/>
            </a:pPr>
            <a:endParaRPr lang="en-US" sz="2800" b="1" dirty="0">
              <a:effectLst>
                <a:glow rad="139700">
                  <a:srgbClr val="000000"/>
                </a:glow>
              </a:effectLst>
              <a:latin typeface="Arial" panose="020B0604020202020204" pitchFamily="34" charset="0"/>
              <a:ea typeface="ＭＳ Ｐゴシック" charset="0"/>
              <a:cs typeface="Arial" panose="020B0604020202020204" pitchFamily="34" charset="0"/>
            </a:endParaRPr>
          </a:p>
          <a:p>
            <a:pPr algn="r" rtl="1" eaLnBrk="1" hangingPunct="1">
              <a:lnSpc>
                <a:spcPct val="80000"/>
              </a:lnSpc>
              <a:buFont typeface="Wingdings" charset="0"/>
              <a:buBlip>
                <a:blip r:embed="rId3"/>
              </a:buBlip>
              <a:defRPr/>
            </a:pPr>
            <a:r>
              <a:rPr lang="ar-JO" sz="2800" b="1" dirty="0">
                <a:effectLst>
                  <a:glow rad="139700">
                    <a:srgbClr val="000000"/>
                  </a:glow>
                </a:effectLst>
                <a:latin typeface="Arial" panose="020B0604020202020204" pitchFamily="34" charset="0"/>
                <a:ea typeface="ＭＳ Ｐゴシック" charset="0"/>
                <a:cs typeface="Arial" panose="020B0604020202020204" pitchFamily="34" charset="0"/>
              </a:rPr>
              <a:t>البركة الموعودة من خلال إبراهيم لكل الناس (غل 3: 8)</a:t>
            </a:r>
            <a:endParaRPr lang="en-US" sz="2800" b="1" dirty="0">
              <a:effectLst>
                <a:glow rad="1397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21"/>
          <p:cNvSpPr txBox="1">
            <a:spLocks noChangeArrowheads="1"/>
          </p:cNvSpPr>
          <p:nvPr/>
        </p:nvSpPr>
        <p:spPr bwMode="auto">
          <a:xfrm>
            <a:off x="8190145" y="107434"/>
            <a:ext cx="79669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175س</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289" name="Picture 3" descr="weg-faq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7288"/>
            <a:ext cx="9144000"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p:cNvSpPr>
            <a:spLocks noGrp="1" noChangeArrowheads="1"/>
          </p:cNvSpPr>
          <p:nvPr>
            <p:ph type="title"/>
          </p:nvPr>
        </p:nvSpPr>
        <p:spPr>
          <a:xfrm>
            <a:off x="0" y="0"/>
            <a:ext cx="9144000" cy="1143000"/>
          </a:xfrm>
          <a:solidFill>
            <a:srgbClr val="0B0A25"/>
          </a:solidFill>
        </p:spPr>
        <p:txBody>
          <a:bodyPr/>
          <a:lstStyle/>
          <a:p>
            <a:pPr eaLnBrk="1" hangingPunct="1"/>
            <a:r>
              <a:rPr lang="ar-JO" altLang="en-US" sz="4000" b="1" dirty="0">
                <a:latin typeface="Arial" panose="020B0604020202020204" pitchFamily="34" charset="0"/>
                <a:cs typeface="Arial" panose="020B0604020202020204" pitchFamily="34" charset="0"/>
              </a:rPr>
              <a:t>الأساس الموضوعي -  المسيح</a:t>
            </a:r>
            <a:endParaRPr lang="en-US" altLang="en-US" sz="4000" b="1" dirty="0">
              <a:latin typeface="Arial" panose="020B0604020202020204" pitchFamily="34" charset="0"/>
              <a:cs typeface="Arial" panose="020B0604020202020204" pitchFamily="34" charset="0"/>
            </a:endParaRPr>
          </a:p>
        </p:txBody>
      </p:sp>
      <p:sp>
        <p:nvSpPr>
          <p:cNvPr id="66563" name="Rectangle 3"/>
          <p:cNvSpPr>
            <a:spLocks noGrp="1" noChangeArrowheads="1"/>
          </p:cNvSpPr>
          <p:nvPr>
            <p:ph type="body" idx="1"/>
          </p:nvPr>
        </p:nvSpPr>
        <p:spPr>
          <a:xfrm>
            <a:off x="533400" y="1295400"/>
            <a:ext cx="8229600" cy="4533900"/>
          </a:xfrm>
        </p:spPr>
        <p:txBody>
          <a:bodyPr/>
          <a:lstStyle/>
          <a:p>
            <a:pPr algn="r" rtl="1" eaLnBrk="1" hangingPunct="1">
              <a:lnSpc>
                <a:spcPct val="90000"/>
              </a:lnSpc>
            </a:pPr>
            <a:r>
              <a:rPr lang="ar-JO" altLang="en-US" sz="2800" b="1" dirty="0">
                <a:effectLst>
                  <a:glow rad="228600">
                    <a:srgbClr val="000000">
                      <a:alpha val="85000"/>
                    </a:srgbClr>
                  </a:glow>
                </a:effectLst>
                <a:latin typeface="Arial" panose="020B0604020202020204" pitchFamily="34" charset="0"/>
                <a:cs typeface="Arial" panose="020B0604020202020204" pitchFamily="34" charset="0"/>
              </a:rPr>
              <a:t>كان اختيار الله السيادي أن المسيح حمل الله هو الذي يرفع خطية العالم (يو 1: 29)</a:t>
            </a:r>
            <a:endParaRPr lang="en-US" altLang="en-US" sz="2800" b="1" dirty="0">
              <a:effectLst>
                <a:glow rad="228600">
                  <a:srgbClr val="000000">
                    <a:alpha val="85000"/>
                  </a:srgbClr>
                </a:glow>
              </a:effectLst>
              <a:latin typeface="Arial" panose="020B0604020202020204" pitchFamily="34" charset="0"/>
              <a:cs typeface="Arial" panose="020B0604020202020204" pitchFamily="34" charset="0"/>
            </a:endParaRPr>
          </a:p>
          <a:p>
            <a:pPr algn="r" rtl="1" eaLnBrk="1" hangingPunct="1">
              <a:lnSpc>
                <a:spcPct val="90000"/>
              </a:lnSpc>
            </a:pPr>
            <a:r>
              <a:rPr lang="ar-JO" altLang="en-US" sz="2800" b="1" dirty="0">
                <a:effectLst>
                  <a:glow rad="228600">
                    <a:srgbClr val="000000">
                      <a:alpha val="85000"/>
                    </a:srgbClr>
                  </a:glow>
                </a:effectLst>
                <a:latin typeface="Arial" panose="020B0604020202020204" pitchFamily="34" charset="0"/>
                <a:cs typeface="Arial" panose="020B0604020202020204" pitchFamily="34" charset="0"/>
              </a:rPr>
              <a:t>هذا هو المسيح الموصوف في سفر العبرانيين بأنه مؤسس ووسيط الخلاص (عب 2: 10، 7: 25)</a:t>
            </a:r>
            <a:endParaRPr lang="en-US" altLang="en-US" sz="2800" b="1" dirty="0">
              <a:effectLst>
                <a:glow rad="228600">
                  <a:srgbClr val="000000">
                    <a:alpha val="85000"/>
                  </a:srgbClr>
                </a:glow>
              </a:effectLst>
              <a:latin typeface="Arial" panose="020B0604020202020204" pitchFamily="34" charset="0"/>
              <a:cs typeface="Arial" panose="020B0604020202020204" pitchFamily="34" charset="0"/>
            </a:endParaRPr>
          </a:p>
          <a:p>
            <a:pPr algn="r" rtl="1" eaLnBrk="1" hangingPunct="1">
              <a:lnSpc>
                <a:spcPct val="90000"/>
              </a:lnSpc>
            </a:pPr>
            <a:r>
              <a:rPr lang="ar-JO" altLang="en-US" sz="2800" b="1" dirty="0">
                <a:effectLst>
                  <a:glow rad="228600">
                    <a:srgbClr val="000000">
                      <a:alpha val="85000"/>
                    </a:srgbClr>
                  </a:glow>
                </a:effectLst>
                <a:latin typeface="Arial" panose="020B0604020202020204" pitchFamily="34" charset="0"/>
                <a:cs typeface="Arial" panose="020B0604020202020204" pitchFamily="34" charset="0"/>
              </a:rPr>
              <a:t>الذي </a:t>
            </a:r>
            <a:r>
              <a:rPr lang="ar-JO" altLang="en-US" sz="2800" b="1" dirty="0">
                <a:solidFill>
                  <a:srgbClr val="FFFF66"/>
                </a:solidFill>
                <a:effectLst>
                  <a:glow rad="228600">
                    <a:srgbClr val="000000">
                      <a:alpha val="85000"/>
                    </a:srgbClr>
                  </a:glow>
                </a:effectLst>
                <a:latin typeface="Arial" panose="020B0604020202020204" pitchFamily="34" charset="0"/>
                <a:cs typeface="Arial" panose="020B0604020202020204" pitchFamily="34" charset="0"/>
              </a:rPr>
              <a:t>فيه</a:t>
            </a:r>
            <a:r>
              <a:rPr lang="ar-JO" altLang="en-US" sz="2800" b="1" dirty="0">
                <a:effectLst>
                  <a:glow rad="228600">
                    <a:srgbClr val="000000">
                      <a:alpha val="85000"/>
                    </a:srgbClr>
                  </a:glow>
                </a:effectLst>
                <a:latin typeface="Arial" panose="020B0604020202020204" pitchFamily="34" charset="0"/>
                <a:cs typeface="Arial" panose="020B0604020202020204" pitchFamily="34" charset="0"/>
              </a:rPr>
              <a:t> لنا الفداء </a:t>
            </a:r>
            <a:r>
              <a:rPr lang="ar-JO" altLang="en-US" sz="2800" b="1" dirty="0">
                <a:solidFill>
                  <a:srgbClr val="FFFF66"/>
                </a:solidFill>
                <a:effectLst>
                  <a:glow rad="228600">
                    <a:srgbClr val="000000">
                      <a:alpha val="85000"/>
                    </a:srgbClr>
                  </a:glow>
                </a:effectLst>
                <a:latin typeface="Arial" panose="020B0604020202020204" pitchFamily="34" charset="0"/>
                <a:cs typeface="Arial" panose="020B0604020202020204" pitchFamily="34" charset="0"/>
              </a:rPr>
              <a:t>بدمه غفران الخطايا </a:t>
            </a:r>
            <a:r>
              <a:rPr lang="ar-JO" altLang="en-US" sz="2800" b="1" dirty="0">
                <a:effectLst>
                  <a:glow rad="228600">
                    <a:srgbClr val="000000">
                      <a:alpha val="85000"/>
                    </a:srgbClr>
                  </a:glow>
                </a:effectLst>
                <a:latin typeface="Arial" panose="020B0604020202020204" pitchFamily="34" charset="0"/>
                <a:cs typeface="Arial" panose="020B0604020202020204" pitchFamily="34" charset="0"/>
              </a:rPr>
              <a:t>حسب غنى </a:t>
            </a:r>
            <a:r>
              <a:rPr lang="ar-JO" altLang="en-US" sz="2800" b="1" dirty="0">
                <a:solidFill>
                  <a:srgbClr val="FFFF66"/>
                </a:solidFill>
                <a:effectLst>
                  <a:glow rad="228600">
                    <a:srgbClr val="000000">
                      <a:alpha val="85000"/>
                    </a:srgbClr>
                  </a:glow>
                </a:effectLst>
                <a:latin typeface="Arial" panose="020B0604020202020204" pitchFamily="34" charset="0"/>
                <a:cs typeface="Arial" panose="020B0604020202020204" pitchFamily="34" charset="0"/>
              </a:rPr>
              <a:t>نعمته</a:t>
            </a:r>
            <a:r>
              <a:rPr lang="ar-JO" altLang="en-US" sz="2800" b="1" dirty="0">
                <a:effectLst>
                  <a:glow rad="228600">
                    <a:srgbClr val="000000">
                      <a:alpha val="85000"/>
                    </a:srgbClr>
                  </a:glow>
                </a:effectLst>
                <a:latin typeface="Arial" panose="020B0604020202020204" pitchFamily="34" charset="0"/>
                <a:cs typeface="Arial" panose="020B0604020202020204" pitchFamily="34" charset="0"/>
              </a:rPr>
              <a:t> التي </a:t>
            </a:r>
            <a:r>
              <a:rPr lang="ar-JO" altLang="en-US" sz="2800" b="1" dirty="0">
                <a:solidFill>
                  <a:srgbClr val="FFFF66"/>
                </a:solidFill>
                <a:effectLst>
                  <a:glow rad="228600">
                    <a:srgbClr val="000000">
                      <a:alpha val="85000"/>
                    </a:srgbClr>
                  </a:glow>
                </a:effectLst>
                <a:latin typeface="Arial" panose="020B0604020202020204" pitchFamily="34" charset="0"/>
                <a:cs typeface="Arial" panose="020B0604020202020204" pitchFamily="34" charset="0"/>
              </a:rPr>
              <a:t>أجزلها</a:t>
            </a:r>
            <a:r>
              <a:rPr lang="ar-JO" altLang="en-US" sz="2800" b="1" dirty="0">
                <a:effectLst>
                  <a:glow rad="228600">
                    <a:srgbClr val="000000">
                      <a:alpha val="85000"/>
                    </a:srgbClr>
                  </a:glow>
                </a:effectLst>
                <a:latin typeface="Arial" panose="020B0604020202020204" pitchFamily="34" charset="0"/>
                <a:cs typeface="Arial" panose="020B0604020202020204" pitchFamily="34" charset="0"/>
              </a:rPr>
              <a:t> لنا بكل حكمة وفطنة (أف 1: 7-8)</a:t>
            </a:r>
            <a:endParaRPr lang="en-US" altLang="en-US" sz="2800" b="1" dirty="0">
              <a:effectLst>
                <a:glow rad="228600">
                  <a:srgbClr val="000000">
                    <a:alpha val="85000"/>
                  </a:srgbClr>
                </a:glow>
              </a:effectLst>
              <a:latin typeface="Arial" panose="020B0604020202020204" pitchFamily="34" charset="0"/>
              <a:cs typeface="Arial" panose="020B0604020202020204" pitchFamily="34" charset="0"/>
            </a:endParaRPr>
          </a:p>
          <a:p>
            <a:pPr eaLnBrk="1" hangingPunct="1">
              <a:lnSpc>
                <a:spcPct val="90000"/>
              </a:lnSpc>
            </a:pPr>
            <a:endParaRPr lang="en-US" altLang="en-US" sz="2400" b="1" dirty="0">
              <a:effectLst>
                <a:glow rad="228600">
                  <a:srgbClr val="000000">
                    <a:alpha val="85000"/>
                  </a:srgbClr>
                </a:glow>
              </a:effectLst>
              <a:latin typeface="Arial" panose="020B0604020202020204" pitchFamily="34" charset="0"/>
              <a:cs typeface="Arial" panose="020B0604020202020204" pitchFamily="34" charset="0"/>
            </a:endParaRPr>
          </a:p>
        </p:txBody>
      </p:sp>
      <p:sp>
        <p:nvSpPr>
          <p:cNvPr id="5" name="Text Box 21"/>
          <p:cNvSpPr txBox="1">
            <a:spLocks noChangeArrowheads="1"/>
          </p:cNvSpPr>
          <p:nvPr/>
        </p:nvSpPr>
        <p:spPr bwMode="auto">
          <a:xfrm>
            <a:off x="8190145" y="107434"/>
            <a:ext cx="79669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175ش</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3" name="Picture 3" descr="Sav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5413"/>
            <a:ext cx="9144000" cy="69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ChangeArrowheads="1"/>
          </p:cNvSpPr>
          <p:nvPr>
            <p:ph type="title"/>
          </p:nvPr>
        </p:nvSpPr>
        <p:spPr>
          <a:xfrm>
            <a:off x="-76200" y="0"/>
            <a:ext cx="9220200" cy="1143000"/>
          </a:xfrm>
          <a:solidFill>
            <a:srgbClr val="0B0A25"/>
          </a:solidFill>
        </p:spPr>
        <p:txBody>
          <a:bodyPr/>
          <a:lstStyle/>
          <a:p>
            <a:pPr eaLnBrk="1" hangingPunct="1"/>
            <a:r>
              <a:rPr lang="ar-JO" altLang="en-US" sz="4000" b="1" dirty="0">
                <a:latin typeface="Arial" panose="020B0604020202020204" pitchFamily="34" charset="0"/>
                <a:cs typeface="Arial" panose="020B0604020202020204" pitchFamily="34" charset="0"/>
              </a:rPr>
              <a:t>الجانب الذاتي في الخلاص</a:t>
            </a:r>
            <a:endParaRPr lang="en-US" altLang="en-US" sz="4000" b="1" dirty="0">
              <a:latin typeface="Arial" panose="020B0604020202020204" pitchFamily="34" charset="0"/>
              <a:cs typeface="Arial" panose="020B0604020202020204" pitchFamily="34" charset="0"/>
            </a:endParaRPr>
          </a:p>
        </p:txBody>
      </p:sp>
      <p:sp>
        <p:nvSpPr>
          <p:cNvPr id="67587" name="Rectangle 3"/>
          <p:cNvSpPr>
            <a:spLocks noGrp="1" noChangeArrowheads="1"/>
          </p:cNvSpPr>
          <p:nvPr>
            <p:ph type="body" idx="1"/>
          </p:nvPr>
        </p:nvSpPr>
        <p:spPr>
          <a:xfrm>
            <a:off x="457200" y="2087563"/>
            <a:ext cx="8229600" cy="2286000"/>
          </a:xfrm>
        </p:spPr>
        <p:txBody>
          <a:bodyPr/>
          <a:lstStyle/>
          <a:p>
            <a:pPr algn="r" rtl="1" eaLnBrk="1" hangingPunct="1">
              <a:buFont typeface="Wingdings" charset="0"/>
              <a:buBlip>
                <a:blip r:embed="rId3"/>
              </a:buBlip>
              <a:defRPr/>
            </a:pPr>
            <a:r>
              <a:rPr lang="ar-JO" sz="4000" b="1" dirty="0">
                <a:effectLst>
                  <a:glow rad="127000">
                    <a:srgbClr val="000000"/>
                  </a:glow>
                </a:effectLst>
                <a:latin typeface="Arial" panose="020B0604020202020204" pitchFamily="34" charset="0"/>
                <a:ea typeface="ＭＳ Ｐゴシック" charset="0"/>
                <a:cs typeface="Arial" panose="020B0604020202020204" pitchFamily="34" charset="0"/>
              </a:rPr>
              <a:t>الجوهر مقابل التعبير</a:t>
            </a:r>
            <a:endParaRPr lang="en-US" sz="4000" b="1" dirty="0">
              <a:effectLst>
                <a:glow rad="127000">
                  <a:srgbClr val="000000"/>
                </a:glow>
              </a:effectLst>
              <a:latin typeface="Arial" panose="020B0604020202020204" pitchFamily="34" charset="0"/>
              <a:ea typeface="ＭＳ Ｐゴシック" charset="0"/>
              <a:cs typeface="Arial" panose="020B0604020202020204" pitchFamily="34" charset="0"/>
            </a:endParaRPr>
          </a:p>
          <a:p>
            <a:pPr lvl="1" algn="r" rtl="1" eaLnBrk="1" hangingPunct="1">
              <a:buFont typeface="Wingdings" charset="0"/>
              <a:buChar char="n"/>
              <a:defRPr/>
            </a:pPr>
            <a:r>
              <a:rPr lang="ar-JO" sz="3600" b="1" dirty="0">
                <a:effectLst>
                  <a:glow rad="127000">
                    <a:srgbClr val="000000"/>
                  </a:glow>
                </a:effectLst>
                <a:latin typeface="Arial" panose="020B0604020202020204" pitchFamily="34" charset="0"/>
                <a:cs typeface="Arial" panose="020B0604020202020204" pitchFamily="34" charset="0"/>
              </a:rPr>
              <a:t>العهد القديم – الذبائح</a:t>
            </a:r>
          </a:p>
          <a:p>
            <a:pPr lvl="1" algn="r" rtl="1" eaLnBrk="1" hangingPunct="1">
              <a:buFont typeface="Wingdings" charset="0"/>
              <a:buChar char="n"/>
              <a:defRPr/>
            </a:pPr>
            <a:r>
              <a:rPr lang="ar-JO" sz="3600" b="1" dirty="0">
                <a:effectLst>
                  <a:glow rad="127000">
                    <a:srgbClr val="000000"/>
                  </a:glow>
                </a:effectLst>
                <a:latin typeface="Arial" panose="020B0604020202020204" pitchFamily="34" charset="0"/>
                <a:cs typeface="Arial" panose="020B0604020202020204" pitchFamily="34" charset="0"/>
              </a:rPr>
              <a:t>العهد الجديد – المعمودية، عشاء الرب</a:t>
            </a:r>
            <a:endParaRPr lang="en-US" sz="3600" b="1" dirty="0">
              <a:effectLst>
                <a:glow rad="127000">
                  <a:srgbClr val="000000"/>
                </a:glow>
              </a:effectLst>
              <a:latin typeface="Arial" panose="020B0604020202020204" pitchFamily="34" charset="0"/>
              <a:cs typeface="Arial" panose="020B0604020202020204" pitchFamily="34" charset="0"/>
            </a:endParaRPr>
          </a:p>
          <a:p>
            <a:pPr marL="457200" lvl="1" indent="0" eaLnBrk="1" hangingPunct="1">
              <a:buNone/>
              <a:defRPr/>
            </a:pPr>
            <a:endParaRPr lang="en-US" sz="3600" b="1" dirty="0">
              <a:effectLst>
                <a:glow rad="127000">
                  <a:srgbClr val="000000"/>
                </a:glow>
              </a:effectLst>
              <a:latin typeface="Arial" panose="020B0604020202020204" pitchFamily="34" charset="0"/>
              <a:cs typeface="Arial" panose="020B0604020202020204" pitchFamily="34" charset="0"/>
            </a:endParaRPr>
          </a:p>
        </p:txBody>
      </p:sp>
      <p:sp>
        <p:nvSpPr>
          <p:cNvPr id="5" name="Text Box 21"/>
          <p:cNvSpPr txBox="1">
            <a:spLocks noChangeArrowheads="1"/>
          </p:cNvSpPr>
          <p:nvPr/>
        </p:nvSpPr>
        <p:spPr bwMode="auto">
          <a:xfrm>
            <a:off x="8190145" y="107434"/>
            <a:ext cx="796693"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Arial" panose="020B0604020202020204" pitchFamily="34" charset="0"/>
              </a:rPr>
              <a:t>175ش</a:t>
            </a:r>
            <a:endParaRPr lang="en-US" altLang="en-US" sz="1800" dirty="0">
              <a:solidFill>
                <a:srgbClr val="000000"/>
              </a:solidFill>
              <a:effectLst>
                <a:outerShdw blurRad="38100" dist="38100" dir="2700000" algn="tl">
                  <a:srgbClr val="FFFFFF"/>
                </a:outerShdw>
              </a:effectLst>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7" name="Picture 3" descr="man-praying-on-one-kne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9144000"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2"/>
          <p:cNvSpPr>
            <a:spLocks noGrp="1" noChangeArrowheads="1"/>
          </p:cNvSpPr>
          <p:nvPr>
            <p:ph type="title"/>
          </p:nvPr>
        </p:nvSpPr>
        <p:spPr>
          <a:xfrm>
            <a:off x="-76200" y="0"/>
            <a:ext cx="9220200" cy="1143000"/>
          </a:xfrm>
          <a:solidFill>
            <a:srgbClr val="0B0A25"/>
          </a:solidFill>
        </p:spPr>
        <p:txBody>
          <a:bodyPr/>
          <a:lstStyle/>
          <a:p>
            <a:pPr eaLnBrk="1" hangingPunct="1"/>
            <a:r>
              <a:rPr lang="ar-JO" altLang="en-US" b="1" dirty="0"/>
              <a:t>تضمينات اليوم</a:t>
            </a:r>
            <a:endParaRPr lang="en-US" altLang="en-US" b="1" dirty="0"/>
          </a:p>
        </p:txBody>
      </p:sp>
      <p:sp>
        <p:nvSpPr>
          <p:cNvPr id="68611" name="Rectangle 3"/>
          <p:cNvSpPr>
            <a:spLocks noGrp="1" noChangeArrowheads="1"/>
          </p:cNvSpPr>
          <p:nvPr>
            <p:ph type="body" idx="1"/>
          </p:nvPr>
        </p:nvSpPr>
        <p:spPr>
          <a:xfrm>
            <a:off x="179512" y="1600200"/>
            <a:ext cx="8964488" cy="4533900"/>
          </a:xfrm>
        </p:spPr>
        <p:txBody>
          <a:bodyPr/>
          <a:lstStyle/>
          <a:p>
            <a:pPr algn="r" rtl="1" eaLnBrk="1" hangingPunct="1"/>
            <a:r>
              <a:rPr lang="ar-JO" altLang="en-US" b="1" dirty="0"/>
              <a:t>قداسة الله غير قابلة للتغيير</a:t>
            </a:r>
          </a:p>
          <a:p>
            <a:pPr algn="r" rtl="1" eaLnBrk="1" hangingPunct="1"/>
            <a:r>
              <a:rPr lang="ar-JO" altLang="en-US" b="1" dirty="0"/>
              <a:t>يوجد في الحياة ما هو أكثر من هنا والآن</a:t>
            </a:r>
          </a:p>
          <a:p>
            <a:pPr algn="r" rtl="1" eaLnBrk="1" hangingPunct="1"/>
            <a:r>
              <a:rPr lang="ar-JO" altLang="en-US" b="1" dirty="0"/>
              <a:t>سيؤثر موقفنا من ذبيحة المسيح على وجهة نظر غير المسيحيين بعد من الإنجيل (نحن نعطيهم وجهة نظر)</a:t>
            </a:r>
            <a:endParaRPr lang="en-US" altLang="en-US" b="1" dirty="0"/>
          </a:p>
          <a:p>
            <a:pPr algn="r" rtl="1" eaLnBrk="1" hangingPunct="1"/>
            <a:endParaRPr lang="en-US" altLang="en-US" b="1" dirty="0"/>
          </a:p>
        </p:txBody>
      </p:sp>
      <p:sp>
        <p:nvSpPr>
          <p:cNvPr id="5" name="Text Box 21"/>
          <p:cNvSpPr txBox="1">
            <a:spLocks noChangeArrowheads="1"/>
          </p:cNvSpPr>
          <p:nvPr/>
        </p:nvSpPr>
        <p:spPr bwMode="auto">
          <a:xfrm>
            <a:off x="7683596" y="107434"/>
            <a:ext cx="1303242" cy="369332"/>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ar-JO" altLang="en-US" sz="2400" b="1" dirty="0">
                <a:solidFill>
                  <a:srgbClr val="FFFFFF"/>
                </a:solidFill>
                <a:effectLst>
                  <a:outerShdw blurRad="38100" dist="38100" dir="2700000" algn="tl">
                    <a:srgbClr val="5B5B89"/>
                  </a:outerShdw>
                </a:effectLst>
                <a:cs typeface="Times New Roman" pitchFamily="18" charset="0"/>
              </a:rPr>
              <a:t>175 ش-ص</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1" name="Picture 2" descr="Passion_Christ_SZ_2004_03_17"/>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body" sz="half" idx="1"/>
          </p:nvPr>
        </p:nvSpPr>
        <p:spPr>
          <a:xfrm>
            <a:off x="0" y="0"/>
            <a:ext cx="4724400" cy="6858000"/>
          </a:xfrm>
          <a:solidFill>
            <a:srgbClr val="0B0A25"/>
          </a:solidFill>
        </p:spPr>
        <p:txBody>
          <a:bodyPr anchor="ctr"/>
          <a:lstStyle/>
          <a:p>
            <a:pPr algn="r" eaLnBrk="1" hangingPunct="1">
              <a:buFont typeface="Wingdings" pitchFamily="2" charset="2"/>
              <a:buNone/>
            </a:pPr>
            <a:r>
              <a:rPr lang="ar-JO" altLang="en-US" sz="3200" b="1" dirty="0">
                <a:solidFill>
                  <a:schemeClr val="tx2"/>
                </a:solidFill>
              </a:rPr>
              <a:t>ما هي اللغة التي يجب </a:t>
            </a:r>
          </a:p>
          <a:p>
            <a:pPr algn="r" eaLnBrk="1" hangingPunct="1">
              <a:buFont typeface="Wingdings" pitchFamily="2" charset="2"/>
              <a:buNone/>
            </a:pPr>
            <a:r>
              <a:rPr lang="ar-JO" altLang="en-US" sz="3200" b="1" dirty="0">
                <a:solidFill>
                  <a:schemeClr val="tx2"/>
                </a:solidFill>
              </a:rPr>
              <a:t>أن أقترضها لأشكرك</a:t>
            </a:r>
          </a:p>
          <a:p>
            <a:pPr algn="r" eaLnBrk="1" hangingPunct="1">
              <a:buFont typeface="Wingdings" pitchFamily="2" charset="2"/>
              <a:buNone/>
            </a:pPr>
            <a:r>
              <a:rPr lang="ar-JO" altLang="en-US" sz="3200" b="1" dirty="0">
                <a:solidFill>
                  <a:schemeClr val="tx2"/>
                </a:solidFill>
              </a:rPr>
              <a:t>أيها الصديق العزيز</a:t>
            </a:r>
          </a:p>
          <a:p>
            <a:pPr algn="r" eaLnBrk="1" hangingPunct="1">
              <a:buFont typeface="Wingdings" pitchFamily="2" charset="2"/>
              <a:buNone/>
            </a:pPr>
            <a:r>
              <a:rPr lang="ar-JO" altLang="en-US" sz="3200" b="1" dirty="0">
                <a:solidFill>
                  <a:schemeClr val="tx2"/>
                </a:solidFill>
              </a:rPr>
              <a:t>على حزنك المحتضر</a:t>
            </a:r>
          </a:p>
          <a:p>
            <a:pPr algn="r" eaLnBrk="1" hangingPunct="1">
              <a:buFont typeface="Wingdings" pitchFamily="2" charset="2"/>
              <a:buNone/>
            </a:pPr>
            <a:r>
              <a:rPr lang="ar-JO" altLang="en-US" sz="3200" b="1" dirty="0">
                <a:solidFill>
                  <a:schemeClr val="tx2"/>
                </a:solidFill>
              </a:rPr>
              <a:t>وشفقتك التي لا نهاية لها؟</a:t>
            </a:r>
          </a:p>
          <a:p>
            <a:pPr algn="r" eaLnBrk="1" hangingPunct="1">
              <a:buFont typeface="Wingdings" pitchFamily="2" charset="2"/>
              <a:buNone/>
            </a:pPr>
            <a:endParaRPr lang="ar-JO" altLang="en-US" sz="3200" b="1" dirty="0">
              <a:solidFill>
                <a:schemeClr val="tx2"/>
              </a:solidFill>
            </a:endParaRPr>
          </a:p>
          <a:p>
            <a:pPr algn="r" eaLnBrk="1" hangingPunct="1">
              <a:buFont typeface="Wingdings" pitchFamily="2" charset="2"/>
              <a:buNone/>
            </a:pPr>
            <a:r>
              <a:rPr lang="ar-JO" altLang="en-US" sz="3200" b="1" dirty="0">
                <a:solidFill>
                  <a:schemeClr val="tx2"/>
                </a:solidFill>
              </a:rPr>
              <a:t>اجعلني لك إلى الأبد</a:t>
            </a:r>
          </a:p>
          <a:p>
            <a:pPr algn="r" eaLnBrk="1" hangingPunct="1">
              <a:buFont typeface="Wingdings" pitchFamily="2" charset="2"/>
              <a:buNone/>
            </a:pPr>
            <a:r>
              <a:rPr lang="ar-JO" altLang="en-US" sz="3200" b="1" dirty="0">
                <a:solidFill>
                  <a:schemeClr val="tx2"/>
                </a:solidFill>
              </a:rPr>
              <a:t>وإذا شعرت بالإغماء</a:t>
            </a:r>
          </a:p>
          <a:p>
            <a:pPr algn="r" eaLnBrk="1" hangingPunct="1">
              <a:buFont typeface="Wingdings" pitchFamily="2" charset="2"/>
              <a:buNone/>
            </a:pPr>
            <a:r>
              <a:rPr lang="ar-JO" altLang="en-US" sz="3200" b="1" dirty="0">
                <a:solidFill>
                  <a:schemeClr val="tx2"/>
                </a:solidFill>
              </a:rPr>
              <a:t>يا رب دعني لا </a:t>
            </a:r>
          </a:p>
          <a:p>
            <a:pPr algn="r" eaLnBrk="1" hangingPunct="1">
              <a:buFont typeface="Wingdings" pitchFamily="2" charset="2"/>
              <a:buNone/>
            </a:pPr>
            <a:r>
              <a:rPr lang="ar-JO" altLang="en-US" sz="3200" b="1" dirty="0">
                <a:solidFill>
                  <a:schemeClr val="tx2"/>
                </a:solidFill>
              </a:rPr>
              <a:t>أتوقف أبدًا عن حبي لك.</a:t>
            </a:r>
            <a:endParaRPr lang="en-US" altLang="en-US" sz="3200" b="1" dirty="0">
              <a:solidFill>
                <a:schemeClr val="tx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4385" name="Picture 4" descr="LifeSave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ctrTitle"/>
          </p:nvPr>
        </p:nvSpPr>
        <p:spPr>
          <a:xfrm>
            <a:off x="762000" y="457200"/>
            <a:ext cx="7772400" cy="1736725"/>
          </a:xfrm>
          <a:solidFill>
            <a:srgbClr val="000090"/>
          </a:solidFill>
        </p:spPr>
        <p:txBody>
          <a:bodyPr anchor="ctr"/>
          <a:lstStyle/>
          <a:p>
            <a:pPr eaLnBrk="1" hangingPunct="1"/>
            <a:r>
              <a:rPr lang="ar-JO" altLang="en-US" sz="4800" b="1" dirty="0"/>
              <a:t>والآن، كيف يجب أن نخلص؟</a:t>
            </a:r>
            <a:endParaRPr lang="en-US" altLang="en-US" sz="4800" b="1" dirty="0"/>
          </a:p>
        </p:txBody>
      </p:sp>
      <p:sp>
        <p:nvSpPr>
          <p:cNvPr id="31747" name="Rectangle 3"/>
          <p:cNvSpPr>
            <a:spLocks noGrp="1" noChangeArrowheads="1"/>
          </p:cNvSpPr>
          <p:nvPr>
            <p:ph type="subTitle" idx="1"/>
          </p:nvPr>
        </p:nvSpPr>
        <p:spPr>
          <a:xfrm>
            <a:off x="0" y="5334000"/>
            <a:ext cx="9144000" cy="1295400"/>
          </a:xfrm>
        </p:spPr>
        <p:txBody>
          <a:bodyPr/>
          <a:lstStyle/>
          <a:p>
            <a:pPr eaLnBrk="1" hangingPunct="1">
              <a:buFont typeface="Wingdings" pitchFamily="2" charset="2"/>
              <a:buNone/>
            </a:pPr>
            <a:r>
              <a:rPr lang="ar-JO" altLang="en-US" sz="2400" b="1" dirty="0"/>
              <a:t>تقديم:</a:t>
            </a:r>
            <a:endParaRPr lang="en-US" altLang="en-US" sz="2400" b="1" dirty="0"/>
          </a:p>
          <a:p>
            <a:pPr eaLnBrk="1" hangingPunct="1">
              <a:buFont typeface="Wingdings" pitchFamily="2" charset="2"/>
              <a:buNone/>
            </a:pPr>
            <a:r>
              <a:rPr lang="ar-JO" altLang="en-US" sz="2400" b="1" dirty="0"/>
              <a:t>ويندي يو، جون وونغ، أكشاي راجكومار، جوزي فيليب</a:t>
            </a:r>
            <a:endParaRPr lang="en-US" altLang="en-US" sz="2400" b="1" dirty="0"/>
          </a:p>
          <a:p>
            <a:pPr eaLnBrk="1" hangingPunct="1">
              <a:buFont typeface="Wingdings" pitchFamily="2" charset="2"/>
              <a:buNone/>
            </a:pPr>
            <a:r>
              <a:rPr lang="ar-JO" altLang="en-US" sz="2400" b="1" dirty="0"/>
              <a:t>تشرين أول 2005</a:t>
            </a:r>
            <a:endParaRPr lang="en-US" altLang="en-US" sz="2400"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t>Black</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"خلفيَّات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غفر الله للإسرائيليين</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عن طريق دم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الذبائح</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(لا 4: 1- 5: 13؛ 6: 24- 30).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9520740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1026"/>
          <p:cNvSpPr>
            <a:spLocks noGrp="1" noChangeArrowheads="1"/>
          </p:cNvSpPr>
          <p:nvPr>
            <p:ph type="ctrTitle"/>
          </p:nvPr>
        </p:nvSpPr>
        <p:spPr>
          <a:xfrm>
            <a:off x="685800" y="981075"/>
            <a:ext cx="7772400" cy="3240088"/>
          </a:xfrm>
        </p:spPr>
        <p:txBody>
          <a:bodyPr/>
          <a:lstStyle/>
          <a:p>
            <a:r>
              <a:rPr lang="ar-JO" sz="6000" b="1" dirty="0">
                <a:latin typeface="Arial" charset="0"/>
                <a:ea typeface="ＭＳ Ｐゴシック" charset="0"/>
              </a:rPr>
              <a:t>لماذا</a:t>
            </a:r>
            <a:br>
              <a:rPr lang="ar-JO" sz="6000" b="1" dirty="0">
                <a:latin typeface="Arial" charset="0"/>
                <a:ea typeface="ＭＳ Ｐゴシック" charset="0"/>
              </a:rPr>
            </a:br>
            <a:r>
              <a:rPr lang="ar-JO" sz="6000" b="1" dirty="0">
                <a:latin typeface="Arial" charset="0"/>
                <a:ea typeface="ＭＳ Ｐゴシック" charset="0"/>
              </a:rPr>
              <a:t>أسس الله</a:t>
            </a:r>
            <a:br>
              <a:rPr lang="ar-JO" sz="6000" b="1" dirty="0">
                <a:latin typeface="Arial" charset="0"/>
                <a:ea typeface="ＭＳ Ｐゴシック" charset="0"/>
              </a:rPr>
            </a:br>
            <a:r>
              <a:rPr lang="ar-JO" sz="6000" b="1" dirty="0">
                <a:latin typeface="Arial" charset="0"/>
                <a:ea typeface="ＭＳ Ｐゴシック" charset="0"/>
              </a:rPr>
              <a:t>نظام الذبائح؟</a:t>
            </a:r>
            <a:endParaRPr lang="en-US" dirty="0">
              <a:latin typeface="Arial" charset="0"/>
              <a:ea typeface="ＭＳ Ｐゴシック" charset="0"/>
            </a:endParaRPr>
          </a:p>
        </p:txBody>
      </p:sp>
      <p:sp>
        <p:nvSpPr>
          <p:cNvPr id="183299" name="Rectangle 1029"/>
          <p:cNvSpPr>
            <a:spLocks noChangeArrowheads="1"/>
          </p:cNvSpPr>
          <p:nvPr/>
        </p:nvSpPr>
        <p:spPr bwMode="auto">
          <a:xfrm>
            <a:off x="1295400" y="44958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هل الدم في الحقيقة</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يغفر الخطية؟</a:t>
            </a:r>
            <a:endParaRPr kumimoji="1"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47393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p:txBody>
          <a:bodyPr/>
          <a:lstStyle/>
          <a:p>
            <a:pPr eaLnBrk="1" hangingPunct="1">
              <a:defRPr/>
            </a:pPr>
            <a:r>
              <a:rPr kumimoji="1" lang="ar-JO" b="1" dirty="0">
                <a:solidFill>
                  <a:schemeClr val="bg1"/>
                </a:solidFill>
                <a:latin typeface="Arial" panose="020B0604020202020204" pitchFamily="34" charset="0"/>
                <a:ea typeface="ＭＳ Ｐゴシック" charset="0"/>
                <a:cs typeface="Arial" panose="020B0604020202020204" pitchFamily="34" charset="0"/>
              </a:rPr>
              <a:t>هل خلصت الذبائح الدموية الإسرائيليين</a:t>
            </a:r>
            <a:br>
              <a:rPr kumimoji="1" lang="ar-JO" b="1" dirty="0">
                <a:solidFill>
                  <a:schemeClr val="bg1"/>
                </a:solidFill>
                <a:latin typeface="Arial" panose="020B0604020202020204" pitchFamily="34" charset="0"/>
                <a:ea typeface="ＭＳ Ｐゴシック" charset="0"/>
                <a:cs typeface="Arial" panose="020B0604020202020204" pitchFamily="34" charset="0"/>
              </a:rPr>
            </a:br>
            <a:r>
              <a:rPr kumimoji="1" lang="ar-JO" b="1" dirty="0">
                <a:solidFill>
                  <a:schemeClr val="bg1"/>
                </a:solidFill>
                <a:latin typeface="Arial" panose="020B0604020202020204" pitchFamily="34" charset="0"/>
                <a:ea typeface="ＭＳ Ｐゴシック" charset="0"/>
                <a:cs typeface="Arial" panose="020B0604020202020204" pitchFamily="34" charset="0"/>
              </a:rPr>
              <a:t>الذين هم تحت الشريعة؟</a:t>
            </a:r>
            <a:endParaRPr kumimoji="1"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827584" y="2420888"/>
            <a:ext cx="7416824" cy="3770263"/>
          </a:xfrm>
          <a:prstGeom prst="rect">
            <a:avLst/>
          </a:prstGeom>
          <a:solidFill>
            <a:srgbClr val="000000"/>
          </a:solidFill>
        </p:spPr>
        <p:txBody>
          <a:bodyPr>
            <a:spAutoFit/>
            <a:scene3d>
              <a:camera prst="orthographicFront"/>
              <a:lightRig rig="threePt" dir="t"/>
            </a:scene3d>
            <a:sp3d extrusionH="57150">
              <a:bevelT w="38100" h="38100" prst="angle"/>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3900" b="1"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panose="020B0604020202020204" pitchFamily="34" charset="0"/>
                <a:ea typeface="ＭＳ Ｐゴシック" charset="0"/>
                <a:cs typeface="Arial" panose="020B0604020202020204" pitchFamily="34" charset="0"/>
              </a:rPr>
              <a:t>الدم</a:t>
            </a:r>
            <a:endParaRPr kumimoji="0" lang="en-US" sz="23900" b="1"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619439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19075" y="1376375"/>
            <a:ext cx="4000500" cy="5715000"/>
          </a:xfrm>
          <a:prstGeom prst="rect">
            <a:avLst/>
          </a:prstGeom>
        </p:spPr>
      </p:pic>
      <p:sp>
        <p:nvSpPr>
          <p:cNvPr id="518147" name="Rectangle 1027"/>
          <p:cNvSpPr>
            <a:spLocks noGrp="1" noRot="1" noChangeArrowheads="1"/>
          </p:cNvSpPr>
          <p:nvPr>
            <p:ph type="title"/>
          </p:nvPr>
        </p:nvSpPr>
        <p:spPr>
          <a:xfrm>
            <a:off x="611560" y="21553"/>
            <a:ext cx="7772400" cy="1143000"/>
          </a:xfrm>
        </p:spPr>
        <p:txBody>
          <a:bodyPr/>
          <a:lstStyle/>
          <a:p>
            <a:pPr eaLnBrk="1" hangingPunct="1">
              <a:defRPr/>
            </a:pPr>
            <a:r>
              <a:rPr kumimoji="1" lang="ar-JO" b="1" dirty="0">
                <a:solidFill>
                  <a:srgbClr val="FFFFFF"/>
                </a:solidFill>
                <a:latin typeface="Arial" panose="020B0604020202020204" pitchFamily="34" charset="0"/>
                <a:ea typeface="ＭＳ Ｐゴシック" charset="0"/>
                <a:cs typeface="Arial" panose="020B0604020202020204" pitchFamily="34" charset="0"/>
              </a:rPr>
              <a:t>الذبائح تغفر الخطية</a:t>
            </a:r>
            <a:endParaRPr kumimoji="1"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1029"/>
          <p:cNvSpPr>
            <a:spLocks noChangeArrowheads="1"/>
          </p:cNvSpPr>
          <p:nvPr/>
        </p:nvSpPr>
        <p:spPr bwMode="auto">
          <a:xfrm>
            <a:off x="3347864" y="1628800"/>
            <a:ext cx="5400600" cy="46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خلال هذه العملية</a:t>
            </a:r>
          </a:p>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يطهر الكاهن الناس</a:t>
            </a:r>
          </a:p>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ويصلح علاقتهم مع الرب</a:t>
            </a:r>
          </a:p>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وسيُغفر لهم"</a:t>
            </a:r>
            <a:br>
              <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20؛ قارن 4: 26، 31، 35).</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9E3524EC-83C0-425A-8ED3-A15F0AF9ADB5}"/>
              </a:ext>
            </a:extLst>
          </p:cNvPr>
          <p:cNvSpPr/>
          <p:nvPr/>
        </p:nvSpPr>
        <p:spPr bwMode="auto">
          <a:xfrm>
            <a:off x="-1447725" y="2343150"/>
            <a:ext cx="5400600" cy="419100"/>
          </a:xfrm>
          <a:prstGeom prst="rect">
            <a:avLst/>
          </a:prstGeom>
          <a:noFill/>
          <a:ln w="12700" cap="sq"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2" name="Rectangle 1">
            <a:extLst>
              <a:ext uri="{FF2B5EF4-FFF2-40B4-BE49-F238E27FC236}">
                <a16:creationId xmlns:a16="http://schemas.microsoft.com/office/drawing/2014/main" id="{9FA2470B-477E-86D3-018C-640232E64333}"/>
              </a:ext>
            </a:extLst>
          </p:cNvPr>
          <p:cNvSpPr/>
          <p:nvPr/>
        </p:nvSpPr>
        <p:spPr bwMode="auto">
          <a:xfrm>
            <a:off x="-819075" y="1376375"/>
            <a:ext cx="819075" cy="5481625"/>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ar-JO" sz="4400" b="1" i="0" u="none" strike="noStrike" cap="none" normalizeH="0" baseline="0" dirty="0">
                <a:ln>
                  <a:noFill/>
                </a:ln>
                <a:solidFill>
                  <a:srgbClr val="800000"/>
                </a:solidFill>
                <a:effectLst/>
                <a:latin typeface="Arial" panose="020B0604020202020204" pitchFamily="34" charset="0"/>
                <a:ea typeface="Times New Roman" pitchFamily="-108" charset="0"/>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lang="ar-JO" sz="4400" b="1" dirty="0">
                <a:solidFill>
                  <a:srgbClr val="800000"/>
                </a:solidFill>
                <a:effectLst/>
                <a:latin typeface="Arial" panose="020B0604020202020204" pitchFamily="34" charset="0"/>
                <a:ea typeface="Times New Roman" pitchFamily="-108" charset="0"/>
                <a:cs typeface="Arial" panose="020B0604020202020204" pitchFamily="34" charset="0"/>
              </a:rPr>
              <a:t>ل</a:t>
            </a:r>
          </a:p>
          <a:p>
            <a:pPr marL="0" marR="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ar-JO" sz="4400" b="1" i="0" u="none" strike="noStrike" cap="none" normalizeH="0" baseline="0" dirty="0">
                <a:ln>
                  <a:noFill/>
                </a:ln>
                <a:solidFill>
                  <a:srgbClr val="800000"/>
                </a:solidFill>
                <a:effectLst/>
                <a:latin typeface="Arial" panose="020B0604020202020204" pitchFamily="34" charset="0"/>
                <a:ea typeface="Times New Roman" pitchFamily="-108" charset="0"/>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lang="ar-JO" sz="4400" b="1" dirty="0">
                <a:solidFill>
                  <a:srgbClr val="800000"/>
                </a:solidFill>
                <a:effectLst/>
                <a:latin typeface="Arial" panose="020B0604020202020204" pitchFamily="34" charset="0"/>
                <a:ea typeface="Times New Roman" pitchFamily="-108" charset="0"/>
                <a:cs typeface="Arial" panose="020B0604020202020204" pitchFamily="34" charset="0"/>
              </a:rPr>
              <a:t>ق</a:t>
            </a:r>
          </a:p>
          <a:p>
            <a:pPr marL="0" marR="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ar-JO" sz="4400" b="1" i="0" u="none" strike="noStrike" cap="none" normalizeH="0" baseline="0" dirty="0">
                <a:ln>
                  <a:noFill/>
                </a:ln>
                <a:solidFill>
                  <a:srgbClr val="800000"/>
                </a:solidFill>
                <a:effectLst/>
                <a:latin typeface="Arial" panose="020B0604020202020204" pitchFamily="34" charset="0"/>
                <a:ea typeface="Times New Roman" pitchFamily="-108" charset="0"/>
                <a:cs typeface="Arial" panose="020B0604020202020204" pitchFamily="34" charset="0"/>
              </a:rPr>
              <a:t>د</a:t>
            </a:r>
          </a:p>
          <a:p>
            <a:pPr marL="0" marR="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lang="ar-JO" sz="4400" b="1" dirty="0">
                <a:solidFill>
                  <a:srgbClr val="800000"/>
                </a:solidFill>
                <a:effectLst/>
                <a:latin typeface="Arial" panose="020B0604020202020204" pitchFamily="34" charset="0"/>
                <a:ea typeface="Times New Roman" pitchFamily="-108" charset="0"/>
                <a:cs typeface="Arial" panose="020B0604020202020204" pitchFamily="34" charset="0"/>
              </a:rPr>
              <a:t>م</a:t>
            </a:r>
          </a:p>
          <a:p>
            <a:pPr marL="0" marR="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ar-JO" sz="4400" b="1" i="0" u="none" strike="noStrike" cap="none" normalizeH="0" baseline="0" dirty="0">
                <a:ln>
                  <a:noFill/>
                </a:ln>
                <a:solidFill>
                  <a:srgbClr val="800000"/>
                </a:solidFill>
                <a:effectLst/>
                <a:latin typeface="Arial" panose="020B0604020202020204" pitchFamily="34" charset="0"/>
                <a:ea typeface="Times New Roman" pitchFamily="-108" charset="0"/>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lang="ar-JO" sz="4400" b="1" dirty="0">
                <a:solidFill>
                  <a:srgbClr val="800000"/>
                </a:solidFill>
                <a:effectLst/>
                <a:latin typeface="Arial" panose="020B0604020202020204" pitchFamily="34" charset="0"/>
                <a:ea typeface="Times New Roman" pitchFamily="-108" charset="0"/>
                <a:cs typeface="Arial" panose="020B0604020202020204" pitchFamily="34" charset="0"/>
              </a:rPr>
              <a:t>ت</a:t>
            </a:r>
            <a:endParaRPr kumimoji="0" lang="en-US" sz="4400" b="1" i="0" u="none" strike="noStrike" cap="none" normalizeH="0" baseline="0" dirty="0">
              <a:ln>
                <a:noFill/>
              </a:ln>
              <a:solidFill>
                <a:srgbClr val="800000"/>
              </a:solidFill>
              <a:effectLst/>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942325383"/>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theme/theme1.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
  <TotalTime>4963</TotalTime>
  <Words>3295</Words>
  <Application>Microsoft Macintosh PowerPoint</Application>
  <PresentationFormat>On-screen Show (4:3)</PresentationFormat>
  <Paragraphs>571</Paragraphs>
  <Slides>59</Slides>
  <Notes>16</Notes>
  <HiddenSlides>41</HiddenSlides>
  <MMClips>0</MMClips>
  <ScaleCrop>false</ScaleCrop>
  <HeadingPairs>
    <vt:vector size="8" baseType="variant">
      <vt:variant>
        <vt:lpstr>Fonts Used</vt:lpstr>
      </vt:variant>
      <vt:variant>
        <vt:i4>11</vt:i4>
      </vt:variant>
      <vt:variant>
        <vt:lpstr>Theme</vt:lpstr>
      </vt:variant>
      <vt:variant>
        <vt:i4>11</vt:i4>
      </vt:variant>
      <vt:variant>
        <vt:lpstr>Embedded OLE Servers</vt:lpstr>
      </vt:variant>
      <vt:variant>
        <vt:i4>0</vt:i4>
      </vt:variant>
      <vt:variant>
        <vt:lpstr>Slide Titles</vt:lpstr>
      </vt:variant>
      <vt:variant>
        <vt:i4>59</vt:i4>
      </vt:variant>
    </vt:vector>
  </HeadingPairs>
  <TitlesOfParts>
    <vt:vector size="81" baseType="lpstr">
      <vt:lpstr>ＭＳ Ｐゴシック</vt:lpstr>
      <vt:lpstr>Osaka</vt:lpstr>
      <vt:lpstr>Arial</vt:lpstr>
      <vt:lpstr>Arial Black</vt:lpstr>
      <vt:lpstr>Arial Narrow</vt:lpstr>
      <vt:lpstr>Calibri</vt:lpstr>
      <vt:lpstr>Comic Sans MS</vt:lpstr>
      <vt:lpstr>Geneva</vt:lpstr>
      <vt:lpstr>Helvetica</vt:lpstr>
      <vt:lpstr>Times New Roman</vt:lpstr>
      <vt:lpstr>Wingdings</vt:lpstr>
      <vt:lpstr>Digital Dots</vt:lpstr>
      <vt:lpstr>Orbit</vt:lpstr>
      <vt:lpstr>4_Contemporary</vt:lpstr>
      <vt:lpstr>49_Blank Presentation</vt:lpstr>
      <vt:lpstr>4_Default Design</vt:lpstr>
      <vt:lpstr>1_Circuit</vt:lpstr>
      <vt:lpstr>2_Bar Code</vt:lpstr>
      <vt:lpstr>1_MEADOW</vt:lpstr>
      <vt:lpstr>5_Contemporary</vt:lpstr>
      <vt:lpstr>7_Blank Presentation</vt:lpstr>
      <vt:lpstr>5_Default Design</vt:lpstr>
      <vt:lpstr>الخلاص في              العهد القديم</vt:lpstr>
      <vt:lpstr>أي هذه الإجابات هي الأكثر دقَّة؟</vt:lpstr>
      <vt:lpstr>الخلاص في كل العصور:</vt:lpstr>
      <vt:lpstr>الخلاص والتقديس</vt:lpstr>
      <vt:lpstr>لماذا فرض الله القرابين لضعف إسرائيل وخطاياها؟</vt:lpstr>
      <vt:lpstr>غفر الله للإسرائيليين عن طريق دم الذبائح (لا 4: 1- 5: 13؛ 6: 24- 30).</vt:lpstr>
      <vt:lpstr>لماذا أسس الله نظام الذبائح؟</vt:lpstr>
      <vt:lpstr>هل خلصت الذبائح الدموية الإسرائيليين الذين هم تحت الشريعة؟</vt:lpstr>
      <vt:lpstr>الذبائح تغفر الخطية</vt:lpstr>
      <vt:lpstr>غفران الخطيَّة في العهد القديم</vt:lpstr>
      <vt:lpstr>غفران الخطية في العهد الجديد</vt:lpstr>
      <vt:lpstr>الخلاص في العهد القديم</vt:lpstr>
      <vt:lpstr>لاوِيّين</vt:lpstr>
      <vt:lpstr>الملخص</vt:lpstr>
      <vt:lpstr>الخلاص</vt:lpstr>
      <vt:lpstr>أديان الشرق الأدنى القديم السومريون، الآشوريون، البابليون، المصريون، الكنعانيون، الموآبيون</vt:lpstr>
      <vt:lpstr>المصريون</vt:lpstr>
      <vt:lpstr>النظرة العالمية المصرية</vt:lpstr>
      <vt:lpstr>آلهة المصريين</vt:lpstr>
      <vt:lpstr>السومريون، الأشوريون، البابليون</vt:lpstr>
      <vt:lpstr>السومريون، الأشوريون، البابليون</vt:lpstr>
      <vt:lpstr>الكنعانيون</vt:lpstr>
      <vt:lpstr>المؤابيون</vt:lpstr>
      <vt:lpstr>مفهوم إسرائيل الفريد  عن الخلاص</vt:lpstr>
      <vt:lpstr>مفهوم إسرائيل عن الخلاص</vt:lpstr>
      <vt:lpstr>قداسة الله</vt:lpstr>
      <vt:lpstr>قداسة الله</vt:lpstr>
      <vt:lpstr>آلهة الثقافات الوثنية</vt:lpstr>
      <vt:lpstr>آلهة الثقافات الوثنية</vt:lpstr>
      <vt:lpstr>ثمن الخطية</vt:lpstr>
      <vt:lpstr>ثمن الخطية</vt:lpstr>
      <vt:lpstr>الخطية في الثقافات الوثنية</vt:lpstr>
      <vt:lpstr>الثقافات الوثنية وآلهتها</vt:lpstr>
      <vt:lpstr>الثقافات الوثنية وآلهتها</vt:lpstr>
      <vt:lpstr>الخلاص في                 العهد القديم</vt:lpstr>
      <vt:lpstr>اجتماعي – فردي - يهوه</vt:lpstr>
      <vt:lpstr>الله</vt:lpstr>
      <vt:lpstr>الجنس البشري</vt:lpstr>
      <vt:lpstr>سقوط الإنسان وانتشار الخطية</vt:lpstr>
      <vt:lpstr>خطة الله للفداء</vt:lpstr>
      <vt:lpstr>خطة الله المعلنة تدريجياً</vt:lpstr>
      <vt:lpstr>خطة الله المعلنة تدريجياً</vt:lpstr>
      <vt:lpstr>الذبائح؟</vt:lpstr>
      <vt:lpstr>رؤيا ٢٠ : ١٥   وَكُلُّ مَنْ لَمْ يُوجَدْ مَكْتُوباً فِي سِفْرِ الْحَيَاةِ طُرِحَ فِي بُحَيْرَةِ النَّارِ. </vt:lpstr>
      <vt:lpstr>نقل              الفردوس</vt:lpstr>
      <vt:lpstr>بُحَيْرَةِ النَّارِ  رؤيا ٢٠ : ١٤-١٥</vt:lpstr>
      <vt:lpstr>الخلاص في  العهد الجديد</vt:lpstr>
      <vt:lpstr>ماذا عن العهد الجديد؟</vt:lpstr>
      <vt:lpstr>العناصر</vt:lpstr>
      <vt:lpstr>الموضوعي والذاتي</vt:lpstr>
      <vt:lpstr>الخلاص الذاتي والموضوعي</vt:lpstr>
      <vt:lpstr>الجانب الموضوعي في الخلاص</vt:lpstr>
      <vt:lpstr>الأساس الموضوعي -  المسيح</vt:lpstr>
      <vt:lpstr>الجانب الذاتي في الخلاص</vt:lpstr>
      <vt:lpstr>تضمينات اليوم</vt:lpstr>
      <vt:lpstr>PowerPoint Presentation</vt:lpstr>
      <vt:lpstr>والآن، كيف يجب أن نخلص؟</vt:lpstr>
      <vt:lpstr>Black</vt:lpstr>
      <vt:lpstr>الرابط للعرض التقديميِّ "خلفيَّات العهد القديم" متاحٌ على الموقع الإلكترونيّ: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unique understanding of Salvation</dc:title>
  <dc:creator>Rajkumar</dc:creator>
  <cp:lastModifiedBy>Rick Griffith</cp:lastModifiedBy>
  <cp:revision>151</cp:revision>
  <dcterms:created xsi:type="dcterms:W3CDTF">2005-10-17T07:20:49Z</dcterms:created>
  <dcterms:modified xsi:type="dcterms:W3CDTF">2024-01-01T19:06:01Z</dcterms:modified>
</cp:coreProperties>
</file>