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2" r:id="rId2"/>
    <p:sldMasterId id="2147483666" r:id="rId3"/>
    <p:sldMasterId id="2147483664" r:id="rId4"/>
    <p:sldMasterId id="2147484687" r:id="rId5"/>
    <p:sldMasterId id="2147484883" r:id="rId6"/>
    <p:sldMasterId id="2147484895" r:id="rId7"/>
    <p:sldMasterId id="2147484908" r:id="rId8"/>
    <p:sldMasterId id="2147484934" r:id="rId9"/>
    <p:sldMasterId id="2147484946" r:id="rId10"/>
    <p:sldMasterId id="2147484958" r:id="rId11"/>
    <p:sldMasterId id="2147484970" r:id="rId12"/>
    <p:sldMasterId id="2147484982" r:id="rId13"/>
    <p:sldMasterId id="2147484994" r:id="rId14"/>
    <p:sldMasterId id="2147485007" r:id="rId15"/>
    <p:sldMasterId id="2147485020" r:id="rId16"/>
    <p:sldMasterId id="2147485032" r:id="rId17"/>
    <p:sldMasterId id="2147485034" r:id="rId18"/>
    <p:sldMasterId id="2147485036" r:id="rId19"/>
    <p:sldMasterId id="2147485049" r:id="rId20"/>
    <p:sldMasterId id="2147485061" r:id="rId21"/>
  </p:sldMasterIdLst>
  <p:notesMasterIdLst>
    <p:notesMasterId r:id="rId95"/>
  </p:notesMasterIdLst>
  <p:sldIdLst>
    <p:sldId id="257" r:id="rId22"/>
    <p:sldId id="263" r:id="rId23"/>
    <p:sldId id="258" r:id="rId24"/>
    <p:sldId id="282" r:id="rId25"/>
    <p:sldId id="4212" r:id="rId26"/>
    <p:sldId id="368" r:id="rId27"/>
    <p:sldId id="4213" r:id="rId28"/>
    <p:sldId id="267" r:id="rId29"/>
    <p:sldId id="271" r:id="rId30"/>
    <p:sldId id="272" r:id="rId31"/>
    <p:sldId id="268" r:id="rId32"/>
    <p:sldId id="5207" r:id="rId33"/>
    <p:sldId id="4136" r:id="rId34"/>
    <p:sldId id="4137" r:id="rId35"/>
    <p:sldId id="4138" r:id="rId36"/>
    <p:sldId id="4139" r:id="rId37"/>
    <p:sldId id="469" r:id="rId38"/>
    <p:sldId id="4179" r:id="rId39"/>
    <p:sldId id="5208" r:id="rId40"/>
    <p:sldId id="5206" r:id="rId41"/>
    <p:sldId id="4155" r:id="rId42"/>
    <p:sldId id="5211" r:id="rId43"/>
    <p:sldId id="831" r:id="rId44"/>
    <p:sldId id="5205" r:id="rId45"/>
    <p:sldId id="313" r:id="rId46"/>
    <p:sldId id="4243" r:id="rId47"/>
    <p:sldId id="5209" r:id="rId48"/>
    <p:sldId id="5210" r:id="rId49"/>
    <p:sldId id="556" r:id="rId50"/>
    <p:sldId id="4188" r:id="rId51"/>
    <p:sldId id="849" r:id="rId52"/>
    <p:sldId id="2496" r:id="rId53"/>
    <p:sldId id="4143" r:id="rId54"/>
    <p:sldId id="4144" r:id="rId55"/>
    <p:sldId id="4145" r:id="rId56"/>
    <p:sldId id="4142" r:id="rId57"/>
    <p:sldId id="839" r:id="rId58"/>
    <p:sldId id="840" r:id="rId59"/>
    <p:sldId id="841" r:id="rId60"/>
    <p:sldId id="842" r:id="rId61"/>
    <p:sldId id="844" r:id="rId62"/>
    <p:sldId id="845" r:id="rId63"/>
    <p:sldId id="846" r:id="rId64"/>
    <p:sldId id="847" r:id="rId65"/>
    <p:sldId id="848" r:id="rId66"/>
    <p:sldId id="532" r:id="rId67"/>
    <p:sldId id="4150" r:id="rId68"/>
    <p:sldId id="270" r:id="rId69"/>
    <p:sldId id="261" r:id="rId70"/>
    <p:sldId id="256" r:id="rId71"/>
    <p:sldId id="260" r:id="rId72"/>
    <p:sldId id="269" r:id="rId73"/>
    <p:sldId id="262" r:id="rId74"/>
    <p:sldId id="329" r:id="rId75"/>
    <p:sldId id="562" r:id="rId76"/>
    <p:sldId id="433" r:id="rId77"/>
    <p:sldId id="479" r:id="rId78"/>
    <p:sldId id="481" r:id="rId79"/>
    <p:sldId id="482" r:id="rId80"/>
    <p:sldId id="483" r:id="rId81"/>
    <p:sldId id="484" r:id="rId82"/>
    <p:sldId id="485" r:id="rId83"/>
    <p:sldId id="603" r:id="rId84"/>
    <p:sldId id="604" r:id="rId85"/>
    <p:sldId id="296" r:id="rId86"/>
    <p:sldId id="292" r:id="rId87"/>
    <p:sldId id="294" r:id="rId88"/>
    <p:sldId id="295" r:id="rId89"/>
    <p:sldId id="4071" r:id="rId90"/>
    <p:sldId id="300" r:id="rId91"/>
    <p:sldId id="297" r:id="rId92"/>
    <p:sldId id="333" r:id="rId93"/>
    <p:sldId id="523"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20E"/>
    <a:srgbClr val="FF3300"/>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0270" autoAdjust="0"/>
    <p:restoredTop sz="94249" autoAdjust="0"/>
  </p:normalViewPr>
  <p:slideViewPr>
    <p:cSldViewPr>
      <p:cViewPr varScale="1">
        <p:scale>
          <a:sx n="127" d="100"/>
          <a:sy n="127" d="100"/>
        </p:scale>
        <p:origin x="8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1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notesMaster" Target="notesMasters/notesMaster1.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سيفان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تششفان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كسليف</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طيفيت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سيفان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تششفان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كسليف</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طيفيت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27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7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7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27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AB6A15B-B3CB-4237-AB07-1D56DC2F196E}" type="slidenum">
              <a:rPr lang="en-US" altLang="en-US"/>
              <a:pPr/>
              <a:t>‹#›</a:t>
            </a:fld>
            <a:endParaRPr lang="en-US" altLang="en-US"/>
          </a:p>
        </p:txBody>
      </p:sp>
    </p:spTree>
    <p:extLst>
      <p:ext uri="{BB962C8B-B14F-4D97-AF65-F5344CB8AC3E}">
        <p14:creationId xmlns:p14="http://schemas.microsoft.com/office/powerpoint/2010/main" val="709133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6F4CA4C-099A-46A0-95EF-8983FAC5B60B}" type="slidenum">
              <a:rPr lang="en-US" altLang="en-US" sz="1200"/>
              <a:pPr/>
              <a:t>1</a:t>
            </a:fld>
            <a:endParaRPr lang="en-US" altLang="en-US" sz="1200"/>
          </a:p>
        </p:txBody>
      </p:sp>
      <p:sp>
        <p:nvSpPr>
          <p:cNvPr id="139266" name="Rectangle 1026"/>
          <p:cNvSpPr>
            <a:spLocks noGrp="1" noRot="1" noChangeAspect="1" noChangeArrowheads="1" noTextEdit="1"/>
          </p:cNvSpPr>
          <p:nvPr>
            <p:ph type="sldImg"/>
          </p:nvPr>
        </p:nvSpPr>
        <p:spPr>
          <a:ln/>
        </p:spPr>
      </p:sp>
      <p:sp>
        <p:nvSpPr>
          <p:cNvPr id="1392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68B2AD-775B-47CF-B542-392631001A20}" type="slidenum">
              <a:rPr lang="en-US" altLang="en-US" sz="1200"/>
              <a:pPr/>
              <a:t>10</a:t>
            </a:fld>
            <a:endParaRPr lang="en-US" altLang="en-US"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77DAEA0-9893-4665-8496-CB462C97F902}" type="slidenum">
              <a:rPr lang="en-US" altLang="en-US" sz="1200"/>
              <a:pPr/>
              <a:t>11</a:t>
            </a:fld>
            <a:endParaRPr lang="en-US" alt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استعاد اليهود شركتهم مع الرب من خلال ذبائح الإثم والخطية.</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7E880-94DB-5947-8FAD-79CE1229DBF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هل غيَّر الله وسيلة الخلاص عند الانتقال من العهد القديم إلى العهد الجديد؟</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نحن </a:t>
            </a:r>
            <a:r>
              <a:rPr lang="ar-JO" sz="1800" b="1" i="0" u="none" strike="noStrike" dirty="0">
                <a:solidFill>
                  <a:srgbClr val="000000"/>
                </a:solidFill>
                <a:effectLst/>
                <a:latin typeface="Arial" panose="020B0604020202020204" pitchFamily="34" charset="0"/>
              </a:rPr>
              <a:t>لا </a:t>
            </a:r>
            <a:r>
              <a:rPr lang="ar-JO" sz="1800" b="0" i="0" u="none" strike="noStrike" dirty="0">
                <a:solidFill>
                  <a:srgbClr val="000000"/>
                </a:solidFill>
                <a:effectLst/>
                <a:latin typeface="Arial" panose="020B0604020202020204" pitchFamily="34" charset="0"/>
              </a:rPr>
              <a:t>نتحدَّث هنا حول ما إذا كان ينبغي للناس أن يفعلوا أعمالاً صالحةً أم لا، فنحن جميعًا نتَّفق على ذلك. ولكنَّ السؤال هو: هل الأعمال ضروريَّةٌ للخلاص؟</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يجيب بولس عن هذا السؤال في رومية الأصحاح 4 بمثال إبراهيم الذي خَلُص بالإيمان وحده– راجِعْ تكوين 15: 6.</a:t>
            </a:r>
            <a:endParaRPr lang="ar-JO" b="0" dirty="0">
              <a:effectLst/>
            </a:endParaRPr>
          </a:p>
          <a:p>
            <a:endParaRPr lang="ar-JO"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Common-195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OB-37-Sacrifices-19</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OS-03-Leviticus-70</a:t>
            </a:r>
          </a:p>
          <a:p>
            <a:pPr eaLnBrk="1" hangingPunct="1"/>
            <a:r>
              <a:rPr lang="en-US" dirty="0">
                <a:latin typeface="Times New Roman" charset="0"/>
                <a:ea typeface="ＭＳ Ｐゴシック" charset="0"/>
                <a:cs typeface="ＭＳ Ｐゴシック" charset="0"/>
              </a:rPr>
              <a:t>OS-04-Numbers-13, 207</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إنَّ علاقة شعب إسرائيل بالله يمكن مقارنتها بالقناة (الماسورة).</a:t>
            </a:r>
          </a:p>
          <a:p>
            <a:pPr algn="r" rtl="1" eaLnBrk="1" hangingPunct="1"/>
            <a:r>
              <a:rPr lang="ar-JO" dirty="0">
                <a:latin typeface="Times New Roman" charset="0"/>
                <a:ea typeface="ＭＳ Ｐゴシック" charset="0"/>
                <a:cs typeface="ＭＳ Ｐゴシック" charset="0"/>
              </a:rPr>
              <a:t>كان يحدث انسدادٌ أحيانًا في الماسورة- مِثْل الخطيَّة- وهذا أعاق شركتهم مع الله.</a:t>
            </a:r>
          </a:p>
          <a:p>
            <a:pPr algn="r" rtl="1" eaLnBrk="1" hangingPunct="1"/>
            <a:r>
              <a:rPr lang="ar-JO" dirty="0">
                <a:latin typeface="Times New Roman" charset="0"/>
                <a:ea typeface="ＭＳ Ｐゴシック" charset="0"/>
                <a:cs typeface="ＭＳ Ｐゴシック" charset="0"/>
              </a:rPr>
              <a:t>هل استمرَّتْ علاقة شعب إسرائيل بالله عندما أخطأوا؟ نعم! </a:t>
            </a:r>
          </a:p>
          <a:p>
            <a:pPr algn="r" rtl="1" eaLnBrk="1" hangingPunct="1"/>
            <a:r>
              <a:rPr lang="ar-JO" dirty="0">
                <a:latin typeface="Times New Roman" charset="0"/>
                <a:ea typeface="ＭＳ Ｐゴシック" charset="0"/>
                <a:cs typeface="ＭＳ Ｐゴシック" charset="0"/>
              </a:rPr>
              <a:t>الخطيَّة لم تعوق علاقة شعب إسرائيل بالله، بل شركتهم معه.</a:t>
            </a:r>
          </a:p>
          <a:p>
            <a:pPr algn="r" rtl="1" eaLnBrk="1" hangingPunct="1"/>
            <a:r>
              <a:rPr lang="ar-JO" dirty="0">
                <a:latin typeface="Times New Roman" charset="0"/>
                <a:ea typeface="ＭＳ Ｐゴシック" charset="0"/>
                <a:cs typeface="ＭＳ Ｐゴシック" charset="0"/>
              </a:rPr>
              <a:t>لم تؤسِّسْ ذبائح العهد القديم علاقة الشعب بالله، لكنَّها كانت تقود إلى استعادة شركتهم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Common-207</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6BE033D-A969-4E52-87B3-827387381ACB}" type="slidenum">
              <a:rPr lang="en-US" altLang="en-US" sz="1200"/>
              <a:pPr/>
              <a:t>2</a:t>
            </a:fld>
            <a:endParaRPr lang="en-US" alt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A1F66-648B-E7F4-B5A5-314AECBD0875}"/>
            </a:ext>
          </a:extLst>
        </p:cNvPr>
        <p:cNvGrpSpPr/>
        <p:nvPr/>
      </p:nvGrpSpPr>
      <p:grpSpPr>
        <a:xfrm>
          <a:off x="0" y="0"/>
          <a:ext cx="0" cy="0"/>
          <a:chOff x="0" y="0"/>
          <a:chExt cx="0" cy="0"/>
        </a:xfrm>
      </p:grpSpPr>
      <p:sp>
        <p:nvSpPr>
          <p:cNvPr id="186369" name="Rectangle 7">
            <a:extLst>
              <a:ext uri="{FF2B5EF4-FFF2-40B4-BE49-F238E27FC236}">
                <a16:creationId xmlns:a16="http://schemas.microsoft.com/office/drawing/2014/main" id="{B9A7A093-5128-16A6-DA81-F5838D04002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a:extLst>
              <a:ext uri="{FF2B5EF4-FFF2-40B4-BE49-F238E27FC236}">
                <a16:creationId xmlns:a16="http://schemas.microsoft.com/office/drawing/2014/main" id="{621ECCC9-0F28-584B-3BC4-55B120FDB9C3}"/>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9A836913-9F4A-0E10-D953-A2FDF396FF78}"/>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0497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188FF6-40B8-694E-B6D4-104F85AFA9A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18431A-5850-3D40-9C97-F96B317E43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Sacrifices did not save Israel but they did test the commitment of the people to sacrifice their wealth since animals cost money (Lev 1–10) while the rest of the book helped them with laws unique to the nation (Lev 11–27).</a:t>
            </a:r>
          </a:p>
          <a:p>
            <a:pPr eaLnBrk="1" hangingPunct="1"/>
            <a:r>
              <a:rPr lang="en-US" dirty="0">
                <a:latin typeface="Times New Roman" charset="0"/>
                <a:ea typeface="ＭＳ Ｐゴシック" charset="0"/>
                <a:cs typeface="ＭＳ Ｐゴシック" charset="0"/>
              </a:rPr>
              <a:t>_________________</a:t>
            </a:r>
          </a:p>
          <a:p>
            <a:pPr eaLnBrk="1" hangingPunct="1"/>
            <a:r>
              <a:rPr lang="en-US" dirty="0">
                <a:latin typeface="Times New Roman" charset="0"/>
                <a:ea typeface="ＭＳ Ｐゴシック" charset="0"/>
                <a:cs typeface="ＭＳ Ｐゴシック" charset="0"/>
              </a:rPr>
              <a:t>Common-205</a:t>
            </a:r>
          </a:p>
          <a:p>
            <a:pPr eaLnBrk="1" hangingPunct="1"/>
            <a:r>
              <a:rPr lang="en-US" dirty="0">
                <a:latin typeface="Times New Roman" charset="0"/>
                <a:ea typeface="ＭＳ Ｐゴシック" charset="0"/>
                <a:cs typeface="ＭＳ Ｐゴシック" charset="0"/>
              </a:rPr>
              <a:t>OS-03-Leviticus-201</a:t>
            </a:r>
          </a:p>
          <a:p>
            <a:pPr eaLnBrk="1" hangingPunct="1"/>
            <a:r>
              <a:rPr lang="en-US" dirty="0">
                <a:latin typeface="Times New Roman" charset="0"/>
                <a:ea typeface="ＭＳ Ｐゴシック" charset="0"/>
                <a:cs typeface="ＭＳ Ｐゴシック" charset="0"/>
              </a:rPr>
              <a:t>NS-09-Galatians-52</a:t>
            </a:r>
          </a:p>
          <a:p>
            <a:pPr eaLnBrk="1" hangingPunct="1"/>
            <a:r>
              <a:rPr lang="en-US" dirty="0">
                <a:latin typeface="Times New Roman" charset="0"/>
                <a:ea typeface="ＭＳ Ｐゴシック" charset="0"/>
                <a:cs typeface="ＭＳ Ｐゴシック" charset="0"/>
              </a:rPr>
              <a:t>NS-20-James-37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9F1A865-07B2-454F-AB75-90D9F04C5DCE}" type="slidenum">
              <a:rPr lang="en-US" altLang="en-US" sz="1200"/>
              <a:pPr/>
              <a:t>25</a:t>
            </a:fld>
            <a:endParaRPr lang="en-US" alt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369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A10338-77BA-4842-BE3A-7C993497BA1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370467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11D5E-6E30-4158-9F46-F3E118FD98A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45688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C242D0-B773-6148-92B0-9B3ED73DEDB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4BD9078-813A-744F-8E15-853209F1BC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0A76326-C61D-4E16-B879-DC74892E9464}" type="slidenum">
              <a:rPr lang="en-US" altLang="en-US" sz="1200"/>
              <a:pPr/>
              <a:t>3</a:t>
            </a:fld>
            <a:endParaRPr lang="en-US" alt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3094E12-C523-424D-84B8-B1C51D3FB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109D5E-7BC8-5B42-8EF8-26646D4101E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 So the first group of three offerings tell us to do what is not required—</a:t>
            </a:r>
          </a:p>
          <a:p>
            <a:pPr eaLnBrk="1" hangingPunct="1"/>
            <a:r>
              <a:rPr lang="en-US" dirty="0">
                <a:latin typeface="Arial" panose="020B0604020202020204" pitchFamily="34" charset="0"/>
                <a:ea typeface="ＭＳ Ｐゴシック" charset="0"/>
                <a:cs typeface="Arial" panose="020B0604020202020204" pitchFamily="34" charset="0"/>
              </a:rPr>
              <a:t>• extra acts of worship from consecration to God. </a:t>
            </a:r>
          </a:p>
          <a:p>
            <a:pPr eaLnBrk="1" hangingPunct="1"/>
            <a:r>
              <a:rPr lang="en-US" dirty="0">
                <a:latin typeface="Arial" panose="020B0604020202020204" pitchFamily="34" charset="0"/>
                <a:ea typeface="ＭＳ Ｐゴシック" charset="0"/>
                <a:cs typeface="Arial" panose="020B0604020202020204" pitchFamily="34" charset="0"/>
              </a:rPr>
              <a:t>• But now we will see another group, so what is the difference between this group of sacrifices? Why have two different groups of offerings? The first three simply expressed thanks and worship of God.</a:t>
            </a:r>
          </a:p>
          <a:p>
            <a:pPr eaLnBrk="1" hangingPunct="1"/>
            <a:r>
              <a:rPr lang="en-US" dirty="0">
                <a:latin typeface="Arial" panose="020B0604020202020204" pitchFamily="34" charset="0"/>
                <a:ea typeface="ＭＳ Ｐゴシック" charset="0"/>
                <a:cs typeface="Arial" panose="020B0604020202020204" pitchFamily="34" charset="0"/>
              </a:rPr>
              <a:t>• But now the last two enabled worshippers to confess their sin in a very tangible way. </a:t>
            </a:r>
          </a:p>
          <a:p>
            <a:pPr eaLnBrk="1" hangingPunct="1"/>
            <a:r>
              <a:rPr lang="en-US" dirty="0">
                <a:latin typeface="Arial" panose="020B0604020202020204" pitchFamily="34" charset="0"/>
                <a:ea typeface="ＭＳ Ｐゴシック" charset="0"/>
                <a:cs typeface="Arial" panose="020B0604020202020204" pitchFamily="34" charset="0"/>
              </a:rPr>
              <a:t>• Sacrifices of consecration were voluntary.</a:t>
            </a:r>
          </a:p>
          <a:p>
            <a:pPr eaLnBrk="1" hangingPunct="1"/>
            <a:r>
              <a:rPr lang="en-US" dirty="0">
                <a:latin typeface="Arial" panose="020B0604020202020204" pitchFamily="34" charset="0"/>
                <a:ea typeface="ＭＳ Ｐゴシック" charset="0"/>
                <a:cs typeface="Arial" panose="020B0604020202020204" pitchFamily="34" charset="0"/>
              </a:rPr>
              <a:t>• But sacrifices of cleansing were obligatory.</a:t>
            </a:r>
          </a:p>
          <a:p>
            <a:pPr eaLnBrk="1" hangingPunct="1"/>
            <a:r>
              <a:rPr lang="en-US" dirty="0">
                <a:latin typeface="Arial" panose="020B0604020202020204" pitchFamily="34" charset="0"/>
                <a:ea typeface="ＭＳ Ｐゴシック" charset="0"/>
                <a:cs typeface="Arial" panose="020B0604020202020204" pitchFamily="34" charset="0"/>
              </a:rPr>
              <a:t>So what is the second way to maintain fellowship with your holy God? These last two offerings teach us to…</a:t>
            </a:r>
          </a:p>
        </p:txBody>
      </p:sp>
    </p:spTree>
    <p:extLst>
      <p:ext uri="{BB962C8B-B14F-4D97-AF65-F5344CB8AC3E}">
        <p14:creationId xmlns:p14="http://schemas.microsoft.com/office/powerpoint/2010/main" val="1287309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01A08C-5F0C-D447-8939-6F15038D251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EB1B1D-83E9-DC4A-9212-DDE512F044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225A73-B596-C748-9AA9-F9B8188493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6631AD-D120-8849-BE19-E4B34E37C93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رقم 35 في الملف الأصلي.</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EEBC47-C56B-A043-A293-1166C8772B3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6D6765-82B6-0648-B2C5-415A4EECD5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F9B873-68F3-1440-8EEE-A21CBF4FCF6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273FE3-098B-BF46-AE3F-78EA91BD5F7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B70D8C-341E-467D-8C98-060B9F4D40E1}" type="slidenum">
              <a:rPr lang="en-US" altLang="en-US" sz="1200"/>
              <a:pPr/>
              <a:t>4</a:t>
            </a:fld>
            <a:endParaRPr lang="en-US" alt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D40A0A-EC65-B14F-89A0-3A41F94160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692B06-B034-2F4A-B8A8-756CC75480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9AC3C8-5F99-624F-B133-079BA5C7CF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990BF0-DAEB-9E46-A1F8-D0A300DCD3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161BB9-209E-374A-870B-4E03C8D1CA1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2BC96-A4AF-ED46-820A-1695C222CD7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B32E75-8ED0-754B-A760-6C22B35533A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1315631-C131-4944-9E9E-3530A7DD6714}" type="slidenum">
              <a:rPr lang="en-US" altLang="en-US" sz="1200"/>
              <a:pPr/>
              <a:t>48</a:t>
            </a:fld>
            <a:endParaRPr lang="en-US" alt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67C470F-E1C5-407B-B3D5-D918BC8ECAD4}" type="slidenum">
              <a:rPr lang="en-US" altLang="en-US" sz="1200"/>
              <a:pPr/>
              <a:t>49</a:t>
            </a:fld>
            <a:endParaRPr lang="en-US" alt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ACD788B-A336-45AE-9D88-B1D34A5DF69F}" type="slidenum">
              <a:rPr lang="en-US" altLang="en-US" sz="1200"/>
              <a:pPr/>
              <a:t>50</a:t>
            </a:fld>
            <a:endParaRPr lang="en-US" alt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5EB6C9-B752-E74E-856E-2695689C45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4C06BAB-03B0-4928-B8B2-E471D2151812}" type="slidenum">
              <a:rPr lang="en-US" altLang="en-US" sz="1200"/>
              <a:pPr/>
              <a:t>51</a:t>
            </a:fld>
            <a:endParaRPr lang="en-US" altLang="en-US" sz="120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FC4941A-36F8-4323-9B14-BCDBEF4611EA}" type="slidenum">
              <a:rPr lang="en-US" altLang="en-US" sz="1200"/>
              <a:pPr/>
              <a:t>52</a:t>
            </a:fld>
            <a:endParaRPr lang="en-US" altLang="en-US" sz="120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65B9EA6-ED6B-4850-8C93-D9D41773C813}" type="slidenum">
              <a:rPr lang="en-US" altLang="en-US" sz="1200"/>
              <a:pPr/>
              <a:t>53</a:t>
            </a:fld>
            <a:endParaRPr lang="en-US" alt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921E58-2C06-F844-BF45-5DA6E8D45B9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Now...one final question...in our world of high technology, satellites and computers, the Internet…for many the concept of a blood sacrifice or the meaning or necessity of Jesus</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blood sacrifice is downright disturbing.  What about that?  To clear up this issue…let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turn again to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Word.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ADDA1-F30C-1341-951F-F01E6246FA4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Hebrews 9 tells us...</a:t>
            </a:r>
          </a:p>
          <a:p>
            <a:r>
              <a:rPr lang="en-US" b="1" baseline="30000" dirty="0">
                <a:solidFill>
                  <a:srgbClr val="000000"/>
                </a:solidFill>
                <a:latin typeface="Times New Roman" charset="0"/>
                <a:ea typeface="ＭＳ Ｐゴシック" charset="0"/>
                <a:cs typeface="ＭＳ Ｐゴシック" charset="0"/>
              </a:rPr>
              <a:t>15</a:t>
            </a:r>
            <a:r>
              <a:rPr lang="en-US" b="1" dirty="0">
                <a:solidFill>
                  <a:srgbClr val="000000"/>
                </a:solidFill>
                <a:latin typeface="Times New Roman" charset="0"/>
                <a:ea typeface="ＭＳ Ｐゴシック" charset="0"/>
                <a:cs typeface="ＭＳ Ｐゴシック" charset="0"/>
              </a:rPr>
              <a:t>For this reason Christ is the mediator of </a:t>
            </a:r>
          </a:p>
          <a:p>
            <a:r>
              <a:rPr lang="en-US" b="1" dirty="0">
                <a:solidFill>
                  <a:srgbClr val="000000"/>
                </a:solidFill>
                <a:latin typeface="Times New Roman" charset="0"/>
                <a:ea typeface="ＭＳ Ｐゴシック" charset="0"/>
                <a:cs typeface="ＭＳ Ｐゴシック" charset="0"/>
              </a:rPr>
              <a:t>////	a new covenant, that those who are called may receive </a:t>
            </a:r>
          </a:p>
          <a:p>
            <a:r>
              <a:rPr lang="en-US" b="1" dirty="0">
                <a:solidFill>
                  <a:srgbClr val="000000"/>
                </a:solidFill>
                <a:latin typeface="Times New Roman" charset="0"/>
                <a:ea typeface="ＭＳ Ｐゴシック" charset="0"/>
                <a:cs typeface="ＭＳ Ｐゴシック" charset="0"/>
              </a:rPr>
              <a:t>////	the promised eternal inheritance — now that he has died as a ransom to set them free from the sins committed under the first covenant.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BDBAEE-E89B-2446-A271-0BB2BB77FE4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16</a:t>
            </a:r>
            <a:r>
              <a:rPr lang="en-US" b="1">
                <a:solidFill>
                  <a:srgbClr val="000000"/>
                </a:solidFill>
                <a:latin typeface="Times New Roman" charset="0"/>
                <a:ea typeface="ＭＳ Ｐゴシック" charset="0"/>
                <a:cs typeface="ＭＳ Ｐゴシック" charset="0"/>
              </a:rPr>
              <a:t>In the case of a will, it is necessary to prove the death of the one who made it, </a:t>
            </a:r>
            <a:endParaRPr lang="en-US"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17</a:t>
            </a:r>
            <a:r>
              <a:rPr lang="en-US" b="1">
                <a:solidFill>
                  <a:srgbClr val="000000"/>
                </a:solidFill>
                <a:latin typeface="Times New Roman" charset="0"/>
                <a:ea typeface="ＭＳ Ｐゴシック" charset="0"/>
                <a:cs typeface="ＭＳ Ｐゴシック" charset="0"/>
              </a:rPr>
              <a:t>because a will is in force only when somebody has died; it never takes effect while the one who made it is living.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FDBB35-FF33-BE48-9A4C-EE7F7ED887A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18</a:t>
            </a:r>
            <a:r>
              <a:rPr lang="en-US" b="1">
                <a:solidFill>
                  <a:srgbClr val="000000"/>
                </a:solidFill>
                <a:latin typeface="Times New Roman" charset="0"/>
                <a:ea typeface="ＭＳ Ｐゴシック" charset="0"/>
                <a:cs typeface="ＭＳ Ｐゴシック" charset="0"/>
              </a:rPr>
              <a:t>This is why even the first covenant was not put into effect without blood.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B77F8B-A557-EF4D-8795-6A033CB5566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19</a:t>
            </a:r>
            <a:r>
              <a:rPr lang="en-US" b="1">
                <a:solidFill>
                  <a:srgbClr val="000000"/>
                </a:solidFill>
                <a:latin typeface="Times New Roman" charset="0"/>
                <a:ea typeface="ＭＳ Ｐゴシック" charset="0"/>
                <a:cs typeface="ＭＳ Ｐゴシック" charset="0"/>
              </a:rPr>
              <a:t>When Moses had proclaimed every commandment of the law to all the people, he took the blood of calves, together with water, scarlet wool and branches of hyssop, and sprinkled the scroll and all the people.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ADD9CD-58D5-EC44-9EB8-79DDA0E097D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 He said, </a:t>
            </a:r>
            <a:r>
              <a:rPr lang="en-US" altLang="ja-JP" b="1">
                <a:solidFill>
                  <a:srgbClr val="000000"/>
                </a:solidFill>
                <a:latin typeface="Times New Roman" charset="0"/>
                <a:ea typeface="ＭＳ Ｐゴシック" charset="0"/>
                <a:cs typeface="ＭＳ Ｐゴシック" charset="0"/>
              </a:rPr>
              <a:t>"This is the blood of the covenant, which God has commanded you to keep."</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025268-0B2D-C241-9241-5DF76E31DA6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21</a:t>
            </a:r>
            <a:r>
              <a:rPr lang="en-US" b="1">
                <a:solidFill>
                  <a:srgbClr val="000000"/>
                </a:solidFill>
                <a:latin typeface="Times New Roman" charset="0"/>
                <a:ea typeface="ＭＳ Ｐゴシック" charset="0"/>
                <a:cs typeface="ＭＳ Ｐゴシック" charset="0"/>
              </a:rPr>
              <a:t>In the same way, he sprinkled with the blood both the tabernacle and everything used in its ceremonies.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OB-37-Sacrifices-6</a:t>
            </a:r>
          </a:p>
          <a:p>
            <a:r>
              <a:rPr lang="en-US" dirty="0"/>
              <a:t>OS-01-Gen4-20-slide 138</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3492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14C71-4D94-3847-B9C1-40E21BA44C6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22</a:t>
            </a:r>
            <a:r>
              <a:rPr lang="en-US" b="1">
                <a:solidFill>
                  <a:srgbClr val="000000"/>
                </a:solidFill>
                <a:latin typeface="Times New Roman" charset="0"/>
                <a:ea typeface="ＭＳ Ｐゴシック" charset="0"/>
                <a:cs typeface="ＭＳ Ｐゴシック" charset="0"/>
              </a:rPr>
              <a:t>In fact, the law requires that nearly everything be cleansed with blood.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3F58A-4879-DA49-8F8E-7CB97C820F8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i="1" u="sng">
                <a:solidFill>
                  <a:srgbClr val="000000"/>
                </a:solidFill>
                <a:latin typeface="Times New Roman" charset="0"/>
                <a:ea typeface="ＭＳ Ｐゴシック" charset="0"/>
                <a:cs typeface="ＭＳ Ｐゴシック" charset="0"/>
              </a:rPr>
              <a:t>and without the shedding of blood there is no forgiveness.</a:t>
            </a:r>
          </a:p>
          <a:p>
            <a:r>
              <a:rPr lang="en-US" b="1">
                <a:solidFill>
                  <a:srgbClr val="000000"/>
                </a:solidFill>
                <a:latin typeface="Times New Roman" charset="0"/>
                <a:ea typeface="ＭＳ Ｐゴシック" charset="0"/>
                <a:cs typeface="ＭＳ Ｐゴシック" charset="0"/>
              </a:rPr>
              <a:t>So...finally...we come to understand that without </a:t>
            </a:r>
          </a:p>
          <a:p>
            <a:r>
              <a:rPr lang="en-US" b="1">
                <a:solidFill>
                  <a:srgbClr val="000000"/>
                </a:solidFill>
                <a:latin typeface="Times New Roman" charset="0"/>
                <a:ea typeface="ＭＳ Ｐゴシック" charset="0"/>
                <a:cs typeface="ＭＳ Ｐゴシック" charset="0"/>
              </a:rPr>
              <a:t>////	the shedding of blood...which represents the Creator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most precious gift to Man outside of His own son...the gift of life itself which resides in human blood.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FF8382-117D-5040-B297-DCF19707B3F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Without that sacrifice there is no forgiveness. Our Lord provided that ultimate sacrifice when he went to Calvary and became victorious over death itself…IN OUR BEHALF!</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B88C1CD-2103-42C2-A1D1-EEB6E2F77CA7}" type="slidenum">
              <a:rPr lang="en-US" altLang="en-US" sz="1200"/>
              <a:pPr/>
              <a:t>65</a:t>
            </a:fld>
            <a:endParaRPr lang="en-US" altLang="en-US" sz="1200"/>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51FFADD-94FB-434C-AD05-E79626857359}" type="slidenum">
              <a:rPr lang="en-US" altLang="en-US" sz="1200"/>
              <a:pPr/>
              <a:t>66</a:t>
            </a:fld>
            <a:endParaRPr lang="en-US" altLang="en-US" sz="120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715D286-84D2-49E9-AF1F-12223C06A6B1}" type="slidenum">
              <a:rPr lang="en-US" altLang="en-US" sz="1200"/>
              <a:pPr/>
              <a:t>67</a:t>
            </a:fld>
            <a:endParaRPr lang="en-US" alt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9A6DE82-7101-4C89-B08B-D3F742D7E94F}" type="slidenum">
              <a:rPr lang="en-US" altLang="en-US" sz="1200"/>
              <a:pPr/>
              <a:t>68</a:t>
            </a:fld>
            <a:endParaRPr lang="en-US" alt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BD12F5-9B5C-48A3-88CF-034163CCA8A2}" type="slidenum">
              <a:rPr lang="en-US" altLang="en-US" sz="1200"/>
              <a:pPr/>
              <a:t>70</a:t>
            </a:fld>
            <a:endParaRPr lang="en-US" altLang="en-US" sz="120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7486FAB-303E-4A8F-AE72-A89D1C3F98A6}" type="slidenum">
              <a:rPr lang="en-US" altLang="en-US" sz="1200"/>
              <a:pPr/>
              <a:t>71</a:t>
            </a:fld>
            <a:endParaRPr lang="en-US" altLang="en-US" sz="120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A5C07A-AE44-2E46-8647-8457ECA7291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b="0" dirty="0">
                <a:solidFill>
                  <a:srgbClr val="FFFFFF"/>
                </a:solidFill>
                <a:latin typeface="Arial" charset="0"/>
                <a:ea typeface="ＭＳ Ｐゴシック" charset="0"/>
              </a:rPr>
              <a:t>خلفيَّات (حرفيًّا: ورق الجدران) العهد القديم .</a:t>
            </a:r>
          </a:p>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p>
          <a:p>
            <a:r>
              <a:rPr lang="en-US" dirty="0"/>
              <a:t>_____________</a:t>
            </a:r>
          </a:p>
          <a:p>
            <a:r>
              <a:rPr lang="en-US" dirty="0"/>
              <a:t>Common-</a:t>
            </a:r>
            <a:r>
              <a:rPr lang="en-US" dirty="0">
                <a:latin typeface="Arial" charset="0"/>
                <a:ea typeface="ＭＳ Ｐゴシック" charset="0"/>
              </a:rPr>
              <a:t>2</a:t>
            </a:r>
            <a:r>
              <a:rPr lang="en-US" b="0" dirty="0">
                <a:latin typeface="Arial" charset="0"/>
                <a:ea typeface="ＭＳ Ｐゴシック" charset="0"/>
              </a:rPr>
              <a:t>6</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5B3061C-78DE-4CF3-A5DC-B14D0AFA47A6}" type="slidenum">
              <a:rPr lang="en-US" altLang="en-US" sz="1200"/>
              <a:pPr/>
              <a:t>8</a:t>
            </a:fld>
            <a:endParaRPr lang="en-US" altLang="en-US"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71C9176-C715-4496-A62A-0FCD95A28A55}" type="slidenum">
              <a:rPr lang="en-US" altLang="en-US" sz="1200"/>
              <a:pPr/>
              <a:t>9</a:t>
            </a:fld>
            <a:endParaRPr lang="en-US" altLang="en-US" sz="1200"/>
          </a:p>
        </p:txBody>
      </p:sp>
      <p:sp>
        <p:nvSpPr>
          <p:cNvPr id="154626" name="Rectangle 1026"/>
          <p:cNvSpPr>
            <a:spLocks noGrp="1" noRot="1" noChangeAspect="1" noChangeArrowheads="1" noTextEdit="1"/>
          </p:cNvSpPr>
          <p:nvPr>
            <p:ph type="sldImg"/>
          </p:nvPr>
        </p:nvSpPr>
        <p:spPr>
          <a:ln/>
        </p:spPr>
      </p:sp>
      <p:sp>
        <p:nvSpPr>
          <p:cNvPr id="1546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25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0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B6D4C986-BE13-462F-9D5C-83DC1F1EA115}" type="slidenum">
              <a:rPr lang="en-US" altLang="en-US"/>
              <a:pPr/>
              <a:t>‹#›</a:t>
            </a:fld>
            <a:endParaRPr lang="en-US" altLang="en-US"/>
          </a:p>
        </p:txBody>
      </p:sp>
    </p:spTree>
    <p:extLst>
      <p:ext uri="{BB962C8B-B14F-4D97-AF65-F5344CB8AC3E}">
        <p14:creationId xmlns:p14="http://schemas.microsoft.com/office/powerpoint/2010/main" val="61347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CB4D97C-6E7E-43C6-BCCF-C6EC5D1E6E4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0040234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5047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5706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3385068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1906652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458280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1895186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29783254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36637958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400367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117595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EFAD00A-548A-4270-B798-3A5D57DE745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839473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8302322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33695487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10710179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90B15E95-CE0B-7641-BCC7-3C1CF5C0C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76457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B8599FE-D763-604D-BF46-2CC40AA8841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68948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E3AB699-5F8A-1645-82C4-965B4DA54D19}"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45281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91C9CCF-9AA1-8A4F-A0B9-01C0F455707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47211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88FB2CF5-5D8C-004B-8817-2315FB12ABD5}"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6108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865194AF-EE53-AA4C-8D50-E15C8F5A0F31}"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080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7E1D05B-D0FF-224D-A7EB-252479B7301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688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1026"/>
          <p:cNvGrpSpPr>
            <a:grpSpLocks/>
          </p:cNvGrpSpPr>
          <p:nvPr/>
        </p:nvGrpSpPr>
        <p:grpSpPr bwMode="auto">
          <a:xfrm>
            <a:off x="-498475" y="1311275"/>
            <a:ext cx="10429875" cy="5908675"/>
            <a:chOff x="-313" y="824"/>
            <a:chExt cx="6570" cy="3722"/>
          </a:xfrm>
        </p:grpSpPr>
        <p:sp>
          <p:nvSpPr>
            <p:cNvPr id="5"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6"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7"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8"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9"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0"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1"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2"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3"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4"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5"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6"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7"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8"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19" name="Rectangle 1041"/>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0" name="Rectangle 1042"/>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1"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2"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3"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4"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5"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6"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7"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8"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29"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0"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1"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2"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3"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4"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5"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6"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latin typeface="Arial" pitchFamily="34" charset="0"/>
              </a:endParaRPr>
            </a:p>
          </p:txBody>
        </p:sp>
        <p:sp>
          <p:nvSpPr>
            <p:cNvPr id="37"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8"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0"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2"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3"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4"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5"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6"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7"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8"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9"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0"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1"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2"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3"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4"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5"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6"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7"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9"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0"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1"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2"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3"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4"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5"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6"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7"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8"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9"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0"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1"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2"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3"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4"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5"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6"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7"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8"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9"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0"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1"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2"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3"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4"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5"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6"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7"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8"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9"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0"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1"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2"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3"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4"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5"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6"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7"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8"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9"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0"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1"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2"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3"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4"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5"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6"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7"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8"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9"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0"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1"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2"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3"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4"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5"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6"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7"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8"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9"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0"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1"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2"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3"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4"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5"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6"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7"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8"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9"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0"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1"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2"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3"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4"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5"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6"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7"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8"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9"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0"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1"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2"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3"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4"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5"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6"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7"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8"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9"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0"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1"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2"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3"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4"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5"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6"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7"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8"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9"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0"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1"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2"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3"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4"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5"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6"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7"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8"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9"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0"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1"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2"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3"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4"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5"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6"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7"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8"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9"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0"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1"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2"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3"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4"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5"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6"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7"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8"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9"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0"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1"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2"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3"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4"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5"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6"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7"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8" name="Oval 1220"/>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99" name="Oval 1221"/>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0" name="Oval 1222"/>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1" name="Oval 1223"/>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2" name="Oval 1224"/>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3" name="Oval 1225"/>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4" name="Oval 1226"/>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5" name="Oval 1227"/>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6" name="Oval 1228"/>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7" name="Oval 1229"/>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8" name="Oval 1230"/>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09" name="Oval 1231"/>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0" name="Oval 1232"/>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1" name="Oval 1233"/>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2" name="Oval 1234"/>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3" name="Oval 1235"/>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4" name="Oval 1236"/>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5" name="Oval 1237"/>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6"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7"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8"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219" name="Oval 1241"/>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9402" name="Rectangle 1242"/>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349403" name="Rectangle 12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20" name="Rectangle 1244"/>
          <p:cNvSpPr>
            <a:spLocks noGrp="1" noChangeArrowheads="1"/>
          </p:cNvSpPr>
          <p:nvPr>
            <p:ph type="dt" sz="quarter" idx="10"/>
          </p:nvPr>
        </p:nvSpPr>
        <p:spPr/>
        <p:txBody>
          <a:bodyPr/>
          <a:lstStyle>
            <a:lvl1pPr>
              <a:defRPr/>
            </a:lvl1pPr>
          </a:lstStyle>
          <a:p>
            <a:endParaRPr lang="en-US" altLang="en-US"/>
          </a:p>
        </p:txBody>
      </p:sp>
      <p:sp>
        <p:nvSpPr>
          <p:cNvPr id="221" name="Rectangle 1245"/>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222" name="Rectangle 1246"/>
          <p:cNvSpPr>
            <a:spLocks noGrp="1" noChangeArrowheads="1"/>
          </p:cNvSpPr>
          <p:nvPr>
            <p:ph type="sldNum" sz="quarter" idx="12"/>
          </p:nvPr>
        </p:nvSpPr>
        <p:spPr/>
        <p:txBody>
          <a:bodyPr/>
          <a:lstStyle>
            <a:lvl1pPr>
              <a:defRPr/>
            </a:lvl1pPr>
          </a:lstStyle>
          <a:p>
            <a:fld id="{E523A27E-5793-4336-B630-7E62A8374E83}" type="slidenum">
              <a:rPr lang="en-US" altLang="en-US"/>
              <a:pPr/>
              <a:t>‹#›</a:t>
            </a:fld>
            <a:endParaRPr lang="en-US" altLang="en-US"/>
          </a:p>
        </p:txBody>
      </p:sp>
    </p:spTree>
    <p:extLst>
      <p:ext uri="{BB962C8B-B14F-4D97-AF65-F5344CB8AC3E}">
        <p14:creationId xmlns:p14="http://schemas.microsoft.com/office/powerpoint/2010/main" val="3972957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9699A8A0-5E04-E844-A272-2BAEF4BC281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20893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B7E011E-8177-614A-AC7E-6F9EE073EF2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27355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C4FE6EAC-197D-6C4F-B6BA-E454FF4EC13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82892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FA5C086-085B-614B-B7A8-C1AB54BB107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196232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72889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5472043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60777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310129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82637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80032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19FF6CFB-E063-418A-BC06-FBD111D19152}"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614878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56062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8990533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320426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30576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2242410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F84956A-E395-7E42-94C7-43CF456EB84D}" type="slidenum">
              <a:rPr lang="en-US"/>
              <a:pPr>
                <a:defRPr/>
              </a:pPr>
              <a:t>‹#›</a:t>
            </a:fld>
            <a:endParaRPr lang="en-US"/>
          </a:p>
        </p:txBody>
      </p:sp>
    </p:spTree>
    <p:extLst>
      <p:ext uri="{BB962C8B-B14F-4D97-AF65-F5344CB8AC3E}">
        <p14:creationId xmlns:p14="http://schemas.microsoft.com/office/powerpoint/2010/main" val="1817210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8E5B4779-D46E-2947-A4EC-427728C9144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079958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B1AEEE63-7E0D-414C-9E87-16BB69A73A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081170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E7799A73-5495-3940-A32D-015EF6B79C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8166947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pPr>
              <a:defRPr/>
            </a:pPr>
            <a:fld id="{72B57DA2-64A6-B945-B4F5-9B03EAA012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70868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fld id="{7214D0E1-635E-44DD-ACF4-1F0C16D2259D}"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807759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pPr>
              <a:defRPr/>
            </a:pPr>
            <a:fld id="{E2D7B6BD-FB7C-0547-A5C3-6A1A632B7FC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09391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pPr>
              <a:defRPr/>
            </a:pPr>
            <a:fld id="{A713CEEE-65F1-CA4F-A615-3E2F531706B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374765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CC0970A9-BD1F-E347-AAD0-66FA0557F93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227495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FC15FC44-2C34-484C-ADC1-C13C825FC65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318242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2BFDE11A-DD23-EE4B-AF18-E38FE97CD0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631042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C9D16A05-7B04-7C41-80E9-236B57142B6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655883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94526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565785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00928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78902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fld id="{F0FDB2AE-BB7C-4C0F-8AEE-44CBAC75543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384366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911286"/>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774551"/>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364334"/>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442908"/>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722354"/>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462525"/>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116416"/>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2752815"/>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2613069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856226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fld id="{C26F1E3C-30E0-4613-B44F-0BD760BB2617}" type="slidenum">
              <a:rPr lang="en-US" altLang="en-US"/>
              <a:pPr/>
              <a:t>‹#›</a:t>
            </a:fld>
            <a:endParaRPr lang="en-US" altLang="en-US"/>
          </a:p>
        </p:txBody>
      </p:sp>
      <p:sp>
        <p:nvSpPr>
          <p:cNvPr id="8" name="Rectangle 1243"/>
          <p:cNvSpPr>
            <a:spLocks noGrp="1" noChangeArrowheads="1"/>
          </p:cNvSpPr>
          <p:nvPr>
            <p:ph type="dt" sz="half" idx="11"/>
          </p:nvPr>
        </p:nvSpPr>
        <p:spPr>
          <a:ln/>
        </p:spPr>
        <p:txBody>
          <a:bodyPr/>
          <a:lstStyle>
            <a:lvl1pPr>
              <a:defRPr/>
            </a:lvl1pPr>
          </a:lstStyle>
          <a:p>
            <a:endParaRPr lang="en-US" altLang="en-US"/>
          </a:p>
        </p:txBody>
      </p:sp>
      <p:sp>
        <p:nvSpPr>
          <p:cNvPr id="9"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991868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1851248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2491301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2521772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6305003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34694291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21181776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18517533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38460954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36469647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362116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fld id="{782E789F-DF68-4F98-8D62-374A91AEE4F6}" type="slidenum">
              <a:rPr lang="en-US" altLang="en-US"/>
              <a:pPr/>
              <a:t>‹#›</a:t>
            </a:fld>
            <a:endParaRPr lang="en-US" altLang="en-US"/>
          </a:p>
        </p:txBody>
      </p:sp>
      <p:sp>
        <p:nvSpPr>
          <p:cNvPr id="4" name="Rectangle 1243"/>
          <p:cNvSpPr>
            <a:spLocks noGrp="1" noChangeArrowheads="1"/>
          </p:cNvSpPr>
          <p:nvPr>
            <p:ph type="dt" sz="half" idx="11"/>
          </p:nvPr>
        </p:nvSpPr>
        <p:spPr>
          <a:ln/>
        </p:spPr>
        <p:txBody>
          <a:bodyPr/>
          <a:lstStyle>
            <a:lvl1pPr>
              <a:defRPr/>
            </a:lvl1pPr>
          </a:lstStyle>
          <a:p>
            <a:endParaRPr lang="en-US" altLang="en-US"/>
          </a:p>
        </p:txBody>
      </p:sp>
      <p:sp>
        <p:nvSpPr>
          <p:cNvPr id="5"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026675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4741501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5984264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7783395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42567807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6564369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8383657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10535592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42827222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5036573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740384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fld id="{55E41C8A-BA6C-4B82-8DA5-702842D08230}" type="slidenum">
              <a:rPr lang="en-US" altLang="en-US"/>
              <a:pPr/>
              <a:t>‹#›</a:t>
            </a:fld>
            <a:endParaRPr lang="en-US" altLang="en-US"/>
          </a:p>
        </p:txBody>
      </p:sp>
      <p:sp>
        <p:nvSpPr>
          <p:cNvPr id="3" name="Rectangle 1243"/>
          <p:cNvSpPr>
            <a:spLocks noGrp="1" noChangeArrowheads="1"/>
          </p:cNvSpPr>
          <p:nvPr>
            <p:ph type="dt" sz="half" idx="11"/>
          </p:nvPr>
        </p:nvSpPr>
        <p:spPr>
          <a:ln/>
        </p:spPr>
        <p:txBody>
          <a:bodyPr/>
          <a:lstStyle>
            <a:lvl1pPr>
              <a:defRPr/>
            </a:lvl1pPr>
          </a:lstStyle>
          <a:p>
            <a:endParaRPr lang="en-US" altLang="en-US"/>
          </a:p>
        </p:txBody>
      </p:sp>
      <p:sp>
        <p:nvSpPr>
          <p:cNvPr id="4"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79232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8383629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E8155B67-DD44-CF47-95FF-F5E0AB8B4F64}" type="slidenum">
              <a:rPr lang="en-US"/>
              <a:pPr>
                <a:defRPr/>
              </a:pPr>
              <a:t>‹#›</a:t>
            </a:fld>
            <a:endParaRPr lang="en-US"/>
          </a:p>
        </p:txBody>
      </p:sp>
    </p:spTree>
    <p:extLst>
      <p:ext uri="{BB962C8B-B14F-4D97-AF65-F5344CB8AC3E}">
        <p14:creationId xmlns:p14="http://schemas.microsoft.com/office/powerpoint/2010/main" val="17577879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EFE03FC-B141-964D-9376-095D8D83DB4A}" type="slidenum">
              <a:rPr lang="en-US"/>
              <a:pPr>
                <a:defRPr/>
              </a:pPr>
              <a:t>‹#›</a:t>
            </a:fld>
            <a:endParaRPr lang="en-US"/>
          </a:p>
        </p:txBody>
      </p:sp>
    </p:spTree>
    <p:extLst>
      <p:ext uri="{BB962C8B-B14F-4D97-AF65-F5344CB8AC3E}">
        <p14:creationId xmlns:p14="http://schemas.microsoft.com/office/powerpoint/2010/main" val="33342005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60A7C280-935D-E040-A6F2-F741E96CC787}" type="slidenum">
              <a:rPr lang="en-US"/>
              <a:pPr>
                <a:defRPr/>
              </a:pPr>
              <a:t>‹#›</a:t>
            </a:fld>
            <a:endParaRPr lang="en-US"/>
          </a:p>
        </p:txBody>
      </p:sp>
    </p:spTree>
    <p:extLst>
      <p:ext uri="{BB962C8B-B14F-4D97-AF65-F5344CB8AC3E}">
        <p14:creationId xmlns:p14="http://schemas.microsoft.com/office/powerpoint/2010/main" val="29463258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30881E-447E-4E46-959F-DBBD3B6F38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6785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2D4962F-C387-C647-B30F-5C0302B7DA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70599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D826A7D1-9FAE-8E42-9768-4A0D92883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86919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FFB9CE52-E813-454C-A782-EA613C1BF9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00507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D0A071E-B629-D44E-8B40-B342F2390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05433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7581AB7-2D4F-E84C-96A6-06B4513339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519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C2D36C52-AB6E-47D5-AB6F-BBC46272E311}"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024472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A188189A-7241-AD4D-A487-AB8FB67FDF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69635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F2806726-764C-F844-824F-ADDF514791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46791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25598E94-BA9E-6F4B-A132-D62DC3F81B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3170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67EF4183-C57F-6B4F-807F-781AC03502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61289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9C1BA81-AA8F-6640-B5DF-B1CD806248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30474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3662994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23957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9466609"/>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2433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8827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D2C239D-AD5F-4C76-B240-C43AFE2BEA5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04712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fld id="{2B064B44-1A97-4590-AC3D-8826D8AF7267}" type="slidenum">
              <a:rPr lang="en-US" altLang="en-US"/>
              <a:pPr/>
              <a:t>‹#›</a:t>
            </a:fld>
            <a:endParaRPr lang="en-US" altLang="en-US"/>
          </a:p>
        </p:txBody>
      </p:sp>
      <p:sp>
        <p:nvSpPr>
          <p:cNvPr id="6" name="Rectangle 1243"/>
          <p:cNvSpPr>
            <a:spLocks noGrp="1" noChangeArrowheads="1"/>
          </p:cNvSpPr>
          <p:nvPr>
            <p:ph type="dt" sz="half" idx="11"/>
          </p:nvPr>
        </p:nvSpPr>
        <p:spPr>
          <a:ln/>
        </p:spPr>
        <p:txBody>
          <a:bodyPr/>
          <a:lstStyle>
            <a:lvl1pPr>
              <a:defRPr/>
            </a:lvl1pPr>
          </a:lstStyle>
          <a:p>
            <a:endParaRPr lang="en-US" altLang="en-US"/>
          </a:p>
        </p:txBody>
      </p:sp>
      <p:sp>
        <p:nvSpPr>
          <p:cNvPr id="7"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352487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98191975"/>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42831924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978182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0510865"/>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384829"/>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542919"/>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extLst>
      <p:ext uri="{BB962C8B-B14F-4D97-AF65-F5344CB8AC3E}">
        <p14:creationId xmlns:p14="http://schemas.microsoft.com/office/powerpoint/2010/main" val="17448193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extLst>
      <p:ext uri="{BB962C8B-B14F-4D97-AF65-F5344CB8AC3E}">
        <p14:creationId xmlns:p14="http://schemas.microsoft.com/office/powerpoint/2010/main" val="25534333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extLst>
      <p:ext uri="{BB962C8B-B14F-4D97-AF65-F5344CB8AC3E}">
        <p14:creationId xmlns:p14="http://schemas.microsoft.com/office/powerpoint/2010/main" val="64370387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extLst>
      <p:ext uri="{BB962C8B-B14F-4D97-AF65-F5344CB8AC3E}">
        <p14:creationId xmlns:p14="http://schemas.microsoft.com/office/powerpoint/2010/main" val="261373474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3255D8A7-FFE1-478B-9574-3A1FA10F9320}"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095319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extLst>
      <p:ext uri="{BB962C8B-B14F-4D97-AF65-F5344CB8AC3E}">
        <p14:creationId xmlns:p14="http://schemas.microsoft.com/office/powerpoint/2010/main" val="410644016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extLst>
      <p:ext uri="{BB962C8B-B14F-4D97-AF65-F5344CB8AC3E}">
        <p14:creationId xmlns:p14="http://schemas.microsoft.com/office/powerpoint/2010/main" val="191888161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extLst>
      <p:ext uri="{BB962C8B-B14F-4D97-AF65-F5344CB8AC3E}">
        <p14:creationId xmlns:p14="http://schemas.microsoft.com/office/powerpoint/2010/main" val="428469720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extLst>
      <p:ext uri="{BB962C8B-B14F-4D97-AF65-F5344CB8AC3E}">
        <p14:creationId xmlns:p14="http://schemas.microsoft.com/office/powerpoint/2010/main" val="33692555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extLst>
      <p:ext uri="{BB962C8B-B14F-4D97-AF65-F5344CB8AC3E}">
        <p14:creationId xmlns:p14="http://schemas.microsoft.com/office/powerpoint/2010/main" val="316570391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extLst>
      <p:ext uri="{BB962C8B-B14F-4D97-AF65-F5344CB8AC3E}">
        <p14:creationId xmlns:p14="http://schemas.microsoft.com/office/powerpoint/2010/main" val="177662083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extLst>
      <p:ext uri="{BB962C8B-B14F-4D97-AF65-F5344CB8AC3E}">
        <p14:creationId xmlns:p14="http://schemas.microsoft.com/office/powerpoint/2010/main" val="20927952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fld id="{5E4123C8-4BC7-455F-92C3-C688B54FC6B1}" type="slidenum">
              <a:rPr lang="en-US" altLang="en-US"/>
              <a:pPr/>
              <a:t>‹#›</a:t>
            </a:fld>
            <a:endParaRPr lang="en-US" altLang="en-US"/>
          </a:p>
        </p:txBody>
      </p:sp>
      <p:sp>
        <p:nvSpPr>
          <p:cNvPr id="5" name="Rectangle 1243"/>
          <p:cNvSpPr>
            <a:spLocks noGrp="1" noChangeArrowheads="1"/>
          </p:cNvSpPr>
          <p:nvPr>
            <p:ph type="dt" sz="half" idx="11"/>
          </p:nvPr>
        </p:nvSpPr>
        <p:spPr>
          <a:ln/>
        </p:spPr>
        <p:txBody>
          <a:bodyPr/>
          <a:lstStyle>
            <a:lvl1pPr>
              <a:defRPr/>
            </a:lvl1pPr>
          </a:lstStyle>
          <a:p>
            <a:endParaRPr lang="en-US" altLang="en-US"/>
          </a:p>
        </p:txBody>
      </p:sp>
      <p:sp>
        <p:nvSpPr>
          <p:cNvPr id="6" name="Rectangle 124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4198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endParaRPr lang="en-US" altLang="en-US"/>
          </a:p>
        </p:txBody>
      </p:sp>
      <p:sp>
        <p:nvSpPr>
          <p:cNvPr id="8" name="Rectangle 1031"/>
          <p:cNvSpPr>
            <a:spLocks noGrp="1" noChangeArrowheads="1"/>
          </p:cNvSpPr>
          <p:nvPr>
            <p:ph type="ftr" sz="quarter" idx="11"/>
          </p:nvPr>
        </p:nvSpPr>
        <p:spPr/>
        <p:txBody>
          <a:bodyPr/>
          <a:lstStyle>
            <a:lvl1pPr>
              <a:defRPr/>
            </a:lvl1pPr>
          </a:lstStyle>
          <a:p>
            <a:endParaRPr lang="en-US" altLang="en-US"/>
          </a:p>
        </p:txBody>
      </p:sp>
      <p:sp>
        <p:nvSpPr>
          <p:cNvPr id="9" name="Rectangle 1032"/>
          <p:cNvSpPr>
            <a:spLocks noGrp="1" noChangeArrowheads="1"/>
          </p:cNvSpPr>
          <p:nvPr>
            <p:ph type="sldNum" sz="quarter" idx="12"/>
          </p:nvPr>
        </p:nvSpPr>
        <p:spPr/>
        <p:txBody>
          <a:bodyPr/>
          <a:lstStyle>
            <a:lvl1pPr>
              <a:defRPr/>
            </a:lvl1pPr>
          </a:lstStyle>
          <a:p>
            <a:fld id="{3305A16C-2F53-4C97-98E5-3E406B5829E4}" type="slidenum">
              <a:rPr lang="en-US" altLang="en-US"/>
              <a:pPr/>
              <a:t>‹#›</a:t>
            </a:fld>
            <a:endParaRPr lang="en-US" altLang="en-US"/>
          </a:p>
        </p:txBody>
      </p:sp>
    </p:spTree>
    <p:extLst>
      <p:ext uri="{BB962C8B-B14F-4D97-AF65-F5344CB8AC3E}">
        <p14:creationId xmlns:p14="http://schemas.microsoft.com/office/powerpoint/2010/main" val="138886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17DA5EB-7ED8-4764-B55C-C10817E7D43A}" type="slidenum">
              <a:rPr lang="en-US" altLang="en-US"/>
              <a:pPr/>
              <a:t>‹#›</a:t>
            </a:fld>
            <a:endParaRPr lang="en-US" altLang="en-US"/>
          </a:p>
        </p:txBody>
      </p:sp>
    </p:spTree>
    <p:extLst>
      <p:ext uri="{BB962C8B-B14F-4D97-AF65-F5344CB8AC3E}">
        <p14:creationId xmlns:p14="http://schemas.microsoft.com/office/powerpoint/2010/main" val="707918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4801347C-8601-4888-9BEA-F2643D4968A7}" type="slidenum">
              <a:rPr lang="en-US" altLang="en-US"/>
              <a:pPr/>
              <a:t>‹#›</a:t>
            </a:fld>
            <a:endParaRPr lang="en-US" altLang="en-US"/>
          </a:p>
        </p:txBody>
      </p:sp>
    </p:spTree>
    <p:extLst>
      <p:ext uri="{BB962C8B-B14F-4D97-AF65-F5344CB8AC3E}">
        <p14:creationId xmlns:p14="http://schemas.microsoft.com/office/powerpoint/2010/main" val="549863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A8FAF0B4-5F4F-42B4-AA31-750E7A9C6A35}" type="slidenum">
              <a:rPr lang="en-US" altLang="en-US"/>
              <a:pPr/>
              <a:t>‹#›</a:t>
            </a:fld>
            <a:endParaRPr lang="en-US" altLang="en-US"/>
          </a:p>
        </p:txBody>
      </p:sp>
    </p:spTree>
    <p:extLst>
      <p:ext uri="{BB962C8B-B14F-4D97-AF65-F5344CB8AC3E}">
        <p14:creationId xmlns:p14="http://schemas.microsoft.com/office/powerpoint/2010/main" val="3651451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92808EC4-C233-4AB2-B469-372CB318F7A1}" type="slidenum">
              <a:rPr lang="en-US" altLang="en-US"/>
              <a:pPr/>
              <a:t>‹#›</a:t>
            </a:fld>
            <a:endParaRPr lang="en-US" altLang="en-US"/>
          </a:p>
        </p:txBody>
      </p:sp>
    </p:spTree>
    <p:extLst>
      <p:ext uri="{BB962C8B-B14F-4D97-AF65-F5344CB8AC3E}">
        <p14:creationId xmlns:p14="http://schemas.microsoft.com/office/powerpoint/2010/main" val="844536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D962EA8E-7B59-46DE-95D9-CAEBFE5D135D}" type="slidenum">
              <a:rPr lang="en-US" altLang="en-US"/>
              <a:pPr/>
              <a:t>‹#›</a:t>
            </a:fld>
            <a:endParaRPr lang="en-US" altLang="en-US"/>
          </a:p>
        </p:txBody>
      </p:sp>
    </p:spTree>
    <p:extLst>
      <p:ext uri="{BB962C8B-B14F-4D97-AF65-F5344CB8AC3E}">
        <p14:creationId xmlns:p14="http://schemas.microsoft.com/office/powerpoint/2010/main" val="2402711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A11456FD-B655-4F9E-BEDF-40B7C2FDC138}" type="slidenum">
              <a:rPr lang="en-US" altLang="en-US"/>
              <a:pPr/>
              <a:t>‹#›</a:t>
            </a:fld>
            <a:endParaRPr lang="en-US" altLang="en-US"/>
          </a:p>
        </p:txBody>
      </p:sp>
    </p:spTree>
    <p:extLst>
      <p:ext uri="{BB962C8B-B14F-4D97-AF65-F5344CB8AC3E}">
        <p14:creationId xmlns:p14="http://schemas.microsoft.com/office/powerpoint/2010/main" val="286843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DD5CD3AC-A944-4DAD-BC90-5AA6688F38A6}"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3276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902D0933-8D08-4F58-A547-7E1299FCDB0B}" type="slidenum">
              <a:rPr lang="en-US" altLang="en-US"/>
              <a:pPr/>
              <a:t>‹#›</a:t>
            </a:fld>
            <a:endParaRPr lang="en-US" altLang="en-US"/>
          </a:p>
        </p:txBody>
      </p:sp>
    </p:spTree>
    <p:extLst>
      <p:ext uri="{BB962C8B-B14F-4D97-AF65-F5344CB8AC3E}">
        <p14:creationId xmlns:p14="http://schemas.microsoft.com/office/powerpoint/2010/main" val="306760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C09B1BA1-AECC-4DFE-A2E9-547983FB12C6}" type="slidenum">
              <a:rPr lang="en-US" altLang="en-US"/>
              <a:pPr/>
              <a:t>‹#›</a:t>
            </a:fld>
            <a:endParaRPr lang="en-US" altLang="en-US"/>
          </a:p>
        </p:txBody>
      </p:sp>
    </p:spTree>
    <p:extLst>
      <p:ext uri="{BB962C8B-B14F-4D97-AF65-F5344CB8AC3E}">
        <p14:creationId xmlns:p14="http://schemas.microsoft.com/office/powerpoint/2010/main" val="586209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7B02773-5F7E-481E-9ED6-03BD5553C42E}" type="slidenum">
              <a:rPr lang="en-US" altLang="en-US"/>
              <a:pPr/>
              <a:t>‹#›</a:t>
            </a:fld>
            <a:endParaRPr lang="en-US" altLang="en-US"/>
          </a:p>
        </p:txBody>
      </p:sp>
    </p:spTree>
    <p:extLst>
      <p:ext uri="{BB962C8B-B14F-4D97-AF65-F5344CB8AC3E}">
        <p14:creationId xmlns:p14="http://schemas.microsoft.com/office/powerpoint/2010/main" val="1962378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88328B67-E8D9-4941-A87E-E3B7E2284F4A}" type="slidenum">
              <a:rPr lang="en-US" altLang="en-US"/>
              <a:pPr/>
              <a:t>‹#›</a:t>
            </a:fld>
            <a:endParaRPr lang="en-US" altLang="en-US"/>
          </a:p>
        </p:txBody>
      </p:sp>
    </p:spTree>
    <p:extLst>
      <p:ext uri="{BB962C8B-B14F-4D97-AF65-F5344CB8AC3E}">
        <p14:creationId xmlns:p14="http://schemas.microsoft.com/office/powerpoint/2010/main" val="3391398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442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4442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ltLang="en-US"/>
          </a:p>
        </p:txBody>
      </p:sp>
      <p:sp>
        <p:nvSpPr>
          <p:cNvPr id="45" name="Rectangle 45"/>
          <p:cNvSpPr>
            <a:spLocks noGrp="1" noChangeArrowheads="1"/>
          </p:cNvSpPr>
          <p:nvPr>
            <p:ph type="ftr" sz="quarter" idx="11"/>
          </p:nvPr>
        </p:nvSpPr>
        <p:spPr/>
        <p:txBody>
          <a:bodyPr/>
          <a:lstStyle>
            <a:lvl1pPr>
              <a:defRPr/>
            </a:lvl1pPr>
          </a:lstStyle>
          <a:p>
            <a:endParaRPr lang="en-US" altLang="en-US"/>
          </a:p>
        </p:txBody>
      </p:sp>
      <p:sp>
        <p:nvSpPr>
          <p:cNvPr id="46" name="Rectangle 46"/>
          <p:cNvSpPr>
            <a:spLocks noGrp="1" noChangeArrowheads="1"/>
          </p:cNvSpPr>
          <p:nvPr>
            <p:ph type="sldNum" sz="quarter" idx="12"/>
          </p:nvPr>
        </p:nvSpPr>
        <p:spPr/>
        <p:txBody>
          <a:bodyPr/>
          <a:lstStyle>
            <a:lvl1pPr>
              <a:defRPr/>
            </a:lvl1pPr>
          </a:lstStyle>
          <a:p>
            <a:fld id="{3A2814AA-DFA6-48B2-9AAE-9D095756DA84}" type="slidenum">
              <a:rPr lang="en-US" altLang="en-US"/>
              <a:pPr/>
              <a:t>‹#›</a:t>
            </a:fld>
            <a:endParaRPr lang="en-US" altLang="en-US"/>
          </a:p>
        </p:txBody>
      </p:sp>
    </p:spTree>
    <p:extLst>
      <p:ext uri="{BB962C8B-B14F-4D97-AF65-F5344CB8AC3E}">
        <p14:creationId xmlns:p14="http://schemas.microsoft.com/office/powerpoint/2010/main" val="1942656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4E879C18-93CB-47AB-ACD1-2D748559B66C}" type="slidenum">
              <a:rPr lang="en-US" altLang="en-US"/>
              <a:pPr/>
              <a:t>‹#›</a:t>
            </a:fld>
            <a:endParaRPr lang="en-US" altLang="en-US"/>
          </a:p>
        </p:txBody>
      </p:sp>
    </p:spTree>
    <p:extLst>
      <p:ext uri="{BB962C8B-B14F-4D97-AF65-F5344CB8AC3E}">
        <p14:creationId xmlns:p14="http://schemas.microsoft.com/office/powerpoint/2010/main" val="4224535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6A4FDADA-6D2A-411A-92C4-A11EF035D172}" type="slidenum">
              <a:rPr lang="en-US" altLang="en-US"/>
              <a:pPr/>
              <a:t>‹#›</a:t>
            </a:fld>
            <a:endParaRPr lang="en-US" altLang="en-US"/>
          </a:p>
        </p:txBody>
      </p:sp>
    </p:spTree>
    <p:extLst>
      <p:ext uri="{BB962C8B-B14F-4D97-AF65-F5344CB8AC3E}">
        <p14:creationId xmlns:p14="http://schemas.microsoft.com/office/powerpoint/2010/main" val="1470793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31CDDAA4-7273-4F74-A109-F4F8D2E87AA3}" type="slidenum">
              <a:rPr lang="en-US" altLang="en-US"/>
              <a:pPr/>
              <a:t>‹#›</a:t>
            </a:fld>
            <a:endParaRPr lang="en-US" altLang="en-US"/>
          </a:p>
        </p:txBody>
      </p:sp>
    </p:spTree>
    <p:extLst>
      <p:ext uri="{BB962C8B-B14F-4D97-AF65-F5344CB8AC3E}">
        <p14:creationId xmlns:p14="http://schemas.microsoft.com/office/powerpoint/2010/main" val="2556367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endParaRPr lang="en-US" altLang="en-US"/>
          </a:p>
        </p:txBody>
      </p:sp>
      <p:sp>
        <p:nvSpPr>
          <p:cNvPr id="8" name="Rectangle 1069"/>
          <p:cNvSpPr>
            <a:spLocks noGrp="1" noChangeArrowheads="1"/>
          </p:cNvSpPr>
          <p:nvPr>
            <p:ph type="ftr" sz="quarter" idx="11"/>
          </p:nvPr>
        </p:nvSpPr>
        <p:spPr>
          <a:ln/>
        </p:spPr>
        <p:txBody>
          <a:bodyPr/>
          <a:lstStyle>
            <a:lvl1pPr>
              <a:defRPr/>
            </a:lvl1pPr>
          </a:lstStyle>
          <a:p>
            <a:endParaRPr lang="en-US" altLang="en-US"/>
          </a:p>
        </p:txBody>
      </p:sp>
      <p:sp>
        <p:nvSpPr>
          <p:cNvPr id="9" name="Rectangle 1070"/>
          <p:cNvSpPr>
            <a:spLocks noGrp="1" noChangeArrowheads="1"/>
          </p:cNvSpPr>
          <p:nvPr>
            <p:ph type="sldNum" sz="quarter" idx="12"/>
          </p:nvPr>
        </p:nvSpPr>
        <p:spPr>
          <a:ln/>
        </p:spPr>
        <p:txBody>
          <a:bodyPr/>
          <a:lstStyle>
            <a:lvl1pPr>
              <a:defRPr/>
            </a:lvl1pPr>
          </a:lstStyle>
          <a:p>
            <a:fld id="{955440FB-DFD6-421A-BA0B-DD46F04EEF8C}" type="slidenum">
              <a:rPr lang="en-US" altLang="en-US"/>
              <a:pPr/>
              <a:t>‹#›</a:t>
            </a:fld>
            <a:endParaRPr lang="en-US" altLang="en-US"/>
          </a:p>
        </p:txBody>
      </p:sp>
    </p:spTree>
    <p:extLst>
      <p:ext uri="{BB962C8B-B14F-4D97-AF65-F5344CB8AC3E}">
        <p14:creationId xmlns:p14="http://schemas.microsoft.com/office/powerpoint/2010/main" val="2783367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endParaRPr lang="en-US" altLang="en-US"/>
          </a:p>
        </p:txBody>
      </p:sp>
      <p:sp>
        <p:nvSpPr>
          <p:cNvPr id="4" name="Rectangle 1069"/>
          <p:cNvSpPr>
            <a:spLocks noGrp="1" noChangeArrowheads="1"/>
          </p:cNvSpPr>
          <p:nvPr>
            <p:ph type="ftr" sz="quarter" idx="11"/>
          </p:nvPr>
        </p:nvSpPr>
        <p:spPr>
          <a:ln/>
        </p:spPr>
        <p:txBody>
          <a:bodyPr/>
          <a:lstStyle>
            <a:lvl1pPr>
              <a:defRPr/>
            </a:lvl1pPr>
          </a:lstStyle>
          <a:p>
            <a:endParaRPr lang="en-US" altLang="en-US"/>
          </a:p>
        </p:txBody>
      </p:sp>
      <p:sp>
        <p:nvSpPr>
          <p:cNvPr id="5" name="Rectangle 1070"/>
          <p:cNvSpPr>
            <a:spLocks noGrp="1" noChangeArrowheads="1"/>
          </p:cNvSpPr>
          <p:nvPr>
            <p:ph type="sldNum" sz="quarter" idx="12"/>
          </p:nvPr>
        </p:nvSpPr>
        <p:spPr>
          <a:ln/>
        </p:spPr>
        <p:txBody>
          <a:bodyPr/>
          <a:lstStyle>
            <a:lvl1pPr>
              <a:defRPr/>
            </a:lvl1pPr>
          </a:lstStyle>
          <a:p>
            <a:fld id="{1C28C55A-5362-44DA-8235-1AFB1D72FB28}" type="slidenum">
              <a:rPr lang="en-US" altLang="en-US"/>
              <a:pPr/>
              <a:t>‹#›</a:t>
            </a:fld>
            <a:endParaRPr lang="en-US" altLang="en-US"/>
          </a:p>
        </p:txBody>
      </p:sp>
    </p:spTree>
    <p:extLst>
      <p:ext uri="{BB962C8B-B14F-4D97-AF65-F5344CB8AC3E}">
        <p14:creationId xmlns:p14="http://schemas.microsoft.com/office/powerpoint/2010/main" val="385807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599BD10-E045-4FB2-B464-13CA9FF408E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90150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endParaRPr lang="en-US" altLang="en-US"/>
          </a:p>
        </p:txBody>
      </p:sp>
      <p:sp>
        <p:nvSpPr>
          <p:cNvPr id="3" name="Rectangle 1069"/>
          <p:cNvSpPr>
            <a:spLocks noGrp="1" noChangeArrowheads="1"/>
          </p:cNvSpPr>
          <p:nvPr>
            <p:ph type="ftr" sz="quarter" idx="11"/>
          </p:nvPr>
        </p:nvSpPr>
        <p:spPr>
          <a:ln/>
        </p:spPr>
        <p:txBody>
          <a:bodyPr/>
          <a:lstStyle>
            <a:lvl1pPr>
              <a:defRPr/>
            </a:lvl1pPr>
          </a:lstStyle>
          <a:p>
            <a:endParaRPr lang="en-US" altLang="en-US"/>
          </a:p>
        </p:txBody>
      </p:sp>
      <p:sp>
        <p:nvSpPr>
          <p:cNvPr id="4" name="Rectangle 1070"/>
          <p:cNvSpPr>
            <a:spLocks noGrp="1" noChangeArrowheads="1"/>
          </p:cNvSpPr>
          <p:nvPr>
            <p:ph type="sldNum" sz="quarter" idx="12"/>
          </p:nvPr>
        </p:nvSpPr>
        <p:spPr>
          <a:ln/>
        </p:spPr>
        <p:txBody>
          <a:bodyPr/>
          <a:lstStyle>
            <a:lvl1pPr>
              <a:defRPr/>
            </a:lvl1pPr>
          </a:lstStyle>
          <a:p>
            <a:fld id="{018D4E2D-A0B0-4702-A5CC-DA34A3E8F9D8}" type="slidenum">
              <a:rPr lang="en-US" altLang="en-US"/>
              <a:pPr/>
              <a:t>‹#›</a:t>
            </a:fld>
            <a:endParaRPr lang="en-US" altLang="en-US"/>
          </a:p>
        </p:txBody>
      </p:sp>
    </p:spTree>
    <p:extLst>
      <p:ext uri="{BB962C8B-B14F-4D97-AF65-F5344CB8AC3E}">
        <p14:creationId xmlns:p14="http://schemas.microsoft.com/office/powerpoint/2010/main" val="2446150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E95CC553-4DA3-4CC2-8CF3-C974596E8365}" type="slidenum">
              <a:rPr lang="en-US" altLang="en-US"/>
              <a:pPr/>
              <a:t>‹#›</a:t>
            </a:fld>
            <a:endParaRPr lang="en-US" altLang="en-US"/>
          </a:p>
        </p:txBody>
      </p:sp>
    </p:spTree>
    <p:extLst>
      <p:ext uri="{BB962C8B-B14F-4D97-AF65-F5344CB8AC3E}">
        <p14:creationId xmlns:p14="http://schemas.microsoft.com/office/powerpoint/2010/main" val="2006290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endParaRPr lang="en-US" altLang="en-US"/>
          </a:p>
        </p:txBody>
      </p:sp>
      <p:sp>
        <p:nvSpPr>
          <p:cNvPr id="6" name="Rectangle 1069"/>
          <p:cNvSpPr>
            <a:spLocks noGrp="1" noChangeArrowheads="1"/>
          </p:cNvSpPr>
          <p:nvPr>
            <p:ph type="ftr" sz="quarter" idx="11"/>
          </p:nvPr>
        </p:nvSpPr>
        <p:spPr>
          <a:ln/>
        </p:spPr>
        <p:txBody>
          <a:bodyPr/>
          <a:lstStyle>
            <a:lvl1pPr>
              <a:defRPr/>
            </a:lvl1pPr>
          </a:lstStyle>
          <a:p>
            <a:endParaRPr lang="en-US" altLang="en-US"/>
          </a:p>
        </p:txBody>
      </p:sp>
      <p:sp>
        <p:nvSpPr>
          <p:cNvPr id="7" name="Rectangle 1070"/>
          <p:cNvSpPr>
            <a:spLocks noGrp="1" noChangeArrowheads="1"/>
          </p:cNvSpPr>
          <p:nvPr>
            <p:ph type="sldNum" sz="quarter" idx="12"/>
          </p:nvPr>
        </p:nvSpPr>
        <p:spPr>
          <a:ln/>
        </p:spPr>
        <p:txBody>
          <a:bodyPr/>
          <a:lstStyle>
            <a:lvl1pPr>
              <a:defRPr/>
            </a:lvl1pPr>
          </a:lstStyle>
          <a:p>
            <a:fld id="{44FA3793-C530-4617-BBC5-58EF9078F5AA}" type="slidenum">
              <a:rPr lang="en-US" altLang="en-US"/>
              <a:pPr/>
              <a:t>‹#›</a:t>
            </a:fld>
            <a:endParaRPr lang="en-US" altLang="en-US"/>
          </a:p>
        </p:txBody>
      </p:sp>
    </p:spTree>
    <p:extLst>
      <p:ext uri="{BB962C8B-B14F-4D97-AF65-F5344CB8AC3E}">
        <p14:creationId xmlns:p14="http://schemas.microsoft.com/office/powerpoint/2010/main" val="2678201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5F9F124-A7D8-4997-85DE-5C2E29518D3A}" type="slidenum">
              <a:rPr lang="en-US" altLang="en-US"/>
              <a:pPr/>
              <a:t>‹#›</a:t>
            </a:fld>
            <a:endParaRPr lang="en-US" altLang="en-US"/>
          </a:p>
        </p:txBody>
      </p:sp>
    </p:spTree>
    <p:extLst>
      <p:ext uri="{BB962C8B-B14F-4D97-AF65-F5344CB8AC3E}">
        <p14:creationId xmlns:p14="http://schemas.microsoft.com/office/powerpoint/2010/main" val="2563899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endParaRPr lang="en-US" altLang="en-US"/>
          </a:p>
        </p:txBody>
      </p:sp>
      <p:sp>
        <p:nvSpPr>
          <p:cNvPr id="5" name="Rectangle 1069"/>
          <p:cNvSpPr>
            <a:spLocks noGrp="1" noChangeArrowheads="1"/>
          </p:cNvSpPr>
          <p:nvPr>
            <p:ph type="ftr" sz="quarter" idx="11"/>
          </p:nvPr>
        </p:nvSpPr>
        <p:spPr>
          <a:ln/>
        </p:spPr>
        <p:txBody>
          <a:bodyPr/>
          <a:lstStyle>
            <a:lvl1pPr>
              <a:defRPr/>
            </a:lvl1pPr>
          </a:lstStyle>
          <a:p>
            <a:endParaRPr lang="en-US" altLang="en-US"/>
          </a:p>
        </p:txBody>
      </p:sp>
      <p:sp>
        <p:nvSpPr>
          <p:cNvPr id="6" name="Rectangle 1070"/>
          <p:cNvSpPr>
            <a:spLocks noGrp="1" noChangeArrowheads="1"/>
          </p:cNvSpPr>
          <p:nvPr>
            <p:ph type="sldNum" sz="quarter" idx="12"/>
          </p:nvPr>
        </p:nvSpPr>
        <p:spPr>
          <a:ln/>
        </p:spPr>
        <p:txBody>
          <a:bodyPr/>
          <a:lstStyle>
            <a:lvl1pPr>
              <a:defRPr/>
            </a:lvl1pPr>
          </a:lstStyle>
          <a:p>
            <a:fld id="{21EDD3C1-53A2-4E8A-95B5-73DD200DC90F}" type="slidenum">
              <a:rPr lang="en-US" altLang="en-US"/>
              <a:pPr/>
              <a:t>‹#›</a:t>
            </a:fld>
            <a:endParaRPr lang="en-US" altLang="en-US"/>
          </a:p>
        </p:txBody>
      </p:sp>
    </p:spTree>
    <p:extLst>
      <p:ext uri="{BB962C8B-B14F-4D97-AF65-F5344CB8AC3E}">
        <p14:creationId xmlns:p14="http://schemas.microsoft.com/office/powerpoint/2010/main" val="4042950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23A3E4C-2BC4-4AD1-988E-924EFE107980}" type="slidenum">
              <a:rPr lang="en-US" altLang="en-US"/>
              <a:pPr/>
              <a:t>‹#›</a:t>
            </a:fld>
            <a:endParaRPr lang="en-US" altLang="en-US"/>
          </a:p>
        </p:txBody>
      </p:sp>
    </p:spTree>
    <p:extLst>
      <p:ext uri="{BB962C8B-B14F-4D97-AF65-F5344CB8AC3E}">
        <p14:creationId xmlns:p14="http://schemas.microsoft.com/office/powerpoint/2010/main" val="411573943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9F9643DE-22AA-453C-A0C2-7F53E2C739F6}" type="slidenum">
              <a:rPr lang="en-US" altLang="en-US"/>
              <a:pPr/>
              <a:t>‹#›</a:t>
            </a:fld>
            <a:endParaRPr lang="en-US" altLang="en-US"/>
          </a:p>
        </p:txBody>
      </p:sp>
    </p:spTree>
    <p:extLst>
      <p:ext uri="{BB962C8B-B14F-4D97-AF65-F5344CB8AC3E}">
        <p14:creationId xmlns:p14="http://schemas.microsoft.com/office/powerpoint/2010/main" val="418513690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250F6E95-ED20-4B98-B0BF-8D4C8C0154F1}" type="slidenum">
              <a:rPr lang="en-US" altLang="en-US"/>
              <a:pPr/>
              <a:t>‹#›</a:t>
            </a:fld>
            <a:endParaRPr lang="en-US" altLang="en-US"/>
          </a:p>
        </p:txBody>
      </p:sp>
    </p:spTree>
    <p:extLst>
      <p:ext uri="{BB962C8B-B14F-4D97-AF65-F5344CB8AC3E}">
        <p14:creationId xmlns:p14="http://schemas.microsoft.com/office/powerpoint/2010/main" val="102932151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304E93DB-ABFD-49F6-A4E4-4458CAE25E16}" type="slidenum">
              <a:rPr lang="en-US" altLang="en-US"/>
              <a:pPr/>
              <a:t>‹#›</a:t>
            </a:fld>
            <a:endParaRPr lang="en-US" altLang="en-US"/>
          </a:p>
        </p:txBody>
      </p:sp>
    </p:spTree>
    <p:extLst>
      <p:ext uri="{BB962C8B-B14F-4D97-AF65-F5344CB8AC3E}">
        <p14:creationId xmlns:p14="http://schemas.microsoft.com/office/powerpoint/2010/main" val="211209546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83A47EB9-4DD8-462C-8940-5FF1E31942E1}" type="slidenum">
              <a:rPr lang="en-US" altLang="en-US"/>
              <a:pPr/>
              <a:t>‹#›</a:t>
            </a:fld>
            <a:endParaRPr lang="en-US" altLang="en-US"/>
          </a:p>
        </p:txBody>
      </p:sp>
    </p:spTree>
    <p:extLst>
      <p:ext uri="{BB962C8B-B14F-4D97-AF65-F5344CB8AC3E}">
        <p14:creationId xmlns:p14="http://schemas.microsoft.com/office/powerpoint/2010/main" val="16635268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F3389B50-2985-4C70-B3D7-71A90D78BC94}"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76876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B77A7E14-923F-49B1-A1A3-C7CE27EADEF6}" type="slidenum">
              <a:rPr lang="en-US" altLang="en-US"/>
              <a:pPr/>
              <a:t>‹#›</a:t>
            </a:fld>
            <a:endParaRPr lang="en-US" altLang="en-US"/>
          </a:p>
        </p:txBody>
      </p:sp>
    </p:spTree>
    <p:extLst>
      <p:ext uri="{BB962C8B-B14F-4D97-AF65-F5344CB8AC3E}">
        <p14:creationId xmlns:p14="http://schemas.microsoft.com/office/powerpoint/2010/main" val="5173358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9E49C45C-DC57-49BB-9F2E-03B61C2D2AF6}" type="slidenum">
              <a:rPr lang="en-US" altLang="en-US"/>
              <a:pPr/>
              <a:t>‹#›</a:t>
            </a:fld>
            <a:endParaRPr lang="en-US" altLang="en-US"/>
          </a:p>
        </p:txBody>
      </p:sp>
    </p:spTree>
    <p:extLst>
      <p:ext uri="{BB962C8B-B14F-4D97-AF65-F5344CB8AC3E}">
        <p14:creationId xmlns:p14="http://schemas.microsoft.com/office/powerpoint/2010/main" val="60725826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5427A7-1EDA-410D-90D2-6163808E34B8}" type="slidenum">
              <a:rPr lang="en-US" altLang="en-US"/>
              <a:pPr/>
              <a:t>‹#›</a:t>
            </a:fld>
            <a:endParaRPr lang="en-US" altLang="en-US"/>
          </a:p>
        </p:txBody>
      </p:sp>
    </p:spTree>
    <p:extLst>
      <p:ext uri="{BB962C8B-B14F-4D97-AF65-F5344CB8AC3E}">
        <p14:creationId xmlns:p14="http://schemas.microsoft.com/office/powerpoint/2010/main" val="262647283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7318A37F-6D76-43F5-85BC-7FBFDEB1BF3B}" type="slidenum">
              <a:rPr lang="en-US" altLang="en-US"/>
              <a:pPr/>
              <a:t>‹#›</a:t>
            </a:fld>
            <a:endParaRPr lang="en-US" altLang="en-US"/>
          </a:p>
        </p:txBody>
      </p:sp>
    </p:spTree>
    <p:extLst>
      <p:ext uri="{BB962C8B-B14F-4D97-AF65-F5344CB8AC3E}">
        <p14:creationId xmlns:p14="http://schemas.microsoft.com/office/powerpoint/2010/main" val="273637698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4EE9D2EA-BB30-4D31-AAAE-75ACF8182402}" type="slidenum">
              <a:rPr lang="en-US" altLang="en-US"/>
              <a:pPr/>
              <a:t>‹#›</a:t>
            </a:fld>
            <a:endParaRPr lang="en-US" altLang="en-US"/>
          </a:p>
        </p:txBody>
      </p:sp>
    </p:spTree>
    <p:extLst>
      <p:ext uri="{BB962C8B-B14F-4D97-AF65-F5344CB8AC3E}">
        <p14:creationId xmlns:p14="http://schemas.microsoft.com/office/powerpoint/2010/main" val="66242206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03271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395153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29822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90617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7995033"/>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515A052D-1C34-4AC4-B1E6-9FC120E954C4}"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42191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47144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913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78452"/>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790429"/>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41002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8516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8105954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42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9954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698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75B4B17F-67F1-46D1-B461-4314731BCC12}"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89463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2688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820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4332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78187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1841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4029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933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11736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84793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2308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94BE2EAF-DB46-484C-8A71-1C6FF41A9944}"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30724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5231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2451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68660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61262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213204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147506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910905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702734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774882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6429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011CEA6-4E16-420C-AA0F-A2502F37C08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38171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354850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17892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7655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5683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3298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0962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9160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69649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53088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77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7.emf"/><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8.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9.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5.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92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BE6DB5BB-6CDA-46AA-9A5C-7DCE3685B038}"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92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92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92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92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sp>
          <p:nvSpPr>
            <p:cNvPr id="92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2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defRPr>
            </a:lvl1pPr>
          </a:lstStyle>
          <a:p>
            <a:endParaRPr lang="en-US" altLang="en-US"/>
          </a:p>
        </p:txBody>
      </p:sp>
      <p:sp>
        <p:nvSpPr>
          <p:cNvPr id="92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37"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4208103472"/>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lgn="r" defTabSz="914400" fontAlgn="base">
              <a:spcBef>
                <a:spcPct val="0"/>
              </a:spcBef>
              <a:spcAft>
                <a:spcPct val="0"/>
              </a:spcAft>
              <a:defRPr/>
            </a:pPr>
            <a:fld id="{E36B6787-0C06-B04C-A753-17033E6F0B1F}"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428830"/>
      </p:ext>
    </p:extLst>
  </p:cSld>
  <p:clrMap bg1="dk2" tx1="lt1" bg2="dk1" tx2="lt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912023"/>
      </p:ext>
    </p:extLst>
  </p:cSld>
  <p:clrMap bg1="dk2" tx1="lt1" bg2="dk1" tx2="lt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8914"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5"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6"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7"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8"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9"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21"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3787916-2A3C-1E49-8E82-78376173B2FE}" type="slidenum">
              <a:rPr lang="en-US" sz="1400">
                <a:solidFill>
                  <a:srgbClr val="003300"/>
                </a:solidFill>
                <a:ea typeface="ＭＳ Ｐゴシック" charset="0"/>
              </a:rPr>
              <a:pPr algn="r" defTabSz="914400" eaLnBrk="0" fontAlgn="base" hangingPunct="0">
                <a:spcAft>
                  <a:spcPct val="0"/>
                </a:spcAft>
                <a:defRPr/>
              </a:pPr>
              <a:t>‹#›</a:t>
            </a:fld>
            <a:endParaRPr lang="en-US" sz="1400">
              <a:solidFill>
                <a:srgbClr val="003300"/>
              </a:solidFill>
              <a:ea typeface="ＭＳ Ｐゴシック" charset="0"/>
            </a:endParaRPr>
          </a:p>
        </p:txBody>
      </p:sp>
    </p:spTree>
    <p:extLst>
      <p:ext uri="{BB962C8B-B14F-4D97-AF65-F5344CB8AC3E}">
        <p14:creationId xmlns:p14="http://schemas.microsoft.com/office/powerpoint/2010/main" val="453133480"/>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684B5086-168A-4943-B3BA-3334541E53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8733252"/>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 id="2147485006"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extLst>
      <p:ext uri="{BB962C8B-B14F-4D97-AF65-F5344CB8AC3E}">
        <p14:creationId xmlns:p14="http://schemas.microsoft.com/office/powerpoint/2010/main" val="2643938652"/>
      </p:ext>
    </p:extLst>
  </p:cSld>
  <p:clrMap bg1="dk2" tx1="lt1" bg2="dk1" tx2="lt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1161134781"/>
      </p:ext>
    </p:extLst>
  </p:cSld>
  <p:clrMap bg1="dk2" tx1="lt1" bg2="dk1" tx2="lt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685800" y="117475"/>
            <a:ext cx="8456613" cy="6738938"/>
            <a:chOff x="432" y="74"/>
            <a:chExt cx="5327" cy="4245"/>
          </a:xfrm>
        </p:grpSpPr>
        <p:sp>
          <p:nvSpPr>
            <p:cNvPr id="11981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19817" name="Group 4"/>
            <p:cNvGrpSpPr>
              <a:grpSpLocks/>
            </p:cNvGrpSpPr>
            <p:nvPr/>
          </p:nvGrpSpPr>
          <p:grpSpPr bwMode="auto">
            <a:xfrm>
              <a:off x="2859" y="4250"/>
              <a:ext cx="2729" cy="41"/>
              <a:chOff x="2859" y="4250"/>
              <a:chExt cx="2729" cy="41"/>
            </a:xfrm>
          </p:grpSpPr>
          <p:sp>
            <p:nvSpPr>
              <p:cNvPr id="11982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9818"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1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982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981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981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lgn="r" defTabSz="914400" eaLnBrk="0" fontAlgn="base" hangingPunct="0">
              <a:spcAft>
                <a:spcPct val="0"/>
              </a:spcAft>
              <a:defRPr/>
            </a:pPr>
            <a:fld id="{C0471914-6C60-704F-BCCC-AA6AB345BB50}" type="slidenum">
              <a:rPr lang="en-US" sz="1400">
                <a:ea typeface="ＭＳ Ｐゴシック" charset="0"/>
              </a:rPr>
              <a:pPr algn="r" defTabSz="914400" eaLnBrk="0" fontAlgn="base" hangingPunct="0">
                <a:spcAft>
                  <a:spcPct val="0"/>
                </a:spcAft>
                <a:defRPr/>
              </a:pPr>
              <a:t>‹#›</a:t>
            </a:fld>
            <a:endParaRPr lang="en-US" sz="1400">
              <a:ea typeface="ＭＳ Ｐゴシック" charset="0"/>
            </a:endParaRPr>
          </a:p>
        </p:txBody>
      </p:sp>
    </p:spTree>
    <p:extLst>
      <p:ext uri="{BB962C8B-B14F-4D97-AF65-F5344CB8AC3E}">
        <p14:creationId xmlns:p14="http://schemas.microsoft.com/office/powerpoint/2010/main" val="3314405061"/>
      </p:ext>
    </p:extLst>
  </p:cSld>
  <p:clrMap bg1="dk2" tx1="lt1" bg2="dk1" tx2="lt2" accent1="accent1" accent2="accent2" accent3="accent3" accent4="accent4" accent5="accent5" accent6="accent6" hlink="hlink" folHlink="folHlink"/>
  <p:sldLayoutIdLst>
    <p:sldLayoutId id="2147485033"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lgn="r" defTabSz="914400" eaLnBrk="0" fontAlgn="base" hangingPunct="0">
              <a:spcAft>
                <a:spcPct val="0"/>
              </a:spcAft>
              <a:defRPr/>
            </a:pPr>
            <a:fld id="{70014DF0-1C4C-FE4E-A742-662071A3EB33}" type="slidenum">
              <a:rPr lang="en-US" sz="1400">
                <a:ea typeface="ＭＳ Ｐゴシック" charset="0"/>
              </a:rPr>
              <a:pPr algn="r" defTabSz="914400" eaLnBrk="0" fontAlgn="base" hangingPunct="0">
                <a:spcAft>
                  <a:spcPct val="0"/>
                </a:spcAft>
                <a:defRPr/>
              </a:pPr>
              <a:t>‹#›</a:t>
            </a:fld>
            <a:endParaRPr lang="en-US" sz="1400">
              <a:ea typeface="ＭＳ Ｐゴシック" charset="0"/>
            </a:endParaRPr>
          </a:p>
        </p:txBody>
      </p:sp>
    </p:spTree>
    <p:extLst>
      <p:ext uri="{BB962C8B-B14F-4D97-AF65-F5344CB8AC3E}">
        <p14:creationId xmlns:p14="http://schemas.microsoft.com/office/powerpoint/2010/main" val="3373804456"/>
      </p:ext>
    </p:extLst>
  </p:cSld>
  <p:clrMap bg1="dk2" tx1="lt1" bg2="dk1" tx2="lt2" accent1="accent1" accent2="accent2" accent3="accent3" accent4="accent4" accent5="accent5" accent6="accent6" hlink="hlink" folHlink="folHlink"/>
  <p:sldLayoutIdLst>
    <p:sldLayoutId id="2147485035" r:id="rId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685800" y="117475"/>
            <a:ext cx="8456613" cy="6738938"/>
            <a:chOff x="432" y="74"/>
            <a:chExt cx="5327" cy="4245"/>
          </a:xfrm>
        </p:grpSpPr>
        <p:sp>
          <p:nvSpPr>
            <p:cNvPr id="63496"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63497" name="Group 4"/>
            <p:cNvGrpSpPr>
              <a:grpSpLocks/>
            </p:cNvGrpSpPr>
            <p:nvPr/>
          </p:nvGrpSpPr>
          <p:grpSpPr bwMode="auto">
            <a:xfrm>
              <a:off x="2859" y="4250"/>
              <a:ext cx="2729" cy="41"/>
              <a:chOff x="2859" y="4250"/>
              <a:chExt cx="2729" cy="41"/>
            </a:xfrm>
          </p:grpSpPr>
          <p:sp>
            <p:nvSpPr>
              <p:cNvPr id="63502"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3"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4"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5"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6"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7"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8"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9"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8"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499"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0"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501"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349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349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6E99D16-C07E-824F-955D-692B9FB47E0A}"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049040815"/>
      </p:ext>
    </p:extLst>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96888" y="1308100"/>
            <a:ext cx="10429876" cy="5908675"/>
            <a:chOff x="-313" y="824"/>
            <a:chExt cx="6570" cy="3722"/>
          </a:xfrm>
        </p:grpSpPr>
        <p:sp>
          <p:nvSpPr>
            <p:cNvPr id="348163"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4"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5"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6"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7"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8"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69"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0"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1"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2"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3"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4"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5"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6"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7"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8"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79"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0"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1"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2"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3"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4"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5"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6"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7"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8"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89"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0"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1"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2"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3"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4"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1800">
                <a:effectLst>
                  <a:outerShdw blurRad="38100" dist="38100" dir="2700000" algn="tl">
                    <a:srgbClr val="000000"/>
                  </a:outerShdw>
                </a:effectLst>
                <a:latin typeface="Arial" pitchFamily="34" charset="0"/>
              </a:endParaRPr>
            </a:p>
          </p:txBody>
        </p:sp>
        <p:sp>
          <p:nvSpPr>
            <p:cNvPr id="348195"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6"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7"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8"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199"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0"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1"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2"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3"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4"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5"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6"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7"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8"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09"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0"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1"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2"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3"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4"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5"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6"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7"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8"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19"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0"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1"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2"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3"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4"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5"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6"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7"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8"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29"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0"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1"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2"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3"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4"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5"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6"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7"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8"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39"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0"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1"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2"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3"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4"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5"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6"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7"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8"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49"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0"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1"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2"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3"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4"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5"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6"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7"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8"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59"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0"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1"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2"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3"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4"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5"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6"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7"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8"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69"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0"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1"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2"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3"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4"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5"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6"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7"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8"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79"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0"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1"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2"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3"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4"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5"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6"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7"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8"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89"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0"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1"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2"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3"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4"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5"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6"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7"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8"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299"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0"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1"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2"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3"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4"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5"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6"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7"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8"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09"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0"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1"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2"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3"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4"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5"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6"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7"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8"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19"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0"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1"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2"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3"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4"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5"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6"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7"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8"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29"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0"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1"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2"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3"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4"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5"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6"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7"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8"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39"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0"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1"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2"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3"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4"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5"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6"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7"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8"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49"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0"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1"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2"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3"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4"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5"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6"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7"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8"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59"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0"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1"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2"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3"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4"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5"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6"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7"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8"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69"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0"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1"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2"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3"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4"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5"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6"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48377"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348378"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66105FAD-2AEB-44A2-B970-BA4A68DA048A}" type="slidenum">
              <a:rPr lang="en-US" altLang="en-US"/>
              <a:pPr/>
              <a:t>‹#›</a:t>
            </a:fld>
            <a:endParaRPr lang="en-US" altLang="en-US"/>
          </a:p>
        </p:txBody>
      </p:sp>
      <p:sp>
        <p:nvSpPr>
          <p:cNvPr id="348379"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0"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348381"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382"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838"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Arial"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112" charset="2"/>
        <a:buBlip>
          <a:blip r:embed="rId13"/>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extLst>
      <p:ext uri="{BB962C8B-B14F-4D97-AF65-F5344CB8AC3E}">
        <p14:creationId xmlns:p14="http://schemas.microsoft.com/office/powerpoint/2010/main" val="103985886"/>
      </p:ext>
    </p:extLst>
  </p:cSld>
  <p:clrMap bg1="dk2" tx1="lt1" bg2="dk1" tx2="lt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extLst>
      <p:ext uri="{BB962C8B-B14F-4D97-AF65-F5344CB8AC3E}">
        <p14:creationId xmlns:p14="http://schemas.microsoft.com/office/powerpoint/2010/main" val="755368681"/>
      </p:ext>
    </p:extLst>
  </p:cSld>
  <p:clrMap bg1="dk2" tx1="lt1" bg2="dk1" tx2="lt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2765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C55D83B-3AC2-46F2-8BF2-B5ABB2674B7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0"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9144000" cy="6856413"/>
            <a:chOff x="0" y="0"/>
            <a:chExt cx="5760" cy="4319"/>
          </a:xfrm>
        </p:grpSpPr>
        <p:sp>
          <p:nvSpPr>
            <p:cNvPr id="14336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6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6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39947"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6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39949"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9950"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39952"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ahoma" pitchFamily="-112" charset="-52"/>
                <a:ea typeface="+mn-ea"/>
              </a:endParaRPr>
            </a:p>
          </p:txBody>
        </p:sp>
        <p:sp>
          <p:nvSpPr>
            <p:cNvPr id="39954"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56"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7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ahoma" pitchFamily="-112" charset="-52"/>
                <a:ea typeface="+mn-ea"/>
              </a:endParaRPr>
            </a:p>
          </p:txBody>
        </p:sp>
        <p:sp>
          <p:nvSpPr>
            <p:cNvPr id="14337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7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0"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2"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8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ahoma" pitchFamily="-112" charset="-52"/>
                <a:ea typeface="+mn-ea"/>
              </a:endParaRPr>
            </a:p>
          </p:txBody>
        </p:sp>
        <p:sp>
          <p:nvSpPr>
            <p:cNvPr id="14338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66"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8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39969"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8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39971"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339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39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ahoma" pitchFamily="-112" charset="-52"/>
                <a:ea typeface="+mn-ea"/>
              </a:endParaRPr>
            </a:p>
          </p:txBody>
        </p:sp>
        <p:sp>
          <p:nvSpPr>
            <p:cNvPr id="14339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sp>
          <p:nvSpPr>
            <p:cNvPr id="14339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ahoma" pitchFamily="-112" charset="-52"/>
                <a:ea typeface="+mn-ea"/>
              </a:endParaRPr>
            </a:p>
          </p:txBody>
        </p:sp>
        <p:grpSp>
          <p:nvGrpSpPr>
            <p:cNvPr id="39980" name="Group 1063"/>
            <p:cNvGrpSpPr>
              <a:grpSpLocks/>
            </p:cNvGrpSpPr>
            <p:nvPr userDrawn="1"/>
          </p:nvGrpSpPr>
          <p:grpSpPr bwMode="auto">
            <a:xfrm>
              <a:off x="0" y="1632"/>
              <a:ext cx="5758" cy="1858"/>
              <a:chOff x="0" y="1632"/>
              <a:chExt cx="5758" cy="1858"/>
            </a:xfrm>
          </p:grpSpPr>
          <p:sp>
            <p:nvSpPr>
              <p:cNvPr id="14340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ahoma" pitchFamily="-112" charset="-52"/>
                  <a:ea typeface="+mn-ea"/>
                </a:endParaRPr>
              </a:p>
            </p:txBody>
          </p:sp>
          <p:sp>
            <p:nvSpPr>
              <p:cNvPr id="14340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ahoma" pitchFamily="-112" charset="-52"/>
                  <a:ea typeface="+mn-ea"/>
                </a:endParaRPr>
              </a:p>
            </p:txBody>
          </p:sp>
        </p:grpSp>
      </p:grpSp>
      <p:sp>
        <p:nvSpPr>
          <p:cNvPr id="14340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0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34" charset="0"/>
              </a:defRPr>
            </a:lvl1pPr>
          </a:lstStyle>
          <a:p>
            <a:endParaRPr lang="en-US" altLang="en-US"/>
          </a:p>
        </p:txBody>
      </p:sp>
      <p:sp>
        <p:nvSpPr>
          <p:cNvPr id="14340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fld id="{DC4058DF-A07A-4E45-AA2F-0AA207160A3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51"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979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898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2898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CA5513A7-0879-41D6-8FC7-8618D1C7077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015047811"/>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80188192"/>
      </p:ext>
    </p:extLst>
  </p:cSld>
  <p:clrMap bg1="dk2" tx1="lt1" bg2="dk1" tx2="lt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436117"/>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717555089"/>
      </p:ext>
    </p:extLst>
  </p:cSld>
  <p:clrMap bg1="dk2" tx1="lt1" bg2="dk1" tx2="lt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jennysartspace.com/alteredbooks/Durer/adamandeve.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wels.net/wmc/Downloads/clipart2/Sabc095.gif"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13.xml"/><Relationship Id="rId1" Type="http://schemas.openxmlformats.org/officeDocument/2006/relationships/slideLayout" Target="../slideLayouts/slideLayout66.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6.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6.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hemeOverride" Target="../theme/themeOverride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6.xml"/><Relationship Id="rId1" Type="http://schemas.openxmlformats.org/officeDocument/2006/relationships/themeOverride" Target="../theme/themeOverride4.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6.xml"/><Relationship Id="rId1" Type="http://schemas.openxmlformats.org/officeDocument/2006/relationships/themeOverride" Target="../theme/themeOverride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9.xml"/><Relationship Id="rId1" Type="http://schemas.openxmlformats.org/officeDocument/2006/relationships/themeOverride" Target="../theme/themeOverride6.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6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7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7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4.xml"/></Relationships>
</file>

<file path=ppt/slides/_rels/slide48.xml.rels><?xml version="1.0" encoding="UTF-8" standalone="yes"?>
<Relationships xmlns="http://schemas.openxmlformats.org/package/2006/relationships"><Relationship Id="rId3" Type="http://schemas.openxmlformats.org/officeDocument/2006/relationships/hyperlink" Target="http://www.wels.net/wmc/Downloads/clipart2/Sabc092.gif"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hyperlink" Target="http://www.wesleyan.edu/romance/orozco/02b.jpg"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5.xml"/><Relationship Id="rId1" Type="http://schemas.openxmlformats.org/officeDocument/2006/relationships/slideLayout" Target="../slideLayouts/slideLayout114.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hyperlink" Target="http://www4.stormfront.org/whitehistory/hwr48_files/sacrifice.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herbertwarmstrong.com/ar/Moloch.JP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0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206.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02.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hyperlink" Target="http://a.labarthe.free.fr/images/1024/blood-land-r.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com.sg/imgres?imgurl=www.louisianahemophilia.org/La%20Blood%20Drop.jpg&amp;imgrefurl=http://www.louisianahemophilia.org/&amp;h=549&amp;w=600&amp;prev=/images?q=blood&amp;start=200&amp;imgc=color&amp;imgsz=xlarge&amp;svnum=10&amp;hl=en&amp;lr=&amp;ie=UTF-8&amp;oe=UTF-8&amp;sa=N"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hyperlink" Target="http://www.thephoenixwithin.com/we.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8"/>
          <p:cNvSpPr>
            <a:spLocks noGrp="1" noRot="1" noChangeArrowheads="1"/>
          </p:cNvSpPr>
          <p:nvPr>
            <p:ph type="title"/>
          </p:nvPr>
        </p:nvSpPr>
        <p:spPr>
          <a:xfrm>
            <a:off x="3581400" y="274638"/>
            <a:ext cx="5105400" cy="1096962"/>
          </a:xfrm>
        </p:spPr>
        <p:txBody>
          <a:bodyPr/>
          <a:lstStyle/>
          <a:p>
            <a:pPr eaLnBrk="1" hangingPunct="1"/>
            <a:r>
              <a:rPr lang="en-US" altLang="en-US" sz="4000">
                <a:latin typeface="Arial" panose="020B0604020202020204" pitchFamily="34" charset="0"/>
                <a:cs typeface="Arial" panose="020B0604020202020204" pitchFamily="34" charset="0"/>
              </a:rPr>
              <a:t>Sacrifices in the Ancient Near East</a:t>
            </a:r>
          </a:p>
        </p:txBody>
      </p:sp>
      <p:pic>
        <p:nvPicPr>
          <p:cNvPr id="138242" name="Picture 4" descr="Animal Sacrif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84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6"/>
          <p:cNvSpPr>
            <a:spLocks noChangeArrowheads="1"/>
          </p:cNvSpPr>
          <p:nvPr/>
        </p:nvSpPr>
        <p:spPr bwMode="auto">
          <a:xfrm>
            <a:off x="3276600" y="-27384"/>
            <a:ext cx="5867400" cy="4419600"/>
          </a:xfrm>
          <a:prstGeom prst="rect">
            <a:avLst/>
          </a:prstGeom>
          <a:gradFill rotWithShape="1">
            <a:gsLst>
              <a:gs pos="0">
                <a:srgbClr val="FF0066"/>
              </a:gs>
              <a:gs pos="100000">
                <a:srgbClr val="76002F"/>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latin typeface="Arial" panose="020B0604020202020204" pitchFamily="34" charset="0"/>
              <a:cs typeface="Arial" panose="020B0604020202020204" pitchFamily="34" charset="0"/>
            </a:endParaRPr>
          </a:p>
        </p:txBody>
      </p:sp>
      <p:sp>
        <p:nvSpPr>
          <p:cNvPr id="3079" name="Text Box 7"/>
          <p:cNvSpPr txBox="1">
            <a:spLocks noChangeArrowheads="1"/>
          </p:cNvSpPr>
          <p:nvPr/>
        </p:nvSpPr>
        <p:spPr bwMode="auto">
          <a:xfrm>
            <a:off x="3276600" y="3429000"/>
            <a:ext cx="5867400" cy="457200"/>
          </a:xfrm>
          <a:prstGeom prst="rect">
            <a:avLst/>
          </a:prstGeom>
          <a:noFill/>
          <a:ln w="9525">
            <a:noFill/>
            <a:miter lim="800000"/>
            <a:headEnd/>
            <a:tailEnd/>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3600" b="1" dirty="0">
                <a:effectLst>
                  <a:outerShdw blurRad="38100" dist="38100" dir="2700000" algn="tl">
                    <a:srgbClr val="000000"/>
                  </a:outerShdw>
                </a:effectLst>
                <a:latin typeface="Arial" pitchFamily="34" charset="0"/>
                <a:cs typeface="Arial" pitchFamily="34" charset="0"/>
              </a:rPr>
              <a:t>في الشرق الأدنى القديم</a:t>
            </a:r>
            <a:endParaRPr lang="en-US" altLang="en-US" sz="3600" b="1" dirty="0">
              <a:effectLst>
                <a:outerShdw blurRad="38100" dist="38100" dir="2700000" algn="tl">
                  <a:srgbClr val="000000"/>
                </a:outerShdw>
              </a:effectLst>
              <a:latin typeface="Arial" pitchFamily="34" charset="0"/>
              <a:cs typeface="Arial" pitchFamily="34" charset="0"/>
            </a:endParaRPr>
          </a:p>
        </p:txBody>
      </p:sp>
      <p:sp>
        <p:nvSpPr>
          <p:cNvPr id="2" name="Rectangle 1">
            <a:extLst>
              <a:ext uri="{FF2B5EF4-FFF2-40B4-BE49-F238E27FC236}">
                <a16:creationId xmlns:a16="http://schemas.microsoft.com/office/drawing/2014/main" id="{F96A9D8E-CCDB-86E6-4A85-0AD2AA0C389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
        <p:nvSpPr>
          <p:cNvPr id="3" name="Text Box 7">
            <a:extLst>
              <a:ext uri="{FF2B5EF4-FFF2-40B4-BE49-F238E27FC236}">
                <a16:creationId xmlns:a16="http://schemas.microsoft.com/office/drawing/2014/main" id="{954C389D-D9B6-0B21-FFB2-D64833E6856D}"/>
              </a:ext>
            </a:extLst>
          </p:cNvPr>
          <p:cNvSpPr txBox="1">
            <a:spLocks noChangeArrowheads="1"/>
          </p:cNvSpPr>
          <p:nvPr/>
        </p:nvSpPr>
        <p:spPr bwMode="auto">
          <a:xfrm>
            <a:off x="3276600" y="1371600"/>
            <a:ext cx="5867400" cy="1512168"/>
          </a:xfrm>
          <a:prstGeom prst="rect">
            <a:avLst/>
          </a:prstGeom>
          <a:noFill/>
          <a:ln w="9525">
            <a:noFill/>
            <a:miter lim="800000"/>
            <a:headEnd/>
            <a:tailEnd/>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SA" altLang="en-US" sz="8000" b="1" dirty="0">
                <a:effectLst>
                  <a:outerShdw blurRad="38100" dist="38100" dir="2700000" algn="tl">
                    <a:srgbClr val="000000"/>
                  </a:outerShdw>
                </a:effectLst>
                <a:latin typeface="Arial" pitchFamily="34" charset="0"/>
                <a:cs typeface="Arial" pitchFamily="34" charset="0"/>
              </a:rPr>
              <a:t>الذبائح</a:t>
            </a:r>
            <a:endParaRPr lang="en-US" altLang="en-US" sz="8000" b="1" dirty="0">
              <a:effectLst>
                <a:outerShdw blurRad="38100" dist="38100" dir="2700000" algn="tl">
                  <a:srgbClr val="000000"/>
                </a:outerShdw>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334000" y="503238"/>
            <a:ext cx="3352800" cy="1935162"/>
          </a:xfrm>
        </p:spPr>
        <p:txBody>
          <a:bodyPr/>
          <a:lstStyle/>
          <a:p>
            <a:pPr eaLnBrk="1" hangingPunct="1"/>
            <a:r>
              <a:rPr lang="ar-JO" altLang="en-US" dirty="0">
                <a:latin typeface="Arial" pitchFamily="34" charset="0"/>
              </a:rPr>
              <a:t>محاولة     الإنسان      تغطية         العار</a:t>
            </a:r>
            <a:endParaRPr lang="en-US" altLang="en-US" dirty="0">
              <a:latin typeface="Arial" pitchFamily="34" charset="0"/>
            </a:endParaRPr>
          </a:p>
        </p:txBody>
      </p:sp>
      <p:sp>
        <p:nvSpPr>
          <p:cNvPr id="27651" name="Rectangle 3"/>
          <p:cNvSpPr>
            <a:spLocks noGrp="1" noChangeArrowheads="1"/>
          </p:cNvSpPr>
          <p:nvPr>
            <p:ph type="body" idx="1"/>
          </p:nvPr>
        </p:nvSpPr>
        <p:spPr>
          <a:xfrm>
            <a:off x="5715000" y="3505200"/>
            <a:ext cx="3048000" cy="2209800"/>
          </a:xfrm>
        </p:spPr>
        <p:txBody>
          <a:bodyPr/>
          <a:lstStyle/>
          <a:p>
            <a:pPr algn="r" rtl="1" eaLnBrk="1" hangingPunct="1"/>
            <a:r>
              <a:rPr lang="ar-JO" altLang="en-US" dirty="0">
                <a:latin typeface="Arial" pitchFamily="34" charset="0"/>
              </a:rPr>
              <a:t>حسنًا حسنًا        لقد استخدموا بالفعل أوراق التين . . .</a:t>
            </a:r>
            <a:endParaRPr lang="en-US" altLang="en-US" dirty="0">
              <a:latin typeface="Arial" pitchFamily="34" charset="0"/>
            </a:endParaRPr>
          </a:p>
        </p:txBody>
      </p:sp>
      <p:pic>
        <p:nvPicPr>
          <p:cNvPr id="155651" name="Picture 9"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74638"/>
            <a:ext cx="459105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adamandev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46323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blinds(horizontal)">
                                      <p:cBhvr>
                                        <p:cTn id="7" dur="2000"/>
                                        <p:tgtEl>
                                          <p:spTgt spid="2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linds(horizontal)">
                                      <p:cBhvr>
                                        <p:cTn id="12" dur="5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651">
                                            <p:txEl>
                                              <p:pRg st="0" end="0"/>
                                            </p:txEl>
                                          </p:spTgt>
                                        </p:tgtEl>
                                        <p:attrNameLst>
                                          <p:attrName>style.visibility</p:attrName>
                                        </p:attrNameLst>
                                      </p:cBhvr>
                                      <p:to>
                                        <p:strVal val="visible"/>
                                      </p:to>
                                    </p:set>
                                    <p:animEffect transition="in" filter="blinds(horizontal)">
                                      <p:cBhvr>
                                        <p:cTn id="17" dur="500"/>
                                        <p:tgtEl>
                                          <p:spTgt spid="276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5" descr="blood">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Rot="1" noChangeArrowheads="1"/>
          </p:cNvSpPr>
          <p:nvPr>
            <p:ph type="title"/>
          </p:nvPr>
        </p:nvSpPr>
        <p:spPr>
          <a:xfrm>
            <a:off x="0" y="0"/>
            <a:ext cx="9144000" cy="990600"/>
          </a:xfrm>
          <a:solidFill>
            <a:srgbClr val="000000"/>
          </a:solidFill>
        </p:spPr>
        <p:txBody>
          <a:bodyPr/>
          <a:lstStyle/>
          <a:p>
            <a:pPr eaLnBrk="1" hangingPunct="1"/>
            <a:r>
              <a:rPr lang="ar-JO" altLang="en-US" dirty="0">
                <a:effectLst/>
                <a:latin typeface="Arial" pitchFamily="34" charset="0"/>
              </a:rPr>
              <a:t>أصل الذبيحة الدموية</a:t>
            </a:r>
            <a:endParaRPr lang="en-US" altLang="en-US" dirty="0">
              <a:effectLst/>
              <a:latin typeface="Arial" pitchFamily="34" charset="0"/>
            </a:endParaRPr>
          </a:p>
        </p:txBody>
      </p:sp>
      <p:sp>
        <p:nvSpPr>
          <p:cNvPr id="23555" name="Rectangle 3"/>
          <p:cNvSpPr>
            <a:spLocks noGrp="1" noChangeArrowheads="1"/>
          </p:cNvSpPr>
          <p:nvPr>
            <p:ph type="body" idx="1"/>
          </p:nvPr>
        </p:nvSpPr>
        <p:spPr>
          <a:xfrm>
            <a:off x="381000" y="1325563"/>
            <a:ext cx="8367464" cy="2103437"/>
          </a:xfrm>
        </p:spPr>
        <p:txBody>
          <a:bodyPr/>
          <a:lstStyle/>
          <a:p>
            <a:pPr algn="ctr" eaLnBrk="1" hangingPunct="1">
              <a:buFont typeface="Wingdings" pitchFamily="2" charset="2"/>
              <a:buNone/>
            </a:pPr>
            <a:r>
              <a:rPr lang="ar-JO" altLang="ja-JP" sz="3600" b="1" dirty="0">
                <a:latin typeface="Arial" pitchFamily="34" charset="0"/>
              </a:rPr>
              <a:t>وصنع الرب الإله لآدم وامرأته أقمصة من جلد وألبسهما (تك 3: 21)</a:t>
            </a:r>
            <a:endParaRPr lang="en-US" altLang="en-US" sz="3600" b="1" dirty="0">
              <a:latin typeface="Arial" pitchFamily="34" charset="0"/>
            </a:endParaRPr>
          </a:p>
        </p:txBody>
      </p:sp>
      <p:pic>
        <p:nvPicPr>
          <p:cNvPr id="23559" name="Picture 7" descr="Sabc0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200400"/>
            <a:ext cx="62484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p:cTn id="7" dur="1000" fill="hold"/>
                                        <p:tgtEl>
                                          <p:spTgt spid="235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55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5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23559"/>
                                        </p:tgtEl>
                                        <p:attrNameLst>
                                          <p:attrName>style.visibility</p:attrName>
                                        </p:attrNameLst>
                                      </p:cBhvr>
                                      <p:to>
                                        <p:strVal val="visible"/>
                                      </p:to>
                                    </p:set>
                                    <p:anim calcmode="lin" valueType="num">
                                      <p:cBhvr>
                                        <p:cTn id="15" dur="1000" fill="hold"/>
                                        <p:tgtEl>
                                          <p:spTgt spid="23559"/>
                                        </p:tgtEl>
                                        <p:attrNameLst>
                                          <p:attrName>ppt_w</p:attrName>
                                        </p:attrNameLst>
                                      </p:cBhvr>
                                      <p:tavLst>
                                        <p:tav tm="0">
                                          <p:val>
                                            <p:fltVal val="0"/>
                                          </p:val>
                                        </p:tav>
                                        <p:tav tm="100000">
                                          <p:val>
                                            <p:strVal val="#ppt_w"/>
                                          </p:val>
                                        </p:tav>
                                      </p:tavLst>
                                    </p:anim>
                                    <p:anim calcmode="lin" valueType="num">
                                      <p:cBhvr>
                                        <p:cTn id="16" dur="1000" fill="hold"/>
                                        <p:tgtEl>
                                          <p:spTgt spid="23559"/>
                                        </p:tgtEl>
                                        <p:attrNameLst>
                                          <p:attrName>ppt_h</p:attrName>
                                        </p:attrNameLst>
                                      </p:cBhvr>
                                      <p:tavLst>
                                        <p:tav tm="0">
                                          <p:val>
                                            <p:fltVal val="0"/>
                                          </p:val>
                                        </p:tav>
                                        <p:tav tm="100000">
                                          <p:val>
                                            <p:strVal val="#ppt_h"/>
                                          </p:val>
                                        </p:tav>
                                      </p:tavLst>
                                    </p:anim>
                                    <p:anim calcmode="lin" valueType="num">
                                      <p:cBhvr>
                                        <p:cTn id="17"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3554"/>
                                        </p:tgtEl>
                                        <p:attrNameLst>
                                          <p:attrName>style.visibility</p:attrName>
                                        </p:attrNameLst>
                                      </p:cBhvr>
                                      <p:to>
                                        <p:strVal val="visible"/>
                                      </p:to>
                                    </p:set>
                                    <p:animEffect transition="in" filter="fade">
                                      <p:cBhvr>
                                        <p:cTn id="23" dur="2000"/>
                                        <p:tgtEl>
                                          <p:spTgt spid="23554"/>
                                        </p:tgtEl>
                                      </p:cBhvr>
                                    </p:animEffect>
                                    <p:anim calcmode="lin" valueType="num">
                                      <p:cBhvr>
                                        <p:cTn id="24" dur="2000" fill="hold"/>
                                        <p:tgtEl>
                                          <p:spTgt spid="23554"/>
                                        </p:tgtEl>
                                        <p:attrNameLst>
                                          <p:attrName>style.rotation</p:attrName>
                                        </p:attrNameLst>
                                      </p:cBhvr>
                                      <p:tavLst>
                                        <p:tav tm="0">
                                          <p:val>
                                            <p:fltVal val="720"/>
                                          </p:val>
                                        </p:tav>
                                        <p:tav tm="100000">
                                          <p:val>
                                            <p:fltVal val="0"/>
                                          </p:val>
                                        </p:tav>
                                      </p:tavLst>
                                    </p:anim>
                                    <p:anim calcmode="lin" valueType="num">
                                      <p:cBhvr>
                                        <p:cTn id="25" dur="2000" fill="hold"/>
                                        <p:tgtEl>
                                          <p:spTgt spid="23554"/>
                                        </p:tgtEl>
                                        <p:attrNameLst>
                                          <p:attrName>ppt_h</p:attrName>
                                        </p:attrNameLst>
                                      </p:cBhvr>
                                      <p:tavLst>
                                        <p:tav tm="0">
                                          <p:val>
                                            <p:fltVal val="0"/>
                                          </p:val>
                                        </p:tav>
                                        <p:tav tm="100000">
                                          <p:val>
                                            <p:strVal val="#ppt_h"/>
                                          </p:val>
                                        </p:tav>
                                      </p:tavLst>
                                    </p:anim>
                                    <p:anim calcmode="lin" valueType="num">
                                      <p:cBhvr>
                                        <p:cTn id="26" dur="2000" fill="hold"/>
                                        <p:tgtEl>
                                          <p:spTgt spid="2355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0"/>
            <a:ext cx="9144000" cy="1628800"/>
          </a:xfrm>
        </p:spPr>
        <p:txBody>
          <a:bodyPr/>
          <a:lstStyle/>
          <a:p>
            <a:r>
              <a:rPr lang="ar-JO" sz="4000" b="1" dirty="0">
                <a:solidFill>
                  <a:schemeClr val="tx1"/>
                </a:solidFill>
                <a:latin typeface="Arial" charset="0"/>
                <a:ea typeface="ＭＳ Ｐゴシック" charset="0"/>
              </a:rPr>
              <a:t>لماذا فرض الله </a:t>
            </a:r>
            <a:r>
              <a:rPr lang="ar-JO" sz="4000" b="1" dirty="0">
                <a:solidFill>
                  <a:srgbClr val="FFFF00"/>
                </a:solidFill>
                <a:latin typeface="Arial" charset="0"/>
                <a:ea typeface="ＭＳ Ｐゴシック" charset="0"/>
              </a:rPr>
              <a:t>القرابين</a:t>
            </a:r>
            <a:br>
              <a:rPr lang="ar-JO" sz="4000" b="1" dirty="0">
                <a:solidFill>
                  <a:schemeClr val="tx1"/>
                </a:solidFill>
                <a:latin typeface="Arial" charset="0"/>
                <a:ea typeface="ＭＳ Ｐゴシック" charset="0"/>
              </a:rPr>
            </a:br>
            <a:r>
              <a:rPr lang="ar-JO" sz="4000" b="1" dirty="0">
                <a:solidFill>
                  <a:schemeClr val="tx1"/>
                </a:solidFill>
                <a:latin typeface="Arial" charset="0"/>
                <a:ea typeface="ＭＳ Ｐゴシック" charset="0"/>
              </a:rPr>
              <a:t>لضعف إسرائيل وخطاياها؟</a:t>
            </a:r>
            <a:endParaRPr lang="en-US" sz="4000" b="1" dirty="0">
              <a:solidFill>
                <a:schemeClr val="tx1"/>
              </a:solidFill>
              <a:latin typeface="Arial" charset="0"/>
              <a:ea typeface="ＭＳ Ｐゴシック" charset="0"/>
            </a:endParaRP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55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غفر الله للإسرائيليين</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 طريق دم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الذبائح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4: 1- 5: 13؛ 6: 24- 30).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52074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ar-JO" sz="6000" b="1" dirty="0">
                <a:latin typeface="Arial" charset="0"/>
                <a:ea typeface="ＭＳ Ｐゴシック" charset="0"/>
              </a:rPr>
              <a:t>لماذا</a:t>
            </a:r>
            <a:br>
              <a:rPr lang="ar-JO" sz="6000" b="1" dirty="0">
                <a:latin typeface="Arial" charset="0"/>
                <a:ea typeface="ＭＳ Ｐゴシック" charset="0"/>
              </a:rPr>
            </a:br>
            <a:r>
              <a:rPr lang="ar-JO" sz="6000" b="1" dirty="0">
                <a:latin typeface="Arial" charset="0"/>
                <a:ea typeface="ＭＳ Ｐゴシック" charset="0"/>
              </a:rPr>
              <a:t>أسس الله</a:t>
            </a:r>
            <a:br>
              <a:rPr lang="ar-JO" sz="6000" b="1" dirty="0">
                <a:latin typeface="Arial" charset="0"/>
                <a:ea typeface="ＭＳ Ｐゴシック" charset="0"/>
              </a:rPr>
            </a:br>
            <a:r>
              <a:rPr lang="ar-JO" sz="6000" b="1" dirty="0">
                <a:latin typeface="Arial" charset="0"/>
                <a:ea typeface="ＭＳ Ｐゴシック" charset="0"/>
              </a:rPr>
              <a:t>نظام الذبائح؟</a:t>
            </a:r>
            <a:endParaRPr lang="en-US" dirty="0">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هل الدم في الحقيقة</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يغفر الخطية؟</a:t>
            </a:r>
            <a:endParaRPr kumimoji="1"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7393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ar-JO" b="1" dirty="0">
                <a:solidFill>
                  <a:schemeClr val="bg1"/>
                </a:solidFill>
                <a:latin typeface="Arial" panose="020B0604020202020204" pitchFamily="34" charset="0"/>
                <a:ea typeface="ＭＳ Ｐゴシック" charset="0"/>
                <a:cs typeface="Arial" panose="020B0604020202020204" pitchFamily="34" charset="0"/>
              </a:rPr>
              <a:t>هل خلصت الذبائح الدموية الإسرائيليين</a:t>
            </a:r>
            <a:br>
              <a:rPr kumimoji="1" lang="ar-JO" b="1" dirty="0">
                <a:solidFill>
                  <a:schemeClr val="bg1"/>
                </a:solidFill>
                <a:latin typeface="Arial" panose="020B0604020202020204" pitchFamily="34" charset="0"/>
                <a:ea typeface="ＭＳ Ｐゴシック" charset="0"/>
                <a:cs typeface="Arial" panose="020B0604020202020204" pitchFamily="34" charset="0"/>
              </a:rPr>
            </a:br>
            <a:r>
              <a:rPr kumimoji="1" lang="ar-JO" b="1" dirty="0">
                <a:solidFill>
                  <a:schemeClr val="bg1"/>
                </a:solidFill>
                <a:latin typeface="Arial" panose="020B0604020202020204" pitchFamily="34" charset="0"/>
                <a:ea typeface="ＭＳ Ｐゴシック" charset="0"/>
                <a:cs typeface="Arial" panose="020B0604020202020204" pitchFamily="34" charset="0"/>
              </a:rPr>
              <a:t>الذين هم تحت الشريعة؟</a:t>
            </a:r>
            <a:endParaRPr kumimoji="1"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827584" y="2420888"/>
            <a:ext cx="7416824" cy="3770263"/>
          </a:xfrm>
          <a:prstGeom prst="rect">
            <a:avLst/>
          </a:prstGeom>
          <a:solidFill>
            <a:srgbClr val="000000"/>
          </a:solidFill>
        </p:spPr>
        <p:txBody>
          <a:bodyPr>
            <a:spAutoFit/>
            <a:scene3d>
              <a:camera prst="orthographicFront"/>
              <a:lightRig rig="threePt" dir="t"/>
            </a:scene3d>
            <a:sp3d extrusionH="57150">
              <a:bevelT w="38100" h="38100" prst="angle"/>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rPr>
              <a:t>الدم</a:t>
            </a:r>
            <a:endParaRPr kumimoji="0" lang="en-US" sz="23900" b="1" i="0" u="none" strike="noStrike" kern="1200" cap="none" spc="0" normalizeH="0" baseline="0" noProof="0" dirty="0">
              <a:ln>
                <a:noFill/>
              </a:ln>
              <a:solidFill>
                <a:srgbClr val="FF0000"/>
              </a:solidFill>
              <a:effectLst>
                <a:reflection stA="50000" endPos="75000" dist="12700" dir="5400000" sy="-100000" algn="bl" rotWithShape="0"/>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619439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19075" y="1376375"/>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ar-JO" b="1" dirty="0">
                <a:solidFill>
                  <a:srgbClr val="FFFFFF"/>
                </a:solidFill>
                <a:latin typeface="Arial" panose="020B0604020202020204" pitchFamily="34" charset="0"/>
                <a:ea typeface="ＭＳ Ｐゴシック" charset="0"/>
                <a:cs typeface="Arial" panose="020B0604020202020204" pitchFamily="34" charset="0"/>
              </a:rPr>
              <a:t>الذبائح تغفر الخطية</a:t>
            </a:r>
            <a:endParaRPr kumimoji="1"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خلال هذه العملية</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يطهر الكاهن الناس</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ويصلح علاقتهم مع الرب</a:t>
            </a:r>
          </a:p>
          <a:p>
            <a:pPr marL="0" marR="0" lvl="0" indent="0" algn="ctr" defTabSz="914400" rtl="1" eaLnBrk="0" fontAlgn="base" latinLnBrk="0" hangingPunct="0">
              <a:lnSpc>
                <a:spcPct val="100000"/>
              </a:lnSpc>
              <a:spcBef>
                <a:spcPct val="20000"/>
              </a:spcBef>
              <a:spcAft>
                <a:spcPct val="0"/>
              </a:spcAft>
              <a:buClrTx/>
              <a:buSzTx/>
              <a:buFontTx/>
              <a:buNone/>
              <a:tabLst/>
              <a:defRPr/>
            </a:pPr>
            <a:r>
              <a:rPr kumimoji="1"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وسيُغفر لهم"</a:t>
            </a:r>
            <a:br>
              <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20؛ قارن 4: 26، 31، 35).</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E3524EC-83C0-425A-8ED3-A15F0AF9ADB5}"/>
              </a:ext>
            </a:extLst>
          </p:cNvPr>
          <p:cNvSpPr/>
          <p:nvPr/>
        </p:nvSpPr>
        <p:spPr bwMode="auto">
          <a:xfrm>
            <a:off x="-1447725" y="2343150"/>
            <a:ext cx="5400600" cy="419100"/>
          </a:xfrm>
          <a:prstGeom prst="rect">
            <a:avLst/>
          </a:prstGeom>
          <a:noFill/>
          <a:ln w="12700" cap="sq" cmpd="sng" algn="ctr">
            <a:no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94232538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هذه الإجابات هي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133176" y="2768694"/>
            <a:ext cx="959024"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القديم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78" name="Text Box 1030"/>
          <p:cNvSpPr txBox="1">
            <a:spLocks noChangeArrowheads="1"/>
          </p:cNvSpPr>
          <p:nvPr/>
        </p:nvSpPr>
        <p:spPr bwMode="auto">
          <a:xfrm>
            <a:off x="228600" y="4244315"/>
            <a:ext cx="863600"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83" name="Text Box 1035"/>
          <p:cNvSpPr txBox="1">
            <a:spLocks noChangeArrowheads="1"/>
          </p:cNvSpPr>
          <p:nvPr/>
        </p:nvSpPr>
        <p:spPr bwMode="auto">
          <a:xfrm>
            <a:off x="76200" y="1672273"/>
            <a:ext cx="876300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 بواسطة...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7" name="Text Box 1049"/>
            <p:cNvSpPr txBox="1">
              <a:spLocks noChangeArrowheads="1"/>
            </p:cNvSpPr>
            <p:nvPr/>
          </p:nvSpPr>
          <p:spPr bwMode="auto">
            <a:xfrm>
              <a:off x="4944" y="2453"/>
              <a:ext cx="768" cy="931"/>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98" name="Text Box 1050"/>
          <p:cNvSpPr txBox="1">
            <a:spLocks noChangeArrowheads="1"/>
          </p:cNvSpPr>
          <p:nvPr/>
        </p:nvSpPr>
        <p:spPr bwMode="auto">
          <a:xfrm>
            <a:off x="7324911" y="6399312"/>
            <a:ext cx="1622239"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أنظر م ع ق 119ج</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ما المقاطع الكتابية التي تدعم إجابتك؟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739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8316416" cy="762000"/>
          </a:xfrm>
        </p:spPr>
        <p:txBody>
          <a:bodyPr/>
          <a:lstStyle/>
          <a:p>
            <a:pPr algn="r" eaLnBrk="1" hangingPunct="1"/>
            <a:r>
              <a:rPr kumimoji="0" lang="ar-JO" sz="3200" i="1" dirty="0">
                <a:latin typeface="Arial" panose="020B0604020202020204" pitchFamily="34" charset="0"/>
                <a:ea typeface="Osaka" charset="0"/>
                <a:cs typeface="Arial" panose="020B0604020202020204" pitchFamily="34" charset="0"/>
              </a:rPr>
              <a:t>الخلاص في كل العصور:</a:t>
            </a:r>
            <a:endParaRPr kumimoji="0" lang="en-US" sz="3200" i="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الإلتفات</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13442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ctr">
              <a:defRPr/>
            </a:pPr>
            <a:r>
              <a:rPr kumimoji="1" lang="ar-JO" sz="36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والتقديس</a:t>
            </a:r>
            <a:endParaRPr kumimoji="1" lang="en-US" sz="36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ق</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ج</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الخلاص</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1-4</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دور الإنسان</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استجابة       الله</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بالله كحمل الفصح المذبوح</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بالمسيح كحمل الله</a:t>
            </a:r>
          </a:p>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5: 7</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رحلة            كنعان</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النمو</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كو 10: 5</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حياة       الإيمان</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المقامي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التدريجي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الذبائح</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الخطية، الإثم</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الإعتراف</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 يو 1: 9</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الشركة   المستردة</a:t>
            </a:r>
            <a:endParaRPr kumimoji="1"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45"/>
          <p:cNvSpPr txBox="1">
            <a:spLocks noChangeArrowheads="1"/>
          </p:cNvSpPr>
          <p:nvPr/>
        </p:nvSpPr>
        <p:spPr bwMode="auto">
          <a:xfrm>
            <a:off x="8398551" y="74097"/>
            <a:ext cx="58669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121أ</a:t>
            </a: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الخروج</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760728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eaLnBrk="1" hangingPunct="1"/>
            <a:r>
              <a:rPr lang="ar-JO" altLang="en-US" sz="3600" dirty="0">
                <a:latin typeface="Arial" pitchFamily="34" charset="0"/>
              </a:rPr>
              <a:t>لماذا تعتقد أن إسرائيل والوثنيين                       كان لديهم ذبائح حيوانية؟</a:t>
            </a:r>
            <a:endParaRPr lang="en-US" altLang="en-US" sz="3600" dirty="0">
              <a:latin typeface="Arial" pitchFamily="34" charset="0"/>
            </a:endParaRPr>
          </a:p>
        </p:txBody>
      </p:sp>
      <p:sp>
        <p:nvSpPr>
          <p:cNvPr id="18435" name="Rectangle 3"/>
          <p:cNvSpPr>
            <a:spLocks noGrp="1" noChangeArrowheads="1"/>
          </p:cNvSpPr>
          <p:nvPr>
            <p:ph type="body" idx="1"/>
          </p:nvPr>
        </p:nvSpPr>
        <p:spPr>
          <a:xfrm>
            <a:off x="4724400" y="5105400"/>
            <a:ext cx="4419600" cy="1524000"/>
          </a:xfrm>
        </p:spPr>
        <p:txBody>
          <a:bodyPr/>
          <a:lstStyle/>
          <a:p>
            <a:pPr algn="r" rtl="1" eaLnBrk="1" hangingPunct="1"/>
            <a:r>
              <a:rPr lang="ar-JO" altLang="en-US" sz="2800" b="1" dirty="0">
                <a:latin typeface="Arial" pitchFamily="34" charset="0"/>
              </a:rPr>
              <a:t>قتل قاين أخاه هابيل لأن الله لم يقبل تقدمة قاين</a:t>
            </a:r>
            <a:endParaRPr lang="en-US" altLang="en-US" sz="2800" b="1" dirty="0">
              <a:latin typeface="Arial" pitchFamily="34" charset="0"/>
            </a:endParaRPr>
          </a:p>
        </p:txBody>
      </p:sp>
      <p:pic>
        <p:nvPicPr>
          <p:cNvPr id="18439" name="Picture 7" descr="cain-1.bmp (211510 byt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 y="1524000"/>
            <a:ext cx="46482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cain-2.bmp (240002 byte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53000" y="1524000"/>
            <a:ext cx="39624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10"/>
          <p:cNvSpPr>
            <a:spLocks noChangeArrowheads="1"/>
          </p:cNvSpPr>
          <p:nvPr/>
        </p:nvSpPr>
        <p:spPr bwMode="auto">
          <a:xfrm>
            <a:off x="0" y="5105400"/>
            <a:ext cx="4800600" cy="15240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rtl="1" eaLnBrk="1" hangingPunct="1">
              <a:spcBef>
                <a:spcPct val="20000"/>
              </a:spcBef>
              <a:buClr>
                <a:schemeClr val="hlink"/>
              </a:buClr>
              <a:buSzPct val="70000"/>
              <a:buFont typeface="Wingdings" pitchFamily="2" charset="2"/>
              <a:buChar char="n"/>
            </a:pPr>
            <a:r>
              <a:rPr lang="ar-JO" altLang="en-US" sz="2800" b="1" dirty="0">
                <a:effectLst>
                  <a:outerShdw blurRad="38100" dist="38100" dir="2700000" algn="tl">
                    <a:srgbClr val="000000"/>
                  </a:outerShdw>
                </a:effectLst>
                <a:latin typeface="Arial" pitchFamily="34" charset="0"/>
                <a:cs typeface="Arial" pitchFamily="34" charset="0"/>
              </a:rPr>
              <a:t>هل كان قايين وهابيل يعلمان أن الله طلب ذبائح دموية؟</a:t>
            </a:r>
            <a:endParaRPr lang="en-US" altLang="en-US" sz="2800" b="1" dirty="0">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dissolve">
                                      <p:cBhvr>
                                        <p:cTn id="7" dur="500"/>
                                        <p:tgtEl>
                                          <p:spTgt spid="18439"/>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442">
                                            <p:txEl>
                                              <p:pRg st="0" end="0"/>
                                            </p:txEl>
                                          </p:spTgt>
                                        </p:tgtEl>
                                        <p:attrNameLst>
                                          <p:attrName>style.visibility</p:attrName>
                                        </p:attrNameLst>
                                      </p:cBhvr>
                                      <p:to>
                                        <p:strVal val="visible"/>
                                      </p:to>
                                    </p:set>
                                    <p:animEffect transition="in" filter="dissolve">
                                      <p:cBhvr>
                                        <p:cTn id="11" dur="500"/>
                                        <p:tgtEl>
                                          <p:spTgt spid="1844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8441"/>
                                        </p:tgtEl>
                                        <p:attrNameLst>
                                          <p:attrName>style.visibility</p:attrName>
                                        </p:attrNameLst>
                                      </p:cBhvr>
                                      <p:to>
                                        <p:strVal val="visible"/>
                                      </p:to>
                                    </p:set>
                                    <p:animEffect transition="in" filter="dissolve">
                                      <p:cBhvr>
                                        <p:cTn id="16" dur="500"/>
                                        <p:tgtEl>
                                          <p:spTgt spid="1844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8435">
                                            <p:txEl>
                                              <p:pRg st="0" end="0"/>
                                            </p:txEl>
                                          </p:spTgt>
                                        </p:tgtEl>
                                        <p:attrNameLst>
                                          <p:attrName>style.visibility</p:attrName>
                                        </p:attrNameLst>
                                      </p:cBhvr>
                                      <p:to>
                                        <p:strVal val="visible"/>
                                      </p:to>
                                    </p:set>
                                    <p:animEffect transition="in" filter="dissolve">
                                      <p:cBhvr>
                                        <p:cTn id="20"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4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latin typeface="Arial" panose="020B0604020202020204" pitchFamily="34" charset="0"/>
                <a:ea typeface="ＭＳ Ｐゴシック" charset="0"/>
                <a:cs typeface="Arial" panose="020B0604020202020204" pitchFamily="34" charset="0"/>
              </a:rPr>
              <a:t>غفران الخطيَّة في العهد القديم</a:t>
            </a:r>
            <a:endParaRPr kumimoji="1"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القناة (الماسورة)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الإنسداد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(تعوقها الخطيَّة)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1027"/>
          <p:cNvSpPr txBox="1">
            <a:spLocks noRot="1" noChangeArrowheads="1"/>
          </p:cNvSpPr>
          <p:nvPr/>
        </p:nvSpPr>
        <p:spPr bwMode="auto">
          <a:xfrm>
            <a:off x="3707904" y="4581128"/>
            <a:ext cx="5436096"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الذبائح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(تُغفَر الخطيَّة فيُفتَح المجال لاستعادة الشركة، ولكن لم يكنْ هناك أيُّ خطرٍ لفقدان العلاقة)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Times New Roman" pitchFamily="-108" charset="0"/>
              <a:cs typeface="Arial" panose="020B0604020202020204" pitchFamily="34"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الخطيَّة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121ب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0136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فداء المسيح = الأساس هو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تتعرض أبدًا للتهديد).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5140967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a:extLst>
            <a:ext uri="{FF2B5EF4-FFF2-40B4-BE49-F238E27FC236}">
              <a16:creationId xmlns:a16="http://schemas.microsoft.com/office/drawing/2014/main" id="{22D7F8FA-0E82-FB31-1F3A-32B890052E4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7EF624F-33F9-B95B-6DF8-E254E2F3F5D7}"/>
              </a:ext>
            </a:extLst>
          </p:cNvPr>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a:extLst>
              <a:ext uri="{FF2B5EF4-FFF2-40B4-BE49-F238E27FC236}">
                <a16:creationId xmlns:a16="http://schemas.microsoft.com/office/drawing/2014/main" id="{BAAEB66D-5EFE-C289-E2D4-7D7837632AEF}"/>
              </a:ext>
            </a:extLst>
          </p:cNvPr>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a:extLst>
              <a:ext uri="{FF2B5EF4-FFF2-40B4-BE49-F238E27FC236}">
                <a16:creationId xmlns:a16="http://schemas.microsoft.com/office/drawing/2014/main" id="{4F0EA9AB-F710-8A95-4D5F-0BB01B21ACC6}"/>
              </a:ext>
            </a:extLst>
          </p:cNvPr>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a:extLst>
              <a:ext uri="{FF2B5EF4-FFF2-40B4-BE49-F238E27FC236}">
                <a16:creationId xmlns:a16="http://schemas.microsoft.com/office/drawing/2014/main" id="{AC265F39-7C11-A054-A685-1D636CAAE543}"/>
              </a:ext>
            </a:extLst>
          </p:cNvPr>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a:extLst>
              <a:ext uri="{FF2B5EF4-FFF2-40B4-BE49-F238E27FC236}">
                <a16:creationId xmlns:a16="http://schemas.microsoft.com/office/drawing/2014/main" id="{AAF8124D-C656-B642-9083-E665DC8A8227}"/>
              </a:ext>
            </a:extLst>
          </p:cNvPr>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فداء المسيح = الأساس هو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الإعتراف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تتعرض أبدًا للتهديد).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a:extLst>
              <a:ext uri="{FF2B5EF4-FFF2-40B4-BE49-F238E27FC236}">
                <a16:creationId xmlns:a16="http://schemas.microsoft.com/office/drawing/2014/main" id="{D1A73D5D-64F6-6C21-DF64-7B731B358542}"/>
              </a:ext>
            </a:extLst>
          </p:cNvPr>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a:extLst>
              <a:ext uri="{FF2B5EF4-FFF2-40B4-BE49-F238E27FC236}">
                <a16:creationId xmlns:a16="http://schemas.microsoft.com/office/drawing/2014/main" id="{6DAB2F38-2F2E-7C07-5AB9-FD62DE8366C7}"/>
              </a:ext>
            </a:extLst>
          </p:cNvPr>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a:extLst>
              <a:ext uri="{FF2B5EF4-FFF2-40B4-BE49-F238E27FC236}">
                <a16:creationId xmlns:a16="http://schemas.microsoft.com/office/drawing/2014/main" id="{317C6736-B5EE-0347-C3B9-D2E839A9A802}"/>
              </a:ext>
            </a:extLst>
          </p:cNvPr>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a:extLst>
              <a:ext uri="{FF2B5EF4-FFF2-40B4-BE49-F238E27FC236}">
                <a16:creationId xmlns:a16="http://schemas.microsoft.com/office/drawing/2014/main" id="{4F08BF12-147E-A010-85E2-6A4C51629117}"/>
              </a:ext>
            </a:extLst>
          </p:cNvPr>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a:extLst>
              <a:ext uri="{FF2B5EF4-FFF2-40B4-BE49-F238E27FC236}">
                <a16:creationId xmlns:a16="http://schemas.microsoft.com/office/drawing/2014/main" id="{4868315C-0B46-6B2C-9BBB-22CA19EF7B94}"/>
              </a:ext>
            </a:extLst>
          </p:cNvPr>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a:extLst>
              <a:ext uri="{FF2B5EF4-FFF2-40B4-BE49-F238E27FC236}">
                <a16:creationId xmlns:a16="http://schemas.microsoft.com/office/drawing/2014/main" id="{A981594D-3CA8-6557-B711-E3B141F12837}"/>
              </a:ext>
            </a:extLst>
          </p:cNvPr>
          <p:cNvSpPr txBox="1">
            <a:spLocks noRot="1" noChangeArrowheads="1"/>
          </p:cNvSpPr>
          <p:nvPr/>
        </p:nvSpPr>
        <p:spPr bwMode="auto">
          <a:xfrm>
            <a:off x="2876308" y="1988840"/>
            <a:ext cx="4864044"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مِنْ كُلِّ إِثْمٍ."</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يوحنا 1: 9)</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a:extLst>
              <a:ext uri="{FF2B5EF4-FFF2-40B4-BE49-F238E27FC236}">
                <a16:creationId xmlns:a16="http://schemas.microsoft.com/office/drawing/2014/main" id="{807699B0-F1F8-3AD6-B966-5DAF00113998}"/>
              </a:ext>
            </a:extLst>
          </p:cNvPr>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30276821"/>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
        <p:nvSpPr>
          <p:cNvPr id="538627" name="Rectangle 1027"/>
          <p:cNvSpPr>
            <a:spLocks noGrp="1" noChangeArrowheads="1"/>
          </p:cNvSpPr>
          <p:nvPr>
            <p:ph type="title"/>
          </p:nvPr>
        </p:nvSpPr>
        <p:spPr>
          <a:xfrm>
            <a:off x="228600" y="228600"/>
            <a:ext cx="7772400" cy="381000"/>
          </a:xfrm>
        </p:spPr>
        <p:txBody>
          <a:bodyPr/>
          <a:lstStyle/>
          <a:p>
            <a:pPr algn="ctr" eaLnBrk="1" hangingPunct="1">
              <a:defRPr/>
            </a:pPr>
            <a:r>
              <a:rPr lang="ar-JO" altLang="zh-CN" sz="3200" b="1" i="0" dirty="0">
                <a:latin typeface="Arial" panose="020B0604020202020204" pitchFamily="34" charset="0"/>
                <a:ea typeface="SimSun" charset="0"/>
                <a:cs typeface="Arial" panose="020B0604020202020204" pitchFamily="34" charset="0"/>
              </a:rPr>
              <a:t>الخلاص في العهد القديم</a:t>
            </a:r>
            <a:endParaRPr lang="en-US" sz="3200" b="1" i="0" dirty="0">
              <a:latin typeface="Arial" panose="020B0604020202020204" pitchFamily="34" charset="0"/>
              <a:ea typeface="SimSun" charset="0"/>
              <a:cs typeface="Arial" panose="020B0604020202020204" pitchFamily="34" charset="0"/>
            </a:endParaRPr>
          </a:p>
        </p:txBody>
      </p:sp>
      <p:sp>
        <p:nvSpPr>
          <p:cNvPr id="193540" name="Text Box 1028"/>
          <p:cNvSpPr txBox="1">
            <a:spLocks noChangeArrowheads="1"/>
          </p:cNvSpPr>
          <p:nvPr/>
        </p:nvSpPr>
        <p:spPr bwMode="auto">
          <a:xfrm>
            <a:off x="8219620"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grpSp>
        <p:nvGrpSpPr>
          <p:cNvPr id="193541" name="Group 1029"/>
          <p:cNvGrpSpPr>
            <a:grpSpLocks/>
          </p:cNvGrpSpPr>
          <p:nvPr/>
        </p:nvGrpSpPr>
        <p:grpSpPr bwMode="auto">
          <a:xfrm>
            <a:off x="0" y="598488"/>
            <a:ext cx="9144000" cy="6259512"/>
            <a:chOff x="43" y="0"/>
            <a:chExt cx="3823" cy="4622"/>
          </a:xfrm>
        </p:grpSpPr>
        <p:sp>
          <p:nvSpPr>
            <p:cNvPr id="19354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19354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أزمنة العهد القديم</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موسى حتى موت المسيح</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أزمنة العهد الجديد</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موت المسيح حتى اليوم</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أساس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تدبير الله الكريم لموت المسيح (إن الدم هو الذي يكفر عن النفس ( لا 17:11 ب)</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تدبير الله الكريم لموت المسيح (لا غفران بدون سفك دم (عب 9: 22)</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4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متطلبات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4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الإيمان بالتدبير الذي أعلنه الله - كهدية     (مز 51: 16-17)</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الإيمان بالتدبير الذي أعلنه الله - كهدية (غل 2: 16)</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المحتوى النهائي للخلاص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موضوع الإيمان هو الله نفسه - حث الأنبياء على التوبة وليس الذبائح (إر 3:12)</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موضوع الإيمان هو الله نفسه - أبطال الإيمان يُستشهدون بالحض على الإيمان بالله (عب 11)</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كشف الإعلان المحدد   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المحتوى التراكمي للإيمان له ذبائح ووعود: الحيوانات (تك 3:21) ، ذبيحة هابيل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(تك 4: 4) و العهد الإبراهيمي (تك 15)</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المحتوى الجديد للإيمان هو دم يسوع المسيح المسفوك (1 بط 1: 18-21) الذي يزيل الخطيئة (قارن. تضحيات العهد القديم كانت مجرد خطيئة مغطاة)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انطباع المؤمن 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19355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أطِع القانون الأخلاقي وقدم الذبائح الحيوانية ، وأطيع الشريعة الموسوية (المدنية والجوانب الإحتفالية)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355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أطع القانون الأخلاقي  واحترم العشاء الرباني والمعمودية ، وما إلى ذلك من خلال تمكين الروح (رو 8: 9)</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8971675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ar-SA" sz="6000" b="1" dirty="0">
                <a:solidFill>
                  <a:schemeClr val="bg2"/>
                </a:solidFill>
                <a:latin typeface="Arial" panose="020B0604020202020204" pitchFamily="34" charset="0"/>
                <a:cs typeface="Arial" panose="020B0604020202020204" pitchFamily="34" charset="0"/>
              </a:rPr>
              <a:t>لاوِيّين</a:t>
            </a:r>
            <a:endParaRPr lang="en-US" sz="6000" b="1" dirty="0">
              <a:solidFill>
                <a:schemeClr val="bg2"/>
              </a:solidFill>
              <a:latin typeface="Arial" panose="020B0604020202020204" pitchFamily="34" charset="0"/>
              <a:cs typeface="Arial" panose="020B0604020202020204" pitchFamily="34" charset="0"/>
            </a:endParaRPr>
          </a:p>
        </p:txBody>
      </p:sp>
      <p:sp>
        <p:nvSpPr>
          <p:cNvPr id="33797" name="Text Box 5"/>
          <p:cNvSpPr txBox="1">
            <a:spLocks noChangeArrowheads="1"/>
          </p:cNvSpPr>
          <p:nvPr/>
        </p:nvSpPr>
        <p:spPr bwMode="auto">
          <a:xfrm>
            <a:off x="4191000" y="5445125"/>
            <a:ext cx="44958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11-27</a:t>
            </a:r>
            <a:r>
              <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الإنفصال</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السير مع الله القدوس</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1-10</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الذبيحة</a:t>
            </a:r>
            <a:endParaRPr kumimoji="0" lang="en-US" altLang="zh-CN" sz="2800" b="0" i="0" u="none" strike="noStrike" kern="1200" cap="none" spc="0" normalizeH="0" baseline="0" noProof="0" dirty="0">
              <a:ln>
                <a:noFill/>
              </a:ln>
              <a:solidFill>
                <a:srgbClr val="CC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عبادة الله القدوس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التقديس عن طريق الذبيحة وال</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إ</a:t>
            </a:r>
            <a:r>
              <a:rPr kumimoji="0" lang="ar-SA" altLang="zh-CN" sz="2800" b="1" i="0"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نفصال</a:t>
            </a:r>
          </a:p>
        </p:txBody>
      </p:sp>
      <p:sp>
        <p:nvSpPr>
          <p:cNvPr id="2" name="Text Box 4">
            <a:extLst>
              <a:ext uri="{FF2B5EF4-FFF2-40B4-BE49-F238E27FC236}">
                <a16:creationId xmlns:a16="http://schemas.microsoft.com/office/drawing/2014/main" id="{AB71D07C-81C4-842C-8B1D-17A02A469FD2}"/>
              </a:ext>
            </a:extLst>
          </p:cNvPr>
          <p:cNvSpPr txBox="1">
            <a:spLocks noChangeArrowheads="1"/>
          </p:cNvSpPr>
          <p:nvPr/>
        </p:nvSpPr>
        <p:spPr bwMode="auto">
          <a:xfrm>
            <a:off x="7607300" y="-26988"/>
            <a:ext cx="1375698"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rPr>
              <a:t>م ع ق 124</a:t>
            </a:r>
            <a:endParaRPr kumimoji="0" lang="en-US" sz="2400" b="0" i="0" u="none" strike="noStrike" kern="1200" cap="none" spc="0" normalizeH="0" baseline="0" noProof="0" dirty="0">
              <a:ln>
                <a:noFill/>
              </a:ln>
              <a:solidFill>
                <a:srgbClr val="CBCBCB"/>
              </a:solidFill>
              <a:effectLst/>
              <a:uLnTx/>
              <a:uFillTx/>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0" y="274638"/>
            <a:ext cx="9144000" cy="1143000"/>
          </a:xfrm>
          <a:solidFill>
            <a:srgbClr val="000514"/>
          </a:solidFill>
        </p:spPr>
        <p:txBody>
          <a:bodyPr/>
          <a:lstStyle/>
          <a:p>
            <a:pPr eaLnBrk="1" hangingPunct="1"/>
            <a:r>
              <a:rPr lang="ar-JO" altLang="en-US" dirty="0"/>
              <a:t>الخلاص الذاتي والموضوعي</a:t>
            </a:r>
            <a:endParaRPr lang="en-US" altLang="en-US" dirty="0"/>
          </a:p>
        </p:txBody>
      </p:sp>
      <p:sp>
        <p:nvSpPr>
          <p:cNvPr id="350213" name="Rectangle 5"/>
          <p:cNvSpPr>
            <a:spLocks noChangeArrowheads="1"/>
          </p:cNvSpPr>
          <p:nvPr/>
        </p:nvSpPr>
        <p:spPr bwMode="auto">
          <a:xfrm>
            <a:off x="381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spcBef>
                <a:spcPct val="20000"/>
              </a:spcBef>
              <a:buClr>
                <a:schemeClr val="hlink"/>
              </a:buClr>
              <a:buFont typeface="Wingdings" pitchFamily="2" charset="2"/>
              <a:buNone/>
            </a:pPr>
            <a:r>
              <a:rPr lang="ar-JO" altLang="en-US" sz="3600" b="1" u="sng" dirty="0">
                <a:effectLst>
                  <a:outerShdw blurRad="38100" dist="38100" dir="2700000" algn="tl">
                    <a:srgbClr val="000000"/>
                  </a:outerShdw>
                </a:effectLst>
                <a:latin typeface="Arial" pitchFamily="34" charset="0"/>
              </a:rPr>
              <a:t>الموضوعي</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إزالة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الدفع عن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موت المسيح كأساس وأرضية الخلاص</a:t>
            </a:r>
            <a:endParaRPr lang="en-US" altLang="en-US" sz="2800" b="1" dirty="0">
              <a:effectLst>
                <a:outerShdw blurRad="38100" dist="38100" dir="2700000" algn="tl">
                  <a:srgbClr val="000000"/>
                </a:outerShdw>
              </a:effectLst>
              <a:latin typeface="Arial" pitchFamily="34" charset="0"/>
            </a:endParaRPr>
          </a:p>
        </p:txBody>
      </p:sp>
      <p:sp>
        <p:nvSpPr>
          <p:cNvPr id="350214" name="Rectangle 6"/>
          <p:cNvSpPr>
            <a:spLocks noChangeArrowheads="1"/>
          </p:cNvSpPr>
          <p:nvPr/>
        </p:nvSpPr>
        <p:spPr bwMode="auto">
          <a:xfrm>
            <a:off x="4572000" y="1676400"/>
            <a:ext cx="4038600" cy="45339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spcBef>
                <a:spcPct val="20000"/>
              </a:spcBef>
              <a:buClr>
                <a:schemeClr val="hlink"/>
              </a:buClr>
              <a:buFont typeface="Wingdings" pitchFamily="2" charset="2"/>
              <a:buNone/>
            </a:pPr>
            <a:r>
              <a:rPr lang="ar-JO" altLang="en-US" sz="3600" b="1" u="sng" dirty="0">
                <a:effectLst>
                  <a:outerShdw blurRad="38100" dist="38100" dir="2700000" algn="tl">
                    <a:srgbClr val="000000"/>
                  </a:outerShdw>
                </a:effectLst>
                <a:latin typeface="Arial" pitchFamily="34" charset="0"/>
              </a:rPr>
              <a:t>الذاتي</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غفران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التطهير من الخطية</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التغطية (دفعة أولى)</a:t>
            </a:r>
            <a:endParaRPr lang="en-US" altLang="en-US" sz="2800" b="1" dirty="0">
              <a:effectLst>
                <a:outerShdw blurRad="38100" dist="38100" dir="2700000" algn="tl">
                  <a:srgbClr val="000000"/>
                </a:outerShdw>
              </a:effectLst>
              <a:latin typeface="Arial" pitchFamily="34" charset="0"/>
            </a:endParaRPr>
          </a:p>
          <a:p>
            <a:pPr algn="r" rtl="1" eaLnBrk="1" hangingPunct="1">
              <a:spcBef>
                <a:spcPct val="20000"/>
              </a:spcBef>
              <a:buClr>
                <a:schemeClr val="hlink"/>
              </a:buClr>
              <a:buFont typeface="Wingdings" pitchFamily="2" charset="2"/>
              <a:buBlip>
                <a:blip r:embed="rId3"/>
              </a:buBlip>
            </a:pPr>
            <a:r>
              <a:rPr lang="ar-JO" altLang="en-US" sz="2800" b="1" dirty="0">
                <a:effectLst>
                  <a:outerShdw blurRad="38100" dist="38100" dir="2700000" algn="tl">
                    <a:srgbClr val="000000"/>
                  </a:outerShdw>
                </a:effectLst>
                <a:latin typeface="Arial" pitchFamily="34" charset="0"/>
              </a:rPr>
              <a:t>عبرانيين 10: 4</a:t>
            </a:r>
            <a:endParaRPr lang="en-US" altLang="en-US" sz="2800" b="1" dirty="0">
              <a:effectLst>
                <a:outerShdw blurRad="38100" dist="38100" dir="2700000" algn="tl">
                  <a:srgbClr val="000000"/>
                </a:outerShdw>
              </a:effectLst>
              <a:latin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696246077"/>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7442" name="Title 3"/>
          <p:cNvSpPr>
            <a:spLocks noGrp="1"/>
          </p:cNvSpPr>
          <p:nvPr>
            <p:ph type="title"/>
          </p:nvPr>
        </p:nvSpPr>
        <p:spPr>
          <a:xfrm>
            <a:off x="3200400" y="2438400"/>
            <a:ext cx="3048000" cy="1752600"/>
          </a:xfrm>
        </p:spPr>
        <p:txBody>
          <a:bodyPr/>
          <a:lstStyle/>
          <a:p>
            <a:r>
              <a:rPr kumimoji="1" lang="ar-JO" altLang="en-US" sz="3600" b="1" dirty="0">
                <a:solidFill>
                  <a:schemeClr val="bg1"/>
                </a:solidFill>
                <a:latin typeface="Arial" panose="020B0604020202020204" pitchFamily="34" charset="0"/>
                <a:cs typeface="Arial" panose="020B0604020202020204" pitchFamily="34" charset="0"/>
              </a:rPr>
              <a:t>عيد </a:t>
            </a:r>
            <a:br>
              <a:rPr kumimoji="1" lang="ar-JO" altLang="en-US" sz="3600" b="1" dirty="0">
                <a:solidFill>
                  <a:schemeClr val="bg1"/>
                </a:solidFill>
                <a:latin typeface="Arial" panose="020B0604020202020204" pitchFamily="34" charset="0"/>
                <a:cs typeface="Arial" panose="020B0604020202020204" pitchFamily="34" charset="0"/>
              </a:rPr>
            </a:br>
            <a:r>
              <a:rPr kumimoji="1" lang="ar-JO" altLang="en-US" sz="3600" b="1" dirty="0">
                <a:solidFill>
                  <a:schemeClr val="bg1"/>
                </a:solidFill>
                <a:latin typeface="Arial" panose="020B0604020202020204" pitchFamily="34" charset="0"/>
                <a:cs typeface="Arial" panose="020B0604020202020204" pitchFamily="34" charset="0"/>
              </a:rPr>
              <a:t>كتابي </a:t>
            </a:r>
            <a:br>
              <a:rPr kumimoji="1" lang="ar-JO" altLang="en-US" sz="3600" b="1" dirty="0">
                <a:solidFill>
                  <a:schemeClr val="bg1"/>
                </a:solidFill>
                <a:latin typeface="Arial" panose="020B0604020202020204" pitchFamily="34" charset="0"/>
                <a:cs typeface="Arial" panose="020B0604020202020204" pitchFamily="34" charset="0"/>
              </a:rPr>
            </a:br>
            <a:r>
              <a:rPr kumimoji="1" lang="ar-JO" altLang="en-US" sz="3600" b="1" dirty="0">
                <a:solidFill>
                  <a:schemeClr val="bg1"/>
                </a:solidFill>
                <a:latin typeface="Arial" panose="020B0604020202020204" pitchFamily="34" charset="0"/>
                <a:cs typeface="Arial" panose="020B0604020202020204" pitchFamily="34" charset="0"/>
              </a:rPr>
              <a:t>إضافي </a:t>
            </a:r>
            <a:br>
              <a:rPr kumimoji="1" lang="ar-JO" altLang="en-US" sz="3600" b="1" dirty="0">
                <a:solidFill>
                  <a:schemeClr val="bg1"/>
                </a:solidFill>
                <a:latin typeface="Arial" panose="020B0604020202020204" pitchFamily="34" charset="0"/>
                <a:cs typeface="Arial" panose="020B0604020202020204" pitchFamily="34" charset="0"/>
              </a:rPr>
            </a:br>
            <a:r>
              <a:rPr kumimoji="1" lang="ar-JO" altLang="en-US" sz="3600" b="1" dirty="0">
                <a:solidFill>
                  <a:schemeClr val="bg1"/>
                </a:solidFill>
                <a:latin typeface="Arial" panose="020B0604020202020204" pitchFamily="34" charset="0"/>
                <a:cs typeface="Arial" panose="020B0604020202020204" pitchFamily="34" charset="0"/>
              </a:rPr>
              <a:t>رقم 1</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4" name="Text Box 8"/>
          <p:cNvSpPr txBox="1">
            <a:spLocks noChangeArrowheads="1"/>
          </p:cNvSpPr>
          <p:nvPr/>
        </p:nvSpPr>
        <p:spPr bwMode="auto">
          <a:xfrm>
            <a:off x="6657974" y="6172200"/>
            <a:ext cx="2102633"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أعياد للحج</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6" name="Text Box 10"/>
          <p:cNvSpPr txBox="1">
            <a:spLocks noChangeArrowheads="1"/>
          </p:cNvSpPr>
          <p:nvPr/>
        </p:nvSpPr>
        <p:spPr bwMode="auto">
          <a:xfrm>
            <a:off x="6940953" y="1295400"/>
            <a:ext cx="1032655"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الإنفصال</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7" name="Text Box 11"/>
          <p:cNvSpPr txBox="1">
            <a:spLocks noChangeArrowheads="1"/>
          </p:cNvSpPr>
          <p:nvPr/>
        </p:nvSpPr>
        <p:spPr bwMode="auto">
          <a:xfrm>
            <a:off x="7321953" y="1752600"/>
            <a:ext cx="1212447"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8" name="Text Box 12"/>
          <p:cNvSpPr txBox="1">
            <a:spLocks noChangeArrowheads="1"/>
          </p:cNvSpPr>
          <p:nvPr/>
        </p:nvSpPr>
        <p:spPr bwMode="auto">
          <a:xfrm>
            <a:off x="2174090" y="5867400"/>
            <a:ext cx="111440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الإختطاف</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13"/>
          <p:cNvSpPr txBox="1">
            <a:spLocks noChangeArrowheads="1"/>
          </p:cNvSpPr>
          <p:nvPr/>
        </p:nvSpPr>
        <p:spPr bwMode="auto">
          <a:xfrm>
            <a:off x="7793897" y="3276600"/>
            <a:ext cx="77457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الروح</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Text Box 14"/>
          <p:cNvSpPr txBox="1">
            <a:spLocks noChangeArrowheads="1"/>
          </p:cNvSpPr>
          <p:nvPr/>
        </p:nvSpPr>
        <p:spPr bwMode="auto">
          <a:xfrm>
            <a:off x="838200" y="5410200"/>
            <a:ext cx="1259691"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التوبة</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1" name="Text Box 15"/>
          <p:cNvSpPr txBox="1">
            <a:spLocks noChangeArrowheads="1"/>
          </p:cNvSpPr>
          <p:nvPr/>
        </p:nvSpPr>
        <p:spPr bwMode="auto">
          <a:xfrm>
            <a:off x="535792" y="4953000"/>
            <a:ext cx="1083572"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الملكوت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a:off x="3429000" y="5867400"/>
            <a:ext cx="1293944"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الأبواق</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4" name="Text Box 18"/>
          <p:cNvSpPr txBox="1">
            <a:spLocks noChangeArrowheads="1"/>
          </p:cNvSpPr>
          <p:nvPr/>
        </p:nvSpPr>
        <p:spPr bwMode="auto">
          <a:xfrm>
            <a:off x="4653209" y="1327150"/>
            <a:ext cx="1229824"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الفطير</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6" name="Text Box 20"/>
          <p:cNvSpPr txBox="1">
            <a:spLocks noChangeArrowheads="1"/>
          </p:cNvSpPr>
          <p:nvPr/>
        </p:nvSpPr>
        <p:spPr bwMode="auto">
          <a:xfrm>
            <a:off x="5395913" y="1736725"/>
            <a:ext cx="1914307"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باكورة الحصاد</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7" name="Text Box 21"/>
          <p:cNvSpPr txBox="1">
            <a:spLocks noChangeArrowheads="1"/>
          </p:cNvSpPr>
          <p:nvPr/>
        </p:nvSpPr>
        <p:spPr bwMode="auto">
          <a:xfrm>
            <a:off x="5867400" y="3352800"/>
            <a:ext cx="1436612"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الخمسين</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49" name="Text Box 23"/>
          <p:cNvSpPr txBox="1">
            <a:spLocks noChangeArrowheads="1"/>
          </p:cNvSpPr>
          <p:nvPr/>
        </p:nvSpPr>
        <p:spPr bwMode="auto">
          <a:xfrm>
            <a:off x="8153400" y="152400"/>
            <a:ext cx="704039" cy="461665"/>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134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1" name="Text Box 18"/>
          <p:cNvSpPr txBox="1">
            <a:spLocks noChangeArrowheads="1"/>
          </p:cNvSpPr>
          <p:nvPr/>
        </p:nvSpPr>
        <p:spPr bwMode="auto">
          <a:xfrm>
            <a:off x="3957758" y="914400"/>
            <a:ext cx="1255473"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الفصح</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52" name="Text Box 16"/>
          <p:cNvSpPr txBox="1">
            <a:spLocks noChangeArrowheads="1"/>
          </p:cNvSpPr>
          <p:nvPr/>
        </p:nvSpPr>
        <p:spPr bwMode="auto">
          <a:xfrm>
            <a:off x="2433750" y="5029200"/>
            <a:ext cx="1795349" cy="400110"/>
          </a:xfrm>
          <a:prstGeom prst="rect">
            <a:avLst/>
          </a:prstGeom>
          <a:solidFill>
            <a:srgbClr val="FFFFFF"/>
          </a:solid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عيد المظال</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53" name="Text Box 16"/>
          <p:cNvSpPr txBox="1">
            <a:spLocks noChangeArrowheads="1"/>
          </p:cNvSpPr>
          <p:nvPr/>
        </p:nvSpPr>
        <p:spPr bwMode="auto">
          <a:xfrm>
            <a:off x="3164833" y="5446713"/>
            <a:ext cx="1249060" cy="400110"/>
          </a:xfrm>
          <a:prstGeom prst="rect">
            <a:avLst/>
          </a:prstGeom>
          <a:solidFill>
            <a:srgbClr val="FFFFFF"/>
          </a:solid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r>
              <a:rPr kumimoji="0" lang="ar-JO"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يوم الكفارة</a:t>
            </a:r>
            <a:r>
              <a:rPr kumimoji="0" lang="en-US" sz="2000" b="1" i="0" u="none" strike="noStrike" kern="0" cap="none" spc="0" normalizeH="0" baseline="0" noProof="0" dirty="0">
                <a:ln>
                  <a:noFill/>
                </a:ln>
                <a:solidFill>
                  <a:srgbClr val="336600"/>
                </a:solidFill>
                <a:effectLst/>
                <a:uLnTx/>
                <a:uFillTx/>
                <a:latin typeface="Arial" panose="020B0604020202020204" pitchFamily="34" charset="0"/>
                <a:ea typeface="Times New Roman" charset="0"/>
                <a:cs typeface="Arial" panose="020B0604020202020204" pitchFamily="34" charset="0"/>
              </a:rPr>
              <a: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charset="0"/>
              <a:cs typeface="Arial" panose="020B0604020202020204" pitchFamily="34"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Text Box 23"/>
          <p:cNvSpPr txBox="1">
            <a:spLocks noChangeArrowheads="1"/>
          </p:cNvSpPr>
          <p:nvPr/>
        </p:nvSpPr>
        <p:spPr bwMode="auto">
          <a:xfrm>
            <a:off x="304800" y="2136835"/>
            <a:ext cx="677108" cy="2563752"/>
          </a:xfrm>
          <a:prstGeom prst="rect">
            <a:avLst/>
          </a:prstGeom>
          <a:solidFill>
            <a:srgbClr val="000000"/>
          </a:solidFill>
          <a:ln w="12700" cap="sq">
            <a:noFill/>
            <a:miter lim="800000"/>
            <a:headEnd type="none" w="sm" len="sm"/>
            <a:tailEnd type="none" w="sm" len="sm"/>
          </a:ln>
        </p:spPr>
        <p:txBody>
          <a:bodyPr vert="vert270"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الشتاء</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58" name="Text Box 23"/>
          <p:cNvSpPr txBox="1">
            <a:spLocks noChangeArrowheads="1"/>
          </p:cNvSpPr>
          <p:nvPr/>
        </p:nvSpPr>
        <p:spPr bwMode="auto">
          <a:xfrm>
            <a:off x="8686800" y="2568575"/>
            <a:ext cx="553998" cy="1569660"/>
          </a:xfrm>
          <a:prstGeom prst="rect">
            <a:avLst/>
          </a:prstGeom>
          <a:solidFill>
            <a:srgbClr val="000000"/>
          </a:solidFill>
          <a:ln w="12700" cap="sq">
            <a:noFill/>
            <a:miter lim="800000"/>
            <a:headEnd type="none" w="sm" len="sm"/>
            <a:tailEnd type="none" w="sm" len="sm"/>
          </a:ln>
        </p:spPr>
        <p:txBody>
          <a:bodyPr vert="vert27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الصيف</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35" name="Text Box 9"/>
          <p:cNvSpPr txBox="1">
            <a:spLocks noChangeArrowheads="1"/>
          </p:cNvSpPr>
          <p:nvPr/>
        </p:nvSpPr>
        <p:spPr bwMode="auto">
          <a:xfrm>
            <a:off x="5813425" y="914400"/>
            <a:ext cx="1219199" cy="46166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الفداء</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2" name="Text Box 21">
            <a:extLst>
              <a:ext uri="{FF2B5EF4-FFF2-40B4-BE49-F238E27FC236}">
                <a16:creationId xmlns:a16="http://schemas.microsoft.com/office/drawing/2014/main" id="{3160945B-9C71-1D48-AB02-821023C3EA8C}"/>
              </a:ext>
            </a:extLst>
          </p:cNvPr>
          <p:cNvSpPr txBox="1">
            <a:spLocks noChangeArrowheads="1"/>
          </p:cNvSpPr>
          <p:nvPr/>
        </p:nvSpPr>
        <p:spPr bwMode="auto">
          <a:xfrm>
            <a:off x="5584825" y="4983163"/>
            <a:ext cx="627095" cy="40011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9 آب</a:t>
            </a:r>
            <a:endParaRPr kumimoji="0" lang="en-US" sz="20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0524515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0" fill="hold"/>
                                        <p:tgtEl>
                                          <p:spTgt spid="32"/>
                                        </p:tgtEl>
                                        <p:attrNameLst>
                                          <p:attrName>ppt_w</p:attrName>
                                        </p:attrNameLst>
                                      </p:cBhvr>
                                      <p:tavLst>
                                        <p:tav tm="0" fmla="#ppt_w*sin(2.5*pi*$)">
                                          <p:val>
                                            <p:fltVal val="0"/>
                                          </p:val>
                                        </p:tav>
                                        <p:tav tm="100000">
                                          <p:val>
                                            <p:fltVal val="1"/>
                                          </p:val>
                                        </p:tav>
                                      </p:tavLst>
                                    </p:anim>
                                    <p:anim calcmode="lin" valueType="num">
                                      <p:cBhvr>
                                        <p:cTn id="8" dur="5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8420" name="Rectangle 4"/>
          <p:cNvSpPr>
            <a:spLocks noGrp="1" noChangeArrowheads="1"/>
          </p:cNvSpPr>
          <p:nvPr>
            <p:ph type="title"/>
          </p:nvPr>
        </p:nvSpPr>
        <p:spPr>
          <a:xfrm>
            <a:off x="990600" y="5715000"/>
            <a:ext cx="8153400" cy="1143000"/>
          </a:xfrm>
          <a:solidFill>
            <a:srgbClr val="336600"/>
          </a:solidFill>
        </p:spPr>
        <p:txBody>
          <a:bodyPr/>
          <a:lstStyle/>
          <a:p>
            <a:pPr eaLnBrk="1" hangingPunct="1"/>
            <a:r>
              <a:rPr lang="ar-JO" altLang="en-US" sz="3600" dirty="0">
                <a:latin typeface="Arial" panose="020B0604020202020204" pitchFamily="34" charset="0"/>
                <a:cs typeface="Arial" panose="020B0604020202020204" pitchFamily="34" charset="0"/>
              </a:rPr>
              <a:t>دارت الحياة اليهودية حول هيكل سليمان لمدة 400 سنة (959-586 ق.م)</a:t>
            </a:r>
            <a:endParaRPr lang="en-US" altLang="en-US" sz="3600" dirty="0">
              <a:latin typeface="Arial" panose="020B0604020202020204" pitchFamily="34" charset="0"/>
              <a:cs typeface="Arial" panose="020B0604020202020204" pitchFamily="34" charset="0"/>
            </a:endParaRPr>
          </a:p>
        </p:txBody>
      </p:sp>
      <p:sp>
        <p:nvSpPr>
          <p:cNvPr id="306180" name="Text Box 5"/>
          <p:cNvSpPr txBox="1">
            <a:spLocks noChangeArrowheads="1"/>
          </p:cNvSpPr>
          <p:nvPr/>
        </p:nvSpPr>
        <p:spPr bwMode="auto">
          <a:xfrm>
            <a:off x="1120556" y="76200"/>
            <a:ext cx="3225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اليهودية في إسرائيل وفي الشتات (يتبع)</a:t>
            </a:r>
            <a:endParaRPr kumimoji="0" lang="en-US" altLang="en-US" sz="1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p:txBody>
      </p:sp>
      <p:sp>
        <p:nvSpPr>
          <p:cNvPr id="188422" name="Text Box 6"/>
          <p:cNvSpPr txBox="1">
            <a:spLocks noChangeArrowheads="1"/>
          </p:cNvSpPr>
          <p:nvPr/>
        </p:nvSpPr>
        <p:spPr bwMode="auto">
          <a:xfrm>
            <a:off x="8305800" y="73025"/>
            <a:ext cx="704039"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184</a:t>
            </a: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6929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ar-JO" sz="4000" b="1" dirty="0">
                <a:latin typeface="Arial" panose="020B0604020202020204" pitchFamily="34" charset="0"/>
                <a:cs typeface="Arial" panose="020B0604020202020204" pitchFamily="34" charset="0"/>
              </a:rPr>
              <a:t>احتفظ اليهود بالقداسة </a:t>
            </a:r>
            <a:br>
              <a:rPr lang="ar-JO" sz="4000" b="1" dirty="0">
                <a:latin typeface="Arial" panose="020B0604020202020204" pitchFamily="34" charset="0"/>
                <a:cs typeface="Arial" panose="020B0604020202020204" pitchFamily="34" charset="0"/>
              </a:rPr>
            </a:br>
            <a:r>
              <a:rPr lang="ar-JO" sz="4000" b="1" dirty="0">
                <a:latin typeface="Arial" panose="020B0604020202020204" pitchFamily="34" charset="0"/>
                <a:cs typeface="Arial" panose="020B0604020202020204" pitchFamily="34" charset="0"/>
              </a:rPr>
              <a:t>في المرحضة</a:t>
            </a:r>
            <a:endParaRPr lang="en-US" altLang="en-US" sz="4000" b="1" dirty="0">
              <a:latin typeface="Arial" pitchFamily="34" charset="0"/>
              <a:cs typeface="Arial"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0469"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0470" name="Rectangle 6"/>
          <p:cNvSpPr>
            <a:spLocks noChangeArrowheads="1"/>
          </p:cNvSpPr>
          <p:nvPr/>
        </p:nvSpPr>
        <p:spPr bwMode="auto">
          <a:xfrm rot="-929834">
            <a:off x="-3585" y="2286867"/>
            <a:ext cx="8555247"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تدمر                 الهيكل</a:t>
            </a:r>
            <a:endParaRPr kumimoji="0" lang="en-US" altLang="en-US" sz="8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0471" name="Text Box 7"/>
          <p:cNvSpPr txBox="1">
            <a:spLocks noChangeArrowheads="1"/>
          </p:cNvSpPr>
          <p:nvPr/>
        </p:nvSpPr>
        <p:spPr bwMode="auto">
          <a:xfrm>
            <a:off x="6248400" y="4876800"/>
            <a:ext cx="31242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التاسع من آب</a:t>
            </a:r>
            <a:endPar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  • </a:t>
            </a:r>
            <a:r>
              <a:rPr kumimoji="0" lang="ar-JO"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586 ق.م</a:t>
            </a:r>
            <a:endPar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  • </a:t>
            </a:r>
            <a:r>
              <a:rPr kumimoji="0" lang="ar-JO"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70 م</a:t>
            </a:r>
            <a:r>
              <a:rPr kumimoji="0" lang="en-US" altLang="en-US" sz="2800" b="1" i="0" u="none" strike="noStrike" kern="1200" cap="none" spc="0" normalizeH="0" baseline="0" noProof="0" dirty="0">
                <a:ln>
                  <a:noFill/>
                </a:ln>
                <a:solidFill>
                  <a:srgbClr val="0604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46096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المحرقة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تقدمة الحبوب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السلامة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ذبيحة الخطية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rPr>
              <a:t>    ذبيحة الإثم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6000"/>
                  </a:srgbClr>
                </a:outerShdw>
              </a:effectLst>
              <a:uLnTx/>
              <a:uFillTx/>
              <a:latin typeface="Arial" panose="020B0604020202020204" pitchFamily="34" charset="0"/>
              <a:ea typeface="Times New Roman" pitchFamily="-111" charset="0"/>
              <a:cs typeface="Arial" panose="020B0604020202020204" pitchFamily="34" charset="0"/>
            </a:endParaRPr>
          </a:p>
        </p:txBody>
      </p:sp>
      <p:sp>
        <p:nvSpPr>
          <p:cNvPr id="770052" name="Text Box 4"/>
          <p:cNvSpPr txBox="1">
            <a:spLocks noChangeArrowheads="1"/>
          </p:cNvSpPr>
          <p:nvPr/>
        </p:nvSpPr>
        <p:spPr bwMode="auto">
          <a:xfrm>
            <a:off x="8451850" y="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3" name="Text Box 5"/>
          <p:cNvSpPr txBox="1">
            <a:spLocks noChangeArrowheads="1"/>
          </p:cNvSpPr>
          <p:nvPr/>
        </p:nvSpPr>
        <p:spPr bwMode="auto">
          <a:xfrm>
            <a:off x="6219049" y="20574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تكريس</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4" name="Text Box 6"/>
          <p:cNvSpPr txBox="1">
            <a:spLocks noChangeArrowheads="1"/>
          </p:cNvSpPr>
          <p:nvPr/>
        </p:nvSpPr>
        <p:spPr bwMode="auto">
          <a:xfrm>
            <a:off x="6219049" y="4114800"/>
            <a:ext cx="1558894"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تطهير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0057" name="Text Box 9"/>
          <p:cNvSpPr txBox="1">
            <a:spLocks noChangeArrowheads="1"/>
          </p:cNvSpPr>
          <p:nvPr/>
        </p:nvSpPr>
        <p:spPr bwMode="auto">
          <a:xfrm>
            <a:off x="6230938" y="2667000"/>
            <a:ext cx="2066925"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square" lIns="0" tIns="0" rIns="0" bIns="0" anchorCtr="1">
            <a:spAutoFit/>
          </a:bodyPr>
          <a:lstStyle/>
          <a:p>
            <a:pPr marL="0" marR="0" lvl="0" indent="0" algn="l"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اختيارية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8" name="Text Box 10"/>
          <p:cNvSpPr txBox="1">
            <a:spLocks noChangeArrowheads="1"/>
          </p:cNvSpPr>
          <p:nvPr/>
        </p:nvSpPr>
        <p:spPr bwMode="auto">
          <a:xfrm>
            <a:off x="6548672" y="4724400"/>
            <a:ext cx="1593385"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إلزامية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الذبائح في سفر اللاويين 1- 7</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026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a:xfrm>
            <a:off x="457200" y="116632"/>
            <a:ext cx="8229600" cy="1143000"/>
          </a:xfrm>
        </p:spPr>
        <p:txBody>
          <a:bodyPr/>
          <a:lstStyle/>
          <a:p>
            <a:pPr eaLnBrk="1" hangingPunct="1"/>
            <a:r>
              <a:rPr lang="ar-JO" altLang="en-US" sz="3200" dirty="0">
                <a:latin typeface="Arial" pitchFamily="34" charset="0"/>
              </a:rPr>
              <a:t>نظرة المرء إلى الله تؤثر على نظرته                      للذبائح والأخلاق والمهمة</a:t>
            </a:r>
            <a:endParaRPr lang="en-US" altLang="en-US" sz="3200" dirty="0">
              <a:latin typeface="Arial" pitchFamily="34" charset="0"/>
            </a:endParaRPr>
          </a:p>
        </p:txBody>
      </p:sp>
      <p:sp>
        <p:nvSpPr>
          <p:cNvPr id="11267" name="Text Box 3"/>
          <p:cNvSpPr txBox="1">
            <a:spLocks noChangeArrowheads="1"/>
          </p:cNvSpPr>
          <p:nvPr/>
        </p:nvSpPr>
        <p:spPr bwMode="auto">
          <a:xfrm>
            <a:off x="1168400" y="1340768"/>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800" b="1" dirty="0">
                <a:solidFill>
                  <a:srgbClr val="FFFFFF"/>
                </a:solidFill>
                <a:effectLst>
                  <a:outerShdw blurRad="38100" dist="38100" dir="2700000" algn="tl">
                    <a:srgbClr val="000514"/>
                  </a:outerShdw>
                </a:effectLst>
                <a:latin typeface="Arial" pitchFamily="34" charset="0"/>
                <a:cs typeface="Arial" pitchFamily="34" charset="0"/>
              </a:rPr>
              <a:t>الوثنيين</a:t>
            </a:r>
            <a:endParaRPr lang="en-US" altLang="en-US" sz="3200" dirty="0">
              <a:effectLst>
                <a:outerShdw blurRad="38100" dist="38100" dir="2700000" algn="tl">
                  <a:srgbClr val="000514"/>
                </a:outerShdw>
              </a:effectLst>
              <a:latin typeface="Arial" pitchFamily="34" charset="0"/>
              <a:cs typeface="Arial" pitchFamily="34" charset="0"/>
            </a:endParaRPr>
          </a:p>
        </p:txBody>
      </p:sp>
      <p:sp>
        <p:nvSpPr>
          <p:cNvPr id="11268" name="Text Box 4"/>
          <p:cNvSpPr txBox="1">
            <a:spLocks noChangeArrowheads="1"/>
          </p:cNvSpPr>
          <p:nvPr/>
        </p:nvSpPr>
        <p:spPr bwMode="auto">
          <a:xfrm>
            <a:off x="1193800" y="2134518"/>
            <a:ext cx="2016125" cy="374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إله مرعب</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69" name="Text Box 5"/>
          <p:cNvSpPr txBox="1">
            <a:spLocks noChangeArrowheads="1"/>
          </p:cNvSpPr>
          <p:nvPr/>
        </p:nvSpPr>
        <p:spPr bwMode="auto">
          <a:xfrm>
            <a:off x="-76200" y="2771105"/>
            <a:ext cx="4889500" cy="6286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ينظر إلى الإنسان على أنه صالح بالمقارنة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0" name="Text Box 6"/>
          <p:cNvSpPr txBox="1">
            <a:spLocks noChangeArrowheads="1"/>
          </p:cNvSpPr>
          <p:nvPr/>
        </p:nvSpPr>
        <p:spPr bwMode="auto">
          <a:xfrm>
            <a:off x="76200" y="3477543"/>
            <a:ext cx="4572000" cy="48101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يسعى للمتعة والإحتياجات المادية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1" name="Text Box 7"/>
          <p:cNvSpPr txBox="1">
            <a:spLocks noChangeArrowheads="1"/>
          </p:cNvSpPr>
          <p:nvPr/>
        </p:nvSpPr>
        <p:spPr bwMode="auto">
          <a:xfrm>
            <a:off x="228600" y="4144293"/>
            <a:ext cx="3962400" cy="8128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الذبائح ترضي الإله من أجل الجنس والطعام والمال</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2" name="Text Box 8"/>
          <p:cNvSpPr txBox="1">
            <a:spLocks noChangeArrowheads="1"/>
          </p:cNvSpPr>
          <p:nvPr/>
        </p:nvSpPr>
        <p:spPr bwMode="auto">
          <a:xfrm>
            <a:off x="76200" y="5060280"/>
            <a:ext cx="4191000"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الآلهة الوطنية تجعلهم أغنياء</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3" name="Text Box 9"/>
          <p:cNvSpPr txBox="1">
            <a:spLocks noChangeArrowheads="1"/>
          </p:cNvSpPr>
          <p:nvPr/>
        </p:nvSpPr>
        <p:spPr bwMode="auto">
          <a:xfrm>
            <a:off x="381000" y="5687343"/>
            <a:ext cx="4038600" cy="500062"/>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ذبح الآخرين من أجل الثروة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74" name="Line 10"/>
          <p:cNvSpPr>
            <a:spLocks noChangeShapeType="1"/>
          </p:cNvSpPr>
          <p:nvPr/>
        </p:nvSpPr>
        <p:spPr bwMode="auto">
          <a:xfrm>
            <a:off x="2262188" y="2509168"/>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5" name="Line 11"/>
          <p:cNvSpPr>
            <a:spLocks noChangeShapeType="1"/>
          </p:cNvSpPr>
          <p:nvPr/>
        </p:nvSpPr>
        <p:spPr bwMode="auto">
          <a:xfrm>
            <a:off x="2262188" y="3191793"/>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6" name="Line 12"/>
          <p:cNvSpPr>
            <a:spLocks noChangeShapeType="1"/>
          </p:cNvSpPr>
          <p:nvPr/>
        </p:nvSpPr>
        <p:spPr bwMode="auto">
          <a:xfrm>
            <a:off x="2262188" y="3877593"/>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7" name="Line 13"/>
          <p:cNvSpPr>
            <a:spLocks noChangeShapeType="1"/>
          </p:cNvSpPr>
          <p:nvPr/>
        </p:nvSpPr>
        <p:spPr bwMode="auto">
          <a:xfrm>
            <a:off x="2262188" y="4797152"/>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8" name="Line 14"/>
          <p:cNvSpPr>
            <a:spLocks noChangeShapeType="1"/>
          </p:cNvSpPr>
          <p:nvPr/>
        </p:nvSpPr>
        <p:spPr bwMode="auto">
          <a:xfrm>
            <a:off x="2262188" y="5477793"/>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79" name="Text Box 15"/>
          <p:cNvSpPr txBox="1">
            <a:spLocks noChangeArrowheads="1"/>
          </p:cNvSpPr>
          <p:nvPr/>
        </p:nvSpPr>
        <p:spPr bwMode="auto">
          <a:xfrm>
            <a:off x="5257800" y="1340768"/>
            <a:ext cx="2306638" cy="655637"/>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800" b="1" dirty="0">
                <a:solidFill>
                  <a:srgbClr val="FFFFFF"/>
                </a:solidFill>
                <a:effectLst>
                  <a:outerShdw blurRad="38100" dist="38100" dir="2700000" algn="tl">
                    <a:srgbClr val="000514"/>
                  </a:outerShdw>
                </a:effectLst>
                <a:latin typeface="Arial" pitchFamily="34" charset="0"/>
                <a:cs typeface="Arial" pitchFamily="34" charset="0"/>
              </a:rPr>
              <a:t>إسرائيل</a:t>
            </a:r>
            <a:endParaRPr lang="en-US" altLang="en-US" sz="3200" dirty="0">
              <a:effectLst>
                <a:outerShdw blurRad="38100" dist="38100" dir="2700000" algn="tl">
                  <a:srgbClr val="000514"/>
                </a:outerShdw>
              </a:effectLst>
              <a:latin typeface="Arial" pitchFamily="34" charset="0"/>
              <a:cs typeface="Arial" pitchFamily="34" charset="0"/>
            </a:endParaRPr>
          </a:p>
        </p:txBody>
      </p:sp>
      <p:sp>
        <p:nvSpPr>
          <p:cNvPr id="11280" name="Text Box 16"/>
          <p:cNvSpPr txBox="1">
            <a:spLocks noChangeArrowheads="1"/>
          </p:cNvSpPr>
          <p:nvPr/>
        </p:nvSpPr>
        <p:spPr bwMode="auto">
          <a:xfrm>
            <a:off x="5411788" y="2083718"/>
            <a:ext cx="1843087"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إله قدوس</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1" name="Text Box 17"/>
          <p:cNvSpPr txBox="1">
            <a:spLocks noChangeArrowheads="1"/>
          </p:cNvSpPr>
          <p:nvPr/>
        </p:nvSpPr>
        <p:spPr bwMode="auto">
          <a:xfrm>
            <a:off x="4267200" y="2758405"/>
            <a:ext cx="4383088" cy="655638"/>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ينظر إلى الإنسان على أنه خاطئ</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2" name="Text Box 18"/>
          <p:cNvSpPr txBox="1">
            <a:spLocks noChangeArrowheads="1"/>
          </p:cNvSpPr>
          <p:nvPr/>
        </p:nvSpPr>
        <p:spPr bwMode="auto">
          <a:xfrm>
            <a:off x="4384675" y="3480718"/>
            <a:ext cx="4149725" cy="573087"/>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يسعى للإحتياجات الروحية</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3" name="Text Box 19"/>
          <p:cNvSpPr txBox="1">
            <a:spLocks noChangeArrowheads="1"/>
          </p:cNvSpPr>
          <p:nvPr/>
        </p:nvSpPr>
        <p:spPr bwMode="auto">
          <a:xfrm>
            <a:off x="4343400" y="4155405"/>
            <a:ext cx="4270375" cy="8890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الذبائح تكفير عن الخطايا من أجل مصالحة الله والإنسان</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4" name="Text Box 20"/>
          <p:cNvSpPr txBox="1">
            <a:spLocks noChangeArrowheads="1"/>
          </p:cNvSpPr>
          <p:nvPr/>
        </p:nvSpPr>
        <p:spPr bwMode="auto">
          <a:xfrm>
            <a:off x="4419600" y="5096793"/>
            <a:ext cx="3843338" cy="48895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يغفر الله الخطايا</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5" name="Text Box 21"/>
          <p:cNvSpPr txBox="1">
            <a:spLocks noChangeArrowheads="1"/>
          </p:cNvSpPr>
          <p:nvPr/>
        </p:nvSpPr>
        <p:spPr bwMode="auto">
          <a:xfrm>
            <a:off x="4267200" y="5687343"/>
            <a:ext cx="4621213" cy="609600"/>
          </a:xfrm>
          <a:prstGeom prst="rect">
            <a:avLst/>
          </a:prstGeom>
          <a:no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2000" b="1" dirty="0">
                <a:effectLst>
                  <a:outerShdw blurRad="38100" dist="38100" dir="2700000" algn="tl">
                    <a:srgbClr val="000000"/>
                  </a:outerShdw>
                </a:effectLst>
                <a:latin typeface="Arial" pitchFamily="34" charset="0"/>
                <a:cs typeface="Arial" pitchFamily="34" charset="0"/>
              </a:rPr>
              <a:t>الإرسالية للآخرين من أجل منفعتهم</a:t>
            </a:r>
            <a:endParaRPr lang="en-US" altLang="en-US" sz="3200" dirty="0">
              <a:effectLst>
                <a:outerShdw blurRad="38100" dist="38100" dir="2700000" algn="tl">
                  <a:srgbClr val="000000"/>
                </a:outerShdw>
              </a:effectLst>
              <a:latin typeface="Arial" pitchFamily="34" charset="0"/>
              <a:cs typeface="Arial" pitchFamily="34" charset="0"/>
            </a:endParaRPr>
          </a:p>
        </p:txBody>
      </p:sp>
      <p:sp>
        <p:nvSpPr>
          <p:cNvPr id="11286" name="Line 22"/>
          <p:cNvSpPr>
            <a:spLocks noChangeShapeType="1"/>
          </p:cNvSpPr>
          <p:nvPr/>
        </p:nvSpPr>
        <p:spPr bwMode="auto">
          <a:xfrm>
            <a:off x="6399213" y="2509168"/>
            <a:ext cx="1587" cy="325437"/>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7" name="Line 23"/>
          <p:cNvSpPr>
            <a:spLocks noChangeShapeType="1"/>
          </p:cNvSpPr>
          <p:nvPr/>
        </p:nvSpPr>
        <p:spPr bwMode="auto">
          <a:xfrm>
            <a:off x="6399213" y="3191793"/>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8" name="Line 24"/>
          <p:cNvSpPr>
            <a:spLocks noChangeShapeType="1"/>
          </p:cNvSpPr>
          <p:nvPr/>
        </p:nvSpPr>
        <p:spPr bwMode="auto">
          <a:xfrm>
            <a:off x="6399213" y="3877593"/>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89" name="Line 25"/>
          <p:cNvSpPr>
            <a:spLocks noChangeShapeType="1"/>
          </p:cNvSpPr>
          <p:nvPr/>
        </p:nvSpPr>
        <p:spPr bwMode="auto">
          <a:xfrm>
            <a:off x="6399213" y="4868193"/>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1290" name="Line 26"/>
          <p:cNvSpPr>
            <a:spLocks noChangeShapeType="1"/>
          </p:cNvSpPr>
          <p:nvPr/>
        </p:nvSpPr>
        <p:spPr bwMode="auto">
          <a:xfrm>
            <a:off x="6399213" y="5477793"/>
            <a:ext cx="1587" cy="328612"/>
          </a:xfrm>
          <a:prstGeom prst="line">
            <a:avLst/>
          </a:prstGeom>
          <a:noFill/>
          <a:ln w="76200">
            <a:solidFill>
              <a:schemeClr val="hlink"/>
            </a:solidFill>
            <a:round/>
            <a:headEnd/>
            <a:tailEnd type="triangle" w="med" len="med"/>
          </a:ln>
        </p:spPr>
        <p:txBody>
          <a:bodyPr/>
          <a:lstStyle/>
          <a:p>
            <a:pPr>
              <a:defRPr/>
            </a:pPr>
            <a:endParaRPr lang="en-US" sz="1400">
              <a:effectLst>
                <a:outerShdw blurRad="38100" dist="38100" dir="2700000" algn="tl">
                  <a:srgbClr val="000000">
                    <a:alpha val="43137"/>
                  </a:srgbClr>
                </a:outerShdw>
              </a:effectLst>
              <a:latin typeface="Arial"/>
              <a:ea typeface="+mn-ea"/>
              <a:cs typeface="Arial"/>
            </a:endParaRPr>
          </a:p>
        </p:txBody>
      </p:sp>
      <p:sp>
        <p:nvSpPr>
          <p:cNvPr id="153627" name="Text Box 28"/>
          <p:cNvSpPr txBox="1">
            <a:spLocks noChangeArrowheads="1"/>
          </p:cNvSpPr>
          <p:nvPr/>
        </p:nvSpPr>
        <p:spPr bwMode="auto">
          <a:xfrm>
            <a:off x="8305800" y="0"/>
            <a:ext cx="623889" cy="369332"/>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ar-JO" altLang="en-US" sz="1800" b="1" dirty="0">
                <a:effectLst>
                  <a:outerShdw blurRad="38100" dist="38100" dir="2700000" algn="tl">
                    <a:srgbClr val="000000"/>
                  </a:outerShdw>
                </a:effectLst>
                <a:latin typeface="Arial" pitchFamily="34" charset="0"/>
                <a:cs typeface="Arial" pitchFamily="34" charset="0"/>
              </a:rPr>
              <a:t>163أ</a:t>
            </a:r>
            <a:endParaRPr lang="en-US" altLang="en-US" sz="1800" b="1" dirty="0">
              <a:effectLst>
                <a:outerShdw blurRad="38100" dist="38100" dir="2700000" algn="tl">
                  <a:srgbClr val="000000"/>
                </a:outerShdw>
              </a:effectLst>
              <a:latin typeface="Arial" pitchFamily="34" charset="0"/>
              <a:cs typeface="Arial" pitchFamily="34" charset="0"/>
            </a:endParaRPr>
          </a:p>
        </p:txBody>
      </p:sp>
      <p:sp>
        <p:nvSpPr>
          <p:cNvPr id="28" name="TextBox 27"/>
          <p:cNvSpPr txBox="1"/>
          <p:nvPr/>
        </p:nvSpPr>
        <p:spPr>
          <a:xfrm>
            <a:off x="-26803" y="6211669"/>
            <a:ext cx="9170803" cy="646331"/>
          </a:xfrm>
          <a:prstGeom prst="rect">
            <a:avLst/>
          </a:prstGeom>
          <a:solidFill>
            <a:srgbClr val="800000"/>
          </a:solidFill>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ar-JO" altLang="en-US" sz="3600" b="1" dirty="0">
                <a:effectLst>
                  <a:outerShdw blurRad="38100" dist="38100" dir="2700000" algn="tl">
                    <a:srgbClr val="000000"/>
                  </a:outerShdw>
                </a:effectLst>
                <a:latin typeface="Arial" pitchFamily="34" charset="0"/>
                <a:cs typeface="Arial" pitchFamily="34" charset="0"/>
              </a:rPr>
              <a:t>نحن نصير مثل الإله الذي نعبده</a:t>
            </a:r>
            <a:endParaRPr lang="en-US" altLang="en-US" sz="3600" b="1" dirty="0">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linds(horizontal)">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blinds(horizontal)">
                                      <p:cBhvr>
                                        <p:cTn id="12" dur="500"/>
                                        <p:tgtEl>
                                          <p:spTgt spid="112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1274"/>
                                        </p:tgtEl>
                                        <p:attrNameLst>
                                          <p:attrName>style.visibility</p:attrName>
                                        </p:attrNameLst>
                                      </p:cBhvr>
                                      <p:to>
                                        <p:strVal val="visible"/>
                                      </p:to>
                                    </p:set>
                                    <p:animEffect transition="in" filter="wipe(up)">
                                      <p:cBhvr>
                                        <p:cTn id="17" dur="500"/>
                                        <p:tgtEl>
                                          <p:spTgt spid="1127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269"/>
                                        </p:tgtEl>
                                        <p:attrNameLst>
                                          <p:attrName>style.visibility</p:attrName>
                                        </p:attrNameLst>
                                      </p:cBhvr>
                                      <p:to>
                                        <p:strVal val="visible"/>
                                      </p:to>
                                    </p:set>
                                    <p:animEffect transition="in" filter="blinds(horizontal)">
                                      <p:cBhvr>
                                        <p:cTn id="20" dur="500"/>
                                        <p:tgtEl>
                                          <p:spTgt spid="11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1275"/>
                                        </p:tgtEl>
                                        <p:attrNameLst>
                                          <p:attrName>style.visibility</p:attrName>
                                        </p:attrNameLst>
                                      </p:cBhvr>
                                      <p:to>
                                        <p:strVal val="visible"/>
                                      </p:to>
                                    </p:set>
                                    <p:animEffect transition="in" filter="wipe(up)">
                                      <p:cBhvr>
                                        <p:cTn id="25" dur="500"/>
                                        <p:tgtEl>
                                          <p:spTgt spid="112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270"/>
                                        </p:tgtEl>
                                        <p:attrNameLst>
                                          <p:attrName>style.visibility</p:attrName>
                                        </p:attrNameLst>
                                      </p:cBhvr>
                                      <p:to>
                                        <p:strVal val="visible"/>
                                      </p:to>
                                    </p:set>
                                    <p:animEffect transition="in" filter="blinds(horizontal)">
                                      <p:cBhvr>
                                        <p:cTn id="28" dur="500"/>
                                        <p:tgtEl>
                                          <p:spTgt spid="112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1276"/>
                                        </p:tgtEl>
                                        <p:attrNameLst>
                                          <p:attrName>style.visibility</p:attrName>
                                        </p:attrNameLst>
                                      </p:cBhvr>
                                      <p:to>
                                        <p:strVal val="visible"/>
                                      </p:to>
                                    </p:set>
                                    <p:animEffect transition="in" filter="wipe(up)">
                                      <p:cBhvr>
                                        <p:cTn id="33" dur="500"/>
                                        <p:tgtEl>
                                          <p:spTgt spid="1127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1271"/>
                                        </p:tgtEl>
                                        <p:attrNameLst>
                                          <p:attrName>style.visibility</p:attrName>
                                        </p:attrNameLst>
                                      </p:cBhvr>
                                      <p:to>
                                        <p:strVal val="visible"/>
                                      </p:to>
                                    </p:set>
                                    <p:animEffect transition="in" filter="blinds(horizontal)">
                                      <p:cBhvr>
                                        <p:cTn id="36" dur="500"/>
                                        <p:tgtEl>
                                          <p:spTgt spid="1127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11277"/>
                                        </p:tgtEl>
                                        <p:attrNameLst>
                                          <p:attrName>style.visibility</p:attrName>
                                        </p:attrNameLst>
                                      </p:cBhvr>
                                      <p:to>
                                        <p:strVal val="visible"/>
                                      </p:to>
                                    </p:set>
                                    <p:animEffect transition="in" filter="wipe(up)">
                                      <p:cBhvr>
                                        <p:cTn id="41" dur="500"/>
                                        <p:tgtEl>
                                          <p:spTgt spid="1127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blinds(horizontal)">
                                      <p:cBhvr>
                                        <p:cTn id="44" dur="500"/>
                                        <p:tgtEl>
                                          <p:spTgt spid="1127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11278"/>
                                        </p:tgtEl>
                                        <p:attrNameLst>
                                          <p:attrName>style.visibility</p:attrName>
                                        </p:attrNameLst>
                                      </p:cBhvr>
                                      <p:to>
                                        <p:strVal val="visible"/>
                                      </p:to>
                                    </p:set>
                                    <p:animEffect transition="in" filter="wipe(up)">
                                      <p:cBhvr>
                                        <p:cTn id="49" dur="500"/>
                                        <p:tgtEl>
                                          <p:spTgt spid="11278"/>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1273"/>
                                        </p:tgtEl>
                                        <p:attrNameLst>
                                          <p:attrName>style.visibility</p:attrName>
                                        </p:attrNameLst>
                                      </p:cBhvr>
                                      <p:to>
                                        <p:strVal val="visible"/>
                                      </p:to>
                                    </p:set>
                                    <p:animEffect transition="in" filter="blinds(horizontal)">
                                      <p:cBhvr>
                                        <p:cTn id="52" dur="500"/>
                                        <p:tgtEl>
                                          <p:spTgt spid="1127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279"/>
                                        </p:tgtEl>
                                        <p:attrNameLst>
                                          <p:attrName>style.visibility</p:attrName>
                                        </p:attrNameLst>
                                      </p:cBhvr>
                                      <p:to>
                                        <p:strVal val="visible"/>
                                      </p:to>
                                    </p:set>
                                    <p:animEffect transition="in" filter="blinds(horizontal)">
                                      <p:cBhvr>
                                        <p:cTn id="57" dur="500"/>
                                        <p:tgtEl>
                                          <p:spTgt spid="1127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1280"/>
                                        </p:tgtEl>
                                        <p:attrNameLst>
                                          <p:attrName>style.visibility</p:attrName>
                                        </p:attrNameLst>
                                      </p:cBhvr>
                                      <p:to>
                                        <p:strVal val="visible"/>
                                      </p:to>
                                    </p:set>
                                    <p:animEffect transition="in" filter="blinds(horizontal)">
                                      <p:cBhvr>
                                        <p:cTn id="60" dur="500"/>
                                        <p:tgtEl>
                                          <p:spTgt spid="1128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1" fill="hold" nodeType="clickEffect">
                                  <p:stCondLst>
                                    <p:cond delay="0"/>
                                  </p:stCondLst>
                                  <p:childTnLst>
                                    <p:set>
                                      <p:cBhvr>
                                        <p:cTn id="64" dur="1" fill="hold">
                                          <p:stCondLst>
                                            <p:cond delay="0"/>
                                          </p:stCondLst>
                                        </p:cTn>
                                        <p:tgtEl>
                                          <p:spTgt spid="11286"/>
                                        </p:tgtEl>
                                        <p:attrNameLst>
                                          <p:attrName>style.visibility</p:attrName>
                                        </p:attrNameLst>
                                      </p:cBhvr>
                                      <p:to>
                                        <p:strVal val="visible"/>
                                      </p:to>
                                    </p:set>
                                    <p:animEffect transition="in" filter="wipe(up)">
                                      <p:cBhvr>
                                        <p:cTn id="65" dur="500"/>
                                        <p:tgtEl>
                                          <p:spTgt spid="11286"/>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1281"/>
                                        </p:tgtEl>
                                        <p:attrNameLst>
                                          <p:attrName>style.visibility</p:attrName>
                                        </p:attrNameLst>
                                      </p:cBhvr>
                                      <p:to>
                                        <p:strVal val="visible"/>
                                      </p:to>
                                    </p:set>
                                    <p:animEffect transition="in" filter="blinds(horizontal)">
                                      <p:cBhvr>
                                        <p:cTn id="68" dur="500"/>
                                        <p:tgtEl>
                                          <p:spTgt spid="112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nodeType="clickEffect">
                                  <p:stCondLst>
                                    <p:cond delay="0"/>
                                  </p:stCondLst>
                                  <p:childTnLst>
                                    <p:set>
                                      <p:cBhvr>
                                        <p:cTn id="72" dur="1" fill="hold">
                                          <p:stCondLst>
                                            <p:cond delay="0"/>
                                          </p:stCondLst>
                                        </p:cTn>
                                        <p:tgtEl>
                                          <p:spTgt spid="11287"/>
                                        </p:tgtEl>
                                        <p:attrNameLst>
                                          <p:attrName>style.visibility</p:attrName>
                                        </p:attrNameLst>
                                      </p:cBhvr>
                                      <p:to>
                                        <p:strVal val="visible"/>
                                      </p:to>
                                    </p:set>
                                    <p:animEffect transition="in" filter="wipe(up)">
                                      <p:cBhvr>
                                        <p:cTn id="73" dur="500"/>
                                        <p:tgtEl>
                                          <p:spTgt spid="11287"/>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1282"/>
                                        </p:tgtEl>
                                        <p:attrNameLst>
                                          <p:attrName>style.visibility</p:attrName>
                                        </p:attrNameLst>
                                      </p:cBhvr>
                                      <p:to>
                                        <p:strVal val="visible"/>
                                      </p:to>
                                    </p:set>
                                    <p:animEffect transition="in" filter="blinds(horizontal)">
                                      <p:cBhvr>
                                        <p:cTn id="76" dur="500"/>
                                        <p:tgtEl>
                                          <p:spTgt spid="1128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nodeType="clickEffect">
                                  <p:stCondLst>
                                    <p:cond delay="0"/>
                                  </p:stCondLst>
                                  <p:childTnLst>
                                    <p:set>
                                      <p:cBhvr>
                                        <p:cTn id="80" dur="1" fill="hold">
                                          <p:stCondLst>
                                            <p:cond delay="0"/>
                                          </p:stCondLst>
                                        </p:cTn>
                                        <p:tgtEl>
                                          <p:spTgt spid="11288"/>
                                        </p:tgtEl>
                                        <p:attrNameLst>
                                          <p:attrName>style.visibility</p:attrName>
                                        </p:attrNameLst>
                                      </p:cBhvr>
                                      <p:to>
                                        <p:strVal val="visible"/>
                                      </p:to>
                                    </p:set>
                                    <p:animEffect transition="in" filter="wipe(up)">
                                      <p:cBhvr>
                                        <p:cTn id="81" dur="500"/>
                                        <p:tgtEl>
                                          <p:spTgt spid="11288"/>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1283"/>
                                        </p:tgtEl>
                                        <p:attrNameLst>
                                          <p:attrName>style.visibility</p:attrName>
                                        </p:attrNameLst>
                                      </p:cBhvr>
                                      <p:to>
                                        <p:strVal val="visible"/>
                                      </p:to>
                                    </p:set>
                                    <p:animEffect transition="in" filter="blinds(horizontal)">
                                      <p:cBhvr>
                                        <p:cTn id="84" dur="500"/>
                                        <p:tgtEl>
                                          <p:spTgt spid="11283"/>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1" fill="hold" nodeType="clickEffect">
                                  <p:stCondLst>
                                    <p:cond delay="0"/>
                                  </p:stCondLst>
                                  <p:childTnLst>
                                    <p:set>
                                      <p:cBhvr>
                                        <p:cTn id="88" dur="1" fill="hold">
                                          <p:stCondLst>
                                            <p:cond delay="0"/>
                                          </p:stCondLst>
                                        </p:cTn>
                                        <p:tgtEl>
                                          <p:spTgt spid="11289"/>
                                        </p:tgtEl>
                                        <p:attrNameLst>
                                          <p:attrName>style.visibility</p:attrName>
                                        </p:attrNameLst>
                                      </p:cBhvr>
                                      <p:to>
                                        <p:strVal val="visible"/>
                                      </p:to>
                                    </p:set>
                                    <p:animEffect transition="in" filter="wipe(up)">
                                      <p:cBhvr>
                                        <p:cTn id="89" dur="500"/>
                                        <p:tgtEl>
                                          <p:spTgt spid="11289"/>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11284"/>
                                        </p:tgtEl>
                                        <p:attrNameLst>
                                          <p:attrName>style.visibility</p:attrName>
                                        </p:attrNameLst>
                                      </p:cBhvr>
                                      <p:to>
                                        <p:strVal val="visible"/>
                                      </p:to>
                                    </p:set>
                                    <p:animEffect transition="in" filter="blinds(horizontal)">
                                      <p:cBhvr>
                                        <p:cTn id="92" dur="500"/>
                                        <p:tgtEl>
                                          <p:spTgt spid="112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nodeType="clickEffect">
                                  <p:stCondLst>
                                    <p:cond delay="0"/>
                                  </p:stCondLst>
                                  <p:childTnLst>
                                    <p:set>
                                      <p:cBhvr>
                                        <p:cTn id="96" dur="1" fill="hold">
                                          <p:stCondLst>
                                            <p:cond delay="0"/>
                                          </p:stCondLst>
                                        </p:cTn>
                                        <p:tgtEl>
                                          <p:spTgt spid="11290"/>
                                        </p:tgtEl>
                                        <p:attrNameLst>
                                          <p:attrName>style.visibility</p:attrName>
                                        </p:attrNameLst>
                                      </p:cBhvr>
                                      <p:to>
                                        <p:strVal val="visible"/>
                                      </p:to>
                                    </p:set>
                                    <p:animEffect transition="in" filter="wipe(up)">
                                      <p:cBhvr>
                                        <p:cTn id="97" dur="500"/>
                                        <p:tgtEl>
                                          <p:spTgt spid="11290"/>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1285"/>
                                        </p:tgtEl>
                                        <p:attrNameLst>
                                          <p:attrName>style.visibility</p:attrName>
                                        </p:attrNameLst>
                                      </p:cBhvr>
                                      <p:to>
                                        <p:strVal val="visible"/>
                                      </p:to>
                                    </p:set>
                                    <p:animEffect transition="in" filter="blinds(horizontal)">
                                      <p:cBhvr>
                                        <p:cTn id="100" dur="500"/>
                                        <p:tgtEl>
                                          <p:spTgt spid="1128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1000"/>
                                        <p:tgtEl>
                                          <p:spTgt spid="28"/>
                                        </p:tgtEl>
                                      </p:cBhvr>
                                    </p:animEffect>
                                    <p:anim calcmode="lin" valueType="num">
                                      <p:cBhvr>
                                        <p:cTn id="106" dur="1000" fill="hold"/>
                                        <p:tgtEl>
                                          <p:spTgt spid="28"/>
                                        </p:tgtEl>
                                        <p:attrNameLst>
                                          <p:attrName>ppt_x</p:attrName>
                                        </p:attrNameLst>
                                      </p:cBhvr>
                                      <p:tavLst>
                                        <p:tav tm="0">
                                          <p:val>
                                            <p:strVal val="#ppt_x"/>
                                          </p:val>
                                        </p:tav>
                                        <p:tav tm="100000">
                                          <p:val>
                                            <p:strVal val="#ppt_x"/>
                                          </p:val>
                                        </p:tav>
                                      </p:tavLst>
                                    </p:anim>
                                    <p:anim calcmode="lin" valueType="num">
                                      <p:cBhvr>
                                        <p:cTn id="10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p:bldP spid="11269" grpId="0"/>
      <p:bldP spid="11270" grpId="0"/>
      <p:bldP spid="11271" grpId="0"/>
      <p:bldP spid="11272" grpId="0"/>
      <p:bldP spid="11273" grpId="0"/>
      <p:bldP spid="11279" grpId="0" animBg="1"/>
      <p:bldP spid="11280" grpId="0"/>
      <p:bldP spid="11281" grpId="0"/>
      <p:bldP spid="11282" grpId="0"/>
      <p:bldP spid="11283" grpId="0"/>
      <p:bldP spid="11284" grpId="0"/>
      <p:bldP spid="11285"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Israel 007"/>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2099" name="Text Box 3"/>
          <p:cNvSpPr txBox="1">
            <a:spLocks noChangeArrowheads="1"/>
          </p:cNvSpPr>
          <p:nvPr/>
        </p:nvSpPr>
        <p:spPr bwMode="auto">
          <a:xfrm>
            <a:off x="152400" y="1355725"/>
            <a:ext cx="8991600" cy="2554288"/>
          </a:xfrm>
          <a:prstGeom prst="rect">
            <a:avLst/>
          </a:prstGeom>
          <a:noFill/>
          <a:ln w="9525">
            <a:noFill/>
            <a:miter lim="800000"/>
            <a:headEnd/>
            <a:tailEnd/>
          </a:ln>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358775" marR="0" lvl="0" indent="-358775" algn="r" defTabSz="914400" rtl="1" eaLnBrk="1" fontAlgn="base" latinLnBrk="0" hangingPunct="1">
              <a:lnSpc>
                <a:spcPct val="100000"/>
              </a:lnSpc>
              <a:spcBef>
                <a:spcPct val="50000"/>
              </a:spcBef>
              <a:spcAft>
                <a:spcPct val="0"/>
              </a:spcAft>
              <a:buClrTx/>
              <a:buSzTx/>
              <a:buFontTx/>
              <a:buChar char="•"/>
              <a:tabLst/>
              <a:defRPr/>
            </a:pPr>
            <a:r>
              <a:rPr kumimoji="0" lang="ar-JO"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الطاهر = الحياة، الصحة، القداسة</a:t>
            </a:r>
            <a:endParaRPr kumimoji="0" lang="en-US"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58775" marR="0" lvl="0" indent="-358775" algn="r" defTabSz="914400" rtl="1" eaLnBrk="1" fontAlgn="base" latinLnBrk="0" hangingPunct="1">
              <a:lnSpc>
                <a:spcPct val="100000"/>
              </a:lnSpc>
              <a:spcBef>
                <a:spcPct val="50000"/>
              </a:spcBef>
              <a:spcAft>
                <a:spcPct val="0"/>
              </a:spcAft>
              <a:buClrTx/>
              <a:buSzTx/>
              <a:buFontTx/>
              <a:buChar char="•"/>
              <a:tabLst/>
              <a:defRPr/>
            </a:pPr>
            <a:r>
              <a:rPr kumimoji="0" lang="ar-JO"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النجس = الموت، المرض، المدنس</a:t>
            </a:r>
            <a:endParaRPr kumimoji="0" lang="en-US"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a:p>
            <a:pPr marL="358775" marR="0" lvl="0" indent="-358775" algn="r" defTabSz="914400" rtl="1" eaLnBrk="1" fontAlgn="base" latinLnBrk="0" hangingPunct="1">
              <a:lnSpc>
                <a:spcPct val="100000"/>
              </a:lnSpc>
              <a:spcBef>
                <a:spcPct val="50000"/>
              </a:spcBef>
              <a:spcAft>
                <a:spcPct val="0"/>
              </a:spcAft>
              <a:buClrTx/>
              <a:buSzTx/>
              <a:buFontTx/>
              <a:buChar char="•"/>
              <a:tabLst/>
              <a:defRPr/>
            </a:pPr>
            <a:r>
              <a:rPr kumimoji="0" lang="ar-JO"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الإنفصال والوضع الخاص</a:t>
            </a:r>
            <a:endParaRPr kumimoji="0" lang="en-US"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endParaRPr>
          </a:p>
        </p:txBody>
      </p:sp>
      <p:sp>
        <p:nvSpPr>
          <p:cNvPr id="772101" name="Rectangle 5"/>
          <p:cNvSpPr>
            <a:spLocks noGrp="1" noChangeArrowheads="1"/>
          </p:cNvSpPr>
          <p:nvPr>
            <p:ph type="title" idx="4294967295"/>
          </p:nvPr>
        </p:nvSpPr>
        <p:spPr>
          <a:xfrm>
            <a:off x="381000" y="228600"/>
            <a:ext cx="8570913" cy="701675"/>
          </a:xfrm>
          <a:solidFill>
            <a:schemeClr val="tx1"/>
          </a:solidFill>
        </p:spPr>
        <p:txBody>
          <a:bodyPr anchor="t">
            <a:spAutoFit/>
          </a:bodyPr>
          <a:lstStyle/>
          <a:p>
            <a:pPr eaLnBrk="1" hangingPunct="1">
              <a:spcBef>
                <a:spcPct val="50000"/>
              </a:spcBef>
              <a:defRPr/>
            </a:pPr>
            <a:r>
              <a:rPr lang="ar-JO" sz="4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الطاهر والنجس (لا 11)</a:t>
            </a:r>
            <a:endParaRPr lang="en-US" sz="4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9718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772099">
                                            <p:txEl>
                                              <p:pRg st="0" end="0"/>
                                            </p:txEl>
                                          </p:spTgt>
                                        </p:tgtEl>
                                        <p:attrNameLst>
                                          <p:attrName>style.visibility</p:attrName>
                                        </p:attrNameLst>
                                      </p:cBhvr>
                                      <p:to>
                                        <p:strVal val="visible"/>
                                      </p:to>
                                    </p:set>
                                    <p:animEffect transition="in" filter="dissolve">
                                      <p:cBhvr>
                                        <p:cTn id="7" dur="75"/>
                                        <p:tgtEl>
                                          <p:spTgt spid="772099">
                                            <p:txEl>
                                              <p:pRg st="0" end="0"/>
                                            </p:txEl>
                                          </p:spTgt>
                                        </p:tgtEl>
                                      </p:cBhvr>
                                    </p:animEffect>
                                  </p:childTnLst>
                                </p:cTn>
                              </p:par>
                            </p:childTnLst>
                          </p:cTn>
                        </p:par>
                        <p:par>
                          <p:cTn id="8" fill="hold">
                            <p:stCondLst>
                              <p:cond delay="4025"/>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772099">
                                            <p:txEl>
                                              <p:pRg st="1" end="1"/>
                                            </p:txEl>
                                          </p:spTgt>
                                        </p:tgtEl>
                                        <p:attrNameLst>
                                          <p:attrName>style.visibility</p:attrName>
                                        </p:attrNameLst>
                                      </p:cBhvr>
                                      <p:to>
                                        <p:strVal val="visible"/>
                                      </p:to>
                                    </p:set>
                                    <p:animEffect transition="in" filter="dissolve">
                                      <p:cBhvr>
                                        <p:cTn id="11" dur="75"/>
                                        <p:tgtEl>
                                          <p:spTgt spid="772099">
                                            <p:txEl>
                                              <p:pRg st="1" end="1"/>
                                            </p:txEl>
                                          </p:spTgt>
                                        </p:tgtEl>
                                      </p:cBhvr>
                                    </p:animEffect>
                                  </p:childTnLst>
                                </p:cTn>
                              </p:par>
                            </p:childTnLst>
                          </p:cTn>
                        </p:par>
                        <p:par>
                          <p:cTn id="12" fill="hold" nodeType="afterGroup">
                            <p:stCondLst>
                              <p:cond delay="9825"/>
                            </p:stCondLst>
                            <p:childTnLst>
                              <p:par>
                                <p:cTn id="13" presetID="9" presetClass="entr" presetSubtype="0" fill="hold" grpId="0" nodeType="afterEffect">
                                  <p:stCondLst>
                                    <p:cond delay="2000"/>
                                  </p:stCondLst>
                                  <p:iterate type="lt">
                                    <p:tmPct val="100000"/>
                                  </p:iterate>
                                  <p:childTnLst>
                                    <p:set>
                                      <p:cBhvr>
                                        <p:cTn id="14" dur="1" fill="hold">
                                          <p:stCondLst>
                                            <p:cond delay="0"/>
                                          </p:stCondLst>
                                        </p:cTn>
                                        <p:tgtEl>
                                          <p:spTgt spid="772099">
                                            <p:txEl>
                                              <p:pRg st="2" end="2"/>
                                            </p:txEl>
                                          </p:spTgt>
                                        </p:tgtEl>
                                        <p:attrNameLst>
                                          <p:attrName>style.visibility</p:attrName>
                                        </p:attrNameLst>
                                      </p:cBhvr>
                                      <p:to>
                                        <p:strVal val="visible"/>
                                      </p:to>
                                    </p:set>
                                    <p:animEffect transition="in" filter="dissolve">
                                      <p:cBhvr>
                                        <p:cTn id="15" dur="75"/>
                                        <p:tgtEl>
                                          <p:spTgt spid="772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9" grpId="0" build="p" autoUpdateAnimBg="0" advAuto="200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26988"/>
            <a:ext cx="9144000"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4147" name="Text Box 3"/>
          <p:cNvSpPr txBox="1">
            <a:spLocks noChangeArrowheads="1"/>
          </p:cNvSpPr>
          <p:nvPr/>
        </p:nvSpPr>
        <p:spPr bwMode="auto">
          <a:xfrm>
            <a:off x="395288" y="1273175"/>
            <a:ext cx="7924800" cy="3937000"/>
          </a:xfrm>
          <a:prstGeom prst="rect">
            <a:avLst/>
          </a:prstGeom>
          <a:noFill/>
          <a:ln w="9525">
            <a:noFill/>
            <a:miter lim="800000"/>
            <a:headEnd/>
            <a:tailEnd/>
          </a:ln>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1           حرق الذبيحة كاملة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2      تقدمات الحبوب/الشراب</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ذبيحة السلامة</a:t>
            </a: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3</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4: 1-5: 13          ذبيحة الخطية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rPr>
              <a:t>              5: 14-6: 7              ذبيحة الإثم</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Times New Roman" pitchFamily="-111" charset="0"/>
              <a:cs typeface="Arial" panose="020B0604020202020204" pitchFamily="34" charset="0"/>
            </a:endParaRPr>
          </a:p>
        </p:txBody>
      </p:sp>
      <p:sp>
        <p:nvSpPr>
          <p:cNvPr id="774148" name="Text Box 4"/>
          <p:cNvSpPr txBox="1">
            <a:spLocks noChangeArrowheads="1"/>
          </p:cNvSpPr>
          <p:nvPr/>
        </p:nvSpPr>
        <p:spPr bwMode="auto">
          <a:xfrm>
            <a:off x="6248400" y="1273175"/>
            <a:ext cx="2895600" cy="5584825"/>
          </a:xfrm>
          <a:prstGeom prst="rect">
            <a:avLst/>
          </a:prstGeom>
          <a:noFill/>
          <a:ln w="9525">
            <a:noFill/>
            <a:miter lim="800000"/>
            <a:headEnd/>
            <a:tailEnd/>
          </a:ln>
          <a:effectLst/>
        </p:spPr>
        <p:txBody>
          <a:bodyPr wrap="square">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 8-13 </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 14-23</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6: 24-30</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7: 1-10</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l" defTabSz="914400" rtl="0" eaLnBrk="1" fontAlgn="base" latinLnBrk="0" hangingPunct="1">
              <a:lnSpc>
                <a:spcPct val="100000"/>
              </a:lnSpc>
              <a:spcBef>
                <a:spcPct val="50000"/>
              </a:spcBef>
              <a:spcAft>
                <a:spcPct val="0"/>
              </a:spcAft>
              <a:buClrTx/>
              <a:buSzTx/>
              <a:buFont typeface="Times" pitchFamily="-111" charset="0"/>
              <a:buNone/>
              <a:tabLst/>
              <a:defRPr/>
            </a:pP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74149" name="Text Box 5"/>
          <p:cNvSpPr txBox="1">
            <a:spLocks noChangeArrowheads="1"/>
          </p:cNvSpPr>
          <p:nvPr/>
        </p:nvSpPr>
        <p:spPr bwMode="auto">
          <a:xfrm>
            <a:off x="6248400" y="2971800"/>
            <a:ext cx="2716213"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7: 11-38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0" name="Text Box 6"/>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1" name="Oval 7"/>
          <p:cNvSpPr>
            <a:spLocks noChangeArrowheads="1"/>
          </p:cNvSpPr>
          <p:nvPr/>
        </p:nvSpPr>
        <p:spPr bwMode="auto">
          <a:xfrm>
            <a:off x="3798888" y="1066800"/>
            <a:ext cx="2209800" cy="4876800"/>
          </a:xfrm>
          <a:prstGeom prst="ellipse">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4152" name="Oval 8"/>
          <p:cNvSpPr>
            <a:spLocks noChangeArrowheads="1"/>
          </p:cNvSpPr>
          <p:nvPr/>
        </p:nvSpPr>
        <p:spPr bwMode="auto">
          <a:xfrm>
            <a:off x="5897562" y="1066800"/>
            <a:ext cx="2560637" cy="4876800"/>
          </a:xfrm>
          <a:prstGeom prst="ellipse">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4153" name="Text Box 9"/>
          <p:cNvSpPr txBox="1">
            <a:spLocks noChangeArrowheads="1"/>
          </p:cNvSpPr>
          <p:nvPr/>
        </p:nvSpPr>
        <p:spPr bwMode="auto">
          <a:xfrm>
            <a:off x="2987675" y="5608638"/>
            <a:ext cx="2954338" cy="830262"/>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الأشخاص</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4" name="Text Box 10"/>
          <p:cNvSpPr txBox="1">
            <a:spLocks noChangeArrowheads="1"/>
          </p:cNvSpPr>
          <p:nvPr/>
        </p:nvSpPr>
        <p:spPr bwMode="auto">
          <a:xfrm>
            <a:off x="6181725" y="5608638"/>
            <a:ext cx="2854325" cy="830262"/>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الكهنة</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4155" name="Rectangle 11"/>
          <p:cNvSpPr>
            <a:spLocks noGrp="1" noChangeArrowheads="1"/>
          </p:cNvSpPr>
          <p:nvPr>
            <p:ph type="title" idx="4294967295"/>
          </p:nvPr>
        </p:nvSpPr>
        <p:spPr>
          <a:xfrm>
            <a:off x="685800" y="304800"/>
            <a:ext cx="7772400" cy="6096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latin typeface="Arial" panose="020B0604020202020204" pitchFamily="34" charset="0"/>
                <a:ea typeface="ＭＳ Ｐゴシック" charset="0"/>
                <a:cs typeface="Arial" panose="020B0604020202020204" pitchFamily="34" charset="0"/>
              </a:rPr>
              <a:t>التقدمات في لاويين 1-7</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91653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74147"/>
                                        </p:tgtEl>
                                        <p:attrNameLst>
                                          <p:attrName>style.visibility</p:attrName>
                                        </p:attrNameLst>
                                      </p:cBhvr>
                                      <p:to>
                                        <p:strVal val="visible"/>
                                      </p:to>
                                    </p:set>
                                    <p:animEffect transition="in" filter="dissolve">
                                      <p:cBhvr>
                                        <p:cTn id="7" dur="75"/>
                                        <p:tgtEl>
                                          <p:spTgt spid="774147"/>
                                        </p:tgtEl>
                                      </p:cBhvr>
                                    </p:animEffect>
                                  </p:childTnLst>
                                </p:cTn>
                              </p:par>
                            </p:childTnLst>
                          </p:cTn>
                        </p:par>
                        <p:par>
                          <p:cTn id="8" fill="hold" nodeType="afterGroup">
                            <p:stCondLst>
                              <p:cond delay="9450"/>
                            </p:stCondLst>
                            <p:childTnLst>
                              <p:par>
                                <p:cTn id="9" presetID="9" presetClass="entr" presetSubtype="0" fill="hold" grpId="0" nodeType="afterEffect">
                                  <p:stCondLst>
                                    <p:cond delay="6000"/>
                                  </p:stCondLst>
                                  <p:iterate type="lt">
                                    <p:tmPct val="100000"/>
                                  </p:iterate>
                                  <p:childTnLst>
                                    <p:set>
                                      <p:cBhvr>
                                        <p:cTn id="10" dur="1" fill="hold">
                                          <p:stCondLst>
                                            <p:cond delay="0"/>
                                          </p:stCondLst>
                                        </p:cTn>
                                        <p:tgtEl>
                                          <p:spTgt spid="774148"/>
                                        </p:tgtEl>
                                        <p:attrNameLst>
                                          <p:attrName>style.visibility</p:attrName>
                                        </p:attrNameLst>
                                      </p:cBhvr>
                                      <p:to>
                                        <p:strVal val="visible"/>
                                      </p:to>
                                    </p:set>
                                    <p:animEffect transition="in" filter="dissolve">
                                      <p:cBhvr>
                                        <p:cTn id="11" dur="75"/>
                                        <p:tgtEl>
                                          <p:spTgt spid="774148"/>
                                        </p:tgtEl>
                                      </p:cBhvr>
                                    </p:animEffect>
                                  </p:childTnLst>
                                </p:cTn>
                              </p:par>
                            </p:childTnLst>
                          </p:cTn>
                        </p:par>
                        <p:par>
                          <p:cTn id="12" fill="hold" nodeType="afterGroup">
                            <p:stCondLst>
                              <p:cond delay="17400"/>
                            </p:stCondLst>
                            <p:childTnLst>
                              <p:par>
                                <p:cTn id="13" presetID="9" presetClass="entr" presetSubtype="0" fill="hold" grpId="0" nodeType="afterEffect">
                                  <p:stCondLst>
                                    <p:cond delay="3000"/>
                                  </p:stCondLst>
                                  <p:iterate type="lt">
                                    <p:tmPct val="100000"/>
                                  </p:iterate>
                                  <p:childTnLst>
                                    <p:set>
                                      <p:cBhvr>
                                        <p:cTn id="14" dur="1" fill="hold">
                                          <p:stCondLst>
                                            <p:cond delay="0"/>
                                          </p:stCondLst>
                                        </p:cTn>
                                        <p:tgtEl>
                                          <p:spTgt spid="774149"/>
                                        </p:tgtEl>
                                        <p:attrNameLst>
                                          <p:attrName>style.visibility</p:attrName>
                                        </p:attrNameLst>
                                      </p:cBhvr>
                                      <p:to>
                                        <p:strVal val="visible"/>
                                      </p:to>
                                    </p:set>
                                    <p:animEffect transition="in" filter="dissolve">
                                      <p:cBhvr>
                                        <p:cTn id="15" dur="75"/>
                                        <p:tgtEl>
                                          <p:spTgt spid="7741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74151"/>
                                        </p:tgtEl>
                                        <p:attrNameLst>
                                          <p:attrName>style.visibility</p:attrName>
                                        </p:attrNameLst>
                                      </p:cBhvr>
                                      <p:to>
                                        <p:strVal val="visible"/>
                                      </p:to>
                                    </p:set>
                                    <p:animEffect transition="in" filter="dissolve">
                                      <p:cBhvr>
                                        <p:cTn id="20" dur="500"/>
                                        <p:tgtEl>
                                          <p:spTgt spid="77415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74152"/>
                                        </p:tgtEl>
                                        <p:attrNameLst>
                                          <p:attrName>style.visibility</p:attrName>
                                        </p:attrNameLst>
                                      </p:cBhvr>
                                      <p:to>
                                        <p:strVal val="visible"/>
                                      </p:to>
                                    </p:set>
                                    <p:animEffect transition="in" filter="dissolve">
                                      <p:cBhvr>
                                        <p:cTn id="25" dur="500"/>
                                        <p:tgtEl>
                                          <p:spTgt spid="7741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74153"/>
                                        </p:tgtEl>
                                        <p:attrNameLst>
                                          <p:attrName>style.visibility</p:attrName>
                                        </p:attrNameLst>
                                      </p:cBhvr>
                                      <p:to>
                                        <p:strVal val="visible"/>
                                      </p:to>
                                    </p:set>
                                    <p:animEffect transition="in" filter="dissolve">
                                      <p:cBhvr>
                                        <p:cTn id="30" dur="500"/>
                                        <p:tgtEl>
                                          <p:spTgt spid="77415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74154"/>
                                        </p:tgtEl>
                                        <p:attrNameLst>
                                          <p:attrName>style.visibility</p:attrName>
                                        </p:attrNameLst>
                                      </p:cBhvr>
                                      <p:to>
                                        <p:strVal val="visible"/>
                                      </p:to>
                                    </p:set>
                                    <p:animEffect transition="in" filter="dissolve">
                                      <p:cBhvr>
                                        <p:cTn id="35" dur="500"/>
                                        <p:tgtEl>
                                          <p:spTgt spid="77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7" grpId="0" autoUpdateAnimBg="0"/>
      <p:bldP spid="774148" grpId="0" autoUpdateAnimBg="0"/>
      <p:bldP spid="774149" grpId="0" autoUpdateAnimBg="0"/>
      <p:bldP spid="774151" grpId="0" animBg="1"/>
      <p:bldP spid="774152" grpId="0" animBg="1"/>
      <p:bldP spid="774153" grpId="0"/>
      <p:bldP spid="7741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6195" name="Text Box 3"/>
          <p:cNvSpPr txBox="1">
            <a:spLocks noChangeArrowheads="1"/>
          </p:cNvSpPr>
          <p:nvPr/>
        </p:nvSpPr>
        <p:spPr bwMode="auto">
          <a:xfrm>
            <a:off x="1045030" y="1006475"/>
            <a:ext cx="7413170" cy="3970318"/>
          </a:xfrm>
          <a:prstGeom prst="rect">
            <a:avLst/>
          </a:prstGeom>
          <a:noFill/>
          <a:ln w="9525">
            <a:noFill/>
            <a:miter lim="800000"/>
            <a:headEnd/>
            <a:tailEnd/>
          </a:ln>
          <a:effectLst/>
        </p:spPr>
        <p:txBody>
          <a:bodyPr wrap="square">
            <a:spAutoFit/>
          </a:bodyPr>
          <a:lstStyle>
            <a:defPPr>
              <a:defRPr lang="en-US"/>
            </a:defPPr>
            <a:lvl1pPr marL="461963" indent="-461963" algn="l" eaLnBrk="1" hangingPunct="1">
              <a:spcBef>
                <a:spcPct val="50000"/>
              </a:spcBef>
              <a:buFont typeface="Times" pitchFamily="-111" charset="0"/>
              <a:buNone/>
              <a:defRPr sz="3600" b="1">
                <a:solidFill>
                  <a:schemeClr val="bg1"/>
                </a:solidFill>
                <a:effectLst>
                  <a:outerShdw blurRad="50800" dist="63500" dir="2700000" algn="tl" rotWithShape="0">
                    <a:srgbClr val="000000"/>
                  </a:outerShdw>
                </a:effectLst>
                <a:latin typeface="Arial"/>
                <a:ea typeface="Times New Roman" pitchFamily="-111" charset="0"/>
                <a:cs typeface="Arial"/>
              </a:defRPr>
            </a:lvl1pPr>
          </a:lstStyle>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محرقة كاملة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تقدمة الحبوب</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السلامة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الخطية</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461963" marR="0" lvl="0" indent="-461963" algn="ctr" defTabSz="914400" rtl="0" eaLnBrk="1" fontAlgn="base" latinLnBrk="0" hangingPunct="1">
              <a:lnSpc>
                <a:spcPct val="100000"/>
              </a:lnSpc>
              <a:spcBef>
                <a:spcPct val="50000"/>
              </a:spcBef>
              <a:spcAft>
                <a:spcPct val="0"/>
              </a:spcAft>
              <a:buClrTx/>
              <a:buSzTx/>
              <a:buFont typeface="Times" pitchFamily="-111" charset="0"/>
              <a:buNone/>
              <a:tabLst/>
              <a:defRPr/>
            </a:pP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ذبيحة الإثم</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76196" name="Text Box 4"/>
          <p:cNvSpPr txBox="1">
            <a:spLocks noChangeArrowheads="1"/>
          </p:cNvSpPr>
          <p:nvPr/>
        </p:nvSpPr>
        <p:spPr bwMode="auto">
          <a:xfrm>
            <a:off x="6516379" y="2057400"/>
            <a:ext cx="1376980"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التكريس</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197" name="Text Box 5"/>
          <p:cNvSpPr txBox="1">
            <a:spLocks noChangeArrowheads="1"/>
          </p:cNvSpPr>
          <p:nvPr/>
        </p:nvSpPr>
        <p:spPr bwMode="auto">
          <a:xfrm>
            <a:off x="6255148" y="4114800"/>
            <a:ext cx="1231106" cy="615553"/>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التطهير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198" name="AutoShape 6"/>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6199" name="AutoShape 7"/>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6200" name="Text Box 8"/>
          <p:cNvSpPr txBox="1">
            <a:spLocks noChangeArrowheads="1"/>
          </p:cNvSpPr>
          <p:nvPr/>
        </p:nvSpPr>
        <p:spPr bwMode="auto">
          <a:xfrm>
            <a:off x="6496563" y="2667000"/>
            <a:ext cx="1535677"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تطوعي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201" name="Text Box 9"/>
          <p:cNvSpPr txBox="1">
            <a:spLocks noChangeArrowheads="1"/>
          </p:cNvSpPr>
          <p:nvPr/>
        </p:nvSpPr>
        <p:spPr bwMode="auto">
          <a:xfrm>
            <a:off x="6648057" y="4724400"/>
            <a:ext cx="1394613" cy="615553"/>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marL="0" marR="0" lvl="0" indent="0" algn="ctr" defTabSz="914400" rtl="1" eaLnBrk="0" fontAlgn="base" latinLnBrk="0" hangingPunct="0">
              <a:lnSpc>
                <a:spcPct val="100000"/>
              </a:lnSpc>
              <a:spcBef>
                <a:spcPct val="0"/>
              </a:spcBef>
              <a:spcAft>
                <a:spcPct val="0"/>
              </a:spcAft>
              <a:buClrTx/>
              <a:buSzTx/>
              <a:buFontTx/>
              <a:buChar char="•"/>
              <a:tabLst>
                <a:tab pos="3886200" algn="l"/>
                <a:tab pos="4800600" algn="l"/>
                <a:tab pos="56007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إلزامي</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202" name="Text Box 10"/>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776203" name="Rectangle 11"/>
          <p:cNvSpPr>
            <a:spLocks noGrp="1" noChangeArrowheads="1"/>
          </p:cNvSpPr>
          <p:nvPr>
            <p:ph type="title" idx="4294967295"/>
          </p:nvPr>
        </p:nvSpPr>
        <p:spPr>
          <a:xfrm>
            <a:off x="685800" y="3048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التقدمات في لاويين 1-7</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88021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6198"/>
                                        </p:tgtEl>
                                        <p:attrNameLst>
                                          <p:attrName>style.visibility</p:attrName>
                                        </p:attrNameLst>
                                      </p:cBhvr>
                                      <p:to>
                                        <p:strVal val="visible"/>
                                      </p:to>
                                    </p:set>
                                    <p:animEffect transition="in" filter="wipe(right)">
                                      <p:cBhvr>
                                        <p:cTn id="7" dur="2000"/>
                                        <p:tgtEl>
                                          <p:spTgt spid="776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6196"/>
                                        </p:tgtEl>
                                        <p:attrNameLst>
                                          <p:attrName>style.visibility</p:attrName>
                                        </p:attrNameLst>
                                      </p:cBhvr>
                                      <p:to>
                                        <p:strVal val="visible"/>
                                      </p:to>
                                    </p:set>
                                    <p:animEffect transition="in" filter="dissolve">
                                      <p:cBhvr>
                                        <p:cTn id="12" dur="500"/>
                                        <p:tgtEl>
                                          <p:spTgt spid="776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6199"/>
                                        </p:tgtEl>
                                        <p:attrNameLst>
                                          <p:attrName>style.visibility</p:attrName>
                                        </p:attrNameLst>
                                      </p:cBhvr>
                                      <p:to>
                                        <p:strVal val="visible"/>
                                      </p:to>
                                    </p:set>
                                    <p:animEffect transition="in" filter="wipe(right)">
                                      <p:cBhvr>
                                        <p:cTn id="17" dur="2000"/>
                                        <p:tgtEl>
                                          <p:spTgt spid="7761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6197"/>
                                        </p:tgtEl>
                                        <p:attrNameLst>
                                          <p:attrName>style.visibility</p:attrName>
                                        </p:attrNameLst>
                                      </p:cBhvr>
                                      <p:to>
                                        <p:strVal val="visible"/>
                                      </p:to>
                                    </p:set>
                                    <p:animEffect transition="in" filter="dissolve">
                                      <p:cBhvr>
                                        <p:cTn id="22" dur="500"/>
                                        <p:tgtEl>
                                          <p:spTgt spid="7761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6200"/>
                                        </p:tgtEl>
                                        <p:attrNameLst>
                                          <p:attrName>style.visibility</p:attrName>
                                        </p:attrNameLst>
                                      </p:cBhvr>
                                      <p:to>
                                        <p:strVal val="visible"/>
                                      </p:to>
                                    </p:set>
                                    <p:animEffect transition="in" filter="dissolve">
                                      <p:cBhvr>
                                        <p:cTn id="27" dur="500"/>
                                        <p:tgtEl>
                                          <p:spTgt spid="7762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6201"/>
                                        </p:tgtEl>
                                        <p:attrNameLst>
                                          <p:attrName>style.visibility</p:attrName>
                                        </p:attrNameLst>
                                      </p:cBhvr>
                                      <p:to>
                                        <p:strVal val="visible"/>
                                      </p:to>
                                    </p:set>
                                    <p:animEffect transition="in" filter="dissolve">
                                      <p:cBhvr>
                                        <p:cTn id="32" dur="500"/>
                                        <p:tgtEl>
                                          <p:spTgt spid="776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6" grpId="0" animBg="1"/>
      <p:bldP spid="776197" grpId="0" animBg="1"/>
      <p:bldP spid="776198" grpId="0" animBg="1"/>
      <p:bldP spid="776199" grpId="0" animBg="1"/>
      <p:bldP spid="776200" grpId="0"/>
      <p:bldP spid="77620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43" name="Text Box 3"/>
          <p:cNvSpPr txBox="1">
            <a:spLocks noChangeArrowheads="1"/>
          </p:cNvSpPr>
          <p:nvPr/>
        </p:nvSpPr>
        <p:spPr bwMode="auto">
          <a:xfrm>
            <a:off x="533400" y="1882775"/>
            <a:ext cx="8610600" cy="2862322"/>
          </a:xfrm>
          <a:prstGeom prst="rect">
            <a:avLst/>
          </a:prstGeom>
          <a:noFill/>
          <a:ln w="9525">
            <a:noFill/>
            <a:miter lim="800000"/>
            <a:headEnd/>
            <a:tailEnd/>
          </a:ln>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1- يقدم المتعبد قربانه.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2- يضع يده (أيديهم) على رأس المحرقة، ويمكنه الإعتراف بخطيتهِ.</a:t>
            </a:r>
            <a:r>
              <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 </a:t>
            </a:r>
          </a:p>
          <a:p>
            <a:pPr marL="461963" marR="0" lvl="0" indent="-461963" algn="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rPr>
              <a:t>3- يذبح المتعبد المحرقة.</a:t>
            </a: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a:ea typeface="ＭＳ Ｐゴシック" charset="0"/>
              <a:cs typeface="Arial"/>
            </a:endParaRPr>
          </a:p>
        </p:txBody>
      </p:sp>
      <p:sp>
        <p:nvSpPr>
          <p:cNvPr id="778244" name="Text Box 4"/>
          <p:cNvSpPr txBox="1">
            <a:spLocks noChangeArrowheads="1"/>
          </p:cNvSpPr>
          <p:nvPr/>
        </p:nvSpPr>
        <p:spPr bwMode="auto">
          <a:xfrm>
            <a:off x="0" y="6248400"/>
            <a:ext cx="9144001"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ر. ت. بيكويث، </a:t>
            </a:r>
            <a:r>
              <a:rPr kumimoji="0" lang="ar-JO" sz="2400" b="1" i="1" u="none" strike="noStrike" kern="1200" cap="none" spc="0" normalizeH="0" baseline="0" noProof="0" dirty="0">
                <a:ln>
                  <a:noFill/>
                </a:ln>
                <a:solidFill>
                  <a:srgbClr val="FFFFFF"/>
                </a:solidFill>
                <a:effectLst/>
                <a:uLnTx/>
                <a:uFillTx/>
                <a:latin typeface="Arial"/>
                <a:ea typeface="Times New Roman" pitchFamily="-111" charset="0"/>
                <a:cs typeface="Arial"/>
              </a:rPr>
              <a:t>قاموس الكتاب المقدس الجديد</a:t>
            </a: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78245"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128</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78246" name="Rectangle 6"/>
          <p:cNvSpPr>
            <a:spLocks noGrp="1" noChangeArrowheads="1"/>
          </p:cNvSpPr>
          <p:nvPr>
            <p:ph type="title" idx="4294967295"/>
          </p:nvPr>
        </p:nvSpPr>
        <p:spPr>
          <a:xfrm>
            <a:off x="685800" y="3810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rPr>
              <a:t>طقوس التقدمات في لاويين 1- 5</a:t>
            </a:r>
            <a:endParaRPr lang="en-US" sz="4000" b="1" dirty="0">
              <a:solidFill>
                <a:schemeClr val="bg1"/>
              </a:solidFill>
            </a:endParaRPr>
          </a:p>
        </p:txBody>
      </p:sp>
    </p:spTree>
    <p:extLst>
      <p:ext uri="{BB962C8B-B14F-4D97-AF65-F5344CB8AC3E}">
        <p14:creationId xmlns:p14="http://schemas.microsoft.com/office/powerpoint/2010/main" val="7222096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animEffect transition="in" filter="dissolve">
                                      <p:cBhvr>
                                        <p:cTn id="7" dur="75"/>
                                        <p:tgtEl>
                                          <p:spTgt spid="77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43">
                                            <p:txEl>
                                              <p:pRg st="1" end="1"/>
                                            </p:txEl>
                                          </p:spTgt>
                                        </p:tgtEl>
                                        <p:attrNameLst>
                                          <p:attrName>style.visibility</p:attrName>
                                        </p:attrNameLst>
                                      </p:cBhvr>
                                      <p:to>
                                        <p:strVal val="visible"/>
                                      </p:to>
                                    </p:set>
                                    <p:animEffect transition="in" filter="dissolve">
                                      <p:cBhvr>
                                        <p:cTn id="12" dur="75"/>
                                        <p:tgtEl>
                                          <p:spTgt spid="778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43">
                                            <p:txEl>
                                              <p:pRg st="2" end="2"/>
                                            </p:txEl>
                                          </p:spTgt>
                                        </p:tgtEl>
                                        <p:attrNameLst>
                                          <p:attrName>style.visibility</p:attrName>
                                        </p:attrNameLst>
                                      </p:cBhvr>
                                      <p:to>
                                        <p:strVal val="visible"/>
                                      </p:to>
                                    </p:set>
                                    <p:animEffect transition="in" filter="dissolve">
                                      <p:cBhvr>
                                        <p:cTn id="17" dur="75"/>
                                        <p:tgtEl>
                                          <p:spTgt spid="778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1" name="Text Box 3"/>
          <p:cNvSpPr txBox="1">
            <a:spLocks noChangeArrowheads="1"/>
          </p:cNvSpPr>
          <p:nvPr/>
        </p:nvSpPr>
        <p:spPr bwMode="auto">
          <a:xfrm>
            <a:off x="533400" y="1773238"/>
            <a:ext cx="7924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4- يجمع الكاهن الدم في إناء</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ويرشه باتجاه زوايا المذبح</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الشمالية الشرقية والجنوبية الغربية</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بطريقة بحيث ترش فيها</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جميع الزوايا الأربعة.</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ثم يصب ما تبقى من الدم</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عند قاعدة المذبح.</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80293"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128</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ea typeface="ＭＳ Ｐゴシック" charset="0"/>
              </a:rPr>
              <a:t>طقوس التقدمات في لاويين 1- 5</a:t>
            </a:r>
            <a:endParaRPr lang="en-US" dirty="0">
              <a:ea typeface="ＭＳ Ｐゴシック" charset="0"/>
            </a:endParaRPr>
          </a:p>
        </p:txBody>
      </p:sp>
      <p:sp>
        <p:nvSpPr>
          <p:cNvPr id="7" name="Text Box 4"/>
          <p:cNvSpPr txBox="1">
            <a:spLocks noChangeArrowheads="1"/>
          </p:cNvSpPr>
          <p:nvPr/>
        </p:nvSpPr>
        <p:spPr bwMode="auto">
          <a:xfrm>
            <a:off x="1" y="6248400"/>
            <a:ext cx="9144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ر. ت. بيكويث، </a:t>
            </a:r>
            <a:r>
              <a:rPr kumimoji="0" lang="ar-JO" sz="2400" b="1" i="1" u="none" strike="noStrike" kern="1200" cap="none" spc="0" normalizeH="0" baseline="0" noProof="0" dirty="0">
                <a:ln>
                  <a:noFill/>
                </a:ln>
                <a:solidFill>
                  <a:srgbClr val="FFFFFF"/>
                </a:solidFill>
                <a:effectLst/>
                <a:uLnTx/>
                <a:uFillTx/>
                <a:latin typeface="Arial"/>
                <a:ea typeface="Times New Roman" pitchFamily="-111" charset="0"/>
                <a:cs typeface="Arial"/>
              </a:rPr>
              <a:t>قاموس الكتاب المقدس الجديد</a:t>
            </a: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2171885538"/>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9" name="Text Box 3"/>
          <p:cNvSpPr txBox="1">
            <a:spLocks noChangeArrowheads="1"/>
          </p:cNvSpPr>
          <p:nvPr/>
        </p:nvSpPr>
        <p:spPr bwMode="auto">
          <a:xfrm>
            <a:off x="533400" y="1557338"/>
            <a:ext cx="8610600" cy="3416320"/>
          </a:xfrm>
          <a:prstGeom prst="rect">
            <a:avLst/>
          </a:prstGeom>
          <a:noFill/>
          <a:ln w="9525">
            <a:noFill/>
            <a:miter lim="800000"/>
            <a:headEnd/>
            <a:tailEnd/>
          </a:ln>
          <a:effectLst/>
        </p:spPr>
        <p:txBody>
          <a:bodyPr>
            <a:spAutoFit/>
          </a:bodyPr>
          <a:lstStyle/>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5- يتم إحراق جزء من الذبيحة.</a:t>
            </a:r>
            <a:endParaRPr kumimoji="0" lang="en-US" sz="20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a:p>
            <a:pPr marL="461963" marR="0" lvl="0" indent="-461963" algn="r" defTabSz="914400" rtl="1" eaLnBrk="0" fontAlgn="base" latinLnBrk="0" hangingPunct="0">
              <a:lnSpc>
                <a:spcPct val="100000"/>
              </a:lnSpc>
              <a:spcBef>
                <a:spcPct val="0"/>
              </a:spcBef>
              <a:spcAft>
                <a:spcPct val="0"/>
              </a:spcAft>
              <a:buClrTx/>
              <a:buSzTx/>
              <a:buFontTx/>
              <a:buNone/>
              <a:tabLst/>
              <a:defRPr/>
            </a:pPr>
            <a:endPar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6- وتؤكل الأجزاء المتبقية من الذبيحة</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ذبيحة سلامة،</a:t>
            </a:r>
            <a:r>
              <a:rPr kumimoji="0" lang="ar-JO" sz="3600" b="1" i="0" u="none" strike="noStrike" kern="1200" cap="none" spc="0" normalizeH="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إما من قبل الكاهن والمتعبدين     (تقدمة شركة)،</a:t>
            </a:r>
            <a:r>
              <a:rPr kumimoji="0" lang="ar-JO" sz="3600" b="1" i="0" u="none" strike="noStrike" kern="1200" cap="none" spc="0" normalizeH="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a:t>
            </a: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أو من قبل الكهنة وعائلاتهم،</a:t>
            </a:r>
          </a:p>
          <a:p>
            <a:pPr marL="461963" marR="0" lvl="0" indent="-461963" algn="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rPr>
              <a:t>    أو من قبل الكهنة وحدهم.</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alpha val="97000"/>
                  </a:srgbClr>
                </a:outerShdw>
              </a:effectLst>
              <a:uLnTx/>
              <a:uFillTx/>
              <a:latin typeface="Arial"/>
              <a:ea typeface="Times New Roman" pitchFamily="-111" charset="0"/>
              <a:cs typeface="Arial"/>
            </a:endParaRPr>
          </a:p>
        </p:txBody>
      </p:sp>
      <p:sp>
        <p:nvSpPr>
          <p:cNvPr id="782341" name="Text Box 5"/>
          <p:cNvSpPr txBox="1">
            <a:spLocks noChangeArrowheads="1"/>
          </p:cNvSpPr>
          <p:nvPr/>
        </p:nvSpPr>
        <p:spPr bwMode="auto">
          <a:xfrm>
            <a:off x="8299450" y="76200"/>
            <a:ext cx="704039" cy="461665"/>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128</a:t>
            </a:r>
            <a:endParaRPr kumimoji="0" lang="en-US" sz="24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8"/>
              </a:schemeClr>
            </a:outerShdw>
          </a:effectLst>
        </p:spPr>
        <p:txBody>
          <a:bodyPr/>
          <a:lstStyle/>
          <a:p>
            <a:pPr eaLnBrk="1" hangingPunct="1">
              <a:defRPr/>
            </a:pPr>
            <a:r>
              <a:rPr lang="ar-JO" sz="4000" b="1" dirty="0">
                <a:solidFill>
                  <a:schemeClr val="bg1"/>
                </a:solidFill>
                <a:ea typeface="ＭＳ Ｐゴシック" charset="0"/>
              </a:rPr>
              <a:t>طقوس التقدمات في لاويين 1- 5</a:t>
            </a:r>
            <a:endParaRPr lang="en-US" dirty="0">
              <a:ea typeface="ＭＳ Ｐゴシック" charset="0"/>
            </a:endParaRPr>
          </a:p>
        </p:txBody>
      </p:sp>
      <p:sp>
        <p:nvSpPr>
          <p:cNvPr id="7" name="Text Box 4"/>
          <p:cNvSpPr txBox="1">
            <a:spLocks noChangeArrowheads="1"/>
          </p:cNvSpPr>
          <p:nvPr/>
        </p:nvSpPr>
        <p:spPr bwMode="auto">
          <a:xfrm>
            <a:off x="1" y="6248400"/>
            <a:ext cx="91440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ر. ت. بيكويث، </a:t>
            </a:r>
            <a:r>
              <a:rPr kumimoji="0" lang="ar-JO" sz="2400" b="1" i="1" u="none" strike="noStrike" kern="1200" cap="none" spc="0" normalizeH="0" baseline="0" noProof="0" dirty="0">
                <a:ln>
                  <a:noFill/>
                </a:ln>
                <a:solidFill>
                  <a:srgbClr val="FFFFFF"/>
                </a:solidFill>
                <a:effectLst/>
                <a:uLnTx/>
                <a:uFillTx/>
                <a:latin typeface="Arial"/>
                <a:ea typeface="Times New Roman" pitchFamily="-111" charset="0"/>
                <a:cs typeface="Arial"/>
              </a:rPr>
              <a:t>قاموس الكتاب المقدس الجديد</a:t>
            </a:r>
            <a:r>
              <a:rPr kumimoji="0" lang="ar-JO" sz="2400" b="1" i="0" u="none" strike="noStrike" kern="1200" cap="none" spc="0" normalizeH="0" baseline="0" noProof="0" dirty="0">
                <a:ln>
                  <a:noFill/>
                </a:ln>
                <a:solidFill>
                  <a:srgbClr val="FFFFFF"/>
                </a:solidFill>
                <a:effectLst/>
                <a:uLnTx/>
                <a:uFillTx/>
                <a:latin typeface="Arial"/>
                <a:ea typeface="Times New Roman" pitchFamily="-111" charset="0"/>
                <a:cs typeface="Arial"/>
              </a:rPr>
              <a:t>، 1962</a:t>
            </a:r>
          </a:p>
        </p:txBody>
      </p:sp>
    </p:spTree>
    <p:extLst>
      <p:ext uri="{BB962C8B-B14F-4D97-AF65-F5344CB8AC3E}">
        <p14:creationId xmlns:p14="http://schemas.microsoft.com/office/powerpoint/2010/main" val="2762039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dissolve">
                                      <p:cBhvr>
                                        <p:cTn id="12" dur="500"/>
                                        <p:tgtEl>
                                          <p:spTgt spid="782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82339">
                                            <p:txEl>
                                              <p:pRg st="3" end="3"/>
                                            </p:txEl>
                                          </p:spTgt>
                                        </p:tgtEl>
                                        <p:attrNameLst>
                                          <p:attrName>style.visibility</p:attrName>
                                        </p:attrNameLst>
                                      </p:cBhvr>
                                      <p:to>
                                        <p:strVal val="visible"/>
                                      </p:to>
                                    </p:set>
                                    <p:animEffect transition="in" filter="dissolve">
                                      <p:cBhvr>
                                        <p:cTn id="17" dur="500"/>
                                        <p:tgtEl>
                                          <p:spTgt spid="782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82339">
                                            <p:txEl>
                                              <p:pRg st="4" end="4"/>
                                            </p:txEl>
                                          </p:spTgt>
                                        </p:tgtEl>
                                        <p:attrNameLst>
                                          <p:attrName>style.visibility</p:attrName>
                                        </p:attrNameLst>
                                      </p:cBhvr>
                                      <p:to>
                                        <p:strVal val="visible"/>
                                      </p:to>
                                    </p:set>
                                    <p:animEffect transition="in" filter="dissolve">
                                      <p:cBhvr>
                                        <p:cTn id="22" dur="500"/>
                                        <p:tgtEl>
                                          <p:spTgt spid="782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diag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0" name="Rectangle 3"/>
          <p:cNvSpPr>
            <a:spLocks noGrp="1" noChangeArrowheads="1"/>
          </p:cNvSpPr>
          <p:nvPr>
            <p:ph type="title" idx="4294967295"/>
          </p:nvPr>
        </p:nvSpPr>
        <p:spPr>
          <a:xfrm>
            <a:off x="228600" y="4572000"/>
            <a:ext cx="3352800" cy="2133600"/>
          </a:xfrm>
          <a:solidFill>
            <a:srgbClr val="000000"/>
          </a:solidFill>
        </p:spPr>
        <p:txBody>
          <a:bodyPr/>
          <a:lstStyle/>
          <a:p>
            <a:pPr eaLnBrk="1" hangingPunct="1"/>
            <a:r>
              <a:rPr lang="ar-JO" sz="4000" b="1" dirty="0">
                <a:solidFill>
                  <a:schemeClr val="bg1"/>
                </a:solidFill>
                <a:latin typeface="Arial" charset="0"/>
                <a:ea typeface="ＭＳ Ｐゴシック" charset="0"/>
              </a:rPr>
              <a:t>خيمة</a:t>
            </a:r>
            <a:br>
              <a:rPr lang="ar-JO" sz="4000" b="1" dirty="0">
                <a:solidFill>
                  <a:schemeClr val="bg1"/>
                </a:solidFill>
                <a:latin typeface="Arial" charset="0"/>
                <a:ea typeface="ＭＳ Ｐゴシック" charset="0"/>
              </a:rPr>
            </a:br>
            <a:r>
              <a:rPr lang="ar-JO" sz="4000" b="1" dirty="0">
                <a:solidFill>
                  <a:schemeClr val="bg1"/>
                </a:solidFill>
                <a:latin typeface="Arial" charset="0"/>
                <a:ea typeface="ＭＳ Ｐゴシック" charset="0"/>
              </a:rPr>
              <a:t>الإجتماع</a:t>
            </a:r>
            <a:br>
              <a:rPr lang="ar-JO" sz="4000" b="1" dirty="0">
                <a:solidFill>
                  <a:schemeClr val="bg1"/>
                </a:solidFill>
                <a:latin typeface="Arial" charset="0"/>
                <a:ea typeface="ＭＳ Ｐゴシック" charset="0"/>
              </a:rPr>
            </a:br>
            <a:r>
              <a:rPr lang="ar-JO" sz="4000" b="1" dirty="0">
                <a:solidFill>
                  <a:schemeClr val="bg1"/>
                </a:solidFill>
                <a:latin typeface="Arial" charset="0"/>
                <a:ea typeface="ＭＳ Ｐゴシック" charset="0"/>
              </a:rPr>
              <a:t>والساحة</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الساحة </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خيمة الإجتماع</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الأعمدة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201734" name="Rectangle 3"/>
          <p:cNvSpPr txBox="1">
            <a:spLocks noChangeArrowheads="1"/>
          </p:cNvSpPr>
          <p:nvPr/>
        </p:nvSpPr>
        <p:spPr bwMode="auto">
          <a:xfrm>
            <a:off x="5638800" y="1295400"/>
            <a:ext cx="3048000" cy="533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الستائر من الكتان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5105400" y="2895600"/>
            <a:ext cx="3048000" cy="6858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مذبح تقدمات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المحرقة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9" name="Rectangle 3"/>
          <p:cNvSpPr txBox="1">
            <a:spLocks noChangeArrowheads="1"/>
          </p:cNvSpPr>
          <p:nvPr/>
        </p:nvSpPr>
        <p:spPr bwMode="auto">
          <a:xfrm>
            <a:off x="4343400" y="22860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المرحضة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charset="-128"/>
                <a:cs typeface="Arial"/>
              </a:rPr>
              <a:t>البوابة</a:t>
            </a:r>
            <a:endParaRPr kumimoji="0" lang="en-US" sz="2400" b="1" i="0"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891565413"/>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ea typeface="SimSun" charset="0"/>
              </a:rPr>
              <a:t>طقوس التقدمات اللاوية</a:t>
            </a:r>
            <a:endParaRPr kumimoji="0" lang="en-US" sz="3200" b="1" dirty="0">
              <a:solidFill>
                <a:schemeClr val="tx1"/>
              </a:solidFill>
              <a:effectLst>
                <a:outerShdw blurRad="38100" dist="38100" dir="2700000" algn="tl">
                  <a:srgbClr val="000000"/>
                </a:outerShdw>
              </a:effectLst>
              <a:ea typeface="SimSu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76331629"/>
              </p:ext>
            </p:extLst>
          </p:nvPr>
        </p:nvGraphicFramePr>
        <p:xfrm>
          <a:off x="-76200" y="533400"/>
          <a:ext cx="9296400" cy="6374248"/>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ar-JO" sz="2800" b="1" dirty="0">
                          <a:latin typeface="Arial" panose="020B0604020202020204" pitchFamily="34" charset="0"/>
                          <a:cs typeface="Arial" panose="020B0604020202020204" pitchFamily="34" charset="0"/>
                        </a:rPr>
                        <a:t>أعمال العابدين</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latin typeface="Arial" panose="020B0604020202020204" pitchFamily="34" charset="0"/>
                          <a:cs typeface="Arial" panose="020B0604020202020204" pitchFamily="34" charset="0"/>
                        </a:rPr>
                        <a:t>تكريسي</a:t>
                      </a: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51816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المراجع</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لا</a:t>
                      </a:r>
                      <a:r>
                        <a:rPr lang="ar-JO" sz="1400" b="1" baseline="0" dirty="0">
                          <a:latin typeface="Arial" panose="020B0604020202020204" pitchFamily="34" charset="0"/>
                          <a:cs typeface="Arial" panose="020B0604020202020204" pitchFamily="34" charset="0"/>
                        </a:rPr>
                        <a:t> 1: 3-17، 6: 8-13</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لا</a:t>
                      </a:r>
                      <a:r>
                        <a:rPr lang="ar-JO" sz="1400" b="1" baseline="0" dirty="0">
                          <a:latin typeface="Arial" panose="020B0604020202020204" pitchFamily="34" charset="0"/>
                          <a:cs typeface="Arial" panose="020B0604020202020204" pitchFamily="34" charset="0"/>
                        </a:rPr>
                        <a:t> 2: 6، 14-23</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عد 15: 1-10 </a:t>
                      </a:r>
                    </a:p>
                    <a:p>
                      <a:pPr algn="ctr"/>
                      <a:r>
                        <a:rPr lang="ar-JO" sz="1400" b="1" baseline="0" dirty="0">
                          <a:latin typeface="Arial" panose="020B0604020202020204" pitchFamily="34" charset="0"/>
                          <a:cs typeface="Arial" panose="020B0604020202020204" pitchFamily="34" charset="0"/>
                        </a:rPr>
                        <a:t>لا 23</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243840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التقديم : اختيار الذبيحة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الثور (1: 3)، الخروف الذكر </a:t>
                      </a:r>
                    </a:p>
                    <a:p>
                      <a:pPr algn="ctr"/>
                      <a:r>
                        <a:rPr lang="ar-JO" sz="1400" b="1" dirty="0">
                          <a:latin typeface="Arial" panose="020B0604020202020204" pitchFamily="34" charset="0"/>
                          <a:cs typeface="Arial" panose="020B0604020202020204" pitchFamily="34" charset="0"/>
                        </a:rPr>
                        <a:t>(1: 10)</a:t>
                      </a:r>
                      <a:endParaRPr lang="en-US" sz="1400" b="1" dirty="0">
                        <a:latin typeface="Arial" panose="020B0604020202020204" pitchFamily="34" charset="0"/>
                        <a:cs typeface="Arial" panose="020B0604020202020204" pitchFamily="34" charset="0"/>
                      </a:endParaRPr>
                    </a:p>
                  </a:txBody>
                  <a:tcPr anchor="ctr"/>
                </a:tc>
                <a:tc>
                  <a:txBody>
                    <a:bodyPr/>
                    <a:lstStyle/>
                    <a:p>
                      <a:pPr algn="r"/>
                      <a:r>
                        <a:rPr lang="ar-JO" sz="1400" b="1" dirty="0">
                          <a:latin typeface="Arial" panose="020B0604020202020204" pitchFamily="34" charset="0"/>
                          <a:cs typeface="Arial" panose="020B0604020202020204" pitchFamily="34" charset="0"/>
                        </a:rPr>
                        <a:t>تحضر الحبوب</a:t>
                      </a:r>
                      <a:r>
                        <a:rPr lang="ar-JO" sz="1400" b="1" baseline="0" dirty="0">
                          <a:latin typeface="Arial" panose="020B0604020202020204" pitchFamily="34" charset="0"/>
                          <a:cs typeface="Arial" panose="020B0604020202020204" pitchFamily="34" charset="0"/>
                        </a:rPr>
                        <a:t> والشعير بإحدى 5 طرق :</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1. </a:t>
                      </a:r>
                      <a:r>
                        <a:rPr lang="ar-JO" sz="1400" b="1" dirty="0">
                          <a:latin typeface="Arial" panose="020B0604020202020204" pitchFamily="34" charset="0"/>
                          <a:cs typeface="Arial" panose="020B0604020202020204" pitchFamily="34" charset="0"/>
                        </a:rPr>
                        <a:t>دقيق أساسي بالزيت ؛ مختلطة مع الجزء المحترق على المذبح</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2. </a:t>
                      </a:r>
                      <a:r>
                        <a:rPr lang="ar-JO" sz="1400" b="1" dirty="0">
                          <a:latin typeface="Arial" panose="020B0604020202020204" pitchFamily="34" charset="0"/>
                          <a:cs typeface="Arial" panose="020B0604020202020204" pitchFamily="34" charset="0"/>
                        </a:rPr>
                        <a:t>كعكات / رقائق مخبوزة بالفرن ممزوجة أو تقدم مع الزيت</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3. </a:t>
                      </a:r>
                      <a:r>
                        <a:rPr lang="ar-JO" sz="1400" b="1" dirty="0">
                          <a:latin typeface="Arial" panose="020B0604020202020204" pitchFamily="34" charset="0"/>
                          <a:cs typeface="Arial" panose="020B0604020202020204" pitchFamily="34" charset="0"/>
                        </a:rPr>
                        <a:t>كعك مخبوز في الشواية بالزيت</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4. كعك مقلي</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dirty="0">
                          <a:latin typeface="Arial" panose="020B0604020202020204" pitchFamily="34" charset="0"/>
                          <a:cs typeface="Arial" panose="020B0604020202020204" pitchFamily="34" charset="0"/>
                        </a:rPr>
                        <a:t>5.</a:t>
                      </a:r>
                      <a:r>
                        <a:rPr lang="ar-JO" sz="1400" b="1" baseline="0" dirty="0">
                          <a:latin typeface="Arial" panose="020B0604020202020204" pitchFamily="34" charset="0"/>
                          <a:cs typeface="Arial" panose="020B0604020202020204" pitchFamily="34" charset="0"/>
                        </a:rPr>
                        <a:t> إذ</a:t>
                      </a:r>
                      <a:r>
                        <a:rPr lang="ar-JO" sz="1400" b="1" dirty="0">
                          <a:latin typeface="Arial" panose="020B0604020202020204" pitchFamily="34" charset="0"/>
                          <a:cs typeface="Arial" panose="020B0604020202020204" pitchFamily="34" charset="0"/>
                        </a:rPr>
                        <a:t>ا كانت باكورة: رؤوس حبوب جديدة مطحونة</a:t>
                      </a:r>
                      <a:endParaRPr lang="en-US" sz="1400" b="1" dirty="0">
                        <a:latin typeface="Arial" panose="020B0604020202020204" pitchFamily="34" charset="0"/>
                        <a:cs typeface="Arial" panose="020B0604020202020204" pitchFamily="34" charset="0"/>
                      </a:endParaRPr>
                    </a:p>
                  </a:txBody>
                  <a:tcPr anchor="ctr"/>
                </a:tc>
                <a:tc>
                  <a:txBody>
                    <a:bodyPr/>
                    <a:lstStyle/>
                    <a:p>
                      <a:pPr algn="r"/>
                      <a:r>
                        <a:rPr lang="ar-JO" sz="1400" b="1" dirty="0">
                          <a:latin typeface="Arial" panose="020B0604020202020204" pitchFamily="34" charset="0"/>
                          <a:cs typeface="Arial" panose="020B0604020202020204" pitchFamily="34" charset="0"/>
                        </a:rPr>
                        <a:t>مع ثور نصف هين </a:t>
                      </a:r>
                    </a:p>
                    <a:p>
                      <a:pPr algn="r"/>
                      <a:r>
                        <a:rPr lang="ar-JO" sz="1400" b="1" dirty="0">
                          <a:latin typeface="Arial" panose="020B0604020202020204" pitchFamily="34" charset="0"/>
                          <a:cs typeface="Arial" panose="020B0604020202020204" pitchFamily="34" charset="0"/>
                        </a:rPr>
                        <a:t>مع كبش نصف</a:t>
                      </a:r>
                      <a:r>
                        <a:rPr lang="ar-JO" sz="1400" b="1" baseline="0"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هين </a:t>
                      </a:r>
                    </a:p>
                    <a:p>
                      <a:pPr algn="r"/>
                      <a:r>
                        <a:rPr lang="ar-JO" sz="1400" b="1" dirty="0">
                          <a:latin typeface="Arial" panose="020B0604020202020204" pitchFamily="34" charset="0"/>
                          <a:cs typeface="Arial" panose="020B0604020202020204" pitchFamily="34" charset="0"/>
                        </a:rPr>
                        <a:t>مع حمل</a:t>
                      </a:r>
                      <a:r>
                        <a:rPr lang="ar-JO" sz="1400" b="1" baseline="0" dirty="0">
                          <a:latin typeface="Arial" panose="020B0604020202020204" pitchFamily="34" charset="0"/>
                          <a:cs typeface="Arial" panose="020B0604020202020204" pitchFamily="34" charset="0"/>
                        </a:rPr>
                        <a:t> نصف </a:t>
                      </a:r>
                      <a:r>
                        <a:rPr lang="ar-JO" sz="1400" b="1" dirty="0">
                          <a:latin typeface="Arial" panose="020B0604020202020204" pitchFamily="34" charset="0"/>
                          <a:cs typeface="Arial" panose="020B0604020202020204" pitchFamily="34" charset="0"/>
                        </a:rPr>
                        <a:t>هين </a:t>
                      </a:r>
                    </a:p>
                    <a:p>
                      <a:pPr algn="r"/>
                      <a:r>
                        <a:rPr lang="ar-JO" sz="1400" b="1" dirty="0">
                          <a:latin typeface="Arial" panose="020B0604020202020204" pitchFamily="34" charset="0"/>
                          <a:cs typeface="Arial" panose="020B0604020202020204" pitchFamily="34" charset="0"/>
                        </a:rPr>
                        <a:t>(ملاحظة: هين واحد = حوالي </a:t>
                      </a:r>
                      <a:r>
                        <a:rPr lang="ar-JO" sz="1400" b="1" baseline="0" dirty="0">
                          <a:latin typeface="Arial" panose="020B0604020202020204" pitchFamily="34" charset="0"/>
                          <a:cs typeface="Arial" panose="020B0604020202020204" pitchFamily="34" charset="0"/>
                        </a:rPr>
                        <a:t> ربع</a:t>
                      </a:r>
                      <a:r>
                        <a:rPr lang="ar-JO" sz="1400" b="1"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وضع الأيدي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1: 4 (باستثناء الطيور) </a:t>
                      </a:r>
                    </a:p>
                    <a:p>
                      <a:pPr algn="ctr"/>
                      <a:r>
                        <a:rPr lang="ar-JO" sz="1400" b="1" baseline="0" dirty="0">
                          <a:latin typeface="Arial" panose="020B0604020202020204" pitchFamily="34" charset="0"/>
                          <a:cs typeface="Arial" panose="020B0604020202020204" pitchFamily="34" charset="0"/>
                        </a:rPr>
                        <a:t>(أنظر تحت ذبيحة الخطية)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ذبح الحيوان</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تتم من خلال العابد ما عدا الطيور تذبح من قبل الكاهن (1: 15)</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944880">
                <a:tc vMerge="1">
                  <a:txBody>
                    <a:bodyPr/>
                    <a:lstStyle/>
                    <a:p>
                      <a:endParaRPr lang="en-US" dirty="0"/>
                    </a:p>
                  </a:txBody>
                  <a:tcPr/>
                </a:tc>
                <a:tc>
                  <a:txBody>
                    <a:bodyPr/>
                    <a:lstStyle/>
                    <a:p>
                      <a:pPr algn="ctr"/>
                      <a:r>
                        <a:rPr lang="ar-JO" sz="1400" b="1" dirty="0">
                          <a:latin typeface="Arial" panose="020B0604020202020204" pitchFamily="34" charset="0"/>
                          <a:cs typeface="Arial" panose="020B0604020202020204" pitchFamily="34" charset="0"/>
                        </a:rPr>
                        <a:t>تحضير الذبيحة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السلخ والتقطيع والاغتسال </a:t>
                      </a:r>
                    </a:p>
                    <a:p>
                      <a:pPr algn="ctr"/>
                      <a:r>
                        <a:rPr lang="ar-JO" sz="1400" b="1" dirty="0">
                          <a:latin typeface="Arial" panose="020B0604020202020204" pitchFamily="34" charset="0"/>
                          <a:cs typeface="Arial" panose="020B0604020202020204" pitchFamily="34" charset="0"/>
                        </a:rPr>
                        <a:t>(راجع 1 ، 6 ، 12 ، 16 - 17)</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عادة ما يحضرها المصلي مقدما. فصل الكاهن نصب تذكاري لحرقه على المذبح.</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22213"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75137030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latin typeface="Arial"/>
                <a:ea typeface="SimSun" charset="0"/>
                <a:cs typeface="Arial"/>
              </a:rPr>
              <a:t>طقوس التقدمات اللاوية</a:t>
            </a:r>
            <a:endParaRPr kumimoji="0" lang="en-US" altLang="zh-CN" sz="3200" b="1" dirty="0">
              <a:solidFill>
                <a:schemeClr val="tx1"/>
              </a:solidFill>
              <a:effectLst>
                <a:outerShdw blurRad="38100" dist="38100" dir="2700000" algn="tl">
                  <a:srgbClr val="000000"/>
                </a:outerShdw>
              </a:effectLst>
              <a:latin typeface="Arial"/>
              <a:ea typeface="SimSun" charset="0"/>
              <a:cs typeface="Arial"/>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90409625"/>
              </p:ext>
            </p:extLst>
          </p:nvPr>
        </p:nvGraphicFramePr>
        <p:xfrm>
          <a:off x="-76200" y="533400"/>
          <a:ext cx="9296401" cy="647446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85891">
                <a:tc rowSpan="7">
                  <a:txBody>
                    <a:bodyPr/>
                    <a:lstStyle/>
                    <a:p>
                      <a:pPr algn="ctr"/>
                      <a:r>
                        <a:rPr lang="ar-JO" sz="2800" b="1" dirty="0">
                          <a:latin typeface="Arial" panose="020B0604020202020204" pitchFamily="34" charset="0"/>
                          <a:cs typeface="Arial" panose="020B0604020202020204" pitchFamily="34" charset="0"/>
                        </a:rPr>
                        <a:t>أعمال الكهنة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latin typeface="Arial" panose="020B0604020202020204" pitchFamily="34" charset="0"/>
                          <a:cs typeface="Arial" panose="020B0604020202020204" pitchFamily="34" charset="0"/>
                        </a:rPr>
                        <a:t>تكريسي</a:t>
                      </a: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5891">
                <a:tc vMerge="1">
                  <a:txBody>
                    <a:bodyPr/>
                    <a:lstStyle/>
                    <a:p>
                      <a:endParaRPr lang="en-US" dirty="0"/>
                    </a:p>
                  </a:txBody>
                  <a:tcPr/>
                </a:tc>
                <a:tc gridSpan="2">
                  <a:txBody>
                    <a:bodyPr/>
                    <a:lstStyle/>
                    <a:p>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2011680">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سيل الدم</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342900" indent="-342900" algn="r">
                        <a:buNone/>
                      </a:pPr>
                      <a:r>
                        <a:rPr lang="ar-JO" sz="1400" b="1" baseline="0" dirty="0">
                          <a:latin typeface="Arial" panose="020B0604020202020204" pitchFamily="34" charset="0"/>
                          <a:cs typeface="Arial" panose="020B0604020202020204" pitchFamily="34" charset="0"/>
                        </a:rPr>
                        <a:t>1. يوضع الدم في وعاء ويرش على جوانب المذبح     (1: 5، 11)</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2. ينزف دم الطائر على جانب المذبح (1: 15)</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1158240">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الحرق على المذبح</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algn="r"/>
                      <a:r>
                        <a:rPr lang="ar-JO" sz="1400" b="1" dirty="0">
                          <a:latin typeface="Arial" panose="020B0604020202020204" pitchFamily="34" charset="0"/>
                          <a:cs typeface="Arial" panose="020B0604020202020204" pitchFamily="34" charset="0"/>
                        </a:rPr>
                        <a:t>يحرق الحيوان كاملاً على المذبح (1: 8-9، 12، 13، 15، 17)</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أحرق الكاهن النصب التذكاري على المذبح (أحرق كل شيء إذا كان تقدمة الكاهن نفسه)</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إراقة كاملة سكبت للرب في الهيكل (عدد 28: 7)</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731520">
                <a:tc vMerge="1">
                  <a:txBody>
                    <a:bodyPr/>
                    <a:lstStyle/>
                    <a:p>
                      <a:endParaRPr lang="en-US"/>
                    </a:p>
                  </a:txBody>
                  <a:tcPr/>
                </a:tc>
                <a:tc rowSpan="3">
                  <a:txBody>
                    <a:bodyPr/>
                    <a:lstStyle/>
                    <a:p>
                      <a:pPr algn="ctr"/>
                      <a:r>
                        <a:rPr lang="ar-JO" b="1" dirty="0">
                          <a:latin typeface="Arial" panose="020B0604020202020204" pitchFamily="34" charset="0"/>
                          <a:cs typeface="Arial" panose="020B0604020202020204" pitchFamily="34" charset="0"/>
                        </a:rPr>
                        <a:t>توزيع الذبيحة أو التخلص منها</a:t>
                      </a:r>
                      <a:endParaRPr lang="en-US" sz="1800"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توزيع الذبيحة أو التخلص منها</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الجلد (7: 8)</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التقدمة المصاحبة للمحرقة: يأكل الكاهن نصيباً غير محترق</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نصيب</a:t>
                      </a:r>
                      <a:r>
                        <a:rPr lang="ar-JO" sz="1400" b="1" baseline="0" dirty="0">
                          <a:latin typeface="Arial" panose="020B0604020202020204" pitchFamily="34" charset="0"/>
                          <a:cs typeface="Arial" panose="020B0604020202020204" pitchFamily="34" charset="0"/>
                        </a:rPr>
                        <a:t> العابد</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لا شيء</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تقدمة السلامة المصاحبة: أكل العابد نصيبًا غير محترق ، وذهب جزء صغير إلى الكاهن</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56359">
                <a:tc vMerge="1">
                  <a:txBody>
                    <a:bodyPr/>
                    <a:lstStyle/>
                    <a:p>
                      <a:endParaRPr lang="en-US" dirty="0"/>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المتبقي</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محصول الطيور إلى حفرة الرماد (1:16)</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224261"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0497286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latin typeface="Arial"/>
                <a:ea typeface="SimSun" charset="0"/>
                <a:cs typeface="Arial"/>
              </a:rPr>
              <a:t>طقوس التقدمات اللاوية</a:t>
            </a:r>
            <a:endParaRPr kumimoji="0" lang="en-US" sz="3200" b="1" dirty="0">
              <a:solidFill>
                <a:schemeClr val="tx1"/>
              </a:solidFill>
              <a:effectLst>
                <a:outerShdw blurRad="38100" dist="38100" dir="2700000" algn="tl">
                  <a:srgbClr val="000000"/>
                </a:outerShdw>
              </a:effectLst>
              <a:latin typeface="Arial"/>
              <a:ea typeface="SimSun" charset="0"/>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568965300"/>
              </p:ext>
            </p:extLst>
          </p:nvPr>
        </p:nvGraphicFramePr>
        <p:xfrm>
          <a:off x="-76200" y="533400"/>
          <a:ext cx="9296400" cy="6495462"/>
        </p:xfrm>
        <a:graphic>
          <a:graphicData uri="http://schemas.openxmlformats.org/drawingml/2006/table">
            <a:tbl>
              <a:tblPr firstRow="1" bandRow="1">
                <a:tableStyleId>{5C22544A-7EE6-4342-B048-85BDC9FD1C3A}</a:tableStyleId>
              </a:tblPr>
              <a:tblGrid>
                <a:gridCol w="5422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gridCol w="224663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398204">
                <a:tc rowSpan="7">
                  <a:txBody>
                    <a:bodyPr/>
                    <a:lstStyle/>
                    <a:p>
                      <a:pPr algn="ctr"/>
                      <a:r>
                        <a:rPr lang="ar-JO" sz="2800" b="1" dirty="0">
                          <a:latin typeface="Arial" panose="020B0604020202020204" pitchFamily="34" charset="0"/>
                          <a:cs typeface="Arial" panose="020B0604020202020204" pitchFamily="34" charset="0"/>
                        </a:rPr>
                        <a:t>أعمال العابدين</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a:txBody>
                    <a:bodyPr/>
                    <a:lstStyle/>
                    <a:p>
                      <a:endParaRPr lang="en-US" sz="1400" b="1" dirty="0">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8204">
                <a:tc vMerge="1">
                  <a:txBody>
                    <a:bodyPr/>
                    <a:lstStyle/>
                    <a:p>
                      <a:endParaRPr lang="en-US" dirty="0"/>
                    </a:p>
                  </a:txBody>
                  <a:tcP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487209">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المراجع</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لا 3: 7، 11-36</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لا 4: 1-5: 13، 6: 24-30</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baseline="0" dirty="0">
                          <a:latin typeface="Arial" panose="020B0604020202020204" pitchFamily="34" charset="0"/>
                          <a:cs typeface="Arial" panose="020B0604020202020204" pitchFamily="34" charset="0"/>
                        </a:rPr>
                        <a:t>لا 5: 14-6: 7، 7: 1-10</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222504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التقديم : اختيار التقدمات</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الثور أو الضأن أو الماعز ، ذكرًا أو أنثى (3: 1 ، 6 ، 12 ؛ في تقدمة</a:t>
                      </a:r>
                      <a:r>
                        <a:rPr lang="ar-JO" sz="1400" b="1" baseline="0" dirty="0">
                          <a:latin typeface="Arial" panose="020B0604020202020204" pitchFamily="34" charset="0"/>
                          <a:cs typeface="Arial" panose="020B0604020202020204" pitchFamily="34" charset="0"/>
                        </a:rPr>
                        <a:t> اختيارية</a:t>
                      </a:r>
                      <a:r>
                        <a:rPr lang="ar-JO" sz="1400" b="1" dirty="0">
                          <a:latin typeface="Arial" panose="020B0604020202020204" pitchFamily="34" charset="0"/>
                          <a:cs typeface="Arial" panose="020B0604020202020204" pitchFamily="34" charset="0"/>
                        </a:rPr>
                        <a:t>، يُسمح بوجود عيوب طفيفة في الحيوانات ، 22:23)</a:t>
                      </a:r>
                      <a:endParaRPr lang="en-US" sz="1400" b="1" dirty="0">
                        <a:latin typeface="Arial" panose="020B0604020202020204" pitchFamily="34" charset="0"/>
                        <a:cs typeface="Arial" panose="020B0604020202020204" pitchFamily="34" charset="0"/>
                      </a:endParaRPr>
                    </a:p>
                  </a:txBody>
                  <a:tcPr anchor="ctr"/>
                </a:tc>
                <a:tc>
                  <a:txBody>
                    <a:bodyPr/>
                    <a:lstStyle/>
                    <a:p>
                      <a:pPr marL="342900" indent="-342900" algn="r">
                        <a:buNone/>
                      </a:pPr>
                      <a:r>
                        <a:rPr lang="ar-JO" sz="1400" b="1" baseline="0" dirty="0">
                          <a:latin typeface="Arial" panose="020B0604020202020204" pitchFamily="34" charset="0"/>
                          <a:cs typeface="Arial" panose="020B0604020202020204" pitchFamily="34" charset="0"/>
                        </a:rPr>
                        <a:t>1. ثور صغير (عن الكاهن أو عن الشعب)</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2. خروف ذكر (لقائد السبط)</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3. ماعز أنثى أو خروف (عن الشخثص العادي)</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baseline="0" dirty="0">
                          <a:latin typeface="Arial" panose="020B0604020202020204" pitchFamily="34" charset="0"/>
                          <a:cs typeface="Arial" panose="020B0604020202020204" pitchFamily="34" charset="0"/>
                        </a:rPr>
                        <a:t>حمام أو يمام (للشخص الفقير</a:t>
                      </a:r>
                      <a:endParaRPr lang="en-US" sz="1400" b="1" baseline="0" dirty="0">
                        <a:latin typeface="Arial" panose="020B0604020202020204" pitchFamily="34" charset="0"/>
                        <a:cs typeface="Arial" panose="020B0604020202020204" pitchFamily="34" charset="0"/>
                      </a:endParaRPr>
                    </a:p>
                    <a:p>
                      <a:pPr marL="342900" indent="-342900" algn="r">
                        <a:buNone/>
                      </a:pPr>
                      <a:r>
                        <a:rPr lang="ar-JO" sz="1400" b="1" dirty="0">
                          <a:latin typeface="Arial" panose="020B0604020202020204" pitchFamily="34" charset="0"/>
                          <a:cs typeface="Arial" panose="020B0604020202020204" pitchFamily="34" charset="0"/>
                        </a:rPr>
                        <a:t>5.</a:t>
                      </a:r>
                      <a:r>
                        <a:rPr lang="ar-JO" sz="1400" b="1" baseline="0" dirty="0">
                          <a:latin typeface="Arial" panose="020B0604020202020204" pitchFamily="34" charset="0"/>
                          <a:cs typeface="Arial" panose="020B0604020202020204" pitchFamily="34" charset="0"/>
                        </a:rPr>
                        <a:t> طحين (عشر الإيفة لكل شخص فقير)</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عادة كبش (ذكر خروف في حالة برص مطهر أو طهارة</a:t>
                      </a:r>
                      <a:r>
                        <a:rPr lang="ar-JO" sz="1400" b="1" baseline="0" dirty="0">
                          <a:latin typeface="Arial" panose="020B0604020202020204" pitchFamily="34" charset="0"/>
                          <a:cs typeface="Arial" panose="020B0604020202020204" pitchFamily="34" charset="0"/>
                        </a:rPr>
                        <a:t> من ال</a:t>
                      </a:r>
                      <a:r>
                        <a:rPr lang="ar-JO" sz="1400" b="1" dirty="0">
                          <a:latin typeface="Arial" panose="020B0604020202020204" pitchFamily="34" charset="0"/>
                          <a:cs typeface="Arial" panose="020B0604020202020204" pitchFamily="34" charset="0"/>
                        </a:rPr>
                        <a:t>دنس)</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115824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وضع الأيدي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3: 2، 8، 13</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t>
                      </a:r>
                      <a:r>
                        <a:rPr lang="ar-JO" sz="1400" b="1" dirty="0">
                          <a:latin typeface="Arial" panose="020B0604020202020204" pitchFamily="34" charset="0"/>
                          <a:cs typeface="Arial" panose="020B0604020202020204" pitchFamily="34" charset="0"/>
                        </a:rPr>
                        <a:t>أنظر</a:t>
                      </a:r>
                      <a:r>
                        <a:rPr lang="ar-JO" sz="1400" b="1" baseline="0" dirty="0">
                          <a:latin typeface="Arial" panose="020B0604020202020204" pitchFamily="34" charset="0"/>
                          <a:cs typeface="Arial" panose="020B0604020202020204" pitchFamily="34" charset="0"/>
                        </a:rPr>
                        <a:t> ذبيحة المحرقة</a:t>
                      </a:r>
                      <a:r>
                        <a:rPr lang="en-US" sz="1400" b="1" dirty="0">
                          <a:latin typeface="Arial" panose="020B0604020202020204" pitchFamily="34" charset="0"/>
                          <a:cs typeface="Arial" panose="020B0604020202020204" pitchFamily="34" charset="0"/>
                        </a:rPr>
                        <a:t>)</a:t>
                      </a:r>
                    </a:p>
                  </a:txBody>
                  <a:tcPr anchor="ctr"/>
                </a:tc>
                <a:tc>
                  <a:txBody>
                    <a:bodyPr/>
                    <a:lstStyle/>
                    <a:p>
                      <a:pPr algn="ctr"/>
                      <a:r>
                        <a:rPr lang="ar-JO" sz="1400" b="1" dirty="0">
                          <a:latin typeface="Arial" panose="020B0604020202020204" pitchFamily="34" charset="0"/>
                          <a:cs typeface="Arial" panose="020B0604020202020204" pitchFamily="34" charset="0"/>
                        </a:rPr>
                        <a:t>تعريف الخاطئ بالحيوان أو النقل الرمزي اللاحق للخطيئة والنقل القانوني للذنب</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يبدو أن الاعتراف (عدد 5: 7) مصحوبًا بوضع اليدين</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44880">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ذبح الحيوان</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عند مدخل الهيكل</a:t>
                      </a:r>
                    </a:p>
                    <a:p>
                      <a:pPr algn="ctr"/>
                      <a:r>
                        <a:rPr lang="ar-JO" sz="1400" b="1" dirty="0">
                          <a:latin typeface="Arial" panose="020B0604020202020204" pitchFamily="34" charset="0"/>
                          <a:cs typeface="Arial" panose="020B0604020202020204" pitchFamily="34" charset="0"/>
                        </a:rPr>
                        <a:t>(أنظر ذبيحة المحرقة)</a:t>
                      </a:r>
                      <a:endParaRPr lang="en-US" sz="1400" b="1" dirty="0">
                        <a:latin typeface="Arial" panose="020B0604020202020204" pitchFamily="34" charset="0"/>
                        <a:cs typeface="Arial" panose="020B0604020202020204" pitchFamily="34" charset="0"/>
                      </a:endParaRPr>
                    </a:p>
                  </a:txBody>
                  <a:tcPr anchor="ctr"/>
                </a:tc>
                <a:tc>
                  <a:txBody>
                    <a:bodyPr/>
                    <a:lstStyle/>
                    <a:p>
                      <a:pPr marL="342900" indent="-342900" algn="r">
                        <a:buNone/>
                      </a:pPr>
                      <a:r>
                        <a:rPr lang="ar-JO" sz="1400" b="1" baseline="0" dirty="0">
                          <a:latin typeface="Arial" panose="020B0604020202020204" pitchFamily="34" charset="0"/>
                          <a:cs typeface="Arial" panose="020B0604020202020204" pitchFamily="34" charset="0"/>
                        </a:rPr>
                        <a:t>1. عند مدخل الهيكل للكاهن و الأمة</a:t>
                      </a:r>
                      <a:endParaRPr lang="en-US" sz="1400" b="1" dirty="0">
                        <a:latin typeface="Arial" panose="020B0604020202020204" pitchFamily="34" charset="0"/>
                        <a:cs typeface="Arial" panose="020B0604020202020204" pitchFamily="34" charset="0"/>
                      </a:endParaRPr>
                    </a:p>
                    <a:p>
                      <a:pPr marL="342900" indent="-342900" algn="r">
                        <a:buNone/>
                      </a:pPr>
                      <a:r>
                        <a:rPr lang="ar-JO" sz="1400" b="1" dirty="0">
                          <a:latin typeface="Arial" panose="020B0604020202020204" pitchFamily="34" charset="0"/>
                          <a:cs typeface="Arial" panose="020B0604020202020204" pitchFamily="34" charset="0"/>
                        </a:rPr>
                        <a:t>2. شمال المذبح للآخرين (أنظر ذبيحة المحرقة)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شمال المذبح</a:t>
                      </a:r>
                      <a:br>
                        <a:rPr lang="en-US" sz="1400" b="1" baseline="0" dirty="0">
                          <a:latin typeface="Arial" panose="020B0604020202020204" pitchFamily="34" charset="0"/>
                          <a:cs typeface="Arial" panose="020B0604020202020204" pitchFamily="34" charset="0"/>
                        </a:rPr>
                      </a:br>
                      <a:r>
                        <a:rPr lang="en-US" sz="1400" b="1" baseline="0" dirty="0">
                          <a:latin typeface="Arial" panose="020B0604020202020204" pitchFamily="34" charset="0"/>
                          <a:cs typeface="Arial" panose="020B0604020202020204" pitchFamily="34" charset="0"/>
                        </a:rPr>
                        <a:t>(</a:t>
                      </a:r>
                      <a:r>
                        <a:rPr lang="ar-JO" sz="1400" b="1" baseline="0" dirty="0">
                          <a:latin typeface="Arial" panose="020B0604020202020204" pitchFamily="34" charset="0"/>
                          <a:cs typeface="Arial" panose="020B0604020202020204" pitchFamily="34" charset="0"/>
                        </a:rPr>
                        <a:t>لا 7: 2</a:t>
                      </a:r>
                      <a:r>
                        <a:rPr lang="en-US" sz="1400" b="1" baseline="0"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83685">
                <a:tc vMerge="1">
                  <a:txBody>
                    <a:bodyPr/>
                    <a:lstStyle/>
                    <a:p>
                      <a:endParaRPr lang="en-US" dirty="0"/>
                    </a:p>
                  </a:txBody>
                  <a:tcPr/>
                </a:tc>
                <a:tc>
                  <a:txBody>
                    <a:bodyPr/>
                    <a:lstStyle/>
                    <a:p>
                      <a:pPr algn="ctr"/>
                      <a:r>
                        <a:rPr lang="ar-JO" sz="1400" b="1" dirty="0">
                          <a:latin typeface="Arial" panose="020B0604020202020204" pitchFamily="34" charset="0"/>
                          <a:cs typeface="Arial" panose="020B0604020202020204" pitchFamily="34" charset="0"/>
                        </a:rPr>
                        <a:t>تحضير الذبيحة</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800" b="1" dirty="0">
                        <a:latin typeface="Arial" panose="020B0604020202020204" pitchFamily="34" charset="0"/>
                        <a:cs typeface="Arial" panose="020B0604020202020204" pitchFamily="34" charset="0"/>
                      </a:endParaRPr>
                    </a:p>
                  </a:txBody>
                  <a:tcPr anchor="ctr"/>
                </a:tc>
                <a:tc>
                  <a:txBody>
                    <a:bodyPr/>
                    <a:lstStyle/>
                    <a:p>
                      <a:endParaRPr lang="en-US" sz="18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26309"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9454672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Faithfulln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0" y="-36512"/>
            <a:ext cx="6894512" cy="68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4"/>
          <p:cNvSpPr>
            <a:spLocks noChangeArrowheads="1"/>
          </p:cNvSpPr>
          <p:nvPr/>
        </p:nvSpPr>
        <p:spPr bwMode="auto">
          <a:xfrm>
            <a:off x="0" y="0"/>
            <a:ext cx="2286000" cy="6858000"/>
          </a:xfrm>
          <a:prstGeom prst="rect">
            <a:avLst/>
          </a:prstGeom>
          <a:solidFill>
            <a:schemeClr val="bg2"/>
          </a:solidFill>
          <a:ln w="9525">
            <a:no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effectLst>
                <a:outerShdw blurRad="38100" dist="38100" dir="2700000" algn="tl">
                  <a:srgbClr val="000000"/>
                </a:outerShdw>
              </a:effectLst>
              <a:latin typeface="Arial" pitchFamily="34" charset="0"/>
              <a:cs typeface="Arial" pitchFamily="34" charset="0"/>
            </a:endParaRPr>
          </a:p>
        </p:txBody>
      </p:sp>
      <p:sp>
        <p:nvSpPr>
          <p:cNvPr id="63493" name="Rectangle 5"/>
          <p:cNvSpPr>
            <a:spLocks noGrp="1" noChangeArrowheads="1"/>
          </p:cNvSpPr>
          <p:nvPr>
            <p:ph type="body" idx="1"/>
          </p:nvPr>
        </p:nvSpPr>
        <p:spPr>
          <a:xfrm>
            <a:off x="0" y="4495800"/>
            <a:ext cx="8229600" cy="2057400"/>
          </a:xfrm>
        </p:spPr>
        <p:txBody>
          <a:bodyPr/>
          <a:lstStyle/>
          <a:p>
            <a:pPr algn="r" rtl="1" eaLnBrk="1" hangingPunct="1"/>
            <a:r>
              <a:rPr lang="ar-JO" altLang="en-US" b="1" dirty="0">
                <a:latin typeface="Arial" pitchFamily="34" charset="0"/>
              </a:rPr>
              <a:t>الإسترضاء</a:t>
            </a:r>
            <a:endParaRPr lang="en-US" altLang="en-US" b="1" dirty="0">
              <a:latin typeface="Arial" pitchFamily="34" charset="0"/>
            </a:endParaRPr>
          </a:p>
          <a:p>
            <a:pPr algn="r" rtl="1" eaLnBrk="1" hangingPunct="1"/>
            <a:r>
              <a:rPr lang="ar-JO" altLang="en-US" b="1" dirty="0">
                <a:latin typeface="Arial" pitchFamily="34" charset="0"/>
              </a:rPr>
              <a:t>الخلاص بالأعمال</a:t>
            </a:r>
            <a:endParaRPr lang="en-US" altLang="en-US" b="1" dirty="0">
              <a:latin typeface="Arial" pitchFamily="34" charset="0"/>
            </a:endParaRPr>
          </a:p>
          <a:p>
            <a:pPr algn="r" rtl="1" eaLnBrk="1" hangingPunct="1"/>
            <a:r>
              <a:rPr lang="ar-JO" altLang="en-US" b="1" dirty="0">
                <a:latin typeface="Arial" pitchFamily="34" charset="0"/>
              </a:rPr>
              <a:t>الإهتمام هنا والآن</a:t>
            </a:r>
            <a:endParaRPr lang="en-US" altLang="en-US" b="1" dirty="0">
              <a:latin typeface="Arial" pitchFamily="34" charset="0"/>
            </a:endParaRPr>
          </a:p>
        </p:txBody>
      </p:sp>
      <p:sp>
        <p:nvSpPr>
          <p:cNvPr id="155654" name="Text Box 6"/>
          <p:cNvSpPr txBox="1">
            <a:spLocks noChangeArrowheads="1"/>
          </p:cNvSpPr>
          <p:nvPr/>
        </p:nvSpPr>
        <p:spPr bwMode="auto">
          <a:xfrm>
            <a:off x="8458200" y="138113"/>
            <a:ext cx="704039" cy="461665"/>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ar-JO" altLang="en-US" b="1" dirty="0">
                <a:effectLst>
                  <a:outerShdw blurRad="38100" dist="38100" dir="2700000" algn="tl">
                    <a:srgbClr val="000000"/>
                  </a:outerShdw>
                </a:effectLst>
                <a:latin typeface="Arial" pitchFamily="34" charset="0"/>
                <a:cs typeface="Arial" pitchFamily="34" charset="0"/>
              </a:rPr>
              <a:t>164</a:t>
            </a:r>
            <a:endParaRPr lang="en-US" altLang="en-US" b="1" dirty="0">
              <a:effectLst>
                <a:outerShdw blurRad="38100" dist="38100" dir="2700000" algn="tl">
                  <a:srgbClr val="000000"/>
                </a:outerShdw>
              </a:effectLst>
              <a:latin typeface="Arial" pitchFamily="34" charset="0"/>
              <a:cs typeface="Arial" pitchFamily="34" charset="0"/>
            </a:endParaRPr>
          </a:p>
        </p:txBody>
      </p:sp>
      <p:sp>
        <p:nvSpPr>
          <p:cNvPr id="63491" name="Rectangle 3"/>
          <p:cNvSpPr>
            <a:spLocks noGrp="1" noRot="1" noChangeArrowheads="1"/>
          </p:cNvSpPr>
          <p:nvPr>
            <p:ph type="title"/>
          </p:nvPr>
        </p:nvSpPr>
        <p:spPr/>
        <p:txBody>
          <a:bodyPr/>
          <a:lstStyle/>
          <a:p>
            <a:pPr eaLnBrk="1" hangingPunct="1"/>
            <a:r>
              <a:rPr lang="ar-JO" altLang="en-US" dirty="0">
                <a:latin typeface="Arial" pitchFamily="34" charset="0"/>
              </a:rPr>
              <a:t>الخلاص الوثني</a:t>
            </a:r>
            <a:endParaRPr lang="en-US" alt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3493">
                                            <p:txEl>
                                              <p:pRg st="0" end="0"/>
                                            </p:txEl>
                                          </p:spTgt>
                                        </p:tgtEl>
                                        <p:attrNameLst>
                                          <p:attrName>style.visibility</p:attrName>
                                        </p:attrNameLst>
                                      </p:cBhvr>
                                      <p:to>
                                        <p:strVal val="visible"/>
                                      </p:to>
                                    </p:set>
                                    <p:animEffect transition="in" filter="fade">
                                      <p:cBhvr>
                                        <p:cTn id="7" dur="800" decel="100000"/>
                                        <p:tgtEl>
                                          <p:spTgt spid="63493">
                                            <p:txEl>
                                              <p:pRg st="0" end="0"/>
                                            </p:txEl>
                                          </p:spTgt>
                                        </p:tgtEl>
                                      </p:cBhvr>
                                    </p:animEffect>
                                    <p:anim calcmode="lin" valueType="num">
                                      <p:cBhvr>
                                        <p:cTn id="8" dur="800" decel="100000" fill="hold"/>
                                        <p:tgtEl>
                                          <p:spTgt spid="6349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349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349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349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349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3493">
                                            <p:txEl>
                                              <p:pRg st="1" end="1"/>
                                            </p:txEl>
                                          </p:spTgt>
                                        </p:tgtEl>
                                        <p:attrNameLst>
                                          <p:attrName>style.visibility</p:attrName>
                                        </p:attrNameLst>
                                      </p:cBhvr>
                                      <p:to>
                                        <p:strVal val="visible"/>
                                      </p:to>
                                    </p:set>
                                    <p:animEffect transition="in" filter="fade">
                                      <p:cBhvr>
                                        <p:cTn id="17" dur="800" decel="100000"/>
                                        <p:tgtEl>
                                          <p:spTgt spid="63493">
                                            <p:txEl>
                                              <p:pRg st="1" end="1"/>
                                            </p:txEl>
                                          </p:spTgt>
                                        </p:tgtEl>
                                      </p:cBhvr>
                                    </p:animEffect>
                                    <p:anim calcmode="lin" valueType="num">
                                      <p:cBhvr>
                                        <p:cTn id="18" dur="800" decel="100000" fill="hold"/>
                                        <p:tgtEl>
                                          <p:spTgt spid="6349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349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349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349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349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3493">
                                            <p:txEl>
                                              <p:pRg st="2" end="2"/>
                                            </p:txEl>
                                          </p:spTgt>
                                        </p:tgtEl>
                                        <p:attrNameLst>
                                          <p:attrName>style.visibility</p:attrName>
                                        </p:attrNameLst>
                                      </p:cBhvr>
                                      <p:to>
                                        <p:strVal val="visible"/>
                                      </p:to>
                                    </p:set>
                                    <p:animEffect transition="in" filter="fade">
                                      <p:cBhvr>
                                        <p:cTn id="27" dur="800" decel="100000"/>
                                        <p:tgtEl>
                                          <p:spTgt spid="63493">
                                            <p:txEl>
                                              <p:pRg st="2" end="2"/>
                                            </p:txEl>
                                          </p:spTgt>
                                        </p:tgtEl>
                                      </p:cBhvr>
                                    </p:animEffect>
                                    <p:anim calcmode="lin" valueType="num">
                                      <p:cBhvr>
                                        <p:cTn id="28" dur="800" decel="100000" fill="hold"/>
                                        <p:tgtEl>
                                          <p:spTgt spid="63493">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3493">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3493">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3493">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349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ar-JO" altLang="zh-CN" sz="3200" b="1" dirty="0">
                <a:solidFill>
                  <a:schemeClr val="tx1"/>
                </a:solidFill>
                <a:effectLst>
                  <a:outerShdw blurRad="38100" dist="38100" dir="2700000" algn="tl">
                    <a:srgbClr val="000000"/>
                  </a:outerShdw>
                </a:effectLst>
                <a:ea typeface="SimSun" charset="0"/>
              </a:rPr>
              <a:t>طقوس التقدمات اللاوية</a:t>
            </a:r>
            <a:endParaRPr kumimoji="0" lang="en-US" altLang="zh-CN" sz="32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129</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30172134"/>
              </p:ext>
            </p:extLst>
          </p:nvPr>
        </p:nvGraphicFramePr>
        <p:xfrm>
          <a:off x="-76200" y="533400"/>
          <a:ext cx="9296401" cy="6398343"/>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401178">
                <a:tc rowSpan="7">
                  <a:txBody>
                    <a:bodyPr/>
                    <a:lstStyle/>
                    <a:p>
                      <a:pPr algn="ctr"/>
                      <a:r>
                        <a:rPr lang="ar-JO" sz="2800" b="1" dirty="0">
                          <a:latin typeface="Arial" panose="020B0604020202020204" pitchFamily="34" charset="0"/>
                          <a:cs typeface="Arial" panose="020B0604020202020204" pitchFamily="34" charset="0"/>
                        </a:rPr>
                        <a:t>أعمال الكهنة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401178">
                <a:tc vMerge="1">
                  <a:txBody>
                    <a:bodyPr/>
                    <a:lstStyle/>
                    <a:p>
                      <a:endParaRPr lang="en-US" dirty="0"/>
                    </a:p>
                  </a:txBody>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1574201">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سفك الدم</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0" indent="0" algn="ctr">
                        <a:buNone/>
                      </a:pPr>
                      <a:r>
                        <a:rPr lang="ar-JO" sz="1400" b="1" dirty="0">
                          <a:latin typeface="Arial" panose="020B0604020202020204" pitchFamily="34" charset="0"/>
                          <a:cs typeface="Arial" panose="020B0604020202020204" pitchFamily="34" charset="0"/>
                        </a:rPr>
                        <a:t>يوضع الدم في وعاء يرش على جوانب المذبح (3: 2 ، 8 ، 13)</a:t>
                      </a:r>
                      <a:endParaRPr lang="en-US" sz="1400" b="1" baseline="0"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اختلفت الطقوس وفقًا لموقف المصلي (ولكنها تنطوي على ”سكب" بدلاً من ”رش الدم") ، أو مناسبة التضحية ، أو نوع الحيوان (على سبيل المثال ، مختلف إذا كان طائرًا)</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نزل الدم في وعاء وتناثر على جوانب المذبح (٧: ٢)</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1166886">
                <a:tc vMerge="1">
                  <a:txBody>
                    <a:bodyPr/>
                    <a:lstStyle/>
                    <a:p>
                      <a:endParaRPr lang="en-US"/>
                    </a:p>
                  </a:txBody>
                  <a:tcPr/>
                </a:tc>
                <a:tc gridSpan="3">
                  <a:txBody>
                    <a:bodyPr/>
                    <a:lstStyle/>
                    <a:p>
                      <a:pPr algn="ctr"/>
                      <a:r>
                        <a:rPr lang="ar-JO" sz="1400" b="1" dirty="0">
                          <a:latin typeface="Arial" panose="020B0604020202020204" pitchFamily="34" charset="0"/>
                          <a:cs typeface="Arial" panose="020B0604020202020204" pitchFamily="34" charset="0"/>
                        </a:rPr>
                        <a:t>الحرق على المذبح</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يتم حرق الأحشاء المختارة (بما في ذلك "الذيل السمني" للأغنام) على المذبح</a:t>
                      </a:r>
                      <a:endParaRPr lang="en-US" b="1"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حرق الأحشاء المختارة على المذبح</a:t>
                      </a:r>
                      <a:endParaRPr lang="en-US" b="1" dirty="0">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حرق الأحشاء المختارة على المذبح</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982309">
                <a:tc vMerge="1">
                  <a:txBody>
                    <a:bodyPr/>
                    <a:lstStyle/>
                    <a:p>
                      <a:endParaRPr lang="en-US"/>
                    </a:p>
                  </a:txBody>
                  <a:tcPr/>
                </a:tc>
                <a:tc rowSpan="3">
                  <a:txBody>
                    <a:bodyPr/>
                    <a:lstStyle/>
                    <a:p>
                      <a:pPr algn="ctr"/>
                      <a:r>
                        <a:rPr lang="ar-JO" b="1" dirty="0">
                          <a:latin typeface="Arial" panose="020B0604020202020204" pitchFamily="34" charset="0"/>
                          <a:cs typeface="Arial" panose="020B0604020202020204" pitchFamily="34" charset="0"/>
                        </a:rPr>
                        <a:t>توزيع الذبيحة أو التخلص منها</a:t>
                      </a:r>
                      <a:endParaRPr lang="en-US"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توزيع الذبيحة أو التخلص منها</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كان صدر الحيوان ليكون بمثابة "قربان" ويأكله الكهنة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تلقى الكاهن ذبيحة القرابين من قبل الزعيم أو الشخص العادي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يستلم</a:t>
                      </a:r>
                      <a:r>
                        <a:rPr lang="ar-JO" sz="1400" b="1" baseline="0" dirty="0">
                          <a:latin typeface="Arial" panose="020B0604020202020204" pitchFamily="34" charset="0"/>
                          <a:cs typeface="Arial" panose="020B0604020202020204" pitchFamily="34" charset="0"/>
                        </a:rPr>
                        <a:t> الكاهن الذبيحة</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982309">
                <a:tc vMerge="1">
                  <a:txBody>
                    <a:bodyPr/>
                    <a:lstStyle/>
                    <a:p>
                      <a:endParaRPr lang="en-US"/>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نصيب</a:t>
                      </a:r>
                      <a:r>
                        <a:rPr lang="ar-JO" sz="1400" b="1" baseline="0" dirty="0">
                          <a:latin typeface="Arial" panose="020B0604020202020204" pitchFamily="34" charset="0"/>
                          <a:cs typeface="Arial" panose="020B0604020202020204" pitchFamily="34" charset="0"/>
                        </a:rPr>
                        <a:t> العابد</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وجبة جماعية لأسرة المصلي في الزمان والمكان المناسبين</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90282">
                <a:tc vMerge="1">
                  <a:txBody>
                    <a:bodyPr/>
                    <a:lstStyle/>
                    <a:p>
                      <a:endParaRPr lang="en-US" dirty="0"/>
                    </a:p>
                  </a:txBody>
                  <a:tcPr/>
                </a:tc>
                <a:tc vMerge="1">
                  <a:txBody>
                    <a:bodyPr/>
                    <a:lstStyle/>
                    <a:p>
                      <a:endParaRPr lang="en-US" dirty="0"/>
                    </a:p>
                  </a:txBody>
                  <a:tcPr anchor="ctr"/>
                </a:tc>
                <a:tc gridSpan="2">
                  <a:txBody>
                    <a:bodyPr/>
                    <a:lstStyle/>
                    <a:p>
                      <a:pPr algn="ctr"/>
                      <a:r>
                        <a:rPr lang="ar-JO" sz="1400" b="1" dirty="0">
                          <a:latin typeface="Arial" panose="020B0604020202020204" pitchFamily="34" charset="0"/>
                          <a:cs typeface="Arial" panose="020B0604020202020204" pitchFamily="34" charset="0"/>
                        </a:rPr>
                        <a:t>البقية</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حرق الجزء المتبقي</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تحرق الذبيحة خارج المحلة للكاهن و الأمة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228357"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15596368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ea typeface="SimSun" charset="0"/>
              </a:rPr>
              <a:t>طقوس الذبائح الخاصة</a:t>
            </a:r>
            <a:endParaRPr kumimoji="0" lang="en-US" altLang="zh-CN" sz="24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998099157"/>
              </p:ext>
            </p:extLst>
          </p:nvPr>
        </p:nvGraphicFramePr>
        <p:xfrm>
          <a:off x="-76200" y="457198"/>
          <a:ext cx="9296401" cy="6477002"/>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362199">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80350">
                <a:tc rowSpan="9">
                  <a:txBody>
                    <a:bodyPr/>
                    <a:lstStyle/>
                    <a:p>
                      <a:pPr algn="ctr"/>
                      <a:r>
                        <a:rPr lang="ar-JO" sz="2800" b="1" dirty="0">
                          <a:latin typeface="Arial" panose="020B0604020202020204" pitchFamily="34" charset="0"/>
                          <a:cs typeface="Arial" panose="020B0604020202020204" pitchFamily="34" charset="0"/>
                        </a:rPr>
                        <a:t>طقوس خاصة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solidFill>
                            <a:schemeClr val="tx1"/>
                          </a:solidFill>
                          <a:latin typeface="Arial" panose="020B0604020202020204" pitchFamily="34" charset="0"/>
                          <a:cs typeface="Arial" panose="020B0604020202020204" pitchFamily="34" charset="0"/>
                        </a:rPr>
                        <a:t>تكفيري</a:t>
                      </a:r>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0350">
                <a:tc vMerge="1">
                  <a:txBody>
                    <a:bodyPr/>
                    <a:lstStyle/>
                    <a:p>
                      <a:endParaRPr lang="en-US" dirty="0"/>
                    </a:p>
                  </a:txBody>
                  <a:tcPr/>
                </a:tc>
                <a:tc gridSpan="2">
                  <a:txBody>
                    <a:bodyPr/>
                    <a:lstStyle/>
                    <a:p>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41417">
                <a:tc vMerge="1">
                  <a:txBody>
                    <a:bodyPr/>
                    <a:lstStyle/>
                    <a:p>
                      <a:endParaRPr lang="en-US"/>
                    </a:p>
                  </a:txBody>
                  <a:tcPr/>
                </a:tc>
                <a:tc rowSpan="2">
                  <a:txBody>
                    <a:bodyPr/>
                    <a:lstStyle/>
                    <a:p>
                      <a:pPr algn="ctr"/>
                      <a:r>
                        <a:rPr lang="ar-JO" sz="1800" b="1" kern="1200" dirty="0">
                          <a:solidFill>
                            <a:schemeClr val="dk1"/>
                          </a:solidFill>
                          <a:latin typeface="Arial" panose="020B0604020202020204" pitchFamily="34" charset="0"/>
                          <a:ea typeface="+mn-ea"/>
                          <a:cs typeface="Arial" panose="020B0604020202020204" pitchFamily="34" charset="0"/>
                        </a:rPr>
                        <a:t>التكريس</a:t>
                      </a:r>
                      <a:endParaRPr lang="en-US" sz="1800" b="1" kern="1200" dirty="0">
                        <a:solidFill>
                          <a:schemeClr val="dk1"/>
                        </a:solidFill>
                        <a:latin typeface="Arial" panose="020B0604020202020204" pitchFamily="34" charset="0"/>
                        <a:ea typeface="+mn-ea"/>
                        <a:cs typeface="Arial" panose="020B0604020202020204" pitchFamily="34" charset="0"/>
                      </a:endParaRPr>
                    </a:p>
                  </a:txBody>
                  <a:tcPr vert="vert270" anchor="ctr"/>
                </a:tc>
                <a:tc gridSpan="2">
                  <a:txBody>
                    <a:bodyPr/>
                    <a:lstStyle/>
                    <a:p>
                      <a:pPr marL="342900" indent="-342900" algn="r">
                        <a:buNone/>
                      </a:pPr>
                      <a:r>
                        <a:rPr lang="ar-JO" sz="1400" b="1" dirty="0">
                          <a:latin typeface="Arial" panose="020B0604020202020204" pitchFamily="34" charset="0"/>
                          <a:cs typeface="Arial" panose="020B0604020202020204" pitchFamily="34" charset="0"/>
                        </a:rPr>
                        <a:t>1. للكهنة (خر 29، لا 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كبش</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826164">
                <a:tc vMerge="1">
                  <a:txBody>
                    <a:bodyPr/>
                    <a:lstStyle/>
                    <a:p>
                      <a:endParaRPr lang="en-US"/>
                    </a:p>
                  </a:txBody>
                  <a:tcPr/>
                </a:tc>
                <a:tc vMerge="1">
                  <a:txBody>
                    <a:bodyPr/>
                    <a:lstStyle/>
                    <a:p>
                      <a:endParaRPr lang="en-US" dirty="0"/>
                    </a:p>
                  </a:txBody>
                  <a:tcPr anchor="ctr"/>
                </a:tc>
                <a:tc gridSpan="2">
                  <a:txBody>
                    <a:bodyPr/>
                    <a:lstStyle/>
                    <a:p>
                      <a:pPr marL="342900" indent="-342900" algn="r">
                        <a:buNone/>
                      </a:pPr>
                      <a:r>
                        <a:rPr lang="ar-JO" sz="1400" b="1" dirty="0">
                          <a:latin typeface="Arial" panose="020B0604020202020204" pitchFamily="34" charset="0"/>
                          <a:cs typeface="Arial" panose="020B0604020202020204" pitchFamily="34" charset="0"/>
                        </a:rPr>
                        <a:t>2. للهيكل (2 أخ 29)</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70</a:t>
                      </a:r>
                      <a:r>
                        <a:rPr lang="ar-JO" sz="1400" b="1" baseline="0" dirty="0">
                          <a:latin typeface="Arial" panose="020B0604020202020204" pitchFamily="34" charset="0"/>
                          <a:cs typeface="Arial" panose="020B0604020202020204" pitchFamily="34" charset="0"/>
                        </a:rPr>
                        <a:t> ثور، 100 كبش، 200 خروف ذكر</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976377">
                <a:tc vMerge="1">
                  <a:txBody>
                    <a:bodyPr/>
                    <a:lstStyle/>
                    <a:p>
                      <a:endParaRPr lang="en-US"/>
                    </a:p>
                  </a:txBody>
                  <a:tcPr/>
                </a:tc>
                <a:tc>
                  <a:txBody>
                    <a:bodyPr/>
                    <a:lstStyle/>
                    <a:p>
                      <a:r>
                        <a:rPr lang="ar-JO" sz="1400" b="1" dirty="0">
                          <a:latin typeface="Arial" panose="020B0604020202020204" pitchFamily="34" charset="0"/>
                          <a:cs typeface="Arial" panose="020B0604020202020204" pitchFamily="34" charset="0"/>
                        </a:rPr>
                        <a:t>عدم التكريس</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تتميم شريعة النذير (عد 6: 14-17)</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ذكر عمره سنة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تقدمة حبوب دورية، تقدمة خبز خاصة</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698721">
                <a:tc vMerge="1">
                  <a:txBody>
                    <a:bodyPr/>
                    <a:lstStyle/>
                    <a:p>
                      <a:endParaRPr lang="en-US"/>
                    </a:p>
                  </a:txBody>
                  <a:tcPr/>
                </a:tc>
                <a:tc rowSpan="4">
                  <a:txBody>
                    <a:bodyPr/>
                    <a:lstStyle/>
                    <a:p>
                      <a:pPr algn="ctr"/>
                      <a:r>
                        <a:rPr lang="ar-JO" b="1" dirty="0">
                          <a:latin typeface="Arial" panose="020B0604020202020204" pitchFamily="34" charset="0"/>
                          <a:cs typeface="Arial" panose="020B0604020202020204" pitchFamily="34" charset="0"/>
                        </a:rPr>
                        <a:t>طقوس التطهير</a:t>
                      </a:r>
                      <a:endParaRPr lang="en-US" b="1" dirty="0">
                        <a:latin typeface="Arial" panose="020B0604020202020204" pitchFamily="34" charset="0"/>
                        <a:cs typeface="Arial" panose="020B0604020202020204" pitchFamily="34" charset="0"/>
                      </a:endParaRPr>
                    </a:p>
                  </a:txBody>
                  <a:tcPr vert="vert270" anchor="ctr"/>
                </a:tc>
                <a:tc gridSpan="2">
                  <a:txBody>
                    <a:bodyP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كسر النذر (عد 6: 9-12)</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حمام</a:t>
                      </a:r>
                      <a:r>
                        <a:rPr lang="ar-JO" sz="1400" b="1" baseline="0" dirty="0">
                          <a:latin typeface="Arial" panose="020B0604020202020204" pitchFamily="34" charset="0"/>
                          <a:cs typeface="Arial" panose="020B0604020202020204" pitchFamily="34" charset="0"/>
                        </a:rPr>
                        <a:t> أو يمام</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902515">
                <a:tc vMerge="1">
                  <a:txBody>
                    <a:bodyPr/>
                    <a:lstStyle/>
                    <a:p>
                      <a:endParaRPr lang="en-US"/>
                    </a:p>
                  </a:txBody>
                  <a:tcPr/>
                </a:tc>
                <a:tc vMerge="1">
                  <a:txBody>
                    <a:bodyPr/>
                    <a:lstStyle/>
                    <a:p>
                      <a:endParaRPr lang="en-US" dirty="0"/>
                    </a:p>
                  </a:txBody>
                  <a:tcPr anchor="ctr"/>
                </a:tc>
                <a:tc gridSpan="2">
                  <a:txBody>
                    <a:bodyP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تطهير الأبرص (لا 14: 12-20)</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ذكر عمره سنة (حمام أو يمام للفقراء )</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تقدمة خبوب</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727046">
                <a:tc vMerge="1">
                  <a:txBody>
                    <a:bodyPr/>
                    <a:lstStyle/>
                    <a:p>
                      <a:endParaRPr lang="en-US" dirty="0"/>
                    </a:p>
                  </a:txBody>
                  <a:tcPr/>
                </a:tc>
                <a:tc vMerge="1">
                  <a:txBody>
                    <a:bodyPr/>
                    <a:lstStyle/>
                    <a:p>
                      <a:endParaRPr lang="en-US" dirty="0"/>
                    </a:p>
                  </a:txBody>
                  <a:tcPr anchor="ctr"/>
                </a:tc>
                <a:tc gridSpan="2">
                  <a:txBody>
                    <a:bodyPr/>
                    <a:lstStyle/>
                    <a:p>
                      <a:pPr algn="r"/>
                      <a:r>
                        <a:rPr lang="ar-JO" sz="1400" b="1" baseline="0" dirty="0">
                          <a:latin typeface="Arial" panose="020B0604020202020204" pitchFamily="34" charset="0"/>
                          <a:cs typeface="Arial" panose="020B0604020202020204" pitchFamily="34" charset="0"/>
                        </a:rPr>
                        <a:t>3. الرجل (15: 14-15) أو المرأة بنزف (15: 29-30)</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أو يمامة</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844062">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pPr algn="r"/>
                      <a:r>
                        <a:rPr lang="ar-JO" sz="1400" b="1" dirty="0">
                          <a:latin typeface="Arial" panose="020B0604020202020204" pitchFamily="34" charset="0"/>
                          <a:cs typeface="Arial" panose="020B0604020202020204" pitchFamily="34" charset="0"/>
                        </a:rPr>
                        <a:t>4. المرأة بعد الولادة (12: 6-8)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خروف عمره سنة (أو حمام أو يمام)</a:t>
                      </a:r>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tc>
                  <a:txBody>
                    <a:bodyPr/>
                    <a:lstStyle/>
                    <a:p>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bl>
          </a:graphicData>
        </a:graphic>
      </p:graphicFrame>
      <p:sp>
        <p:nvSpPr>
          <p:cNvPr id="230405" name="Text Box 85"/>
          <p:cNvSpPr txBox="1">
            <a:spLocks noChangeArrowheads="1"/>
          </p:cNvSpPr>
          <p:nvPr/>
        </p:nvSpPr>
        <p:spPr bwMode="auto">
          <a:xfrm>
            <a:off x="7162800" y="6304240"/>
            <a:ext cx="1981200" cy="36933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01065256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latin typeface="Arial"/>
                <a:ea typeface="SimSun" charset="0"/>
                <a:cs typeface="Arial"/>
              </a:rPr>
              <a:t>طقوس تكفيرية خاصة</a:t>
            </a:r>
            <a:endParaRPr kumimoji="0" lang="en-US" altLang="zh-CN" sz="2400" b="1" dirty="0">
              <a:solidFill>
                <a:schemeClr val="tx1"/>
              </a:solidFill>
              <a:effectLst>
                <a:outerShdw blurRad="38100" dist="38100" dir="2700000" algn="tl">
                  <a:srgbClr val="000000"/>
                </a:outerShdw>
              </a:effectLst>
              <a:latin typeface="Arial"/>
              <a:ea typeface="SimSun" charset="0"/>
              <a:cs typeface="Arial"/>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35824885"/>
              </p:ext>
            </p:extLst>
          </p:nvPr>
        </p:nvGraphicFramePr>
        <p:xfrm>
          <a:off x="-76200" y="457199"/>
          <a:ext cx="9296401" cy="6428726"/>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209799">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69110">
                <a:tc rowSpan="9">
                  <a:txBody>
                    <a:bodyPr/>
                    <a:lstStyle/>
                    <a:p>
                      <a:pPr algn="ctr"/>
                      <a:r>
                        <a:rPr lang="ar-JO" sz="2800" b="1" dirty="0">
                          <a:latin typeface="Arial" panose="020B0604020202020204" pitchFamily="34" charset="0"/>
                          <a:cs typeface="Arial" panose="020B0604020202020204" pitchFamily="34" charset="0"/>
                        </a:rPr>
                        <a:t>طقوس خاصة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69110">
                <a:tc vMerge="1">
                  <a:txBody>
                    <a:bodyPr/>
                    <a:lstStyle/>
                    <a:p>
                      <a:endParaRPr lang="en-US" dirty="0"/>
                    </a:p>
                  </a:txBody>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19507">
                <a:tc vMerge="1">
                  <a:txBody>
                    <a:bodyPr/>
                    <a:lstStyle/>
                    <a:p>
                      <a:endParaRPr lang="en-US"/>
                    </a:p>
                  </a:txBody>
                  <a:tcPr/>
                </a:tc>
                <a:tc rowSpan="2">
                  <a:txBody>
                    <a:bodyPr/>
                    <a:lstStyle/>
                    <a:p>
                      <a:pPr algn="ctr"/>
                      <a:r>
                        <a:rPr lang="ar-JO" sz="1400" b="1" kern="1200" dirty="0">
                          <a:solidFill>
                            <a:schemeClr val="dk1"/>
                          </a:solidFill>
                          <a:latin typeface="Arial" panose="020B0604020202020204" pitchFamily="34" charset="0"/>
                          <a:ea typeface="+mn-ea"/>
                          <a:cs typeface="Arial" panose="020B0604020202020204" pitchFamily="34" charset="0"/>
                        </a:rPr>
                        <a:t>التكريس</a:t>
                      </a:r>
                      <a:endParaRPr lang="en-US" sz="1400" b="1" kern="1200" dirty="0">
                        <a:solidFill>
                          <a:schemeClr val="dk1"/>
                        </a:solidFill>
                        <a:latin typeface="Arial" panose="020B0604020202020204" pitchFamily="34" charset="0"/>
                        <a:ea typeface="+mn-ea"/>
                        <a:cs typeface="Arial" panose="020B0604020202020204" pitchFamily="34" charset="0"/>
                      </a:endParaRPr>
                    </a:p>
                  </a:txBody>
                  <a:tcPr vert="vert270" anchor="ctr"/>
                </a:tc>
                <a:tc gridSpan="2">
                  <a:txBody>
                    <a:bodyPr/>
                    <a:lstStyle/>
                    <a:p>
                      <a:pPr marL="342900" indent="-342900" algn="ctr">
                        <a:buNone/>
                      </a:pPr>
                      <a:r>
                        <a:rPr lang="ar-JO" sz="1400" b="1" dirty="0">
                          <a:latin typeface="Arial" panose="020B0604020202020204" pitchFamily="34" charset="0"/>
                          <a:cs typeface="Arial" panose="020B0604020202020204" pitchFamily="34" charset="0"/>
                        </a:rPr>
                        <a:t>1.</a:t>
                      </a:r>
                      <a:r>
                        <a:rPr lang="ar-JO" sz="1400" b="1" baseline="0" dirty="0">
                          <a:latin typeface="Arial" panose="020B0604020202020204" pitchFamily="34" charset="0"/>
                          <a:cs typeface="Arial" panose="020B0604020202020204" pitchFamily="34" charset="0"/>
                        </a:rPr>
                        <a:t> للكهنة (خر 29، لا 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كبش للتكريس</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ثور (طقس خاص)</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944880">
                <a:tc vMerge="1">
                  <a:txBody>
                    <a:bodyPr/>
                    <a:lstStyle/>
                    <a:p>
                      <a:endParaRPr lang="en-US"/>
                    </a:p>
                  </a:txBody>
                  <a:tcPr/>
                </a:tc>
                <a:tc vMerge="1">
                  <a:txBody>
                    <a:bodyPr/>
                    <a:lstStyle/>
                    <a:p>
                      <a:endParaRPr lang="en-US" dirty="0"/>
                    </a:p>
                  </a:txBody>
                  <a:tcPr anchor="ctr"/>
                </a:tc>
                <a:tc gridSpan="2">
                  <a:txBody>
                    <a:bodyPr/>
                    <a:lstStyle/>
                    <a:p>
                      <a:pPr marL="342900" indent="-342900" algn="ctr">
                        <a:buNone/>
                      </a:pPr>
                      <a:r>
                        <a:rPr lang="ar-JO" sz="1400" b="1" dirty="0">
                          <a:latin typeface="Arial" panose="020B0604020202020204" pitchFamily="34" charset="0"/>
                          <a:cs typeface="Arial" panose="020B0604020202020204" pitchFamily="34" charset="0"/>
                        </a:rPr>
                        <a:t>2. للهيكل (2 أخ 29)</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العديد من الثيران والأغنام والماعز</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سبعة ثيران وسبعة كباش وسبعة خراف وسبعة تيوس ماعز</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947523">
                <a:tc vMerge="1">
                  <a:txBody>
                    <a:bodyPr/>
                    <a:lstStyle/>
                    <a:p>
                      <a:endParaRPr lang="en-US"/>
                    </a:p>
                  </a:txBody>
                  <a:tcPr/>
                </a:tc>
                <a:tc>
                  <a:txBody>
                    <a:bodyPr/>
                    <a:lstStyle/>
                    <a:p>
                      <a:pPr algn="ctr"/>
                      <a:r>
                        <a:rPr lang="ar-JO" sz="1400" b="1" dirty="0">
                          <a:latin typeface="Arial" panose="020B0604020202020204" pitchFamily="34" charset="0"/>
                          <a:cs typeface="Arial" panose="020B0604020202020204" pitchFamily="34" charset="0"/>
                        </a:rPr>
                        <a:t>عدم التكريس</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تتميم شريعة النذير (عد 6: 14-17)</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r>
                        <a:rPr lang="ar-JO" sz="1400" b="1" dirty="0">
                          <a:latin typeface="Arial" panose="020B0604020202020204" pitchFamily="34" charset="0"/>
                          <a:cs typeface="Arial" panose="020B0604020202020204" pitchFamily="34" charset="0"/>
                        </a:rPr>
                        <a:t>كبش</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عمره سنة واحدة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678073">
                <a:tc vMerge="1">
                  <a:txBody>
                    <a:bodyPr/>
                    <a:lstStyle/>
                    <a:p>
                      <a:endParaRPr lang="en-US"/>
                    </a:p>
                  </a:txBody>
                  <a:tcPr/>
                </a:tc>
                <a:tc rowSpan="4">
                  <a:txBody>
                    <a:bodyPr/>
                    <a:lstStyle/>
                    <a:p>
                      <a:pPr algn="ctr"/>
                      <a:r>
                        <a:rPr lang="ar-JO" sz="1400" b="1" dirty="0">
                          <a:latin typeface="Arial" panose="020B0604020202020204" pitchFamily="34" charset="0"/>
                          <a:cs typeface="Arial" panose="020B0604020202020204" pitchFamily="34" charset="0"/>
                        </a:rPr>
                        <a:t>طقوس</a:t>
                      </a:r>
                      <a:r>
                        <a:rPr lang="ar-JO" sz="1400" b="1" baseline="0" dirty="0">
                          <a:latin typeface="Arial" panose="020B0604020202020204" pitchFamily="34" charset="0"/>
                          <a:cs typeface="Arial" panose="020B0604020202020204" pitchFamily="34" charset="0"/>
                        </a:rPr>
                        <a:t> التطهير</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كسر النذر (عد 6: 9-12)</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ويمامة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خروف عمره سنة واحدة</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75844">
                <a:tc vMerge="1">
                  <a:txBody>
                    <a:bodyPr/>
                    <a:lstStyle/>
                    <a:p>
                      <a:endParaRPr lang="en-US"/>
                    </a:p>
                  </a:txBody>
                  <a:tcPr/>
                </a:tc>
                <a:tc vMerge="1">
                  <a:txBody>
                    <a:bodyPr/>
                    <a:lstStyle/>
                    <a:p>
                      <a:endParaRPr lang="en-US" dirty="0"/>
                    </a:p>
                  </a:txBody>
                  <a:tcPr anchor="ctr"/>
                </a:tc>
                <a:tc gridSpan="2">
                  <a:txBody>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تطهير الأبرص (لا 14: 12-20)</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400" b="1" dirty="0">
                          <a:latin typeface="Arial" panose="020B0604020202020204" pitchFamily="34" charset="0"/>
                          <a:cs typeface="Arial" panose="020B0604020202020204" pitchFamily="34" charset="0"/>
                        </a:rPr>
                        <a:t>خروف عمره سنة واحدة</a:t>
                      </a: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حمل ذكر يبلغ من العمر عامًا (بالإضافة إلى وعاء</a:t>
                      </a:r>
                      <a:r>
                        <a:rPr lang="ar-JO" sz="1400" b="1" baseline="0" dirty="0">
                          <a:latin typeface="Arial" panose="020B0604020202020204" pitchFamily="34" charset="0"/>
                          <a:cs typeface="Arial" panose="020B0604020202020204" pitchFamily="34" charset="0"/>
                        </a:rPr>
                        <a:t> من</a:t>
                      </a:r>
                      <a:r>
                        <a:rPr lang="ar-JO" sz="1400" b="1" dirty="0">
                          <a:latin typeface="Arial" panose="020B0604020202020204" pitchFamily="34" charset="0"/>
                          <a:cs typeface="Arial" panose="020B0604020202020204" pitchFamily="34" charset="0"/>
                        </a:rPr>
                        <a:t> الزيت)</a:t>
                      </a: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705561">
                <a:tc vMerge="1">
                  <a:txBody>
                    <a:bodyPr/>
                    <a:lstStyle/>
                    <a:p>
                      <a:endParaRPr lang="en-US" dirty="0"/>
                    </a:p>
                  </a:txBody>
                  <a:tcPr/>
                </a:tc>
                <a:tc vMerge="1">
                  <a:txBody>
                    <a:bodyPr/>
                    <a:lstStyle/>
                    <a:p>
                      <a:endParaRPr lang="en-US" dirty="0"/>
                    </a:p>
                  </a:txBody>
                  <a:tcPr anchor="ctr"/>
                </a:tc>
                <a:tc gridSpan="2">
                  <a:txBody>
                    <a:bodyPr/>
                    <a:lstStyle/>
                    <a:p>
                      <a:pPr algn="ctr"/>
                      <a:r>
                        <a:rPr lang="ar-JO" sz="1400" b="1" baseline="0" dirty="0">
                          <a:latin typeface="Arial" panose="020B0604020202020204" pitchFamily="34" charset="0"/>
                          <a:cs typeface="Arial" panose="020B0604020202020204" pitchFamily="34" charset="0"/>
                        </a:rPr>
                        <a:t>3. الرجل (15: 14-15) أو المرأة مع نزف (15: 29-30)</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ويمامة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r h="819118">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pPr algn="ctr"/>
                      <a:r>
                        <a:rPr lang="ar-JO" sz="1400" b="1" dirty="0">
                          <a:latin typeface="Arial" panose="020B0604020202020204" pitchFamily="34" charset="0"/>
                          <a:cs typeface="Arial" panose="020B0604020202020204" pitchFamily="34" charset="0"/>
                        </a:rPr>
                        <a:t>4. المرأة بعد الولادة (12: 6-8)</a:t>
                      </a: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حمامة ويمامة</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8"/>
                  </a:ext>
                </a:extLst>
              </a:tr>
            </a:tbl>
          </a:graphicData>
        </a:graphic>
      </p:graphicFrame>
      <p:sp>
        <p:nvSpPr>
          <p:cNvPr id="232453" name="Text Box 85"/>
          <p:cNvSpPr txBox="1">
            <a:spLocks noChangeArrowheads="1"/>
          </p:cNvSpPr>
          <p:nvPr/>
        </p:nvSpPr>
        <p:spPr bwMode="auto">
          <a:xfrm>
            <a:off x="7772400" y="6128563"/>
            <a:ext cx="1371600" cy="55399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21766373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ea typeface="SimSun" charset="0"/>
              </a:rPr>
              <a:t>طقوس تكفيرية خاصة</a:t>
            </a:r>
            <a:endParaRPr kumimoji="0" lang="en-US" altLang="zh-CN" sz="24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15187233"/>
              </p:ext>
            </p:extLst>
          </p:nvPr>
        </p:nvGraphicFramePr>
        <p:xfrm>
          <a:off x="-76200" y="533399"/>
          <a:ext cx="9220202" cy="63246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259580">
                  <a:extLst>
                    <a:ext uri="{9D8B030D-6E8A-4147-A177-3AD203B41FA5}">
                      <a16:colId xmlns:a16="http://schemas.microsoft.com/office/drawing/2014/main" val="20002"/>
                    </a:ext>
                  </a:extLst>
                </a:gridCol>
                <a:gridCol w="95962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676400">
                  <a:extLst>
                    <a:ext uri="{9D8B030D-6E8A-4147-A177-3AD203B41FA5}">
                      <a16:colId xmlns:a16="http://schemas.microsoft.com/office/drawing/2014/main" val="20007"/>
                    </a:ext>
                  </a:extLst>
                </a:gridCol>
                <a:gridCol w="830254">
                  <a:extLst>
                    <a:ext uri="{9D8B030D-6E8A-4147-A177-3AD203B41FA5}">
                      <a16:colId xmlns:a16="http://schemas.microsoft.com/office/drawing/2014/main" val="20008"/>
                    </a:ext>
                  </a:extLst>
                </a:gridCol>
                <a:gridCol w="1074748">
                  <a:extLst>
                    <a:ext uri="{9D8B030D-6E8A-4147-A177-3AD203B41FA5}">
                      <a16:colId xmlns:a16="http://schemas.microsoft.com/office/drawing/2014/main" val="20009"/>
                    </a:ext>
                  </a:extLst>
                </a:gridCol>
              </a:tblGrid>
              <a:tr h="672188">
                <a:tc rowSpan="5">
                  <a:txBody>
                    <a:bodyPr/>
                    <a:lstStyle/>
                    <a:p>
                      <a:pPr algn="ctr"/>
                      <a:r>
                        <a:rPr lang="ar-JO" sz="2800" b="1" dirty="0">
                          <a:latin typeface="Arial" panose="020B0604020202020204" pitchFamily="34" charset="0"/>
                          <a:cs typeface="Arial" panose="020B0604020202020204" pitchFamily="34" charset="0"/>
                        </a:rPr>
                        <a:t>طقوس خاصة</a:t>
                      </a:r>
                      <a:endParaRPr lang="en-US" sz="2800" b="1" dirty="0">
                        <a:latin typeface="Arial" panose="020B0604020202020204" pitchFamily="34" charset="0"/>
                        <a:cs typeface="Arial" panose="020B0604020202020204" pitchFamily="34" charset="0"/>
                      </a:endParaRPr>
                    </a:p>
                  </a:txBody>
                  <a:tcPr vert="vert270" anchor="ctr">
                    <a:solidFill>
                      <a:srgbClr val="000000"/>
                    </a:solidFill>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solidFill>
                      <a:srgbClr val="000000"/>
                    </a:solidFill>
                  </a:tcPr>
                </a:tc>
                <a:tc gridSpan="3">
                  <a:txBody>
                    <a:bodyPr/>
                    <a:lstStyle/>
                    <a:p>
                      <a:pPr algn="ctr"/>
                      <a:r>
                        <a:rPr lang="ar-JO" sz="1800" b="1" dirty="0">
                          <a:latin typeface="Arial" panose="020B0604020202020204" pitchFamily="34" charset="0"/>
                          <a:cs typeface="Arial" panose="020B0604020202020204" pitchFamily="34" charset="0"/>
                        </a:rPr>
                        <a:t>تكريسي</a:t>
                      </a:r>
                      <a:endParaRPr lang="en-US" sz="14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tc>
                  <a:txBody>
                    <a:bodyPr/>
                    <a:lstStyle/>
                    <a:p>
                      <a:pPr algn="ctr"/>
                      <a:r>
                        <a:rPr lang="ar-JO" sz="1800" b="1" dirty="0">
                          <a:latin typeface="Arial" panose="020B0604020202020204" pitchFamily="34" charset="0"/>
                          <a:cs typeface="Arial" panose="020B0604020202020204" pitchFamily="34" charset="0"/>
                        </a:rPr>
                        <a:t>اشتراكي</a:t>
                      </a:r>
                      <a:endParaRPr lang="en-US" sz="1400" b="1" dirty="0">
                        <a:latin typeface="Arial" panose="020B0604020202020204" pitchFamily="34" charset="0"/>
                        <a:cs typeface="Arial" panose="020B0604020202020204" pitchFamily="34" charset="0"/>
                      </a:endParaRPr>
                    </a:p>
                  </a:txBody>
                  <a:tcPr anchor="ctr">
                    <a:solidFill>
                      <a:schemeClr val="bg2"/>
                    </a:solidFill>
                  </a:tcPr>
                </a:tc>
                <a:tc gridSpan="2">
                  <a:txBody>
                    <a:bodyPr/>
                    <a:lstStyle/>
                    <a:p>
                      <a:pPr algn="ctr"/>
                      <a:r>
                        <a:rPr lang="ar-JO" sz="1800" b="1" dirty="0">
                          <a:latin typeface="Arial" panose="020B0604020202020204" pitchFamily="34" charset="0"/>
                          <a:cs typeface="Arial" panose="020B0604020202020204" pitchFamily="34" charset="0"/>
                        </a:rPr>
                        <a:t>تكفيري</a:t>
                      </a:r>
                      <a:endParaRPr lang="en-US" sz="1600" b="1" dirty="0">
                        <a:latin typeface="Arial" panose="020B0604020202020204" pitchFamily="34" charset="0"/>
                        <a:cs typeface="Arial" panose="020B0604020202020204" pitchFamily="34" charset="0"/>
                      </a:endParaRPr>
                    </a:p>
                  </a:txBody>
                  <a:tcPr anchor="ctr">
                    <a:solidFill>
                      <a:schemeClr val="bg2"/>
                    </a:solidFill>
                  </a:tcPr>
                </a:tc>
                <a:tc hMerge="1">
                  <a:txBody>
                    <a:bodyPr/>
                    <a:lstStyle/>
                    <a:p>
                      <a:endParaRPr lang="en-US" sz="1600" dirty="0">
                        <a:latin typeface="Arial"/>
                        <a:cs typeface="Arial"/>
                      </a:endParaRPr>
                    </a:p>
                  </a:txBody>
                  <a:tcPr anchor="ctr">
                    <a:solidFill>
                      <a:schemeClr val="bg2"/>
                    </a:solidFill>
                  </a:tcPr>
                </a:tc>
                <a:extLst>
                  <a:ext uri="{0D108BD9-81ED-4DB2-BD59-A6C34878D82A}">
                    <a16:rowId xmlns:a16="http://schemas.microsoft.com/office/drawing/2014/main" val="10000"/>
                  </a:ext>
                </a:extLst>
              </a:tr>
              <a:tr h="672188">
                <a:tc vMerge="1">
                  <a:txBody>
                    <a:bodyPr/>
                    <a:lstStyle/>
                    <a:p>
                      <a:endParaRPr lang="en-US" dirty="0"/>
                    </a:p>
                  </a:txBody>
                  <a:tcPr/>
                </a:tc>
                <a:tc gridSpan="2">
                  <a:txBody>
                    <a:bodyPr/>
                    <a:lstStyle/>
                    <a:p>
                      <a:pPr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a:p>
                  </a:txBody>
                  <a:tcP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المحرقة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الحبوب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الشراب</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السلامة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الخطية</a:t>
                      </a:r>
                      <a:endParaRPr lang="en-US" sz="1800" b="1" dirty="0">
                        <a:latin typeface="Arial" panose="020B0604020202020204" pitchFamily="34" charset="0"/>
                        <a:cs typeface="Arial" panose="020B0604020202020204" pitchFamily="34" charset="0"/>
                      </a:endParaRPr>
                    </a:p>
                  </a:txBody>
                  <a:tcPr anchor="ctr"/>
                </a:tc>
                <a:tc>
                  <a:txBody>
                    <a:bodyPr/>
                    <a:lstStyle/>
                    <a:p>
                      <a:pPr algn="ctr"/>
                      <a:r>
                        <a:rPr lang="ar-JO" sz="1800" b="1" dirty="0">
                          <a:latin typeface="Arial" panose="020B0604020202020204" pitchFamily="34" charset="0"/>
                          <a:cs typeface="Arial" panose="020B0604020202020204" pitchFamily="34" charset="0"/>
                        </a:rPr>
                        <a:t>الإثم</a:t>
                      </a:r>
                      <a:endParaRPr lang="en-US" sz="18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1897012">
                <a:tc vMerge="1">
                  <a:txBody>
                    <a:bodyPr/>
                    <a:lstStyle/>
                    <a:p>
                      <a:endParaRPr lang="en-US"/>
                    </a:p>
                  </a:txBody>
                  <a:tcPr/>
                </a:tc>
                <a:tc rowSpan="3">
                  <a:txBody>
                    <a:bodyPr/>
                    <a:lstStyle/>
                    <a:p>
                      <a:pPr algn="ctr"/>
                      <a:r>
                        <a:rPr lang="ar-JO" sz="1400" b="1" dirty="0">
                          <a:latin typeface="Arial" panose="020B0604020202020204" pitchFamily="34" charset="0"/>
                          <a:cs typeface="Arial" panose="020B0604020202020204" pitchFamily="34" charset="0"/>
                        </a:rPr>
                        <a:t>أخرى</a:t>
                      </a:r>
                      <a:endParaRPr lang="en-US" sz="1400" b="1" dirty="0">
                        <a:latin typeface="Arial" panose="020B0604020202020204" pitchFamily="34" charset="0"/>
                        <a:cs typeface="Arial" panose="020B0604020202020204" pitchFamily="34" charset="0"/>
                      </a:endParaRPr>
                    </a:p>
                  </a:txBody>
                  <a:tcPr vert="vert270" anchor="ctr"/>
                </a:tc>
                <a:tc gridSpan="2">
                  <a:txBody>
                    <a:body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طقس الغيرة (عد 5: 15-26)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1/10 دقيق شعير عيفة ، بدون زيت أو بخور (ملاحظة: إيفة واحدة = ½ مكيال ، حوالي 8 ليترات)</a:t>
                      </a: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1739282">
                <a:tc vMerge="1">
                  <a:txBody>
                    <a:bodyPr/>
                    <a:lstStyle/>
                    <a:p>
                      <a:endParaRPr lang="en-US"/>
                    </a:p>
                  </a:txBody>
                  <a:tcPr/>
                </a:tc>
                <a:tc vMerge="1">
                  <a:txBody>
                    <a:bodyPr/>
                    <a:lstStyle/>
                    <a:p>
                      <a:endParaRPr lang="en-US" dirty="0"/>
                    </a:p>
                  </a:txBody>
                  <a:tcPr anchor="ctr"/>
                </a:tc>
                <a:tc gridSpan="2">
                  <a:txBody>
                    <a:bodyPr/>
                    <a:lstStyle/>
                    <a:p>
                      <a:pPr marL="177800" marR="0" lvl="0" indent="-177800" algn="ctr" defTabSz="457200" rtl="0" eaLnBrk="1" fontAlgn="auto" latinLnBrk="0" hangingPunct="1">
                        <a:lnSpc>
                          <a:spcPct val="100000"/>
                        </a:lnSpc>
                        <a:spcBef>
                          <a:spcPts val="0"/>
                        </a:spcBef>
                        <a:spcAft>
                          <a:spcPts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تقدمة الحبوب اليومية للكاهن (لا 6: 19-23)</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1/10</a:t>
                      </a:r>
                      <a:r>
                        <a:rPr lang="ar-JO" sz="1400" b="1" baseline="0" dirty="0">
                          <a:latin typeface="Arial" panose="020B0604020202020204" pitchFamily="34" charset="0"/>
                          <a:cs typeface="Arial" panose="020B0604020202020204" pitchFamily="34" charset="0"/>
                        </a:rPr>
                        <a:t> الإيفة من طحين نقي</a:t>
                      </a: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1343930">
                <a:tc vMerge="1">
                  <a:txBody>
                    <a:bodyPr/>
                    <a:lstStyle/>
                    <a:p>
                      <a:endParaRPr lang="en-US" dirty="0"/>
                    </a:p>
                  </a:txBody>
                  <a:tcPr/>
                </a:tc>
                <a:tc vMerge="1">
                  <a:txBody>
                    <a:bodyPr/>
                    <a:lstStyle/>
                    <a:p>
                      <a:endParaRPr lang="en-US" dirty="0"/>
                    </a:p>
                  </a:txBody>
                  <a:tcPr anchor="ctr"/>
                </a:tc>
                <a:tc gridSpan="2">
                  <a:txBody>
                    <a:bodyPr/>
                    <a:lstStyle/>
                    <a:p>
                      <a:pPr marL="177800" indent="-177800" algn="ctr"/>
                      <a:r>
                        <a:rPr lang="ar-JO" sz="1400" b="1" dirty="0">
                          <a:latin typeface="Arial" panose="020B0604020202020204" pitchFamily="34" charset="0"/>
                          <a:cs typeface="Arial" panose="020B0604020202020204" pitchFamily="34" charset="0"/>
                        </a:rPr>
                        <a:t>3. ذبيحة</a:t>
                      </a:r>
                      <a:r>
                        <a:rPr lang="ar-JO" sz="1400" b="1" baseline="0" dirty="0">
                          <a:latin typeface="Arial" panose="020B0604020202020204" pitchFamily="34" charset="0"/>
                          <a:cs typeface="Arial" panose="020B0604020202020204" pitchFamily="34" charset="0"/>
                        </a:rPr>
                        <a:t> الخطية للفقراء (5: 11-13)</a:t>
                      </a:r>
                      <a:endParaRPr lang="en-US" sz="1400" b="1" dirty="0">
                        <a:latin typeface="Arial" panose="020B0604020202020204" pitchFamily="34" charset="0"/>
                        <a:cs typeface="Arial" panose="020B0604020202020204" pitchFamily="34" charset="0"/>
                      </a:endParaRPr>
                    </a:p>
                    <a:p>
                      <a:pPr marL="177800" indent="-177800" algn="ctr"/>
                      <a:endParaRPr lang="en-US" sz="1400" b="1" dirty="0">
                        <a:latin typeface="Arial" panose="020B0604020202020204" pitchFamily="34" charset="0"/>
                        <a:cs typeface="Arial" panose="020B0604020202020204" pitchFamily="34" charset="0"/>
                      </a:endParaRPr>
                    </a:p>
                  </a:txBody>
                  <a:tcPr anchor="ctr"/>
                </a:tc>
                <a:tc hMerge="1">
                  <a:txBody>
                    <a:bodyPr/>
                    <a:lstStyle/>
                    <a:p>
                      <a:endParaRPr lang="en-US" sz="1400" b="1" dirty="0">
                        <a:latin typeface="Arial"/>
                        <a:cs typeface="Arial"/>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tc>
                  <a:txBody>
                    <a:bodyPr/>
                    <a:lstStyle/>
                    <a:p>
                      <a:pPr algn="ctr"/>
                      <a:endParaRPr lang="en-US" sz="1400" b="1">
                        <a:latin typeface="Arial" panose="020B0604020202020204" pitchFamily="34" charset="0"/>
                        <a:cs typeface="Arial" panose="020B0604020202020204" pitchFamily="34" charset="0"/>
                      </a:endParaRPr>
                    </a:p>
                  </a:txBody>
                  <a:tcPr anchor="ctr"/>
                </a:tc>
                <a:tc>
                  <a:txBody>
                    <a:bodyPr/>
                    <a:lstStyle/>
                    <a:p>
                      <a:pPr algn="ctr"/>
                      <a:r>
                        <a:rPr lang="ar-JO" sz="1400" b="1" dirty="0">
                          <a:latin typeface="Arial" panose="020B0604020202020204" pitchFamily="34" charset="0"/>
                          <a:cs typeface="Arial" panose="020B0604020202020204" pitchFamily="34" charset="0"/>
                        </a:rPr>
                        <a:t>1/10</a:t>
                      </a:r>
                      <a:r>
                        <a:rPr lang="ar-JO" sz="1400" b="1" baseline="0" dirty="0">
                          <a:latin typeface="Arial" panose="020B0604020202020204" pitchFamily="34" charset="0"/>
                          <a:cs typeface="Arial" panose="020B0604020202020204" pitchFamily="34" charset="0"/>
                        </a:rPr>
                        <a:t> الإيفة من طحين نقي</a:t>
                      </a:r>
                    </a:p>
                  </a:txBody>
                  <a:tcPr anchor="ctr"/>
                </a:tc>
                <a:tc>
                  <a:txBody>
                    <a:bodyPr/>
                    <a:lstStyle/>
                    <a:p>
                      <a:pPr algn="ctr"/>
                      <a:endParaRPr 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
        <p:nvSpPr>
          <p:cNvPr id="234501" name="Text Box 85"/>
          <p:cNvSpPr txBox="1">
            <a:spLocks noChangeArrowheads="1"/>
          </p:cNvSpPr>
          <p:nvPr/>
        </p:nvSpPr>
        <p:spPr bwMode="auto">
          <a:xfrm>
            <a:off x="8077200" y="5802868"/>
            <a:ext cx="1066800" cy="738664"/>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52479644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latin typeface="Arial"/>
                <a:ea typeface="SimSun" charset="0"/>
                <a:cs typeface="Arial"/>
              </a:rPr>
              <a:t>طقوس تكفيرية خاصة</a:t>
            </a:r>
            <a:endParaRPr kumimoji="0" lang="en-US" sz="2400" b="1" dirty="0">
              <a:solidFill>
                <a:schemeClr val="tx1"/>
              </a:solidFill>
              <a:effectLst>
                <a:outerShdw blurRad="38100" dist="38100" dir="2700000" algn="tl">
                  <a:srgbClr val="000000"/>
                </a:outerShdw>
              </a:effectLst>
              <a:latin typeface="Arial"/>
              <a:ea typeface="SimSun" charset="0"/>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3931232645"/>
              </p:ext>
            </p:extLst>
          </p:nvPr>
        </p:nvGraphicFramePr>
        <p:xfrm>
          <a:off x="0" y="533400"/>
          <a:ext cx="9134475" cy="6324601"/>
        </p:xfrm>
        <a:graphic>
          <a:graphicData uri="http://schemas.openxmlformats.org/drawingml/2006/table">
            <a:tbl>
              <a:tblPr/>
              <a:tblGrid>
                <a:gridCol w="1898650">
                  <a:extLst>
                    <a:ext uri="{9D8B030D-6E8A-4147-A177-3AD203B41FA5}">
                      <a16:colId xmlns:a16="http://schemas.microsoft.com/office/drawing/2014/main" val="20000"/>
                    </a:ext>
                  </a:extLst>
                </a:gridCol>
                <a:gridCol w="2359025">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44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تكريسي</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4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محرقة</a:t>
                      </a:r>
                      <a:endParaRPr kumimoji="0" lang="en-US" sz="18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الحبوب</a:t>
                      </a:r>
                      <a:endParaRPr kumimoji="0" lang="en-US" sz="18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charset="0"/>
                          <a:ea typeface="ＭＳ Ｐゴシック" charset="0"/>
                          <a:cs typeface="Arial" charset="0"/>
                        </a:rPr>
                        <a:t>الشراب</a:t>
                      </a:r>
                      <a:endParaRPr kumimoji="0" lang="en-US" sz="18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1806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المناسبة</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العبادة الطوعية : بعض الطقوس المقررة و</a:t>
                      </a:r>
                      <a:r>
                        <a:rPr lang="ar-JO" sz="1400" b="1" baseline="0" dirty="0">
                          <a:solidFill>
                            <a:schemeClr val="bg2"/>
                          </a:solidFill>
                        </a:rPr>
                        <a:t>الذبائح الموسمية</a:t>
                      </a:r>
                      <a:r>
                        <a:rPr lang="ar-JO" sz="1400" b="1" dirty="0">
                          <a:solidFill>
                            <a:schemeClr val="bg2"/>
                          </a:solidFill>
                        </a:rPr>
                        <a:t> </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تقدمة إضافية لتقدمات السلامة المشتركة المحترقة دائمًا ؛ يمكن أن يكون ذبيحة خطيئة للفقراء جدا</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تقدمة إضافية لتقدمات السلامة المشتركة و المحترقة دائماً لكن ليس مع ذبائح الإثم و الخطية وحدها</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12795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التميز</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محترق بالكامل على المذبح (لاويين 1: 9)</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وباعتبارها تقدمة</a:t>
                      </a:r>
                      <a:r>
                        <a:rPr lang="ar-JO" sz="1400" b="1" baseline="0" dirty="0">
                          <a:solidFill>
                            <a:schemeClr val="bg2"/>
                          </a:solidFill>
                        </a:rPr>
                        <a:t> </a:t>
                      </a:r>
                      <a:r>
                        <a:rPr lang="ar-JO" sz="1400" b="1" dirty="0">
                          <a:solidFill>
                            <a:schemeClr val="bg2"/>
                          </a:solidFill>
                        </a:rPr>
                        <a:t>غير دموية ، فقد صاحبها قرابين دموية</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ربما كان النبيذ بديلاً متعمدًا عن دماء الإراقة الوثنية</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3"/>
                  </a:ext>
                </a:extLst>
              </a:tr>
              <a:tr h="10556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الأهمية اللاهوتية للعهد القديم</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يدل على فعل العابد من التكريس الكامل لله</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تكريسًا واضحًا للحياة اليومية لله تقديراً لرحمة العهد</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4"/>
                  </a:ext>
                </a:extLst>
              </a:tr>
              <a:tr h="12938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charset="0"/>
                          <a:ea typeface="ＭＳ Ｐゴシック" charset="0"/>
                          <a:cs typeface="Arial" charset="0"/>
                        </a:rPr>
                        <a:t>النوع</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مات المسيح كحمل الله في تكريس كامل لتحقيق مشيئة الله</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rPr>
                        <a:t>يرتبط شخص المسيح الكامل بموته الفدائي</a:t>
                      </a: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2"/>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bl>
          </a:graphicData>
        </a:graphic>
      </p:graphicFrame>
      <p:sp>
        <p:nvSpPr>
          <p:cNvPr id="50179" name="Text Box 4"/>
          <p:cNvSpPr txBox="1">
            <a:spLocks noChangeArrowheads="1"/>
          </p:cNvSpPr>
          <p:nvPr/>
        </p:nvSpPr>
        <p:spPr bwMode="auto">
          <a:xfrm>
            <a:off x="8451850" y="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36583" name="Text Box 85"/>
          <p:cNvSpPr txBox="1">
            <a:spLocks noChangeArrowheads="1"/>
          </p:cNvSpPr>
          <p:nvPr/>
        </p:nvSpPr>
        <p:spPr bwMode="auto">
          <a:xfrm>
            <a:off x="7239000" y="6304240"/>
            <a:ext cx="1981200" cy="36933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73499095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16008820"/>
              </p:ext>
            </p:extLst>
          </p:nvPr>
        </p:nvGraphicFramePr>
        <p:xfrm>
          <a:off x="0" y="152400"/>
          <a:ext cx="9134475" cy="6778625"/>
        </p:xfrm>
        <a:graphic>
          <a:graphicData uri="http://schemas.openxmlformats.org/drawingml/2006/table">
            <a:tbl>
              <a:tblPr/>
              <a:tblGrid>
                <a:gridCol w="1524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81275">
                  <a:extLst>
                    <a:ext uri="{9D8B030D-6E8A-4147-A177-3AD203B41FA5}">
                      <a16:colId xmlns:a16="http://schemas.microsoft.com/office/drawing/2014/main" val="20003"/>
                    </a:ext>
                  </a:extLst>
                </a:gridCol>
              </a:tblGrid>
              <a:tr h="530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اشتراكي</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تكفيري</a:t>
                      </a:r>
                      <a:endParaRPr kumimoji="0" lang="en-US" sz="16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extLst>
                  <a:ext uri="{0D108BD9-81ED-4DB2-BD59-A6C34878D82A}">
                    <a16:rowId xmlns:a16="http://schemas.microsoft.com/office/drawing/2014/main" val="10000"/>
                  </a:ext>
                </a:extLst>
              </a:tr>
              <a:tr h="365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السلامة</a:t>
                      </a:r>
                      <a:endParaRPr kumimoji="0" lang="en-US"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الخطية</a:t>
                      </a:r>
                      <a:endParaRPr kumimoji="0" lang="en-US"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الإثم</a:t>
                      </a:r>
                      <a:endParaRPr kumimoji="0" lang="en-US" sz="18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731520">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المناسبة</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الشكر: للخلاص غير المتوقع أو البركة الممنوحة بالفعل</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خطايا السهو ضد الوصية الإلهية من قبل الفرد أو الأمة كلها</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التملك غير المشروع أو الحرمان من الحقوق الواجبة لله أو الإنسان ، والتي يمكن تقديرها عادةً في شكل تعويض نقدي</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94488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الاقتراب: للبركة أو النجاة استجابة للصلاة المصاحبة للنذر</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944880">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التقدمة</a:t>
                      </a:r>
                      <a:r>
                        <a:rPr lang="ar-JO" sz="1400" b="1" baseline="0" dirty="0">
                          <a:solidFill>
                            <a:schemeClr val="bg2"/>
                          </a:solidFill>
                          <a:latin typeface="Arial" panose="020B0604020202020204" pitchFamily="34" charset="0"/>
                          <a:cs typeface="Arial" panose="020B0604020202020204" pitchFamily="34" charset="0"/>
                        </a:rPr>
                        <a:t> الإختيارية</a:t>
                      </a:r>
                      <a:r>
                        <a:rPr lang="ar-JO" sz="1400" b="1" dirty="0">
                          <a:solidFill>
                            <a:schemeClr val="bg2"/>
                          </a:solidFill>
                          <a:latin typeface="Arial" panose="020B0604020202020204" pitchFamily="34" charset="0"/>
                          <a:cs typeface="Arial" panose="020B0604020202020204" pitchFamily="34" charset="0"/>
                        </a:rPr>
                        <a:t>: للتعبير عن التفاني والشكر بغض النظر عن نعمة معينة</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1582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التميز</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معظم الأجزاء تؤكل أمام الرب من قبل العابد و عائلته</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أنظر المناسبة أعلاه</a:t>
                      </a:r>
                      <a:r>
                        <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عادة ما تكون التضحية (انظر "المناسبة" أعلاه) مصحوبة بتعويض زائد غرامة للطرف المظلوم</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5"/>
                  </a:ext>
                </a:extLst>
              </a:tr>
              <a:tr h="11582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الأهمية اللاهوتية للعهد القديم</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يعترف العابد أن اللحم يؤكل كرمز لأمانة عهد الله</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الكفارة المقدمة والمغفرة عن خطايا معينة غير مقصودة حيث لم يكن هناك رد</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وكان الكبش للكفارة مصحوبة برد المظلوم</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6"/>
                  </a:ext>
                </a:extLst>
              </a:tr>
              <a:tr h="9448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النوع</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rPr>
                        <a:t>موت المسيح هو أساس الشركة مع الله و المؤمنين الآخرين</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مات المسيح كذبيحة بديلة مرضية ليوفر غفران الخطايا</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400" b="1" dirty="0">
                          <a:solidFill>
                            <a:schemeClr val="bg2"/>
                          </a:solidFill>
                          <a:latin typeface="Arial" panose="020B0604020202020204" pitchFamily="34" charset="0"/>
                          <a:cs typeface="Arial" panose="020B0604020202020204" pitchFamily="34" charset="0"/>
                        </a:rPr>
                        <a:t>إن موت المسيح يكفر عن الضرر أو الأذى الناجم عن الخطيئة</a:t>
                      </a:r>
                      <a:endParaRPr kumimoji="0" lang="en-US" sz="1400" b="1" i="0" u="none" strike="noStrike" cap="none" normalizeH="0" baseline="0" dirty="0">
                        <a:ln>
                          <a:noFill/>
                        </a:ln>
                        <a:solidFill>
                          <a:schemeClr val="bg2"/>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7"/>
                  </a:ext>
                </a:extLst>
              </a:tr>
            </a:tbl>
          </a:graphicData>
        </a:graphic>
      </p:graphicFrame>
      <p:sp>
        <p:nvSpPr>
          <p:cNvPr id="50180" name="Text Box 5"/>
          <p:cNvSpPr>
            <a:spLocks noGrp="1" noChangeArrowheads="1"/>
          </p:cNvSpPr>
          <p:nvPr>
            <p:ph type="title"/>
          </p:nvPr>
        </p:nvSpPr>
        <p:spPr>
          <a:xfrm>
            <a:off x="0" y="-76200"/>
            <a:ext cx="9144000" cy="381000"/>
          </a:xfrm>
          <a:solidFill>
            <a:srgbClr val="000090"/>
          </a:solidFill>
        </p:spPr>
        <p:txBody>
          <a:bodyPr lIns="0" tIns="0" rIns="0" bIns="0" anchorCtr="1"/>
          <a:lstStyle/>
          <a:p>
            <a:pPr>
              <a:defRPr/>
            </a:pPr>
            <a:r>
              <a:rPr kumimoji="0" lang="ar-JO" altLang="zh-CN" sz="2400" b="1" dirty="0">
                <a:solidFill>
                  <a:schemeClr val="tx1"/>
                </a:solidFill>
                <a:effectLst>
                  <a:outerShdw blurRad="38100" dist="38100" dir="2700000" algn="tl">
                    <a:srgbClr val="000000"/>
                  </a:outerShdw>
                </a:effectLst>
                <a:ea typeface="SimSun" charset="0"/>
              </a:rPr>
              <a:t>طقوس تكفيرية خاصة</a:t>
            </a:r>
            <a:endParaRPr kumimoji="0" lang="en-US" sz="1400" b="1" dirty="0">
              <a:solidFill>
                <a:schemeClr val="tx1"/>
              </a:solidFill>
              <a:effectLst>
                <a:outerShdw blurRad="38100" dist="38100" dir="2700000" algn="tl">
                  <a:srgbClr val="000000"/>
                </a:outerShdw>
              </a:effectLst>
              <a:ea typeface="SimSun" charset="0"/>
            </a:endParaRPr>
          </a:p>
        </p:txBody>
      </p:sp>
      <p:sp>
        <p:nvSpPr>
          <p:cNvPr id="50179" name="Text Box 4"/>
          <p:cNvSpPr txBox="1">
            <a:spLocks noChangeArrowheads="1"/>
          </p:cNvSpPr>
          <p:nvPr/>
        </p:nvSpPr>
        <p:spPr bwMode="auto">
          <a:xfrm>
            <a:off x="8451850" y="-76200"/>
            <a:ext cx="617477" cy="400110"/>
          </a:xfrm>
          <a:prstGeom prst="rect">
            <a:avLst/>
          </a:prstGeom>
          <a:noFill/>
          <a:ln w="12700" cap="sq">
            <a:noFill/>
            <a:miter lim="800000"/>
            <a:headEnd type="none" w="sm" len="sm"/>
            <a:tailEnd type="none" w="sm" len="sm"/>
          </a:ln>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130</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endParaRPr>
          </a:p>
        </p:txBody>
      </p:sp>
      <p:sp>
        <p:nvSpPr>
          <p:cNvPr id="238636" name="Text Box 85"/>
          <p:cNvSpPr txBox="1">
            <a:spLocks noChangeArrowheads="1"/>
          </p:cNvSpPr>
          <p:nvPr/>
        </p:nvSpPr>
        <p:spPr bwMode="auto">
          <a:xfrm>
            <a:off x="76200" y="353238"/>
            <a:ext cx="1295400" cy="55399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دوان ليندسي ، "لاوِيّين ،" شرح معرفة الكتاب المقدس ، 1: 168-69</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75459109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18114" name="Rectangle 44"/>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5"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6"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8117" name="Text Box 2"/>
          <p:cNvSpPr txBox="1">
            <a:spLocks noChangeArrowheads="1"/>
          </p:cNvSpPr>
          <p:nvPr/>
        </p:nvSpPr>
        <p:spPr bwMode="auto">
          <a:xfrm>
            <a:off x="8153400" y="177800"/>
            <a:ext cx="790601"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8118" name="Text Box 3"/>
          <p:cNvSpPr>
            <a:spLocks noGrp="1" noChangeArrowheads="1"/>
          </p:cNvSpPr>
          <p:nvPr>
            <p:ph type="title"/>
          </p:nvPr>
        </p:nvSpPr>
        <p:spPr>
          <a:xfrm>
            <a:off x="304800" y="152400"/>
            <a:ext cx="7772400" cy="762000"/>
          </a:xfrm>
          <a:solidFill>
            <a:srgbClr val="000000"/>
          </a:solidFill>
        </p:spPr>
        <p:txBody>
          <a:bodyPr/>
          <a:lstStyle/>
          <a:p>
            <a:r>
              <a:rPr kumimoji="0" lang="ar-JO" sz="3600" b="1" dirty="0">
                <a:solidFill>
                  <a:schemeClr val="tx1"/>
                </a:solidFill>
                <a:latin typeface="Arial" panose="020B0604020202020204" pitchFamily="34" charset="0"/>
                <a:ea typeface="SimSun" charset="0"/>
                <a:cs typeface="Arial" panose="020B0604020202020204" pitchFamily="34" charset="0"/>
              </a:rPr>
              <a:t>ذبائح العهد القديم</a:t>
            </a:r>
            <a:endParaRPr kumimoji="0" lang="en-US" sz="2000" b="1" dirty="0">
              <a:solidFill>
                <a:schemeClr val="tx1"/>
              </a:solidFill>
              <a:latin typeface="Arial" panose="020B0604020202020204" pitchFamily="34" charset="0"/>
              <a:ea typeface="SimSun" charset="0"/>
              <a:cs typeface="Arial" panose="020B0604020202020204" pitchFamily="34" charset="0"/>
            </a:endParaRPr>
          </a:p>
        </p:txBody>
      </p:sp>
      <p:grpSp>
        <p:nvGrpSpPr>
          <p:cNvPr id="218119" name="Group 4"/>
          <p:cNvGrpSpPr>
            <a:grpSpLocks/>
          </p:cNvGrpSpPr>
          <p:nvPr/>
        </p:nvGrpSpPr>
        <p:grpSpPr bwMode="auto">
          <a:xfrm>
            <a:off x="0" y="993775"/>
            <a:ext cx="9124950" cy="5864225"/>
            <a:chOff x="6" y="626"/>
            <a:chExt cx="5748" cy="1638"/>
          </a:xfrm>
        </p:grpSpPr>
        <p:grpSp>
          <p:nvGrpSpPr>
            <p:cNvPr id="218121"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6"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2"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نص العهد القديم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4"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3"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العناصر</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2"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4"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الغرض</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50"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5"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المحرقة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8"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6"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1</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8- 13</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18- 21</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16: 24</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6"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7"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ثور صحيح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كبش ذكر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ومن الطيور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(يمام أو أفراخ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حمام للفقراء)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تستهلك بكاملها</a:t>
                </a:r>
              </a:p>
            </p:txBody>
          </p:sp>
          <p:sp>
            <p:nvSpPr>
              <p:cNvPr id="218144"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8"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فعل عبادة طوعي؛ للتكفير عن خطيئة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مقصودة بشكل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عام؛ وللتعبير عن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الاستسلام لله</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2"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29"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تقدمة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الدقيق</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40"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30"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2</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14- 23</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38"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31"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قمح، دقيق، زيت زيتون، لبان،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خبز، مع ملح وتحرق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ذبيحة سلامة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36"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8132"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فعل عبادة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طوعي؛ والاعتراف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بصلاح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وأحكامه؛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والإخلاص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لله</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18134"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18120" name="Text Box 42"/>
          <p:cNvSpPr txBox="1">
            <a:spLocks noChangeArrowheads="1"/>
          </p:cNvSpPr>
          <p:nvPr/>
        </p:nvSpPr>
        <p:spPr bwMode="auto">
          <a:xfrm>
            <a:off x="0" y="6550025"/>
            <a:ext cx="4267200" cy="3048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كتاب المرجع المرئي للكتاب المقدس، 29</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2378416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220162" name="Rectangle 56"/>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163"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164"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0165" name="Text Box 2"/>
          <p:cNvSpPr txBox="1">
            <a:spLocks noChangeArrowheads="1"/>
          </p:cNvSpPr>
          <p:nvPr/>
        </p:nvSpPr>
        <p:spPr bwMode="auto">
          <a:xfrm>
            <a:off x="8153400" y="177800"/>
            <a:ext cx="790601" cy="52322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0166"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ar-JO" sz="3600" b="1" dirty="0">
                <a:solidFill>
                  <a:schemeClr val="tx1"/>
                </a:solidFill>
                <a:latin typeface="Arial" panose="020B0604020202020204" pitchFamily="34" charset="0"/>
                <a:ea typeface="SimSun" charset="0"/>
                <a:cs typeface="Arial" panose="020B0604020202020204" pitchFamily="34" charset="0"/>
              </a:rPr>
              <a:t>ذبائح العهد القديم</a:t>
            </a:r>
            <a:endParaRPr kumimoji="0" lang="en-US" sz="2000" b="1" dirty="0">
              <a:solidFill>
                <a:schemeClr val="tx1"/>
              </a:solidFill>
              <a:latin typeface="Arial" panose="020B0604020202020204" pitchFamily="34" charset="0"/>
              <a:ea typeface="SimSun" charset="0"/>
              <a:cs typeface="Arial" panose="020B0604020202020204" pitchFamily="34" charset="0"/>
            </a:endParaRPr>
          </a:p>
        </p:txBody>
      </p:sp>
      <p:grpSp>
        <p:nvGrpSpPr>
          <p:cNvPr id="220167" name="Group 41"/>
          <p:cNvGrpSpPr>
            <a:grpSpLocks/>
          </p:cNvGrpSpPr>
          <p:nvPr/>
        </p:nvGrpSpPr>
        <p:grpSpPr bwMode="auto">
          <a:xfrm>
            <a:off x="0" y="993775"/>
            <a:ext cx="9124950" cy="5864225"/>
            <a:chOff x="6" y="626"/>
            <a:chExt cx="5748" cy="2262"/>
          </a:xfrm>
        </p:grpSpPr>
        <p:grpSp>
          <p:nvGrpSpPr>
            <p:cNvPr id="220169"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7"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0"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نص العهد القديم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5"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1"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العناصر</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3"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2"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الغرض</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11"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3" name="Group 54"/>
            <p:cNvGrpSpPr>
              <a:grpSpLocks/>
            </p:cNvGrpSpPr>
            <p:nvPr/>
          </p:nvGrpSpPr>
          <p:grpSpPr bwMode="auto">
            <a:xfrm>
              <a:off x="6" y="834"/>
              <a:ext cx="5748" cy="2054"/>
              <a:chOff x="6" y="2264"/>
              <a:chExt cx="5748" cy="2054"/>
            </a:xfrm>
          </p:grpSpPr>
          <p:grpSp>
            <p:nvGrpSpPr>
              <p:cNvPr id="220174"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السلامة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9"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5"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3</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11- 34</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7"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6"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ماعز أو غنم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صحيح؛ أقراص</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خبز متنوعة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5"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7"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تطوعي؛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وجبة جماعية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3"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8"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201"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79"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4: 1- 5: 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24- 30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 14- 17</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16: 3- 22</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9"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0"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ثور صحيح،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ماعز،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 ضأن؛ حمامة/ يمامة (للفقراء)؛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10/1 إيفة دقيق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للفقير جدًا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7"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1"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إلزامية؛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الكفارة عن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المقصودة؛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الاعتراف،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والمغفرة،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والتطهير</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5"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2"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ذبيحة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الإثم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3"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3"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5: 14- 6: 7</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1- 6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91"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4"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كبش أو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ضأن صحيح</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89"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0185"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إلزامية؛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للتكفير عن الخطية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المقصودة؛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دفع غرامة 20%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0187"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220168" name="Text Box 91"/>
          <p:cNvSpPr txBox="1">
            <a:spLocks noChangeArrowheads="1"/>
          </p:cNvSpPr>
          <p:nvPr/>
        </p:nvSpPr>
        <p:spPr bwMode="auto">
          <a:xfrm>
            <a:off x="0" y="6548438"/>
            <a:ext cx="4419600" cy="3048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0"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كتاب المرجع المرئي للكتاب المقدس، 29</a:t>
            </a:r>
          </a:p>
        </p:txBody>
      </p:sp>
    </p:spTree>
    <p:extLst>
      <p:ext uri="{BB962C8B-B14F-4D97-AF65-F5344CB8AC3E}">
        <p14:creationId xmlns:p14="http://schemas.microsoft.com/office/powerpoint/2010/main" val="847712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p:txBody>
          <a:bodyPr/>
          <a:lstStyle/>
          <a:p>
            <a:pPr eaLnBrk="1" hangingPunct="1"/>
            <a:r>
              <a:rPr lang="ar-JO" altLang="en-US" dirty="0">
                <a:latin typeface="Arial" pitchFamily="34" charset="0"/>
              </a:rPr>
              <a:t>قاين قتل هابيل</a:t>
            </a:r>
            <a:endParaRPr lang="en-US" altLang="en-US" dirty="0">
              <a:latin typeface="Arial" pitchFamily="34" charset="0"/>
            </a:endParaRPr>
          </a:p>
        </p:txBody>
      </p:sp>
      <p:sp>
        <p:nvSpPr>
          <p:cNvPr id="25603" name="Rectangle 3"/>
          <p:cNvSpPr>
            <a:spLocks noGrp="1" noChangeArrowheads="1"/>
          </p:cNvSpPr>
          <p:nvPr>
            <p:ph type="body" idx="1"/>
          </p:nvPr>
        </p:nvSpPr>
        <p:spPr/>
        <p:txBody>
          <a:bodyPr/>
          <a:lstStyle/>
          <a:p>
            <a:pPr eaLnBrk="1" hangingPunct="1"/>
            <a:endParaRPr lang="en-US" altLang="en-US">
              <a:latin typeface="Arial" pitchFamily="34" charset="0"/>
            </a:endParaRPr>
          </a:p>
        </p:txBody>
      </p:sp>
      <p:pic>
        <p:nvPicPr>
          <p:cNvPr id="218115" name="Picture 4" descr="Sabc09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02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9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subTitle" idx="1"/>
          </p:nvPr>
        </p:nvSpPr>
        <p:spPr>
          <a:xfrm>
            <a:off x="2339752" y="4509120"/>
            <a:ext cx="6499448" cy="1967880"/>
          </a:xfrm>
        </p:spPr>
        <p:txBody>
          <a:bodyPr/>
          <a:lstStyle/>
          <a:p>
            <a:pPr eaLnBrk="1" hangingPunct="1">
              <a:lnSpc>
                <a:spcPct val="90000"/>
              </a:lnSpc>
              <a:buFont typeface="Wingdings" pitchFamily="2" charset="2"/>
              <a:buNone/>
            </a:pPr>
            <a:r>
              <a:rPr lang="ar-JO" altLang="en-US" sz="3600" b="1" dirty="0">
                <a:latin typeface="Arial" pitchFamily="34" charset="0"/>
              </a:rPr>
              <a:t>كما مارس الأزتيك القدماء                  في أمريكا الجنوبية                         هذه العادة الفظيعة                          من الشرق الأدنى القديم</a:t>
            </a:r>
            <a:r>
              <a:rPr lang="en-US" altLang="en-US" sz="3600" b="1" dirty="0">
                <a:latin typeface="Arial" pitchFamily="34" charset="0"/>
              </a:rPr>
              <a:t> </a:t>
            </a:r>
          </a:p>
        </p:txBody>
      </p:sp>
      <p:pic>
        <p:nvPicPr>
          <p:cNvPr id="220163" name="Picture 7" descr="str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533400"/>
            <a:ext cx="29432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type="ctrTitle"/>
          </p:nvPr>
        </p:nvSpPr>
        <p:spPr>
          <a:xfrm>
            <a:off x="838200" y="2362200"/>
            <a:ext cx="7772400" cy="1828800"/>
          </a:xfrm>
        </p:spPr>
        <p:txBody>
          <a:bodyPr/>
          <a:lstStyle/>
          <a:p>
            <a:pPr eaLnBrk="1" hangingPunct="1"/>
            <a:r>
              <a:rPr lang="ar-JO" altLang="en-US" sz="8000" dirty="0">
                <a:latin typeface="Arial" pitchFamily="34" charset="0"/>
              </a:rPr>
              <a:t>الذبيحة البشرية</a:t>
            </a:r>
            <a:endParaRPr lang="en-US" altLang="en-US" sz="8000" dirty="0">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Blood%20400X">
            <a:hlinkClick r:id="rId3"/>
          </p:cNvPr>
          <p:cNvPicPr>
            <a:picLocks noChangeAspect="1" noChangeArrowheads="1"/>
          </p:cNvPicPr>
          <p:nvPr/>
        </p:nvPicPr>
        <p:blipFill>
          <a:blip r:embed="rId4" cstate="screen">
            <a:lum bright="-26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21" name="Text Box 1029"/>
          <p:cNvSpPr txBox="1">
            <a:spLocks noChangeArrowheads="1"/>
          </p:cNvSpPr>
          <p:nvPr/>
        </p:nvSpPr>
        <p:spPr bwMode="auto">
          <a:xfrm>
            <a:off x="323850" y="4635500"/>
            <a:ext cx="86106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"فَالشَّرِيعَةُ تُوصِي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بِأَنْ يَتَطَهَّرَ كُلُّ شَيْءٍ تَقْرِيباً بِالدَّمِ.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وَلا غُفْرَانَ إِلّا بِسَفْكِ الدَّمِ"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(عب 9: 22).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444422" name="Rectangle 1030"/>
          <p:cNvSpPr>
            <a:spLocks noRot="1" noChangeArrowheads="1"/>
          </p:cNvSpPr>
          <p:nvPr/>
        </p:nvSpPr>
        <p:spPr bwMode="auto">
          <a:xfrm>
            <a:off x="25400" y="630238"/>
            <a:ext cx="9155113"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هي أهميّة</a:t>
            </a:r>
            <a:endParaRPr kumimoji="1"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44424" name="Rectangle 1032"/>
          <p:cNvSpPr>
            <a:spLocks noGrp="1" noRot="1" noChangeArrowheads="1"/>
          </p:cNvSpPr>
          <p:nvPr>
            <p:ph type="title"/>
          </p:nvPr>
        </p:nvSpPr>
        <p:spPr>
          <a:xfrm>
            <a:off x="735013" y="2006600"/>
            <a:ext cx="8229600" cy="27178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ar-JO" sz="18200" dirty="0">
                <a:solidFill>
                  <a:srgbClr val="FF0066"/>
                </a:solidFill>
                <a:latin typeface="Arial" panose="020B0604020202020204" pitchFamily="34" charset="0"/>
                <a:ea typeface="ＭＳ Ｐゴシック" charset="0"/>
                <a:cs typeface="Arial" panose="020B0604020202020204" pitchFamily="34" charset="0"/>
              </a:rPr>
              <a:t>الدّم؟</a:t>
            </a:r>
            <a:endParaRPr kumimoji="1" lang="en-US" sz="18200" dirty="0">
              <a:solidFill>
                <a:srgbClr val="FF0066"/>
              </a:solidFill>
              <a:latin typeface="Arial" panose="020B0604020202020204" pitchFamily="34" charset="0"/>
              <a:ea typeface="ＭＳ Ｐゴシック" charset="0"/>
              <a:cs typeface="Arial" panose="020B0604020202020204" pitchFamily="34" charset="0"/>
            </a:endParaRPr>
          </a:p>
        </p:txBody>
      </p:sp>
      <p:sp>
        <p:nvSpPr>
          <p:cNvPr id="6"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127 أ</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871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2210" name="Picture 7" descr="sacrific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subTitle" idx="1"/>
          </p:nvPr>
        </p:nvSpPr>
        <p:spPr>
          <a:xfrm>
            <a:off x="1447800" y="5638800"/>
            <a:ext cx="7696200" cy="1219200"/>
          </a:xfrm>
          <a:solidFill>
            <a:schemeClr val="hlink"/>
          </a:solidFill>
          <a:effectLst>
            <a:outerShdw blurRad="63500" dist="38099" dir="2700000" algn="ctr" rotWithShape="0">
              <a:schemeClr val="tx1">
                <a:alpha val="74997"/>
              </a:schemeClr>
            </a:outerShdw>
          </a:effectLst>
        </p:spPr>
        <p:txBody>
          <a:bodyPr/>
          <a:lstStyle/>
          <a:p>
            <a:pPr eaLnBrk="1" hangingPunct="1">
              <a:lnSpc>
                <a:spcPct val="90000"/>
              </a:lnSpc>
              <a:defRPr/>
            </a:pPr>
            <a:r>
              <a:rPr lang="ar-JO" sz="3600" b="1" dirty="0">
                <a:solidFill>
                  <a:schemeClr val="bg1"/>
                </a:solidFill>
                <a:effectLst/>
                <a:ea typeface="+mn-ea"/>
              </a:rPr>
              <a:t>قدم الأزتيك ما يقارب 20000 شخص سنوياً لآلهتهم</a:t>
            </a:r>
            <a:endParaRPr lang="en-US" sz="3600" b="1" dirty="0">
              <a:solidFill>
                <a:schemeClr val="bg1"/>
              </a:solidFill>
              <a:effectLst/>
              <a:ea typeface="+mn-ea"/>
            </a:endParaRPr>
          </a:p>
        </p:txBody>
      </p:sp>
      <p:sp>
        <p:nvSpPr>
          <p:cNvPr id="2050" name="Rectangle 2"/>
          <p:cNvSpPr>
            <a:spLocks noGrp="1" noChangeArrowheads="1"/>
          </p:cNvSpPr>
          <p:nvPr>
            <p:ph type="ctrTitle"/>
          </p:nvPr>
        </p:nvSpPr>
        <p:spPr>
          <a:xfrm>
            <a:off x="5257800" y="0"/>
            <a:ext cx="3886200" cy="2133600"/>
          </a:xfrm>
          <a:solidFill>
            <a:srgbClr val="FF0066"/>
          </a:solidFill>
        </p:spPr>
        <p:txBody>
          <a:bodyPr/>
          <a:lstStyle/>
          <a:p>
            <a:pPr eaLnBrk="1" hangingPunct="1"/>
            <a:r>
              <a:rPr lang="ar-JO" altLang="en-US" dirty="0">
                <a:latin typeface="Arial" pitchFamily="34" charset="0"/>
              </a:rPr>
              <a:t>الذبيحة البشرية</a:t>
            </a:r>
            <a:endParaRPr lang="en-US" altLang="en-US" dirty="0">
              <a:latin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eaLnBrk="1" hangingPunct="1"/>
            <a:r>
              <a:rPr lang="ar-JO" altLang="en-US" dirty="0">
                <a:latin typeface="Arial" pitchFamily="34" charset="0"/>
              </a:rPr>
              <a:t>آحاز من يهوذا</a:t>
            </a:r>
            <a:endParaRPr lang="en-US" altLang="en-US" dirty="0">
              <a:latin typeface="Arial" pitchFamily="34" charset="0"/>
            </a:endParaRPr>
          </a:p>
        </p:txBody>
      </p:sp>
      <p:sp>
        <p:nvSpPr>
          <p:cNvPr id="13315" name="Rectangle 3"/>
          <p:cNvSpPr>
            <a:spLocks noGrp="1" noChangeArrowheads="1"/>
          </p:cNvSpPr>
          <p:nvPr>
            <p:ph type="body" idx="1"/>
          </p:nvPr>
        </p:nvSpPr>
        <p:spPr>
          <a:xfrm>
            <a:off x="1600200" y="1600200"/>
            <a:ext cx="7086600" cy="4525963"/>
          </a:xfrm>
        </p:spPr>
        <p:txBody>
          <a:bodyPr/>
          <a:lstStyle/>
          <a:p>
            <a:pPr algn="r" rtl="1" eaLnBrk="1" hangingPunct="1"/>
            <a:r>
              <a:rPr lang="ar-JO" altLang="en-US" sz="3600" b="1" dirty="0">
                <a:latin typeface="Arial" pitchFamily="34" charset="0"/>
              </a:rPr>
              <a:t>وهو أوقد في وادي ابن هنوم </a:t>
            </a:r>
            <a:r>
              <a:rPr lang="ar-JO" altLang="en-US" sz="3600" b="1" u="sng" dirty="0">
                <a:latin typeface="Arial" pitchFamily="34" charset="0"/>
              </a:rPr>
              <a:t>وأحرق بنيه بالنار</a:t>
            </a:r>
            <a:r>
              <a:rPr lang="ar-JO" altLang="en-US" sz="3600" b="1" dirty="0">
                <a:latin typeface="Arial" pitchFamily="34" charset="0"/>
              </a:rPr>
              <a:t> حسب رجاسات الأمم الذين طردهم الرب من أمام بني إسرائيل                   (2 أخ 28: 3)</a:t>
            </a:r>
          </a:p>
        </p:txBody>
      </p:sp>
      <p:pic>
        <p:nvPicPr>
          <p:cNvPr id="224259" name="Picture 5"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914400" y="304800"/>
            <a:ext cx="8229600" cy="1143000"/>
          </a:xfrm>
        </p:spPr>
        <p:txBody>
          <a:bodyPr/>
          <a:lstStyle/>
          <a:p>
            <a:pPr eaLnBrk="1" hangingPunct="1"/>
            <a:r>
              <a:rPr lang="ar-JO" altLang="en-US" sz="4000" dirty="0">
                <a:latin typeface="Arial" pitchFamily="34" charset="0"/>
              </a:rPr>
              <a:t>أهولة وأهوليبة من يهوذا</a:t>
            </a:r>
            <a:endParaRPr lang="en-US" altLang="en-US" sz="4000" dirty="0">
              <a:latin typeface="Arial" pitchFamily="34" charset="0"/>
            </a:endParaRPr>
          </a:p>
        </p:txBody>
      </p:sp>
      <p:sp>
        <p:nvSpPr>
          <p:cNvPr id="24579" name="Rectangle 3"/>
          <p:cNvSpPr>
            <a:spLocks noGrp="1" noChangeArrowheads="1"/>
          </p:cNvSpPr>
          <p:nvPr>
            <p:ph type="body" idx="1"/>
          </p:nvPr>
        </p:nvSpPr>
        <p:spPr>
          <a:xfrm>
            <a:off x="1600200" y="1600200"/>
            <a:ext cx="7239000" cy="5257800"/>
          </a:xfrm>
        </p:spPr>
        <p:txBody>
          <a:bodyPr/>
          <a:lstStyle/>
          <a:p>
            <a:pPr algn="r" rtl="1" eaLnBrk="1" hangingPunct="1">
              <a:lnSpc>
                <a:spcPct val="90000"/>
              </a:lnSpc>
            </a:pPr>
            <a:r>
              <a:rPr lang="ar-JO" altLang="en-US" b="1" dirty="0">
                <a:latin typeface="Arial" pitchFamily="34" charset="0"/>
              </a:rPr>
              <a:t>... زنتا بأصنامهما وأيضاً </a:t>
            </a:r>
            <a:r>
              <a:rPr lang="ar-JO" altLang="en-US" b="1" u="sng" dirty="0">
                <a:latin typeface="Arial" pitchFamily="34" charset="0"/>
              </a:rPr>
              <a:t>أجازتا بنيهما </a:t>
            </a:r>
            <a:r>
              <a:rPr lang="ar-JO" altLang="en-US" b="1" dirty="0">
                <a:latin typeface="Arial" pitchFamily="34" charset="0"/>
              </a:rPr>
              <a:t>الذين ولدتاهم في النار أكلاً لها .... ولما ذبحتا بنيهما لأصنامهما أتتا في ذلك اليوم </a:t>
            </a:r>
            <a:r>
              <a:rPr lang="ar-JO" altLang="en-US" b="1" u="sng" dirty="0">
                <a:latin typeface="Arial" pitchFamily="34" charset="0"/>
              </a:rPr>
              <a:t>إلى مقدسي </a:t>
            </a:r>
            <a:r>
              <a:rPr lang="ar-JO" altLang="en-US" b="1" dirty="0">
                <a:latin typeface="Arial" pitchFamily="34" charset="0"/>
              </a:rPr>
              <a:t>لتنجساه فهوذا هكذا فعلتا في وسط بيتي</a:t>
            </a:r>
            <a:endParaRPr lang="en-US" altLang="en-US" b="1" dirty="0">
              <a:latin typeface="Arial" pitchFamily="34" charset="0"/>
            </a:endParaRPr>
          </a:p>
          <a:p>
            <a:pPr eaLnBrk="1" hangingPunct="1">
              <a:lnSpc>
                <a:spcPct val="90000"/>
              </a:lnSpc>
              <a:buFont typeface="Wingdings" pitchFamily="2" charset="2"/>
              <a:buNone/>
            </a:pPr>
            <a:r>
              <a:rPr lang="ar-JO" altLang="en-US" b="1" dirty="0">
                <a:effectLst/>
                <a:latin typeface="Arial" pitchFamily="34" charset="0"/>
              </a:rPr>
              <a:t>(حز 23: 37، 39)</a:t>
            </a:r>
            <a:endParaRPr lang="en-US" altLang="en-US" b="1" dirty="0">
              <a:effectLst/>
              <a:latin typeface="Arial" pitchFamily="34" charset="0"/>
            </a:endParaRPr>
          </a:p>
        </p:txBody>
      </p:sp>
      <p:pic>
        <p:nvPicPr>
          <p:cNvPr id="226307" name="Picture 4" descr="img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257800" y="3200400"/>
            <a:ext cx="3810000" cy="3657600"/>
          </a:xfrm>
        </p:spPr>
        <p:txBody>
          <a:bodyPr/>
          <a:lstStyle/>
          <a:p>
            <a:pPr algn="r" rtl="1" eaLnBrk="1" hangingPunct="1"/>
            <a:r>
              <a:rPr lang="ar-JO" altLang="en-US" b="1" dirty="0">
                <a:latin typeface="Arial" pitchFamily="34" charset="0"/>
              </a:rPr>
              <a:t>لقد مات عدد لا يحصى من الناس بلا داعٍ لأن القادة الدينيين رفضوا إرسالهم إلى الأطباء</a:t>
            </a:r>
            <a:endParaRPr lang="en-US" altLang="en-US" b="1" dirty="0">
              <a:latin typeface="Arial" pitchFamily="34" charset="0"/>
            </a:endParaRPr>
          </a:p>
        </p:txBody>
      </p:sp>
      <p:pic>
        <p:nvPicPr>
          <p:cNvPr id="228354" name="Picture 5" descr="Molo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94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Rot="1" noChangeArrowheads="1"/>
          </p:cNvSpPr>
          <p:nvPr>
            <p:ph type="title"/>
          </p:nvPr>
        </p:nvSpPr>
        <p:spPr>
          <a:xfrm>
            <a:off x="1676400" y="1981200"/>
            <a:ext cx="7162800" cy="990600"/>
          </a:xfrm>
        </p:spPr>
        <p:txBody>
          <a:bodyPr/>
          <a:lstStyle/>
          <a:p>
            <a:pPr eaLnBrk="1" hangingPunct="1"/>
            <a:r>
              <a:rPr lang="ar-JO" altLang="ja-JP" dirty="0">
                <a:latin typeface="Arial" pitchFamily="34" charset="0"/>
              </a:rPr>
              <a:t>الشفاء الإلهي فقط</a:t>
            </a:r>
            <a:endParaRPr lang="en-US" altLang="en-US" dirty="0">
              <a:latin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abor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48200" y="533400"/>
            <a:ext cx="3886200" cy="3352800"/>
          </a:xfrm>
        </p:spPr>
        <p:txBody>
          <a:bodyPr/>
          <a:lstStyle/>
          <a:p>
            <a:r>
              <a:rPr lang="ar-JO" altLang="en-US" sz="4800" dirty="0">
                <a:latin typeface="Arial" pitchFamily="34" charset="0"/>
              </a:rPr>
              <a:t>الذبيحة     البشرية        اليوم</a:t>
            </a:r>
            <a:endParaRPr lang="en-US" altLang="en-US" sz="4800" dirty="0">
              <a:latin typeface="Arial" pitchFamily="34" charset="0"/>
            </a:endParaRPr>
          </a:p>
        </p:txBody>
      </p:sp>
      <p:pic>
        <p:nvPicPr>
          <p:cNvPr id="5" name="Picture 4" descr="abortion-08-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838200"/>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grpSp>
        <p:nvGrpSpPr>
          <p:cNvPr id="2" name="Group 25"/>
          <p:cNvGrpSpPr>
            <a:grpSpLocks/>
          </p:cNvGrpSpPr>
          <p:nvPr/>
        </p:nvGrpSpPr>
        <p:grpSpPr bwMode="auto">
          <a:xfrm>
            <a:off x="1066800" y="1189038"/>
            <a:ext cx="6880225" cy="4513262"/>
            <a:chOff x="672" y="749"/>
            <a:chExt cx="4334" cy="2843"/>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672" y="1072"/>
              <a:ext cx="1728" cy="1086"/>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marL="0" marR="0" lvl="0" indent="0" algn="r" defTabSz="914400" rtl="0" eaLnBrk="0" fontAlgn="base" latinLnBrk="0" hangingPunct="0">
                <a:lnSpc>
                  <a:spcPct val="100000"/>
                </a:lnSpc>
                <a:spcBef>
                  <a:spcPts val="6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سؤال:</a:t>
              </a:r>
            </a:p>
            <a:p>
              <a:pPr marL="0" marR="0" lvl="0" indent="0" algn="r" defTabSz="914400" rtl="0" eaLnBrk="0" fontAlgn="base" latinLnBrk="0" hangingPunct="0">
                <a:lnSpc>
                  <a:spcPct val="100000"/>
                </a:lnSpc>
                <a:spcBef>
                  <a:spcPts val="6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 عصر التكنولوجيا المتطورة ماذا عن</a:t>
              </a:r>
            </a:p>
            <a:p>
              <a:pPr marL="0" marR="0" lvl="0" indent="0" algn="r" defTabSz="914400" rtl="0" eaLnBrk="0" fontAlgn="base" latinLnBrk="0" hangingPunct="0">
                <a:lnSpc>
                  <a:spcPct val="100000"/>
                </a:lnSpc>
                <a:spcBef>
                  <a:spcPts val="6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ذبيحة دم المسيح؟</a:t>
              </a:r>
            </a:p>
          </p:txBody>
        </p:sp>
      </p:grpSp>
      <p:sp>
        <p:nvSpPr>
          <p:cNvPr id="43318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452437" y="1500188"/>
            <a:ext cx="8385175" cy="2582758"/>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marL="0" marR="0" lvl="0" indent="457200" algn="r" defTabSz="914400" rtl="1" eaLnBrk="0" fontAlgn="base" latinLnBrk="0" hangingPunct="0">
              <a:lnSpc>
                <a:spcPct val="150000"/>
              </a:lnSpc>
              <a:spcBef>
                <a:spcPct val="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15وَلِذَلِكَ، فَالْمَسِيحُ هُوَ الْوَسِيطُ لِهَذَا </a:t>
            </a:r>
            <a:r>
              <a:rPr kumimoji="0" lang="ar-JO" sz="54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الْعَهْدِ الْجَدِيدِ</a:t>
            </a: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فَبِمَا أَنَّهُ قَدْ تَّمَ الْمَوْتُ فِدَاءً لِلْمُخَالَفَاتِ الْحَاصِلَةِ تَحْتَ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الْعَهْدِ الأَوَّلِ، </a:t>
            </a:r>
            <a:r>
              <a:rPr kumimoji="0" lang="ar-JO" sz="54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يَنَالُ الْمَدْعُوُّونَ الْوَعْدَ بِالإِرْثِ الأَبَدِيِّ</a:t>
            </a:r>
            <a:r>
              <a:rPr kumimoji="0" lang="ar-JO" sz="5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235523"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0"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
        <p:nvSpPr>
          <p:cNvPr id="235525" name="Oval 5"/>
          <p:cNvSpPr>
            <a:spLocks noChangeArrowheads="1"/>
          </p:cNvSpPr>
          <p:nvPr/>
        </p:nvSpPr>
        <p:spPr bwMode="auto">
          <a:xfrm>
            <a:off x="355601" y="2990850"/>
            <a:ext cx="7961312" cy="8763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5527" name="Oval 7"/>
          <p:cNvSpPr>
            <a:spLocks noChangeArrowheads="1"/>
          </p:cNvSpPr>
          <p:nvPr/>
        </p:nvSpPr>
        <p:spPr bwMode="auto">
          <a:xfrm>
            <a:off x="306388" y="1412771"/>
            <a:ext cx="3713162"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235536" name="Rectangle 1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00100" y="568075"/>
            <a:ext cx="7804150" cy="2551981"/>
          </a:xfrm>
          <a:prstGeom prst="rect">
            <a:avLst/>
          </a:prstGeom>
          <a:noFill/>
          <a:ln w="12700">
            <a:noFill/>
            <a:miter lim="800000"/>
            <a:headEnd/>
            <a:tailEnd/>
          </a:ln>
          <a:effectLst/>
        </p:spPr>
        <p:txBody>
          <a:bodyPr lIns="90487" tIns="44450" rIns="90487" bIns="44450">
            <a:spAutoFit/>
          </a:bodyPr>
          <a:lstStyle/>
          <a:p>
            <a:pPr marL="0" marR="0" lvl="0" indent="45720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16فَعِنْدَمَا يَمُوتُ أَحَدٌ وَيَتْرُكُ </a:t>
            </a:r>
            <a:r>
              <a:rPr kumimoji="0" lang="ar-JO" sz="4800" b="1" i="0" u="none" strike="noStrike" kern="1200" cap="none" spc="0" normalizeH="0" baseline="3000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وَصِيَّةً</a:t>
            </a:r>
            <a:r>
              <a:rPr kumimoji="0" lang="ar-JO" sz="4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لابُدَّ مِنْ إِثْبَاتِ مَوْتِهِ لِلاسْتِفَادَةِ مِنْ وَصِيَّتِهِ. </a:t>
            </a:r>
            <a:endParaRPr kumimoji="0" lang="en-US" sz="4000" b="1" i="0" u="none" strike="noStrike" kern="1200" cap="none" spc="0" normalizeH="0" baseline="0" noProof="0" dirty="0">
              <a:ln>
                <a:noFill/>
              </a:ln>
              <a:solidFill>
                <a:srgbClr val="FFCC66"/>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1068" name="Rectangle 1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a:t>
            </a:r>
          </a:p>
        </p:txBody>
      </p:sp>
      <p:sp>
        <p:nvSpPr>
          <p:cNvPr id="301070" name="Text Box 14"/>
          <p:cNvSpPr txBox="1">
            <a:spLocks noChangeArrowheads="1"/>
          </p:cNvSpPr>
          <p:nvPr/>
        </p:nvSpPr>
        <p:spPr bwMode="auto">
          <a:xfrm>
            <a:off x="800100" y="3467100"/>
            <a:ext cx="7937500" cy="1323439"/>
          </a:xfrm>
          <a:prstGeom prst="rect">
            <a:avLst/>
          </a:prstGeom>
          <a:noFill/>
          <a:ln w="9525">
            <a:noFill/>
            <a:miter lim="800000"/>
            <a:headEnd/>
            <a:tailEnd/>
          </a:ln>
          <a:effectLst/>
        </p:spPr>
        <p:txBody>
          <a:bodyPr>
            <a:spAutoFit/>
          </a:bodyPr>
          <a:lstStyle/>
          <a:p>
            <a:pPr marL="0" marR="0" lvl="0" indent="45720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17إِذْ لَا قُوَّةَ لِلْوَصِيَّةِ عَلَى الإِطْلاقِ مَادَامَ صَاحِبُهَا حَيًّا. فَلا تَثْبُتُ الْوَصِيَّةُ إِلّا بِمَوْتِ صَاحِبِهَا.</a:t>
            </a:r>
            <a:endPar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10" name="Rectangle 3">
            <a:extLst>
              <a:ext uri="{FF2B5EF4-FFF2-40B4-BE49-F238E27FC236}">
                <a16:creationId xmlns:a16="http://schemas.microsoft.com/office/drawing/2014/main" id="{8813A7D5-774A-444A-9539-9384C7469F2B}"/>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0"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
        <p:nvSpPr>
          <p:cNvPr id="11" name="Text Box 9">
            <a:extLst>
              <a:ext uri="{FF2B5EF4-FFF2-40B4-BE49-F238E27FC236}">
                <a16:creationId xmlns:a16="http://schemas.microsoft.com/office/drawing/2014/main" id="{D818E85A-CD31-4447-BF34-D6880C29DE8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1070">
                                            <p:txEl>
                                              <p:pRg st="0" end="0"/>
                                            </p:txEl>
                                          </p:spTgt>
                                        </p:tgtEl>
                                        <p:attrNameLst>
                                          <p:attrName>style.visibility</p:attrName>
                                        </p:attrNameLst>
                                      </p:cBhvr>
                                      <p:to>
                                        <p:strVal val="visible"/>
                                      </p:to>
                                    </p:set>
                                    <p:animEffect transition="in" filter="box(out)">
                                      <p:cBhvr>
                                        <p:cTn id="7"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7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193899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18وَهَكَذَا، فَحَتَّى الْعَهْدُ الْعَتِيقُ لَمْ يَبْدَأْ تَنْفِيذُهُ </a:t>
            </a:r>
            <a:r>
              <a:rPr kumimoji="0" lang="ar-JO" sz="48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إِلّا بِرَشِّ الدَّمِ.</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3117"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61</a:t>
            </a:r>
          </a:p>
        </p:txBody>
      </p:sp>
      <p:sp>
        <p:nvSpPr>
          <p:cNvPr id="8" name="Rectangle 3">
            <a:extLst>
              <a:ext uri="{FF2B5EF4-FFF2-40B4-BE49-F238E27FC236}">
                <a16:creationId xmlns:a16="http://schemas.microsoft.com/office/drawing/2014/main" id="{75ADA6F7-6504-4B22-ABDE-0E8BCB538CF4}"/>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762000" y="503238"/>
            <a:ext cx="7715250" cy="353686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457200" algn="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19فَمَعْلُومٌ أَنَّ مُوسَى، بَعْدَ تِلاوَةِ وَصَايَا الشَّرِيعَةِ كُلِّهَا عَلَى الشَّعْبِ، أَخَذَ دَمَ الْعُجُولِ وَالتُّيُوسِ مَعَ بَعْضِ الْمَاءِ، وَرَشَّهُ عَلَى كِتَابِ الشَّرِيعَةِ، وَعَلَى أَفْرَادِ الشَّعْبِ، بِبَاقَةٍ مِنْ نَبَاتِ </a:t>
            </a:r>
            <a:r>
              <a:rPr kumimoji="0" lang="ar-JO" sz="4800" b="1" i="0" u="none" strike="noStrike" kern="1200" cap="none" spc="0" normalizeH="0" baseline="3000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الزُّوفَا</a:t>
            </a: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وَصُوفٍ أَحْمَرِ اللَّوْنِ. </a:t>
            </a:r>
            <a:endParaRPr kumimoji="0" lang="en-US" sz="4000" b="1" i="0"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4140" name="Rectangle 1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a:t>
            </a:r>
          </a:p>
        </p:txBody>
      </p:sp>
      <p:sp>
        <p:nvSpPr>
          <p:cNvPr id="8" name="Rectangle 3">
            <a:extLst>
              <a:ext uri="{FF2B5EF4-FFF2-40B4-BE49-F238E27FC236}">
                <a16:creationId xmlns:a16="http://schemas.microsoft.com/office/drawing/2014/main" id="{F9004E8B-E8F8-4EB6-9184-8D2F9F9AC51C}"/>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Title 1"/>
          <p:cNvSpPr>
            <a:spLocks noGrp="1"/>
          </p:cNvSpPr>
          <p:nvPr>
            <p:ph type="title"/>
          </p:nvPr>
        </p:nvSpPr>
        <p:spPr>
          <a:xfrm>
            <a:off x="4691270" y="0"/>
            <a:ext cx="4481375" cy="753441"/>
          </a:xfrm>
          <a:solidFill>
            <a:schemeClr val="tx1"/>
          </a:solidFill>
        </p:spPr>
        <p:txBody>
          <a:bodyPr/>
          <a:lstStyle/>
          <a:p>
            <a:r>
              <a:rPr lang="ar-JO" altLang="zh-CN" b="1" dirty="0">
                <a:solidFill>
                  <a:schemeClr val="bg1"/>
                </a:solidFill>
                <a:latin typeface="Arial" panose="020B0604020202020204" pitchFamily="34" charset="0"/>
                <a:ea typeface="ＭＳ Ｐゴシック" charset="0"/>
                <a:cs typeface="Arial" panose="020B0604020202020204" pitchFamily="34" charset="0"/>
              </a:rPr>
              <a:t>العبادة وقوس قزح</a:t>
            </a:r>
            <a:endParaRPr lang="en-US" altLang="zh-CN"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 Box 8">
            <a:extLst>
              <a:ext uri="{FF2B5EF4-FFF2-40B4-BE49-F238E27FC236}">
                <a16:creationId xmlns:a16="http://schemas.microsoft.com/office/drawing/2014/main" id="{98FB0B6C-22BA-DF51-CFBD-84E7F6AB8555}"/>
              </a:ext>
            </a:extLst>
          </p:cNvPr>
          <p:cNvSpPr txBox="1">
            <a:spLocks noChangeArrowheads="1"/>
          </p:cNvSpPr>
          <p:nvPr/>
        </p:nvSpPr>
        <p:spPr bwMode="auto">
          <a:xfrm>
            <a:off x="3635375" y="908050"/>
            <a:ext cx="5364163" cy="50783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تكوين ٩ : ٥-٧</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٥ وَاطْلُبُ انَا دَمَكُمْ </a:t>
            </a:r>
            <a:r>
              <a:rPr kumimoji="0" lang="ar-SA" sz="3600" b="1" i="0" u="none" strike="noStrike" kern="1200" cap="none" spc="0" normalizeH="0" baseline="0" noProof="0" dirty="0" err="1">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لانْفُسِكُمْ</a:t>
            </a: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 فَقَطْ. مِنْ يَدِ كُلِّ حَيَوَانٍ اطْلُبُهُ. وَمِنْ يَدِ الانْسَانِ اطْلُبُ نَفْسَ الانْسَانِ مِنْ يَدِ الانْسَانِ اخِيهِ. ٦ سَافِكُ دَمِ الانْسَانِ </a:t>
            </a:r>
            <a:r>
              <a:rPr kumimoji="0" lang="ar-SA" sz="3600" b="1" i="0" u="none" strike="noStrike" kern="1200" cap="none" spc="0" normalizeH="0" baseline="0" noProof="0" dirty="0" err="1">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بِالانْسَانِ</a:t>
            </a:r>
            <a:r>
              <a:rPr kumimoji="0" lang="ar-SA" sz="3600" b="1" i="0" u="none" strike="noStrike" kern="1200" cap="none" spc="0" normalizeH="0" baseline="0" noProof="0" dirty="0">
                <a:ln>
                  <a:noFill/>
                </a:ln>
                <a:solidFill>
                  <a:srgbClr val="FFFFFF"/>
                </a:solidFill>
                <a:effectLst>
                  <a:glow rad="228600">
                    <a:srgbClr val="000000">
                      <a:satMod val="175000"/>
                      <a:alpha val="77000"/>
                    </a:srgbClr>
                  </a:glow>
                </a:effectLst>
                <a:uLnTx/>
                <a:uFillTx/>
                <a:latin typeface="Arial" panose="020B0604020202020204" pitchFamily="34" charset="0"/>
                <a:ea typeface="ＭＳ Ｐゴシック" charset="0"/>
                <a:cs typeface="Arial" panose="020B0604020202020204" pitchFamily="34" charset="0"/>
              </a:rPr>
              <a:t> يُسْفَكُ دَمُهُ. لانَّ اللهَ عَلَى صُورَتِهِ عَمِلَ الانْسَانَ. ٧ فَاثْمِرُوا انْتُمْ وَاكْثُرُوا وَتَوَالَدُوا فِي الارْضِ وَتَكَاثَرُوا فِيهَا». </a:t>
            </a:r>
          </a:p>
        </p:txBody>
      </p:sp>
    </p:spTree>
    <p:extLst>
      <p:ext uri="{BB962C8B-B14F-4D97-AF65-F5344CB8AC3E}">
        <p14:creationId xmlns:p14="http://schemas.microsoft.com/office/powerpoint/2010/main" val="434330244"/>
      </p:ext>
    </p:extLst>
  </p:cSld>
  <p:clrMapOvr>
    <a:masterClrMapping/>
  </p:clrMapOvr>
  <p:transition spd="med">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305166" name="Rectangle 14"/>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63</a:t>
            </a:r>
          </a:p>
        </p:txBody>
      </p:sp>
      <p:sp>
        <p:nvSpPr>
          <p:cNvPr id="305168" name="Text Box 16"/>
          <p:cNvSpPr txBox="1">
            <a:spLocks noChangeArrowheads="1"/>
          </p:cNvSpPr>
          <p:nvPr/>
        </p:nvSpPr>
        <p:spPr bwMode="auto">
          <a:xfrm>
            <a:off x="393700" y="2489200"/>
            <a:ext cx="8636000" cy="83099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20وَقَالَ: هَذَا دَمُ الْعَهْدِ الَّذِي أَوْصَاكُمُ اللهُ بِحِفْظِهِ.</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p>
        </p:txBody>
      </p:sp>
      <p:sp>
        <p:nvSpPr>
          <p:cNvPr id="305172" name="Text Box 20"/>
          <p:cNvSpPr txBox="1">
            <a:spLocks noChangeArrowheads="1"/>
          </p:cNvSpPr>
          <p:nvPr/>
        </p:nvSpPr>
        <p:spPr bwMode="auto">
          <a:xfrm>
            <a:off x="393700" y="2505988"/>
            <a:ext cx="8636000" cy="83099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20وَقَالَ: هَذَا </a:t>
            </a:r>
            <a:r>
              <a:rPr kumimoji="0" lang="ar-JO" sz="4800" b="1" i="0" u="none" strike="noStrike" kern="1200" cap="none" spc="0" normalizeH="0" baseline="30000" noProof="0" dirty="0">
                <a:ln>
                  <a:noFill/>
                </a:ln>
                <a:solidFill>
                  <a:srgbClr val="FFFFFF">
                    <a:lumMod val="95000"/>
                  </a:srgbClr>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دَمُ الْعَهْدِ </a:t>
            </a:r>
            <a:r>
              <a:rPr kumimoji="0" lang="ar-JO" sz="4800"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الَّذِي أَوْصَاكُمُ اللهُ بِحِفْظِهِ.</a:t>
            </a:r>
            <a:endPar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3">
            <a:extLst>
              <a:ext uri="{FF2B5EF4-FFF2-40B4-BE49-F238E27FC236}">
                <a16:creationId xmlns:a16="http://schemas.microsoft.com/office/drawing/2014/main" id="{52FB2311-BF93-4E2F-9130-24A3E4843076}"/>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P spid="30517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5154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CC66"/>
              </a:solidFill>
              <a:effectLst/>
              <a:uLnTx/>
              <a:uFillTx/>
              <a:latin typeface="Arial" panose="020B0604020202020204" pitchFamily="34" charset="0"/>
              <a:ea typeface="ＭＳ Ｐゴシック" charset="0"/>
              <a:cs typeface="Arial" panose="020B0604020202020204" pitchFamily="34" charset="0"/>
            </a:endParaRPr>
          </a:p>
        </p:txBody>
      </p:sp>
      <p:sp>
        <p:nvSpPr>
          <p:cNvPr id="306180" name="Text Box 4"/>
          <p:cNvSpPr txBox="1">
            <a:spLocks noChangeArrowheads="1"/>
          </p:cNvSpPr>
          <p:nvPr/>
        </p:nvSpPr>
        <p:spPr bwMode="auto">
          <a:xfrm>
            <a:off x="609600" y="2190750"/>
            <a:ext cx="7848600" cy="180209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457200" algn="r" defTabSz="914400" rtl="1" eaLnBrk="0" fontAlgn="base" latinLnBrk="0" hangingPunct="0">
              <a:lnSpc>
                <a:spcPct val="150000"/>
              </a:lnSpc>
              <a:spcBef>
                <a:spcPts val="0"/>
              </a:spcBef>
              <a:spcAft>
                <a:spcPct val="0"/>
              </a:spcAft>
              <a:buClrTx/>
              <a:buSzTx/>
              <a:buFontTx/>
              <a:buNone/>
              <a:tabLst/>
              <a:defRPr/>
            </a:pP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21وَقَدْ رَشَّ مُوسَى </a:t>
            </a:r>
            <a:r>
              <a:rPr kumimoji="0" lang="ar-JO" sz="48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الدَّم</a:t>
            </a:r>
            <a:r>
              <a:rPr kumimoji="0" lang="ar-JO" sz="48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أَيْضاً عَلَى خَيْمَةِ الْعِبَادَةِ، وَعَلَى أَدَوَاتِ الْخِدْمَةِ الَّتِي فِيهَا.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6189"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64</a:t>
            </a:r>
          </a:p>
        </p:txBody>
      </p:sp>
      <p:sp>
        <p:nvSpPr>
          <p:cNvPr id="9" name="Rectangle 3">
            <a:extLst>
              <a:ext uri="{FF2B5EF4-FFF2-40B4-BE49-F238E27FC236}">
                <a16:creationId xmlns:a16="http://schemas.microsoft.com/office/drawing/2014/main" id="{4F5797D5-3FF7-4512-96C5-7A2682675295}"/>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774700" y="1879600"/>
            <a:ext cx="7480300" cy="132343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22فَالشَّرِيعَةُ تُوصِي بِأَنْ يَتَطَهَّرَ كُلُّ شَيْءٍ تَقْرِيباً بِالدَّمِ. </a:t>
            </a:r>
            <a:r>
              <a:rPr kumimoji="0" lang="ar-JO" sz="4800" b="1" i="1" u="sng"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وَلا غُفْرَانَ إِلّا بِسَفْكِ الدَّمِ!</a:t>
            </a:r>
            <a:endParaRPr kumimoji="0" lang="en-US" sz="4000" b="1" i="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07213"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a:t>
            </a:r>
          </a:p>
        </p:txBody>
      </p:sp>
      <p:sp>
        <p:nvSpPr>
          <p:cNvPr id="8" name="Rectangle 3">
            <a:extLst>
              <a:ext uri="{FF2B5EF4-FFF2-40B4-BE49-F238E27FC236}">
                <a16:creationId xmlns:a16="http://schemas.microsoft.com/office/drawing/2014/main" id="{6042E850-B385-4531-B7AD-B1580C4FD358}"/>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Text Box 3"/>
          <p:cNvSpPr txBox="1">
            <a:spLocks noChangeArrowheads="1"/>
          </p:cNvSpPr>
          <p:nvPr/>
        </p:nvSpPr>
        <p:spPr bwMode="auto">
          <a:xfrm>
            <a:off x="787400" y="1879600"/>
            <a:ext cx="7480300" cy="132343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3000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22فَالشَّرِيعَةُ تُوصِي بِأَنْ يَتَطَهَّرَ كُلُّ شَيْءٍ تَقْرِيباً بِالدَّمِ. </a:t>
            </a:r>
            <a:r>
              <a:rPr kumimoji="0" lang="ar-JO" sz="4800" b="1" i="1" u="sng" strike="noStrike" kern="1200" cap="none" spc="0" normalizeH="0" baseline="3000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وَلا غُفْرَانَ إِلّا بِسَفْكِ الدَّمِ!</a:t>
            </a:r>
            <a:endParaRPr kumimoji="0" lang="en-US" sz="4000" b="1" i="1" u="sng"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84357" name="Text Box 5"/>
          <p:cNvSpPr txBox="1">
            <a:spLocks noChangeArrowheads="1"/>
          </p:cNvSpPr>
          <p:nvPr/>
        </p:nvSpPr>
        <p:spPr bwMode="auto">
          <a:xfrm>
            <a:off x="1158792" y="2383266"/>
            <a:ext cx="524668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بِسَفْكِ الدَّمِ!</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484366" name="Rectangle 1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10" name="Rectangle 3">
            <a:extLst>
              <a:ext uri="{FF2B5EF4-FFF2-40B4-BE49-F238E27FC236}">
                <a16:creationId xmlns:a16="http://schemas.microsoft.com/office/drawing/2014/main" id="{17884E7F-51CE-4581-9DC1-7A715ACDF07C}"/>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15156" y="1383481"/>
            <a:ext cx="7773988" cy="54498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200000"/>
              </a:lnSpc>
              <a:spcBef>
                <a:spcPct val="50000"/>
              </a:spcBef>
              <a:spcAft>
                <a:spcPct val="0"/>
              </a:spcAft>
              <a:buClrTx/>
              <a:buSzTx/>
              <a:buFontTx/>
              <a:buNone/>
              <a:tabLst/>
              <a:defRPr/>
            </a:pPr>
            <a:r>
              <a:rPr kumimoji="0" lang="ar-JO" sz="6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بدون تلك التضحية لا توجد مغفرة.  </a:t>
            </a:r>
            <a:r>
              <a:rPr kumimoji="0" lang="ar-JO" sz="60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قدم ربنا تلك الذبيحة التامة عندما ذهب إلى </a:t>
            </a:r>
            <a:r>
              <a:rPr kumimoji="0" lang="ar-JO" sz="6000" b="1" i="0" u="none" strike="noStrike" kern="1200" cap="none" spc="0" normalizeH="0" baseline="30000" noProof="0" dirty="0" err="1">
                <a:ln>
                  <a:noFill/>
                </a:ln>
                <a:solidFill>
                  <a:srgbClr val="FFFF00"/>
                </a:solidFill>
                <a:effectLst/>
                <a:uLnTx/>
                <a:uFillTx/>
                <a:latin typeface="Arial" panose="020B0604020202020204" pitchFamily="34" charset="0"/>
                <a:cs typeface="Arial" panose="020B0604020202020204" pitchFamily="34" charset="0"/>
              </a:rPr>
              <a:t>الجلجثة</a:t>
            </a:r>
            <a:r>
              <a:rPr kumimoji="0" lang="ar-JO" sz="6000" b="1" i="0" u="none" strike="noStrike" kern="1200" cap="none" spc="0" normalizeH="0" baseline="30000" noProof="0" dirty="0">
                <a:ln>
                  <a:noFill/>
                </a:ln>
                <a:solidFill>
                  <a:srgbClr val="FFFF00"/>
                </a:solidFill>
                <a:effectLst/>
                <a:uLnTx/>
                <a:uFillTx/>
                <a:latin typeface="Arial" panose="020B0604020202020204" pitchFamily="34" charset="0"/>
                <a:cs typeface="Arial" panose="020B0604020202020204" pitchFamily="34" charset="0"/>
              </a:rPr>
              <a:t> وانتصر على الموت...</a:t>
            </a:r>
          </a:p>
          <a:p>
            <a:pPr marL="0" marR="0" lvl="0" indent="0" algn="ctr" defTabSz="914400" rtl="0" eaLnBrk="0" fontAlgn="base" latinLnBrk="0" hangingPunct="0">
              <a:lnSpc>
                <a:spcPct val="200000"/>
              </a:lnSpc>
              <a:spcBef>
                <a:spcPts val="0"/>
              </a:spcBef>
              <a:spcAft>
                <a:spcPct val="0"/>
              </a:spcAft>
              <a:buClrTx/>
              <a:buSzTx/>
              <a:buFontTx/>
              <a:buNone/>
              <a:tabLst/>
              <a:defRPr/>
            </a:pPr>
            <a:r>
              <a:rPr kumimoji="0" lang="ar-JO" sz="9600" b="1" i="1" u="sng"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بدلاً عنا!</a:t>
            </a: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485389" name="Rectangle 13"/>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E84C6D04-A2F2-4E1A-9789-6852FAD2AD20}"/>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القصد من "</a:t>
            </a:r>
            <a:r>
              <a:rPr kumimoji="0" lang="ar-JO" sz="2800" b="1" i="1" u="none" strike="noStrike" kern="1200" cap="none" spc="0" normalizeH="0" baseline="0" noProof="0" dirty="0">
                <a:ln>
                  <a:noFill/>
                </a:ln>
                <a:solidFill>
                  <a:srgbClr val="FFCAAA">
                    <a:lumMod val="75000"/>
                  </a:srgbClr>
                </a:solidFill>
                <a:effectLst/>
                <a:uLnTx/>
                <a:uFillTx/>
                <a:latin typeface="Arial" panose="020B0604020202020204" pitchFamily="34" charset="0"/>
                <a:ea typeface="ＭＳ Ｐゴシック" charset="0"/>
                <a:cs typeface="Arial" panose="020B0604020202020204" pitchFamily="34" charset="0"/>
              </a:rPr>
              <a:t>الدم</a:t>
            </a:r>
            <a:r>
              <a:rPr kumimoji="0" lang="ar-JO"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65000"/>
              </a:lnSpc>
              <a:spcBef>
                <a:spcPct val="50000"/>
              </a:spcBef>
              <a:spcAft>
                <a:spcPct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ctrTitle"/>
          </p:nvPr>
        </p:nvSpPr>
        <p:spPr>
          <a:xfrm>
            <a:off x="838200" y="152400"/>
            <a:ext cx="7848600" cy="1828800"/>
          </a:xfrm>
          <a:effectLst>
            <a:outerShdw blurRad="63500" dist="107763" dir="18900000" algn="ctr" rotWithShape="0">
              <a:srgbClr val="000000">
                <a:alpha val="74997"/>
              </a:srgbClr>
            </a:outerShdw>
          </a:effectLst>
        </p:spPr>
        <p:txBody>
          <a:bodyPr/>
          <a:lstStyle/>
          <a:p>
            <a:pPr eaLnBrk="1" hangingPunct="1"/>
            <a:r>
              <a:rPr lang="ar-JO" altLang="en-US" b="1" dirty="0">
                <a:latin typeface="Arial" panose="020B0604020202020204" pitchFamily="34" charset="0"/>
                <a:cs typeface="Arial" panose="020B0604020202020204" pitchFamily="34" charset="0"/>
              </a:rPr>
              <a:t>ما هو الأمر العظيم              بخصوص الجمعة العظيمة؟</a:t>
            </a: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6"/>
          <p:cNvSpPr>
            <a:spLocks noGrp="1" noChangeArrowheads="1"/>
          </p:cNvSpPr>
          <p:nvPr>
            <p:ph type="ctrTitle"/>
          </p:nvPr>
        </p:nvSpPr>
        <p:spPr/>
        <p:txBody>
          <a:bodyPr/>
          <a:lstStyle/>
          <a:p>
            <a:pPr eaLnBrk="1" hangingPunct="1"/>
            <a:r>
              <a:rPr lang="en-US" altLang="en-US" dirty="0">
                <a:latin typeface="Arial" pitchFamily="34" charset="0"/>
              </a:rPr>
              <a:t>BC 1 of 3</a:t>
            </a:r>
          </a:p>
        </p:txBody>
      </p:sp>
      <p:grpSp>
        <p:nvGrpSpPr>
          <p:cNvPr id="3" name="Group 2">
            <a:extLst>
              <a:ext uri="{FF2B5EF4-FFF2-40B4-BE49-F238E27FC236}">
                <a16:creationId xmlns:a16="http://schemas.microsoft.com/office/drawing/2014/main" id="{F96E7F54-1EE9-3347-8372-21C305E5129D}"/>
              </a:ext>
            </a:extLst>
          </p:cNvPr>
          <p:cNvGrpSpPr/>
          <p:nvPr/>
        </p:nvGrpSpPr>
        <p:grpSpPr>
          <a:xfrm>
            <a:off x="990600" y="762000"/>
            <a:ext cx="7086600" cy="6248400"/>
            <a:chOff x="990600" y="762000"/>
            <a:chExt cx="7086600" cy="6248400"/>
          </a:xfrm>
        </p:grpSpPr>
        <p:pic>
          <p:nvPicPr>
            <p:cNvPr id="253955" name="Picture 5"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762000"/>
              <a:ext cx="7086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A5268A7C-2581-4F4D-9685-B4E47A76CC08}"/>
                </a:ext>
              </a:extLst>
            </p:cNvPr>
            <p:cNvSpPr/>
            <p:nvPr/>
          </p:nvSpPr>
          <p:spPr bwMode="auto">
            <a:xfrm>
              <a:off x="1582476" y="1648693"/>
              <a:ext cx="3744416" cy="900187"/>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sp>
          <p:nvSpPr>
            <p:cNvPr id="8" name="Rounded Rectangle 7">
              <a:extLst>
                <a:ext uri="{FF2B5EF4-FFF2-40B4-BE49-F238E27FC236}">
                  <a16:creationId xmlns:a16="http://schemas.microsoft.com/office/drawing/2014/main" id="{517429F8-4B52-284F-BF41-2A833BED3C7C}"/>
                </a:ext>
              </a:extLst>
            </p:cNvPr>
            <p:cNvSpPr/>
            <p:nvPr/>
          </p:nvSpPr>
          <p:spPr bwMode="auto">
            <a:xfrm>
              <a:off x="6300192" y="2636912"/>
              <a:ext cx="1131700" cy="37849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12" charset="-52"/>
              </a:endParaRPr>
            </a:p>
          </p:txBody>
        </p:sp>
      </p:grpSp>
      <p:sp>
        <p:nvSpPr>
          <p:cNvPr id="139267" name="Rectangle 3"/>
          <p:cNvSpPr>
            <a:spLocks noGrp="1" noChangeArrowheads="1"/>
          </p:cNvSpPr>
          <p:nvPr>
            <p:ph type="subTitle" idx="1"/>
          </p:nvPr>
        </p:nvSpPr>
        <p:spPr>
          <a:xfrm>
            <a:off x="0" y="0"/>
            <a:ext cx="6324600" cy="762000"/>
          </a:xfrm>
        </p:spPr>
        <p:txBody>
          <a:bodyPr/>
          <a:lstStyle/>
          <a:p>
            <a:pPr eaLnBrk="1" hangingPunct="1">
              <a:buFont typeface="Wingdings" pitchFamily="2" charset="2"/>
              <a:buNone/>
            </a:pPr>
            <a:r>
              <a:rPr lang="ar-JO" altLang="en-US" b="1" dirty="0">
                <a:latin typeface="Arial" pitchFamily="34" charset="0"/>
              </a:rPr>
              <a:t>ماذا يعني كل هذا؟</a:t>
            </a:r>
            <a:endParaRPr lang="en-US" altLang="en-US" b="1" dirty="0">
              <a:latin typeface="Arial" pitchFamily="34" charset="0"/>
            </a:endParaRPr>
          </a:p>
        </p:txBody>
      </p:sp>
      <p:sp>
        <p:nvSpPr>
          <p:cNvPr id="5" name="Rectangle 3">
            <a:extLst>
              <a:ext uri="{FF2B5EF4-FFF2-40B4-BE49-F238E27FC236}">
                <a16:creationId xmlns:a16="http://schemas.microsoft.com/office/drawing/2014/main" id="{D4FC1390-4216-9847-B4FF-995DB197DF3B}"/>
              </a:ext>
            </a:extLst>
          </p:cNvPr>
          <p:cNvSpPr txBox="1">
            <a:spLocks noChangeArrowheads="1"/>
          </p:cNvSpPr>
          <p:nvPr/>
        </p:nvSpPr>
        <p:spPr bwMode="auto">
          <a:xfrm>
            <a:off x="1582476" y="1636986"/>
            <a:ext cx="4104456" cy="10719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itchFamily="34" charset="0"/>
              </a:rPr>
              <a:t>أنا أكره مصطلح         الجمعة العظيمة</a:t>
            </a:r>
            <a:endParaRPr lang="en-US" altLang="en-US" b="1" kern="0" dirty="0">
              <a:solidFill>
                <a:schemeClr val="bg2"/>
              </a:solidFill>
              <a:effectLst/>
              <a:latin typeface="Arial" pitchFamily="34" charset="0"/>
            </a:endParaRPr>
          </a:p>
        </p:txBody>
      </p:sp>
      <p:sp>
        <p:nvSpPr>
          <p:cNvPr id="7" name="Rectangle 3">
            <a:extLst>
              <a:ext uri="{FF2B5EF4-FFF2-40B4-BE49-F238E27FC236}">
                <a16:creationId xmlns:a16="http://schemas.microsoft.com/office/drawing/2014/main" id="{C1E46589-A6D8-CB49-8CE8-3C51B27CF46C}"/>
              </a:ext>
            </a:extLst>
          </p:cNvPr>
          <p:cNvSpPr txBox="1">
            <a:spLocks noChangeArrowheads="1"/>
          </p:cNvSpPr>
          <p:nvPr/>
        </p:nvSpPr>
        <p:spPr bwMode="auto">
          <a:xfrm>
            <a:off x="4932040" y="2560587"/>
            <a:ext cx="383279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itchFamily="34" charset="0"/>
              </a:rPr>
              <a:t>لماذا؟</a:t>
            </a:r>
            <a:endParaRPr lang="en-US" altLang="en-US" b="1" kern="0" dirty="0">
              <a:solidFill>
                <a:schemeClr val="bg2"/>
              </a:solidFill>
              <a:effectLst/>
              <a:latin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4"/>
          <p:cNvSpPr>
            <a:spLocks noGrp="1" noChangeArrowheads="1"/>
          </p:cNvSpPr>
          <p:nvPr>
            <p:ph type="ctrTitle"/>
          </p:nvPr>
        </p:nvSpPr>
        <p:spPr/>
        <p:txBody>
          <a:bodyPr/>
          <a:lstStyle/>
          <a:p>
            <a:pPr eaLnBrk="1" hangingPunct="1"/>
            <a:r>
              <a:rPr lang="en-US" altLang="en-US" dirty="0">
                <a:latin typeface="Arial" panose="020B0604020202020204" pitchFamily="34" charset="0"/>
                <a:cs typeface="Arial" panose="020B0604020202020204" pitchFamily="34" charset="0"/>
              </a:rPr>
              <a:t>BC 2 of 3</a:t>
            </a:r>
          </a:p>
        </p:txBody>
      </p:sp>
      <p:grpSp>
        <p:nvGrpSpPr>
          <p:cNvPr id="2" name="Group 1">
            <a:extLst>
              <a:ext uri="{FF2B5EF4-FFF2-40B4-BE49-F238E27FC236}">
                <a16:creationId xmlns:a16="http://schemas.microsoft.com/office/drawing/2014/main" id="{D4E5A3E3-0391-EF47-9384-98C57F2F2CD1}"/>
              </a:ext>
            </a:extLst>
          </p:cNvPr>
          <p:cNvGrpSpPr/>
          <p:nvPr/>
        </p:nvGrpSpPr>
        <p:grpSpPr>
          <a:xfrm>
            <a:off x="0" y="609600"/>
            <a:ext cx="9144000" cy="6248400"/>
            <a:chOff x="0" y="609600"/>
            <a:chExt cx="9144000" cy="6248400"/>
          </a:xfrm>
        </p:grpSpPr>
        <p:pic>
          <p:nvPicPr>
            <p:cNvPr id="256003"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0ADCF4B9-452C-4247-AD33-DBA5393837B7}"/>
                </a:ext>
              </a:extLst>
            </p:cNvPr>
            <p:cNvSpPr/>
            <p:nvPr/>
          </p:nvSpPr>
          <p:spPr bwMode="auto">
            <a:xfrm>
              <a:off x="3994820" y="1653827"/>
              <a:ext cx="4825652" cy="1775173"/>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4399D8C8-3D29-FF40-86CC-DA98A9C175B9}"/>
                </a:ext>
              </a:extLst>
            </p:cNvPr>
            <p:cNvSpPr/>
            <p:nvPr/>
          </p:nvSpPr>
          <p:spPr bwMode="auto">
            <a:xfrm>
              <a:off x="323528" y="1506015"/>
              <a:ext cx="2952328" cy="1581399"/>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41314" name="Rectangle 2"/>
          <p:cNvSpPr>
            <a:spLocks noGrp="1" noChangeArrowheads="1"/>
          </p:cNvSpPr>
          <p:nvPr>
            <p:ph type="subTitle" idx="1"/>
          </p:nvPr>
        </p:nvSpPr>
        <p:spPr>
          <a:xfrm>
            <a:off x="0" y="0"/>
            <a:ext cx="6324600" cy="762000"/>
          </a:xfrm>
        </p:spPr>
        <p:txBody>
          <a:bodyPr/>
          <a:lstStyle/>
          <a:p>
            <a:pPr eaLnBrk="1" hangingPunct="1">
              <a:buFont typeface="Wingdings" pitchFamily="2" charset="2"/>
              <a:buNone/>
            </a:pPr>
            <a:r>
              <a:rPr lang="ar-JO" altLang="en-US" dirty="0">
                <a:latin typeface="Arial" panose="020B0604020202020204" pitchFamily="34" charset="0"/>
                <a:cs typeface="Arial" panose="020B0604020202020204" pitchFamily="34" charset="0"/>
              </a:rPr>
              <a:t>ماذا يعني كل هذا؟</a:t>
            </a:r>
          </a:p>
        </p:txBody>
      </p:sp>
      <p:sp>
        <p:nvSpPr>
          <p:cNvPr id="5" name="Rectangle 3">
            <a:extLst>
              <a:ext uri="{FF2B5EF4-FFF2-40B4-BE49-F238E27FC236}">
                <a16:creationId xmlns:a16="http://schemas.microsoft.com/office/drawing/2014/main" id="{32420FEF-63A3-D54E-ACF8-7EDE879E46CA}"/>
              </a:ext>
            </a:extLst>
          </p:cNvPr>
          <p:cNvSpPr txBox="1">
            <a:spLocks noChangeArrowheads="1"/>
          </p:cNvSpPr>
          <p:nvPr/>
        </p:nvSpPr>
        <p:spPr bwMode="auto">
          <a:xfrm>
            <a:off x="73224" y="1527940"/>
            <a:ext cx="3418656" cy="16423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عُلِّق ربي                  على خشبة                  في ذلك اليوم</a:t>
            </a:r>
            <a:endParaRPr lang="en-US" altLang="en-US" sz="2800" b="1" kern="0" dirty="0">
              <a:solidFill>
                <a:schemeClr val="bg2"/>
              </a:solidFill>
              <a:effectLst/>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7A72A994-7525-764E-9D2C-A36D569AA2AE}"/>
              </a:ext>
            </a:extLst>
          </p:cNvPr>
          <p:cNvSpPr txBox="1">
            <a:spLocks noChangeArrowheads="1"/>
          </p:cNvSpPr>
          <p:nvPr/>
        </p:nvSpPr>
        <p:spPr bwMode="auto">
          <a:xfrm>
            <a:off x="3778796" y="1534714"/>
            <a:ext cx="5291980" cy="18222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لو كان سيتم تعليقك في ذلك اليوم</a:t>
            </a:r>
          </a:p>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وتطوع ليحل محلك </a:t>
            </a:r>
          </a:p>
          <a:p>
            <a:pPr eaLnBrk="1" hangingPunct="1">
              <a:buFont typeface="Wingdings" pitchFamily="2" charset="2"/>
              <a:buNone/>
            </a:pPr>
            <a:r>
              <a:rPr lang="ar-JO" altLang="en-US" sz="2800" b="1" kern="0" dirty="0">
                <a:solidFill>
                  <a:schemeClr val="bg2"/>
                </a:solidFill>
                <a:effectLst/>
                <a:latin typeface="Arial" panose="020B0604020202020204" pitchFamily="34" charset="0"/>
                <a:cs typeface="Arial" panose="020B0604020202020204" pitchFamily="34" charset="0"/>
              </a:rPr>
              <a:t>كيف سيكون شعورك؟</a:t>
            </a:r>
            <a:endParaRPr lang="en-US" altLang="en-US" sz="2800" b="1" kern="0" dirty="0">
              <a:solidFill>
                <a:schemeClr val="bg2"/>
              </a:solidFill>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4"/>
          <p:cNvSpPr>
            <a:spLocks noGrp="1" noChangeArrowheads="1"/>
          </p:cNvSpPr>
          <p:nvPr>
            <p:ph type="ctrTitle"/>
          </p:nvPr>
        </p:nvSpPr>
        <p:spPr/>
        <p:txBody>
          <a:bodyPr/>
          <a:lstStyle/>
          <a:p>
            <a:pPr eaLnBrk="1" hangingPunct="1"/>
            <a:r>
              <a:rPr lang="en-US" altLang="en-US" dirty="0">
                <a:latin typeface="Arial" panose="020B0604020202020204" pitchFamily="34" charset="0"/>
                <a:cs typeface="Arial" panose="020B0604020202020204" pitchFamily="34" charset="0"/>
              </a:rPr>
              <a:t>BC 3 of 3</a:t>
            </a:r>
          </a:p>
        </p:txBody>
      </p:sp>
      <p:grpSp>
        <p:nvGrpSpPr>
          <p:cNvPr id="2" name="Group 1">
            <a:extLst>
              <a:ext uri="{FF2B5EF4-FFF2-40B4-BE49-F238E27FC236}">
                <a16:creationId xmlns:a16="http://schemas.microsoft.com/office/drawing/2014/main" id="{ED596893-51A6-0B4A-B58A-41C2B82B39A3}"/>
              </a:ext>
            </a:extLst>
          </p:cNvPr>
          <p:cNvGrpSpPr/>
          <p:nvPr/>
        </p:nvGrpSpPr>
        <p:grpSpPr>
          <a:xfrm>
            <a:off x="1295400" y="685800"/>
            <a:ext cx="6553200" cy="6248400"/>
            <a:chOff x="1295400" y="685800"/>
            <a:chExt cx="6553200" cy="6248400"/>
          </a:xfrm>
        </p:grpSpPr>
        <p:pic>
          <p:nvPicPr>
            <p:cNvPr id="258051" name="Picture 3" descr="BCGoodFriday3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95400" y="685800"/>
              <a:ext cx="6553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C0B5379F-1CF7-9D48-B85A-741A0BD88240}"/>
                </a:ext>
              </a:extLst>
            </p:cNvPr>
            <p:cNvSpPr/>
            <p:nvPr/>
          </p:nvSpPr>
          <p:spPr bwMode="auto">
            <a:xfrm>
              <a:off x="4374332" y="2449752"/>
              <a:ext cx="2429916" cy="741588"/>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4C63B309-DDCA-8949-8D89-EBDDD2156C49}"/>
                </a:ext>
              </a:extLst>
            </p:cNvPr>
            <p:cNvSpPr/>
            <p:nvPr/>
          </p:nvSpPr>
          <p:spPr bwMode="auto">
            <a:xfrm>
              <a:off x="2051720" y="2490081"/>
              <a:ext cx="1512168" cy="578880"/>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42338" name="Rectangle 2"/>
          <p:cNvSpPr>
            <a:spLocks noGrp="1" noChangeArrowheads="1"/>
          </p:cNvSpPr>
          <p:nvPr>
            <p:ph type="subTitle" idx="1"/>
          </p:nvPr>
        </p:nvSpPr>
        <p:spPr>
          <a:xfrm>
            <a:off x="0" y="0"/>
            <a:ext cx="6324600" cy="762000"/>
          </a:xfrm>
        </p:spPr>
        <p:txBody>
          <a:bodyPr/>
          <a:lstStyle/>
          <a:p>
            <a:pPr eaLnBrk="1" hangingPunct="1">
              <a:buFont typeface="Wingdings" pitchFamily="2" charset="2"/>
              <a:buNone/>
            </a:pPr>
            <a:r>
              <a:rPr lang="ar-JO" altLang="en-US" dirty="0">
                <a:latin typeface="Arial" panose="020B0604020202020204" pitchFamily="34" charset="0"/>
                <a:cs typeface="Arial" panose="020B0604020202020204" pitchFamily="34" charset="0"/>
              </a:rPr>
              <a:t>ماذا يعني كل هذا؟</a:t>
            </a:r>
            <a:endParaRPr lang="en-US" altLang="en-US"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CC43BF0D-7B1D-0A42-B074-C2D142C04C42}"/>
              </a:ext>
            </a:extLst>
          </p:cNvPr>
          <p:cNvSpPr txBox="1">
            <a:spLocks noChangeArrowheads="1"/>
          </p:cNvSpPr>
          <p:nvPr/>
        </p:nvSpPr>
        <p:spPr bwMode="auto">
          <a:xfrm>
            <a:off x="685800" y="2468204"/>
            <a:ext cx="4104456"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anose="020B0604020202020204" pitchFamily="34" charset="0"/>
                <a:cs typeface="Arial" panose="020B0604020202020204" pitchFamily="34" charset="0"/>
              </a:rPr>
              <a:t>شعور جيد</a:t>
            </a:r>
            <a:endParaRPr lang="en-US" altLang="en-US" b="1" kern="0" dirty="0">
              <a:solidFill>
                <a:schemeClr val="bg2"/>
              </a:solidFill>
              <a:effectLst/>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E88C78AB-C457-A74B-9D7F-4398AA06046E}"/>
              </a:ext>
            </a:extLst>
          </p:cNvPr>
          <p:cNvSpPr txBox="1">
            <a:spLocks noChangeArrowheads="1"/>
          </p:cNvSpPr>
          <p:nvPr/>
        </p:nvSpPr>
        <p:spPr bwMode="auto">
          <a:xfrm>
            <a:off x="4465476" y="2171462"/>
            <a:ext cx="2338772" cy="10229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12" charset="2"/>
              <a:buNone/>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eaLnBrk="1" hangingPunct="1">
              <a:buFont typeface="Wingdings" pitchFamily="2" charset="2"/>
              <a:buNone/>
            </a:pPr>
            <a:r>
              <a:rPr lang="ar-JO" altLang="en-US" b="1" kern="0" dirty="0">
                <a:solidFill>
                  <a:schemeClr val="bg2"/>
                </a:solidFill>
                <a:effectLst/>
                <a:latin typeface="Arial" panose="020B0604020202020204" pitchFamily="34" charset="0"/>
                <a:cs typeface="Arial" panose="020B0604020202020204" pitchFamily="34" charset="0"/>
              </a:rPr>
              <a:t>أتمنى لك      يوماً جميلاً</a:t>
            </a:r>
            <a:endParaRPr lang="en-US" altLang="en-US" b="1" kern="0" dirty="0">
              <a:solidFill>
                <a:schemeClr val="bg2"/>
              </a:solidFill>
              <a:effectLst/>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قانونياً</a:t>
            </a:r>
            <a:endParaRPr kumimoji="0" lang="en-US" sz="117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عدالة الله حيث يعاقب الخطيئة في الفرد نفسه أو في بديل بلا خطيئة (يسوع المسيح)</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فعل الله بإعلاننا غير مذنبين لخطايانا وجعلنا على وضع صحيح معه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155هـ</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rPr>
              <a:t>مدفوع بالكامل</a:t>
            </a:r>
            <a:endParaRPr kumimoji="0" lang="en-US" sz="7200" b="1" i="0"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026" descr="bloo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445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3" name="Rectangle 1027"/>
          <p:cNvSpPr>
            <a:spLocks noGrp="1" noRot="1" noChangeArrowheads="1"/>
          </p:cNvSpPr>
          <p:nvPr>
            <p:ph type="title"/>
          </p:nvPr>
        </p:nvSpPr>
        <p:spPr>
          <a:xfrm>
            <a:off x="457200" y="620713"/>
            <a:ext cx="8229600" cy="796925"/>
          </a:xfrm>
          <a:gradFill rotWithShape="1">
            <a:gsLst>
              <a:gs pos="0">
                <a:srgbClr val="FF3300">
                  <a:gamma/>
                  <a:shade val="46275"/>
                  <a:invGamma/>
                </a:srgbClr>
              </a:gs>
              <a:gs pos="50000">
                <a:srgbClr val="FF0000"/>
              </a:gs>
              <a:gs pos="100000">
                <a:srgbClr val="FF3300">
                  <a:gamma/>
                  <a:shade val="46275"/>
                  <a:invGamma/>
                </a:srgbClr>
              </a:gs>
            </a:gsLst>
            <a:lin ang="5400000" scaled="1"/>
          </a:gradFill>
        </p:spPr>
        <p:txBody>
          <a:bodyPr/>
          <a:lstStyle/>
          <a:p>
            <a:pPr eaLnBrk="1" hangingPunct="1">
              <a:defRPr/>
            </a:pPr>
            <a:r>
              <a:rPr kumimoji="1" lang="ar-JO" altLang="ja-JP" sz="4800" dirty="0">
                <a:latin typeface="Arial" panose="020B0604020202020204" pitchFamily="34" charset="0"/>
                <a:ea typeface="ＭＳ Ｐゴシック" charset="0"/>
                <a:cs typeface="Arial" panose="020B0604020202020204" pitchFamily="34" charset="0"/>
              </a:rPr>
              <a:t>الحياة في الدم</a:t>
            </a:r>
            <a:endParaRPr kumimoji="1" lang="en-US" sz="4800" dirty="0">
              <a:latin typeface="Arial" panose="020B0604020202020204" pitchFamily="34" charset="0"/>
              <a:ea typeface="ＭＳ Ｐゴシック" charset="0"/>
              <a:cs typeface="Arial" panose="020B0604020202020204" pitchFamily="34" charset="0"/>
            </a:endParaRPr>
          </a:p>
        </p:txBody>
      </p:sp>
      <p:sp>
        <p:nvSpPr>
          <p:cNvPr id="445445" name="Rectangle 1029"/>
          <p:cNvSpPr>
            <a:spLocks noChangeArrowheads="1"/>
          </p:cNvSpPr>
          <p:nvPr/>
        </p:nvSpPr>
        <p:spPr bwMode="auto">
          <a:xfrm>
            <a:off x="755650" y="1733550"/>
            <a:ext cx="8137525" cy="464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أَنَّ حَيَاةَ الْجَسَدِ </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هِيَ فِي الدَّمِ.</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لِهَذَا وَهَبْتُكُمْ إِيَّاهُ</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لِتُكَفِّرُوا عَنْ نُفُوسِكُمْ،</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altLang="ja-JP"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 لأَنَّ الدَّمَ يُكَفِّرُ عَنِ النَّفْسِ</a:t>
            </a:r>
          </a:p>
          <a:p>
            <a:pPr marL="0" marR="0" lvl="0" indent="0" algn="ctr" defTabSz="914400" rtl="0" eaLnBrk="1" fontAlgn="base" latinLnBrk="0" hangingPunct="1">
              <a:lnSpc>
                <a:spcPct val="80000"/>
              </a:lnSpc>
              <a:spcBef>
                <a:spcPct val="20000"/>
              </a:spcBef>
              <a:spcAft>
                <a:spcPct val="0"/>
              </a:spcAft>
              <a:buClr>
                <a:srgbClr val="FFCC00"/>
              </a:buClr>
              <a:buSzPct val="70000"/>
              <a:buFontTx/>
              <a:buNone/>
              <a:tabLst/>
              <a:defRPr/>
            </a:pPr>
            <a:r>
              <a:rPr kumimoji="1" lang="ar-JO"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rPr>
              <a:t>(لا 17: 11).</a:t>
            </a:r>
            <a:endParaRPr kumimoji="1" lang="en-US" sz="4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9"/>
          <p:cNvSpPr txBox="1">
            <a:spLocks noChangeArrowheads="1"/>
          </p:cNvSpPr>
          <p:nvPr/>
        </p:nvSpPr>
        <p:spPr bwMode="auto">
          <a:xfrm>
            <a:off x="8212640" y="76200"/>
            <a:ext cx="848310" cy="461665"/>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127 أ</a:t>
            </a: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395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445"/>
                                        </p:tgtEl>
                                        <p:attrNameLst>
                                          <p:attrName>style.visibility</p:attrName>
                                        </p:attrNameLst>
                                      </p:cBhvr>
                                      <p:to>
                                        <p:strVal val="visible"/>
                                      </p:to>
                                    </p:set>
                                    <p:animEffect transition="in" filter="fade">
                                      <p:cBhvr>
                                        <p:cTn id="7" dur="1000"/>
                                        <p:tgtEl>
                                          <p:spTgt spid="445445"/>
                                        </p:tgtEl>
                                      </p:cBhvr>
                                    </p:animEffect>
                                    <p:anim calcmode="lin" valueType="num">
                                      <p:cBhvr>
                                        <p:cTn id="8" dur="1000" fill="hold"/>
                                        <p:tgtEl>
                                          <p:spTgt spid="445445"/>
                                        </p:tgtEl>
                                        <p:attrNameLst>
                                          <p:attrName>ppt_x</p:attrName>
                                        </p:attrNameLst>
                                      </p:cBhvr>
                                      <p:tavLst>
                                        <p:tav tm="0">
                                          <p:val>
                                            <p:strVal val="#ppt_x"/>
                                          </p:val>
                                        </p:tav>
                                        <p:tav tm="100000">
                                          <p:val>
                                            <p:strVal val="#ppt_x"/>
                                          </p:val>
                                        </p:tav>
                                      </p:tavLst>
                                    </p:anim>
                                    <p:anim calcmode="lin" valueType="num">
                                      <p:cBhvr>
                                        <p:cTn id="9" dur="1000" fill="hold"/>
                                        <p:tgtEl>
                                          <p:spTgt spid="445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2145" name="Picture 1026"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1027"/>
          <p:cNvSpPr>
            <a:spLocks noGrp="1" noChangeArrowheads="1"/>
          </p:cNvSpPr>
          <p:nvPr>
            <p:ph type="title"/>
          </p:nvPr>
        </p:nvSpPr>
        <p:spPr>
          <a:xfrm>
            <a:off x="457200" y="76200"/>
            <a:ext cx="8229600" cy="914400"/>
          </a:xfrm>
        </p:spPr>
        <p:txBody>
          <a:bodyPr/>
          <a:lstStyle/>
          <a:p>
            <a:pPr eaLnBrk="1" hangingPunct="1"/>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كان موت المسيح فريداً؟</a:t>
            </a:r>
            <a:endParaRPr lang="en-US"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51556" name="Rectangle 1028"/>
          <p:cNvSpPr>
            <a:spLocks noGrp="1" noChangeArrowheads="1"/>
          </p:cNvSpPr>
          <p:nvPr>
            <p:ph type="body" idx="1"/>
          </p:nvPr>
        </p:nvSpPr>
        <p:spPr>
          <a:xfrm>
            <a:off x="762000" y="868363"/>
            <a:ext cx="8229600" cy="1874837"/>
          </a:xfrm>
        </p:spPr>
        <p:txBody>
          <a:bodyPr/>
          <a:lstStyle/>
          <a:p>
            <a:pPr algn="r" rtl="1" eaLnBrk="1" hangingPunct="1">
              <a:buClr>
                <a:srgbClr val="000000"/>
              </a:buClr>
            </a:pPr>
            <a:r>
              <a:rPr lang="ar-JO"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غير قانوني</a:t>
            </a:r>
            <a:endParaRPr lang="en-US"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rtl="1" eaLnBrk="1" hangingPunct="1">
              <a:buClr>
                <a:srgbClr val="000000"/>
              </a:buClr>
            </a:pPr>
            <a:r>
              <a:rPr lang="ar-JO"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مات لأجل خطايانا</a:t>
            </a:r>
            <a:endParaRPr lang="en-US"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rtl="1" eaLnBrk="1" hangingPunct="1">
              <a:buClr>
                <a:srgbClr val="000000"/>
              </a:buClr>
            </a:pPr>
            <a:r>
              <a:rPr lang="ar-JO"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مات بقلب مكسور</a:t>
            </a:r>
            <a:endParaRPr lang="en-US" alt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1555"/>
                                        </p:tgtEl>
                                        <p:attrNameLst>
                                          <p:attrName>style.visibility</p:attrName>
                                        </p:attrNameLst>
                                      </p:cBhvr>
                                      <p:to>
                                        <p:strVal val="visible"/>
                                      </p:to>
                                    </p:set>
                                    <p:animEffect transition="in" filter="fade">
                                      <p:cBhvr>
                                        <p:cTn id="7" dur="500"/>
                                        <p:tgtEl>
                                          <p:spTgt spid="151555"/>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151556">
                                            <p:txEl>
                                              <p:pRg st="0" end="0"/>
                                            </p:txEl>
                                          </p:spTgt>
                                        </p:tgtEl>
                                        <p:attrNameLst>
                                          <p:attrName>style.visibility</p:attrName>
                                        </p:attrNameLst>
                                      </p:cBhvr>
                                      <p:to>
                                        <p:strVal val="visible"/>
                                      </p:to>
                                    </p:set>
                                    <p:animEffect transition="in" filter="fade">
                                      <p:cBhvr>
                                        <p:cTn id="11" dur="500"/>
                                        <p:tgtEl>
                                          <p:spTgt spid="151556">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8000"/>
                                  </p:stCondLst>
                                  <p:childTnLst>
                                    <p:set>
                                      <p:cBhvr>
                                        <p:cTn id="14" dur="1" fill="hold">
                                          <p:stCondLst>
                                            <p:cond delay="0"/>
                                          </p:stCondLst>
                                        </p:cTn>
                                        <p:tgtEl>
                                          <p:spTgt spid="151556">
                                            <p:txEl>
                                              <p:pRg st="1" end="1"/>
                                            </p:txEl>
                                          </p:spTgt>
                                        </p:tgtEl>
                                        <p:attrNameLst>
                                          <p:attrName>style.visibility</p:attrName>
                                        </p:attrNameLst>
                                      </p:cBhvr>
                                      <p:to>
                                        <p:strVal val="visible"/>
                                      </p:to>
                                    </p:set>
                                    <p:animEffect transition="in" filter="fade">
                                      <p:cBhvr>
                                        <p:cTn id="15" dur="500"/>
                                        <p:tgtEl>
                                          <p:spTgt spid="151556">
                                            <p:txEl>
                                              <p:pRg st="1" end="1"/>
                                            </p:txEl>
                                          </p:spTgt>
                                        </p:tgtEl>
                                      </p:cBhvr>
                                    </p:animEffect>
                                  </p:childTnLst>
                                </p:cTn>
                              </p:par>
                            </p:childTnLst>
                          </p:cTn>
                        </p:par>
                        <p:par>
                          <p:cTn id="16" fill="hold" nodeType="afterGroup">
                            <p:stCondLst>
                              <p:cond delay="13500"/>
                            </p:stCondLst>
                            <p:childTnLst>
                              <p:par>
                                <p:cTn id="17" presetID="10" presetClass="entr" presetSubtype="0" fill="hold" grpId="0" nodeType="afterEffect">
                                  <p:stCondLst>
                                    <p:cond delay="4000"/>
                                  </p:stCondLst>
                                  <p:childTnLst>
                                    <p:set>
                                      <p:cBhvr>
                                        <p:cTn id="18" dur="1" fill="hold">
                                          <p:stCondLst>
                                            <p:cond delay="0"/>
                                          </p:stCondLst>
                                        </p:cTn>
                                        <p:tgtEl>
                                          <p:spTgt spid="151556">
                                            <p:txEl>
                                              <p:pRg st="2" end="2"/>
                                            </p:txEl>
                                          </p:spTgt>
                                        </p:tgtEl>
                                        <p:attrNameLst>
                                          <p:attrName>style.visibility</p:attrName>
                                        </p:attrNameLst>
                                      </p:cBhvr>
                                      <p:to>
                                        <p:strVal val="visible"/>
                                      </p:to>
                                    </p:set>
                                    <p:animEffect transition="in" filter="fade">
                                      <p:cBhvr>
                                        <p:cTn id="19" dur="500"/>
                                        <p:tgtEl>
                                          <p:spTgt spid="1515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utoUpdateAnimBg="0"/>
      <p:bldP spid="151556" grpId="0" build="p" autoUpdateAnimBg="0" advAuto="400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descr="Death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4"/>
          <p:cNvSpPr>
            <a:spLocks noChangeArrowheads="1"/>
          </p:cNvSpPr>
          <p:nvPr/>
        </p:nvSpPr>
        <p:spPr bwMode="auto">
          <a:xfrm>
            <a:off x="609600" y="762000"/>
            <a:ext cx="8077200" cy="23018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sz="5400">
              <a:solidFill>
                <a:schemeClr val="tx2"/>
              </a:solidFill>
              <a:effectLst>
                <a:outerShdw blurRad="38100" dist="38100" dir="2700000" algn="tl">
                  <a:srgbClr val="000000"/>
                </a:outerShdw>
              </a:effectLst>
            </a:endParaRPr>
          </a:p>
        </p:txBody>
      </p:sp>
      <p:sp>
        <p:nvSpPr>
          <p:cNvPr id="148486" name="Rectangle 6"/>
          <p:cNvSpPr>
            <a:spLocks noGrp="1" noChangeArrowheads="1"/>
          </p:cNvSpPr>
          <p:nvPr>
            <p:ph type="title"/>
          </p:nvPr>
        </p:nvSpPr>
        <p:spPr>
          <a:xfrm>
            <a:off x="-36513" y="5516563"/>
            <a:ext cx="9180513" cy="1371600"/>
          </a:xfrm>
          <a:solidFill>
            <a:schemeClr val="bg1"/>
          </a:solidFill>
        </p:spPr>
        <p:txBody>
          <a:bodyPr/>
          <a:lstStyle/>
          <a:p>
            <a:pPr eaLnBrk="1" hangingPunct="1"/>
            <a:r>
              <a:rPr lang="ar-JO" altLang="en-US" sz="4000" b="1" dirty="0">
                <a:latin typeface="Arial" pitchFamily="34" charset="0"/>
                <a:cs typeface="Arial" pitchFamily="34" charset="0"/>
              </a:rPr>
              <a:t>كيف تقدر موت المسيح لأجلك بشكل أفضل الآن؟</a:t>
            </a:r>
            <a:endParaRPr lang="en-US" altLang="en-US" sz="4000" b="1" dirty="0">
              <a:latin typeface="Arial" pitchFamily="34" charset="0"/>
              <a:cs typeface="Aria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7" descr="blood-land-r">
            <a:hlinkClick r:id="rId3"/>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Rot="1" noChangeArrowheads="1"/>
          </p:cNvSpPr>
          <p:nvPr>
            <p:ph type="title"/>
          </p:nvPr>
        </p:nvSpPr>
        <p:spPr>
          <a:xfrm>
            <a:off x="2209800" y="0"/>
            <a:ext cx="6934200" cy="1981200"/>
          </a:xfrm>
          <a:solidFill>
            <a:schemeClr val="bg2"/>
          </a:solidFill>
          <a:effectLst>
            <a:outerShdw blurRad="63500" dist="38099" dir="2700000" algn="ctr" rotWithShape="0">
              <a:schemeClr val="bg2">
                <a:alpha val="74997"/>
              </a:schemeClr>
            </a:outerShdw>
          </a:effectLst>
        </p:spPr>
        <p:txBody>
          <a:bodyPr/>
          <a:lstStyle/>
          <a:p>
            <a:pPr eaLnBrk="1" hangingPunct="1">
              <a:defRPr/>
            </a:pPr>
            <a:r>
              <a:rPr lang="ar-JO" sz="5400" dirty="0">
                <a:solidFill>
                  <a:schemeClr val="tx1"/>
                </a:solidFill>
                <a:effectLst/>
                <a:ea typeface="+mj-ea"/>
              </a:rPr>
              <a:t>دم                     الإسترضاء</a:t>
            </a:r>
            <a:endParaRPr lang="en-US" sz="5400" dirty="0">
              <a:solidFill>
                <a:schemeClr val="tx1"/>
              </a:solidFill>
              <a:effectLst/>
              <a:ea typeface="+mj-ea"/>
            </a:endParaRPr>
          </a:p>
        </p:txBody>
      </p:sp>
      <p:pic>
        <p:nvPicPr>
          <p:cNvPr id="151555" name="Picture 5" descr="La%2520Blood%2520Dro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098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8"/>
          <p:cNvSpPr>
            <a:spLocks noChangeArrowheads="1"/>
          </p:cNvSpPr>
          <p:nvPr/>
        </p:nvSpPr>
        <p:spPr bwMode="auto">
          <a:xfrm>
            <a:off x="304800" y="2133600"/>
            <a:ext cx="8839200" cy="4724400"/>
          </a:xfrm>
          <a:prstGeom prst="rect">
            <a:avLst/>
          </a:prstGeom>
          <a:no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lnSpc>
                <a:spcPct val="90000"/>
              </a:lnSpc>
              <a:spcBef>
                <a:spcPct val="20000"/>
              </a:spcBef>
              <a:buClr>
                <a:schemeClr val="hlink"/>
              </a:buClr>
              <a:buSzPct val="70000"/>
              <a:buFont typeface="Wingdings" pitchFamily="2" charset="2"/>
              <a:buNone/>
            </a:pPr>
            <a:r>
              <a:rPr lang="en-US" altLang="en-US" sz="3200" b="1" dirty="0">
                <a:effectLst>
                  <a:outerShdw blurRad="38100" dist="38100" dir="2700000" algn="tl">
                    <a:srgbClr val="000000"/>
                  </a:outerShdw>
                </a:effectLst>
                <a:latin typeface="Arial" pitchFamily="34" charset="0"/>
                <a:cs typeface="Arial" pitchFamily="34" charset="0"/>
              </a:rPr>
              <a:t>ap· </a:t>
            </a:r>
            <a:r>
              <a:rPr lang="en-US" altLang="en-US" sz="3200" b="1" dirty="0" err="1">
                <a:effectLst>
                  <a:outerShdw blurRad="38100" dist="38100" dir="2700000" algn="tl">
                    <a:srgbClr val="000000"/>
                  </a:outerShdw>
                </a:effectLst>
                <a:latin typeface="Arial" pitchFamily="34" charset="0"/>
                <a:cs typeface="Arial" pitchFamily="34" charset="0"/>
              </a:rPr>
              <a:t>pease</a:t>
            </a:r>
            <a:r>
              <a:rPr lang="en-US" altLang="en-US" sz="3200" b="1" dirty="0">
                <a:effectLst>
                  <a:outerShdw blurRad="38100" dist="38100" dir="2700000" algn="tl">
                    <a:srgbClr val="000000"/>
                  </a:outerShdw>
                </a:effectLst>
                <a:latin typeface="Arial" pitchFamily="34" charset="0"/>
                <a:cs typeface="Arial" pitchFamily="34" charset="0"/>
              </a:rPr>
              <a:t> </a:t>
            </a:r>
            <a:r>
              <a:rPr lang="en-US" altLang="en-US" sz="3200" b="1" i="1" dirty="0" err="1">
                <a:effectLst>
                  <a:outerShdw blurRad="38100" dist="38100" dir="2700000" algn="tl">
                    <a:srgbClr val="000000"/>
                  </a:outerShdw>
                </a:effectLst>
                <a:latin typeface="Arial" pitchFamily="34" charset="0"/>
                <a:cs typeface="Arial" pitchFamily="34" charset="0"/>
              </a:rPr>
              <a:t>tr.v</a:t>
            </a:r>
            <a:r>
              <a:rPr lang="en-US" altLang="en-US" sz="3200" b="1" i="1" dirty="0">
                <a:effectLst>
                  <a:outerShdw blurRad="38100" dist="38100" dir="2700000" algn="tl">
                    <a:srgbClr val="000000"/>
                  </a:outerShdw>
                </a:effectLst>
                <a:latin typeface="Arial" pitchFamily="34" charset="0"/>
                <a:cs typeface="Arial" pitchFamily="34" charset="0"/>
              </a:rPr>
              <a:t>.</a:t>
            </a:r>
            <a:r>
              <a:rPr lang="en-US" altLang="en-US" sz="3200" b="1" dirty="0">
                <a:effectLst>
                  <a:outerShdw blurRad="38100" dist="38100" dir="2700000" algn="tl">
                    <a:srgbClr val="000000"/>
                  </a:outerShdw>
                </a:effectLst>
                <a:latin typeface="Arial" pitchFamily="34" charset="0"/>
                <a:cs typeface="Arial" pitchFamily="34" charset="0"/>
              </a:rPr>
              <a:t> ap· </a:t>
            </a:r>
            <a:r>
              <a:rPr lang="en-US" altLang="en-US" sz="3200" b="1" dirty="0" err="1">
                <a:effectLst>
                  <a:outerShdw blurRad="38100" dist="38100" dir="2700000" algn="tl">
                    <a:srgbClr val="000000"/>
                  </a:outerShdw>
                </a:effectLst>
                <a:latin typeface="Arial" pitchFamily="34" charset="0"/>
                <a:cs typeface="Arial" pitchFamily="34" charset="0"/>
              </a:rPr>
              <a:t>peased</a:t>
            </a:r>
            <a:r>
              <a:rPr lang="en-US" altLang="en-US" sz="3200" b="1" dirty="0">
                <a:effectLst>
                  <a:outerShdw blurRad="38100" dist="38100" dir="2700000" algn="tl">
                    <a:srgbClr val="000000"/>
                  </a:outerShdw>
                </a:effectLst>
                <a:latin typeface="Arial" pitchFamily="34" charset="0"/>
                <a:cs typeface="Arial" pitchFamily="34" charset="0"/>
              </a:rPr>
              <a:t>, ap· peas· </a:t>
            </a:r>
            <a:r>
              <a:rPr lang="en-US" altLang="en-US" sz="3200" b="1" dirty="0" err="1">
                <a:effectLst>
                  <a:outerShdw blurRad="38100" dist="38100" dir="2700000" algn="tl">
                    <a:srgbClr val="000000"/>
                  </a:outerShdw>
                </a:effectLst>
                <a:latin typeface="Arial" pitchFamily="34" charset="0"/>
                <a:cs typeface="Arial" pitchFamily="34" charset="0"/>
              </a:rPr>
              <a:t>ing</a:t>
            </a:r>
            <a:r>
              <a:rPr lang="en-US" altLang="en-US" sz="3200" b="1" dirty="0">
                <a:effectLst>
                  <a:outerShdw blurRad="38100" dist="38100" dir="2700000" algn="tl">
                    <a:srgbClr val="000000"/>
                  </a:outerShdw>
                </a:effectLst>
                <a:latin typeface="Arial" pitchFamily="34" charset="0"/>
                <a:cs typeface="Arial" pitchFamily="34" charset="0"/>
              </a:rPr>
              <a:t>, </a:t>
            </a:r>
            <a:br>
              <a:rPr lang="en-US" altLang="en-US" sz="3200" b="1" dirty="0">
                <a:effectLst>
                  <a:outerShdw blurRad="38100" dist="38100" dir="2700000" algn="tl">
                    <a:srgbClr val="000000"/>
                  </a:outerShdw>
                </a:effectLst>
                <a:latin typeface="Arial" pitchFamily="34" charset="0"/>
                <a:cs typeface="Arial" pitchFamily="34" charset="0"/>
              </a:rPr>
            </a:br>
            <a:r>
              <a:rPr lang="en-US" altLang="en-US" sz="3200" b="1" dirty="0">
                <a:effectLst>
                  <a:outerShdw blurRad="38100" dist="38100" dir="2700000" algn="tl">
                    <a:srgbClr val="000000"/>
                  </a:outerShdw>
                </a:effectLst>
                <a:latin typeface="Arial" pitchFamily="34" charset="0"/>
                <a:cs typeface="Arial" pitchFamily="34" charset="0"/>
              </a:rPr>
              <a:t>ap· peas· es </a:t>
            </a:r>
          </a:p>
          <a:p>
            <a:pPr algn="r" rtl="1" eaLnBrk="1" hangingPunct="1">
              <a:lnSpc>
                <a:spcPct val="90000"/>
              </a:lnSpc>
              <a:spcBef>
                <a:spcPct val="20000"/>
              </a:spcBef>
              <a:buClr>
                <a:schemeClr val="hlink"/>
              </a:buClr>
              <a:buSzPct val="70000"/>
              <a:buFont typeface="Wingdings" pitchFamily="2" charset="2"/>
              <a:buChar char="n"/>
            </a:pPr>
            <a:r>
              <a:rPr lang="en-US" altLang="en-US" sz="3200" b="1" dirty="0">
                <a:effectLst>
                  <a:outerShdw blurRad="38100" dist="38100" dir="2700000" algn="tl">
                    <a:srgbClr val="000000"/>
                  </a:outerShdw>
                </a:effectLst>
                <a:latin typeface="Arial" pitchFamily="34" charset="0"/>
                <a:cs typeface="Arial" pitchFamily="34" charset="0"/>
              </a:rPr>
              <a:t> </a:t>
            </a:r>
            <a:r>
              <a:rPr lang="ar-JO" altLang="en-US" sz="3200" b="1" dirty="0">
                <a:effectLst>
                  <a:outerShdw blurRad="38100" dist="38100" dir="2700000" algn="tl">
                    <a:srgbClr val="000000"/>
                  </a:outerShdw>
                </a:effectLst>
                <a:latin typeface="Arial" pitchFamily="34" charset="0"/>
                <a:cs typeface="Arial" pitchFamily="34" charset="0"/>
              </a:rPr>
              <a:t>لإحلال السلام، الهدوء، الإسترخاء، التهدئة.</a:t>
            </a:r>
            <a:endParaRPr lang="en-US" altLang="en-US" sz="3200" b="1" dirty="0">
              <a:effectLst>
                <a:outerShdw blurRad="38100" dist="38100" dir="2700000" algn="tl">
                  <a:srgbClr val="000000"/>
                </a:outerShdw>
              </a:effectLst>
              <a:latin typeface="Arial" pitchFamily="34" charset="0"/>
              <a:cs typeface="Arial" pitchFamily="34" charset="0"/>
            </a:endParaRPr>
          </a:p>
          <a:p>
            <a:pPr algn="r" rtl="1" eaLnBrk="1" hangingPunct="1">
              <a:lnSpc>
                <a:spcPct val="90000"/>
              </a:lnSpc>
              <a:spcBef>
                <a:spcPct val="20000"/>
              </a:spcBef>
              <a:buClr>
                <a:schemeClr val="hlink"/>
              </a:buClr>
              <a:buSzPct val="70000"/>
              <a:buFont typeface="Wingdings" pitchFamily="2" charset="2"/>
              <a:buChar char="n"/>
            </a:pPr>
            <a:r>
              <a:rPr lang="ar-JO" altLang="en-US" sz="3200" b="1" dirty="0">
                <a:effectLst>
                  <a:outerShdw blurRad="38100" dist="38100" dir="2700000" algn="tl">
                    <a:srgbClr val="000000"/>
                  </a:outerShdw>
                </a:effectLst>
                <a:latin typeface="Arial" pitchFamily="34" charset="0"/>
                <a:cs typeface="Arial" pitchFamily="34" charset="0"/>
              </a:rPr>
              <a:t>يروي أو يخفف، يروي عطشه.</a:t>
            </a:r>
          </a:p>
          <a:p>
            <a:pPr algn="r" rtl="1" eaLnBrk="1" hangingPunct="1">
              <a:lnSpc>
                <a:spcPct val="90000"/>
              </a:lnSpc>
              <a:spcBef>
                <a:spcPct val="20000"/>
              </a:spcBef>
              <a:buClr>
                <a:schemeClr val="hlink"/>
              </a:buClr>
              <a:buSzPct val="70000"/>
              <a:buFont typeface="Wingdings" pitchFamily="2" charset="2"/>
              <a:buChar char="n"/>
            </a:pPr>
            <a:r>
              <a:rPr lang="ar-JO" altLang="en-US" sz="3200" b="1" dirty="0">
                <a:effectLst>
                  <a:outerShdw blurRad="38100" dist="38100" dir="2700000" algn="tl">
                    <a:srgbClr val="000000"/>
                  </a:outerShdw>
                </a:effectLst>
                <a:latin typeface="Arial" pitchFamily="34" charset="0"/>
                <a:cs typeface="Arial" pitchFamily="34" charset="0"/>
              </a:rPr>
              <a:t>تهدئة أو محاولة تهدئة (العدو) من خلال منح التنازلات، غالبًا على حساب المبدأ.</a:t>
            </a:r>
            <a:endParaRPr lang="en-US" altLang="en-US" sz="2800" b="1" dirty="0">
              <a:latin typeface="Arial" pitchFamily="34" charset="0"/>
              <a:cs typeface="Arial" pitchFamily="34" charset="0"/>
            </a:endParaRPr>
          </a:p>
          <a:p>
            <a:pPr algn="r" eaLnBrk="1" hangingPunct="1">
              <a:lnSpc>
                <a:spcPct val="90000"/>
              </a:lnSpc>
              <a:spcBef>
                <a:spcPct val="20000"/>
              </a:spcBef>
              <a:buClr>
                <a:schemeClr val="hlink"/>
              </a:buClr>
              <a:buSzPct val="70000"/>
              <a:buFont typeface="Wingdings" pitchFamily="2" charset="2"/>
              <a:buNone/>
            </a:pPr>
            <a:r>
              <a:rPr lang="en-US" altLang="en-US" sz="2800" b="1" dirty="0">
                <a:latin typeface="Arial" pitchFamily="34" charset="0"/>
                <a:cs typeface="Arial" pitchFamily="34" charset="0"/>
              </a:rPr>
              <a:t>www.dictionary.com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0" y="274638"/>
            <a:ext cx="5808663" cy="1143000"/>
          </a:xfrm>
        </p:spPr>
        <p:txBody>
          <a:bodyPr/>
          <a:lstStyle/>
          <a:p>
            <a:pPr eaLnBrk="1" hangingPunct="1"/>
            <a:r>
              <a:rPr lang="ar-JO" altLang="en-US" dirty="0">
                <a:latin typeface="Arial" pitchFamily="34" charset="0"/>
              </a:rPr>
              <a:t>آدم وحواء</a:t>
            </a:r>
            <a:endParaRPr lang="en-US" altLang="en-US" dirty="0">
              <a:latin typeface="Arial" pitchFamily="34" charset="0"/>
            </a:endParaRPr>
          </a:p>
        </p:txBody>
      </p:sp>
      <p:sp>
        <p:nvSpPr>
          <p:cNvPr id="26627" name="Rectangle 3"/>
          <p:cNvSpPr>
            <a:spLocks noGrp="1" noChangeArrowheads="1"/>
          </p:cNvSpPr>
          <p:nvPr>
            <p:ph type="body" idx="1"/>
          </p:nvPr>
        </p:nvSpPr>
        <p:spPr>
          <a:xfrm>
            <a:off x="5486400" y="4724400"/>
            <a:ext cx="3429000" cy="1981200"/>
          </a:xfrm>
        </p:spPr>
        <p:txBody>
          <a:bodyPr/>
          <a:lstStyle/>
          <a:p>
            <a:pPr algn="r" rtl="1" eaLnBrk="1" hangingPunct="1"/>
            <a:r>
              <a:rPr lang="ar-JO" altLang="en-US" dirty="0">
                <a:latin typeface="Arial" pitchFamily="34" charset="0"/>
              </a:rPr>
              <a:t>كانا عريانان وغير خجلين</a:t>
            </a:r>
            <a:endParaRPr lang="en-US" altLang="en-US" dirty="0">
              <a:latin typeface="Arial" pitchFamily="34" charset="0"/>
            </a:endParaRPr>
          </a:p>
        </p:txBody>
      </p:sp>
      <p:pic>
        <p:nvPicPr>
          <p:cNvPr id="153603" name="Picture 5" descr="we_tb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4841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7" descr="adam-1.bmp (191862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3" y="0"/>
            <a:ext cx="33353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9472</TotalTime>
  <Words>5152</Words>
  <Application>Microsoft Macintosh PowerPoint</Application>
  <PresentationFormat>On-screen Show (4:3)</PresentationFormat>
  <Paragraphs>970</Paragraphs>
  <Slides>73</Slides>
  <Notes>70</Notes>
  <HiddenSlides>0</HiddenSlides>
  <MMClips>0</MMClips>
  <ScaleCrop>false</ScaleCrop>
  <HeadingPairs>
    <vt:vector size="6" baseType="variant">
      <vt:variant>
        <vt:lpstr>Fonts Used</vt:lpstr>
      </vt:variant>
      <vt:variant>
        <vt:i4>13</vt:i4>
      </vt:variant>
      <vt:variant>
        <vt:lpstr>Theme</vt:lpstr>
      </vt:variant>
      <vt:variant>
        <vt:i4>21</vt:i4>
      </vt:variant>
      <vt:variant>
        <vt:lpstr>Slide Titles</vt:lpstr>
      </vt:variant>
      <vt:variant>
        <vt:i4>73</vt:i4>
      </vt:variant>
    </vt:vector>
  </HeadingPairs>
  <TitlesOfParts>
    <vt:vector size="107" baseType="lpstr">
      <vt:lpstr>ＭＳ Ｐゴシック</vt:lpstr>
      <vt:lpstr>SimSun</vt:lpstr>
      <vt:lpstr>Times</vt:lpstr>
      <vt:lpstr>Arial</vt:lpstr>
      <vt:lpstr>Arial Black</vt:lpstr>
      <vt:lpstr>Arial Narrow</vt:lpstr>
      <vt:lpstr>Calibri</vt:lpstr>
      <vt:lpstr>Comic Sans MS</vt:lpstr>
      <vt:lpstr>Garamond</vt:lpstr>
      <vt:lpstr>Helvetica</vt:lpstr>
      <vt:lpstr>Tahoma</vt:lpstr>
      <vt:lpstr>Times New Roman</vt:lpstr>
      <vt:lpstr>Wingdings</vt:lpstr>
      <vt:lpstr>Stream</vt:lpstr>
      <vt:lpstr>Digital Dots</vt:lpstr>
      <vt:lpstr>Slit</vt:lpstr>
      <vt:lpstr>Beam</vt:lpstr>
      <vt:lpstr>Orbit</vt:lpstr>
      <vt:lpstr>4_Default Design</vt:lpstr>
      <vt:lpstr>4_Contemporary</vt:lpstr>
      <vt:lpstr>49_Blank Presentation</vt:lpstr>
      <vt:lpstr>1_Circuit</vt:lpstr>
      <vt:lpstr>5_Default Design</vt:lpstr>
      <vt:lpstr>1_Stream</vt:lpstr>
      <vt:lpstr>1_Bar Code</vt:lpstr>
      <vt:lpstr>MEADOW</vt:lpstr>
      <vt:lpstr>22_Default Design</vt:lpstr>
      <vt:lpstr>5_Contemporary</vt:lpstr>
      <vt:lpstr>1_Slit</vt:lpstr>
      <vt:lpstr>6_Contemporary</vt:lpstr>
      <vt:lpstr>8_Contemporary</vt:lpstr>
      <vt:lpstr>2_Contemporary</vt:lpstr>
      <vt:lpstr>1_Pulse</vt:lpstr>
      <vt:lpstr>2_Slit</vt:lpstr>
      <vt:lpstr>Sacrifices in the Ancient Near East</vt:lpstr>
      <vt:lpstr>لماذا تعتقد أن إسرائيل والوثنيين                       كان لديهم ذبائح حيوانية؟</vt:lpstr>
      <vt:lpstr>نظرة المرء إلى الله تؤثر على نظرته                      للذبائح والأخلاق والمهمة</vt:lpstr>
      <vt:lpstr>الخلاص الوثني</vt:lpstr>
      <vt:lpstr>الدّم؟</vt:lpstr>
      <vt:lpstr>العبادة وقوس قزح</vt:lpstr>
      <vt:lpstr>الحياة في الدم</vt:lpstr>
      <vt:lpstr>دم                     الإسترضاء</vt:lpstr>
      <vt:lpstr>آدم وحواء</vt:lpstr>
      <vt:lpstr>محاولة     الإنسان      تغطية         العار</vt:lpstr>
      <vt:lpstr>أصل الذبيحة الدموية</vt:lpstr>
      <vt:lpstr>لماذا فرض الله القرابين لضعف إسرائيل وخطاياها؟</vt:lpstr>
      <vt:lpstr>غفر الله للإسرائيليين عن طريق دم الذبائح (لا 4: 1- 5: 13؛ 6: 24- 30).</vt:lpstr>
      <vt:lpstr>لماذا أسس الله نظام الذبائح؟</vt:lpstr>
      <vt:lpstr>هل خلصت الذبائح الدموية الإسرائيليين الذين هم تحت الشريعة؟</vt:lpstr>
      <vt:lpstr>الذبائح تغفر الخطية</vt:lpstr>
      <vt:lpstr>أي هذه الإجابات هي الأكثر دقَّة؟</vt:lpstr>
      <vt:lpstr>الخلاص في كل العصور:</vt:lpstr>
      <vt:lpstr>الخلاص والتقديس</vt:lpstr>
      <vt:lpstr>غفران الخطيَّة في العهد القديم</vt:lpstr>
      <vt:lpstr>غفران الخطية في العهد الجديد</vt:lpstr>
      <vt:lpstr>غفران الخطية في العهد الجديد</vt:lpstr>
      <vt:lpstr>الخلاص في العهد القديم</vt:lpstr>
      <vt:lpstr>لاوِيّين</vt:lpstr>
      <vt:lpstr>الخلاص الذاتي والموضوعي</vt:lpstr>
      <vt:lpstr>عيد  كتابي  إضافي  رقم 1</vt:lpstr>
      <vt:lpstr>دارت الحياة اليهودية حول هيكل سليمان لمدة 400 سنة (959-586 ق.م)</vt:lpstr>
      <vt:lpstr>احتفظ اليهود بالقداسة  في المرحضة</vt:lpstr>
      <vt:lpstr>الذبائح في سفر اللاويين 1- 7</vt:lpstr>
      <vt:lpstr>الطاهر والنجس (لا 11)</vt:lpstr>
      <vt:lpstr>التقدمات في لاويين 1-7</vt:lpstr>
      <vt:lpstr>التقدمات في لاويين 1-7</vt:lpstr>
      <vt:lpstr>طقوس التقدمات في لاويين 1- 5</vt:lpstr>
      <vt:lpstr>طقوس التقدمات في لاويين 1- 5</vt:lpstr>
      <vt:lpstr>طقوس التقدمات في لاويين 1- 5</vt:lpstr>
      <vt:lpstr>خيمة الإجتماع والساحة</vt:lpstr>
      <vt:lpstr>طقوس التقدمات اللاوية</vt:lpstr>
      <vt:lpstr>طقوس التقدمات اللاوية</vt:lpstr>
      <vt:lpstr>طقوس التقدمات اللاوية</vt:lpstr>
      <vt:lpstr>طقوس التقدمات اللاوية</vt:lpstr>
      <vt:lpstr>طقوس الذبائح الخاصة</vt:lpstr>
      <vt:lpstr>طقوس تكفيرية خاصة</vt:lpstr>
      <vt:lpstr>طقوس تكفيرية خاصة</vt:lpstr>
      <vt:lpstr>طقوس تكفيرية خاصة</vt:lpstr>
      <vt:lpstr>طقوس تكفيرية خاصة</vt:lpstr>
      <vt:lpstr>ذبائح العهد القديم</vt:lpstr>
      <vt:lpstr>ذبائح العهد القديم</vt:lpstr>
      <vt:lpstr>قاين قتل هابيل</vt:lpstr>
      <vt:lpstr>الذبيحة البشرية</vt:lpstr>
      <vt:lpstr>الذبيحة البشرية</vt:lpstr>
      <vt:lpstr>آحاز من يهوذا</vt:lpstr>
      <vt:lpstr>أهولة وأهوليبة من يهوذا</vt:lpstr>
      <vt:lpstr>الشفاء الإلهي فقط</vt:lpstr>
      <vt:lpstr>الذبيحة     البشرية        اليوم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 هو الأمر العظيم              بخصوص الجمعة العظيمة؟</vt:lpstr>
      <vt:lpstr>BC 1 of 3</vt:lpstr>
      <vt:lpstr>BC 2 of 3</vt:lpstr>
      <vt:lpstr>BC 3 of 3</vt:lpstr>
      <vt:lpstr>قد أُكمل</vt:lpstr>
      <vt:lpstr>كيف كان موت المسيح فريداً؟</vt:lpstr>
      <vt:lpstr>كيف تقدر موت المسيح لأجلك بشكل أفضل الآن؟</vt:lpstr>
      <vt:lpstr>Black</vt:lpstr>
      <vt:lpstr>الرابط للعرض التقديميِّ "خلفيَّات العهد القديم"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Sacrifices</dc:title>
  <dc:creator>Stephen</dc:creator>
  <cp:lastModifiedBy>Rick Griffith</cp:lastModifiedBy>
  <cp:revision>175</cp:revision>
  <dcterms:created xsi:type="dcterms:W3CDTF">2003-10-22T14:22:28Z</dcterms:created>
  <dcterms:modified xsi:type="dcterms:W3CDTF">2026-06-14T01:05:33Z</dcterms:modified>
</cp:coreProperties>
</file>