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2" r:id="rId2"/>
    <p:sldMasterId id="2147483666" r:id="rId3"/>
    <p:sldMasterId id="2147483664" r:id="rId4"/>
    <p:sldMasterId id="2147484687" r:id="rId5"/>
    <p:sldMasterId id="2147484883" r:id="rId6"/>
    <p:sldMasterId id="2147484895" r:id="rId7"/>
    <p:sldMasterId id="2147484908" r:id="rId8"/>
    <p:sldMasterId id="2147484934" r:id="rId9"/>
    <p:sldMasterId id="2147484946" r:id="rId10"/>
    <p:sldMasterId id="2147484958" r:id="rId11"/>
    <p:sldMasterId id="2147484970" r:id="rId12"/>
    <p:sldMasterId id="2147484982" r:id="rId13"/>
    <p:sldMasterId id="2147484994" r:id="rId14"/>
    <p:sldMasterId id="2147485007" r:id="rId15"/>
    <p:sldMasterId id="2147485020" r:id="rId16"/>
    <p:sldMasterId id="2147485032" r:id="rId17"/>
    <p:sldMasterId id="2147485034" r:id="rId18"/>
    <p:sldMasterId id="2147485036" r:id="rId19"/>
    <p:sldMasterId id="2147485049" r:id="rId20"/>
    <p:sldMasterId id="2147485061" r:id="rId21"/>
  </p:sldMasterIdLst>
  <p:notesMasterIdLst>
    <p:notesMasterId r:id="rId94"/>
  </p:notesMasterIdLst>
  <p:sldIdLst>
    <p:sldId id="257" r:id="rId22"/>
    <p:sldId id="263" r:id="rId23"/>
    <p:sldId id="258" r:id="rId24"/>
    <p:sldId id="282" r:id="rId25"/>
    <p:sldId id="4212" r:id="rId26"/>
    <p:sldId id="368" r:id="rId27"/>
    <p:sldId id="4213" r:id="rId28"/>
    <p:sldId id="267" r:id="rId29"/>
    <p:sldId id="271" r:id="rId30"/>
    <p:sldId id="272" r:id="rId31"/>
    <p:sldId id="268" r:id="rId32"/>
    <p:sldId id="5207" r:id="rId33"/>
    <p:sldId id="4136" r:id="rId34"/>
    <p:sldId id="4137" r:id="rId35"/>
    <p:sldId id="4138" r:id="rId36"/>
    <p:sldId id="4139" r:id="rId37"/>
    <p:sldId id="469" r:id="rId38"/>
    <p:sldId id="4179" r:id="rId39"/>
    <p:sldId id="5208" r:id="rId40"/>
    <p:sldId id="5206" r:id="rId41"/>
    <p:sldId id="4155" r:id="rId42"/>
    <p:sldId id="831" r:id="rId43"/>
    <p:sldId id="5205" r:id="rId44"/>
    <p:sldId id="313" r:id="rId45"/>
    <p:sldId id="4243" r:id="rId46"/>
    <p:sldId id="5209" r:id="rId47"/>
    <p:sldId id="5210" r:id="rId48"/>
    <p:sldId id="556" r:id="rId49"/>
    <p:sldId id="4188" r:id="rId50"/>
    <p:sldId id="849" r:id="rId51"/>
    <p:sldId id="2496" r:id="rId52"/>
    <p:sldId id="4143" r:id="rId53"/>
    <p:sldId id="4144" r:id="rId54"/>
    <p:sldId id="4145" r:id="rId55"/>
    <p:sldId id="4142" r:id="rId56"/>
    <p:sldId id="839" r:id="rId57"/>
    <p:sldId id="840" r:id="rId58"/>
    <p:sldId id="841" r:id="rId59"/>
    <p:sldId id="842" r:id="rId60"/>
    <p:sldId id="844" r:id="rId61"/>
    <p:sldId id="845" r:id="rId62"/>
    <p:sldId id="846" r:id="rId63"/>
    <p:sldId id="847" r:id="rId64"/>
    <p:sldId id="848" r:id="rId65"/>
    <p:sldId id="532" r:id="rId66"/>
    <p:sldId id="4150" r:id="rId67"/>
    <p:sldId id="270" r:id="rId68"/>
    <p:sldId id="261" r:id="rId69"/>
    <p:sldId id="256" r:id="rId70"/>
    <p:sldId id="260" r:id="rId71"/>
    <p:sldId id="269" r:id="rId72"/>
    <p:sldId id="262" r:id="rId73"/>
    <p:sldId id="329" r:id="rId74"/>
    <p:sldId id="562" r:id="rId75"/>
    <p:sldId id="433" r:id="rId76"/>
    <p:sldId id="479" r:id="rId77"/>
    <p:sldId id="481" r:id="rId78"/>
    <p:sldId id="482" r:id="rId79"/>
    <p:sldId id="483" r:id="rId80"/>
    <p:sldId id="484" r:id="rId81"/>
    <p:sldId id="485" r:id="rId82"/>
    <p:sldId id="603" r:id="rId83"/>
    <p:sldId id="604" r:id="rId84"/>
    <p:sldId id="296" r:id="rId85"/>
    <p:sldId id="292" r:id="rId86"/>
    <p:sldId id="294" r:id="rId87"/>
    <p:sldId id="295" r:id="rId88"/>
    <p:sldId id="4071" r:id="rId89"/>
    <p:sldId id="300" r:id="rId90"/>
    <p:sldId id="297" r:id="rId91"/>
    <p:sldId id="333" r:id="rId92"/>
    <p:sldId id="523" r:id="rId9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20E"/>
    <a:srgbClr val="FF3300"/>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241" autoAdjust="0"/>
    <p:restoredTop sz="94249" autoAdjust="0"/>
  </p:normalViewPr>
  <p:slideViewPr>
    <p:cSldViewPr>
      <p:cViewPr varScale="1">
        <p:scale>
          <a:sx n="103" d="100"/>
          <a:sy n="103" d="100"/>
        </p:scale>
        <p:origin x="168" y="1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presProps" Target="presProp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27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27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B6A15B-B3CB-4237-AB07-1D56DC2F196E}" type="slidenum">
              <a:rPr lang="en-US" altLang="en-US"/>
              <a:pPr/>
              <a:t>‹#›</a:t>
            </a:fld>
            <a:endParaRPr lang="en-US" altLang="en-US"/>
          </a:p>
        </p:txBody>
      </p:sp>
    </p:spTree>
    <p:extLst>
      <p:ext uri="{BB962C8B-B14F-4D97-AF65-F5344CB8AC3E}">
        <p14:creationId xmlns:p14="http://schemas.microsoft.com/office/powerpoint/2010/main" val="709133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6F4CA4C-099A-46A0-95EF-8983FAC5B60B}" type="slidenum">
              <a:rPr lang="en-US" altLang="en-US" sz="1200"/>
              <a:pPr/>
              <a:t>1</a:t>
            </a:fld>
            <a:endParaRPr lang="en-US" altLang="en-US" sz="1200"/>
          </a:p>
        </p:txBody>
      </p:sp>
      <p:sp>
        <p:nvSpPr>
          <p:cNvPr id="139266" name="Rectangle 1026"/>
          <p:cNvSpPr>
            <a:spLocks noGrp="1" noRot="1" noChangeAspect="1" noChangeArrowheads="1" noTextEdit="1"/>
          </p:cNvSpPr>
          <p:nvPr>
            <p:ph type="sldImg"/>
          </p:nvPr>
        </p:nvSpPr>
        <p:spPr>
          <a:ln/>
        </p:spPr>
      </p:sp>
      <p:sp>
        <p:nvSpPr>
          <p:cNvPr id="1392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68B2AD-775B-47CF-B542-392631001A20}" type="slidenum">
              <a:rPr lang="en-US" altLang="en-US" sz="1200"/>
              <a:pPr/>
              <a:t>10</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7DAEA0-9893-4665-8496-CB462C97F902}" type="slidenum">
              <a:rPr lang="en-US" altLang="en-US" sz="1200"/>
              <a:pPr/>
              <a:t>11</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استعاد اليهود شركتهم مع الرب من خلال ذبائح الإثم والخطية.</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OB-37-Sacrifices-19</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OS-03-Leviticus-70</a:t>
            </a:r>
          </a:p>
          <a:p>
            <a:pPr eaLnBrk="1" hangingPunct="1"/>
            <a:r>
              <a:rPr lang="en-US" dirty="0">
                <a:latin typeface="Times New Roman" charset="0"/>
                <a:ea typeface="ＭＳ Ｐゴシック" charset="0"/>
                <a:cs typeface="ＭＳ Ｐゴシック" charset="0"/>
              </a:rPr>
              <a:t>OS-04-Numbers-13, 207</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6BE033D-A969-4E52-87B3-827387381ACB}" type="slidenum">
              <a:rPr lang="en-US" altLang="en-US" sz="1200"/>
              <a:pPr/>
              <a:t>2</a:t>
            </a:fld>
            <a:endParaRPr lang="en-US" alt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188FF6-40B8-694E-B6D4-104F85AFA9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8431A-5850-3D40-9C97-F96B317E43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Sacrifices did not save Israel but they did test the commitment of the people to sacrifice their wealth since animals cost money (Lev 1–10) while the rest of the book helped them with laws unique to the nation (Lev 11–27).</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Common-205</a:t>
            </a:r>
          </a:p>
          <a:p>
            <a:pPr eaLnBrk="1" hangingPunct="1"/>
            <a:r>
              <a:rPr lang="en-US" dirty="0">
                <a:latin typeface="Times New Roman" charset="0"/>
                <a:ea typeface="ＭＳ Ｐゴシック" charset="0"/>
                <a:cs typeface="ＭＳ Ｐゴシック" charset="0"/>
              </a:rPr>
              <a:t>OS-03-Leviticus-201</a:t>
            </a:r>
          </a:p>
          <a:p>
            <a:pPr eaLnBrk="1" hangingPunct="1"/>
            <a:r>
              <a:rPr lang="en-US" dirty="0">
                <a:latin typeface="Times New Roman" charset="0"/>
                <a:ea typeface="ＭＳ Ｐゴシック" charset="0"/>
                <a:cs typeface="ＭＳ Ｐゴシック" charset="0"/>
              </a:rPr>
              <a:t>NS-09-Galatians-52</a:t>
            </a:r>
          </a:p>
          <a:p>
            <a:pPr eaLnBrk="1" hangingPunct="1"/>
            <a:r>
              <a:rPr lang="en-US" dirty="0">
                <a:latin typeface="Times New Roman" charset="0"/>
                <a:ea typeface="ＭＳ Ｐゴシック" charset="0"/>
                <a:cs typeface="ＭＳ Ｐゴシック" charset="0"/>
              </a:rPr>
              <a:t>NS-20-James-37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9F1A865-07B2-454F-AB75-90D9F04C5DCE}" type="slidenum">
              <a:rPr lang="en-US" altLang="en-US" sz="1200"/>
              <a:pPr/>
              <a:t>24</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369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A10338-77BA-4842-BE3A-7C993497BA1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7046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688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C242D0-B773-6148-92B0-9B3ED73DEDB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4BD9078-813A-744F-8E15-853209F1BC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094E12-C523-424D-84B8-B1C51D3FB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0A76326-C61D-4E16-B879-DC74892E9464}" type="slidenum">
              <a:rPr lang="en-US" altLang="en-US" sz="1200"/>
              <a:pPr/>
              <a:t>3</a:t>
            </a:fld>
            <a:endParaRPr lang="en-US" alt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109D5E-7BC8-5B42-8EF8-26646D4101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1287309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1A08C-5F0C-D447-8939-6F15038D25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EB1B1D-83E9-DC4A-9212-DDE512F044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631AD-D120-8849-BE19-E4B34E37C9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رقم 35 في الملف الأصلي.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EBC47-C56B-A043-A293-1166C8772B3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6D6765-82B6-0648-B2C5-415A4EECD5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9B873-68F3-1440-8EEE-A21CBF4FCF6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273FE3-098B-BF46-AE3F-78EA91BD5F7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D40A0A-EC65-B14F-89A0-3A41F94160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B70D8C-341E-467D-8C98-060B9F4D40E1}" type="slidenum">
              <a:rPr lang="en-US" altLang="en-US" sz="1200"/>
              <a:pPr/>
              <a:t>4</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692B06-B034-2F4A-B8A8-756CC75480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9AC3C8-5F99-624F-B133-079BA5C7CF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990BF0-DAEB-9E46-A1F8-D0A300DCD3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161BB9-209E-374A-870B-4E03C8D1CA1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2BC96-A4AF-ED46-820A-1695C222CD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B32E75-8ED0-754B-A760-6C22B35533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1315631-C131-4944-9E9E-3530A7DD6714}" type="slidenum">
              <a:rPr lang="en-US" altLang="en-US" sz="1200"/>
              <a:pPr/>
              <a:t>47</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67C470F-E1C5-407B-B3D5-D918BC8ECAD4}" type="slidenum">
              <a:rPr lang="en-US" altLang="en-US" sz="1200"/>
              <a:pPr/>
              <a:t>48</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ACD788B-A336-45AE-9D88-B1D34A5DF69F}" type="slidenum">
              <a:rPr lang="en-US" altLang="en-US" sz="1200"/>
              <a:pPr/>
              <a:t>49</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4C06BAB-03B0-4928-B8B2-E471D2151812}" type="slidenum">
              <a:rPr lang="en-US" altLang="en-US" sz="1200"/>
              <a:pPr/>
              <a:t>50</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5EB6C9-B752-E74E-856E-2695689C45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FC4941A-36F8-4323-9B14-BCDBEF4611EA}" type="slidenum">
              <a:rPr lang="en-US" altLang="en-US" sz="1200"/>
              <a:pPr/>
              <a:t>51</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65B9EA6-ED6B-4850-8C93-D9D41773C813}" type="slidenum">
              <a:rPr lang="en-US" altLang="en-US" sz="1200"/>
              <a:pPr/>
              <a:t>52</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921E58-2C06-F844-BF45-5DA6E8D45B9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turn again to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Word.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ADDA1-F30C-1341-951F-F01E6246FA4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Hebrews 9 tells us...</a:t>
            </a:r>
          </a:p>
          <a:p>
            <a:r>
              <a:rPr lang="en-US" b="1" baseline="30000" dirty="0">
                <a:solidFill>
                  <a:srgbClr val="000000"/>
                </a:solidFill>
                <a:latin typeface="Times New Roman" charset="0"/>
                <a:ea typeface="ＭＳ Ｐゴシック" charset="0"/>
                <a:cs typeface="ＭＳ Ｐゴシック" charset="0"/>
              </a:rPr>
              <a:t>15</a:t>
            </a:r>
            <a:r>
              <a:rPr lang="en-US" b="1" dirty="0">
                <a:solidFill>
                  <a:srgbClr val="000000"/>
                </a:solidFill>
                <a:latin typeface="Times New Roman" charset="0"/>
                <a:ea typeface="ＭＳ Ｐゴシック" charset="0"/>
                <a:cs typeface="ＭＳ Ｐゴシック" charset="0"/>
              </a:rPr>
              <a:t>For this reason Christ is the mediator of </a:t>
            </a:r>
          </a:p>
          <a:p>
            <a:r>
              <a:rPr lang="en-US" b="1" dirty="0">
                <a:solidFill>
                  <a:srgbClr val="000000"/>
                </a:solidFill>
                <a:latin typeface="Times New Roman" charset="0"/>
                <a:ea typeface="ＭＳ Ｐゴシック" charset="0"/>
                <a:cs typeface="ＭＳ Ｐゴシック" charset="0"/>
              </a:rPr>
              <a:t>////	a new covenant, that those who are called may receive </a:t>
            </a:r>
          </a:p>
          <a:p>
            <a:r>
              <a:rPr lang="en-US" b="1" dirty="0">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BDBAEE-E89B-2446-A271-0BB2BB77FE4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FDBB35-FF33-BE48-9A4C-EE7F7ED887A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B77F8B-A557-EF4D-8795-6A033CB5566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ADD9CD-58D5-EC44-9EB8-79DDA0E097D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025268-0B2D-C241-9241-5DF76E31DA6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14C71-4D94-3847-B9C1-40E21BA44C6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OB-37-Sacrifices-6</a:t>
            </a:r>
          </a:p>
          <a:p>
            <a:r>
              <a:rPr lang="en-US" dirty="0"/>
              <a:t>OS-01-Gen4-20-slide 138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349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3F58A-4879-DA49-8F8E-7CB97C820F8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FF8382-117D-5040-B297-DCF19707B3F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B88C1CD-2103-42C2-A1D1-EEB6E2F77CA7}" type="slidenum">
              <a:rPr lang="en-US" altLang="en-US" sz="1200"/>
              <a:pPr/>
              <a:t>64</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51FFADD-94FB-434C-AD05-E79626857359}" type="slidenum">
              <a:rPr lang="en-US" altLang="en-US" sz="1200"/>
              <a:pPr/>
              <a:t>65</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715D286-84D2-49E9-AF1F-12223C06A6B1}" type="slidenum">
              <a:rPr lang="en-US" altLang="en-US" sz="1200"/>
              <a:pPr/>
              <a:t>66</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9A6DE82-7101-4C89-B08B-D3F742D7E94F}" type="slidenum">
              <a:rPr lang="en-US" altLang="en-US" sz="1200"/>
              <a:pPr/>
              <a:t>67</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BD12F5-9B5C-48A3-88CF-034163CCA8A2}" type="slidenum">
              <a:rPr lang="en-US" altLang="en-US" sz="1200"/>
              <a:pPr/>
              <a:t>69</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7486FAB-303E-4A8F-AE72-A89D1C3F98A6}" type="slidenum">
              <a:rPr lang="en-US" altLang="en-US" sz="1200"/>
              <a:pPr/>
              <a:t>70</a:t>
            </a:fld>
            <a:endParaRPr lang="en-US" alt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A5C07A-AE44-2E46-8647-8457ECA7291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5B3061C-78DE-4CF3-A5DC-B14D0AFA47A6}" type="slidenum">
              <a:rPr lang="en-US" altLang="en-US" sz="1200"/>
              <a:pPr/>
              <a:t>8</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71C9176-C715-4496-A62A-0FCD95A28A55}" type="slidenum">
              <a:rPr lang="en-US" altLang="en-US" sz="1200"/>
              <a:pPr/>
              <a:t>9</a:t>
            </a:fld>
            <a:endParaRPr lang="en-US" altLang="en-US" sz="1200"/>
          </a:p>
        </p:txBody>
      </p:sp>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B6D4C986-BE13-462F-9D5C-83DC1F1EA115}" type="slidenum">
              <a:rPr lang="en-US" altLang="en-US"/>
              <a:pPr/>
              <a:t>‹#›</a:t>
            </a:fld>
            <a:endParaRPr lang="en-US" altLang="en-US"/>
          </a:p>
        </p:txBody>
      </p:sp>
    </p:spTree>
    <p:extLst>
      <p:ext uri="{BB962C8B-B14F-4D97-AF65-F5344CB8AC3E}">
        <p14:creationId xmlns:p14="http://schemas.microsoft.com/office/powerpoint/2010/main" val="61347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CB4D97C-6E7E-43C6-BCCF-C6EC5D1E6E4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004023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5047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706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385068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1906652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458280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1895186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9783254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663795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400367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117595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EFAD00A-548A-4270-B798-3A5D57DE745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39473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8302322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3695487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0710179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76457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68948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45281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47211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6108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080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68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1026"/>
          <p:cNvGrpSpPr>
            <a:grpSpLocks/>
          </p:cNvGrpSpPr>
          <p:nvPr/>
        </p:nvGrpSpPr>
        <p:grpSpPr bwMode="auto">
          <a:xfrm>
            <a:off x="-498475" y="1311275"/>
            <a:ext cx="10429875" cy="5908675"/>
            <a:chOff x="-313" y="824"/>
            <a:chExt cx="6570" cy="3722"/>
          </a:xfrm>
        </p:grpSpPr>
        <p:sp>
          <p:nvSpPr>
            <p:cNvPr id="5"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6"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7"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8"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9"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0"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1"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2"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3"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4"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5"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6"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7"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8"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9" name="Rectangle 1041"/>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0" name="Rectangle 1042"/>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1"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2"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3"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4"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5"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6"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7"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8"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9"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0"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1"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2"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3"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4"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5"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6"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7"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8"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0"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2"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4"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5"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6"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7"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8"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9"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0"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1"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3"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4"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5"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6"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7"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9"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0"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1"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2"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3"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4"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5"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6"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7"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8"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9"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0"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1"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2"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3"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4"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5"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7"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8"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9"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0"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1"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2"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3"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4"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5"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6"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7"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8"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9"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0"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1"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2"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3"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4"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5"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6"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7"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8"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9"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0"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1"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2"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3"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4"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5"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6"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7"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8"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9"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0"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1"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2"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3"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4"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5"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6"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7"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8"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9"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0"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1"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2"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3"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4"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5"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6"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7"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8"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9"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0"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1"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2"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3"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4"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5"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6"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7"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9"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0"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1"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2"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3"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4"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5"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6"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7"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8"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9"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0"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1"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2"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3"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4"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5"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6"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7"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8"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9"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0"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1"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2"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3"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4"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5"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6"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7"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8"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9"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0"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1"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2"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3"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4"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5"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6"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7"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8"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9"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0"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1"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2"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3"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4"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5"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6"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7"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8"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9"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0"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1"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2"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3"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4"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5"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6"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7"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8" name="Oval 1220"/>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9" name="Oval 1221"/>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0" name="Oval 1222"/>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1" name="Oval 1223"/>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2" name="Oval 1224"/>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3" name="Oval 1225"/>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4" name="Oval 1226"/>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5" name="Oval 1227"/>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6" name="Oval 1228"/>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7" name="Oval 1229"/>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8" name="Oval 1230"/>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9" name="Oval 1231"/>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0" name="Oval 1232"/>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1" name="Oval 1233"/>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2" name="Oval 1234"/>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3" name="Oval 1235"/>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4" name="Oval 1236"/>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5" name="Oval 1237"/>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6"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7"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8"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9" name="Oval 1241"/>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9402" name="Rectangle 1242"/>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349403" name="Rectangle 12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20" name="Rectangle 1244"/>
          <p:cNvSpPr>
            <a:spLocks noGrp="1" noChangeArrowheads="1"/>
          </p:cNvSpPr>
          <p:nvPr>
            <p:ph type="dt" sz="quarter" idx="10"/>
          </p:nvPr>
        </p:nvSpPr>
        <p:spPr/>
        <p:txBody>
          <a:bodyPr/>
          <a:lstStyle>
            <a:lvl1pPr>
              <a:defRPr/>
            </a:lvl1pPr>
          </a:lstStyle>
          <a:p>
            <a:endParaRPr lang="en-US" altLang="en-US"/>
          </a:p>
        </p:txBody>
      </p:sp>
      <p:sp>
        <p:nvSpPr>
          <p:cNvPr id="221" name="Rectangle 1245"/>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1246"/>
          <p:cNvSpPr>
            <a:spLocks noGrp="1" noChangeArrowheads="1"/>
          </p:cNvSpPr>
          <p:nvPr>
            <p:ph type="sldNum" sz="quarter" idx="12"/>
          </p:nvPr>
        </p:nvSpPr>
        <p:spPr/>
        <p:txBody>
          <a:bodyPr/>
          <a:lstStyle>
            <a:lvl1pPr>
              <a:defRPr/>
            </a:lvl1pPr>
          </a:lstStyle>
          <a:p>
            <a:fld id="{E523A27E-5793-4336-B630-7E62A8374E83}" type="slidenum">
              <a:rPr lang="en-US" altLang="en-US"/>
              <a:pPr/>
              <a:t>‹#›</a:t>
            </a:fld>
            <a:endParaRPr lang="en-US" altLang="en-US"/>
          </a:p>
        </p:txBody>
      </p:sp>
    </p:spTree>
    <p:extLst>
      <p:ext uri="{BB962C8B-B14F-4D97-AF65-F5344CB8AC3E}">
        <p14:creationId xmlns:p14="http://schemas.microsoft.com/office/powerpoint/2010/main" val="3972957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20893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2735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892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96232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72889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47204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60777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31012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82637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8003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19FF6CFB-E063-418A-BC06-FBD111D19152}"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1487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56062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990533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320426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30576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242410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1817210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07995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081170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66947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7086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fld id="{7214D0E1-635E-44DD-ACF4-1F0C16D2259D}"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07759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39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374765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227495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31824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3104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655883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94526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6578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00928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78902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fld id="{F0FDB2AE-BB7C-4C0F-8AEE-44CBAC75543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38436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911286"/>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77455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364334"/>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442908"/>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72235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46252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11641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752815"/>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261306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85622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fld id="{C26F1E3C-30E0-4613-B44F-0BD760BB2617}" type="slidenum">
              <a:rPr lang="en-US" altLang="en-US"/>
              <a:pPr/>
              <a:t>‹#›</a:t>
            </a:fld>
            <a:endParaRPr lang="en-US" altLang="en-US"/>
          </a:p>
        </p:txBody>
      </p:sp>
      <p:sp>
        <p:nvSpPr>
          <p:cNvPr id="8" name="Rectangle 1243"/>
          <p:cNvSpPr>
            <a:spLocks noGrp="1" noChangeArrowheads="1"/>
          </p:cNvSpPr>
          <p:nvPr>
            <p:ph type="dt" sz="half" idx="11"/>
          </p:nvPr>
        </p:nvSpPr>
        <p:spPr>
          <a:ln/>
        </p:spPr>
        <p:txBody>
          <a:bodyPr/>
          <a:lstStyle>
            <a:lvl1pPr>
              <a:defRPr/>
            </a:lvl1pPr>
          </a:lstStyle>
          <a:p>
            <a:endParaRPr lang="en-US" altLang="en-US"/>
          </a:p>
        </p:txBody>
      </p:sp>
      <p:sp>
        <p:nvSpPr>
          <p:cNvPr id="9"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99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1851248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2491301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2521772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6305003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34694291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21181776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851753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38460954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36469647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3621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fld id="{782E789F-DF68-4F98-8D62-374A91AEE4F6}" type="slidenum">
              <a:rPr lang="en-US" altLang="en-US"/>
              <a:pPr/>
              <a:t>‹#›</a:t>
            </a:fld>
            <a:endParaRPr lang="en-US" altLang="en-US"/>
          </a:p>
        </p:txBody>
      </p:sp>
      <p:sp>
        <p:nvSpPr>
          <p:cNvPr id="4" name="Rectangle 1243"/>
          <p:cNvSpPr>
            <a:spLocks noGrp="1" noChangeArrowheads="1"/>
          </p:cNvSpPr>
          <p:nvPr>
            <p:ph type="dt" sz="half" idx="11"/>
          </p:nvPr>
        </p:nvSpPr>
        <p:spPr>
          <a:ln/>
        </p:spPr>
        <p:txBody>
          <a:bodyPr/>
          <a:lstStyle>
            <a:lvl1pPr>
              <a:defRPr/>
            </a:lvl1pPr>
          </a:lstStyle>
          <a:p>
            <a:endParaRPr lang="en-US" altLang="en-US"/>
          </a:p>
        </p:txBody>
      </p:sp>
      <p:sp>
        <p:nvSpPr>
          <p:cNvPr id="5"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02667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4741501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5984264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778339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42567807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656436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8383657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1053559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42827222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5036573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740384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fld id="{55E41C8A-BA6C-4B82-8DA5-702842D08230}" type="slidenum">
              <a:rPr lang="en-US" altLang="en-US"/>
              <a:pPr/>
              <a:t>‹#›</a:t>
            </a:fld>
            <a:endParaRPr lang="en-US" altLang="en-US"/>
          </a:p>
        </p:txBody>
      </p:sp>
      <p:sp>
        <p:nvSpPr>
          <p:cNvPr id="3" name="Rectangle 1243"/>
          <p:cNvSpPr>
            <a:spLocks noGrp="1" noChangeArrowheads="1"/>
          </p:cNvSpPr>
          <p:nvPr>
            <p:ph type="dt" sz="half" idx="11"/>
          </p:nvPr>
        </p:nvSpPr>
        <p:spPr>
          <a:ln/>
        </p:spPr>
        <p:txBody>
          <a:bodyPr/>
          <a:lstStyle>
            <a:lvl1pPr>
              <a:defRPr/>
            </a:lvl1pPr>
          </a:lstStyle>
          <a:p>
            <a:endParaRPr lang="en-US" altLang="en-US"/>
          </a:p>
        </p:txBody>
      </p:sp>
      <p:sp>
        <p:nvSpPr>
          <p:cNvPr id="4"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79232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8383629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E8155B67-DD44-CF47-95FF-F5E0AB8B4F64}" type="slidenum">
              <a:rPr lang="en-US"/>
              <a:pPr>
                <a:defRPr/>
              </a:pPr>
              <a:t>‹#›</a:t>
            </a:fld>
            <a:endParaRPr lang="en-US"/>
          </a:p>
        </p:txBody>
      </p:sp>
    </p:spTree>
    <p:extLst>
      <p:ext uri="{BB962C8B-B14F-4D97-AF65-F5344CB8AC3E}">
        <p14:creationId xmlns:p14="http://schemas.microsoft.com/office/powerpoint/2010/main" val="17577879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EFE03FC-B141-964D-9376-095D8D83DB4A}" type="slidenum">
              <a:rPr lang="en-US"/>
              <a:pPr>
                <a:defRPr/>
              </a:pPr>
              <a:t>‹#›</a:t>
            </a:fld>
            <a:endParaRPr lang="en-US"/>
          </a:p>
        </p:txBody>
      </p:sp>
    </p:spTree>
    <p:extLst>
      <p:ext uri="{BB962C8B-B14F-4D97-AF65-F5344CB8AC3E}">
        <p14:creationId xmlns:p14="http://schemas.microsoft.com/office/powerpoint/2010/main" val="33342005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60A7C280-935D-E040-A6F2-F741E96CC787}" type="slidenum">
              <a:rPr lang="en-US"/>
              <a:pPr>
                <a:defRPr/>
              </a:pPr>
              <a:t>‹#›</a:t>
            </a:fld>
            <a:endParaRPr lang="en-US"/>
          </a:p>
        </p:txBody>
      </p:sp>
    </p:spTree>
    <p:extLst>
      <p:ext uri="{BB962C8B-B14F-4D97-AF65-F5344CB8AC3E}">
        <p14:creationId xmlns:p14="http://schemas.microsoft.com/office/powerpoint/2010/main" val="29463258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30881E-447E-4E46-959F-DBBD3B6F38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6785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D4962F-C387-C647-B30F-5C0302B7DA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7059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6A7D1-9FAE-8E42-9768-4A0D92883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8691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FFB9CE52-E813-454C-A782-EA613C1BF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00507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D0A071E-B629-D44E-8B40-B342F2390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05433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7581AB7-2D4F-E84C-96A6-06B451333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519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C2D36C52-AB6E-47D5-AB6F-BBC46272E311}"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024472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188189A-7241-AD4D-A487-AB8FB67FD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69635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F2806726-764C-F844-824F-ADDF51479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46791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5598E94-BA9E-6F4B-A132-D62DC3F81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31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7EF4183-C57F-6B4F-807F-781AC03502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61289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C1BA81-AA8F-6640-B5DF-B1CD806248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30474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3662994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23957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946660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2433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8827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D2C239D-AD5F-4C76-B240-C43AFE2BEA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0471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2B064B44-1A97-4590-AC3D-8826D8AF726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352487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9819197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42831924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978182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051086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38482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54291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7448193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5534333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64370387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61373474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3255D8A7-FFE1-478B-9574-3A1FA10F9320}"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095319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410644016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91888161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28469720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3692555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316570391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77662083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0927952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5E4123C8-4BC7-455F-92C3-C688B54FC6B1}"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4198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endParaRPr lang="en-US" altLang="en-US"/>
          </a:p>
        </p:txBody>
      </p:sp>
      <p:sp>
        <p:nvSpPr>
          <p:cNvPr id="8" name="Rectangle 1031"/>
          <p:cNvSpPr>
            <a:spLocks noGrp="1" noChangeArrowheads="1"/>
          </p:cNvSpPr>
          <p:nvPr>
            <p:ph type="ftr" sz="quarter" idx="11"/>
          </p:nvPr>
        </p:nvSpPr>
        <p:spPr/>
        <p:txBody>
          <a:bodyPr/>
          <a:lstStyle>
            <a:lvl1pPr>
              <a:defRPr/>
            </a:lvl1pPr>
          </a:lstStyle>
          <a:p>
            <a:endParaRPr lang="en-US" altLang="en-US"/>
          </a:p>
        </p:txBody>
      </p:sp>
      <p:sp>
        <p:nvSpPr>
          <p:cNvPr id="9" name="Rectangle 1032"/>
          <p:cNvSpPr>
            <a:spLocks noGrp="1" noChangeArrowheads="1"/>
          </p:cNvSpPr>
          <p:nvPr>
            <p:ph type="sldNum" sz="quarter" idx="12"/>
          </p:nvPr>
        </p:nvSpPr>
        <p:spPr/>
        <p:txBody>
          <a:bodyPr/>
          <a:lstStyle>
            <a:lvl1pPr>
              <a:defRPr/>
            </a:lvl1pPr>
          </a:lstStyle>
          <a:p>
            <a:fld id="{3305A16C-2F53-4C97-98E5-3E406B5829E4}" type="slidenum">
              <a:rPr lang="en-US" altLang="en-US"/>
              <a:pPr/>
              <a:t>‹#›</a:t>
            </a:fld>
            <a:endParaRPr lang="en-US" altLang="en-US"/>
          </a:p>
        </p:txBody>
      </p:sp>
    </p:spTree>
    <p:extLst>
      <p:ext uri="{BB962C8B-B14F-4D97-AF65-F5344CB8AC3E}">
        <p14:creationId xmlns:p14="http://schemas.microsoft.com/office/powerpoint/2010/main" val="138886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17DA5EB-7ED8-4764-B55C-C10817E7D43A}" type="slidenum">
              <a:rPr lang="en-US" altLang="en-US"/>
              <a:pPr/>
              <a:t>‹#›</a:t>
            </a:fld>
            <a:endParaRPr lang="en-US" altLang="en-US"/>
          </a:p>
        </p:txBody>
      </p:sp>
    </p:spTree>
    <p:extLst>
      <p:ext uri="{BB962C8B-B14F-4D97-AF65-F5344CB8AC3E}">
        <p14:creationId xmlns:p14="http://schemas.microsoft.com/office/powerpoint/2010/main" val="707918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4801347C-8601-4888-9BEA-F2643D4968A7}" type="slidenum">
              <a:rPr lang="en-US" altLang="en-US"/>
              <a:pPr/>
              <a:t>‹#›</a:t>
            </a:fld>
            <a:endParaRPr lang="en-US" altLang="en-US"/>
          </a:p>
        </p:txBody>
      </p:sp>
    </p:spTree>
    <p:extLst>
      <p:ext uri="{BB962C8B-B14F-4D97-AF65-F5344CB8AC3E}">
        <p14:creationId xmlns:p14="http://schemas.microsoft.com/office/powerpoint/2010/main" val="549863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A8FAF0B4-5F4F-42B4-AA31-750E7A9C6A35}" type="slidenum">
              <a:rPr lang="en-US" altLang="en-US"/>
              <a:pPr/>
              <a:t>‹#›</a:t>
            </a:fld>
            <a:endParaRPr lang="en-US" altLang="en-US"/>
          </a:p>
        </p:txBody>
      </p:sp>
    </p:spTree>
    <p:extLst>
      <p:ext uri="{BB962C8B-B14F-4D97-AF65-F5344CB8AC3E}">
        <p14:creationId xmlns:p14="http://schemas.microsoft.com/office/powerpoint/2010/main" val="3651451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92808EC4-C233-4AB2-B469-372CB318F7A1}" type="slidenum">
              <a:rPr lang="en-US" altLang="en-US"/>
              <a:pPr/>
              <a:t>‹#›</a:t>
            </a:fld>
            <a:endParaRPr lang="en-US" altLang="en-US"/>
          </a:p>
        </p:txBody>
      </p:sp>
    </p:spTree>
    <p:extLst>
      <p:ext uri="{BB962C8B-B14F-4D97-AF65-F5344CB8AC3E}">
        <p14:creationId xmlns:p14="http://schemas.microsoft.com/office/powerpoint/2010/main" val="84453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D962EA8E-7B59-46DE-95D9-CAEBFE5D135D}" type="slidenum">
              <a:rPr lang="en-US" altLang="en-US"/>
              <a:pPr/>
              <a:t>‹#›</a:t>
            </a:fld>
            <a:endParaRPr lang="en-US" altLang="en-US"/>
          </a:p>
        </p:txBody>
      </p:sp>
    </p:spTree>
    <p:extLst>
      <p:ext uri="{BB962C8B-B14F-4D97-AF65-F5344CB8AC3E}">
        <p14:creationId xmlns:p14="http://schemas.microsoft.com/office/powerpoint/2010/main" val="240271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A11456FD-B655-4F9E-BEDF-40B7C2FDC138}" type="slidenum">
              <a:rPr lang="en-US" altLang="en-US"/>
              <a:pPr/>
              <a:t>‹#›</a:t>
            </a:fld>
            <a:endParaRPr lang="en-US" altLang="en-US"/>
          </a:p>
        </p:txBody>
      </p:sp>
    </p:spTree>
    <p:extLst>
      <p:ext uri="{BB962C8B-B14F-4D97-AF65-F5344CB8AC3E}">
        <p14:creationId xmlns:p14="http://schemas.microsoft.com/office/powerpoint/2010/main" val="286843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DD5CD3AC-A944-4DAD-BC90-5AA6688F38A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3276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902D0933-8D08-4F58-A547-7E1299FCDB0B}" type="slidenum">
              <a:rPr lang="en-US" altLang="en-US"/>
              <a:pPr/>
              <a:t>‹#›</a:t>
            </a:fld>
            <a:endParaRPr lang="en-US" altLang="en-US"/>
          </a:p>
        </p:txBody>
      </p:sp>
    </p:spTree>
    <p:extLst>
      <p:ext uri="{BB962C8B-B14F-4D97-AF65-F5344CB8AC3E}">
        <p14:creationId xmlns:p14="http://schemas.microsoft.com/office/powerpoint/2010/main" val="306760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C09B1BA1-AECC-4DFE-A2E9-547983FB12C6}" type="slidenum">
              <a:rPr lang="en-US" altLang="en-US"/>
              <a:pPr/>
              <a:t>‹#›</a:t>
            </a:fld>
            <a:endParaRPr lang="en-US" altLang="en-US"/>
          </a:p>
        </p:txBody>
      </p:sp>
    </p:spTree>
    <p:extLst>
      <p:ext uri="{BB962C8B-B14F-4D97-AF65-F5344CB8AC3E}">
        <p14:creationId xmlns:p14="http://schemas.microsoft.com/office/powerpoint/2010/main" val="586209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7B02773-5F7E-481E-9ED6-03BD5553C42E}" type="slidenum">
              <a:rPr lang="en-US" altLang="en-US"/>
              <a:pPr/>
              <a:t>‹#›</a:t>
            </a:fld>
            <a:endParaRPr lang="en-US" altLang="en-US"/>
          </a:p>
        </p:txBody>
      </p:sp>
    </p:spTree>
    <p:extLst>
      <p:ext uri="{BB962C8B-B14F-4D97-AF65-F5344CB8AC3E}">
        <p14:creationId xmlns:p14="http://schemas.microsoft.com/office/powerpoint/2010/main" val="196237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88328B67-E8D9-4941-A87E-E3B7E2284F4A}" type="slidenum">
              <a:rPr lang="en-US" altLang="en-US"/>
              <a:pPr/>
              <a:t>‹#›</a:t>
            </a:fld>
            <a:endParaRPr lang="en-US" altLang="en-US"/>
          </a:p>
        </p:txBody>
      </p:sp>
    </p:spTree>
    <p:extLst>
      <p:ext uri="{BB962C8B-B14F-4D97-AF65-F5344CB8AC3E}">
        <p14:creationId xmlns:p14="http://schemas.microsoft.com/office/powerpoint/2010/main" val="339139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442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4442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3A2814AA-DFA6-48B2-9AAE-9D095756DA84}" type="slidenum">
              <a:rPr lang="en-US" altLang="en-US"/>
              <a:pPr/>
              <a:t>‹#›</a:t>
            </a:fld>
            <a:endParaRPr lang="en-US" altLang="en-US"/>
          </a:p>
        </p:txBody>
      </p:sp>
    </p:spTree>
    <p:extLst>
      <p:ext uri="{BB962C8B-B14F-4D97-AF65-F5344CB8AC3E}">
        <p14:creationId xmlns:p14="http://schemas.microsoft.com/office/powerpoint/2010/main" val="1942656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4E879C18-93CB-47AB-ACD1-2D748559B66C}" type="slidenum">
              <a:rPr lang="en-US" altLang="en-US"/>
              <a:pPr/>
              <a:t>‹#›</a:t>
            </a:fld>
            <a:endParaRPr lang="en-US" altLang="en-US"/>
          </a:p>
        </p:txBody>
      </p:sp>
    </p:spTree>
    <p:extLst>
      <p:ext uri="{BB962C8B-B14F-4D97-AF65-F5344CB8AC3E}">
        <p14:creationId xmlns:p14="http://schemas.microsoft.com/office/powerpoint/2010/main" val="4224535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6A4FDADA-6D2A-411A-92C4-A11EF035D172}" type="slidenum">
              <a:rPr lang="en-US" altLang="en-US"/>
              <a:pPr/>
              <a:t>‹#›</a:t>
            </a:fld>
            <a:endParaRPr lang="en-US" altLang="en-US"/>
          </a:p>
        </p:txBody>
      </p:sp>
    </p:spTree>
    <p:extLst>
      <p:ext uri="{BB962C8B-B14F-4D97-AF65-F5344CB8AC3E}">
        <p14:creationId xmlns:p14="http://schemas.microsoft.com/office/powerpoint/2010/main" val="1470793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31CDDAA4-7273-4F74-A109-F4F8D2E87AA3}" type="slidenum">
              <a:rPr lang="en-US" altLang="en-US"/>
              <a:pPr/>
              <a:t>‹#›</a:t>
            </a:fld>
            <a:endParaRPr lang="en-US" altLang="en-US"/>
          </a:p>
        </p:txBody>
      </p:sp>
    </p:spTree>
    <p:extLst>
      <p:ext uri="{BB962C8B-B14F-4D97-AF65-F5344CB8AC3E}">
        <p14:creationId xmlns:p14="http://schemas.microsoft.com/office/powerpoint/2010/main" val="2556367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endParaRPr lang="en-US" altLang="en-US"/>
          </a:p>
        </p:txBody>
      </p:sp>
      <p:sp>
        <p:nvSpPr>
          <p:cNvPr id="8" name="Rectangle 1069"/>
          <p:cNvSpPr>
            <a:spLocks noGrp="1" noChangeArrowheads="1"/>
          </p:cNvSpPr>
          <p:nvPr>
            <p:ph type="ftr" sz="quarter" idx="11"/>
          </p:nvPr>
        </p:nvSpPr>
        <p:spPr>
          <a:ln/>
        </p:spPr>
        <p:txBody>
          <a:bodyPr/>
          <a:lstStyle>
            <a:lvl1pPr>
              <a:defRPr/>
            </a:lvl1pPr>
          </a:lstStyle>
          <a:p>
            <a:endParaRPr lang="en-US" altLang="en-US"/>
          </a:p>
        </p:txBody>
      </p:sp>
      <p:sp>
        <p:nvSpPr>
          <p:cNvPr id="9" name="Rectangle 1070"/>
          <p:cNvSpPr>
            <a:spLocks noGrp="1" noChangeArrowheads="1"/>
          </p:cNvSpPr>
          <p:nvPr>
            <p:ph type="sldNum" sz="quarter" idx="12"/>
          </p:nvPr>
        </p:nvSpPr>
        <p:spPr>
          <a:ln/>
        </p:spPr>
        <p:txBody>
          <a:bodyPr/>
          <a:lstStyle>
            <a:lvl1pPr>
              <a:defRPr/>
            </a:lvl1pPr>
          </a:lstStyle>
          <a:p>
            <a:fld id="{955440FB-DFD6-421A-BA0B-DD46F04EEF8C}" type="slidenum">
              <a:rPr lang="en-US" altLang="en-US"/>
              <a:pPr/>
              <a:t>‹#›</a:t>
            </a:fld>
            <a:endParaRPr lang="en-US" altLang="en-US"/>
          </a:p>
        </p:txBody>
      </p:sp>
    </p:spTree>
    <p:extLst>
      <p:ext uri="{BB962C8B-B14F-4D97-AF65-F5344CB8AC3E}">
        <p14:creationId xmlns:p14="http://schemas.microsoft.com/office/powerpoint/2010/main" val="2783367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endParaRPr lang="en-US" altLang="en-US"/>
          </a:p>
        </p:txBody>
      </p:sp>
      <p:sp>
        <p:nvSpPr>
          <p:cNvPr id="4" name="Rectangle 1069"/>
          <p:cNvSpPr>
            <a:spLocks noGrp="1" noChangeArrowheads="1"/>
          </p:cNvSpPr>
          <p:nvPr>
            <p:ph type="ftr" sz="quarter" idx="11"/>
          </p:nvPr>
        </p:nvSpPr>
        <p:spPr>
          <a:ln/>
        </p:spPr>
        <p:txBody>
          <a:bodyPr/>
          <a:lstStyle>
            <a:lvl1pPr>
              <a:defRPr/>
            </a:lvl1pPr>
          </a:lstStyle>
          <a:p>
            <a:endParaRPr lang="en-US" altLang="en-US"/>
          </a:p>
        </p:txBody>
      </p:sp>
      <p:sp>
        <p:nvSpPr>
          <p:cNvPr id="5" name="Rectangle 1070"/>
          <p:cNvSpPr>
            <a:spLocks noGrp="1" noChangeArrowheads="1"/>
          </p:cNvSpPr>
          <p:nvPr>
            <p:ph type="sldNum" sz="quarter" idx="12"/>
          </p:nvPr>
        </p:nvSpPr>
        <p:spPr>
          <a:ln/>
        </p:spPr>
        <p:txBody>
          <a:bodyPr/>
          <a:lstStyle>
            <a:lvl1pPr>
              <a:defRPr/>
            </a:lvl1pPr>
          </a:lstStyle>
          <a:p>
            <a:fld id="{1C28C55A-5362-44DA-8235-1AFB1D72FB28}" type="slidenum">
              <a:rPr lang="en-US" altLang="en-US"/>
              <a:pPr/>
              <a:t>‹#›</a:t>
            </a:fld>
            <a:endParaRPr lang="en-US" altLang="en-US"/>
          </a:p>
        </p:txBody>
      </p:sp>
    </p:spTree>
    <p:extLst>
      <p:ext uri="{BB962C8B-B14F-4D97-AF65-F5344CB8AC3E}">
        <p14:creationId xmlns:p14="http://schemas.microsoft.com/office/powerpoint/2010/main" val="385807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599BD10-E045-4FB2-B464-13CA9FF408E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90150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endParaRPr lang="en-US" altLang="en-US"/>
          </a:p>
        </p:txBody>
      </p:sp>
      <p:sp>
        <p:nvSpPr>
          <p:cNvPr id="3" name="Rectangle 1069"/>
          <p:cNvSpPr>
            <a:spLocks noGrp="1" noChangeArrowheads="1"/>
          </p:cNvSpPr>
          <p:nvPr>
            <p:ph type="ftr" sz="quarter" idx="11"/>
          </p:nvPr>
        </p:nvSpPr>
        <p:spPr>
          <a:ln/>
        </p:spPr>
        <p:txBody>
          <a:bodyPr/>
          <a:lstStyle>
            <a:lvl1pPr>
              <a:defRPr/>
            </a:lvl1pPr>
          </a:lstStyle>
          <a:p>
            <a:endParaRPr lang="en-US" altLang="en-US"/>
          </a:p>
        </p:txBody>
      </p:sp>
      <p:sp>
        <p:nvSpPr>
          <p:cNvPr id="4" name="Rectangle 1070"/>
          <p:cNvSpPr>
            <a:spLocks noGrp="1" noChangeArrowheads="1"/>
          </p:cNvSpPr>
          <p:nvPr>
            <p:ph type="sldNum" sz="quarter" idx="12"/>
          </p:nvPr>
        </p:nvSpPr>
        <p:spPr>
          <a:ln/>
        </p:spPr>
        <p:txBody>
          <a:bodyPr/>
          <a:lstStyle>
            <a:lvl1pPr>
              <a:defRPr/>
            </a:lvl1pPr>
          </a:lstStyle>
          <a:p>
            <a:fld id="{018D4E2D-A0B0-4702-A5CC-DA34A3E8F9D8}" type="slidenum">
              <a:rPr lang="en-US" altLang="en-US"/>
              <a:pPr/>
              <a:t>‹#›</a:t>
            </a:fld>
            <a:endParaRPr lang="en-US" altLang="en-US"/>
          </a:p>
        </p:txBody>
      </p:sp>
    </p:spTree>
    <p:extLst>
      <p:ext uri="{BB962C8B-B14F-4D97-AF65-F5344CB8AC3E}">
        <p14:creationId xmlns:p14="http://schemas.microsoft.com/office/powerpoint/2010/main" val="2446150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E95CC553-4DA3-4CC2-8CF3-C974596E8365}" type="slidenum">
              <a:rPr lang="en-US" altLang="en-US"/>
              <a:pPr/>
              <a:t>‹#›</a:t>
            </a:fld>
            <a:endParaRPr lang="en-US" altLang="en-US"/>
          </a:p>
        </p:txBody>
      </p:sp>
    </p:spTree>
    <p:extLst>
      <p:ext uri="{BB962C8B-B14F-4D97-AF65-F5344CB8AC3E}">
        <p14:creationId xmlns:p14="http://schemas.microsoft.com/office/powerpoint/2010/main" val="200629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44FA3793-C530-4617-BBC5-58EF9078F5AA}" type="slidenum">
              <a:rPr lang="en-US" altLang="en-US"/>
              <a:pPr/>
              <a:t>‹#›</a:t>
            </a:fld>
            <a:endParaRPr lang="en-US" altLang="en-US"/>
          </a:p>
        </p:txBody>
      </p:sp>
    </p:spTree>
    <p:extLst>
      <p:ext uri="{BB962C8B-B14F-4D97-AF65-F5344CB8AC3E}">
        <p14:creationId xmlns:p14="http://schemas.microsoft.com/office/powerpoint/2010/main" val="267820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5F9F124-A7D8-4997-85DE-5C2E29518D3A}" type="slidenum">
              <a:rPr lang="en-US" altLang="en-US"/>
              <a:pPr/>
              <a:t>‹#›</a:t>
            </a:fld>
            <a:endParaRPr lang="en-US" altLang="en-US"/>
          </a:p>
        </p:txBody>
      </p:sp>
    </p:spTree>
    <p:extLst>
      <p:ext uri="{BB962C8B-B14F-4D97-AF65-F5344CB8AC3E}">
        <p14:creationId xmlns:p14="http://schemas.microsoft.com/office/powerpoint/2010/main" val="256389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1EDD3C1-53A2-4E8A-95B5-73DD200DC90F}" type="slidenum">
              <a:rPr lang="en-US" altLang="en-US"/>
              <a:pPr/>
              <a:t>‹#›</a:t>
            </a:fld>
            <a:endParaRPr lang="en-US" altLang="en-US"/>
          </a:p>
        </p:txBody>
      </p:sp>
    </p:spTree>
    <p:extLst>
      <p:ext uri="{BB962C8B-B14F-4D97-AF65-F5344CB8AC3E}">
        <p14:creationId xmlns:p14="http://schemas.microsoft.com/office/powerpoint/2010/main" val="4042950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23A3E4C-2BC4-4AD1-988E-924EFE107980}" type="slidenum">
              <a:rPr lang="en-US" altLang="en-US"/>
              <a:pPr/>
              <a:t>‹#›</a:t>
            </a:fld>
            <a:endParaRPr lang="en-US" altLang="en-US"/>
          </a:p>
        </p:txBody>
      </p:sp>
    </p:spTree>
    <p:extLst>
      <p:ext uri="{BB962C8B-B14F-4D97-AF65-F5344CB8AC3E}">
        <p14:creationId xmlns:p14="http://schemas.microsoft.com/office/powerpoint/2010/main" val="411573943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9F9643DE-22AA-453C-A0C2-7F53E2C739F6}" type="slidenum">
              <a:rPr lang="en-US" altLang="en-US"/>
              <a:pPr/>
              <a:t>‹#›</a:t>
            </a:fld>
            <a:endParaRPr lang="en-US" altLang="en-US"/>
          </a:p>
        </p:txBody>
      </p:sp>
    </p:spTree>
    <p:extLst>
      <p:ext uri="{BB962C8B-B14F-4D97-AF65-F5344CB8AC3E}">
        <p14:creationId xmlns:p14="http://schemas.microsoft.com/office/powerpoint/2010/main" val="418513690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250F6E95-ED20-4B98-B0BF-8D4C8C0154F1}" type="slidenum">
              <a:rPr lang="en-US" altLang="en-US"/>
              <a:pPr/>
              <a:t>‹#›</a:t>
            </a:fld>
            <a:endParaRPr lang="en-US" altLang="en-US"/>
          </a:p>
        </p:txBody>
      </p:sp>
    </p:spTree>
    <p:extLst>
      <p:ext uri="{BB962C8B-B14F-4D97-AF65-F5344CB8AC3E}">
        <p14:creationId xmlns:p14="http://schemas.microsoft.com/office/powerpoint/2010/main" val="10293215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304E93DB-ABFD-49F6-A4E4-4458CAE25E16}" type="slidenum">
              <a:rPr lang="en-US" altLang="en-US"/>
              <a:pPr/>
              <a:t>‹#›</a:t>
            </a:fld>
            <a:endParaRPr lang="en-US" altLang="en-US"/>
          </a:p>
        </p:txBody>
      </p:sp>
    </p:spTree>
    <p:extLst>
      <p:ext uri="{BB962C8B-B14F-4D97-AF65-F5344CB8AC3E}">
        <p14:creationId xmlns:p14="http://schemas.microsoft.com/office/powerpoint/2010/main" val="21120954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83A47EB9-4DD8-462C-8940-5FF1E31942E1}" type="slidenum">
              <a:rPr lang="en-US" altLang="en-US"/>
              <a:pPr/>
              <a:t>‹#›</a:t>
            </a:fld>
            <a:endParaRPr lang="en-US" altLang="en-US"/>
          </a:p>
        </p:txBody>
      </p:sp>
    </p:spTree>
    <p:extLst>
      <p:ext uri="{BB962C8B-B14F-4D97-AF65-F5344CB8AC3E}">
        <p14:creationId xmlns:p14="http://schemas.microsoft.com/office/powerpoint/2010/main" val="16635268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F3389B50-2985-4C70-B3D7-71A90D78BC94}"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76876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B77A7E14-923F-49B1-A1A3-C7CE27EADEF6}" type="slidenum">
              <a:rPr lang="en-US" altLang="en-US"/>
              <a:pPr/>
              <a:t>‹#›</a:t>
            </a:fld>
            <a:endParaRPr lang="en-US" altLang="en-US"/>
          </a:p>
        </p:txBody>
      </p:sp>
    </p:spTree>
    <p:extLst>
      <p:ext uri="{BB962C8B-B14F-4D97-AF65-F5344CB8AC3E}">
        <p14:creationId xmlns:p14="http://schemas.microsoft.com/office/powerpoint/2010/main" val="5173358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9E49C45C-DC57-49BB-9F2E-03B61C2D2AF6}" type="slidenum">
              <a:rPr lang="en-US" altLang="en-US"/>
              <a:pPr/>
              <a:t>‹#›</a:t>
            </a:fld>
            <a:endParaRPr lang="en-US" altLang="en-US"/>
          </a:p>
        </p:txBody>
      </p:sp>
    </p:spTree>
    <p:extLst>
      <p:ext uri="{BB962C8B-B14F-4D97-AF65-F5344CB8AC3E}">
        <p14:creationId xmlns:p14="http://schemas.microsoft.com/office/powerpoint/2010/main" val="60725826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5427A7-1EDA-410D-90D2-6163808E34B8}" type="slidenum">
              <a:rPr lang="en-US" altLang="en-US"/>
              <a:pPr/>
              <a:t>‹#›</a:t>
            </a:fld>
            <a:endParaRPr lang="en-US" altLang="en-US"/>
          </a:p>
        </p:txBody>
      </p:sp>
    </p:spTree>
    <p:extLst>
      <p:ext uri="{BB962C8B-B14F-4D97-AF65-F5344CB8AC3E}">
        <p14:creationId xmlns:p14="http://schemas.microsoft.com/office/powerpoint/2010/main" val="26264728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318A37F-6D76-43F5-85BC-7FBFDEB1BF3B}" type="slidenum">
              <a:rPr lang="en-US" altLang="en-US"/>
              <a:pPr/>
              <a:t>‹#›</a:t>
            </a:fld>
            <a:endParaRPr lang="en-US" altLang="en-US"/>
          </a:p>
        </p:txBody>
      </p:sp>
    </p:spTree>
    <p:extLst>
      <p:ext uri="{BB962C8B-B14F-4D97-AF65-F5344CB8AC3E}">
        <p14:creationId xmlns:p14="http://schemas.microsoft.com/office/powerpoint/2010/main" val="27363769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4EE9D2EA-BB30-4D31-AAAE-75ACF8182402}" type="slidenum">
              <a:rPr lang="en-US" altLang="en-US"/>
              <a:pPr/>
              <a:t>‹#›</a:t>
            </a:fld>
            <a:endParaRPr lang="en-US" altLang="en-US"/>
          </a:p>
        </p:txBody>
      </p:sp>
    </p:spTree>
    <p:extLst>
      <p:ext uri="{BB962C8B-B14F-4D97-AF65-F5344CB8AC3E}">
        <p14:creationId xmlns:p14="http://schemas.microsoft.com/office/powerpoint/2010/main" val="66242206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03271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95153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29822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0617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995033"/>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15A052D-1C34-4AC4-B1E6-9FC120E954C4}"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4219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7144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913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7845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9042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1002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8516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595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42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954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98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75B4B17F-67F1-46D1-B461-4314731BCC1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8946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688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820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433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818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1841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402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933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173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479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2308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4BE2EAF-DB46-484C-8A71-1C6FF41A994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30724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5231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2451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6866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61262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21320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14750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91090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0273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7488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6429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011CEA6-4E16-420C-AA0F-A2502F37C08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8171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54850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789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655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683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298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96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9160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69649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308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77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7.emf"/><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8.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9.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BE6DB5BB-6CDA-46AA-9A5C-7DCE3685B038}"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endParaRPr lang="en-US" altLang="en-US"/>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37"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4208103472"/>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428830"/>
      </p:ext>
    </p:extLst>
  </p:cSld>
  <p:clrMap bg1="dk2" tx1="lt1" bg2="dk1" tx2="lt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9912023"/>
      </p:ext>
    </p:extLst>
  </p:cSld>
  <p:clrMap bg1="dk2" tx1="lt1" bg2="dk1" tx2="lt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453133480"/>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733252"/>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2643938652"/>
      </p:ext>
    </p:extLst>
  </p:cSld>
  <p:clrMap bg1="dk2" tx1="lt1" bg2="dk1" tx2="lt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1161134781"/>
      </p:ext>
    </p:extLst>
  </p:cSld>
  <p:clrMap bg1="dk2" tx1="lt1" bg2="dk1" tx2="lt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685800" y="117475"/>
            <a:ext cx="8456613" cy="6738938"/>
            <a:chOff x="432" y="74"/>
            <a:chExt cx="5327" cy="4245"/>
          </a:xfrm>
        </p:grpSpPr>
        <p:sp>
          <p:nvSpPr>
            <p:cNvPr id="11981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19817" name="Group 4"/>
            <p:cNvGrpSpPr>
              <a:grpSpLocks/>
            </p:cNvGrpSpPr>
            <p:nvPr/>
          </p:nvGrpSpPr>
          <p:grpSpPr bwMode="auto">
            <a:xfrm>
              <a:off x="2859" y="4250"/>
              <a:ext cx="2729" cy="41"/>
              <a:chOff x="2859" y="4250"/>
              <a:chExt cx="2729" cy="41"/>
            </a:xfrm>
          </p:grpSpPr>
          <p:sp>
            <p:nvSpPr>
              <p:cNvPr id="11982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981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1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981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981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C0471914-6C60-704F-BCCC-AA6AB345BB50}"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3314405061"/>
      </p:ext>
    </p:extLst>
  </p:cSld>
  <p:clrMap bg1="dk2" tx1="lt1" bg2="dk1" tx2="lt2" accent1="accent1" accent2="accent2" accent3="accent3" accent4="accent4" accent5="accent5" accent6="accent6" hlink="hlink" folHlink="folHlink"/>
  <p:sldLayoutIdLst>
    <p:sldLayoutId id="2147485033"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70014DF0-1C4C-FE4E-A742-662071A3EB33}"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3373804456"/>
      </p:ext>
    </p:extLst>
  </p:cSld>
  <p:clrMap bg1="dk2" tx1="lt1" bg2="dk1" tx2="lt2" accent1="accent1" accent2="accent2" accent3="accent3" accent4="accent4" accent5="accent5" accent6="accent6" hlink="hlink" folHlink="folHlink"/>
  <p:sldLayoutIdLst>
    <p:sldLayoutId id="2147485035"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6E99D16-C07E-824F-955D-692B9FB47E0A}"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049040815"/>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96888" y="1308100"/>
            <a:ext cx="10429876" cy="5908675"/>
            <a:chOff x="-313" y="824"/>
            <a:chExt cx="6570" cy="3722"/>
          </a:xfrm>
        </p:grpSpPr>
        <p:sp>
          <p:nvSpPr>
            <p:cNvPr id="348163"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4"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5"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6"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7"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8"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9"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0"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1"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2"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3"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4"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5"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6"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7"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8"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9"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0"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1"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2"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3"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4"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5"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6"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7"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8"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9"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0"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1"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2"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3"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4"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5"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6"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7"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8"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9"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0"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1"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2"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3"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4"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5"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6"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7"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8"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9"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0"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1"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2"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3"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4"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5"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6"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7"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8"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9"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0"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1"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2"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3"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4"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5"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6"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7"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8"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9"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0"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1"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2"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3"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4"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5"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6"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7"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8"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9"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0"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1"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2"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3"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4"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5"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6"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7"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8"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9"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0"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1"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2"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3"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4"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5"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6"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7"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8"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9"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0"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1"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2"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3"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4"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5"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6"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7"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8"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9"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0"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1"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2"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3"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4"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5"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6"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7"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8"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9"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0"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1"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2"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3"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4"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5"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6"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7"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8"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9"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0"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1"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2"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3"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4"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5"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6"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7"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8"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9"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0"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1"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2"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3"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4"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5"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6"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7"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8"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9"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0"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1"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2"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3"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4"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5"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6"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7"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8"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9"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0"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1"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2"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3"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4"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5"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6"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7"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8"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9"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0"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1"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2"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3"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4"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5"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6"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7"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8"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9"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0"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1"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2"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3"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4"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5"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6"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7"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8"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9"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0"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1"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2"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3"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4"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5"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6"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7"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8"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9"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0"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1"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2"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3"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4"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5"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6"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7"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8"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9"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0"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1"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2"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3"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4"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5"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6"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7"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8378"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66105FAD-2AEB-44A2-B970-BA4A68DA048A}" type="slidenum">
              <a:rPr lang="en-US" altLang="en-US"/>
              <a:pPr/>
              <a:t>‹#›</a:t>
            </a:fld>
            <a:endParaRPr lang="en-US" altLang="en-US"/>
          </a:p>
        </p:txBody>
      </p:sp>
      <p:sp>
        <p:nvSpPr>
          <p:cNvPr id="348379"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0"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1"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382"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838"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extLst>
      <p:ext uri="{BB962C8B-B14F-4D97-AF65-F5344CB8AC3E}">
        <p14:creationId xmlns:p14="http://schemas.microsoft.com/office/powerpoint/2010/main" val="103985886"/>
      </p:ext>
    </p:extLst>
  </p:cSld>
  <p:clrMap bg1="dk2" tx1="lt1" bg2="dk1" tx2="lt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755368681"/>
      </p:ext>
    </p:extLst>
  </p:cSld>
  <p:clrMap bg1="dk2" tx1="lt1" bg2="dk1" tx2="lt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2765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C55D83B-3AC2-46F2-8BF2-B5ABB2674B7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0"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9144000" cy="6856413"/>
            <a:chOff x="0" y="0"/>
            <a:chExt cx="5760" cy="4319"/>
          </a:xfrm>
        </p:grpSpPr>
        <p:sp>
          <p:nvSpPr>
            <p:cNvPr id="143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39947"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39949"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50"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9952"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39954"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56"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0"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2"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43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6"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9969"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71"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39980" name="Group 1063"/>
            <p:cNvGrpSpPr>
              <a:grpSpLocks/>
            </p:cNvGrpSpPr>
            <p:nvPr userDrawn="1"/>
          </p:nvGrpSpPr>
          <p:grpSpPr bwMode="auto">
            <a:xfrm>
              <a:off x="0" y="1632"/>
              <a:ext cx="5758" cy="1858"/>
              <a:chOff x="0" y="1632"/>
              <a:chExt cx="5758" cy="1858"/>
            </a:xfrm>
          </p:grpSpPr>
          <p:sp>
            <p:nvSpPr>
              <p:cNvPr id="143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3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DC4058DF-A07A-4E45-AA2F-0AA207160A3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1"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97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898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CA5513A7-0879-41D6-8FC7-8618D1C7077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15047811"/>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80188192"/>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436117"/>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17555089"/>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jennysartspace.com/alteredbooks/Durer/adamandeve.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wels.net/wmc/Downloads/clipart2/Sabc095.gif"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6.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6.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hemeOverride" Target="../theme/themeOverride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9.xml"/><Relationship Id="rId1" Type="http://schemas.openxmlformats.org/officeDocument/2006/relationships/themeOverride" Target="../theme/themeOverride5.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4.xml"/></Relationships>
</file>

<file path=ppt/slides/_rels/slide47.xml.rels><?xml version="1.0" encoding="UTF-8" standalone="yes"?>
<Relationships xmlns="http://schemas.openxmlformats.org/package/2006/relationships"><Relationship Id="rId3" Type="http://schemas.openxmlformats.org/officeDocument/2006/relationships/hyperlink" Target="http://www.wels.net/wmc/Downloads/clipart2/Sabc092.gi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hyperlink" Target="http://www.wesleyan.edu/romance/orozco/02b.jp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www4.stormfront.org/whitehistory/hwr48_files/sacrifice.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5.xml"/><Relationship Id="rId1" Type="http://schemas.openxmlformats.org/officeDocument/2006/relationships/slideLayout" Target="../slideLayouts/slideLayout114.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herbertwarmstrong.com/ar/Moloch.JP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0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06.xml"/><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02.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hyperlink" Target="http://a.labarthe.free.fr/images/1024/blood-land-r.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sg/imgres?imgurl=www.louisianahemophilia.org/La%20Blood%20Drop.jpg&amp;imgrefurl=http://www.louisianahemophilia.org/&amp;h=549&amp;w=600&amp;prev=/images?q=blood&amp;start=200&amp;imgc=color&amp;imgsz=xlarge&amp;svnum=10&amp;hl=en&amp;lr=&amp;ie=UTF-8&amp;oe=UTF-8&amp;sa=N"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www.thephoenixwithin.com/we.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Rot="1" noChangeArrowheads="1"/>
          </p:cNvSpPr>
          <p:nvPr>
            <p:ph type="title"/>
          </p:nvPr>
        </p:nvSpPr>
        <p:spPr>
          <a:xfrm>
            <a:off x="3581400" y="274638"/>
            <a:ext cx="5105400" cy="1096962"/>
          </a:xfrm>
        </p:spPr>
        <p:txBody>
          <a:bodyPr/>
          <a:lstStyle/>
          <a:p>
            <a:pPr eaLnBrk="1" hangingPunct="1"/>
            <a:r>
              <a:rPr lang="en-US" altLang="en-US" sz="4000">
                <a:latin typeface="Arial" panose="020B0604020202020204" pitchFamily="34" charset="0"/>
                <a:cs typeface="Arial" panose="020B0604020202020204" pitchFamily="34" charset="0"/>
              </a:rPr>
              <a:t>Sacrifices in the Ancient Near East</a:t>
            </a:r>
          </a:p>
        </p:txBody>
      </p:sp>
      <p:pic>
        <p:nvPicPr>
          <p:cNvPr id="138242" name="Picture 4" descr="Animal 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84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6"/>
          <p:cNvSpPr>
            <a:spLocks noChangeArrowheads="1"/>
          </p:cNvSpPr>
          <p:nvPr/>
        </p:nvSpPr>
        <p:spPr bwMode="auto">
          <a:xfrm>
            <a:off x="3276600" y="-27384"/>
            <a:ext cx="5867400" cy="4419600"/>
          </a:xfrm>
          <a:prstGeom prst="rect">
            <a:avLst/>
          </a:prstGeom>
          <a:gradFill rotWithShape="1">
            <a:gsLst>
              <a:gs pos="0">
                <a:srgbClr val="FF0066"/>
              </a:gs>
              <a:gs pos="100000">
                <a:srgbClr val="76002F"/>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3079" name="Text Box 7"/>
          <p:cNvSpPr txBox="1">
            <a:spLocks noChangeArrowheads="1"/>
          </p:cNvSpPr>
          <p:nvPr/>
        </p:nvSpPr>
        <p:spPr bwMode="auto">
          <a:xfrm>
            <a:off x="3276600" y="3429000"/>
            <a:ext cx="5867400" cy="457200"/>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3600" b="1" dirty="0">
                <a:effectLst>
                  <a:outerShdw blurRad="38100" dist="38100" dir="2700000" algn="tl">
                    <a:srgbClr val="000000"/>
                  </a:outerShdw>
                </a:effectLst>
                <a:latin typeface="Arial" pitchFamily="34" charset="0"/>
                <a:cs typeface="Arial" pitchFamily="34" charset="0"/>
              </a:rPr>
              <a:t>في الشرق الأدنى القديم</a:t>
            </a:r>
            <a:endParaRPr lang="en-US" altLang="en-US" sz="3600" b="1" dirty="0">
              <a:effectLst>
                <a:outerShdw blurRad="38100" dist="38100" dir="2700000" algn="tl">
                  <a:srgbClr val="000000"/>
                </a:outerShdw>
              </a:effectLst>
              <a:latin typeface="Arial" pitchFamily="34" charset="0"/>
              <a:cs typeface="Arial" pitchFamily="34" charset="0"/>
            </a:endParaRPr>
          </a:p>
        </p:txBody>
      </p:sp>
      <p:sp>
        <p:nvSpPr>
          <p:cNvPr id="2" name="Rectangle 1">
            <a:extLst>
              <a:ext uri="{FF2B5EF4-FFF2-40B4-BE49-F238E27FC236}">
                <a16:creationId xmlns:a16="http://schemas.microsoft.com/office/drawing/2014/main" id="{F96A9D8E-CCDB-86E6-4A85-0AD2AA0C389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Text Box 7">
            <a:extLst>
              <a:ext uri="{FF2B5EF4-FFF2-40B4-BE49-F238E27FC236}">
                <a16:creationId xmlns:a16="http://schemas.microsoft.com/office/drawing/2014/main" id="{954C389D-D9B6-0B21-FFB2-D64833E6856D}"/>
              </a:ext>
            </a:extLst>
          </p:cNvPr>
          <p:cNvSpPr txBox="1">
            <a:spLocks noChangeArrowheads="1"/>
          </p:cNvSpPr>
          <p:nvPr/>
        </p:nvSpPr>
        <p:spPr bwMode="auto">
          <a:xfrm>
            <a:off x="3276600" y="1371600"/>
            <a:ext cx="5867400" cy="1512168"/>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SA" altLang="en-US" sz="8000" b="1" dirty="0">
                <a:effectLst>
                  <a:outerShdw blurRad="38100" dist="38100" dir="2700000" algn="tl">
                    <a:srgbClr val="000000"/>
                  </a:outerShdw>
                </a:effectLst>
                <a:latin typeface="Arial" pitchFamily="34" charset="0"/>
                <a:cs typeface="Arial" pitchFamily="34" charset="0"/>
              </a:rPr>
              <a:t>الذبائح</a:t>
            </a:r>
            <a:endParaRPr lang="en-US" altLang="en-US" sz="80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334000" y="503238"/>
            <a:ext cx="3352800" cy="1935162"/>
          </a:xfrm>
        </p:spPr>
        <p:txBody>
          <a:bodyPr/>
          <a:lstStyle/>
          <a:p>
            <a:pPr eaLnBrk="1" hangingPunct="1"/>
            <a:r>
              <a:rPr lang="ar-JO" altLang="en-US" dirty="0">
                <a:latin typeface="Arial" pitchFamily="34" charset="0"/>
              </a:rPr>
              <a:t>محاولة     الإنسان      تغطية         العار</a:t>
            </a:r>
            <a:endParaRPr lang="en-US" altLang="en-US" dirty="0">
              <a:latin typeface="Arial" pitchFamily="34" charset="0"/>
            </a:endParaRPr>
          </a:p>
        </p:txBody>
      </p:sp>
      <p:sp>
        <p:nvSpPr>
          <p:cNvPr id="27651" name="Rectangle 3"/>
          <p:cNvSpPr>
            <a:spLocks noGrp="1" noChangeArrowheads="1"/>
          </p:cNvSpPr>
          <p:nvPr>
            <p:ph type="body" idx="1"/>
          </p:nvPr>
        </p:nvSpPr>
        <p:spPr>
          <a:xfrm>
            <a:off x="5715000" y="3505200"/>
            <a:ext cx="3048000" cy="2209800"/>
          </a:xfrm>
        </p:spPr>
        <p:txBody>
          <a:bodyPr/>
          <a:lstStyle/>
          <a:p>
            <a:pPr algn="r" rtl="1" eaLnBrk="1" hangingPunct="1"/>
            <a:r>
              <a:rPr lang="ar-JO" altLang="en-US" dirty="0">
                <a:latin typeface="Arial" pitchFamily="34" charset="0"/>
              </a:rPr>
              <a:t>حسنًا حسنًا        لقد استخدموا بالفعل أوراق التين . . .</a:t>
            </a:r>
            <a:endParaRPr lang="en-US" altLang="en-US" dirty="0">
              <a:latin typeface="Arial" pitchFamily="34" charset="0"/>
            </a:endParaRPr>
          </a:p>
        </p:txBody>
      </p:sp>
      <p:pic>
        <p:nvPicPr>
          <p:cNvPr id="155651" name="Picture 9"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74638"/>
            <a:ext cx="4591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adamande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linds(horizontal)">
                                      <p:cBhvr>
                                        <p:cTn id="7" dur="20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1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5"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Rot="1" noChangeArrowheads="1"/>
          </p:cNvSpPr>
          <p:nvPr>
            <p:ph type="title"/>
          </p:nvPr>
        </p:nvSpPr>
        <p:spPr>
          <a:xfrm>
            <a:off x="0" y="0"/>
            <a:ext cx="9144000" cy="990600"/>
          </a:xfrm>
          <a:solidFill>
            <a:srgbClr val="000000"/>
          </a:solidFill>
        </p:spPr>
        <p:txBody>
          <a:bodyPr/>
          <a:lstStyle/>
          <a:p>
            <a:pPr eaLnBrk="1" hangingPunct="1"/>
            <a:r>
              <a:rPr lang="ar-JO" altLang="en-US" dirty="0">
                <a:effectLst/>
                <a:latin typeface="Arial" pitchFamily="34" charset="0"/>
              </a:rPr>
              <a:t>أصل الذبيحة الدموية</a:t>
            </a:r>
            <a:endParaRPr lang="en-US" altLang="en-US" dirty="0">
              <a:effectLst/>
              <a:latin typeface="Arial" pitchFamily="34" charset="0"/>
            </a:endParaRPr>
          </a:p>
        </p:txBody>
      </p:sp>
      <p:sp>
        <p:nvSpPr>
          <p:cNvPr id="23555" name="Rectangle 3"/>
          <p:cNvSpPr>
            <a:spLocks noGrp="1" noChangeArrowheads="1"/>
          </p:cNvSpPr>
          <p:nvPr>
            <p:ph type="body" idx="1"/>
          </p:nvPr>
        </p:nvSpPr>
        <p:spPr>
          <a:xfrm>
            <a:off x="381000" y="1325563"/>
            <a:ext cx="8367464" cy="2103437"/>
          </a:xfrm>
        </p:spPr>
        <p:txBody>
          <a:bodyPr/>
          <a:lstStyle/>
          <a:p>
            <a:pPr algn="ctr" eaLnBrk="1" hangingPunct="1">
              <a:buFont typeface="Wingdings" pitchFamily="2" charset="2"/>
              <a:buNone/>
            </a:pPr>
            <a:r>
              <a:rPr lang="ar-JO" altLang="ja-JP" sz="3600" b="1" dirty="0">
                <a:latin typeface="Arial" pitchFamily="34" charset="0"/>
              </a:rPr>
              <a:t>وصنع الرب الإله لآدم وامرأته أقمصة من جلد وألبسهما (تك 3: 21)</a:t>
            </a:r>
            <a:endParaRPr lang="en-US" altLang="en-US" sz="3600" b="1" dirty="0">
              <a:latin typeface="Arial" pitchFamily="34" charset="0"/>
            </a:endParaRPr>
          </a:p>
        </p:txBody>
      </p:sp>
      <p:pic>
        <p:nvPicPr>
          <p:cNvPr id="23559" name="Picture 7" descr="Sabc0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200400"/>
            <a:ext cx="62484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3554"/>
                                        </p:tgtEl>
                                        <p:attrNameLst>
                                          <p:attrName>style.visibility</p:attrName>
                                        </p:attrNameLst>
                                      </p:cBhvr>
                                      <p:to>
                                        <p:strVal val="visible"/>
                                      </p:to>
                                    </p:set>
                                    <p:animEffect transition="in" filter="fade">
                                      <p:cBhvr>
                                        <p:cTn id="23" dur="2000"/>
                                        <p:tgtEl>
                                          <p:spTgt spid="23554"/>
                                        </p:tgtEl>
                                      </p:cBhvr>
                                    </p:animEffect>
                                    <p:anim calcmode="lin" valueType="num">
                                      <p:cBhvr>
                                        <p:cTn id="24" dur="2000" fill="hold"/>
                                        <p:tgtEl>
                                          <p:spTgt spid="23554"/>
                                        </p:tgtEl>
                                        <p:attrNameLst>
                                          <p:attrName>style.rotation</p:attrName>
                                        </p:attrNameLst>
                                      </p:cBhvr>
                                      <p:tavLst>
                                        <p:tav tm="0">
                                          <p:val>
                                            <p:fltVal val="720"/>
                                          </p:val>
                                        </p:tav>
                                        <p:tav tm="100000">
                                          <p:val>
                                            <p:fltVal val="0"/>
                                          </p:val>
                                        </p:tav>
                                      </p:tavLst>
                                    </p:anim>
                                    <p:anim calcmode="lin" valueType="num">
                                      <p:cBhvr>
                                        <p:cTn id="25" dur="2000" fill="hold"/>
                                        <p:tgtEl>
                                          <p:spTgt spid="23554"/>
                                        </p:tgtEl>
                                        <p:attrNameLst>
                                          <p:attrName>ppt_h</p:attrName>
                                        </p:attrNameLst>
                                      </p:cBhvr>
                                      <p:tavLst>
                                        <p:tav tm="0">
                                          <p:val>
                                            <p:fltVal val="0"/>
                                          </p:val>
                                        </p:tav>
                                        <p:tav tm="100000">
                                          <p:val>
                                            <p:strVal val="#ppt_h"/>
                                          </p:val>
                                        </p:tav>
                                      </p:tavLst>
                                    </p:anim>
                                    <p:anim calcmode="lin" valueType="num">
                                      <p:cBhvr>
                                        <p:cTn id="26" dur="2000" fill="hold"/>
                                        <p:tgtEl>
                                          <p:spTgt spid="2355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ar-JO" sz="4000" b="1" dirty="0">
                <a:solidFill>
                  <a:schemeClr val="tx1"/>
                </a:solidFill>
                <a:latin typeface="Arial" charset="0"/>
                <a:ea typeface="ＭＳ Ｐゴシック" charset="0"/>
              </a:rPr>
              <a:t>لماذا فرض الله </a:t>
            </a:r>
            <a:r>
              <a:rPr lang="ar-JO" sz="4000" b="1" dirty="0">
                <a:solidFill>
                  <a:srgbClr val="FFFF00"/>
                </a:solidFill>
                <a:latin typeface="Arial" charset="0"/>
                <a:ea typeface="ＭＳ Ｐゴシック" charset="0"/>
              </a:rPr>
              <a:t>القرابين</a:t>
            </a:r>
            <a:br>
              <a:rPr lang="ar-JO" sz="4000" b="1" dirty="0">
                <a:solidFill>
                  <a:schemeClr val="tx1"/>
                </a:solidFill>
                <a:latin typeface="Arial" charset="0"/>
                <a:ea typeface="ＭＳ Ｐゴシック" charset="0"/>
              </a:rPr>
            </a:br>
            <a:r>
              <a:rPr lang="ar-JO" sz="4000" b="1" dirty="0">
                <a:solidFill>
                  <a:schemeClr val="tx1"/>
                </a:solidFill>
                <a:latin typeface="Arial" charset="0"/>
                <a:ea typeface="ＭＳ Ｐゴシック" charset="0"/>
              </a:rPr>
              <a:t>لضعف إسرائيل وخطاياها؟</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565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غفر الله للإسرائيليين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 دم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الذبائح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4: 1- 5: 13؛ 6: 24- 30).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52074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ar-JO" sz="6000" b="1" dirty="0">
                <a:latin typeface="Arial" charset="0"/>
                <a:ea typeface="ＭＳ Ｐゴシック" charset="0"/>
              </a:rPr>
              <a:t>لماذا</a:t>
            </a:r>
            <a:br>
              <a:rPr lang="ar-JO" sz="6000" b="1" dirty="0">
                <a:latin typeface="Arial" charset="0"/>
                <a:ea typeface="ＭＳ Ｐゴシック" charset="0"/>
              </a:rPr>
            </a:br>
            <a:r>
              <a:rPr lang="ar-JO" sz="6000" b="1" dirty="0">
                <a:latin typeface="Arial" charset="0"/>
                <a:ea typeface="ＭＳ Ｐゴシック" charset="0"/>
              </a:rPr>
              <a:t>أسس الله</a:t>
            </a:r>
            <a:br>
              <a:rPr lang="ar-JO" sz="6000" b="1" dirty="0">
                <a:latin typeface="Arial" charset="0"/>
                <a:ea typeface="ＭＳ Ｐゴシック" charset="0"/>
              </a:rPr>
            </a:br>
            <a:r>
              <a:rPr lang="ar-JO" sz="6000" b="1" dirty="0">
                <a:latin typeface="Arial" charset="0"/>
                <a:ea typeface="ＭＳ Ｐゴシック" charset="0"/>
              </a:rPr>
              <a:t>نظام الذبائح؟</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هل الدم في الحقيقة</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يغفر الخطية؟</a:t>
            </a:r>
            <a:endPar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739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ar-JO" b="1" dirty="0">
                <a:solidFill>
                  <a:schemeClr val="bg1"/>
                </a:solidFill>
                <a:latin typeface="Arial" panose="020B0604020202020204" pitchFamily="34" charset="0"/>
                <a:ea typeface="ＭＳ Ｐゴシック" charset="0"/>
                <a:cs typeface="Arial" panose="020B0604020202020204" pitchFamily="34" charset="0"/>
              </a:rPr>
              <a:t>هل خلصت الذبائح الدموية الإسرائيليين</a:t>
            </a:r>
            <a:br>
              <a:rPr kumimoji="1" lang="ar-JO" b="1" dirty="0">
                <a:solidFill>
                  <a:schemeClr val="bg1"/>
                </a:solidFill>
                <a:latin typeface="Arial" panose="020B0604020202020204" pitchFamily="34" charset="0"/>
                <a:ea typeface="ＭＳ Ｐゴシック" charset="0"/>
                <a:cs typeface="Arial" panose="020B0604020202020204" pitchFamily="34" charset="0"/>
              </a:rPr>
            </a:br>
            <a:r>
              <a:rPr kumimoji="1" lang="ar-JO" b="1" dirty="0">
                <a:solidFill>
                  <a:schemeClr val="bg1"/>
                </a:solidFill>
                <a:latin typeface="Arial" panose="020B0604020202020204" pitchFamily="34" charset="0"/>
                <a:ea typeface="ＭＳ Ｐゴシック" charset="0"/>
                <a:cs typeface="Arial" panose="020B0604020202020204" pitchFamily="34" charset="0"/>
              </a:rPr>
              <a:t>الذين هم تحت الشريعة؟</a:t>
            </a:r>
            <a:endParaRPr kumimoji="1"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827584" y="2420888"/>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rPr>
              <a:t>الدم</a:t>
            </a:r>
            <a:endParaRPr kumimoji="0" lang="en-US"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19439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9075" y="1376375"/>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ar-JO" b="1" dirty="0">
                <a:solidFill>
                  <a:srgbClr val="FFFFFF"/>
                </a:solidFill>
                <a:latin typeface="Arial" panose="020B0604020202020204" pitchFamily="34" charset="0"/>
                <a:ea typeface="ＭＳ Ｐゴシック" charset="0"/>
                <a:cs typeface="Arial" panose="020B0604020202020204" pitchFamily="34" charset="0"/>
              </a:rPr>
              <a:t>الذبائح تغفر الخطية</a:t>
            </a:r>
            <a:endParaRPr kumimoji="1"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خلال هذه العملية</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يطهر الكاهن الناس</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ويصلح علاقتهم مع الرب</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وسيُغفر لهم"</a:t>
            </a:r>
            <a:br>
              <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20؛ قارن 4: 26، 31، 35).</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E3524EC-83C0-425A-8ED3-A15F0AF9ADB5}"/>
              </a:ext>
            </a:extLst>
          </p:cNvPr>
          <p:cNvSpPr/>
          <p:nvPr/>
        </p:nvSpPr>
        <p:spPr bwMode="auto">
          <a:xfrm>
            <a:off x="-1447725" y="2343150"/>
            <a:ext cx="5400600" cy="419100"/>
          </a:xfrm>
          <a:prstGeom prst="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94232538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87630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7324911" y="6399312"/>
            <a:ext cx="1622239"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أنظر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8316416" cy="762000"/>
          </a:xfrm>
        </p:spPr>
        <p:txBody>
          <a:bodyPr/>
          <a:lstStyle/>
          <a:p>
            <a:pPr algn="r" eaLnBrk="1" hangingPunct="1"/>
            <a:r>
              <a:rPr kumimoji="0" lang="ar-JO" sz="3200" i="1" dirty="0">
                <a:latin typeface="Arial" panose="020B0604020202020204" pitchFamily="34" charset="0"/>
                <a:ea typeface="Osaka" charset="0"/>
                <a:cs typeface="Arial" panose="020B0604020202020204" pitchFamily="34" charset="0"/>
              </a:rPr>
              <a:t>الخلاص في كل العصور:</a:t>
            </a:r>
            <a:endParaRPr kumimoji="0" lang="en-US" sz="3200" i="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344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36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36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ج</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1-4</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كحمل الفصح المذبوح</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كحمل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5: 7</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رحلة            كنعان</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5</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الخطية، الإثم</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الإعتراف</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يو 1: 9</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760728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ar-JO" altLang="en-US" sz="3600" dirty="0">
                <a:latin typeface="Arial" pitchFamily="34" charset="0"/>
              </a:rPr>
              <a:t>لماذا تعتقد أن إسرائيل والوثنيين                       كان لديهم ذبائح حيوانية؟</a:t>
            </a:r>
            <a:endParaRPr lang="en-US" altLang="en-US" sz="3600" dirty="0">
              <a:latin typeface="Arial" pitchFamily="34" charset="0"/>
            </a:endParaRPr>
          </a:p>
        </p:txBody>
      </p:sp>
      <p:sp>
        <p:nvSpPr>
          <p:cNvPr id="18435" name="Rectangle 3"/>
          <p:cNvSpPr>
            <a:spLocks noGrp="1" noChangeArrowheads="1"/>
          </p:cNvSpPr>
          <p:nvPr>
            <p:ph type="body" idx="1"/>
          </p:nvPr>
        </p:nvSpPr>
        <p:spPr>
          <a:xfrm>
            <a:off x="4724400" y="5105400"/>
            <a:ext cx="4419600" cy="1524000"/>
          </a:xfrm>
        </p:spPr>
        <p:txBody>
          <a:bodyPr/>
          <a:lstStyle/>
          <a:p>
            <a:pPr algn="r" rtl="1" eaLnBrk="1" hangingPunct="1"/>
            <a:r>
              <a:rPr lang="ar-JO" altLang="en-US" sz="2800" b="1" dirty="0">
                <a:latin typeface="Arial" pitchFamily="34" charset="0"/>
              </a:rPr>
              <a:t>قتل قاين أخاه هابيل لأن الله لم يقبل تقدمة قاين</a:t>
            </a:r>
            <a:endParaRPr lang="en-US" altLang="en-US" sz="2800" b="1" dirty="0">
              <a:latin typeface="Arial" pitchFamily="34" charset="0"/>
            </a:endParaRPr>
          </a:p>
        </p:txBody>
      </p:sp>
      <p:pic>
        <p:nvPicPr>
          <p:cNvPr id="18439" name="Picture 7" descr="cain-1.bmp (211510 by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524000"/>
            <a:ext cx="46482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ain-2.bmp (240002 byt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524000"/>
            <a:ext cx="3962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0" y="5105400"/>
            <a:ext cx="4800600" cy="15240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rtl="1" eaLnBrk="1" hangingPunct="1">
              <a:spcBef>
                <a:spcPct val="20000"/>
              </a:spcBef>
              <a:buClr>
                <a:schemeClr val="hlink"/>
              </a:buClr>
              <a:buSzPct val="70000"/>
              <a:buFont typeface="Wingdings" pitchFamily="2" charset="2"/>
              <a:buChar char="n"/>
            </a:pPr>
            <a:r>
              <a:rPr lang="ar-JO" altLang="en-US" sz="2800" b="1" dirty="0">
                <a:effectLst>
                  <a:outerShdw blurRad="38100" dist="38100" dir="2700000" algn="tl">
                    <a:srgbClr val="000000"/>
                  </a:outerShdw>
                </a:effectLst>
                <a:latin typeface="Arial" pitchFamily="34" charset="0"/>
                <a:cs typeface="Arial" pitchFamily="34" charset="0"/>
              </a:rPr>
              <a:t>هل كان قايين وهابيل يعلمان أن الله طلب ذبائح دموية؟</a:t>
            </a:r>
            <a:endParaRPr lang="en-US" altLang="en-US" sz="28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dissolve">
                                      <p:cBhvr>
                                        <p:cTn id="7" dur="500"/>
                                        <p:tgtEl>
                                          <p:spTgt spid="18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442">
                                            <p:txEl>
                                              <p:pRg st="0" end="0"/>
                                            </p:txEl>
                                          </p:spTgt>
                                        </p:tgtEl>
                                        <p:attrNameLst>
                                          <p:attrName>style.visibility</p:attrName>
                                        </p:attrNameLst>
                                      </p:cBhvr>
                                      <p:to>
                                        <p:strVal val="visible"/>
                                      </p:to>
                                    </p:set>
                                    <p:animEffect transition="in" filter="dissolve">
                                      <p:cBhvr>
                                        <p:cTn id="11" dur="500"/>
                                        <p:tgtEl>
                                          <p:spTgt spid="1844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8441"/>
                                        </p:tgtEl>
                                        <p:attrNameLst>
                                          <p:attrName>style.visibility</p:attrName>
                                        </p:attrNameLst>
                                      </p:cBhvr>
                                      <p:to>
                                        <p:strVal val="visible"/>
                                      </p:to>
                                    </p:set>
                                    <p:animEffect transition="in" filter="dissolve">
                                      <p:cBhvr>
                                        <p:cTn id="16" dur="500"/>
                                        <p:tgtEl>
                                          <p:spTgt spid="1844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dissolve">
                                      <p:cBhvr>
                                        <p:cTn id="20"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4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latin typeface="Arial" panose="020B0604020202020204" pitchFamily="34" charset="0"/>
                <a:ea typeface="ＭＳ Ｐゴシック" charset="0"/>
                <a:cs typeface="Arial" panose="020B0604020202020204" pitchFamily="34" charset="0"/>
              </a:rPr>
              <a:t>غفران الخطيَّة في العهد القديم</a:t>
            </a:r>
            <a:endParaRPr kumimoji="1"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013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هو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2876308" y="1988840"/>
            <a:ext cx="4864044"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5140967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538627" name="Rectangle 1027"/>
          <p:cNvSpPr>
            <a:spLocks noGrp="1" noChangeArrowheads="1"/>
          </p:cNvSpPr>
          <p:nvPr>
            <p:ph type="title"/>
          </p:nvPr>
        </p:nvSpPr>
        <p:spPr>
          <a:xfrm>
            <a:off x="228600" y="228600"/>
            <a:ext cx="7772400" cy="381000"/>
          </a:xfrm>
        </p:spPr>
        <p:txBody>
          <a:bodyPr/>
          <a:lstStyle/>
          <a:p>
            <a:pPr algn="ctr" eaLnBrk="1" hangingPunct="1">
              <a:defRPr/>
            </a:pPr>
            <a:r>
              <a:rPr lang="ar-JO" altLang="zh-CN" sz="3200" b="1" i="0" dirty="0">
                <a:latin typeface="Arial" panose="020B0604020202020204" pitchFamily="34" charset="0"/>
                <a:ea typeface="SimSun" charset="0"/>
                <a:cs typeface="Arial" panose="020B0604020202020204" pitchFamily="34" charset="0"/>
              </a:rPr>
              <a:t>الخلاص في العهد القديم</a:t>
            </a:r>
            <a:endParaRPr lang="en-US" sz="3200" b="1" i="0" dirty="0">
              <a:latin typeface="Arial" panose="020B0604020202020204" pitchFamily="34" charset="0"/>
              <a:ea typeface="SimSun" charset="0"/>
              <a:cs typeface="Arial" panose="020B0604020202020204" pitchFamily="34" charset="0"/>
            </a:endParaRPr>
          </a:p>
        </p:txBody>
      </p:sp>
      <p:sp>
        <p:nvSpPr>
          <p:cNvPr id="193540" name="Text Box 1028"/>
          <p:cNvSpPr txBox="1">
            <a:spLocks noChangeArrowheads="1"/>
          </p:cNvSpPr>
          <p:nvPr/>
        </p:nvSpPr>
        <p:spPr bwMode="auto">
          <a:xfrm>
            <a:off x="8219620"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القديم</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موسى حتى موت المسيح</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الجديد</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موت المسيح حتى اليوم</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أساس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تدبير الله الكريم لموت المسيح (إن الدم هو الذي يكفر عن النفس ( لا 17:11 ب)</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تدبير الله الكريم لموت المسيح (لا غفران بدون سفك دم (عب 9: 22)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متطلبات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الإيمان بالتدبير الذي أعلنه الله - كهدية     (مز 51: 16-17)</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الإيمان بالتدبير الذي أعلنه الله - كهدية (غل 2: 16)</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المحتوى النهائي للخلاص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موضوع الإيمان هو الله نفسه - حث الأنبياء على التوبة وليس الذبائح (إر 3:12)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موضوع الإيمان هو الله نفسه - أبطال الإيمان يُستشهدون بالحض على الإيمان بالله (عب 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كشف الإعلان المحدد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المحتوى التراكمي للإيمان له ذبائح ووعود: الحيوانات (تك 3:21) ، ذبيحة هابيل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(تك 4: 4) و العهد الإبراهيمي (تك 15)</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المحتوى الجديد للإيمان هو دم يسوع المسيح المسفوك (1 بط 1: 18-21) الذي يزيل الخطيئة (قارن. تضحيات العهد القديم كانت مجرد خطيئة مغطاة)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انطباع المؤمن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أطِع القانون الأخلاقي وقدم الذبائح الحيوانية ، وأطيع الشريعة الموسوية (المدنية والجوانب الإحتفالية)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أطع القانون الأخلاقي  واحترم العشاء الرباني والمعمودية ، وما إلى ذلك من خلال تمكين الروح (رو 8: 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8971675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ar-SA" sz="6000" b="1" dirty="0">
                <a:solidFill>
                  <a:schemeClr val="bg2"/>
                </a:solidFill>
                <a:latin typeface="Arial" panose="020B0604020202020204" pitchFamily="34" charset="0"/>
                <a:cs typeface="Arial" panose="020B0604020202020204" pitchFamily="34" charset="0"/>
              </a:rPr>
              <a:t>لاوِيّين</a:t>
            </a:r>
            <a:endParaRPr lang="en-US" sz="6000" b="1" dirty="0">
              <a:solidFill>
                <a:schemeClr val="bg2"/>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11-27</a:t>
            </a:r>
            <a:r>
              <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الإنفصال</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السير مع الله القدوس</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1-10</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الذبيحة</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الله القدوس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التقديس عن طريق الذبيحة وال</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إ</a:t>
            </a: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نفصال</a:t>
            </a:r>
          </a:p>
        </p:txBody>
      </p:sp>
      <p:sp>
        <p:nvSpPr>
          <p:cNvPr id="2" name="Text Box 4">
            <a:extLst>
              <a:ext uri="{FF2B5EF4-FFF2-40B4-BE49-F238E27FC236}">
                <a16:creationId xmlns:a16="http://schemas.microsoft.com/office/drawing/2014/main" id="{AB71D07C-81C4-842C-8B1D-17A02A469FD2}"/>
              </a:ext>
            </a:extLst>
          </p:cNvPr>
          <p:cNvSpPr txBox="1">
            <a:spLocks noChangeArrowheads="1"/>
          </p:cNvSpPr>
          <p:nvPr/>
        </p:nvSpPr>
        <p:spPr bwMode="auto">
          <a:xfrm>
            <a:off x="7607300" y="-26988"/>
            <a:ext cx="1375698"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rPr>
              <a:t>م ع ق 124</a:t>
            </a:r>
            <a:endParaRPr kumimoji="0" lang="en-US"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274638"/>
            <a:ext cx="9144000" cy="1143000"/>
          </a:xfrm>
          <a:solidFill>
            <a:srgbClr val="000514"/>
          </a:solidFill>
        </p:spPr>
        <p:txBody>
          <a:bodyPr/>
          <a:lstStyle/>
          <a:p>
            <a:pPr eaLnBrk="1" hangingPunct="1"/>
            <a:r>
              <a:rPr lang="ar-JO" altLang="en-US" dirty="0"/>
              <a:t>الخلاص الذاتي والموضوعي</a:t>
            </a:r>
            <a:endParaRPr lang="en-US" altLang="en-US" dirty="0"/>
          </a:p>
        </p:txBody>
      </p:sp>
      <p:sp>
        <p:nvSpPr>
          <p:cNvPr id="350213" name="Rectangle 5"/>
          <p:cNvSpPr>
            <a:spLocks noChangeArrowheads="1"/>
          </p:cNvSpPr>
          <p:nvPr/>
        </p:nvSpPr>
        <p:spPr bwMode="auto">
          <a:xfrm>
            <a:off x="381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spcBef>
                <a:spcPct val="20000"/>
              </a:spcBef>
              <a:buClr>
                <a:schemeClr val="hlink"/>
              </a:buClr>
              <a:buFont typeface="Wingdings" pitchFamily="2" charset="2"/>
              <a:buNone/>
            </a:pPr>
            <a:r>
              <a:rPr lang="ar-JO" altLang="en-US" sz="3600" b="1" u="sng" dirty="0">
                <a:effectLst>
                  <a:outerShdw blurRad="38100" dist="38100" dir="2700000" algn="tl">
                    <a:srgbClr val="000000"/>
                  </a:outerShdw>
                </a:effectLst>
                <a:latin typeface="Arial" pitchFamily="34" charset="0"/>
              </a:rPr>
              <a:t>الموضوعي</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إزالة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الدفع عن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موت المسيح كأساس وأرضية الخلاص</a:t>
            </a:r>
            <a:endParaRPr lang="en-US" altLang="en-US" sz="2800" b="1" dirty="0">
              <a:effectLst>
                <a:outerShdw blurRad="38100" dist="38100" dir="2700000" algn="tl">
                  <a:srgbClr val="000000"/>
                </a:outerShdw>
              </a:effectLst>
              <a:latin typeface="Arial" pitchFamily="34" charset="0"/>
            </a:endParaRPr>
          </a:p>
        </p:txBody>
      </p:sp>
      <p:sp>
        <p:nvSpPr>
          <p:cNvPr id="350214" name="Rectangle 6"/>
          <p:cNvSpPr>
            <a:spLocks noChangeArrowheads="1"/>
          </p:cNvSpPr>
          <p:nvPr/>
        </p:nvSpPr>
        <p:spPr bwMode="auto">
          <a:xfrm>
            <a:off x="4572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spcBef>
                <a:spcPct val="20000"/>
              </a:spcBef>
              <a:buClr>
                <a:schemeClr val="hlink"/>
              </a:buClr>
              <a:buFont typeface="Wingdings" pitchFamily="2" charset="2"/>
              <a:buNone/>
            </a:pPr>
            <a:r>
              <a:rPr lang="ar-JO" altLang="en-US" sz="3600" b="1" u="sng" dirty="0">
                <a:effectLst>
                  <a:outerShdw blurRad="38100" dist="38100" dir="2700000" algn="tl">
                    <a:srgbClr val="000000"/>
                  </a:outerShdw>
                </a:effectLst>
                <a:latin typeface="Arial" pitchFamily="34" charset="0"/>
              </a:rPr>
              <a:t>الذاتي</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غفران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التطهير من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التغطية (دفعة أولى)</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عبرانيين 10: 4</a:t>
            </a:r>
            <a:endParaRPr lang="en-US" altLang="en-US" sz="2800" b="1" dirty="0">
              <a:effectLst>
                <a:outerShdw blurRad="38100" dist="38100" dir="2700000" algn="tl">
                  <a:srgbClr val="000000"/>
                </a:outerShdw>
              </a:effectLst>
              <a:latin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69624607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anose="020B0604020202020204" pitchFamily="34" charset="0"/>
                <a:cs typeface="Arial" panose="020B0604020202020204" pitchFamily="34" charset="0"/>
              </a:rPr>
              <a:t>عيد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كتابي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إضافي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رقم 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أعياد للحج</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الأبواق</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الفصح</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يوم الكفارة</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الصيف</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709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9 آب</a:t>
            </a:r>
            <a:endParaRPr kumimoji="0" lang="en-US" sz="20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052451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ar-JO" altLang="en-US" sz="3600" dirty="0">
                <a:latin typeface="Arial" panose="020B0604020202020204" pitchFamily="34" charset="0"/>
                <a:cs typeface="Arial" panose="020B0604020202020204" pitchFamily="34" charset="0"/>
              </a:rPr>
              <a:t>دارت الحياة اليهودية حول هيكل سليمان لمدة 400 سنة (959-586 ق.م)</a:t>
            </a:r>
            <a:endParaRPr lang="en-US" altLang="en-US" sz="3600" dirty="0">
              <a:latin typeface="Arial" panose="020B0604020202020204" pitchFamily="34" charset="0"/>
              <a:cs typeface="Arial" panose="020B0604020202020204" pitchFamily="34" charset="0"/>
            </a:endParaRPr>
          </a:p>
        </p:txBody>
      </p:sp>
      <p:sp>
        <p:nvSpPr>
          <p:cNvPr id="306180" name="Text Box 5"/>
          <p:cNvSpPr txBox="1">
            <a:spLocks noChangeArrowheads="1"/>
          </p:cNvSpPr>
          <p:nvPr/>
        </p:nvSpPr>
        <p:spPr bwMode="auto">
          <a:xfrm>
            <a:off x="1120556" y="76200"/>
            <a:ext cx="3225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اليهودية في إسرائيل وفي الشتات (يتبع)</a:t>
            </a:r>
            <a:endParaRPr kumimoji="0" lang="en-US" altLang="en-US" sz="1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18842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6929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ar-JO" sz="4000" b="1" dirty="0">
                <a:latin typeface="Arial" panose="020B0604020202020204" pitchFamily="34" charset="0"/>
                <a:cs typeface="Arial" panose="020B0604020202020204" pitchFamily="34" charset="0"/>
              </a:rPr>
              <a:t>احتفظ اليهود بالقداسة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في المرحضة</a:t>
            </a:r>
            <a:endParaRPr lang="en-US" altLang="en-US" sz="4000" b="1" dirty="0">
              <a:latin typeface="Arial" pitchFamily="34"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0470" name="Rectangle 6"/>
          <p:cNvSpPr>
            <a:spLocks noChangeArrowheads="1"/>
          </p:cNvSpPr>
          <p:nvPr/>
        </p:nvSpPr>
        <p:spPr bwMode="auto">
          <a:xfrm rot="-929834">
            <a:off x="-3585" y="2286867"/>
            <a:ext cx="8555247"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تدمر                 الهيكل</a:t>
            </a:r>
            <a:endParaRPr kumimoji="0" lang="en-US"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0471" name="Text Box 7"/>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التاسع من آب</a:t>
            </a:r>
            <a:endPar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 </a:t>
            </a: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586 ق.م</a:t>
            </a:r>
            <a:endPar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 </a:t>
            </a: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70 م</a:t>
            </a: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4609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المحرقة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تقدمة الحبوب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السلامة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الخطية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ذبيحة الإثم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p:txBody>
      </p:sp>
      <p:sp>
        <p:nvSpPr>
          <p:cNvPr id="770052"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3" name="Text Box 5"/>
          <p:cNvSpPr txBox="1">
            <a:spLocks noChangeArrowheads="1"/>
          </p:cNvSpPr>
          <p:nvPr/>
        </p:nvSpPr>
        <p:spPr bwMode="auto">
          <a:xfrm>
            <a:off x="6219049" y="20574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تكريس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4" name="Text Box 6"/>
          <p:cNvSpPr txBox="1">
            <a:spLocks noChangeArrowheads="1"/>
          </p:cNvSpPr>
          <p:nvPr/>
        </p:nvSpPr>
        <p:spPr bwMode="auto">
          <a:xfrm>
            <a:off x="6219049" y="41148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تطهير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7" name="Text Box 9"/>
          <p:cNvSpPr txBox="1">
            <a:spLocks noChangeArrowheads="1"/>
          </p:cNvSpPr>
          <p:nvPr/>
        </p:nvSpPr>
        <p:spPr bwMode="auto">
          <a:xfrm>
            <a:off x="6230938" y="2667000"/>
            <a:ext cx="206692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l"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اختيارية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8" name="Text Box 10"/>
          <p:cNvSpPr txBox="1">
            <a:spLocks noChangeArrowheads="1"/>
          </p:cNvSpPr>
          <p:nvPr/>
        </p:nvSpPr>
        <p:spPr bwMode="auto">
          <a:xfrm>
            <a:off x="6548672" y="4724400"/>
            <a:ext cx="159338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إلزامية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الذبائح في سفر اللاويين 1- 7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026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2099" name="Text Box 3"/>
          <p:cNvSpPr txBox="1">
            <a:spLocks noChangeArrowheads="1"/>
          </p:cNvSpPr>
          <p:nvPr/>
        </p:nvSpPr>
        <p:spPr bwMode="auto">
          <a:xfrm>
            <a:off x="152400" y="1355725"/>
            <a:ext cx="8991600" cy="2554288"/>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الطاهر = الحياة، الصحة، القداسة</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النجس = الموت، المرض، المدنس</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الإنفصال والوضع الخاص</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772101" name="Rectangle 5"/>
          <p:cNvSpPr>
            <a:spLocks noGrp="1" noChangeArrowheads="1"/>
          </p:cNvSpPr>
          <p:nvPr>
            <p:ph type="title" idx="4294967295"/>
          </p:nvPr>
        </p:nvSpPr>
        <p:spPr>
          <a:xfrm>
            <a:off x="381000" y="228600"/>
            <a:ext cx="8570913" cy="701675"/>
          </a:xfrm>
          <a:solidFill>
            <a:schemeClr val="tx1"/>
          </a:solidFill>
        </p:spPr>
        <p:txBody>
          <a:bodyPr anchor="t">
            <a:spAutoFit/>
          </a:bodyPr>
          <a:lstStyle/>
          <a:p>
            <a:pPr eaLnBrk="1" hangingPunct="1">
              <a:spcBef>
                <a:spcPct val="50000"/>
              </a:spcBef>
              <a:defRPr/>
            </a:pPr>
            <a:r>
              <a:rPr lang="ar-JO"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الطاهر والنجس (لا 11)</a:t>
            </a:r>
            <a:endParaRPr lang="en-US"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9718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p:stCondLst>
                              <p:cond delay="40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98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r>
              <a:rPr lang="ar-JO" altLang="en-US" sz="3200" dirty="0">
                <a:latin typeface="Arial" pitchFamily="34" charset="0"/>
              </a:rPr>
              <a:t>نظرة المرء إلى الله تؤثر على نظرته                      للذبائح والأخلاق والمهمة</a:t>
            </a:r>
            <a:endParaRPr lang="en-US" altLang="en-US" sz="3200" dirty="0">
              <a:latin typeface="Arial" pitchFamily="34" charset="0"/>
            </a:endParaRPr>
          </a:p>
        </p:txBody>
      </p:sp>
      <p:sp>
        <p:nvSpPr>
          <p:cNvPr id="11267" name="Text Box 3"/>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800" b="1" dirty="0">
                <a:solidFill>
                  <a:srgbClr val="FFFFFF"/>
                </a:solidFill>
                <a:effectLst>
                  <a:outerShdw blurRad="38100" dist="38100" dir="2700000" algn="tl">
                    <a:srgbClr val="000514"/>
                  </a:outerShdw>
                </a:effectLst>
                <a:latin typeface="Arial" pitchFamily="34" charset="0"/>
                <a:cs typeface="Arial" pitchFamily="34" charset="0"/>
              </a:rPr>
              <a:t>الوثنيين</a:t>
            </a:r>
            <a:endParaRPr lang="en-US" altLang="en-US" sz="3200" dirty="0">
              <a:effectLst>
                <a:outerShdw blurRad="38100" dist="38100" dir="2700000" algn="tl">
                  <a:srgbClr val="000514"/>
                </a:outerShdw>
              </a:effectLst>
              <a:latin typeface="Arial" pitchFamily="34" charset="0"/>
              <a:cs typeface="Arial" pitchFamily="34" charset="0"/>
            </a:endParaRPr>
          </a:p>
        </p:txBody>
      </p:sp>
      <p:sp>
        <p:nvSpPr>
          <p:cNvPr id="11268" name="Text Box 4"/>
          <p:cNvSpPr txBox="1">
            <a:spLocks noChangeArrowheads="1"/>
          </p:cNvSpPr>
          <p:nvPr/>
        </p:nvSpPr>
        <p:spPr bwMode="auto">
          <a:xfrm>
            <a:off x="1193800" y="2424113"/>
            <a:ext cx="2016125" cy="374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إله مرعب</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69" name="Text Box 5"/>
          <p:cNvSpPr txBox="1">
            <a:spLocks noChangeArrowheads="1"/>
          </p:cNvSpPr>
          <p:nvPr/>
        </p:nvSpPr>
        <p:spPr bwMode="auto">
          <a:xfrm>
            <a:off x="-76200" y="3060700"/>
            <a:ext cx="4889500" cy="628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ينظر إلى الإنسان على أنه صالح بالمقارنة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0" name="Text Box 6"/>
          <p:cNvSpPr txBox="1">
            <a:spLocks noChangeArrowheads="1"/>
          </p:cNvSpPr>
          <p:nvPr/>
        </p:nvSpPr>
        <p:spPr bwMode="auto">
          <a:xfrm>
            <a:off x="76200" y="3767138"/>
            <a:ext cx="4572000" cy="48101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يسعى للمتعة والإحتياجات المادية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1" name="Text Box 7"/>
          <p:cNvSpPr txBox="1">
            <a:spLocks noChangeArrowheads="1"/>
          </p:cNvSpPr>
          <p:nvPr/>
        </p:nvSpPr>
        <p:spPr bwMode="auto">
          <a:xfrm>
            <a:off x="228600" y="4433888"/>
            <a:ext cx="3962400" cy="8128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الذبائح ترضي الإله من أجل الجنس والطعام والمال</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2" name="Text Box 8"/>
          <p:cNvSpPr txBox="1">
            <a:spLocks noChangeArrowheads="1"/>
          </p:cNvSpPr>
          <p:nvPr/>
        </p:nvSpPr>
        <p:spPr bwMode="auto">
          <a:xfrm>
            <a:off x="76200" y="5349875"/>
            <a:ext cx="4191000"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الآلهة الوطنية تجعلهم أغنياء</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3" name="Text Box 9"/>
          <p:cNvSpPr txBox="1">
            <a:spLocks noChangeArrowheads="1"/>
          </p:cNvSpPr>
          <p:nvPr/>
        </p:nvSpPr>
        <p:spPr bwMode="auto">
          <a:xfrm>
            <a:off x="381000" y="5976938"/>
            <a:ext cx="4038600" cy="50006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ذبح الآخرين من أجل الثروة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4" name="Line 10"/>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5" name="Line 11"/>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6" name="Line 12"/>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7" name="Line 13"/>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8" name="Line 14"/>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9" name="Text Box 15"/>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800" b="1" dirty="0">
                <a:solidFill>
                  <a:srgbClr val="FFFFFF"/>
                </a:solidFill>
                <a:effectLst>
                  <a:outerShdw blurRad="38100" dist="38100" dir="2700000" algn="tl">
                    <a:srgbClr val="000514"/>
                  </a:outerShdw>
                </a:effectLst>
                <a:latin typeface="Arial" pitchFamily="34" charset="0"/>
                <a:cs typeface="Arial" pitchFamily="34" charset="0"/>
              </a:rPr>
              <a:t>إسرائيل</a:t>
            </a:r>
            <a:endParaRPr lang="en-US" altLang="en-US" sz="3200" dirty="0">
              <a:effectLst>
                <a:outerShdw blurRad="38100" dist="38100" dir="2700000" algn="tl">
                  <a:srgbClr val="000514"/>
                </a:outerShdw>
              </a:effectLst>
              <a:latin typeface="Arial" pitchFamily="34" charset="0"/>
              <a:cs typeface="Arial" pitchFamily="34" charset="0"/>
            </a:endParaRPr>
          </a:p>
        </p:txBody>
      </p:sp>
      <p:sp>
        <p:nvSpPr>
          <p:cNvPr id="11280" name="Text Box 16"/>
          <p:cNvSpPr txBox="1">
            <a:spLocks noChangeArrowheads="1"/>
          </p:cNvSpPr>
          <p:nvPr/>
        </p:nvSpPr>
        <p:spPr bwMode="auto">
          <a:xfrm>
            <a:off x="5411788" y="2373313"/>
            <a:ext cx="1843087"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إله قدوس</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1" name="Text Box 17"/>
          <p:cNvSpPr txBox="1">
            <a:spLocks noChangeArrowheads="1"/>
          </p:cNvSpPr>
          <p:nvPr/>
        </p:nvSpPr>
        <p:spPr bwMode="auto">
          <a:xfrm>
            <a:off x="4267200" y="3048000"/>
            <a:ext cx="4383088" cy="655638"/>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ينظر إلى الإنسان على أنه خاطئ</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2" name="Text Box 18"/>
          <p:cNvSpPr txBox="1">
            <a:spLocks noChangeArrowheads="1"/>
          </p:cNvSpPr>
          <p:nvPr/>
        </p:nvSpPr>
        <p:spPr bwMode="auto">
          <a:xfrm>
            <a:off x="4384675" y="3770313"/>
            <a:ext cx="4149725" cy="573087"/>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يسعى للإحتياجات الروحية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3" name="Text Box 19"/>
          <p:cNvSpPr txBox="1">
            <a:spLocks noChangeArrowheads="1"/>
          </p:cNvSpPr>
          <p:nvPr/>
        </p:nvSpPr>
        <p:spPr bwMode="auto">
          <a:xfrm>
            <a:off x="4343400" y="4445000"/>
            <a:ext cx="4270375" cy="8890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الذبائح تكفير عن الخطايا من أجل مصالحة الله والإنسان</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4" name="Text Box 20"/>
          <p:cNvSpPr txBox="1">
            <a:spLocks noChangeArrowheads="1"/>
          </p:cNvSpPr>
          <p:nvPr/>
        </p:nvSpPr>
        <p:spPr bwMode="auto">
          <a:xfrm>
            <a:off x="4419600" y="5386388"/>
            <a:ext cx="3843338"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يغفر الله الخطايا</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5" name="Text Box 21"/>
          <p:cNvSpPr txBox="1">
            <a:spLocks noChangeArrowheads="1"/>
          </p:cNvSpPr>
          <p:nvPr/>
        </p:nvSpPr>
        <p:spPr bwMode="auto">
          <a:xfrm>
            <a:off x="4267200" y="5976938"/>
            <a:ext cx="4621213" cy="6096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الإرسالية للآخرين من أجل منفعتهم</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6" name="Line 22"/>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7" name="Line 23"/>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8" name="Line 24"/>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9" name="Line 25"/>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90" name="Line 26"/>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53627" name="Text Box 28"/>
          <p:cNvSpPr txBox="1">
            <a:spLocks noChangeArrowheads="1"/>
          </p:cNvSpPr>
          <p:nvPr/>
        </p:nvSpPr>
        <p:spPr bwMode="auto">
          <a:xfrm>
            <a:off x="8305800" y="0"/>
            <a:ext cx="623889" cy="369332"/>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ar-JO" altLang="en-US" sz="1800" b="1" dirty="0">
                <a:effectLst>
                  <a:outerShdw blurRad="38100" dist="38100" dir="2700000" algn="tl">
                    <a:srgbClr val="000000"/>
                  </a:outerShdw>
                </a:effectLst>
                <a:latin typeface="Arial" pitchFamily="34" charset="0"/>
                <a:cs typeface="Arial" pitchFamily="34" charset="0"/>
              </a:rPr>
              <a:t>163أ</a:t>
            </a:r>
            <a:endParaRPr lang="en-US" altLang="en-US" sz="1800" b="1" dirty="0">
              <a:effectLst>
                <a:outerShdw blurRad="38100" dist="38100" dir="2700000" algn="tl">
                  <a:srgbClr val="000000"/>
                </a:outerShdw>
              </a:effectLst>
              <a:latin typeface="Arial" pitchFamily="34" charset="0"/>
              <a:cs typeface="Arial" pitchFamily="34" charset="0"/>
            </a:endParaRPr>
          </a:p>
        </p:txBody>
      </p:sp>
      <p:sp>
        <p:nvSpPr>
          <p:cNvPr id="28" name="TextBox 27"/>
          <p:cNvSpPr txBox="1"/>
          <p:nvPr/>
        </p:nvSpPr>
        <p:spPr>
          <a:xfrm rot="20325261">
            <a:off x="286014" y="3865951"/>
            <a:ext cx="8672113" cy="646331"/>
          </a:xfrm>
          <a:prstGeom prst="rect">
            <a:avLst/>
          </a:prstGeom>
          <a:solidFill>
            <a:srgbClr val="800000"/>
          </a:solidFill>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3600" b="1" dirty="0">
                <a:effectLst>
                  <a:outerShdw blurRad="38100" dist="38100" dir="2700000" algn="tl">
                    <a:srgbClr val="000000"/>
                  </a:outerShdw>
                </a:effectLst>
                <a:latin typeface="Arial" pitchFamily="34" charset="0"/>
                <a:cs typeface="Arial" pitchFamily="34" charset="0"/>
              </a:rPr>
              <a:t>نحن نصير مثل الإله الذي نعبده</a:t>
            </a:r>
            <a:endParaRPr lang="en-US" altLang="en-US" sz="36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274"/>
                                        </p:tgtEl>
                                        <p:attrNameLst>
                                          <p:attrName>style.visibility</p:attrName>
                                        </p:attrNameLst>
                                      </p:cBhvr>
                                      <p:to>
                                        <p:strVal val="visible"/>
                                      </p:to>
                                    </p:set>
                                    <p:animEffect transition="in" filter="wipe(up)">
                                      <p:cBhvr>
                                        <p:cTn id="17" dur="500"/>
                                        <p:tgtEl>
                                          <p:spTgt spid="112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blinds(horizontal)">
                                      <p:cBhvr>
                                        <p:cTn id="20" dur="500"/>
                                        <p:tgtEl>
                                          <p:spTgt spid="11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1275"/>
                                        </p:tgtEl>
                                        <p:attrNameLst>
                                          <p:attrName>style.visibility</p:attrName>
                                        </p:attrNameLst>
                                      </p:cBhvr>
                                      <p:to>
                                        <p:strVal val="visible"/>
                                      </p:to>
                                    </p:set>
                                    <p:animEffect transition="in" filter="wipe(up)">
                                      <p:cBhvr>
                                        <p:cTn id="25" dur="500"/>
                                        <p:tgtEl>
                                          <p:spTgt spid="112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1276"/>
                                        </p:tgtEl>
                                        <p:attrNameLst>
                                          <p:attrName>style.visibility</p:attrName>
                                        </p:attrNameLst>
                                      </p:cBhvr>
                                      <p:to>
                                        <p:strVal val="visible"/>
                                      </p:to>
                                    </p:set>
                                    <p:animEffect transition="in" filter="wipe(up)">
                                      <p:cBhvr>
                                        <p:cTn id="33" dur="500"/>
                                        <p:tgtEl>
                                          <p:spTgt spid="112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blinds(horizontal)">
                                      <p:cBhvr>
                                        <p:cTn id="36" dur="500"/>
                                        <p:tgtEl>
                                          <p:spTgt spid="112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up)">
                                      <p:cBhvr>
                                        <p:cTn id="41" dur="500"/>
                                        <p:tgtEl>
                                          <p:spTgt spid="112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blinds(horizontal)">
                                      <p:cBhvr>
                                        <p:cTn id="44" dur="500"/>
                                        <p:tgtEl>
                                          <p:spTgt spid="112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11278"/>
                                        </p:tgtEl>
                                        <p:attrNameLst>
                                          <p:attrName>style.visibility</p:attrName>
                                        </p:attrNameLst>
                                      </p:cBhvr>
                                      <p:to>
                                        <p:strVal val="visible"/>
                                      </p:to>
                                    </p:set>
                                    <p:animEffect transition="in" filter="wipe(up)">
                                      <p:cBhvr>
                                        <p:cTn id="49" dur="500"/>
                                        <p:tgtEl>
                                          <p:spTgt spid="112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1273"/>
                                        </p:tgtEl>
                                        <p:attrNameLst>
                                          <p:attrName>style.visibility</p:attrName>
                                        </p:attrNameLst>
                                      </p:cBhvr>
                                      <p:to>
                                        <p:strVal val="visible"/>
                                      </p:to>
                                    </p:set>
                                    <p:animEffect transition="in" filter="blinds(horizontal)">
                                      <p:cBhvr>
                                        <p:cTn id="52" dur="500"/>
                                        <p:tgtEl>
                                          <p:spTgt spid="112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279"/>
                                        </p:tgtEl>
                                        <p:attrNameLst>
                                          <p:attrName>style.visibility</p:attrName>
                                        </p:attrNameLst>
                                      </p:cBhvr>
                                      <p:to>
                                        <p:strVal val="visible"/>
                                      </p:to>
                                    </p:set>
                                    <p:animEffect transition="in" filter="blinds(horizontal)">
                                      <p:cBhvr>
                                        <p:cTn id="57" dur="500"/>
                                        <p:tgtEl>
                                          <p:spTgt spid="112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1280"/>
                                        </p:tgtEl>
                                        <p:attrNameLst>
                                          <p:attrName>style.visibility</p:attrName>
                                        </p:attrNameLst>
                                      </p:cBhvr>
                                      <p:to>
                                        <p:strVal val="visible"/>
                                      </p:to>
                                    </p:set>
                                    <p:animEffect transition="in" filter="blinds(horizontal)">
                                      <p:cBhvr>
                                        <p:cTn id="60" dur="500"/>
                                        <p:tgtEl>
                                          <p:spTgt spid="112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nodeType="clickEffect">
                                  <p:stCondLst>
                                    <p:cond delay="0"/>
                                  </p:stCondLst>
                                  <p:childTnLst>
                                    <p:set>
                                      <p:cBhvr>
                                        <p:cTn id="64" dur="1" fill="hold">
                                          <p:stCondLst>
                                            <p:cond delay="0"/>
                                          </p:stCondLst>
                                        </p:cTn>
                                        <p:tgtEl>
                                          <p:spTgt spid="11286"/>
                                        </p:tgtEl>
                                        <p:attrNameLst>
                                          <p:attrName>style.visibility</p:attrName>
                                        </p:attrNameLst>
                                      </p:cBhvr>
                                      <p:to>
                                        <p:strVal val="visible"/>
                                      </p:to>
                                    </p:set>
                                    <p:animEffect transition="in" filter="wipe(up)">
                                      <p:cBhvr>
                                        <p:cTn id="65" dur="500"/>
                                        <p:tgtEl>
                                          <p:spTgt spid="112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1281"/>
                                        </p:tgtEl>
                                        <p:attrNameLst>
                                          <p:attrName>style.visibility</p:attrName>
                                        </p:attrNameLst>
                                      </p:cBhvr>
                                      <p:to>
                                        <p:strVal val="visible"/>
                                      </p:to>
                                    </p:set>
                                    <p:animEffect transition="in" filter="blinds(horizontal)">
                                      <p:cBhvr>
                                        <p:cTn id="68" dur="500"/>
                                        <p:tgtEl>
                                          <p:spTgt spid="112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11287"/>
                                        </p:tgtEl>
                                        <p:attrNameLst>
                                          <p:attrName>style.visibility</p:attrName>
                                        </p:attrNameLst>
                                      </p:cBhvr>
                                      <p:to>
                                        <p:strVal val="visible"/>
                                      </p:to>
                                    </p:set>
                                    <p:animEffect transition="in" filter="wipe(up)">
                                      <p:cBhvr>
                                        <p:cTn id="73" dur="500"/>
                                        <p:tgtEl>
                                          <p:spTgt spid="112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1282"/>
                                        </p:tgtEl>
                                        <p:attrNameLst>
                                          <p:attrName>style.visibility</p:attrName>
                                        </p:attrNameLst>
                                      </p:cBhvr>
                                      <p:to>
                                        <p:strVal val="visible"/>
                                      </p:to>
                                    </p:set>
                                    <p:animEffect transition="in" filter="blinds(horizontal)">
                                      <p:cBhvr>
                                        <p:cTn id="76" dur="500"/>
                                        <p:tgtEl>
                                          <p:spTgt spid="112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11288"/>
                                        </p:tgtEl>
                                        <p:attrNameLst>
                                          <p:attrName>style.visibility</p:attrName>
                                        </p:attrNameLst>
                                      </p:cBhvr>
                                      <p:to>
                                        <p:strVal val="visible"/>
                                      </p:to>
                                    </p:set>
                                    <p:animEffect transition="in" filter="wipe(up)">
                                      <p:cBhvr>
                                        <p:cTn id="81" dur="500"/>
                                        <p:tgtEl>
                                          <p:spTgt spid="112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1283"/>
                                        </p:tgtEl>
                                        <p:attrNameLst>
                                          <p:attrName>style.visibility</p:attrName>
                                        </p:attrNameLst>
                                      </p:cBhvr>
                                      <p:to>
                                        <p:strVal val="visible"/>
                                      </p:to>
                                    </p:set>
                                    <p:animEffect transition="in" filter="blinds(horizontal)">
                                      <p:cBhvr>
                                        <p:cTn id="84" dur="500"/>
                                        <p:tgtEl>
                                          <p:spTgt spid="112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11289"/>
                                        </p:tgtEl>
                                        <p:attrNameLst>
                                          <p:attrName>style.visibility</p:attrName>
                                        </p:attrNameLst>
                                      </p:cBhvr>
                                      <p:to>
                                        <p:strVal val="visible"/>
                                      </p:to>
                                    </p:set>
                                    <p:animEffect transition="in" filter="wipe(up)">
                                      <p:cBhvr>
                                        <p:cTn id="89" dur="500"/>
                                        <p:tgtEl>
                                          <p:spTgt spid="112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1284"/>
                                        </p:tgtEl>
                                        <p:attrNameLst>
                                          <p:attrName>style.visibility</p:attrName>
                                        </p:attrNameLst>
                                      </p:cBhvr>
                                      <p:to>
                                        <p:strVal val="visible"/>
                                      </p:to>
                                    </p:set>
                                    <p:animEffect transition="in" filter="blinds(horizontal)">
                                      <p:cBhvr>
                                        <p:cTn id="92" dur="500"/>
                                        <p:tgtEl>
                                          <p:spTgt spid="112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11290"/>
                                        </p:tgtEl>
                                        <p:attrNameLst>
                                          <p:attrName>style.visibility</p:attrName>
                                        </p:attrNameLst>
                                      </p:cBhvr>
                                      <p:to>
                                        <p:strVal val="visible"/>
                                      </p:to>
                                    </p:set>
                                    <p:animEffect transition="in" filter="wipe(up)">
                                      <p:cBhvr>
                                        <p:cTn id="97" dur="500"/>
                                        <p:tgtEl>
                                          <p:spTgt spid="112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1285"/>
                                        </p:tgtEl>
                                        <p:attrNameLst>
                                          <p:attrName>style.visibility</p:attrName>
                                        </p:attrNameLst>
                                      </p:cBhvr>
                                      <p:to>
                                        <p:strVal val="visible"/>
                                      </p:to>
                                    </p:set>
                                    <p:animEffect transition="in" filter="blinds(horizontal)">
                                      <p:cBhvr>
                                        <p:cTn id="100" dur="500"/>
                                        <p:tgtEl>
                                          <p:spTgt spid="1128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P spid="11269" grpId="0"/>
      <p:bldP spid="11270" grpId="0"/>
      <p:bldP spid="11271" grpId="0"/>
      <p:bldP spid="11272" grpId="0"/>
      <p:bldP spid="11273" grpId="0"/>
      <p:bldP spid="11279" grpId="0" animBg="1"/>
      <p:bldP spid="11280" grpId="0"/>
      <p:bldP spid="11281" grpId="0"/>
      <p:bldP spid="11282" grpId="0"/>
      <p:bldP spid="11283" grpId="0"/>
      <p:bldP spid="11284" grpId="0"/>
      <p:bldP spid="11285"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26988"/>
            <a:ext cx="9144000"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4147" name="Text Box 3"/>
          <p:cNvSpPr txBox="1">
            <a:spLocks noChangeArrowheads="1"/>
          </p:cNvSpPr>
          <p:nvPr/>
        </p:nvSpPr>
        <p:spPr bwMode="auto">
          <a:xfrm>
            <a:off x="395288" y="1273175"/>
            <a:ext cx="7924800" cy="3937000"/>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1           حرق الذبيحة كاملة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2      تقدمات الحبوب/الشراب</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ذبيحة السلامة</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3</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4: 1-5: 13          ذبيحة الخطية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5: 14-6: 7              ذبيحة الإثم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p:txBody>
      </p:sp>
      <p:sp>
        <p:nvSpPr>
          <p:cNvPr id="774148" name="Text Box 4"/>
          <p:cNvSpPr txBox="1">
            <a:spLocks noChangeArrowheads="1"/>
          </p:cNvSpPr>
          <p:nvPr/>
        </p:nvSpPr>
        <p:spPr bwMode="auto">
          <a:xfrm>
            <a:off x="6248400" y="1273175"/>
            <a:ext cx="2895600" cy="5584825"/>
          </a:xfrm>
          <a:prstGeom prst="rect">
            <a:avLst/>
          </a:prstGeom>
          <a:noFill/>
          <a:ln w="9525">
            <a:noFill/>
            <a:miter lim="800000"/>
            <a:headEnd/>
            <a:tailEnd/>
          </a:ln>
          <a:effectLst/>
        </p:spPr>
        <p:txBody>
          <a:bodyPr wrap="square">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8-13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14-23</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24-30</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7: 1-10</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74149" name="Text Box 5"/>
          <p:cNvSpPr txBox="1">
            <a:spLocks noChangeArrowheads="1"/>
          </p:cNvSpPr>
          <p:nvPr/>
        </p:nvSpPr>
        <p:spPr bwMode="auto">
          <a:xfrm>
            <a:off x="6248400" y="2971800"/>
            <a:ext cx="271621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7: 11-38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0" name="Text Box 6"/>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1" name="Oval 7"/>
          <p:cNvSpPr>
            <a:spLocks noChangeArrowheads="1"/>
          </p:cNvSpPr>
          <p:nvPr/>
        </p:nvSpPr>
        <p:spPr bwMode="auto">
          <a:xfrm>
            <a:off x="3798888" y="1066800"/>
            <a:ext cx="2209800" cy="4876800"/>
          </a:xfrm>
          <a:prstGeom prst="ellipse">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4152" name="Oval 8"/>
          <p:cNvSpPr>
            <a:spLocks noChangeArrowheads="1"/>
          </p:cNvSpPr>
          <p:nvPr/>
        </p:nvSpPr>
        <p:spPr bwMode="auto">
          <a:xfrm>
            <a:off x="5897562" y="1066800"/>
            <a:ext cx="2560637" cy="4876800"/>
          </a:xfrm>
          <a:prstGeom prst="ellipse">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4153" name="Text Box 9"/>
          <p:cNvSpPr txBox="1">
            <a:spLocks noChangeArrowheads="1"/>
          </p:cNvSpPr>
          <p:nvPr/>
        </p:nvSpPr>
        <p:spPr bwMode="auto">
          <a:xfrm>
            <a:off x="2987675" y="5608638"/>
            <a:ext cx="2954338"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الأشخاص</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4" name="Text Box 10"/>
          <p:cNvSpPr txBox="1">
            <a:spLocks noChangeArrowheads="1"/>
          </p:cNvSpPr>
          <p:nvPr/>
        </p:nvSpPr>
        <p:spPr bwMode="auto">
          <a:xfrm>
            <a:off x="6181725" y="5608638"/>
            <a:ext cx="2854325"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الكهنة</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5" name="Rectangle 11"/>
          <p:cNvSpPr>
            <a:spLocks noGrp="1" noChangeArrowheads="1"/>
          </p:cNvSpPr>
          <p:nvPr>
            <p:ph type="title" idx="4294967295"/>
          </p:nvPr>
        </p:nvSpPr>
        <p:spPr>
          <a:xfrm>
            <a:off x="685800" y="304800"/>
            <a:ext cx="7772400" cy="6096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التقدمات في لاويين 1-7</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91653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4147"/>
                                        </p:tgtEl>
                                        <p:attrNameLst>
                                          <p:attrName>style.visibility</p:attrName>
                                        </p:attrNameLst>
                                      </p:cBhvr>
                                      <p:to>
                                        <p:strVal val="visible"/>
                                      </p:to>
                                    </p:set>
                                    <p:animEffect transition="in" filter="dissolve">
                                      <p:cBhvr>
                                        <p:cTn id="7" dur="75"/>
                                        <p:tgtEl>
                                          <p:spTgt spid="774147"/>
                                        </p:tgtEl>
                                      </p:cBhvr>
                                    </p:animEffect>
                                  </p:childTnLst>
                                </p:cTn>
                              </p:par>
                            </p:childTnLst>
                          </p:cTn>
                        </p:par>
                        <p:par>
                          <p:cTn id="8" fill="hold" nodeType="afterGroup">
                            <p:stCondLst>
                              <p:cond delay="9450"/>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774148"/>
                                        </p:tgtEl>
                                        <p:attrNameLst>
                                          <p:attrName>style.visibility</p:attrName>
                                        </p:attrNameLst>
                                      </p:cBhvr>
                                      <p:to>
                                        <p:strVal val="visible"/>
                                      </p:to>
                                    </p:set>
                                    <p:animEffect transition="in" filter="dissolve">
                                      <p:cBhvr>
                                        <p:cTn id="11" dur="75"/>
                                        <p:tgtEl>
                                          <p:spTgt spid="774148"/>
                                        </p:tgtEl>
                                      </p:cBhvr>
                                    </p:animEffect>
                                  </p:childTnLst>
                                </p:cTn>
                              </p:par>
                            </p:childTnLst>
                          </p:cTn>
                        </p:par>
                        <p:par>
                          <p:cTn id="12" fill="hold" nodeType="afterGroup">
                            <p:stCondLst>
                              <p:cond delay="1740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774149"/>
                                        </p:tgtEl>
                                        <p:attrNameLst>
                                          <p:attrName>style.visibility</p:attrName>
                                        </p:attrNameLst>
                                      </p:cBhvr>
                                      <p:to>
                                        <p:strVal val="visible"/>
                                      </p:to>
                                    </p:set>
                                    <p:animEffect transition="in" filter="dissolve">
                                      <p:cBhvr>
                                        <p:cTn id="15" dur="75"/>
                                        <p:tgtEl>
                                          <p:spTgt spid="7741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74151"/>
                                        </p:tgtEl>
                                        <p:attrNameLst>
                                          <p:attrName>style.visibility</p:attrName>
                                        </p:attrNameLst>
                                      </p:cBhvr>
                                      <p:to>
                                        <p:strVal val="visible"/>
                                      </p:to>
                                    </p:set>
                                    <p:animEffect transition="in" filter="dissolve">
                                      <p:cBhvr>
                                        <p:cTn id="20" dur="500"/>
                                        <p:tgtEl>
                                          <p:spTgt spid="7741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74152"/>
                                        </p:tgtEl>
                                        <p:attrNameLst>
                                          <p:attrName>style.visibility</p:attrName>
                                        </p:attrNameLst>
                                      </p:cBhvr>
                                      <p:to>
                                        <p:strVal val="visible"/>
                                      </p:to>
                                    </p:set>
                                    <p:animEffect transition="in" filter="dissolve">
                                      <p:cBhvr>
                                        <p:cTn id="25" dur="500"/>
                                        <p:tgtEl>
                                          <p:spTgt spid="7741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74153"/>
                                        </p:tgtEl>
                                        <p:attrNameLst>
                                          <p:attrName>style.visibility</p:attrName>
                                        </p:attrNameLst>
                                      </p:cBhvr>
                                      <p:to>
                                        <p:strVal val="visible"/>
                                      </p:to>
                                    </p:set>
                                    <p:animEffect transition="in" filter="dissolve">
                                      <p:cBhvr>
                                        <p:cTn id="30" dur="500"/>
                                        <p:tgtEl>
                                          <p:spTgt spid="774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74154"/>
                                        </p:tgtEl>
                                        <p:attrNameLst>
                                          <p:attrName>style.visibility</p:attrName>
                                        </p:attrNameLst>
                                      </p:cBhvr>
                                      <p:to>
                                        <p:strVal val="visible"/>
                                      </p:to>
                                    </p:set>
                                    <p:animEffect transition="in" filter="dissolve">
                                      <p:cBhvr>
                                        <p:cTn id="35" dur="500"/>
                                        <p:tgtEl>
                                          <p:spTgt spid="77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autoUpdateAnimBg="0"/>
      <p:bldP spid="774148" grpId="0" autoUpdateAnimBg="0"/>
      <p:bldP spid="774149" grpId="0" autoUpdateAnimBg="0"/>
      <p:bldP spid="774151" grpId="0" animBg="1"/>
      <p:bldP spid="774152" grpId="0" animBg="1"/>
      <p:bldP spid="774153" grpId="0"/>
      <p:bldP spid="7741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6195" name="Text Box 3"/>
          <p:cNvSpPr txBox="1">
            <a:spLocks noChangeArrowheads="1"/>
          </p:cNvSpPr>
          <p:nvPr/>
        </p:nvSpPr>
        <p:spPr bwMode="auto">
          <a:xfrm>
            <a:off x="1045030" y="1006475"/>
            <a:ext cx="7413170" cy="3970318"/>
          </a:xfrm>
          <a:prstGeom prst="rect">
            <a:avLst/>
          </a:prstGeom>
          <a:noFill/>
          <a:ln w="9525">
            <a:noFill/>
            <a:miter lim="800000"/>
            <a:headEnd/>
            <a:tailEnd/>
          </a:ln>
          <a:effectLst/>
        </p:spPr>
        <p:txBody>
          <a:bodyPr wrap="square">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محرقة كاملة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تقدمة الحبوب</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السلامة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الخطية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الإثم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76196" name="Text Box 4"/>
          <p:cNvSpPr txBox="1">
            <a:spLocks noChangeArrowheads="1"/>
          </p:cNvSpPr>
          <p:nvPr/>
        </p:nvSpPr>
        <p:spPr bwMode="auto">
          <a:xfrm>
            <a:off x="6516379" y="2057400"/>
            <a:ext cx="1376980"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التكريس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197" name="Text Box 5"/>
          <p:cNvSpPr txBox="1">
            <a:spLocks noChangeArrowheads="1"/>
          </p:cNvSpPr>
          <p:nvPr/>
        </p:nvSpPr>
        <p:spPr bwMode="auto">
          <a:xfrm>
            <a:off x="6255148" y="4114800"/>
            <a:ext cx="1231106"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التطهير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198" name="AutoShape 6"/>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6199" name="AutoShape 7"/>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6200" name="Text Box 8"/>
          <p:cNvSpPr txBox="1">
            <a:spLocks noChangeArrowheads="1"/>
          </p:cNvSpPr>
          <p:nvPr/>
        </p:nvSpPr>
        <p:spPr bwMode="auto">
          <a:xfrm>
            <a:off x="6496563" y="2667000"/>
            <a:ext cx="1535677"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تطوعي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1" name="Text Box 9"/>
          <p:cNvSpPr txBox="1">
            <a:spLocks noChangeArrowheads="1"/>
          </p:cNvSpPr>
          <p:nvPr/>
        </p:nvSpPr>
        <p:spPr bwMode="auto">
          <a:xfrm>
            <a:off x="6648057" y="4724400"/>
            <a:ext cx="1394613"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إلزامي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2" name="Text Box 10"/>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3" name="Rectangle 11"/>
          <p:cNvSpPr>
            <a:spLocks noGrp="1" noChangeArrowheads="1"/>
          </p:cNvSpPr>
          <p:nvPr>
            <p:ph type="title" idx="4294967295"/>
          </p:nvPr>
        </p:nvSpPr>
        <p:spPr>
          <a:xfrm>
            <a:off x="685800" y="3048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التقدمات في لاويين 1-7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8021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6198"/>
                                        </p:tgtEl>
                                        <p:attrNameLst>
                                          <p:attrName>style.visibility</p:attrName>
                                        </p:attrNameLst>
                                      </p:cBhvr>
                                      <p:to>
                                        <p:strVal val="visible"/>
                                      </p:to>
                                    </p:set>
                                    <p:animEffect transition="in" filter="wipe(right)">
                                      <p:cBhvr>
                                        <p:cTn id="7" dur="2000"/>
                                        <p:tgtEl>
                                          <p:spTgt spid="77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6196"/>
                                        </p:tgtEl>
                                        <p:attrNameLst>
                                          <p:attrName>style.visibility</p:attrName>
                                        </p:attrNameLst>
                                      </p:cBhvr>
                                      <p:to>
                                        <p:strVal val="visible"/>
                                      </p:to>
                                    </p:set>
                                    <p:animEffect transition="in" filter="dissolve">
                                      <p:cBhvr>
                                        <p:cTn id="12" dur="500"/>
                                        <p:tgtEl>
                                          <p:spTgt spid="776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6199"/>
                                        </p:tgtEl>
                                        <p:attrNameLst>
                                          <p:attrName>style.visibility</p:attrName>
                                        </p:attrNameLst>
                                      </p:cBhvr>
                                      <p:to>
                                        <p:strVal val="visible"/>
                                      </p:to>
                                    </p:set>
                                    <p:animEffect transition="in" filter="wipe(right)">
                                      <p:cBhvr>
                                        <p:cTn id="17" dur="2000"/>
                                        <p:tgtEl>
                                          <p:spTgt spid="776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6197"/>
                                        </p:tgtEl>
                                        <p:attrNameLst>
                                          <p:attrName>style.visibility</p:attrName>
                                        </p:attrNameLst>
                                      </p:cBhvr>
                                      <p:to>
                                        <p:strVal val="visible"/>
                                      </p:to>
                                    </p:set>
                                    <p:animEffect transition="in" filter="dissolve">
                                      <p:cBhvr>
                                        <p:cTn id="22" dur="500"/>
                                        <p:tgtEl>
                                          <p:spTgt spid="776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6200"/>
                                        </p:tgtEl>
                                        <p:attrNameLst>
                                          <p:attrName>style.visibility</p:attrName>
                                        </p:attrNameLst>
                                      </p:cBhvr>
                                      <p:to>
                                        <p:strVal val="visible"/>
                                      </p:to>
                                    </p:set>
                                    <p:animEffect transition="in" filter="dissolve">
                                      <p:cBhvr>
                                        <p:cTn id="27" dur="500"/>
                                        <p:tgtEl>
                                          <p:spTgt spid="776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6201"/>
                                        </p:tgtEl>
                                        <p:attrNameLst>
                                          <p:attrName>style.visibility</p:attrName>
                                        </p:attrNameLst>
                                      </p:cBhvr>
                                      <p:to>
                                        <p:strVal val="visible"/>
                                      </p:to>
                                    </p:set>
                                    <p:animEffect transition="in" filter="dissolve">
                                      <p:cBhvr>
                                        <p:cTn id="32" dur="500"/>
                                        <p:tgtEl>
                                          <p:spTgt spid="776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6" grpId="0" animBg="1"/>
      <p:bldP spid="776197" grpId="0" animBg="1"/>
      <p:bldP spid="776198" grpId="0" animBg="1"/>
      <p:bldP spid="776199" grpId="0" animBg="1"/>
      <p:bldP spid="776200" grpId="0"/>
      <p:bldP spid="77620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2862322"/>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1- يقدم المتعبد قربانه.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2- يضع يده (أيديهم) على رأس المحرقة، ويمكنه الإعتراف بخطيتهِ.</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 </a:t>
            </a:r>
          </a:p>
          <a:p>
            <a:pPr marL="461963" marR="0" lvl="0" indent="-461963"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3- يذبح المتعبد المحرقة.</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endParaRPr>
          </a:p>
        </p:txBody>
      </p:sp>
      <p:sp>
        <p:nvSpPr>
          <p:cNvPr id="778244" name="Text Box 4"/>
          <p:cNvSpPr txBox="1">
            <a:spLocks noChangeArrowheads="1"/>
          </p:cNvSpPr>
          <p:nvPr/>
        </p:nvSpPr>
        <p:spPr bwMode="auto">
          <a:xfrm>
            <a:off x="0" y="6248400"/>
            <a:ext cx="9144001"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78245"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طقوس التقدمات في لاويين 1- 5</a:t>
            </a:r>
            <a:endParaRPr lang="en-US" sz="4000" b="1" dirty="0">
              <a:solidFill>
                <a:schemeClr val="bg1"/>
              </a:solidFill>
            </a:endParaRPr>
          </a:p>
        </p:txBody>
      </p:sp>
    </p:spTree>
    <p:extLst>
      <p:ext uri="{BB962C8B-B14F-4D97-AF65-F5344CB8AC3E}">
        <p14:creationId xmlns:p14="http://schemas.microsoft.com/office/powerpoint/2010/main" val="7222096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1" name="Text Box 3"/>
          <p:cNvSpPr txBox="1">
            <a:spLocks noChangeArrowheads="1"/>
          </p:cNvSpPr>
          <p:nvPr/>
        </p:nvSpPr>
        <p:spPr bwMode="auto">
          <a:xfrm>
            <a:off x="533400" y="1773238"/>
            <a:ext cx="792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4- يجمع الكاهن الدم في إناء</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ويرشه باتجاه زوايا المذبح</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الشمالية الشرقية والجنوبية الغربية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بطريقة بحيث ترش فيها</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جميع الزوايا الأربعة.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ثم يصب ما تبقى من الدم</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عند قاعدة المذبح.</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80293"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171885538"/>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33400" y="1557338"/>
            <a:ext cx="8610600" cy="3416320"/>
          </a:xfrm>
          <a:prstGeom prst="rect">
            <a:avLst/>
          </a:prstGeom>
          <a:noFill/>
          <a:ln w="9525">
            <a:noFill/>
            <a:miter lim="800000"/>
            <a:headEnd/>
            <a:tailEnd/>
          </a:ln>
          <a:effectLst/>
        </p:spPr>
        <p:txBody>
          <a:bodyPr>
            <a:spAutoFit/>
          </a:bodyPr>
          <a:lstStyle/>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5- يتم إحراق جزء من الذبيحة.</a:t>
            </a:r>
            <a:endParaRPr kumimoji="0" lang="en-US" sz="20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a:p>
            <a:pPr marL="461963" marR="0" lvl="0" indent="-461963" algn="r" defTabSz="914400" rtl="1" eaLnBrk="0" fontAlgn="base" latinLnBrk="0" hangingPunct="0">
              <a:lnSpc>
                <a:spcPct val="100000"/>
              </a:lnSpc>
              <a:spcBef>
                <a:spcPct val="0"/>
              </a:spcBef>
              <a:spcAft>
                <a:spcPct val="0"/>
              </a:spcAft>
              <a:buClrTx/>
              <a:buSzTx/>
              <a:buFontTx/>
              <a:buNone/>
              <a:tabLst/>
              <a:defRPr/>
            </a:pPr>
            <a:endPar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6- وتؤكل الأجزاء المتبقية من الذبيحة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ذبيحة سلامة،</a:t>
            </a:r>
            <a:r>
              <a:rPr kumimoji="0" lang="ar-JO" sz="3600" b="1" i="0" u="none" strike="noStrike" kern="1200" cap="none" spc="0" normalizeH="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إما من قبل الكاهن والمتعبدين     (تقدمة شركة)،</a:t>
            </a:r>
            <a:r>
              <a:rPr kumimoji="0" lang="ar-JO" sz="3600" b="1" i="0" u="none" strike="noStrike" kern="1200" cap="none" spc="0" normalizeH="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أو من قبل الكهنة وعائلاتهم،</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أو من قبل الكهنة وحدهم.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p:txBody>
      </p:sp>
      <p:sp>
        <p:nvSpPr>
          <p:cNvPr id="782341"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762039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2339">
                                            <p:txEl>
                                              <p:pRg st="3" end="3"/>
                                            </p:txEl>
                                          </p:spTgt>
                                        </p:tgtEl>
                                        <p:attrNameLst>
                                          <p:attrName>style.visibility</p:attrName>
                                        </p:attrNameLst>
                                      </p:cBhvr>
                                      <p:to>
                                        <p:strVal val="visible"/>
                                      </p:to>
                                    </p:set>
                                    <p:animEffect transition="in" filter="dissolve">
                                      <p:cBhvr>
                                        <p:cTn id="17" dur="500"/>
                                        <p:tgtEl>
                                          <p:spTgt spid="78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82339">
                                            <p:txEl>
                                              <p:pRg st="4" end="4"/>
                                            </p:txEl>
                                          </p:spTgt>
                                        </p:tgtEl>
                                        <p:attrNameLst>
                                          <p:attrName>style.visibility</p:attrName>
                                        </p:attrNameLst>
                                      </p:cBhvr>
                                      <p:to>
                                        <p:strVal val="visible"/>
                                      </p:to>
                                    </p:set>
                                    <p:animEffect transition="in" filter="dissolve">
                                      <p:cBhvr>
                                        <p:cTn id="22" dur="500"/>
                                        <p:tgtEl>
                                          <p:spTgt spid="782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ar-JO" sz="4000" b="1" dirty="0">
                <a:solidFill>
                  <a:schemeClr val="bg1"/>
                </a:solidFill>
                <a:latin typeface="Arial" charset="0"/>
                <a:ea typeface="ＭＳ Ｐゴシック" charset="0"/>
              </a:rPr>
              <a:t>خيمة</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الإجتماع</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والساحة</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الساحة </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خيمة الإجتماع</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الأعمدة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201734"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الستائر من الكتان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مذبح تقدمات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المحرقة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المرحضة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البوابة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91565413"/>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ea typeface="SimSun" charset="0"/>
              </a:rPr>
              <a:t>طقوس التقدمات اللاوية</a:t>
            </a:r>
            <a:endParaRPr kumimoji="0" lang="en-US" sz="3200" b="1" dirty="0">
              <a:solidFill>
                <a:schemeClr val="tx1"/>
              </a:solidFill>
              <a:effectLst>
                <a:outerShdw blurRad="38100" dist="38100" dir="2700000" algn="tl">
                  <a:srgbClr val="000000"/>
                </a:outerShdw>
              </a:effectLst>
              <a:ea typeface="SimSu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76331629"/>
              </p:ext>
            </p:extLst>
          </p:nvPr>
        </p:nvGraphicFramePr>
        <p:xfrm>
          <a:off x="-76200" y="533400"/>
          <a:ext cx="9296400" cy="6374248"/>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ar-JO" sz="2800" b="1" dirty="0">
                          <a:latin typeface="Arial" panose="020B0604020202020204" pitchFamily="34" charset="0"/>
                          <a:cs typeface="Arial" panose="020B0604020202020204" pitchFamily="34" charset="0"/>
                        </a:rPr>
                        <a:t>أعمال العابدين</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1816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المراجع</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لا</a:t>
                      </a:r>
                      <a:r>
                        <a:rPr lang="ar-JO" sz="1400" b="1" baseline="0" dirty="0">
                          <a:latin typeface="Arial" panose="020B0604020202020204" pitchFamily="34" charset="0"/>
                          <a:cs typeface="Arial" panose="020B0604020202020204" pitchFamily="34" charset="0"/>
                        </a:rPr>
                        <a:t> 1: 3-17، 6: 8-13</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لا</a:t>
                      </a:r>
                      <a:r>
                        <a:rPr lang="ar-JO" sz="1400" b="1" baseline="0" dirty="0">
                          <a:latin typeface="Arial" panose="020B0604020202020204" pitchFamily="34" charset="0"/>
                          <a:cs typeface="Arial" panose="020B0604020202020204" pitchFamily="34" charset="0"/>
                        </a:rPr>
                        <a:t> 2: 6، 14-23</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عد 15: 1-10 </a:t>
                      </a:r>
                    </a:p>
                    <a:p>
                      <a:pPr algn="ctr"/>
                      <a:r>
                        <a:rPr lang="ar-JO" sz="1400" b="1" baseline="0" dirty="0">
                          <a:latin typeface="Arial" panose="020B0604020202020204" pitchFamily="34" charset="0"/>
                          <a:cs typeface="Arial" panose="020B0604020202020204" pitchFamily="34" charset="0"/>
                        </a:rPr>
                        <a:t>لا 23</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43840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التقديم : اختيار الذبيحة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الثور (1: 3)، الخروف الذكر </a:t>
                      </a:r>
                    </a:p>
                    <a:p>
                      <a:pPr algn="ctr"/>
                      <a:r>
                        <a:rPr lang="ar-JO" sz="1400" b="1" dirty="0">
                          <a:latin typeface="Arial" panose="020B0604020202020204" pitchFamily="34" charset="0"/>
                          <a:cs typeface="Arial" panose="020B0604020202020204" pitchFamily="34" charset="0"/>
                        </a:rPr>
                        <a:t>(1: 10)</a:t>
                      </a:r>
                      <a:endParaRPr lang="en-US" sz="1400" b="1" dirty="0">
                        <a:latin typeface="Arial" panose="020B0604020202020204" pitchFamily="34" charset="0"/>
                        <a:cs typeface="Arial" panose="020B0604020202020204" pitchFamily="34" charset="0"/>
                      </a:endParaRPr>
                    </a:p>
                  </a:txBody>
                  <a:tcPr anchor="ctr"/>
                </a:tc>
                <a:tc>
                  <a:txBody>
                    <a:bodyPr/>
                    <a:lstStyle/>
                    <a:p>
                      <a:pPr algn="r"/>
                      <a:r>
                        <a:rPr lang="ar-JO" sz="1400" b="1" dirty="0">
                          <a:latin typeface="Arial" panose="020B0604020202020204" pitchFamily="34" charset="0"/>
                          <a:cs typeface="Arial" panose="020B0604020202020204" pitchFamily="34" charset="0"/>
                        </a:rPr>
                        <a:t>تحضر الحبوب</a:t>
                      </a:r>
                      <a:r>
                        <a:rPr lang="ar-JO" sz="1400" b="1" baseline="0" dirty="0">
                          <a:latin typeface="Arial" panose="020B0604020202020204" pitchFamily="34" charset="0"/>
                          <a:cs typeface="Arial" panose="020B0604020202020204" pitchFamily="34" charset="0"/>
                        </a:rPr>
                        <a:t> والشعير بإحدى 5 طرق :</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1. </a:t>
                      </a:r>
                      <a:r>
                        <a:rPr lang="ar-JO" sz="1400" b="1" dirty="0">
                          <a:latin typeface="Arial" panose="020B0604020202020204" pitchFamily="34" charset="0"/>
                          <a:cs typeface="Arial" panose="020B0604020202020204" pitchFamily="34" charset="0"/>
                        </a:rPr>
                        <a:t>دقيق أساسي بالزيت ؛ مختلطة مع الجزء المحترق على المذبح</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a:t>
                      </a:r>
                      <a:r>
                        <a:rPr lang="ar-JO" sz="1400" b="1" dirty="0">
                          <a:latin typeface="Arial" panose="020B0604020202020204" pitchFamily="34" charset="0"/>
                          <a:cs typeface="Arial" panose="020B0604020202020204" pitchFamily="34" charset="0"/>
                        </a:rPr>
                        <a:t>كعكات / رقائق مخبوزة بالفرن ممزوجة أو تقدم مع الزيت</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3. </a:t>
                      </a:r>
                      <a:r>
                        <a:rPr lang="ar-JO" sz="1400" b="1" dirty="0">
                          <a:latin typeface="Arial" panose="020B0604020202020204" pitchFamily="34" charset="0"/>
                          <a:cs typeface="Arial" panose="020B0604020202020204" pitchFamily="34" charset="0"/>
                        </a:rPr>
                        <a:t>كعك مخبوز في الشواية بالزيت</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4. كعك مقلي</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5.</a:t>
                      </a:r>
                      <a:r>
                        <a:rPr lang="ar-JO" sz="1400" b="1" baseline="0" dirty="0">
                          <a:latin typeface="Arial" panose="020B0604020202020204" pitchFamily="34" charset="0"/>
                          <a:cs typeface="Arial" panose="020B0604020202020204" pitchFamily="34" charset="0"/>
                        </a:rPr>
                        <a:t> إذ</a:t>
                      </a:r>
                      <a:r>
                        <a:rPr lang="ar-JO" sz="1400" b="1" dirty="0">
                          <a:latin typeface="Arial" panose="020B0604020202020204" pitchFamily="34" charset="0"/>
                          <a:cs typeface="Arial" panose="020B0604020202020204" pitchFamily="34" charset="0"/>
                        </a:rPr>
                        <a:t>ا كانت باكورة: رؤوس حبوب جديدة مطحونة</a:t>
                      </a:r>
                      <a:endParaRPr lang="en-US" sz="1400" b="1" dirty="0">
                        <a:latin typeface="Arial" panose="020B0604020202020204" pitchFamily="34" charset="0"/>
                        <a:cs typeface="Arial" panose="020B0604020202020204" pitchFamily="34" charset="0"/>
                      </a:endParaRPr>
                    </a:p>
                  </a:txBody>
                  <a:tcPr anchor="ctr"/>
                </a:tc>
                <a:tc>
                  <a:txBody>
                    <a:bodyPr/>
                    <a:lstStyle/>
                    <a:p>
                      <a:pPr algn="r"/>
                      <a:r>
                        <a:rPr lang="ar-JO" sz="1400" b="1" dirty="0">
                          <a:latin typeface="Arial" panose="020B0604020202020204" pitchFamily="34" charset="0"/>
                          <a:cs typeface="Arial" panose="020B0604020202020204" pitchFamily="34" charset="0"/>
                        </a:rPr>
                        <a:t>مع ثور نصف هين </a:t>
                      </a:r>
                    </a:p>
                    <a:p>
                      <a:pPr algn="r"/>
                      <a:r>
                        <a:rPr lang="ar-JO" sz="1400" b="1" dirty="0">
                          <a:latin typeface="Arial" panose="020B0604020202020204" pitchFamily="34" charset="0"/>
                          <a:cs typeface="Arial" panose="020B0604020202020204" pitchFamily="34" charset="0"/>
                        </a:rPr>
                        <a:t>مع كبش نصف</a:t>
                      </a:r>
                      <a:r>
                        <a:rPr lang="ar-JO" sz="1400" b="1" baseline="0"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هين </a:t>
                      </a:r>
                    </a:p>
                    <a:p>
                      <a:pPr algn="r"/>
                      <a:r>
                        <a:rPr lang="ar-JO" sz="1400" b="1" dirty="0">
                          <a:latin typeface="Arial" panose="020B0604020202020204" pitchFamily="34" charset="0"/>
                          <a:cs typeface="Arial" panose="020B0604020202020204" pitchFamily="34" charset="0"/>
                        </a:rPr>
                        <a:t>مع حمل</a:t>
                      </a:r>
                      <a:r>
                        <a:rPr lang="ar-JO" sz="1400" b="1" baseline="0" dirty="0">
                          <a:latin typeface="Arial" panose="020B0604020202020204" pitchFamily="34" charset="0"/>
                          <a:cs typeface="Arial" panose="020B0604020202020204" pitchFamily="34" charset="0"/>
                        </a:rPr>
                        <a:t> نصف </a:t>
                      </a:r>
                      <a:r>
                        <a:rPr lang="ar-JO" sz="1400" b="1" dirty="0">
                          <a:latin typeface="Arial" panose="020B0604020202020204" pitchFamily="34" charset="0"/>
                          <a:cs typeface="Arial" panose="020B0604020202020204" pitchFamily="34" charset="0"/>
                        </a:rPr>
                        <a:t>هين </a:t>
                      </a:r>
                    </a:p>
                    <a:p>
                      <a:pPr algn="r"/>
                      <a:r>
                        <a:rPr lang="ar-JO" sz="1400" b="1" dirty="0">
                          <a:latin typeface="Arial" panose="020B0604020202020204" pitchFamily="34" charset="0"/>
                          <a:cs typeface="Arial" panose="020B0604020202020204" pitchFamily="34" charset="0"/>
                        </a:rPr>
                        <a:t>(ملاحظة: هين واحد = حوالي </a:t>
                      </a:r>
                      <a:r>
                        <a:rPr lang="ar-JO" sz="1400" b="1" baseline="0" dirty="0">
                          <a:latin typeface="Arial" panose="020B0604020202020204" pitchFamily="34" charset="0"/>
                          <a:cs typeface="Arial" panose="020B0604020202020204" pitchFamily="34" charset="0"/>
                        </a:rPr>
                        <a:t> ربع</a:t>
                      </a:r>
                      <a:r>
                        <a:rPr lang="ar-JO" sz="1400" b="1"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وضع الأيدي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1: 4 (باستثناء الطيور) </a:t>
                      </a:r>
                    </a:p>
                    <a:p>
                      <a:pPr algn="ctr"/>
                      <a:r>
                        <a:rPr lang="ar-JO" sz="1400" b="1" baseline="0" dirty="0">
                          <a:latin typeface="Arial" panose="020B0604020202020204" pitchFamily="34" charset="0"/>
                          <a:cs typeface="Arial" panose="020B0604020202020204" pitchFamily="34" charset="0"/>
                        </a:rPr>
                        <a:t>(أنظر تحت ذبيحة الخطية)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ذبح الحيوان</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تتم من خلال العابد ما عدا الطيور تذبح من قبل الكاهن (1: 15)</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944880">
                <a:tc vMerge="1">
                  <a:txBody>
                    <a:bodyPr/>
                    <a:lstStyle/>
                    <a:p>
                      <a:endParaRPr lang="en-US" dirty="0"/>
                    </a:p>
                  </a:txBody>
                  <a:tcPr/>
                </a:tc>
                <a:tc>
                  <a:txBody>
                    <a:bodyPr/>
                    <a:lstStyle/>
                    <a:p>
                      <a:pPr algn="ctr"/>
                      <a:r>
                        <a:rPr lang="ar-JO" sz="1400" b="1" dirty="0">
                          <a:latin typeface="Arial" panose="020B0604020202020204" pitchFamily="34" charset="0"/>
                          <a:cs typeface="Arial" panose="020B0604020202020204" pitchFamily="34" charset="0"/>
                        </a:rPr>
                        <a:t>تحضير الذبيحة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السلخ والتقطيع والاغتسال </a:t>
                      </a:r>
                    </a:p>
                    <a:p>
                      <a:pPr algn="ctr"/>
                      <a:r>
                        <a:rPr lang="ar-JO" sz="1400" b="1" dirty="0">
                          <a:latin typeface="Arial" panose="020B0604020202020204" pitchFamily="34" charset="0"/>
                          <a:cs typeface="Arial" panose="020B0604020202020204" pitchFamily="34" charset="0"/>
                        </a:rPr>
                        <a:t>(راجع 1 ، 6 ، 12 ، 16 - 17)</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عادة ما يحضرها المصلي مقدما. فصل الكاهن نصب تذكاري لحرقه على المذبح.</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22213"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7513703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latin typeface="Arial"/>
                <a:ea typeface="SimSun" charset="0"/>
                <a:cs typeface="Arial"/>
              </a:rPr>
              <a:t>طقوس التقدمات اللاوية</a:t>
            </a:r>
            <a:endParaRPr kumimoji="0" lang="en-US" altLang="zh-CN" sz="3200" b="1" dirty="0">
              <a:solidFill>
                <a:schemeClr val="tx1"/>
              </a:solidFill>
              <a:effectLst>
                <a:outerShdw blurRad="38100" dist="38100" dir="2700000" algn="tl">
                  <a:srgbClr val="000000"/>
                </a:outerShdw>
              </a:effectLst>
              <a:latin typeface="Arial"/>
              <a:ea typeface="SimSun" charset="0"/>
              <a:cs typeface="Arial"/>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90409625"/>
              </p:ext>
            </p:extLst>
          </p:nvPr>
        </p:nvGraphicFramePr>
        <p:xfrm>
          <a:off x="-76200" y="533400"/>
          <a:ext cx="9296401" cy="647446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85891">
                <a:tc rowSpan="7">
                  <a:txBody>
                    <a:bodyPr/>
                    <a:lstStyle/>
                    <a:p>
                      <a:pPr algn="ctr"/>
                      <a:r>
                        <a:rPr lang="ar-JO" sz="2800" b="1" dirty="0">
                          <a:latin typeface="Arial" panose="020B0604020202020204" pitchFamily="34" charset="0"/>
                          <a:cs typeface="Arial" panose="020B0604020202020204" pitchFamily="34" charset="0"/>
                        </a:rPr>
                        <a:t>أعمال الكهنة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5891">
                <a:tc vMerge="1">
                  <a:txBody>
                    <a:bodyPr/>
                    <a:lstStyle/>
                    <a:p>
                      <a:endParaRPr lang="en-US" dirty="0"/>
                    </a:p>
                  </a:txBody>
                  <a:tcPr/>
                </a:tc>
                <a:tc gridSpan="2">
                  <a:txBody>
                    <a:bodyPr/>
                    <a:lstStyle/>
                    <a:p>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011680">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سيل الدم</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يوضع الدم في وعاء ويرش على جوانب المذبح     (1: 5، 11)</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ينزف دم الطائر على جانب المذبح (1: 15)</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158240">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الحرق على المذبح</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algn="r"/>
                      <a:r>
                        <a:rPr lang="ar-JO" sz="1400" b="1" dirty="0">
                          <a:latin typeface="Arial" panose="020B0604020202020204" pitchFamily="34" charset="0"/>
                          <a:cs typeface="Arial" panose="020B0604020202020204" pitchFamily="34" charset="0"/>
                        </a:rPr>
                        <a:t>يحرق الحيوان كاملاً على المذبح (1: 8-9، 12، 13، 15، 17)</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أحرق الكاهن النصب التذكاري على المذبح (أحرق كل شيء إذا كان تقدمة الكاهن نفسه)</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إراقة كاملة سكبت للرب في الهيكل (عدد 28: 7)</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rowSpan="3">
                  <a:txBody>
                    <a:bodyPr/>
                    <a:lstStyle/>
                    <a:p>
                      <a:pPr algn="ctr"/>
                      <a:r>
                        <a:rPr lang="ar-JO" b="1" dirty="0">
                          <a:latin typeface="Arial" panose="020B0604020202020204" pitchFamily="34" charset="0"/>
                          <a:cs typeface="Arial" panose="020B0604020202020204" pitchFamily="34" charset="0"/>
                        </a:rPr>
                        <a:t>توزيع الذبيحة أو التخلص منها</a:t>
                      </a:r>
                      <a:endParaRPr lang="en-US" sz="18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توزيع الذبيحة أو التخلص منها</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الجلد (7: 8)</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التقدمة المصاحبة للمحرقة: يأكل الكاهن نصيباً غير محترق</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نصيب</a:t>
                      </a:r>
                      <a:r>
                        <a:rPr lang="ar-JO" sz="1400" b="1" baseline="0" dirty="0">
                          <a:latin typeface="Arial" panose="020B0604020202020204" pitchFamily="34" charset="0"/>
                          <a:cs typeface="Arial" panose="020B0604020202020204" pitchFamily="34" charset="0"/>
                        </a:rPr>
                        <a:t> العابد</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لا شيء</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السلامة المصاحبة: أكل العابد نصيبًا غير محترق ، وذهب جزء صغير إلى الكاهن</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56359">
                <a:tc vMerge="1">
                  <a:txBody>
                    <a:bodyPr/>
                    <a:lstStyle/>
                    <a:p>
                      <a:endParaRPr lang="en-US" dirty="0"/>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المتبقي</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محصول الطيور إلى حفرة الرماد (1:16)</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224261"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497286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latin typeface="Arial"/>
                <a:ea typeface="SimSun" charset="0"/>
                <a:cs typeface="Arial"/>
              </a:rPr>
              <a:t>طقوس التقدمات اللاوية</a:t>
            </a:r>
            <a:endParaRPr kumimoji="0" lang="en-US" sz="3200" b="1" dirty="0">
              <a:solidFill>
                <a:schemeClr val="tx1"/>
              </a:solidFill>
              <a:effectLst>
                <a:outerShdw blurRad="38100" dist="38100" dir="2700000" algn="tl">
                  <a:srgbClr val="000000"/>
                </a:outerShdw>
              </a:effectLst>
              <a:latin typeface="Arial"/>
              <a:ea typeface="SimSun" charset="0"/>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568965300"/>
              </p:ext>
            </p:extLst>
          </p:nvPr>
        </p:nvGraphicFramePr>
        <p:xfrm>
          <a:off x="-76200" y="533400"/>
          <a:ext cx="9296400" cy="6495462"/>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ar-JO" sz="2800" b="1" dirty="0">
                          <a:latin typeface="Arial" panose="020B0604020202020204" pitchFamily="34" charset="0"/>
                          <a:cs typeface="Arial" panose="020B0604020202020204" pitchFamily="34" charset="0"/>
                        </a:rPr>
                        <a:t>أعمال العابدين</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487209">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المراجع</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3: 7، 11-36</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4: 1-5: 13، 6: 24-30</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5: 14-6: 7، 7: 1-10</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22504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التقديم : اختيار التقدمات</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الثور أو الضأن أو الماعز ، ذكرًا أو أنثى (3: 1 ، 6 ، 12 ؛ في تقدمة</a:t>
                      </a:r>
                      <a:r>
                        <a:rPr lang="ar-JO" sz="1400" b="1" baseline="0" dirty="0">
                          <a:latin typeface="Arial" panose="020B0604020202020204" pitchFamily="34" charset="0"/>
                          <a:cs typeface="Arial" panose="020B0604020202020204" pitchFamily="34" charset="0"/>
                        </a:rPr>
                        <a:t> اختيارية</a:t>
                      </a:r>
                      <a:r>
                        <a:rPr lang="ar-JO" sz="1400" b="1" dirty="0">
                          <a:latin typeface="Arial" panose="020B0604020202020204" pitchFamily="34" charset="0"/>
                          <a:cs typeface="Arial" panose="020B0604020202020204" pitchFamily="34" charset="0"/>
                        </a:rPr>
                        <a:t>، يُسمح بوجود عيوب طفيفة في الحيوانات ، 22:23)</a:t>
                      </a:r>
                      <a:endParaRPr lang="en-US" sz="1400" b="1" dirty="0">
                        <a:latin typeface="Arial" panose="020B0604020202020204" pitchFamily="34" charset="0"/>
                        <a:cs typeface="Arial" panose="020B0604020202020204" pitchFamily="34" charset="0"/>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ثور صغير (عن الكاهن أو عن الشعب)</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خروف ذكر (لقائد السبط)</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3. ماعز أنثى أو خروف (عن الشخثص العادي)</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حمام أو يمام (للشخص الفقير</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5.</a:t>
                      </a:r>
                      <a:r>
                        <a:rPr lang="ar-JO" sz="1400" b="1" baseline="0" dirty="0">
                          <a:latin typeface="Arial" panose="020B0604020202020204" pitchFamily="34" charset="0"/>
                          <a:cs typeface="Arial" panose="020B0604020202020204" pitchFamily="34" charset="0"/>
                        </a:rPr>
                        <a:t> طحين (عشر الإيفة لكل شخص فقير)</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عادة كبش (ذكر خروف في حالة برص مطهر أو طهارة</a:t>
                      </a:r>
                      <a:r>
                        <a:rPr lang="ar-JO" sz="1400" b="1" baseline="0" dirty="0">
                          <a:latin typeface="Arial" panose="020B0604020202020204" pitchFamily="34" charset="0"/>
                          <a:cs typeface="Arial" panose="020B0604020202020204" pitchFamily="34" charset="0"/>
                        </a:rPr>
                        <a:t> من ال</a:t>
                      </a:r>
                      <a:r>
                        <a:rPr lang="ar-JO" sz="1400" b="1" dirty="0">
                          <a:latin typeface="Arial" panose="020B0604020202020204" pitchFamily="34" charset="0"/>
                          <a:cs typeface="Arial" panose="020B0604020202020204" pitchFamily="34" charset="0"/>
                        </a:rPr>
                        <a:t>دنس)</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15824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وضع الأيدي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3: 2، 8، 13</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t>
                      </a:r>
                      <a:r>
                        <a:rPr lang="ar-JO" sz="1400" b="1" dirty="0">
                          <a:latin typeface="Arial" panose="020B0604020202020204" pitchFamily="34" charset="0"/>
                          <a:cs typeface="Arial" panose="020B0604020202020204" pitchFamily="34" charset="0"/>
                        </a:rPr>
                        <a:t>أنظر</a:t>
                      </a:r>
                      <a:r>
                        <a:rPr lang="ar-JO" sz="1400" b="1" baseline="0" dirty="0">
                          <a:latin typeface="Arial" panose="020B0604020202020204" pitchFamily="34" charset="0"/>
                          <a:cs typeface="Arial" panose="020B0604020202020204" pitchFamily="34" charset="0"/>
                        </a:rPr>
                        <a:t> ذبيحة المحرقة</a:t>
                      </a:r>
                      <a:r>
                        <a:rPr lang="en-US" sz="1400" b="1" dirty="0">
                          <a:latin typeface="Arial" panose="020B0604020202020204" pitchFamily="34" charset="0"/>
                          <a:cs typeface="Arial" panose="020B0604020202020204" pitchFamily="34" charset="0"/>
                        </a:rPr>
                        <a:t>)</a:t>
                      </a:r>
                    </a:p>
                  </a:txBody>
                  <a:tcPr anchor="ctr"/>
                </a:tc>
                <a:tc>
                  <a:txBody>
                    <a:bodyPr/>
                    <a:lstStyle/>
                    <a:p>
                      <a:pPr algn="ctr"/>
                      <a:r>
                        <a:rPr lang="ar-JO" sz="1400" b="1" dirty="0">
                          <a:latin typeface="Arial" panose="020B0604020202020204" pitchFamily="34" charset="0"/>
                          <a:cs typeface="Arial" panose="020B0604020202020204" pitchFamily="34" charset="0"/>
                        </a:rPr>
                        <a:t>تعريف الخاطئ بالحيوان أو النقل الرمزي اللاحق للخطيئة والنقل القانوني للذنب</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يبدو أن الاعتراف (عدد 5: 7) مصحوبًا بوضع اليدين</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ذبح الحيوان</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عند مدخل الهيكل</a:t>
                      </a:r>
                    </a:p>
                    <a:p>
                      <a:pPr algn="ctr"/>
                      <a:r>
                        <a:rPr lang="ar-JO" sz="1400" b="1" dirty="0">
                          <a:latin typeface="Arial" panose="020B0604020202020204" pitchFamily="34" charset="0"/>
                          <a:cs typeface="Arial" panose="020B0604020202020204" pitchFamily="34" charset="0"/>
                        </a:rPr>
                        <a:t>(أنظر ذبيحة المحرقة)</a:t>
                      </a:r>
                      <a:endParaRPr lang="en-US" sz="1400" b="1" dirty="0">
                        <a:latin typeface="Arial" panose="020B0604020202020204" pitchFamily="34" charset="0"/>
                        <a:cs typeface="Arial" panose="020B0604020202020204" pitchFamily="34" charset="0"/>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عند مدخل الهيكل للكاهن و الأمة</a:t>
                      </a:r>
                      <a:endParaRPr lang="en-US" sz="1400" b="1"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2. شمال المذبح للآخرين (أنظر ذبيحة المحرقة)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شمال المذبح</a:t>
                      </a:r>
                      <a:br>
                        <a:rPr lang="en-US" sz="1400" b="1" baseline="0" dirty="0">
                          <a:latin typeface="Arial" panose="020B0604020202020204" pitchFamily="34" charset="0"/>
                          <a:cs typeface="Arial" panose="020B0604020202020204" pitchFamily="34" charset="0"/>
                        </a:rPr>
                      </a:br>
                      <a:r>
                        <a:rPr lang="en-US" sz="1400" b="1" baseline="0" dirty="0">
                          <a:latin typeface="Arial" panose="020B0604020202020204" pitchFamily="34" charset="0"/>
                          <a:cs typeface="Arial" panose="020B0604020202020204" pitchFamily="34" charset="0"/>
                        </a:rPr>
                        <a:t>(</a:t>
                      </a:r>
                      <a:r>
                        <a:rPr lang="ar-JO" sz="1400" b="1" baseline="0" dirty="0">
                          <a:latin typeface="Arial" panose="020B0604020202020204" pitchFamily="34" charset="0"/>
                          <a:cs typeface="Arial" panose="020B0604020202020204" pitchFamily="34" charset="0"/>
                        </a:rPr>
                        <a:t>لا 7: 2</a:t>
                      </a:r>
                      <a:r>
                        <a:rPr lang="en-US" sz="1400" b="1" baseline="0"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83685">
                <a:tc vMerge="1">
                  <a:txBody>
                    <a:bodyPr/>
                    <a:lstStyle/>
                    <a:p>
                      <a:endParaRPr lang="en-US" dirty="0"/>
                    </a:p>
                  </a:txBody>
                  <a:tcPr/>
                </a:tc>
                <a:tc>
                  <a:txBody>
                    <a:bodyPr/>
                    <a:lstStyle/>
                    <a:p>
                      <a:pPr algn="ctr"/>
                      <a:r>
                        <a:rPr lang="ar-JO" sz="1400" b="1" dirty="0">
                          <a:latin typeface="Arial" panose="020B0604020202020204" pitchFamily="34" charset="0"/>
                          <a:cs typeface="Arial" panose="020B0604020202020204" pitchFamily="34" charset="0"/>
                        </a:rPr>
                        <a:t>تحضير الذبيحة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800" b="1" dirty="0">
                        <a:latin typeface="Arial" panose="020B0604020202020204" pitchFamily="34" charset="0"/>
                        <a:cs typeface="Arial" panose="020B0604020202020204" pitchFamily="34" charset="0"/>
                      </a:endParaRPr>
                    </a:p>
                  </a:txBody>
                  <a:tcPr anchor="ctr"/>
                </a:tc>
                <a:tc>
                  <a:txBody>
                    <a:bodyPr/>
                    <a:lstStyle/>
                    <a:p>
                      <a:endParaRPr lang="en-US" sz="18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26309"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9454672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ea typeface="SimSun" charset="0"/>
              </a:rPr>
              <a:t>طقوس التقدمات اللاوية</a:t>
            </a:r>
            <a:endParaRPr kumimoji="0" lang="en-US" altLang="zh-CN" sz="32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30172134"/>
              </p:ext>
            </p:extLst>
          </p:nvPr>
        </p:nvGraphicFramePr>
        <p:xfrm>
          <a:off x="-76200" y="533400"/>
          <a:ext cx="9296401" cy="6398343"/>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401178">
                <a:tc rowSpan="7">
                  <a:txBody>
                    <a:bodyPr/>
                    <a:lstStyle/>
                    <a:p>
                      <a:pPr algn="ctr"/>
                      <a:r>
                        <a:rPr lang="ar-JO" sz="2800" b="1" dirty="0">
                          <a:latin typeface="Arial" panose="020B0604020202020204" pitchFamily="34" charset="0"/>
                          <a:cs typeface="Arial" panose="020B0604020202020204" pitchFamily="34" charset="0"/>
                        </a:rPr>
                        <a:t>أعمال الكهنة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401178">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574201">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سفك الدم</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lgn="ctr">
                        <a:buNone/>
                      </a:pPr>
                      <a:r>
                        <a:rPr lang="ar-JO" sz="1400" b="1" dirty="0">
                          <a:latin typeface="Arial" panose="020B0604020202020204" pitchFamily="34" charset="0"/>
                          <a:cs typeface="Arial" panose="020B0604020202020204" pitchFamily="34" charset="0"/>
                        </a:rPr>
                        <a:t>يوضع الدم في وعاء يرش على جوانب المذبح (3: 2 ، 8 ، 13)</a:t>
                      </a:r>
                      <a:endParaRPr lang="en-US" sz="1400" b="1" baseline="0"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اختلفت الطقوس وفقًا لموقف المصلي (ولكنها تنطوي على ”سكب" بدلاً من ”رش الدم") ، أو مناسبة التضحية ، أو نوع الحيوان (على سبيل المثال ، مختلف إذا كان طائرًا)</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نزل الدم في وعاء وتناثر على جوانب المذبح (٧: ٢)</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166886">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الحرق على المذبح</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يتم حرق الأحشاء المختارة (بما في ذلك "الذيل السمني" للأغنام) على المذبح</a:t>
                      </a:r>
                      <a:endParaRPr lang="en-US" b="1"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حرق الأحشاء المختارة على المذبح</a:t>
                      </a:r>
                      <a:endParaRPr lang="en-US" b="1"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حرق الأحشاء المختارة على المذبح</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82309">
                <a:tc vMerge="1">
                  <a:txBody>
                    <a:bodyPr/>
                    <a:lstStyle/>
                    <a:p>
                      <a:endParaRPr lang="en-US"/>
                    </a:p>
                  </a:txBody>
                  <a:tcPr/>
                </a:tc>
                <a:tc rowSpan="3">
                  <a:txBody>
                    <a:bodyPr/>
                    <a:lstStyle/>
                    <a:p>
                      <a:pPr algn="ctr"/>
                      <a:r>
                        <a:rPr lang="ar-JO" b="1" dirty="0">
                          <a:latin typeface="Arial" panose="020B0604020202020204" pitchFamily="34" charset="0"/>
                          <a:cs typeface="Arial" panose="020B0604020202020204" pitchFamily="34" charset="0"/>
                        </a:rPr>
                        <a:t>توزيع الذبيحة أو التخلص منها</a:t>
                      </a:r>
                      <a:endParaRPr lang="en-US"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توزيع الذبيحة أو التخلص منها</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كان صدر الحيوان ليكون بمثابة "قربان" ويأكله الكهنة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تلقى الكاهن ذبيحة القرابين من قبل الزعيم أو الشخص العادي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يستلم</a:t>
                      </a:r>
                      <a:r>
                        <a:rPr lang="ar-JO" sz="1400" b="1" baseline="0" dirty="0">
                          <a:latin typeface="Arial" panose="020B0604020202020204" pitchFamily="34" charset="0"/>
                          <a:cs typeface="Arial" panose="020B0604020202020204" pitchFamily="34" charset="0"/>
                        </a:rPr>
                        <a:t> الكاهن الذبيحة</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82309">
                <a:tc vMerge="1">
                  <a:txBody>
                    <a:bodyPr/>
                    <a:lstStyle/>
                    <a:p>
                      <a:endParaRPr lang="en-US"/>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نصيب</a:t>
                      </a:r>
                      <a:r>
                        <a:rPr lang="ar-JO" sz="1400" b="1" baseline="0" dirty="0">
                          <a:latin typeface="Arial" panose="020B0604020202020204" pitchFamily="34" charset="0"/>
                          <a:cs typeface="Arial" panose="020B0604020202020204" pitchFamily="34" charset="0"/>
                        </a:rPr>
                        <a:t> العابد</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وجبة جماعية لأسرة المصلي في الزمان والمكان المناسبين</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90282">
                <a:tc vMerge="1">
                  <a:txBody>
                    <a:bodyPr/>
                    <a:lstStyle/>
                    <a:p>
                      <a:endParaRPr lang="en-US" dirty="0"/>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البقية</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حرق الجزء المتبقي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تحرق الذبيحة خارج المحلة للكاهن و الأمة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228357"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1559636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Faithfull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0" y="-36512"/>
            <a:ext cx="6894512" cy="68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0" y="0"/>
            <a:ext cx="2286000" cy="6858000"/>
          </a:xfrm>
          <a:prstGeom prst="rect">
            <a:avLst/>
          </a:prstGeom>
          <a:solidFill>
            <a:schemeClr val="bg2"/>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000000"/>
                </a:outerShdw>
              </a:effectLst>
              <a:latin typeface="Arial" pitchFamily="34" charset="0"/>
              <a:cs typeface="Arial" pitchFamily="34" charset="0"/>
            </a:endParaRPr>
          </a:p>
        </p:txBody>
      </p:sp>
      <p:sp>
        <p:nvSpPr>
          <p:cNvPr id="63493" name="Rectangle 5"/>
          <p:cNvSpPr>
            <a:spLocks noGrp="1" noChangeArrowheads="1"/>
          </p:cNvSpPr>
          <p:nvPr>
            <p:ph type="body" idx="1"/>
          </p:nvPr>
        </p:nvSpPr>
        <p:spPr>
          <a:xfrm>
            <a:off x="0" y="4495800"/>
            <a:ext cx="8229600" cy="2057400"/>
          </a:xfrm>
        </p:spPr>
        <p:txBody>
          <a:bodyPr/>
          <a:lstStyle/>
          <a:p>
            <a:pPr algn="r" rtl="1" eaLnBrk="1" hangingPunct="1"/>
            <a:r>
              <a:rPr lang="ar-JO" altLang="en-US" b="1" dirty="0">
                <a:latin typeface="Arial" pitchFamily="34" charset="0"/>
              </a:rPr>
              <a:t>الإسترضاء</a:t>
            </a:r>
            <a:endParaRPr lang="en-US" altLang="en-US" b="1" dirty="0">
              <a:latin typeface="Arial" pitchFamily="34" charset="0"/>
            </a:endParaRPr>
          </a:p>
          <a:p>
            <a:pPr algn="r" rtl="1" eaLnBrk="1" hangingPunct="1"/>
            <a:r>
              <a:rPr lang="ar-JO" altLang="en-US" b="1" dirty="0">
                <a:latin typeface="Arial" pitchFamily="34" charset="0"/>
              </a:rPr>
              <a:t>الخلاص بالأعمال</a:t>
            </a:r>
            <a:endParaRPr lang="en-US" altLang="en-US" b="1" dirty="0">
              <a:latin typeface="Arial" pitchFamily="34" charset="0"/>
            </a:endParaRPr>
          </a:p>
          <a:p>
            <a:pPr algn="r" rtl="1" eaLnBrk="1" hangingPunct="1"/>
            <a:r>
              <a:rPr lang="ar-JO" altLang="en-US" b="1" dirty="0">
                <a:latin typeface="Arial" pitchFamily="34" charset="0"/>
              </a:rPr>
              <a:t>الإهتمام هنا والآن</a:t>
            </a:r>
            <a:endParaRPr lang="en-US" altLang="en-US" b="1" dirty="0">
              <a:latin typeface="Arial" pitchFamily="34" charset="0"/>
            </a:endParaRPr>
          </a:p>
        </p:txBody>
      </p:sp>
      <p:sp>
        <p:nvSpPr>
          <p:cNvPr id="155654" name="Text Box 6"/>
          <p:cNvSpPr txBox="1">
            <a:spLocks noChangeArrowheads="1"/>
          </p:cNvSpPr>
          <p:nvPr/>
        </p:nvSpPr>
        <p:spPr bwMode="auto">
          <a:xfrm>
            <a:off x="8458200" y="138113"/>
            <a:ext cx="704039" cy="461665"/>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ar-JO" altLang="en-US" b="1" dirty="0">
                <a:effectLst>
                  <a:outerShdw blurRad="38100" dist="38100" dir="2700000" algn="tl">
                    <a:srgbClr val="000000"/>
                  </a:outerShdw>
                </a:effectLst>
                <a:latin typeface="Arial" pitchFamily="34" charset="0"/>
                <a:cs typeface="Arial" pitchFamily="34" charset="0"/>
              </a:rPr>
              <a:t>164</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63491" name="Rectangle 3"/>
          <p:cNvSpPr>
            <a:spLocks noGrp="1" noRot="1" noChangeArrowheads="1"/>
          </p:cNvSpPr>
          <p:nvPr>
            <p:ph type="title"/>
          </p:nvPr>
        </p:nvSpPr>
        <p:spPr/>
        <p:txBody>
          <a:bodyPr/>
          <a:lstStyle/>
          <a:p>
            <a:pPr eaLnBrk="1" hangingPunct="1"/>
            <a:r>
              <a:rPr lang="ar-JO" altLang="en-US" dirty="0">
                <a:latin typeface="Arial" pitchFamily="34" charset="0"/>
              </a:rPr>
              <a:t>الخلاص الوثني</a:t>
            </a:r>
            <a:endParaRPr lang="en-US" alt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800" decel="100000"/>
                                        <p:tgtEl>
                                          <p:spTgt spid="63493">
                                            <p:txEl>
                                              <p:pRg st="0" end="0"/>
                                            </p:txEl>
                                          </p:spTgt>
                                        </p:tgtEl>
                                      </p:cBhvr>
                                    </p:animEffect>
                                    <p:anim calcmode="lin" valueType="num">
                                      <p:cBhvr>
                                        <p:cTn id="8" dur="800" decel="100000" fill="hold"/>
                                        <p:tgtEl>
                                          <p:spTgt spid="6349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349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349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3493">
                                            <p:txEl>
                                              <p:pRg st="1" end="1"/>
                                            </p:txEl>
                                          </p:spTgt>
                                        </p:tgtEl>
                                        <p:attrNameLst>
                                          <p:attrName>style.visibility</p:attrName>
                                        </p:attrNameLst>
                                      </p:cBhvr>
                                      <p:to>
                                        <p:strVal val="visible"/>
                                      </p:to>
                                    </p:set>
                                    <p:animEffect transition="in" filter="fade">
                                      <p:cBhvr>
                                        <p:cTn id="17" dur="800" decel="100000"/>
                                        <p:tgtEl>
                                          <p:spTgt spid="63493">
                                            <p:txEl>
                                              <p:pRg st="1" end="1"/>
                                            </p:txEl>
                                          </p:spTgt>
                                        </p:tgtEl>
                                      </p:cBhvr>
                                    </p:animEffect>
                                    <p:anim calcmode="lin" valueType="num">
                                      <p:cBhvr>
                                        <p:cTn id="18" dur="800" decel="100000" fill="hold"/>
                                        <p:tgtEl>
                                          <p:spTgt spid="6349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349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349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349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349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3493">
                                            <p:txEl>
                                              <p:pRg st="2" end="2"/>
                                            </p:txEl>
                                          </p:spTgt>
                                        </p:tgtEl>
                                        <p:attrNameLst>
                                          <p:attrName>style.visibility</p:attrName>
                                        </p:attrNameLst>
                                      </p:cBhvr>
                                      <p:to>
                                        <p:strVal val="visible"/>
                                      </p:to>
                                    </p:set>
                                    <p:animEffect transition="in" filter="fade">
                                      <p:cBhvr>
                                        <p:cTn id="27" dur="800" decel="100000"/>
                                        <p:tgtEl>
                                          <p:spTgt spid="63493">
                                            <p:txEl>
                                              <p:pRg st="2" end="2"/>
                                            </p:txEl>
                                          </p:spTgt>
                                        </p:tgtEl>
                                      </p:cBhvr>
                                    </p:animEffect>
                                    <p:anim calcmode="lin" valueType="num">
                                      <p:cBhvr>
                                        <p:cTn id="28" dur="800" decel="100000" fill="hold"/>
                                        <p:tgtEl>
                                          <p:spTgt spid="6349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349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349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349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349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الذبائح الخاصة</a:t>
            </a:r>
            <a:endParaRPr kumimoji="0" lang="en-US" altLang="zh-CN" sz="2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98099157"/>
              </p:ext>
            </p:extLst>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solidFill>
                            <a:schemeClr val="tx1"/>
                          </a:solidFill>
                          <a:latin typeface="Arial" panose="020B0604020202020204" pitchFamily="34" charset="0"/>
                          <a:cs typeface="Arial" panose="020B0604020202020204" pitchFamily="34" charset="0"/>
                        </a:rPr>
                        <a:t>تكفيري</a:t>
                      </a:r>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ar-JO" sz="1800" b="1" kern="1200" dirty="0">
                          <a:solidFill>
                            <a:schemeClr val="dk1"/>
                          </a:solidFill>
                          <a:latin typeface="Arial" panose="020B0604020202020204" pitchFamily="34" charset="0"/>
                          <a:ea typeface="+mn-ea"/>
                          <a:cs typeface="Arial" panose="020B0604020202020204" pitchFamily="34" charset="0"/>
                        </a:rPr>
                        <a:t>التكريس</a:t>
                      </a:r>
                      <a:endParaRPr lang="en-US" sz="1800" b="1" kern="1200" dirty="0">
                        <a:solidFill>
                          <a:schemeClr val="dk1"/>
                        </a:solidFill>
                        <a:latin typeface="Arial" panose="020B0604020202020204" pitchFamily="34" charset="0"/>
                        <a:ea typeface="+mn-ea"/>
                        <a:cs typeface="Arial" panose="020B0604020202020204" pitchFamily="34" charset="0"/>
                      </a:endParaRPr>
                    </a:p>
                  </a:txBody>
                  <a:tcPr vert="vert270" anchor="ctr"/>
                </a:tc>
                <a:tc gridSpan="2">
                  <a:txBody>
                    <a:bodyPr/>
                    <a:lstStyle/>
                    <a:p>
                      <a:pPr marL="342900" indent="-342900" algn="r">
                        <a:buNone/>
                      </a:pPr>
                      <a:r>
                        <a:rPr lang="ar-JO" sz="1400" b="1" dirty="0">
                          <a:latin typeface="Arial" panose="020B0604020202020204" pitchFamily="34" charset="0"/>
                          <a:cs typeface="Arial" panose="020B0604020202020204" pitchFamily="34" charset="0"/>
                        </a:rPr>
                        <a:t>1. للكهنة (خر 29، لا 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342900" indent="-342900" algn="r">
                        <a:buNone/>
                      </a:pPr>
                      <a:r>
                        <a:rPr lang="ar-JO" sz="1400" b="1" dirty="0">
                          <a:latin typeface="Arial" panose="020B0604020202020204" pitchFamily="34" charset="0"/>
                          <a:cs typeface="Arial" panose="020B0604020202020204" pitchFamily="34" charset="0"/>
                        </a:rPr>
                        <a:t>2. للهيكل (2 أخ 29)</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70</a:t>
                      </a:r>
                      <a:r>
                        <a:rPr lang="ar-JO" sz="1400" b="1" baseline="0" dirty="0">
                          <a:latin typeface="Arial" panose="020B0604020202020204" pitchFamily="34" charset="0"/>
                          <a:cs typeface="Arial" panose="020B0604020202020204" pitchFamily="34" charset="0"/>
                        </a:rPr>
                        <a:t> ثور، 100 كبش، 200 خروف ذكر</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ar-JO" sz="1400" b="1" dirty="0">
                          <a:latin typeface="Arial" panose="020B0604020202020204" pitchFamily="34" charset="0"/>
                          <a:cs typeface="Arial" panose="020B0604020202020204" pitchFamily="34" charset="0"/>
                        </a:rPr>
                        <a:t>عدم التكريس</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تتميم شريعة النذير (عد 6: 14-17)</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ذكر عمره سنة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حبوب دورية، تقدمة خبز خاصة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ar-JO" b="1" dirty="0">
                          <a:latin typeface="Arial" panose="020B0604020202020204" pitchFamily="34" charset="0"/>
                          <a:cs typeface="Arial" panose="020B0604020202020204" pitchFamily="34" charset="0"/>
                        </a:rPr>
                        <a:t>طقوس التطهير</a:t>
                      </a:r>
                      <a:endParaRPr lang="en-US"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كسر النذر (عد 6: 9-12)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حمام</a:t>
                      </a:r>
                      <a:r>
                        <a:rPr lang="ar-JO" sz="1400" b="1" baseline="0" dirty="0">
                          <a:latin typeface="Arial" panose="020B0604020202020204" pitchFamily="34" charset="0"/>
                          <a:cs typeface="Arial" panose="020B0604020202020204" pitchFamily="34" charset="0"/>
                        </a:rPr>
                        <a:t> أو يمام</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تطهير الأبرص (لا 14: 12-20)</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ذكر عمره سنة (حمام أو يمام للفقراء )</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خبوب</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pPr algn="r"/>
                      <a:r>
                        <a:rPr lang="ar-JO" sz="1400" b="1" baseline="0" dirty="0">
                          <a:latin typeface="Arial" panose="020B0604020202020204" pitchFamily="34" charset="0"/>
                          <a:cs typeface="Arial" panose="020B0604020202020204" pitchFamily="34" charset="0"/>
                        </a:rPr>
                        <a:t>3. الرجل (15: 14-15) أو المرأة بنزف (15: 29-30)</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أو يمامة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pPr algn="r"/>
                      <a:r>
                        <a:rPr lang="ar-JO" sz="1400" b="1" dirty="0">
                          <a:latin typeface="Arial" panose="020B0604020202020204" pitchFamily="34" charset="0"/>
                          <a:cs typeface="Arial" panose="020B0604020202020204" pitchFamily="34" charset="0"/>
                        </a:rPr>
                        <a:t>4. المرأة بعد الولادة (12: 6-8)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خروف عمره سنة (أو حمام أو يمام)</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
        <p:nvSpPr>
          <p:cNvPr id="230405" name="Text Box 85"/>
          <p:cNvSpPr txBox="1">
            <a:spLocks noChangeArrowheads="1"/>
          </p:cNvSpPr>
          <p:nvPr/>
        </p:nvSpPr>
        <p:spPr bwMode="auto">
          <a:xfrm>
            <a:off x="71628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106525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latin typeface="Arial"/>
                <a:ea typeface="SimSun" charset="0"/>
                <a:cs typeface="Arial"/>
              </a:rPr>
              <a:t>طقوس تكفيرية خاصة</a:t>
            </a:r>
            <a:endParaRPr kumimoji="0" lang="en-US" altLang="zh-CN" sz="2400" b="1" dirty="0">
              <a:solidFill>
                <a:schemeClr val="tx1"/>
              </a:solidFill>
              <a:effectLst>
                <a:outerShdw blurRad="38100" dist="38100" dir="2700000" algn="tl">
                  <a:srgbClr val="000000"/>
                </a:outerShdw>
              </a:effectLst>
              <a:latin typeface="Arial"/>
              <a:ea typeface="SimSun" charset="0"/>
              <a:cs typeface="Arial"/>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35824885"/>
              </p:ext>
            </p:extLst>
          </p:nvPr>
        </p:nvGraphicFramePr>
        <p:xfrm>
          <a:off x="-76200" y="457199"/>
          <a:ext cx="9296401" cy="6428726"/>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209799">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69110">
                <a:tc rowSpan="9">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69110">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19507">
                <a:tc vMerge="1">
                  <a:txBody>
                    <a:bodyPr/>
                    <a:lstStyle/>
                    <a:p>
                      <a:endParaRPr lang="en-US"/>
                    </a:p>
                  </a:txBody>
                  <a:tcPr/>
                </a:tc>
                <a:tc rowSpan="2">
                  <a:txBody>
                    <a:bodyPr/>
                    <a:lstStyle/>
                    <a:p>
                      <a:pPr algn="ctr"/>
                      <a:r>
                        <a:rPr lang="ar-JO" sz="1400" b="1" kern="1200" dirty="0">
                          <a:solidFill>
                            <a:schemeClr val="dk1"/>
                          </a:solidFill>
                          <a:latin typeface="Arial" panose="020B0604020202020204" pitchFamily="34" charset="0"/>
                          <a:ea typeface="+mn-ea"/>
                          <a:cs typeface="Arial" panose="020B0604020202020204" pitchFamily="34" charset="0"/>
                        </a:rPr>
                        <a:t>التكريس</a:t>
                      </a:r>
                      <a:endParaRPr lang="en-US" sz="1400" b="1" kern="1200" dirty="0">
                        <a:solidFill>
                          <a:schemeClr val="dk1"/>
                        </a:solidFill>
                        <a:latin typeface="Arial" panose="020B0604020202020204" pitchFamily="34" charset="0"/>
                        <a:ea typeface="+mn-ea"/>
                        <a:cs typeface="Arial" panose="020B0604020202020204" pitchFamily="34" charset="0"/>
                      </a:endParaRPr>
                    </a:p>
                  </a:txBody>
                  <a:tcPr vert="vert270" anchor="ctr"/>
                </a:tc>
                <a:tc gridSpan="2">
                  <a:txBody>
                    <a:bodyPr/>
                    <a:lstStyle/>
                    <a:p>
                      <a:pPr marL="342900" indent="-342900" algn="ctr">
                        <a:buNone/>
                      </a:pPr>
                      <a:r>
                        <a:rPr lang="ar-JO" sz="1400" b="1" dirty="0">
                          <a:latin typeface="Arial" panose="020B0604020202020204" pitchFamily="34" charset="0"/>
                          <a:cs typeface="Arial" panose="020B0604020202020204" pitchFamily="34" charset="0"/>
                        </a:rPr>
                        <a:t>1.</a:t>
                      </a:r>
                      <a:r>
                        <a:rPr lang="ar-JO" sz="1400" b="1" baseline="0" dirty="0">
                          <a:latin typeface="Arial" panose="020B0604020202020204" pitchFamily="34" charset="0"/>
                          <a:cs typeface="Arial" panose="020B0604020202020204" pitchFamily="34" charset="0"/>
                        </a:rPr>
                        <a:t> للكهنة (خر 29، لا 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 للتكريس</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ثور (طقس خاص)</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944880">
                <a:tc vMerge="1">
                  <a:txBody>
                    <a:bodyPr/>
                    <a:lstStyle/>
                    <a:p>
                      <a:endParaRPr lang="en-US"/>
                    </a:p>
                  </a:txBody>
                  <a:tcPr/>
                </a:tc>
                <a:tc vMerge="1">
                  <a:txBody>
                    <a:bodyPr/>
                    <a:lstStyle/>
                    <a:p>
                      <a:endParaRPr lang="en-US" dirty="0"/>
                    </a:p>
                  </a:txBody>
                  <a:tcPr anchor="ctr"/>
                </a:tc>
                <a:tc gridSpan="2">
                  <a:txBody>
                    <a:bodyPr/>
                    <a:lstStyle/>
                    <a:p>
                      <a:pPr marL="342900" indent="-342900" algn="ctr">
                        <a:buNone/>
                      </a:pPr>
                      <a:r>
                        <a:rPr lang="ar-JO" sz="1400" b="1" dirty="0">
                          <a:latin typeface="Arial" panose="020B0604020202020204" pitchFamily="34" charset="0"/>
                          <a:cs typeface="Arial" panose="020B0604020202020204" pitchFamily="34" charset="0"/>
                        </a:rPr>
                        <a:t>2. للهيكل (2 أخ 29)</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العديد من الثيران والأغنام والماعز</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سبعة ثيران وسبعة كباش وسبعة خراف وسبعة تيوس ماعز</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47523">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عدم التكريس</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تتميم شريعة النذير (عد 6: 14-17)</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78073">
                <a:tc vMerge="1">
                  <a:txBody>
                    <a:bodyPr/>
                    <a:lstStyle/>
                    <a:p>
                      <a:endParaRPr lang="en-US"/>
                    </a:p>
                  </a:txBody>
                  <a:tcPr/>
                </a:tc>
                <a:tc rowSpan="4">
                  <a:txBody>
                    <a:bodyPr/>
                    <a:lstStyle/>
                    <a:p>
                      <a:pPr algn="ctr"/>
                      <a:r>
                        <a:rPr lang="ar-JO" sz="1400" b="1" dirty="0">
                          <a:latin typeface="Arial" panose="020B0604020202020204" pitchFamily="34" charset="0"/>
                          <a:cs typeface="Arial" panose="020B0604020202020204" pitchFamily="34" charset="0"/>
                        </a:rPr>
                        <a:t>طقوس</a:t>
                      </a:r>
                      <a:r>
                        <a:rPr lang="ar-JO" sz="1400" b="1" baseline="0" dirty="0">
                          <a:latin typeface="Arial" panose="020B0604020202020204" pitchFamily="34" charset="0"/>
                          <a:cs typeface="Arial" panose="020B0604020202020204" pitchFamily="34" charset="0"/>
                        </a:rPr>
                        <a:t> التطهير</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كسر النذر (عد 6: 9-12)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75844">
                <a:tc vMerge="1">
                  <a:txBody>
                    <a:bodyPr/>
                    <a:lstStyle/>
                    <a:p>
                      <a:endParaRPr lang="en-US"/>
                    </a:p>
                  </a:txBody>
                  <a:tcPr/>
                </a:tc>
                <a:tc vMerge="1">
                  <a:txBody>
                    <a:bodyPr/>
                    <a:lstStyle/>
                    <a:p>
                      <a:endParaRPr lang="en-US" dirty="0"/>
                    </a:p>
                  </a:txBody>
                  <a:tcPr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تطهير الأبرص (لا 14: 12-20)</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حمل ذكر يبلغ من العمر عامًا (بالإضافة إلى وعاء</a:t>
                      </a:r>
                      <a:r>
                        <a:rPr lang="ar-JO" sz="1400" b="1" baseline="0" dirty="0">
                          <a:latin typeface="Arial" panose="020B0604020202020204" pitchFamily="34" charset="0"/>
                          <a:cs typeface="Arial" panose="020B0604020202020204" pitchFamily="34" charset="0"/>
                        </a:rPr>
                        <a:t> من</a:t>
                      </a:r>
                      <a:r>
                        <a:rPr lang="ar-JO" sz="1400" b="1" dirty="0">
                          <a:latin typeface="Arial" panose="020B0604020202020204" pitchFamily="34" charset="0"/>
                          <a:cs typeface="Arial" panose="020B0604020202020204" pitchFamily="34" charset="0"/>
                        </a:rPr>
                        <a:t> الزيت)</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705561">
                <a:tc vMerge="1">
                  <a:txBody>
                    <a:bodyPr/>
                    <a:lstStyle/>
                    <a:p>
                      <a:endParaRPr lang="en-US" dirty="0"/>
                    </a:p>
                  </a:txBody>
                  <a:tcPr/>
                </a:tc>
                <a:tc vMerge="1">
                  <a:txBody>
                    <a:bodyPr/>
                    <a:lstStyle/>
                    <a:p>
                      <a:endParaRPr lang="en-US" dirty="0"/>
                    </a:p>
                  </a:txBody>
                  <a:tcPr anchor="ctr"/>
                </a:tc>
                <a:tc gridSpan="2">
                  <a:txBody>
                    <a:bodyPr/>
                    <a:lstStyle/>
                    <a:p>
                      <a:pPr algn="ctr"/>
                      <a:r>
                        <a:rPr lang="ar-JO" sz="1400" b="1" baseline="0" dirty="0">
                          <a:latin typeface="Arial" panose="020B0604020202020204" pitchFamily="34" charset="0"/>
                          <a:cs typeface="Arial" panose="020B0604020202020204" pitchFamily="34" charset="0"/>
                        </a:rPr>
                        <a:t>3. الرجل (15: 14-15) أو المرأة مع نزف (15: 29-30)</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819118">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4. المرأة بعد الولادة (12: 6-8)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
        <p:nvSpPr>
          <p:cNvPr id="232453" name="Text Box 85"/>
          <p:cNvSpPr txBox="1">
            <a:spLocks noChangeArrowheads="1"/>
          </p:cNvSpPr>
          <p:nvPr/>
        </p:nvSpPr>
        <p:spPr bwMode="auto">
          <a:xfrm>
            <a:off x="7772400" y="6128563"/>
            <a:ext cx="1371600" cy="5539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21766373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تكفيرية خاصة</a:t>
            </a:r>
            <a:endParaRPr kumimoji="0" lang="en-US" altLang="zh-CN" sz="2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15187233"/>
              </p:ext>
            </p:extLst>
          </p:nvPr>
        </p:nvGraphicFramePr>
        <p:xfrm>
          <a:off x="-76200" y="533399"/>
          <a:ext cx="9220202" cy="6324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9580">
                  <a:extLst>
                    <a:ext uri="{9D8B030D-6E8A-4147-A177-3AD203B41FA5}">
                      <a16:colId xmlns:a16="http://schemas.microsoft.com/office/drawing/2014/main" val="20002"/>
                    </a:ext>
                  </a:extLst>
                </a:gridCol>
                <a:gridCol w="9596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gridCol w="830254">
                  <a:extLst>
                    <a:ext uri="{9D8B030D-6E8A-4147-A177-3AD203B41FA5}">
                      <a16:colId xmlns:a16="http://schemas.microsoft.com/office/drawing/2014/main" val="20008"/>
                    </a:ext>
                  </a:extLst>
                </a:gridCol>
                <a:gridCol w="1074748">
                  <a:extLst>
                    <a:ext uri="{9D8B030D-6E8A-4147-A177-3AD203B41FA5}">
                      <a16:colId xmlns:a16="http://schemas.microsoft.com/office/drawing/2014/main" val="20009"/>
                    </a:ext>
                  </a:extLst>
                </a:gridCol>
              </a:tblGrid>
              <a:tr h="672188">
                <a:tc rowSpan="5">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chemeClr val="bg2"/>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extLst>
                  <a:ext uri="{0D108BD9-81ED-4DB2-BD59-A6C34878D82A}">
                    <a16:rowId xmlns:a16="http://schemas.microsoft.com/office/drawing/2014/main" val="10000"/>
                  </a:ext>
                </a:extLst>
              </a:tr>
              <a:tr h="672188">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897012">
                <a:tc vMerge="1">
                  <a:txBody>
                    <a:bodyPr/>
                    <a:lstStyle/>
                    <a:p>
                      <a:endParaRPr lang="en-US"/>
                    </a:p>
                  </a:txBody>
                  <a:tcPr/>
                </a:tc>
                <a:tc rowSpan="3">
                  <a:txBody>
                    <a:bodyPr/>
                    <a:lstStyle/>
                    <a:p>
                      <a:pPr algn="ctr"/>
                      <a:r>
                        <a:rPr lang="ar-JO" sz="1400" b="1" dirty="0">
                          <a:latin typeface="Arial" panose="020B0604020202020204" pitchFamily="34" charset="0"/>
                          <a:cs typeface="Arial" panose="020B0604020202020204" pitchFamily="34" charset="0"/>
                        </a:rPr>
                        <a:t>أخرى</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طقس الغيرة (عد 5: 15-26)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 دقيق شعير عيفة ، بدون زيت أو بخور (ملاحظة: إيفة واحدة = ½ مكيال ، حوالي 8 ليترات)</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739282">
                <a:tc vMerge="1">
                  <a:txBody>
                    <a:bodyPr/>
                    <a:lstStyle/>
                    <a:p>
                      <a:endParaRPr lang="en-US"/>
                    </a:p>
                  </a:txBody>
                  <a:tcPr/>
                </a:tc>
                <a:tc vMerge="1">
                  <a:txBody>
                    <a:bodyPr/>
                    <a:lstStyle/>
                    <a:p>
                      <a:endParaRPr lang="en-US" dirty="0"/>
                    </a:p>
                  </a:txBody>
                  <a:tcPr anchor="ctr"/>
                </a:tc>
                <a:tc gridSpan="2">
                  <a:txBody>
                    <a:bodyPr/>
                    <a:lstStyle/>
                    <a:p>
                      <a:pPr marL="177800" marR="0" lvl="0" indent="-1778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تقدمة الحبوب اليومية للكاهن (لا 6: 19-23)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a:t>
                      </a:r>
                      <a:r>
                        <a:rPr lang="ar-JO" sz="1400" b="1" baseline="0" dirty="0">
                          <a:latin typeface="Arial" panose="020B0604020202020204" pitchFamily="34" charset="0"/>
                          <a:cs typeface="Arial" panose="020B0604020202020204" pitchFamily="34" charset="0"/>
                        </a:rPr>
                        <a:t> الإيفة من طحين نقي</a:t>
                      </a: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343930">
                <a:tc vMerge="1">
                  <a:txBody>
                    <a:bodyPr/>
                    <a:lstStyle/>
                    <a:p>
                      <a:endParaRPr lang="en-US" dirty="0"/>
                    </a:p>
                  </a:txBody>
                  <a:tcPr/>
                </a:tc>
                <a:tc vMerge="1">
                  <a:txBody>
                    <a:bodyPr/>
                    <a:lstStyle/>
                    <a:p>
                      <a:endParaRPr lang="en-US" dirty="0"/>
                    </a:p>
                  </a:txBody>
                  <a:tcPr anchor="ctr"/>
                </a:tc>
                <a:tc gridSpan="2">
                  <a:txBody>
                    <a:bodyPr/>
                    <a:lstStyle/>
                    <a:p>
                      <a:pPr marL="177800" indent="-177800" algn="ctr"/>
                      <a:r>
                        <a:rPr lang="ar-JO" sz="1400" b="1" dirty="0">
                          <a:latin typeface="Arial" panose="020B0604020202020204" pitchFamily="34" charset="0"/>
                          <a:cs typeface="Arial" panose="020B0604020202020204" pitchFamily="34" charset="0"/>
                        </a:rPr>
                        <a:t>3. ذبيحة</a:t>
                      </a:r>
                      <a:r>
                        <a:rPr lang="ar-JO" sz="1400" b="1" baseline="0" dirty="0">
                          <a:latin typeface="Arial" panose="020B0604020202020204" pitchFamily="34" charset="0"/>
                          <a:cs typeface="Arial" panose="020B0604020202020204" pitchFamily="34" charset="0"/>
                        </a:rPr>
                        <a:t> الخطية للفقراء (5: 11-13)</a:t>
                      </a:r>
                      <a:endParaRPr lang="en-US" sz="1400" b="1" dirty="0">
                        <a:latin typeface="Arial" panose="020B0604020202020204" pitchFamily="34" charset="0"/>
                        <a:cs typeface="Arial" panose="020B0604020202020204" pitchFamily="34" charset="0"/>
                      </a:endParaRPr>
                    </a:p>
                    <a:p>
                      <a:pPr marL="177800" indent="-177800"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a:t>
                      </a:r>
                      <a:r>
                        <a:rPr lang="ar-JO" sz="1400" b="1" baseline="0" dirty="0">
                          <a:latin typeface="Arial" panose="020B0604020202020204" pitchFamily="34" charset="0"/>
                          <a:cs typeface="Arial" panose="020B0604020202020204" pitchFamily="34" charset="0"/>
                        </a:rPr>
                        <a:t> الإيفة من طحين نقي</a:t>
                      </a: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234501" name="Text Box 85"/>
          <p:cNvSpPr txBox="1">
            <a:spLocks noChangeArrowheads="1"/>
          </p:cNvSpPr>
          <p:nvPr/>
        </p:nvSpPr>
        <p:spPr bwMode="auto">
          <a:xfrm>
            <a:off x="8077200" y="5802868"/>
            <a:ext cx="1066800" cy="73866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52479644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latin typeface="Arial"/>
                <a:ea typeface="SimSun" charset="0"/>
                <a:cs typeface="Arial"/>
              </a:rPr>
              <a:t>طقوس تكفيرية خاصة</a:t>
            </a:r>
            <a:endParaRPr kumimoji="0" lang="en-US" sz="2400" b="1" dirty="0">
              <a:solidFill>
                <a:schemeClr val="tx1"/>
              </a:solidFill>
              <a:effectLst>
                <a:outerShdw blurRad="38100" dist="38100" dir="2700000" algn="tl">
                  <a:srgbClr val="000000"/>
                </a:outerShdw>
              </a:effectLst>
              <a:latin typeface="Arial"/>
              <a:ea typeface="SimSun" charset="0"/>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931232645"/>
              </p:ext>
            </p:extLst>
          </p:nvPr>
        </p:nvGraphicFramePr>
        <p:xfrm>
          <a:off x="0" y="533400"/>
          <a:ext cx="9134475" cy="6324601"/>
        </p:xfrm>
        <a:graphic>
          <a:graphicData uri="http://schemas.openxmlformats.org/drawingml/2006/table">
            <a:tbl>
              <a:tblPr/>
              <a:tblGrid>
                <a:gridCol w="1898650">
                  <a:extLst>
                    <a:ext uri="{9D8B030D-6E8A-4147-A177-3AD203B41FA5}">
                      <a16:colId xmlns:a16="http://schemas.microsoft.com/office/drawing/2014/main" val="20000"/>
                    </a:ext>
                  </a:extLst>
                </a:gridCol>
                <a:gridCol w="23590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44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تكريسي</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4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محرقة</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الحبوب</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الشراب</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806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المناسبة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العبادة الطوعية : بعض الطقوس المقررة و</a:t>
                      </a:r>
                      <a:r>
                        <a:rPr lang="ar-JO" sz="1400" b="1" baseline="0" dirty="0">
                          <a:solidFill>
                            <a:schemeClr val="bg2"/>
                          </a:solidFill>
                        </a:rPr>
                        <a:t>الذبائح الموسمية</a:t>
                      </a:r>
                      <a:r>
                        <a:rPr lang="ar-JO" sz="1400" b="1" dirty="0">
                          <a:solidFill>
                            <a:schemeClr val="bg2"/>
                          </a:solidFill>
                        </a:rPr>
                        <a:t> </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تقدمة إضافية لتقدمات السلامة المشتركة المحترقة دائمًا ؛ يمكن أن يكون ذبيحة خطيئة للفقراء جدا</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تقدمة إضافية لتقدمات السلامة المشتركة و المحترقة دائماً لكن ليس مع ذبائح الإثم و الخطية وحدها</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2795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التميز</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محترق بالكامل على المذبح (لاويين 1: 9)</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وباعتبارها تقدمة</a:t>
                      </a:r>
                      <a:r>
                        <a:rPr lang="ar-JO" sz="1400" b="1" baseline="0" dirty="0">
                          <a:solidFill>
                            <a:schemeClr val="bg2"/>
                          </a:solidFill>
                        </a:rPr>
                        <a:t> </a:t>
                      </a:r>
                      <a:r>
                        <a:rPr lang="ar-JO" sz="1400" b="1" dirty="0">
                          <a:solidFill>
                            <a:schemeClr val="bg2"/>
                          </a:solidFill>
                        </a:rPr>
                        <a:t>غير دموية ، فقد صاحبها قرابين دموية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ربما كان النبيذ بديلاً متعمدًا عن دماء الإراقة الوثنية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r h="10556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الأهمية اللاهوتية للعهد القديم</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يدل على فعل العابد من التكريس الكامل لله</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تكريسًا واضحًا للحياة اليومية لله تقديراً لرحمة العهد</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4"/>
                  </a:ext>
                </a:extLst>
              </a:tr>
              <a:tr h="12938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النوع</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مات المسيح كحمل الله في تكريس كامل لتحقيق مشيئة الله</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يرتبط شخص المسيح الكامل بموته الفدائي</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36583"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7349909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16008820"/>
              </p:ext>
            </p:extLst>
          </p:nvPr>
        </p:nvGraphicFramePr>
        <p:xfrm>
          <a:off x="0" y="152400"/>
          <a:ext cx="9134475" cy="6778625"/>
        </p:xfrm>
        <a:graphic>
          <a:graphicData uri="http://schemas.openxmlformats.org/drawingml/2006/table">
            <a:tbl>
              <a:tblPr/>
              <a:tblGrid>
                <a:gridCol w="1524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530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اشتراكي</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تكفيري</a:t>
                      </a:r>
                      <a:endParaRPr kumimoji="0" lang="en-US" sz="16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extLst>
                  <a:ext uri="{0D108BD9-81ED-4DB2-BD59-A6C34878D82A}">
                    <a16:rowId xmlns:a16="http://schemas.microsoft.com/office/drawing/2014/main" val="10000"/>
                  </a:ext>
                </a:extLst>
              </a:tr>
              <a:tr h="365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السلامة</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الخطية</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الإثم</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731520">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المناسبة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الشكر: للخلاص غير المتوقع أو البركة الممنوحة بالفعل</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خطايا السهو ضد الوصية الإلهية من قبل الفرد أو الأمة كلها</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التملك غير المشروع أو الحرمان من الحقوق الواجبة لله أو الإنسان ، والتي يمكن تقديرها عادةً في شكل تعويض نقدي</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94488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الاقتراب: للبركة أو النجاة استجابة للصلاة المصاحبة للنذر</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94488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التقدمة</a:t>
                      </a:r>
                      <a:r>
                        <a:rPr lang="ar-JO" sz="1400" b="1" baseline="0" dirty="0">
                          <a:solidFill>
                            <a:schemeClr val="bg2"/>
                          </a:solidFill>
                          <a:latin typeface="Arial" panose="020B0604020202020204" pitchFamily="34" charset="0"/>
                          <a:cs typeface="Arial" panose="020B0604020202020204" pitchFamily="34" charset="0"/>
                        </a:rPr>
                        <a:t> الإختيارية</a:t>
                      </a:r>
                      <a:r>
                        <a:rPr lang="ar-JO" sz="1400" b="1" dirty="0">
                          <a:solidFill>
                            <a:schemeClr val="bg2"/>
                          </a:solidFill>
                          <a:latin typeface="Arial" panose="020B0604020202020204" pitchFamily="34" charset="0"/>
                          <a:cs typeface="Arial" panose="020B0604020202020204" pitchFamily="34" charset="0"/>
                        </a:rPr>
                        <a:t>: للتعبير عن التفاني والشكر بغض النظر عن نعمة معينة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158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التميز</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معظم الأجزاء تؤكل أمام الرب من قبل العابد و عائلته</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أنظر المناسبة أعلاه</a:t>
                      </a:r>
                      <a:r>
                        <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عادة ما تكون التضحية (انظر "المناسبة" أعلاه) مصحوبة بتعويض زائد غرامة للطرف المظلوم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r h="1158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الأهمية اللاهوتية للعهد القديم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يعترف العابد أن اللحم يؤكل كرمز لأمانة عهد الله</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الكفارة المقدمة والمغفرة عن خطايا معينة غير مقصودة حيث لم يكن هناك رد</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وكان الكبش للكفارة مصحوبة برد المظلوم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6"/>
                  </a:ext>
                </a:extLst>
              </a:tr>
              <a:tr h="944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النوع</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موت المسيح هو أساس الشركة مع الله و المؤمنين الآخرين</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مات المسيح كذبيحة بديلة مرضية ليوفر غفران الخطايا</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إن موت المسيح يكفر عن الضرر أو الأذى الناجم عن الخطيئة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7"/>
                  </a:ext>
                </a:extLst>
              </a:tr>
            </a:tbl>
          </a:graphicData>
        </a:graphic>
      </p:graphicFrame>
      <p:sp>
        <p:nvSpPr>
          <p:cNvPr id="50180" name="Text Box 5"/>
          <p:cNvSpPr>
            <a:spLocks noGrp="1" noChangeArrowheads="1"/>
          </p:cNvSpPr>
          <p:nvPr>
            <p:ph type="title"/>
          </p:nvPr>
        </p:nvSpPr>
        <p:spPr>
          <a:xfrm>
            <a:off x="0" y="-76200"/>
            <a:ext cx="9144000" cy="3810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تكفيرية خاصة</a:t>
            </a:r>
            <a:endParaRPr kumimoji="0" lang="en-US" sz="1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7620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38636" name="Text Box 85"/>
          <p:cNvSpPr txBox="1">
            <a:spLocks noChangeArrowheads="1"/>
          </p:cNvSpPr>
          <p:nvPr/>
        </p:nvSpPr>
        <p:spPr bwMode="auto">
          <a:xfrm>
            <a:off x="76200" y="353238"/>
            <a:ext cx="1295400" cy="5539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75459109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118" name="Text Box 3"/>
          <p:cNvSpPr>
            <a:spLocks noGrp="1" noChangeArrowheads="1"/>
          </p:cNvSpPr>
          <p:nvPr>
            <p:ph type="title"/>
          </p:nvPr>
        </p:nvSpPr>
        <p:spPr>
          <a:xfrm>
            <a:off x="304800" y="152400"/>
            <a:ext cx="7772400" cy="762000"/>
          </a:xfrm>
          <a:solidFill>
            <a:srgbClr val="000000"/>
          </a:solidFill>
        </p:spPr>
        <p:txBody>
          <a:bodyPr/>
          <a:lstStyle/>
          <a:p>
            <a:r>
              <a:rPr kumimoji="0" lang="ar-JO" sz="3600" b="1" dirty="0">
                <a:solidFill>
                  <a:schemeClr val="tx1"/>
                </a:solidFill>
                <a:latin typeface="Arial" panose="020B0604020202020204" pitchFamily="34" charset="0"/>
                <a:ea typeface="SimSun" charset="0"/>
                <a:cs typeface="Arial" panose="020B0604020202020204" pitchFamily="34" charset="0"/>
              </a:rPr>
              <a:t>ذبائح العهد القديم</a:t>
            </a:r>
            <a:endParaRPr kumimoji="0" lang="en-US" sz="2000" b="1" dirty="0">
              <a:solidFill>
                <a:schemeClr val="tx1"/>
              </a:solidFill>
              <a:latin typeface="Arial" panose="020B0604020202020204" pitchFamily="34" charset="0"/>
              <a:ea typeface="SimSun" charset="0"/>
              <a:cs typeface="Arial" panose="020B0604020202020204" pitchFamily="34" charset="0"/>
            </a:endParaRPr>
          </a:p>
        </p:txBody>
      </p:sp>
      <p:grpSp>
        <p:nvGrpSpPr>
          <p:cNvPr id="218119" name="Group 4"/>
          <p:cNvGrpSpPr>
            <a:grpSpLocks/>
          </p:cNvGrpSpPr>
          <p:nvPr/>
        </p:nvGrpSpPr>
        <p:grpSpPr bwMode="auto">
          <a:xfrm>
            <a:off x="0" y="993775"/>
            <a:ext cx="9124950" cy="5864225"/>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نص العهد القديم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العناصر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المحرقة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1</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8- 13</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18- 21</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 24</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ثور صحيح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كبش ذكر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ومن الطيور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(يمام أو أفراخ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حمام للفقراء)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تستهلك بكاملها</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فعل عبادة طوعي؛ للتكفير عن خطيئة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مقصودة بشكل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عام؛ وللتعبير عن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الاستسلام لله</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تقدمة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الدقيق</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2</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14- 23</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قمح، دقيق، زيت زيتون، لبان،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خبز، مع ملح وتحرق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ذبيحة سلامة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فعل عبادة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طوعي؛ والاعتراف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بصلاح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وأحكامه؛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والإخلاص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لله</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18120"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كتاب المرجع المرئي للكتاب المقدس، 29</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37841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3"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4"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5"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1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ar-JO" sz="3600" b="1" dirty="0">
                <a:solidFill>
                  <a:schemeClr val="tx1"/>
                </a:solidFill>
                <a:latin typeface="Arial" panose="020B0604020202020204" pitchFamily="34" charset="0"/>
                <a:ea typeface="SimSun" charset="0"/>
                <a:cs typeface="Arial" panose="020B0604020202020204" pitchFamily="34" charset="0"/>
              </a:rPr>
              <a:t>ذبائح العهد القديم</a:t>
            </a:r>
            <a:endParaRPr kumimoji="0" lang="en-US" sz="2000" b="1" dirty="0">
              <a:solidFill>
                <a:schemeClr val="tx1"/>
              </a:solidFill>
              <a:latin typeface="Arial" panose="020B0604020202020204" pitchFamily="34" charset="0"/>
              <a:ea typeface="SimSun" charset="0"/>
              <a:cs typeface="Arial" panose="020B0604020202020204" pitchFamily="34" charset="0"/>
            </a:endParaRPr>
          </a:p>
        </p:txBody>
      </p:sp>
      <p:grpSp>
        <p:nvGrpSpPr>
          <p:cNvPr id="220167" name="Group 41"/>
          <p:cNvGrpSpPr>
            <a:grpSpLocks/>
          </p:cNvGrpSpPr>
          <p:nvPr/>
        </p:nvGrpSpPr>
        <p:grpSpPr bwMode="auto">
          <a:xfrm>
            <a:off x="0" y="993775"/>
            <a:ext cx="9124950" cy="5864225"/>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نص العهد القديم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العناصر</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السلامة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3</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11- 34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ماعز أو غنم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صحيح؛ أقراص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خبز متنوعة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تطوعي؛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وجبة جماعية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4: 1- 5: 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24- 30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14- 17</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 3- 22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ثور صحيح،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ماعز،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 ضأن؛ حمامة/ يمامة (للفقراء)؛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10/1 إيفة دقيق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للفقير جدًا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إلزامية؛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الكفارة عن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المقصودة؛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الاعتراف،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والمغفرة،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والتطهير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الإثم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5: 14- 6: 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1- 6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كبش أو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ضأن صحيح</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إلزامية؛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للتكفير عن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المقصودة؛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دفع غرامة 20%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220168"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0"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كتاب المرجع المرئي للكتاب المقدس، 29</a:t>
            </a:r>
          </a:p>
        </p:txBody>
      </p:sp>
    </p:spTree>
    <p:extLst>
      <p:ext uri="{BB962C8B-B14F-4D97-AF65-F5344CB8AC3E}">
        <p14:creationId xmlns:p14="http://schemas.microsoft.com/office/powerpoint/2010/main" val="847712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ar-JO" altLang="en-US" dirty="0">
                <a:latin typeface="Arial" pitchFamily="34" charset="0"/>
              </a:rPr>
              <a:t>قاين قتل هابيل</a:t>
            </a:r>
            <a:endParaRPr lang="en-US" altLang="en-US" dirty="0">
              <a:latin typeface="Arial" pitchFamily="34" charset="0"/>
            </a:endParaRPr>
          </a:p>
        </p:txBody>
      </p:sp>
      <p:sp>
        <p:nvSpPr>
          <p:cNvPr id="25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pic>
        <p:nvPicPr>
          <p:cNvPr id="218115" name="Picture 4" descr="Sabc09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02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subTitle" idx="1"/>
          </p:nvPr>
        </p:nvSpPr>
        <p:spPr>
          <a:xfrm>
            <a:off x="2339752" y="4509120"/>
            <a:ext cx="6499448" cy="1967880"/>
          </a:xfrm>
        </p:spPr>
        <p:txBody>
          <a:bodyPr/>
          <a:lstStyle/>
          <a:p>
            <a:pPr eaLnBrk="1" hangingPunct="1">
              <a:lnSpc>
                <a:spcPct val="90000"/>
              </a:lnSpc>
              <a:buFont typeface="Wingdings" pitchFamily="2" charset="2"/>
              <a:buNone/>
            </a:pPr>
            <a:r>
              <a:rPr lang="ar-JO" altLang="en-US" sz="3600" b="1" dirty="0">
                <a:latin typeface="Arial" pitchFamily="34" charset="0"/>
              </a:rPr>
              <a:t>كما مارس الأزتيك القدماء                  في أمريكا الجنوبية                         هذه العادة الفظيعة                          من الشرق الأدنى القديم</a:t>
            </a:r>
            <a:r>
              <a:rPr lang="en-US" altLang="en-US" sz="3600" b="1" dirty="0">
                <a:latin typeface="Arial" pitchFamily="34" charset="0"/>
              </a:rPr>
              <a:t> </a:t>
            </a:r>
          </a:p>
        </p:txBody>
      </p:sp>
      <p:pic>
        <p:nvPicPr>
          <p:cNvPr id="220163" name="Picture 7" descr="str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533400"/>
            <a:ext cx="29432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ctrTitle"/>
          </p:nvPr>
        </p:nvSpPr>
        <p:spPr>
          <a:xfrm>
            <a:off x="838200" y="2362200"/>
            <a:ext cx="7772400" cy="1828800"/>
          </a:xfrm>
        </p:spPr>
        <p:txBody>
          <a:bodyPr/>
          <a:lstStyle/>
          <a:p>
            <a:pPr eaLnBrk="1" hangingPunct="1"/>
            <a:r>
              <a:rPr lang="ar-JO" altLang="en-US" sz="8000" dirty="0">
                <a:latin typeface="Arial" pitchFamily="34" charset="0"/>
              </a:rPr>
              <a:t>الذبيحة البشرية</a:t>
            </a:r>
            <a:endParaRPr lang="en-US" altLang="en-US" sz="8000" dirty="0">
              <a:latin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2210" name="Picture 7" descr="sacrifi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447800" y="5638800"/>
            <a:ext cx="7696200" cy="1219200"/>
          </a:xfrm>
          <a:solidFill>
            <a:schemeClr val="hlink"/>
          </a:solidFill>
          <a:effectLst>
            <a:outerShdw blurRad="63500" dist="38099" dir="2700000" algn="ctr" rotWithShape="0">
              <a:schemeClr val="tx1">
                <a:alpha val="74997"/>
              </a:schemeClr>
            </a:outerShdw>
          </a:effectLst>
        </p:spPr>
        <p:txBody>
          <a:bodyPr/>
          <a:lstStyle/>
          <a:p>
            <a:pPr eaLnBrk="1" hangingPunct="1">
              <a:lnSpc>
                <a:spcPct val="90000"/>
              </a:lnSpc>
              <a:defRPr/>
            </a:pPr>
            <a:r>
              <a:rPr lang="ar-JO" sz="3600" b="1" dirty="0">
                <a:solidFill>
                  <a:schemeClr val="bg1"/>
                </a:solidFill>
                <a:effectLst/>
                <a:ea typeface="+mn-ea"/>
              </a:rPr>
              <a:t>قدم الأزتيك ما يقارب 20000 شخص سنوياً لآلهتهم</a:t>
            </a:r>
            <a:endParaRPr lang="en-US" sz="3600" b="1" dirty="0">
              <a:solidFill>
                <a:schemeClr val="bg1"/>
              </a:solidFill>
              <a:effectLst/>
              <a:ea typeface="+mn-ea"/>
            </a:endParaRPr>
          </a:p>
        </p:txBody>
      </p:sp>
      <p:sp>
        <p:nvSpPr>
          <p:cNvPr id="2050" name="Rectangle 2"/>
          <p:cNvSpPr>
            <a:spLocks noGrp="1" noChangeArrowheads="1"/>
          </p:cNvSpPr>
          <p:nvPr>
            <p:ph type="ctrTitle"/>
          </p:nvPr>
        </p:nvSpPr>
        <p:spPr>
          <a:xfrm>
            <a:off x="5257800" y="0"/>
            <a:ext cx="3886200" cy="2133600"/>
          </a:xfrm>
          <a:solidFill>
            <a:srgbClr val="FF0066"/>
          </a:solidFill>
        </p:spPr>
        <p:txBody>
          <a:bodyPr/>
          <a:lstStyle/>
          <a:p>
            <a:pPr eaLnBrk="1" hangingPunct="1"/>
            <a:r>
              <a:rPr lang="ar-JO" altLang="en-US" dirty="0">
                <a:latin typeface="Arial" pitchFamily="34" charset="0"/>
              </a:rPr>
              <a:t>الذبيحة البشرية</a:t>
            </a:r>
            <a:endParaRPr lang="en-US" altLang="en-US" dirty="0">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"فَالشَّرِيعَةُ تُوصِي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بِأَنْ يَتَطَهَّرَ كُلُّ شَيْءٍ تَقْرِيباً بِالدَّمِ.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وَلا غُفْرَانَ إِلّا بِسَفْكِ 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(عب 9: 22).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هي أهميّة</a:t>
            </a:r>
            <a:endParaRPr kumimoji="1"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ar-JO" sz="18200" dirty="0">
                <a:solidFill>
                  <a:srgbClr val="FF0066"/>
                </a:solidFill>
                <a:latin typeface="Arial" panose="020B0604020202020204" pitchFamily="34" charset="0"/>
                <a:ea typeface="ＭＳ Ｐゴシック" charset="0"/>
                <a:cs typeface="Arial" panose="020B0604020202020204" pitchFamily="34" charset="0"/>
              </a:rPr>
              <a:t>الدّم؟</a:t>
            </a:r>
            <a:endParaRPr kumimoji="1" lang="en-US" sz="18200" dirty="0">
              <a:solidFill>
                <a:srgbClr val="FF0066"/>
              </a:solidFill>
              <a:latin typeface="Arial" panose="020B0604020202020204" pitchFamily="34" charset="0"/>
              <a:ea typeface="ＭＳ Ｐゴシック" charset="0"/>
              <a:cs typeface="Arial" panose="020B0604020202020204" pitchFamily="34" charset="0"/>
            </a:endParaRPr>
          </a:p>
        </p:txBody>
      </p:sp>
      <p:sp>
        <p:nvSpPr>
          <p:cNvPr id="6"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87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ar-JO" altLang="en-US" dirty="0">
                <a:latin typeface="Arial" pitchFamily="34" charset="0"/>
              </a:rPr>
              <a:t>آحاز من يهوذا</a:t>
            </a:r>
            <a:endParaRPr lang="en-US" altLang="en-US" dirty="0">
              <a:latin typeface="Arial" pitchFamily="34" charset="0"/>
            </a:endParaRPr>
          </a:p>
        </p:txBody>
      </p:sp>
      <p:sp>
        <p:nvSpPr>
          <p:cNvPr id="13315" name="Rectangle 3"/>
          <p:cNvSpPr>
            <a:spLocks noGrp="1" noChangeArrowheads="1"/>
          </p:cNvSpPr>
          <p:nvPr>
            <p:ph type="body" idx="1"/>
          </p:nvPr>
        </p:nvSpPr>
        <p:spPr>
          <a:xfrm>
            <a:off x="1600200" y="1600200"/>
            <a:ext cx="7086600" cy="4525963"/>
          </a:xfrm>
        </p:spPr>
        <p:txBody>
          <a:bodyPr/>
          <a:lstStyle/>
          <a:p>
            <a:pPr algn="r" rtl="1" eaLnBrk="1" hangingPunct="1"/>
            <a:r>
              <a:rPr lang="ar-JO" altLang="en-US" sz="3600" b="1" dirty="0">
                <a:latin typeface="Arial" pitchFamily="34" charset="0"/>
              </a:rPr>
              <a:t>وهو أوقد في وادي ابن هنوم </a:t>
            </a:r>
            <a:r>
              <a:rPr lang="ar-JO" altLang="en-US" sz="3600" b="1" u="sng" dirty="0">
                <a:latin typeface="Arial" pitchFamily="34" charset="0"/>
              </a:rPr>
              <a:t>وأحرق بنيه بالنار</a:t>
            </a:r>
            <a:r>
              <a:rPr lang="ar-JO" altLang="en-US" sz="3600" b="1" dirty="0">
                <a:latin typeface="Arial" pitchFamily="34" charset="0"/>
              </a:rPr>
              <a:t> حسب رجاسات الأمم الذين طردهم الرب من أمام بني إسرائيل                   (2 أخ 28: 3)</a:t>
            </a:r>
          </a:p>
        </p:txBody>
      </p:sp>
      <p:pic>
        <p:nvPicPr>
          <p:cNvPr id="224259" name="Picture 5"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914400" y="304800"/>
            <a:ext cx="8229600" cy="1143000"/>
          </a:xfrm>
        </p:spPr>
        <p:txBody>
          <a:bodyPr/>
          <a:lstStyle/>
          <a:p>
            <a:pPr eaLnBrk="1" hangingPunct="1"/>
            <a:r>
              <a:rPr lang="ar-JO" altLang="en-US" sz="4000" dirty="0">
                <a:latin typeface="Arial" pitchFamily="34" charset="0"/>
              </a:rPr>
              <a:t>أهولة وأهوليبة من يهوذا</a:t>
            </a:r>
            <a:endParaRPr lang="en-US" altLang="en-US" sz="4000" dirty="0">
              <a:latin typeface="Arial" pitchFamily="34" charset="0"/>
            </a:endParaRPr>
          </a:p>
        </p:txBody>
      </p:sp>
      <p:sp>
        <p:nvSpPr>
          <p:cNvPr id="24579" name="Rectangle 3"/>
          <p:cNvSpPr>
            <a:spLocks noGrp="1" noChangeArrowheads="1"/>
          </p:cNvSpPr>
          <p:nvPr>
            <p:ph type="body" idx="1"/>
          </p:nvPr>
        </p:nvSpPr>
        <p:spPr>
          <a:xfrm>
            <a:off x="1600200" y="1600200"/>
            <a:ext cx="7239000" cy="5257800"/>
          </a:xfrm>
        </p:spPr>
        <p:txBody>
          <a:bodyPr/>
          <a:lstStyle/>
          <a:p>
            <a:pPr algn="r" rtl="1" eaLnBrk="1" hangingPunct="1">
              <a:lnSpc>
                <a:spcPct val="90000"/>
              </a:lnSpc>
            </a:pPr>
            <a:r>
              <a:rPr lang="ar-JO" altLang="en-US" b="1" dirty="0">
                <a:latin typeface="Arial" pitchFamily="34" charset="0"/>
              </a:rPr>
              <a:t>... زنتا بأصنامهما وأيضاً </a:t>
            </a:r>
            <a:r>
              <a:rPr lang="ar-JO" altLang="en-US" b="1" u="sng" dirty="0">
                <a:latin typeface="Arial" pitchFamily="34" charset="0"/>
              </a:rPr>
              <a:t>أجازتا بنيهما </a:t>
            </a:r>
            <a:r>
              <a:rPr lang="ar-JO" altLang="en-US" b="1" dirty="0">
                <a:latin typeface="Arial" pitchFamily="34" charset="0"/>
              </a:rPr>
              <a:t>الذين ولدتاهم في النار أكلاً لها .... ولما ذبحتا بنيهما لأصنامهما أتتا في ذلك اليوم </a:t>
            </a:r>
            <a:r>
              <a:rPr lang="ar-JO" altLang="en-US" b="1" u="sng" dirty="0">
                <a:latin typeface="Arial" pitchFamily="34" charset="0"/>
              </a:rPr>
              <a:t>إلى مقدسي </a:t>
            </a:r>
            <a:r>
              <a:rPr lang="ar-JO" altLang="en-US" b="1" dirty="0">
                <a:latin typeface="Arial" pitchFamily="34" charset="0"/>
              </a:rPr>
              <a:t>لتنجساه فهوذا هكذا فعلتا في وسط بيتي</a:t>
            </a:r>
            <a:endParaRPr lang="en-US" altLang="en-US" b="1" dirty="0">
              <a:latin typeface="Arial" pitchFamily="34" charset="0"/>
            </a:endParaRPr>
          </a:p>
          <a:p>
            <a:pPr eaLnBrk="1" hangingPunct="1">
              <a:lnSpc>
                <a:spcPct val="90000"/>
              </a:lnSpc>
              <a:buFont typeface="Wingdings" pitchFamily="2" charset="2"/>
              <a:buNone/>
            </a:pPr>
            <a:r>
              <a:rPr lang="ar-JO" altLang="en-US" b="1" dirty="0">
                <a:effectLst/>
                <a:latin typeface="Arial" pitchFamily="34" charset="0"/>
              </a:rPr>
              <a:t>(حز 23: 37، 39)</a:t>
            </a:r>
            <a:endParaRPr lang="en-US" altLang="en-US" b="1" dirty="0">
              <a:effectLst/>
              <a:latin typeface="Arial" pitchFamily="34" charset="0"/>
            </a:endParaRPr>
          </a:p>
        </p:txBody>
      </p:sp>
      <p:pic>
        <p:nvPicPr>
          <p:cNvPr id="226307" name="Picture 4"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257800" y="3200400"/>
            <a:ext cx="3810000" cy="3657600"/>
          </a:xfrm>
        </p:spPr>
        <p:txBody>
          <a:bodyPr/>
          <a:lstStyle/>
          <a:p>
            <a:pPr algn="r" rtl="1" eaLnBrk="1" hangingPunct="1"/>
            <a:r>
              <a:rPr lang="ar-JO" altLang="en-US" b="1" dirty="0">
                <a:latin typeface="Arial" pitchFamily="34" charset="0"/>
              </a:rPr>
              <a:t>لقد مات عدد لا يحصى من الناس بلا داعٍ لأن القادة الدينيين رفضوا إرسالهم إلى الأطباء</a:t>
            </a:r>
            <a:endParaRPr lang="en-US" altLang="en-US" b="1" dirty="0">
              <a:latin typeface="Arial" pitchFamily="34" charset="0"/>
            </a:endParaRPr>
          </a:p>
        </p:txBody>
      </p:sp>
      <p:pic>
        <p:nvPicPr>
          <p:cNvPr id="228354" name="Picture 5" descr="Molo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94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Rot="1" noChangeArrowheads="1"/>
          </p:cNvSpPr>
          <p:nvPr>
            <p:ph type="title"/>
          </p:nvPr>
        </p:nvSpPr>
        <p:spPr>
          <a:xfrm>
            <a:off x="1676400" y="1981200"/>
            <a:ext cx="7162800" cy="990600"/>
          </a:xfrm>
        </p:spPr>
        <p:txBody>
          <a:bodyPr/>
          <a:lstStyle/>
          <a:p>
            <a:pPr eaLnBrk="1" hangingPunct="1"/>
            <a:r>
              <a:rPr lang="ar-JO" altLang="ja-JP" dirty="0">
                <a:latin typeface="Arial" pitchFamily="34" charset="0"/>
              </a:rPr>
              <a:t>الشفاء الإلهي فقط</a:t>
            </a:r>
            <a:endParaRPr lang="en-US" altLang="en-US" dirty="0">
              <a:latin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abor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33400"/>
            <a:ext cx="3886200" cy="3352800"/>
          </a:xfrm>
        </p:spPr>
        <p:txBody>
          <a:bodyPr/>
          <a:lstStyle/>
          <a:p>
            <a:r>
              <a:rPr lang="ar-JO" altLang="en-US" sz="4800" dirty="0">
                <a:latin typeface="Arial" pitchFamily="34" charset="0"/>
              </a:rPr>
              <a:t>الذبيحة     البشرية        اليوم</a:t>
            </a:r>
            <a:endParaRPr lang="en-US" altLang="en-US" sz="4800" dirty="0">
              <a:latin typeface="Arial" pitchFamily="34" charset="0"/>
            </a:endParaRPr>
          </a:p>
        </p:txBody>
      </p:sp>
      <p:pic>
        <p:nvPicPr>
          <p:cNvPr id="5" name="Picture 4" descr="abortion-08-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25"/>
          <p:cNvGrpSpPr>
            <a:grpSpLocks/>
          </p:cNvGrpSpPr>
          <p:nvPr/>
        </p:nvGrpSpPr>
        <p:grpSpPr bwMode="auto">
          <a:xfrm>
            <a:off x="1066800" y="1189038"/>
            <a:ext cx="6880225" cy="4513262"/>
            <a:chOff x="672" y="749"/>
            <a:chExt cx="433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672" y="1072"/>
              <a:ext cx="1728" cy="1086"/>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سؤال:</a:t>
              </a:r>
            </a:p>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عصر التكنولوجيا المتطورة ماذا عن</a:t>
              </a:r>
            </a:p>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ذبيحة دم المسيح؟</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452437" y="1500188"/>
            <a:ext cx="8385175" cy="2582758"/>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marL="0" marR="0" lvl="0" indent="457200" algn="r" defTabSz="914400" rtl="1" eaLnBrk="0" fontAlgn="base" latinLnBrk="0" hangingPunct="0">
              <a:lnSpc>
                <a:spcPct val="15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15وَلِذَلِكَ، فَالْمَسِيحُ هُوَ الْوَسِيطُ لِهَذَا </a:t>
            </a:r>
            <a:r>
              <a:rPr kumimoji="0" lang="ar-JO" sz="54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فَبِمَا أَنَّهُ قَدْ تَّمَ الْمَوْتُ فِدَاءً لِلْمُخَالَفَاتِ الْحَاصِلَةِ تَحْتَ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الْعَهْدِ الأَوَّلِ، </a:t>
            </a:r>
            <a:r>
              <a:rPr kumimoji="0" lang="ar-JO" sz="54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يَنَالُ الْمَدْعُوُّونَ الْوَعْدَ بِالإِرْثِ الأَبَدِيِّ</a:t>
            </a: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0"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
        <p:nvSpPr>
          <p:cNvPr id="235525" name="Oval 5"/>
          <p:cNvSpPr>
            <a:spLocks noChangeArrowheads="1"/>
          </p:cNvSpPr>
          <p:nvPr/>
        </p:nvSpPr>
        <p:spPr bwMode="auto">
          <a:xfrm>
            <a:off x="355601" y="2990850"/>
            <a:ext cx="79613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5527" name="Oval 7"/>
          <p:cNvSpPr>
            <a:spLocks noChangeArrowheads="1"/>
          </p:cNvSpPr>
          <p:nvPr/>
        </p:nvSpPr>
        <p:spPr bwMode="auto">
          <a:xfrm>
            <a:off x="306388" y="1412771"/>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35536" name="Rectangle 1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00100" y="568075"/>
            <a:ext cx="7804150" cy="2551981"/>
          </a:xfrm>
          <a:prstGeom prst="rect">
            <a:avLst/>
          </a:prstGeom>
          <a:noFill/>
          <a:ln w="12700">
            <a:noFill/>
            <a:miter lim="800000"/>
            <a:headEnd/>
            <a:tailEnd/>
          </a:ln>
          <a:effectLst/>
        </p:spPr>
        <p:txBody>
          <a:bodyPr lIns="90487" tIns="44450" rIns="90487" bIns="44450">
            <a:spAutoFit/>
          </a:bodyPr>
          <a:lstStyle/>
          <a:p>
            <a:pPr marL="0" marR="0" lvl="0" indent="45720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16فَعِنْدَمَا يَمُوتُ أَحَدٌ وَيَتْرُكُ </a:t>
            </a:r>
            <a:r>
              <a:rPr kumimoji="0" lang="ar-JO" sz="4800" b="1" i="0" u="none" strike="noStrike" kern="1200" cap="none" spc="0" normalizeH="0" baseline="3000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وَصِيَّةً</a:t>
            </a: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لابُدَّ مِنْ إِثْبَاتِ مَوْتِهِ لِلاسْتِفَادَةِ مِنْ وَصِيَّتِهِ. </a:t>
            </a:r>
            <a:endParaRPr kumimoji="0" lang="en-US" sz="4000" b="1" i="0" u="none" strike="noStrike" kern="1200" cap="none" spc="0" normalizeH="0" baseline="0" noProof="0" dirty="0">
              <a:ln>
                <a:noFill/>
              </a:ln>
              <a:solidFill>
                <a:srgbClr val="FFCC66"/>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1068"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a:t>
            </a:r>
          </a:p>
        </p:txBody>
      </p:sp>
      <p:sp>
        <p:nvSpPr>
          <p:cNvPr id="301070" name="Text Box 14"/>
          <p:cNvSpPr txBox="1">
            <a:spLocks noChangeArrowheads="1"/>
          </p:cNvSpPr>
          <p:nvPr/>
        </p:nvSpPr>
        <p:spPr bwMode="auto">
          <a:xfrm>
            <a:off x="800100" y="3467100"/>
            <a:ext cx="7937500" cy="1323439"/>
          </a:xfrm>
          <a:prstGeom prst="rect">
            <a:avLst/>
          </a:prstGeom>
          <a:noFill/>
          <a:ln w="9525">
            <a:noFill/>
            <a:miter lim="800000"/>
            <a:headEnd/>
            <a:tailEnd/>
          </a:ln>
          <a:effectLst/>
        </p:spPr>
        <p:txBody>
          <a:bodyPr>
            <a:spAutoFit/>
          </a:bodyPr>
          <a:lstStyle/>
          <a:p>
            <a:pPr marL="0" marR="0" lvl="0" indent="45720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17إِذْ لَا قُوَّةَ لِلْوَصِيَّةِ عَلَى الإِطْلاقِ مَادَامَ صَاحِبُهَا حَيًّا. فَلا تَثْبُتُ الْوَصِيَّةُ إِلّا بِمَوْتِ صَاحِبِهَا.</a:t>
            </a: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10" name="Rectangle 3">
            <a:extLst>
              <a:ext uri="{FF2B5EF4-FFF2-40B4-BE49-F238E27FC236}">
                <a16:creationId xmlns:a16="http://schemas.microsoft.com/office/drawing/2014/main" id="{8813A7D5-774A-444A-9539-9384C7469F2B}"/>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0"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
        <p:nvSpPr>
          <p:cNvPr id="11" name="Text Box 9">
            <a:extLst>
              <a:ext uri="{FF2B5EF4-FFF2-40B4-BE49-F238E27FC236}">
                <a16:creationId xmlns:a16="http://schemas.microsoft.com/office/drawing/2014/main" id="{D818E85A-CD31-4447-BF34-D6880C29DE8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1070">
                                            <p:txEl>
                                              <p:pRg st="0" end="0"/>
                                            </p:txEl>
                                          </p:spTgt>
                                        </p:tgtEl>
                                        <p:attrNameLst>
                                          <p:attrName>style.visibility</p:attrName>
                                        </p:attrNameLst>
                                      </p:cBhvr>
                                      <p:to>
                                        <p:strVal val="visible"/>
                                      </p:to>
                                    </p:set>
                                    <p:animEffect transition="in" filter="box(out)">
                                      <p:cBhvr>
                                        <p:cTn id="7"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7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18وَهَكَذَا، فَحَتَّى الْعَهْدُ الْعَتِيقُ لَمْ يَبْدَأْ تَنْفِيذُهُ </a:t>
            </a: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إِلّا بِرَشِّ الدَّمِ.</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3117"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a:t>
            </a:r>
          </a:p>
        </p:txBody>
      </p:sp>
      <p:sp>
        <p:nvSpPr>
          <p:cNvPr id="8" name="Rectangle 3">
            <a:extLst>
              <a:ext uri="{FF2B5EF4-FFF2-40B4-BE49-F238E27FC236}">
                <a16:creationId xmlns:a16="http://schemas.microsoft.com/office/drawing/2014/main" id="{75ADA6F7-6504-4B22-ABDE-0E8BCB538CF4}"/>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762000" y="503238"/>
            <a:ext cx="7715250" cy="353686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19فَمَعْلُومٌ أَنَّ مُوسَى، بَعْدَ تِلاوَةِ وَصَايَا الشَّرِيعَةِ كُلِّهَا عَلَى الشَّعْبِ، أَخَذَ دَمَ الْعُجُولِ وَالتُّيُوسِ مَعَ بَعْضِ الْمَاءِ، وَرَشَّهُ عَلَى كِتَابِ الشَّرِيعَةِ، وَعَلَى أَفْرَادِ الشَّعْبِ، بِبَاقَةٍ مِنْ نَبَاتِ </a:t>
            </a:r>
            <a:r>
              <a:rPr kumimoji="0" lang="ar-JO" sz="4800" b="1" i="0" u="none" strike="noStrike" kern="1200" cap="none" spc="0" normalizeH="0" baseline="3000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الزُّوفَا</a:t>
            </a: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وَصُوفٍ أَحْمَرِ اللَّوْنِ. </a:t>
            </a:r>
            <a:endParaRPr kumimoji="0" lang="en-US" sz="4000" b="1" i="0"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4140"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a:t>
            </a:r>
          </a:p>
        </p:txBody>
      </p:sp>
      <p:sp>
        <p:nvSpPr>
          <p:cNvPr id="8" name="Rectangle 3">
            <a:extLst>
              <a:ext uri="{FF2B5EF4-FFF2-40B4-BE49-F238E27FC236}">
                <a16:creationId xmlns:a16="http://schemas.microsoft.com/office/drawing/2014/main" id="{F9004E8B-E8F8-4EB6-9184-8D2F9F9AC51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305166" name="Rectangle 14"/>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63</a:t>
            </a:r>
          </a:p>
        </p:txBody>
      </p:sp>
      <p:sp>
        <p:nvSpPr>
          <p:cNvPr id="305168" name="Text Box 16"/>
          <p:cNvSpPr txBox="1">
            <a:spLocks noChangeArrowheads="1"/>
          </p:cNvSpPr>
          <p:nvPr/>
        </p:nvSpPr>
        <p:spPr bwMode="auto">
          <a:xfrm>
            <a:off x="393700" y="2489200"/>
            <a:ext cx="8636000" cy="83099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20وَقَالَ: هَذَا دَمُ الْعَهْدِ الَّذِي أَوْصَاكُمُ اللهُ بِحِفْظِهِ.</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p>
        </p:txBody>
      </p:sp>
      <p:sp>
        <p:nvSpPr>
          <p:cNvPr id="305172" name="Text Box 20"/>
          <p:cNvSpPr txBox="1">
            <a:spLocks noChangeArrowheads="1"/>
          </p:cNvSpPr>
          <p:nvPr/>
        </p:nvSpPr>
        <p:spPr bwMode="auto">
          <a:xfrm>
            <a:off x="393700" y="2505988"/>
            <a:ext cx="8636000" cy="83099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20وَقَالَ: هَذَا </a:t>
            </a:r>
            <a:r>
              <a:rPr kumimoji="0" lang="ar-JO" sz="4800" b="1" i="0" u="none" strike="noStrike" kern="1200" cap="none" spc="0" normalizeH="0" baseline="30000" noProof="0" dirty="0">
                <a:ln>
                  <a:noFill/>
                </a:ln>
                <a:solidFill>
                  <a:srgbClr val="FFFFFF">
                    <a:lumMod val="95000"/>
                  </a:srgbClr>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دَمُ الْعَهْدِ </a:t>
            </a: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الَّذِي أَوْصَاكُمُ اللهُ بِحِفْظِهِ.</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52FB2311-BF93-4E2F-9130-24A3E4843076}"/>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691270" y="0"/>
            <a:ext cx="4481375" cy="753441"/>
          </a:xfrm>
          <a:solidFill>
            <a:schemeClr val="tx1"/>
          </a:solidFill>
        </p:spPr>
        <p:txBody>
          <a:bodyPr/>
          <a:lstStyle/>
          <a:p>
            <a:r>
              <a:rPr lang="ar-JO" altLang="zh-CN" b="1" dirty="0">
                <a:solidFill>
                  <a:schemeClr val="bg1"/>
                </a:solidFill>
                <a:latin typeface="Arial" panose="020B0604020202020204" pitchFamily="34" charset="0"/>
                <a:ea typeface="ＭＳ Ｐゴシック" charset="0"/>
                <a:cs typeface="Arial" panose="020B0604020202020204" pitchFamily="34" charset="0"/>
              </a:rPr>
              <a:t>العبادة وقوس قزح</a:t>
            </a:r>
            <a:endParaRPr lang="en-US" altLang="zh-CN"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 Box 8">
            <a:extLst>
              <a:ext uri="{FF2B5EF4-FFF2-40B4-BE49-F238E27FC236}">
                <a16:creationId xmlns:a16="http://schemas.microsoft.com/office/drawing/2014/main" id="{98FB0B6C-22BA-DF51-CFBD-84E7F6AB8555}"/>
              </a:ext>
            </a:extLst>
          </p:cNvPr>
          <p:cNvSpPr txBox="1">
            <a:spLocks noChangeArrowheads="1"/>
          </p:cNvSpPr>
          <p:nvPr/>
        </p:nvSpPr>
        <p:spPr bwMode="auto">
          <a:xfrm>
            <a:off x="3635375" y="908050"/>
            <a:ext cx="5364163" cy="50783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تكوين ٩ : ٥-٧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٥ وَاطْلُبُ انَا دَمَكُمْ </a:t>
            </a:r>
            <a:r>
              <a:rPr kumimoji="0" lang="ar-SA" sz="3600" b="1" i="0" u="none" strike="noStrike" kern="1200" cap="none" spc="0" normalizeH="0" baseline="0" noProof="0" dirty="0" err="1">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لانْفُسِكُمْ</a:t>
            </a: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 فَقَطْ. مِنْ يَدِ كُلِّ حَيَوَانٍ اطْلُبُهُ. وَمِنْ يَدِ الانْسَانِ اطْلُبُ نَفْسَ الانْسَانِ مِنْ يَدِ الانْسَانِ اخِيهِ. ٦ سَافِكُ دَمِ الانْسَانِ </a:t>
            </a:r>
            <a:r>
              <a:rPr kumimoji="0" lang="ar-SA" sz="3600" b="1" i="0" u="none" strike="noStrike" kern="1200" cap="none" spc="0" normalizeH="0" baseline="0" noProof="0" dirty="0" err="1">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بِالانْسَانِ</a:t>
            </a: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 يُسْفَكُ دَمُهُ. لانَّ اللهَ عَلَى صُورَتِهِ عَمِلَ الانْسَانَ. ٧ فَاثْمِرُوا انْتُمْ وَاكْثُرُوا وَتَوَالَدُوا فِي الارْضِ وَتَكَاثَرُوا فِيهَا». </a:t>
            </a: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154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609600" y="2190750"/>
            <a:ext cx="7848600" cy="180209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457200" algn="r" defTabSz="914400" rtl="1" eaLnBrk="0" fontAlgn="base" latinLnBrk="0" hangingPunct="0">
              <a:lnSpc>
                <a:spcPct val="150000"/>
              </a:lnSpc>
              <a:spcBef>
                <a:spcPts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21وَقَدْ رَشَّ مُوسَى </a:t>
            </a: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الدَّم</a:t>
            </a: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أَيْضاً عَلَى خَيْمَةِ الْعِبَادَةِ، وَعَلَى أَدَوَاتِ الْخِدْمَةِ الَّتِي فِيهَا.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6189"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a:t>
            </a:r>
          </a:p>
        </p:txBody>
      </p:sp>
      <p:sp>
        <p:nvSpPr>
          <p:cNvPr id="9" name="Rectangle 3">
            <a:extLst>
              <a:ext uri="{FF2B5EF4-FFF2-40B4-BE49-F238E27FC236}">
                <a16:creationId xmlns:a16="http://schemas.microsoft.com/office/drawing/2014/main" id="{4F5797D5-3FF7-4512-96C5-7A2682675295}"/>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22فَالشَّرِيعَةُ تُوصِي بِأَنْ يَتَطَهَّرَ كُلُّ شَيْءٍ تَقْرِيباً بِالدَّمِ. </a:t>
            </a:r>
            <a:r>
              <a:rPr kumimoji="0" lang="ar-JO" sz="4800" b="1" i="1" u="sng"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غُفْرَانَ إِلّا بِسَفْكِ الدَّمِ!</a:t>
            </a:r>
            <a:endParaRPr kumimoji="0" lang="en-US" sz="4000" b="1" i="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7213"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a:t>
            </a:r>
          </a:p>
        </p:txBody>
      </p:sp>
      <p:sp>
        <p:nvSpPr>
          <p:cNvPr id="8" name="Rectangle 3">
            <a:extLst>
              <a:ext uri="{FF2B5EF4-FFF2-40B4-BE49-F238E27FC236}">
                <a16:creationId xmlns:a16="http://schemas.microsoft.com/office/drawing/2014/main" id="{6042E850-B385-4531-B7AD-B1580C4FD358}"/>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22فَالشَّرِيعَةُ تُوصِي بِأَنْ يَتَطَهَّرَ كُلُّ شَيْءٍ تَقْرِيباً بِالدَّمِ. </a:t>
            </a:r>
            <a:r>
              <a:rPr kumimoji="0" lang="ar-JO" sz="4800" b="1" i="1" u="sng"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غُفْرَانَ إِلّا بِسَفْكِ الدَّمِ!</a:t>
            </a:r>
            <a:endParaRPr kumimoji="0" lang="en-US" sz="4000" b="1" i="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84357" name="Text Box 5"/>
          <p:cNvSpPr txBox="1">
            <a:spLocks noChangeArrowheads="1"/>
          </p:cNvSpPr>
          <p:nvPr/>
        </p:nvSpPr>
        <p:spPr bwMode="auto">
          <a:xfrm>
            <a:off x="1158792" y="2383266"/>
            <a:ext cx="524668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بِسَفْكِ الدَّمِ!</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84366" name="Rectangle 1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10" name="Rectangle 3">
            <a:extLst>
              <a:ext uri="{FF2B5EF4-FFF2-40B4-BE49-F238E27FC236}">
                <a16:creationId xmlns:a16="http://schemas.microsoft.com/office/drawing/2014/main" id="{17884E7F-51CE-4581-9DC1-7A715ACDF07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15156" y="1383481"/>
            <a:ext cx="7773988" cy="54498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200000"/>
              </a:lnSpc>
              <a:spcBef>
                <a:spcPct val="50000"/>
              </a:spcBef>
              <a:spcAft>
                <a:spcPct val="0"/>
              </a:spcAft>
              <a:buClrTx/>
              <a:buSzTx/>
              <a:buFontTx/>
              <a:buNone/>
              <a:tabLst/>
              <a:defRPr/>
            </a:pP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بدون تلك التضحية لا توجد مغفرة.  </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قدم ربنا تلك الذبيحة التامة عندما ذهب إلى </a:t>
            </a:r>
            <a:r>
              <a:rPr kumimoji="0" lang="ar-JO" sz="6000" b="1" i="0" u="none" strike="noStrike" kern="1200" cap="none" spc="0" normalizeH="0" baseline="30000" noProof="0" dirty="0" err="1">
                <a:ln>
                  <a:noFill/>
                </a:ln>
                <a:solidFill>
                  <a:srgbClr val="FFFF00"/>
                </a:solidFill>
                <a:effectLst/>
                <a:uLnTx/>
                <a:uFillTx/>
                <a:latin typeface="Arial" panose="020B0604020202020204" pitchFamily="34" charset="0"/>
                <a:cs typeface="Arial" panose="020B0604020202020204" pitchFamily="34" charset="0"/>
              </a:rPr>
              <a:t>الجلجثة</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 وانتصر على الموت...</a:t>
            </a:r>
          </a:p>
          <a:p>
            <a:pPr marL="0" marR="0" lvl="0" indent="0" algn="ctr" defTabSz="914400" rtl="0" eaLnBrk="0" fontAlgn="base" latinLnBrk="0" hangingPunct="0">
              <a:lnSpc>
                <a:spcPct val="200000"/>
              </a:lnSpc>
              <a:spcBef>
                <a:spcPts val="0"/>
              </a:spcBef>
              <a:spcAft>
                <a:spcPct val="0"/>
              </a:spcAft>
              <a:buClrTx/>
              <a:buSzTx/>
              <a:buFontTx/>
              <a:buNone/>
              <a:tabLst/>
              <a:defRPr/>
            </a:pPr>
            <a:r>
              <a:rPr kumimoji="0" lang="ar-JO" sz="9600" b="1" i="1" u="sng"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بدلاً عنا!</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85389" name="Rectangle 13"/>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E84C6D04-A2F2-4E1A-9789-6852FAD2AD20}"/>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ctrTitle"/>
          </p:nvPr>
        </p:nvSpPr>
        <p:spPr>
          <a:xfrm>
            <a:off x="838200" y="152400"/>
            <a:ext cx="7848600" cy="1828800"/>
          </a:xfrm>
          <a:effectLst>
            <a:outerShdw blurRad="63500" dist="107763" dir="18900000" algn="ctr" rotWithShape="0">
              <a:srgbClr val="000000">
                <a:alpha val="74997"/>
              </a:srgbClr>
            </a:outerShdw>
          </a:effectLst>
        </p:spPr>
        <p:txBody>
          <a:bodyPr/>
          <a:lstStyle/>
          <a:p>
            <a:pPr eaLnBrk="1" hangingPunct="1"/>
            <a:r>
              <a:rPr lang="ar-JO" altLang="en-US" b="1" dirty="0">
                <a:latin typeface="Arial" panose="020B0604020202020204" pitchFamily="34" charset="0"/>
                <a:cs typeface="Arial" panose="020B0604020202020204" pitchFamily="34" charset="0"/>
              </a:rPr>
              <a:t>ما هو الأمر العظيم              بخصوص الجمعة العظيمة؟</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Grp="1" noChangeArrowheads="1"/>
          </p:cNvSpPr>
          <p:nvPr>
            <p:ph type="ctrTitle"/>
          </p:nvPr>
        </p:nvSpPr>
        <p:spPr/>
        <p:txBody>
          <a:bodyPr/>
          <a:lstStyle/>
          <a:p>
            <a:pPr eaLnBrk="1" hangingPunct="1"/>
            <a:r>
              <a:rPr lang="en-US" altLang="en-US" dirty="0">
                <a:latin typeface="Arial" pitchFamily="34" charset="0"/>
              </a:rPr>
              <a:t>BC 1 of 3</a:t>
            </a:r>
          </a:p>
        </p:txBody>
      </p:sp>
      <p:grpSp>
        <p:nvGrpSpPr>
          <p:cNvPr id="3" name="Group 2">
            <a:extLst>
              <a:ext uri="{FF2B5EF4-FFF2-40B4-BE49-F238E27FC236}">
                <a16:creationId xmlns:a16="http://schemas.microsoft.com/office/drawing/2014/main" id="{F96E7F54-1EE9-3347-8372-21C305E5129D}"/>
              </a:ext>
            </a:extLst>
          </p:cNvPr>
          <p:cNvGrpSpPr/>
          <p:nvPr/>
        </p:nvGrpSpPr>
        <p:grpSpPr>
          <a:xfrm>
            <a:off x="990600" y="762000"/>
            <a:ext cx="7086600" cy="6248400"/>
            <a:chOff x="990600" y="762000"/>
            <a:chExt cx="7086600" cy="6248400"/>
          </a:xfrm>
        </p:grpSpPr>
        <p:pic>
          <p:nvPicPr>
            <p:cNvPr id="253955" name="Picture 5"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762000"/>
              <a:ext cx="7086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5268A7C-2581-4F4D-9685-B4E47A76CC08}"/>
                </a:ext>
              </a:extLst>
            </p:cNvPr>
            <p:cNvSpPr/>
            <p:nvPr/>
          </p:nvSpPr>
          <p:spPr bwMode="auto">
            <a:xfrm>
              <a:off x="1582476" y="1648693"/>
              <a:ext cx="3744416" cy="9001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517429F8-4B52-284F-BF41-2A833BED3C7C}"/>
                </a:ext>
              </a:extLst>
            </p:cNvPr>
            <p:cNvSpPr/>
            <p:nvPr/>
          </p:nvSpPr>
          <p:spPr bwMode="auto">
            <a:xfrm>
              <a:off x="6300192" y="2636912"/>
              <a:ext cx="1131700" cy="37849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39267" name="Rectangle 3"/>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b="1" dirty="0">
                <a:latin typeface="Arial" pitchFamily="34" charset="0"/>
              </a:rPr>
              <a:t>ماذا يعني كل هذا؟</a:t>
            </a:r>
            <a:endParaRPr lang="en-US" altLang="en-US" b="1" dirty="0">
              <a:latin typeface="Arial" pitchFamily="34" charset="0"/>
            </a:endParaRPr>
          </a:p>
        </p:txBody>
      </p:sp>
      <p:sp>
        <p:nvSpPr>
          <p:cNvPr id="5" name="Rectangle 3">
            <a:extLst>
              <a:ext uri="{FF2B5EF4-FFF2-40B4-BE49-F238E27FC236}">
                <a16:creationId xmlns:a16="http://schemas.microsoft.com/office/drawing/2014/main" id="{D4FC1390-4216-9847-B4FF-995DB197DF3B}"/>
              </a:ext>
            </a:extLst>
          </p:cNvPr>
          <p:cNvSpPr txBox="1">
            <a:spLocks noChangeArrowheads="1"/>
          </p:cNvSpPr>
          <p:nvPr/>
        </p:nvSpPr>
        <p:spPr bwMode="auto">
          <a:xfrm>
            <a:off x="1582476" y="1636986"/>
            <a:ext cx="4104456" cy="1071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itchFamily="34" charset="0"/>
              </a:rPr>
              <a:t>أنا أكره مصطلح         الجمعة العظيمة</a:t>
            </a:r>
            <a:endParaRPr lang="en-US" altLang="en-US" b="1" kern="0" dirty="0">
              <a:solidFill>
                <a:schemeClr val="bg2"/>
              </a:solidFill>
              <a:effectLst/>
              <a:latin typeface="Arial" pitchFamily="34" charset="0"/>
            </a:endParaRPr>
          </a:p>
        </p:txBody>
      </p:sp>
      <p:sp>
        <p:nvSpPr>
          <p:cNvPr id="7" name="Rectangle 3">
            <a:extLst>
              <a:ext uri="{FF2B5EF4-FFF2-40B4-BE49-F238E27FC236}">
                <a16:creationId xmlns:a16="http://schemas.microsoft.com/office/drawing/2014/main" id="{C1E46589-A6D8-CB49-8CE8-3C51B27CF46C}"/>
              </a:ext>
            </a:extLst>
          </p:cNvPr>
          <p:cNvSpPr txBox="1">
            <a:spLocks noChangeArrowheads="1"/>
          </p:cNvSpPr>
          <p:nvPr/>
        </p:nvSpPr>
        <p:spPr bwMode="auto">
          <a:xfrm>
            <a:off x="4932040" y="2560587"/>
            <a:ext cx="383279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itchFamily="34" charset="0"/>
              </a:rPr>
              <a:t>لماذا؟</a:t>
            </a:r>
            <a:endParaRPr lang="en-US" altLang="en-US" b="1" kern="0" dirty="0">
              <a:solidFill>
                <a:schemeClr val="bg2"/>
              </a:solidFill>
              <a:effectLst/>
              <a:latin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ctrTitle"/>
          </p:nvPr>
        </p:nvSpPr>
        <p:spPr/>
        <p:txBody>
          <a:bodyPr/>
          <a:lstStyle/>
          <a:p>
            <a:pPr eaLnBrk="1" hangingPunct="1"/>
            <a:r>
              <a:rPr lang="en-US" altLang="en-US" dirty="0">
                <a:latin typeface="Arial" panose="020B0604020202020204" pitchFamily="34" charset="0"/>
                <a:cs typeface="Arial" panose="020B0604020202020204" pitchFamily="34" charset="0"/>
              </a:rPr>
              <a:t>BC 2 of 3</a:t>
            </a:r>
          </a:p>
        </p:txBody>
      </p:sp>
      <p:grpSp>
        <p:nvGrpSpPr>
          <p:cNvPr id="2" name="Group 1">
            <a:extLst>
              <a:ext uri="{FF2B5EF4-FFF2-40B4-BE49-F238E27FC236}">
                <a16:creationId xmlns:a16="http://schemas.microsoft.com/office/drawing/2014/main" id="{D4E5A3E3-0391-EF47-9384-98C57F2F2CD1}"/>
              </a:ext>
            </a:extLst>
          </p:cNvPr>
          <p:cNvGrpSpPr/>
          <p:nvPr/>
        </p:nvGrpSpPr>
        <p:grpSpPr>
          <a:xfrm>
            <a:off x="0" y="609600"/>
            <a:ext cx="9144000" cy="6248400"/>
            <a:chOff x="0" y="609600"/>
            <a:chExt cx="9144000" cy="6248400"/>
          </a:xfrm>
        </p:grpSpPr>
        <p:pic>
          <p:nvPicPr>
            <p:cNvPr id="256003"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ADCF4B9-452C-4247-AD33-DBA5393837B7}"/>
                </a:ext>
              </a:extLst>
            </p:cNvPr>
            <p:cNvSpPr/>
            <p:nvPr/>
          </p:nvSpPr>
          <p:spPr bwMode="auto">
            <a:xfrm>
              <a:off x="3994820" y="1653827"/>
              <a:ext cx="4825652" cy="1775173"/>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4399D8C8-3D29-FF40-86CC-DA98A9C175B9}"/>
                </a:ext>
              </a:extLst>
            </p:cNvPr>
            <p:cNvSpPr/>
            <p:nvPr/>
          </p:nvSpPr>
          <p:spPr bwMode="auto">
            <a:xfrm>
              <a:off x="323528" y="1506015"/>
              <a:ext cx="2952328" cy="1581399"/>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41314" name="Rectangle 2"/>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dirty="0">
                <a:latin typeface="Arial" panose="020B0604020202020204" pitchFamily="34" charset="0"/>
                <a:cs typeface="Arial" panose="020B0604020202020204" pitchFamily="34" charset="0"/>
              </a:rPr>
              <a:t>ماذا يعني كل هذا؟</a:t>
            </a:r>
          </a:p>
        </p:txBody>
      </p:sp>
      <p:sp>
        <p:nvSpPr>
          <p:cNvPr id="5" name="Rectangle 3">
            <a:extLst>
              <a:ext uri="{FF2B5EF4-FFF2-40B4-BE49-F238E27FC236}">
                <a16:creationId xmlns:a16="http://schemas.microsoft.com/office/drawing/2014/main" id="{32420FEF-63A3-D54E-ACF8-7EDE879E46CA}"/>
              </a:ext>
            </a:extLst>
          </p:cNvPr>
          <p:cNvSpPr txBox="1">
            <a:spLocks noChangeArrowheads="1"/>
          </p:cNvSpPr>
          <p:nvPr/>
        </p:nvSpPr>
        <p:spPr bwMode="auto">
          <a:xfrm>
            <a:off x="73224" y="1527940"/>
            <a:ext cx="3418656" cy="16423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عُلِّق ربي                  على خشبة                  في ذلك اليوم</a:t>
            </a:r>
            <a:endParaRPr lang="en-US" altLang="en-US" sz="2800" b="1" kern="0" dirty="0">
              <a:solidFill>
                <a:schemeClr val="bg2"/>
              </a:solidFill>
              <a:effectLst/>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7A72A994-7525-764E-9D2C-A36D569AA2AE}"/>
              </a:ext>
            </a:extLst>
          </p:cNvPr>
          <p:cNvSpPr txBox="1">
            <a:spLocks noChangeArrowheads="1"/>
          </p:cNvSpPr>
          <p:nvPr/>
        </p:nvSpPr>
        <p:spPr bwMode="auto">
          <a:xfrm>
            <a:off x="3778796" y="1534714"/>
            <a:ext cx="5291980" cy="18222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لو كان سيتم تعليقك في ذلك اليوم</a:t>
            </a:r>
          </a:p>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وتطوع ليحل محلك </a:t>
            </a:r>
          </a:p>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كيف سيكون شعورك؟</a:t>
            </a:r>
            <a:endParaRPr lang="en-US" altLang="en-US" sz="2800" b="1" kern="0" dirty="0">
              <a:solidFill>
                <a:schemeClr val="bg2"/>
              </a:solidFill>
              <a:effectLst/>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ctrTitle"/>
          </p:nvPr>
        </p:nvSpPr>
        <p:spPr/>
        <p:txBody>
          <a:bodyPr/>
          <a:lstStyle/>
          <a:p>
            <a:pPr eaLnBrk="1" hangingPunct="1"/>
            <a:r>
              <a:rPr lang="en-US" altLang="en-US" dirty="0">
                <a:latin typeface="Arial" panose="020B0604020202020204" pitchFamily="34" charset="0"/>
                <a:cs typeface="Arial" panose="020B0604020202020204" pitchFamily="34" charset="0"/>
              </a:rPr>
              <a:t>BC 3 of 3</a:t>
            </a:r>
          </a:p>
        </p:txBody>
      </p:sp>
      <p:grpSp>
        <p:nvGrpSpPr>
          <p:cNvPr id="2" name="Group 1">
            <a:extLst>
              <a:ext uri="{FF2B5EF4-FFF2-40B4-BE49-F238E27FC236}">
                <a16:creationId xmlns:a16="http://schemas.microsoft.com/office/drawing/2014/main" id="{ED596893-51A6-0B4A-B58A-41C2B82B39A3}"/>
              </a:ext>
            </a:extLst>
          </p:cNvPr>
          <p:cNvGrpSpPr/>
          <p:nvPr/>
        </p:nvGrpSpPr>
        <p:grpSpPr>
          <a:xfrm>
            <a:off x="1295400" y="685800"/>
            <a:ext cx="6553200" cy="6248400"/>
            <a:chOff x="1295400" y="685800"/>
            <a:chExt cx="6553200" cy="6248400"/>
          </a:xfrm>
        </p:grpSpPr>
        <p:pic>
          <p:nvPicPr>
            <p:cNvPr id="258051"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C0B5379F-1CF7-9D48-B85A-741A0BD88240}"/>
                </a:ext>
              </a:extLst>
            </p:cNvPr>
            <p:cNvSpPr/>
            <p:nvPr/>
          </p:nvSpPr>
          <p:spPr bwMode="auto">
            <a:xfrm>
              <a:off x="4374332" y="2449752"/>
              <a:ext cx="2429916" cy="74158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4C63B309-DDCA-8949-8D89-EBDDD2156C49}"/>
                </a:ext>
              </a:extLst>
            </p:cNvPr>
            <p:cNvSpPr/>
            <p:nvPr/>
          </p:nvSpPr>
          <p:spPr bwMode="auto">
            <a:xfrm>
              <a:off x="2051720" y="2490081"/>
              <a:ext cx="1512168" cy="57888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42338" name="Rectangle 2"/>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dirty="0">
                <a:latin typeface="Arial" panose="020B0604020202020204" pitchFamily="34" charset="0"/>
                <a:cs typeface="Arial" panose="020B0604020202020204" pitchFamily="34" charset="0"/>
              </a:rPr>
              <a:t>ماذا يعني كل هذا؟</a:t>
            </a:r>
            <a:endParaRPr lang="en-US" altLang="en-US"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CC43BF0D-7B1D-0A42-B074-C2D142C04C42}"/>
              </a:ext>
            </a:extLst>
          </p:cNvPr>
          <p:cNvSpPr txBox="1">
            <a:spLocks noChangeArrowheads="1"/>
          </p:cNvSpPr>
          <p:nvPr/>
        </p:nvSpPr>
        <p:spPr bwMode="auto">
          <a:xfrm>
            <a:off x="685800" y="2468204"/>
            <a:ext cx="4104456"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anose="020B0604020202020204" pitchFamily="34" charset="0"/>
                <a:cs typeface="Arial" panose="020B0604020202020204" pitchFamily="34" charset="0"/>
              </a:rPr>
              <a:t>شعور جيد</a:t>
            </a:r>
            <a:endParaRPr lang="en-US" altLang="en-US" b="1" kern="0" dirty="0">
              <a:solidFill>
                <a:schemeClr val="bg2"/>
              </a:solidFill>
              <a:effectLst/>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E88C78AB-C457-A74B-9D7F-4398AA06046E}"/>
              </a:ext>
            </a:extLst>
          </p:cNvPr>
          <p:cNvSpPr txBox="1">
            <a:spLocks noChangeArrowheads="1"/>
          </p:cNvSpPr>
          <p:nvPr/>
        </p:nvSpPr>
        <p:spPr bwMode="auto">
          <a:xfrm>
            <a:off x="4465476" y="2171462"/>
            <a:ext cx="2338772" cy="10229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anose="020B0604020202020204" pitchFamily="34" charset="0"/>
                <a:cs typeface="Arial" panose="020B0604020202020204" pitchFamily="34" charset="0"/>
              </a:rPr>
              <a:t>أتمنى لك      يوماً جميلاً</a:t>
            </a:r>
            <a:endParaRPr lang="en-US" altLang="en-US" b="1" kern="0" dirty="0">
              <a:solidFill>
                <a:schemeClr val="bg2"/>
              </a:solidFill>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2145" name="Picture 1026"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1027"/>
          <p:cNvSpPr>
            <a:spLocks noGrp="1" noChangeArrowheads="1"/>
          </p:cNvSpPr>
          <p:nvPr>
            <p:ph type="title"/>
          </p:nvPr>
        </p:nvSpPr>
        <p:spPr>
          <a:xfrm>
            <a:off x="457200" y="76200"/>
            <a:ext cx="8229600" cy="914400"/>
          </a:xfrm>
        </p:spPr>
        <p:txBody>
          <a:bodyPr/>
          <a:lstStyle/>
          <a:p>
            <a:pPr eaLnBrk="1" hangingPunct="1"/>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كان موت المسيح فريداً؟</a:t>
            </a:r>
            <a:endParaRPr lang="en-US"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51556" name="Rectangle 1028"/>
          <p:cNvSpPr>
            <a:spLocks noGrp="1" noChangeArrowheads="1"/>
          </p:cNvSpPr>
          <p:nvPr>
            <p:ph type="body" idx="1"/>
          </p:nvPr>
        </p:nvSpPr>
        <p:spPr>
          <a:xfrm>
            <a:off x="762000" y="868363"/>
            <a:ext cx="8229600" cy="1874837"/>
          </a:xfrm>
        </p:spPr>
        <p:txBody>
          <a:bodyPr/>
          <a:lstStyle/>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غير قانوني</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مات لأجل خطايانا</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مات بقلب مكسور</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fade">
                                      <p:cBhvr>
                                        <p:cTn id="7" dur="500"/>
                                        <p:tgtEl>
                                          <p:spTgt spid="151555"/>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151556">
                                            <p:txEl>
                                              <p:pRg st="0" end="0"/>
                                            </p:txEl>
                                          </p:spTgt>
                                        </p:tgtEl>
                                        <p:attrNameLst>
                                          <p:attrName>style.visibility</p:attrName>
                                        </p:attrNameLst>
                                      </p:cBhvr>
                                      <p:to>
                                        <p:strVal val="visible"/>
                                      </p:to>
                                    </p:set>
                                    <p:animEffect transition="in" filter="fade">
                                      <p:cBhvr>
                                        <p:cTn id="11" dur="500"/>
                                        <p:tgtEl>
                                          <p:spTgt spid="151556">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8000"/>
                                  </p:stCondLst>
                                  <p:childTnLst>
                                    <p:set>
                                      <p:cBhvr>
                                        <p:cTn id="14" dur="1" fill="hold">
                                          <p:stCondLst>
                                            <p:cond delay="0"/>
                                          </p:stCondLst>
                                        </p:cTn>
                                        <p:tgtEl>
                                          <p:spTgt spid="151556">
                                            <p:txEl>
                                              <p:pRg st="1" end="1"/>
                                            </p:txEl>
                                          </p:spTgt>
                                        </p:tgtEl>
                                        <p:attrNameLst>
                                          <p:attrName>style.visibility</p:attrName>
                                        </p:attrNameLst>
                                      </p:cBhvr>
                                      <p:to>
                                        <p:strVal val="visible"/>
                                      </p:to>
                                    </p:set>
                                    <p:animEffect transition="in" filter="fade">
                                      <p:cBhvr>
                                        <p:cTn id="15" dur="500"/>
                                        <p:tgtEl>
                                          <p:spTgt spid="151556">
                                            <p:txEl>
                                              <p:pRg st="1" end="1"/>
                                            </p:txEl>
                                          </p:spTgt>
                                        </p:tgtEl>
                                      </p:cBhvr>
                                    </p:animEffect>
                                  </p:childTnLst>
                                </p:cTn>
                              </p:par>
                            </p:childTnLst>
                          </p:cTn>
                        </p:par>
                        <p:par>
                          <p:cTn id="16" fill="hold" nodeType="afterGroup">
                            <p:stCondLst>
                              <p:cond delay="13500"/>
                            </p:stCondLst>
                            <p:childTnLst>
                              <p:par>
                                <p:cTn id="17" presetID="10" presetClass="entr" presetSubtype="0" fill="hold" grpId="0" nodeType="afterEffect">
                                  <p:stCondLst>
                                    <p:cond delay="4000"/>
                                  </p:stCondLst>
                                  <p:childTnLst>
                                    <p:set>
                                      <p:cBhvr>
                                        <p:cTn id="18" dur="1" fill="hold">
                                          <p:stCondLst>
                                            <p:cond delay="0"/>
                                          </p:stCondLst>
                                        </p:cTn>
                                        <p:tgtEl>
                                          <p:spTgt spid="151556">
                                            <p:txEl>
                                              <p:pRg st="2" end="2"/>
                                            </p:txEl>
                                          </p:spTgt>
                                        </p:tgtEl>
                                        <p:attrNameLst>
                                          <p:attrName>style.visibility</p:attrName>
                                        </p:attrNameLst>
                                      </p:cBhvr>
                                      <p:to>
                                        <p:strVal val="visible"/>
                                      </p:to>
                                    </p:set>
                                    <p:animEffect transition="in" filter="fade">
                                      <p:cBhvr>
                                        <p:cTn id="19" dur="500"/>
                                        <p:tgtEl>
                                          <p:spTgt spid="151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P spid="151556" grpId="0" build="p" autoUpdateAnimBg="0" advAuto="4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ar-JO" altLang="ja-JP" sz="4800" dirty="0">
                <a:latin typeface="Arial" panose="020B0604020202020204" pitchFamily="34" charset="0"/>
                <a:ea typeface="ＭＳ Ｐゴシック" charset="0"/>
                <a:cs typeface="Arial" panose="020B0604020202020204" pitchFamily="34" charset="0"/>
              </a:rPr>
              <a:t>الحياة في الدم</a:t>
            </a:r>
            <a:endParaRPr kumimoji="1" lang="en-US" sz="4800" dirty="0">
              <a:latin typeface="Arial" panose="020B0604020202020204" pitchFamily="34" charset="0"/>
              <a:ea typeface="ＭＳ Ｐゴシック" charset="0"/>
              <a:cs typeface="Arial" panose="020B0604020202020204" pitchFamily="34"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أَنَّ حَيَاةَ الْجَسَدِ </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هِيَ فِي الدَّمِ.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لِهَذَا وَهَبْتُكُمْ إِيَّاهُ</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لِتُكَفِّرُوا عَنْ نُفُوسِكُمْ،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لأَنَّ الدَّمَ يُكَفِّرُ عَنِ النَّفْسِ</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(لا 17: 11).</a:t>
            </a:r>
            <a:endParaRPr kumimoji="1" lang="en-US"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395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ChangeArrowheads="1"/>
          </p:cNvSpPr>
          <p:nvPr/>
        </p:nvSpPr>
        <p:spPr bwMode="auto">
          <a:xfrm>
            <a:off x="609600" y="762000"/>
            <a:ext cx="8077200" cy="23018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5400">
              <a:solidFill>
                <a:schemeClr val="tx2"/>
              </a:solidFill>
              <a:effectLst>
                <a:outerShdw blurRad="38100" dist="38100" dir="2700000" algn="tl">
                  <a:srgbClr val="000000"/>
                </a:outerShdw>
              </a:effectLst>
            </a:endParaRPr>
          </a:p>
        </p:txBody>
      </p:sp>
      <p:sp>
        <p:nvSpPr>
          <p:cNvPr id="148486" name="Rectangle 6"/>
          <p:cNvSpPr>
            <a:spLocks noGrp="1" noChangeArrowheads="1"/>
          </p:cNvSpPr>
          <p:nvPr>
            <p:ph type="title"/>
          </p:nvPr>
        </p:nvSpPr>
        <p:spPr>
          <a:xfrm>
            <a:off x="-36513" y="5516563"/>
            <a:ext cx="9180513" cy="1371600"/>
          </a:xfrm>
          <a:solidFill>
            <a:schemeClr val="bg1"/>
          </a:solidFill>
        </p:spPr>
        <p:txBody>
          <a:bodyPr/>
          <a:lstStyle/>
          <a:p>
            <a:pPr eaLnBrk="1" hangingPunct="1"/>
            <a:r>
              <a:rPr lang="ar-JO" altLang="en-US" sz="4000" b="1" dirty="0">
                <a:latin typeface="Arial" pitchFamily="34" charset="0"/>
                <a:cs typeface="Arial" pitchFamily="34" charset="0"/>
              </a:rPr>
              <a:t>كيف تقدر موت المسيح لأجلك بشكل أفضل الآن؟</a:t>
            </a:r>
            <a:endParaRPr lang="en-US" altLang="en-US" sz="4000" b="1" dirty="0">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descr="blood-land-r">
            <a:hlinkClick r:id="rId3"/>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Rot="1" noChangeArrowheads="1"/>
          </p:cNvSpPr>
          <p:nvPr>
            <p:ph type="title"/>
          </p:nvPr>
        </p:nvSpPr>
        <p:spPr>
          <a:xfrm>
            <a:off x="2209800" y="0"/>
            <a:ext cx="6934200" cy="19812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ar-JO" sz="5400" dirty="0">
                <a:solidFill>
                  <a:schemeClr val="tx1"/>
                </a:solidFill>
                <a:effectLst/>
                <a:ea typeface="+mj-ea"/>
              </a:rPr>
              <a:t>دم                     الإسترضاء</a:t>
            </a:r>
            <a:endParaRPr lang="en-US" sz="5400" dirty="0">
              <a:solidFill>
                <a:schemeClr val="tx1"/>
              </a:solidFill>
              <a:effectLst/>
              <a:ea typeface="+mj-ea"/>
            </a:endParaRPr>
          </a:p>
        </p:txBody>
      </p:sp>
      <p:pic>
        <p:nvPicPr>
          <p:cNvPr id="151555" name="Picture 5" descr="La%2520Blood%2520Dr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09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4800" y="2133600"/>
            <a:ext cx="8839200" cy="47244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90000"/>
              </a:lnSpc>
              <a:spcBef>
                <a:spcPct val="20000"/>
              </a:spcBef>
              <a:buClr>
                <a:schemeClr val="hlink"/>
              </a:buClr>
              <a:buSzPct val="70000"/>
              <a:buFont typeface="Wingdings" pitchFamily="2" charset="2"/>
              <a:buNone/>
            </a:pPr>
            <a:r>
              <a:rPr lang="en-US" altLang="en-US" sz="3200" b="1" dirty="0">
                <a:effectLst>
                  <a:outerShdw blurRad="38100" dist="38100" dir="2700000" algn="tl">
                    <a:srgbClr val="000000"/>
                  </a:outerShdw>
                </a:effectLst>
                <a:latin typeface="Arial" pitchFamily="34" charset="0"/>
                <a:cs typeface="Arial" pitchFamily="34" charset="0"/>
              </a:rPr>
              <a:t>ap· </a:t>
            </a:r>
            <a:r>
              <a:rPr lang="en-US" altLang="en-US" sz="3200" b="1" dirty="0" err="1">
                <a:effectLst>
                  <a:outerShdw blurRad="38100" dist="38100" dir="2700000" algn="tl">
                    <a:srgbClr val="000000"/>
                  </a:outerShdw>
                </a:effectLst>
                <a:latin typeface="Arial" pitchFamily="34" charset="0"/>
                <a:cs typeface="Arial" pitchFamily="34" charset="0"/>
              </a:rPr>
              <a:t>pease</a:t>
            </a:r>
            <a:r>
              <a:rPr lang="en-US" altLang="en-US" sz="3200" b="1" dirty="0">
                <a:effectLst>
                  <a:outerShdw blurRad="38100" dist="38100" dir="2700000" algn="tl">
                    <a:srgbClr val="000000"/>
                  </a:outerShdw>
                </a:effectLst>
                <a:latin typeface="Arial" pitchFamily="34" charset="0"/>
                <a:cs typeface="Arial" pitchFamily="34" charset="0"/>
              </a:rPr>
              <a:t> </a:t>
            </a:r>
            <a:r>
              <a:rPr lang="en-US" altLang="en-US" sz="3200" b="1" i="1" dirty="0" err="1">
                <a:effectLst>
                  <a:outerShdw blurRad="38100" dist="38100" dir="2700000" algn="tl">
                    <a:srgbClr val="000000"/>
                  </a:outerShdw>
                </a:effectLst>
                <a:latin typeface="Arial" pitchFamily="34" charset="0"/>
                <a:cs typeface="Arial" pitchFamily="34" charset="0"/>
              </a:rPr>
              <a:t>tr.v</a:t>
            </a:r>
            <a:r>
              <a:rPr lang="en-US" altLang="en-US" sz="3200" b="1" i="1" dirty="0">
                <a:effectLst>
                  <a:outerShdw blurRad="38100" dist="38100" dir="2700000" algn="tl">
                    <a:srgbClr val="000000"/>
                  </a:outerShdw>
                </a:effectLst>
                <a:latin typeface="Arial" pitchFamily="34" charset="0"/>
                <a:cs typeface="Arial" pitchFamily="34" charset="0"/>
              </a:rPr>
              <a:t>.</a:t>
            </a:r>
            <a:r>
              <a:rPr lang="en-US" altLang="en-US" sz="3200" b="1" dirty="0">
                <a:effectLst>
                  <a:outerShdw blurRad="38100" dist="38100" dir="2700000" algn="tl">
                    <a:srgbClr val="000000"/>
                  </a:outerShdw>
                </a:effectLst>
                <a:latin typeface="Arial" pitchFamily="34" charset="0"/>
                <a:cs typeface="Arial" pitchFamily="34" charset="0"/>
              </a:rPr>
              <a:t> ap· </a:t>
            </a:r>
            <a:r>
              <a:rPr lang="en-US" altLang="en-US" sz="3200" b="1" dirty="0" err="1">
                <a:effectLst>
                  <a:outerShdw blurRad="38100" dist="38100" dir="2700000" algn="tl">
                    <a:srgbClr val="000000"/>
                  </a:outerShdw>
                </a:effectLst>
                <a:latin typeface="Arial" pitchFamily="34" charset="0"/>
                <a:cs typeface="Arial" pitchFamily="34" charset="0"/>
              </a:rPr>
              <a:t>peased</a:t>
            </a:r>
            <a:r>
              <a:rPr lang="en-US" altLang="en-US" sz="3200" b="1" dirty="0">
                <a:effectLst>
                  <a:outerShdw blurRad="38100" dist="38100" dir="2700000" algn="tl">
                    <a:srgbClr val="000000"/>
                  </a:outerShdw>
                </a:effectLst>
                <a:latin typeface="Arial" pitchFamily="34" charset="0"/>
                <a:cs typeface="Arial" pitchFamily="34" charset="0"/>
              </a:rPr>
              <a:t>, ap· peas· </a:t>
            </a:r>
            <a:r>
              <a:rPr lang="en-US" altLang="en-US" sz="3200" b="1" dirty="0" err="1">
                <a:effectLst>
                  <a:outerShdw blurRad="38100" dist="38100" dir="2700000" algn="tl">
                    <a:srgbClr val="000000"/>
                  </a:outerShdw>
                </a:effectLst>
                <a:latin typeface="Arial" pitchFamily="34" charset="0"/>
                <a:cs typeface="Arial" pitchFamily="34" charset="0"/>
              </a:rPr>
              <a:t>ing</a:t>
            </a:r>
            <a:r>
              <a:rPr lang="en-US" altLang="en-US" sz="3200" b="1" dirty="0">
                <a:effectLst>
                  <a:outerShdw blurRad="38100" dist="38100" dir="2700000" algn="tl">
                    <a:srgbClr val="000000"/>
                  </a:outerShdw>
                </a:effectLst>
                <a:latin typeface="Arial" pitchFamily="34" charset="0"/>
                <a:cs typeface="Arial" pitchFamily="34" charset="0"/>
              </a:rPr>
              <a:t>, </a:t>
            </a:r>
            <a:br>
              <a:rPr lang="en-US" altLang="en-US" sz="3200" b="1" dirty="0">
                <a:effectLst>
                  <a:outerShdw blurRad="38100" dist="38100" dir="2700000" algn="tl">
                    <a:srgbClr val="000000"/>
                  </a:outerShdw>
                </a:effectLst>
                <a:latin typeface="Arial" pitchFamily="34" charset="0"/>
                <a:cs typeface="Arial" pitchFamily="34" charset="0"/>
              </a:rPr>
            </a:br>
            <a:r>
              <a:rPr lang="en-US" altLang="en-US" sz="3200" b="1" dirty="0">
                <a:effectLst>
                  <a:outerShdw blurRad="38100" dist="38100" dir="2700000" algn="tl">
                    <a:srgbClr val="000000"/>
                  </a:outerShdw>
                </a:effectLst>
                <a:latin typeface="Arial" pitchFamily="34" charset="0"/>
                <a:cs typeface="Arial" pitchFamily="34" charset="0"/>
              </a:rPr>
              <a:t>ap· peas· es </a:t>
            </a:r>
          </a:p>
          <a:p>
            <a:pPr algn="r" rtl="1" eaLnBrk="1" hangingPunct="1">
              <a:lnSpc>
                <a:spcPct val="90000"/>
              </a:lnSpc>
              <a:spcBef>
                <a:spcPct val="20000"/>
              </a:spcBef>
              <a:buClr>
                <a:schemeClr val="hlink"/>
              </a:buClr>
              <a:buSzPct val="70000"/>
              <a:buFont typeface="Wingdings" pitchFamily="2" charset="2"/>
              <a:buChar char="n"/>
            </a:pPr>
            <a:r>
              <a:rPr lang="en-US" altLang="en-US" sz="3200" b="1" dirty="0">
                <a:effectLst>
                  <a:outerShdw blurRad="38100" dist="38100" dir="2700000" algn="tl">
                    <a:srgbClr val="000000"/>
                  </a:outerShdw>
                </a:effectLst>
                <a:latin typeface="Arial" pitchFamily="34" charset="0"/>
                <a:cs typeface="Arial" pitchFamily="34" charset="0"/>
              </a:rPr>
              <a:t> </a:t>
            </a:r>
            <a:r>
              <a:rPr lang="ar-JO" altLang="en-US" sz="3200" b="1" dirty="0">
                <a:effectLst>
                  <a:outerShdw blurRad="38100" dist="38100" dir="2700000" algn="tl">
                    <a:srgbClr val="000000"/>
                  </a:outerShdw>
                </a:effectLst>
                <a:latin typeface="Arial" pitchFamily="34" charset="0"/>
                <a:cs typeface="Arial" pitchFamily="34" charset="0"/>
              </a:rPr>
              <a:t>لإحلال السلام، الهدوء، الإسترخاء، التهدئة.</a:t>
            </a:r>
            <a:endParaRPr lang="en-US" altLang="en-US" sz="3200" b="1" dirty="0">
              <a:effectLst>
                <a:outerShdw blurRad="38100" dist="38100" dir="2700000" algn="tl">
                  <a:srgbClr val="000000"/>
                </a:outerShdw>
              </a:effectLst>
              <a:latin typeface="Arial" pitchFamily="34" charset="0"/>
              <a:cs typeface="Arial" pitchFamily="34" charset="0"/>
            </a:endParaRPr>
          </a:p>
          <a:p>
            <a:pPr algn="r" rtl="1" eaLnBrk="1" hangingPunct="1">
              <a:lnSpc>
                <a:spcPct val="90000"/>
              </a:lnSpc>
              <a:spcBef>
                <a:spcPct val="20000"/>
              </a:spcBef>
              <a:buClr>
                <a:schemeClr val="hlink"/>
              </a:buClr>
              <a:buSzPct val="70000"/>
              <a:buFont typeface="Wingdings" pitchFamily="2" charset="2"/>
              <a:buChar char="n"/>
            </a:pPr>
            <a:r>
              <a:rPr lang="ar-JO" altLang="en-US" sz="3200" b="1" dirty="0">
                <a:effectLst>
                  <a:outerShdw blurRad="38100" dist="38100" dir="2700000" algn="tl">
                    <a:srgbClr val="000000"/>
                  </a:outerShdw>
                </a:effectLst>
                <a:latin typeface="Arial" pitchFamily="34" charset="0"/>
                <a:cs typeface="Arial" pitchFamily="34" charset="0"/>
              </a:rPr>
              <a:t>يروي أو يخفف، يروي عطشه.</a:t>
            </a:r>
          </a:p>
          <a:p>
            <a:pPr algn="r" rtl="1" eaLnBrk="1" hangingPunct="1">
              <a:lnSpc>
                <a:spcPct val="90000"/>
              </a:lnSpc>
              <a:spcBef>
                <a:spcPct val="20000"/>
              </a:spcBef>
              <a:buClr>
                <a:schemeClr val="hlink"/>
              </a:buClr>
              <a:buSzPct val="70000"/>
              <a:buFont typeface="Wingdings" pitchFamily="2" charset="2"/>
              <a:buChar char="n"/>
            </a:pPr>
            <a:r>
              <a:rPr lang="ar-JO" altLang="en-US" sz="3200" b="1" dirty="0">
                <a:effectLst>
                  <a:outerShdw blurRad="38100" dist="38100" dir="2700000" algn="tl">
                    <a:srgbClr val="000000"/>
                  </a:outerShdw>
                </a:effectLst>
                <a:latin typeface="Arial" pitchFamily="34" charset="0"/>
                <a:cs typeface="Arial" pitchFamily="34" charset="0"/>
              </a:rPr>
              <a:t>تهدئة أو محاولة تهدئة (العدو) من خلال منح التنازلات، غالبًا على حساب المبدأ.</a:t>
            </a:r>
            <a:endParaRPr lang="en-US" altLang="en-US" sz="2800" b="1" dirty="0">
              <a:latin typeface="Arial" pitchFamily="34" charset="0"/>
              <a:cs typeface="Arial" pitchFamily="34" charset="0"/>
            </a:endParaRPr>
          </a:p>
          <a:p>
            <a:pPr algn="r" eaLnBrk="1" hangingPunct="1">
              <a:lnSpc>
                <a:spcPct val="90000"/>
              </a:lnSpc>
              <a:spcBef>
                <a:spcPct val="20000"/>
              </a:spcBef>
              <a:buClr>
                <a:schemeClr val="hlink"/>
              </a:buClr>
              <a:buSzPct val="70000"/>
              <a:buFont typeface="Wingdings" pitchFamily="2" charset="2"/>
              <a:buNone/>
            </a:pPr>
            <a:r>
              <a:rPr lang="en-US" altLang="en-US" sz="2800" b="1" dirty="0">
                <a:latin typeface="Arial" pitchFamily="34" charset="0"/>
                <a:cs typeface="Arial" pitchFamily="34" charset="0"/>
              </a:rPr>
              <a:t>www.dictionary.com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0" y="274638"/>
            <a:ext cx="5808663" cy="1143000"/>
          </a:xfrm>
        </p:spPr>
        <p:txBody>
          <a:bodyPr/>
          <a:lstStyle/>
          <a:p>
            <a:pPr eaLnBrk="1" hangingPunct="1"/>
            <a:r>
              <a:rPr lang="ar-JO" altLang="en-US" dirty="0">
                <a:latin typeface="Arial" pitchFamily="34" charset="0"/>
              </a:rPr>
              <a:t>آدم وحواء</a:t>
            </a:r>
            <a:endParaRPr lang="en-US" altLang="en-US" dirty="0">
              <a:latin typeface="Arial" pitchFamily="34" charset="0"/>
            </a:endParaRPr>
          </a:p>
        </p:txBody>
      </p:sp>
      <p:sp>
        <p:nvSpPr>
          <p:cNvPr id="26627" name="Rectangle 3"/>
          <p:cNvSpPr>
            <a:spLocks noGrp="1" noChangeArrowheads="1"/>
          </p:cNvSpPr>
          <p:nvPr>
            <p:ph type="body" idx="1"/>
          </p:nvPr>
        </p:nvSpPr>
        <p:spPr>
          <a:xfrm>
            <a:off x="5486400" y="4724400"/>
            <a:ext cx="3429000" cy="1981200"/>
          </a:xfrm>
        </p:spPr>
        <p:txBody>
          <a:bodyPr/>
          <a:lstStyle/>
          <a:p>
            <a:pPr algn="r" rtl="1" eaLnBrk="1" hangingPunct="1"/>
            <a:r>
              <a:rPr lang="ar-JO" altLang="en-US" dirty="0">
                <a:latin typeface="Arial" pitchFamily="34" charset="0"/>
              </a:rPr>
              <a:t>كانا عريانان وغير خجلين</a:t>
            </a:r>
            <a:endParaRPr lang="en-US" altLang="en-US" dirty="0">
              <a:latin typeface="Arial" pitchFamily="34" charset="0"/>
            </a:endParaRPr>
          </a:p>
        </p:txBody>
      </p:sp>
      <p:pic>
        <p:nvPicPr>
          <p:cNvPr id="153603" name="Picture 5" descr="we_tb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841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7" descr="adam-1.bmp (191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0"/>
            <a:ext cx="33353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9470</TotalTime>
  <Words>5059</Words>
  <Application>Microsoft Macintosh PowerPoint</Application>
  <PresentationFormat>On-screen Show (4:3)</PresentationFormat>
  <Paragraphs>954</Paragraphs>
  <Slides>72</Slides>
  <Notes>69</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72</vt:i4>
      </vt:variant>
    </vt:vector>
  </HeadingPairs>
  <TitlesOfParts>
    <vt:vector size="106" baseType="lpstr">
      <vt:lpstr>ＭＳ Ｐゴシック</vt:lpstr>
      <vt:lpstr>SimSun</vt:lpstr>
      <vt:lpstr>Times</vt:lpstr>
      <vt:lpstr>Arial</vt:lpstr>
      <vt:lpstr>Arial Black</vt:lpstr>
      <vt:lpstr>Arial Narrow</vt:lpstr>
      <vt:lpstr>Calibri</vt:lpstr>
      <vt:lpstr>Comic Sans MS</vt:lpstr>
      <vt:lpstr>Garamond</vt:lpstr>
      <vt:lpstr>Helvetica</vt:lpstr>
      <vt:lpstr>Tahoma</vt:lpstr>
      <vt:lpstr>Times New Roman</vt:lpstr>
      <vt:lpstr>Wingdings</vt:lpstr>
      <vt:lpstr>Stream</vt:lpstr>
      <vt:lpstr>Digital Dots</vt:lpstr>
      <vt:lpstr>Slit</vt:lpstr>
      <vt:lpstr>Beam</vt:lpstr>
      <vt:lpstr>Orbit</vt:lpstr>
      <vt:lpstr>4_Default Design</vt:lpstr>
      <vt:lpstr>4_Contemporary</vt:lpstr>
      <vt:lpstr>49_Blank Presentation</vt:lpstr>
      <vt:lpstr>1_Circuit</vt:lpstr>
      <vt:lpstr>5_Default Design</vt:lpstr>
      <vt:lpstr>1_Stream</vt:lpstr>
      <vt:lpstr>1_Bar Code</vt:lpstr>
      <vt:lpstr>MEADOW</vt:lpstr>
      <vt:lpstr>22_Default Design</vt:lpstr>
      <vt:lpstr>5_Contemporary</vt:lpstr>
      <vt:lpstr>1_Slit</vt:lpstr>
      <vt:lpstr>6_Contemporary</vt:lpstr>
      <vt:lpstr>8_Contemporary</vt:lpstr>
      <vt:lpstr>2_Contemporary</vt:lpstr>
      <vt:lpstr>1_Pulse</vt:lpstr>
      <vt:lpstr>2_Slit</vt:lpstr>
      <vt:lpstr>Sacrifices in the Ancient Near East</vt:lpstr>
      <vt:lpstr>لماذا تعتقد أن إسرائيل والوثنيين                       كان لديهم ذبائح حيوانية؟</vt:lpstr>
      <vt:lpstr>نظرة المرء إلى الله تؤثر على نظرته                      للذبائح والأخلاق والمهمة</vt:lpstr>
      <vt:lpstr>الخلاص الوثني</vt:lpstr>
      <vt:lpstr>الدّم؟</vt:lpstr>
      <vt:lpstr>العبادة وقوس قزح</vt:lpstr>
      <vt:lpstr>الحياة في الدم</vt:lpstr>
      <vt:lpstr>دم                     الإسترضاء</vt:lpstr>
      <vt:lpstr>آدم وحواء</vt:lpstr>
      <vt:lpstr>محاولة     الإنسان      تغطية         العار</vt:lpstr>
      <vt:lpstr>أصل الذبيحة الدموية</vt:lpstr>
      <vt:lpstr>لماذا فرض الله القرابين لضعف إسرائيل وخطاياها؟</vt:lpstr>
      <vt:lpstr>غفر الله للإسرائيليين عن طريق دم الذبائح (لا 4: 1- 5: 13؛ 6: 24- 30).</vt:lpstr>
      <vt:lpstr>لماذا أسس الله نظام الذبائح؟</vt:lpstr>
      <vt:lpstr>هل خلصت الذبائح الدموية الإسرائيليين الذين هم تحت الشريعة؟</vt:lpstr>
      <vt:lpstr>الذبائح تغفر الخطية</vt:lpstr>
      <vt:lpstr>أي هذه الإجابات هي الأكثر دقَّة؟</vt:lpstr>
      <vt:lpstr>الخلاص في كل العصور:</vt:lpstr>
      <vt:lpstr>الخلاص والتقديس</vt:lpstr>
      <vt:lpstr>غفران الخطيَّة في العهد القديم</vt:lpstr>
      <vt:lpstr>غفران الخطية في العهد الجديد</vt:lpstr>
      <vt:lpstr>الخلاص في العهد القديم</vt:lpstr>
      <vt:lpstr>لاوِيّين</vt:lpstr>
      <vt:lpstr>الخلاص الذاتي والموضوعي</vt:lpstr>
      <vt:lpstr>عيد  كتابي  إضافي  رقم 1</vt:lpstr>
      <vt:lpstr>دارت الحياة اليهودية حول هيكل سليمان لمدة 400 سنة (959-586 ق.م)</vt:lpstr>
      <vt:lpstr>احتفظ اليهود بالقداسة  في المرحضة</vt:lpstr>
      <vt:lpstr>الذبائح في سفر اللاويين 1- 7</vt:lpstr>
      <vt:lpstr>الطاهر والنجس (لا 11)</vt:lpstr>
      <vt:lpstr>التقدمات في لاويين 1-7</vt:lpstr>
      <vt:lpstr>التقدمات في لاويين 1-7</vt:lpstr>
      <vt:lpstr>طقوس التقدمات في لاويين 1- 5</vt:lpstr>
      <vt:lpstr>طقوس التقدمات في لاويين 1- 5</vt:lpstr>
      <vt:lpstr>طقوس التقدمات في لاويين 1- 5</vt:lpstr>
      <vt:lpstr>خيمة الإجتماع والساحة</vt:lpstr>
      <vt:lpstr>طقوس التقدمات اللاوية</vt:lpstr>
      <vt:lpstr>طقوس التقدمات اللاوية</vt:lpstr>
      <vt:lpstr>طقوس التقدمات اللاوية</vt:lpstr>
      <vt:lpstr>طقوس التقدمات اللاوية</vt:lpstr>
      <vt:lpstr>طقوس الذبائح الخاصة</vt:lpstr>
      <vt:lpstr>طقوس تكفيرية خاصة</vt:lpstr>
      <vt:lpstr>طقوس تكفيرية خاصة</vt:lpstr>
      <vt:lpstr>طقوس تكفيرية خاصة</vt:lpstr>
      <vt:lpstr>طقوس تكفيرية خاصة</vt:lpstr>
      <vt:lpstr>ذبائح العهد القديم</vt:lpstr>
      <vt:lpstr>ذبائح العهد القديم</vt:lpstr>
      <vt:lpstr>قاين قتل هابيل</vt:lpstr>
      <vt:lpstr>الذبيحة البشرية</vt:lpstr>
      <vt:lpstr>الذبيحة البشرية</vt:lpstr>
      <vt:lpstr>آحاز من يهوذا</vt:lpstr>
      <vt:lpstr>أهولة وأهوليبة من يهوذا</vt:lpstr>
      <vt:lpstr>الشفاء الإلهي فقط</vt:lpstr>
      <vt:lpstr>الذبيحة     البشرية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هو الأمر العظيم              بخصوص الجمعة العظيمة؟</vt:lpstr>
      <vt:lpstr>BC 1 of 3</vt:lpstr>
      <vt:lpstr>BC 2 of 3</vt:lpstr>
      <vt:lpstr>BC 3 of 3</vt:lpstr>
      <vt:lpstr>قد أُكمل</vt:lpstr>
      <vt:lpstr>كيف كان موت المسيح فريداً؟</vt:lpstr>
      <vt:lpstr>كيف تقدر موت المسيح لأجلك بشكل أفضل الآن؟</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Sacrifices</dc:title>
  <dc:creator>Stephen</dc:creator>
  <cp:lastModifiedBy>Rick Griffith</cp:lastModifiedBy>
  <cp:revision>173</cp:revision>
  <dcterms:created xsi:type="dcterms:W3CDTF">2003-10-22T14:22:28Z</dcterms:created>
  <dcterms:modified xsi:type="dcterms:W3CDTF">2023-12-30T09:46:24Z</dcterms:modified>
</cp:coreProperties>
</file>