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21" r:id="rId2"/>
    <p:sldMasterId id="2147483733" r:id="rId3"/>
    <p:sldMasterId id="2147483748" r:id="rId4"/>
    <p:sldMasterId id="2147483760" r:id="rId5"/>
    <p:sldMasterId id="2147483773" r:id="rId6"/>
    <p:sldMasterId id="2147483785" r:id="rId7"/>
  </p:sldMasterIdLst>
  <p:notesMasterIdLst>
    <p:notesMasterId r:id="rId43"/>
  </p:notesMasterIdLst>
  <p:sldIdLst>
    <p:sldId id="331" r:id="rId8"/>
    <p:sldId id="5248" r:id="rId9"/>
    <p:sldId id="266" r:id="rId10"/>
    <p:sldId id="270" r:id="rId11"/>
    <p:sldId id="403" r:id="rId12"/>
    <p:sldId id="5249" r:id="rId13"/>
    <p:sldId id="306" r:id="rId14"/>
    <p:sldId id="267" r:id="rId15"/>
    <p:sldId id="5247" r:id="rId16"/>
    <p:sldId id="336" r:id="rId17"/>
    <p:sldId id="265" r:id="rId18"/>
    <p:sldId id="328" r:id="rId19"/>
    <p:sldId id="273" r:id="rId20"/>
    <p:sldId id="456" r:id="rId21"/>
    <p:sldId id="315" r:id="rId22"/>
    <p:sldId id="458" r:id="rId23"/>
    <p:sldId id="459" r:id="rId24"/>
    <p:sldId id="460" r:id="rId25"/>
    <p:sldId id="268" r:id="rId26"/>
    <p:sldId id="308" r:id="rId27"/>
    <p:sldId id="5250" r:id="rId28"/>
    <p:sldId id="5257" r:id="rId29"/>
    <p:sldId id="5256" r:id="rId30"/>
    <p:sldId id="5255" r:id="rId31"/>
    <p:sldId id="5258" r:id="rId32"/>
    <p:sldId id="5254" r:id="rId33"/>
    <p:sldId id="5253" r:id="rId34"/>
    <p:sldId id="5252" r:id="rId35"/>
    <p:sldId id="5251" r:id="rId36"/>
    <p:sldId id="437" r:id="rId37"/>
    <p:sldId id="311" r:id="rId38"/>
    <p:sldId id="312" r:id="rId39"/>
    <p:sldId id="269" r:id="rId40"/>
    <p:sldId id="333" r:id="rId41"/>
    <p:sldId id="4883" r:id="rId42"/>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CC"/>
    <a:srgbClr val="FF5050"/>
    <a:srgbClr val="663300"/>
    <a:srgbClr val="CCFF99"/>
    <a:srgbClr val="E9E9E9"/>
    <a:srgbClr val="F6F6F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07" autoAdjust="0"/>
    <p:restoredTop sz="79589" autoAdjust="0"/>
  </p:normalViewPr>
  <p:slideViewPr>
    <p:cSldViewPr>
      <p:cViewPr>
        <p:scale>
          <a:sx n="87" d="100"/>
          <a:sy n="87" d="100"/>
        </p:scale>
        <p:origin x="1512" y="464"/>
      </p:cViewPr>
      <p:guideLst>
        <p:guide orient="horz" pos="2160"/>
        <p:guide pos="2880"/>
      </p:guideLst>
    </p:cSldViewPr>
  </p:slideViewPr>
  <p:outlineViewPr>
    <p:cViewPr>
      <p:scale>
        <a:sx n="33" d="100"/>
        <a:sy n="33" d="100"/>
      </p:scale>
      <p:origin x="0" y="0"/>
    </p:cViewPr>
  </p:outlineViewPr>
  <p:notesTextViewPr>
    <p:cViewPr>
      <p:scale>
        <a:sx n="140" d="100"/>
        <a:sy n="140" d="100"/>
      </p:scale>
      <p:origin x="0" y="0"/>
    </p:cViewPr>
  </p:notesTextViewPr>
  <p:sorterViewPr>
    <p:cViewPr>
      <p:scale>
        <a:sx n="1" d="1"/>
        <a:sy n="1" d="1"/>
      </p:scale>
      <p:origin x="0" y="2264"/>
    </p:cViewPr>
  </p:sorterViewPr>
  <p:notesViewPr>
    <p:cSldViewPr>
      <p:cViewPr varScale="1">
        <p:scale>
          <a:sx n="97" d="100"/>
          <a:sy n="97" d="100"/>
        </p:scale>
        <p:origin x="43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EF064318-C468-CE40-AA43-BD25C04906C8}" type="slidenum">
              <a:rPr lang="en-US"/>
              <a:pPr>
                <a:defRPr/>
              </a:pPr>
              <a:t>‹#›</a:t>
            </a:fld>
            <a:endParaRPr lang="en-US"/>
          </a:p>
        </p:txBody>
      </p:sp>
    </p:spTree>
    <p:extLst>
      <p:ext uri="{BB962C8B-B14F-4D97-AF65-F5344CB8AC3E}">
        <p14:creationId xmlns:p14="http://schemas.microsoft.com/office/powerpoint/2010/main" val="25952064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06C6144-B4C2-7647-8606-BFB85B0B42DB}" type="slidenum">
              <a:rPr lang="en-US" sz="1200">
                <a:latin typeface="Arial" charset="0"/>
              </a:rPr>
              <a:pPr/>
              <a:t>1</a:t>
            </a:fld>
            <a:endParaRPr lang="en-US" sz="1200">
              <a:latin typeface="Arial" charset="0"/>
            </a:endParaRPr>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BG-08-Jerusalem Development-9</a:t>
            </a:r>
          </a:p>
        </p:txBody>
      </p:sp>
      <p:sp>
        <p:nvSpPr>
          <p:cNvPr id="4" name="Slide Number Placeholder 3"/>
          <p:cNvSpPr>
            <a:spLocks noGrp="1"/>
          </p:cNvSpPr>
          <p:nvPr>
            <p:ph type="sldNum" sz="quarter" idx="5"/>
          </p:nvPr>
        </p:nvSpPr>
        <p:spPr/>
        <p:txBody>
          <a:bodyPr/>
          <a:lstStyle/>
          <a:p>
            <a:pPr>
              <a:defRPr/>
            </a:pPr>
            <a:fld id="{EF064318-C468-CE40-AA43-BD25C04906C8}" type="slidenum">
              <a:rPr lang="en-US" smtClean="0"/>
              <a:pPr>
                <a:defRPr/>
              </a:pPr>
              <a:t>10</a:t>
            </a:fld>
            <a:endParaRPr lang="en-US"/>
          </a:p>
        </p:txBody>
      </p:sp>
    </p:spTree>
    <p:extLst>
      <p:ext uri="{BB962C8B-B14F-4D97-AF65-F5344CB8AC3E}">
        <p14:creationId xmlns:p14="http://schemas.microsoft.com/office/powerpoint/2010/main" val="211305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F4B92F1-C019-814F-B2DC-93D5238734F5}" type="slidenum">
              <a:rPr lang="en-US" sz="1200">
                <a:latin typeface="Arial" charset="0"/>
              </a:rPr>
              <a:pPr/>
              <a:t>11</a:t>
            </a:fld>
            <a:endParaRPr lang="en-US" sz="1200">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Some say Jerusalem was in the </a:t>
            </a:r>
            <a:r>
              <a:rPr lang="ru-RU" altLang="ja-JP"/>
              <a:t>"</a:t>
            </a:r>
            <a:r>
              <a:rPr lang="en-US" altLang="ja-JP"/>
              <a:t>navel</a:t>
            </a:r>
            <a:r>
              <a:rPr lang="ru-RU" altLang="ja-JP"/>
              <a:t>"</a:t>
            </a:r>
            <a:r>
              <a:rPr lang="en-US" altLang="ja-JP"/>
              <a:t> of Israel, meaning the center!</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2A3B7A-D9CA-7A48-AED9-266DE3D6B4CE}" type="slidenum">
              <a:rPr lang="en-US" sz="1200">
                <a:latin typeface="Arial" charset="0"/>
              </a:rPr>
              <a:pPr/>
              <a:t>12</a:t>
            </a:fld>
            <a:endParaRPr lang="en-US" sz="1200">
              <a:latin typeface="Arial" charset="0"/>
            </a:endParaRPr>
          </a:p>
        </p:txBody>
      </p:sp>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Some say Jerusalem was in the </a:t>
            </a:r>
            <a:r>
              <a:rPr lang="ru-RU" altLang="ja-JP"/>
              <a:t>"</a:t>
            </a:r>
            <a:r>
              <a:rPr lang="en-US" altLang="ja-JP"/>
              <a:t>navel</a:t>
            </a:r>
            <a:r>
              <a:rPr lang="ru-RU" altLang="ja-JP"/>
              <a:t>"</a:t>
            </a:r>
            <a:r>
              <a:rPr lang="en-US" altLang="ja-JP"/>
              <a:t> of Israel, meaning the center!</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0AF5A7C-C66C-DF44-A534-422C5F78013E}" type="slidenum">
              <a:rPr lang="en-US" sz="1200">
                <a:latin typeface="Arial" charset="0"/>
              </a:rPr>
              <a:pPr/>
              <a:t>13</a:t>
            </a:fld>
            <a:endParaRPr lang="en-US" sz="1200">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 Valleys from three directions protected the city from attack.</a:t>
            </a:r>
          </a:p>
          <a:p>
            <a:pPr eaLnBrk="1" hangingPunct="1"/>
            <a:r>
              <a:rPr lang="en-US" dirty="0"/>
              <a:t>• Jerusalem was never successfully attacked on the east, west, or south. </a:t>
            </a:r>
          </a:p>
          <a:p>
            <a:pPr eaLnBrk="1" hangingPunct="1"/>
            <a:r>
              <a:rPr lang="en-US" dirty="0"/>
              <a:t>• Both the Babylonians (586 BC) and Romans (AD 70) were successful only from the north.</a:t>
            </a:r>
          </a:p>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04BBC5-D90E-DC49-B6B5-7AFC097999E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 second outer eastern wall was discovered in the 1990s. This is not surprising since 2 Chronicles 32:5 records how Hezekiah built it.</a:t>
            </a: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3DF78D9-7CC5-2049-B2A9-4C036EBAA4A3}" type="slidenum">
              <a:rPr lang="en-US" sz="1200">
                <a:latin typeface="Arial" charset="0"/>
              </a:rPr>
              <a:pPr/>
              <a:t>15</a:t>
            </a:fld>
            <a:endParaRPr lang="en-US" sz="1200">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The Gihon Spring lies just outside the city walls and provided ample fresh water for the city inhabitants from before 2000 BC. The challenge was to keep it a secret from enemies outside the gate!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F9A08-CB0B-1F4C-832F-FC316E046CF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2994" name="Rectangle 1026"/>
          <p:cNvSpPr>
            <a:spLocks noGrp="1" noRot="1" noChangeAspect="1" noChangeArrowheads="1" noTextEdit="1"/>
          </p:cNvSpPr>
          <p:nvPr>
            <p:ph type="sldImg"/>
          </p:nvPr>
        </p:nvSpPr>
        <p:spPr>
          <a:solidFill>
            <a:srgbClr val="FFFFFF"/>
          </a:solidFill>
          <a:ln/>
        </p:spPr>
      </p:sp>
      <p:sp>
        <p:nvSpPr>
          <p:cNvPr id="2129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t>Just before 700 BC, the godly King Hezekiah commissioned tunnels to begin from the southern Siloam Pool going northward and another group tunneling from the north at the Gihon Spring. The two groups of workers followed a serpentine path who purpose archaeologists still try to discern. The best theory is that they followed the natural fissures of the rock to make it easier to cut through rock by hand. </a:t>
            </a:r>
          </a:p>
          <a:p>
            <a:pPr eaLnBrk="1" hangingPunct="1"/>
            <a:r>
              <a:rPr lang="en-US" dirty="0"/>
              <a:t>• At the center point, the two groups met. </a:t>
            </a:r>
          </a:p>
          <a:p>
            <a:pPr eaLnBrk="1" hangingPunct="1"/>
            <a:r>
              <a:rPr lang="en-US" dirty="0"/>
              <a:t>• A commemorative plaque was placed there with the story of their efforts. It gave silent testimony for centuries until a crazed man broke it off with hopes to sell it on the antiquities market. He also broke off the portion missing in this picture.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54EC16-2321-FD4B-95E8-7338B487BC1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42" name="Rectangle 1026"/>
          <p:cNvSpPr>
            <a:spLocks noGrp="1" noRot="1" noChangeAspect="1" noChangeArrowheads="1" noTextEdit="1"/>
          </p:cNvSpPr>
          <p:nvPr>
            <p:ph type="sldImg"/>
          </p:nvPr>
        </p:nvSpPr>
        <p:spPr>
          <a:solidFill>
            <a:srgbClr val="FFFFFF"/>
          </a:solidFill>
          <a:ln/>
        </p:spPr>
      </p:sp>
      <p:sp>
        <p:nvSpPr>
          <p:cNvPr id="2150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Here is a translation of the Siloam Inscription. It describes the excitement of the two groups as they finally approached the other group and broker through the rock to let the water flow under the city walls.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E197D3-4CD3-5D4F-848C-CC8451EFCDE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The explorer Charles Warren discovered the vertical shaft bearing his name in the late 1800s. Many believe it was used to lower a bucket into the pool before Hezekiah's Tunnel was dug. </a:t>
            </a:r>
          </a:p>
          <a:p>
            <a:pPr eaLnBrk="1" hangingPunct="1"/>
            <a:endParaRPr lang="en-US" dirty="0"/>
          </a:p>
          <a:p>
            <a:pPr eaLnBrk="1" hangingPunct="1"/>
            <a:r>
              <a:rPr lang="en-US" i="1" dirty="0"/>
              <a:t>Biblical Archeology Review</a:t>
            </a:r>
            <a:r>
              <a:rPr lang="en-US" dirty="0"/>
              <a:t> Nov/Dec 1999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7B9EBCF-6EDA-B34E-A6AF-C49F06B2B90B}" type="slidenum">
              <a:rPr lang="en-US" sz="1200">
                <a:latin typeface="Arial" charset="0"/>
              </a:rPr>
              <a:pPr/>
              <a:t>19</a:t>
            </a:fld>
            <a:endParaRPr lang="en-US" sz="1200">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Like all cities, Jerusalem grew in distinct stages.</a:t>
            </a:r>
          </a:p>
          <a:p>
            <a:pPr eaLnBrk="1" hangingPunct="1"/>
            <a:r>
              <a:rPr lang="en-US" dirty="0"/>
              <a:t>__________</a:t>
            </a:r>
          </a:p>
          <a:p>
            <a:pPr eaLnBrk="1" hangingPunct="1"/>
            <a:r>
              <a:rPr lang="en-US" dirty="0"/>
              <a:t>BG-08-Jerusalem_Geography-20</a:t>
            </a:r>
          </a:p>
          <a:p>
            <a:pPr eaLnBrk="1" hangingPunct="1"/>
            <a:endParaRPr lang="en-US" dirty="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2E2BAE-8514-EE45-8838-6C4A77B48D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These two regions of Israel produced two cultures with their various benefits and challenges.</a:t>
            </a:r>
          </a:p>
          <a:p>
            <a:pPr eaLnBrk="1" hangingPunct="1"/>
            <a:r>
              <a:rPr lang="en-US" dirty="0">
                <a:latin typeface="Arial" charset="0"/>
                <a:ea typeface="ＭＳ Ｐゴシック" charset="0"/>
                <a:cs typeface="ＭＳ Ｐゴシック" charset="0"/>
              </a:rPr>
              <a:t>_______________</a:t>
            </a:r>
          </a:p>
          <a:p>
            <a:pPr eaLnBrk="1" hangingPunct="1"/>
            <a:r>
              <a:rPr lang="en-US" dirty="0">
                <a:latin typeface="Arial" charset="0"/>
                <a:ea typeface="ＭＳ Ｐゴシック" charset="0"/>
                <a:cs typeface="ＭＳ Ｐゴシック" charset="0"/>
              </a:rPr>
              <a:t>BG-05-Israel-NT_Regions_and_Travel-45</a:t>
            </a:r>
          </a:p>
          <a:p>
            <a:pPr eaLnBrk="1" hangingPunct="1"/>
            <a:r>
              <a:rPr lang="en-US" dirty="0">
                <a:latin typeface="Arial" charset="0"/>
                <a:ea typeface="ＭＳ Ｐゴシック" charset="0"/>
                <a:cs typeface="ＭＳ Ｐゴシック" charset="0"/>
              </a:rPr>
              <a:t>BG-08-Jerusalem_Geography-2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D06E294-F58E-CD45-A2B1-F22CCDCBED33}" type="slidenum">
              <a:rPr lang="en-US" sz="1200">
                <a:latin typeface="Arial" charset="0"/>
              </a:rPr>
              <a:pPr/>
              <a:t>20</a:t>
            </a:fld>
            <a:endParaRPr lang="en-US" sz="1200">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The original Jebusite pagan city was renamed the City of David after David conquered it and moved his capital from Hebron to Jerusalem around 1000 BC (2 Sam 5). Here is depicted a millennium later in AD 66—only 4 years before the Romans destroyed it.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06F58-B833-7641-29EC-031CA6D72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9DCE1-4462-DB09-6A90-9B54FCEB3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25BFE-D102-311C-A18D-19023F52FC97}"/>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1611886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2077-01EB-0F0A-ABB5-516080184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35F30-174A-D912-EF3F-FB54FD672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43F6D-E88E-862F-4CEE-62158F6D4F8E}"/>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460002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C6C5-F98C-E070-8DAB-8F835C2A0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A5D00-8089-FB4C-A2C8-356F302D3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212C1E-5846-5909-EB74-2E02AE43556D}"/>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3646773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2C76-5E5A-0B13-FA7D-B2387F804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56364-1F73-6A3E-E02E-6E959ADE1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66D4F-74D1-886B-C18A-47CCA851604B}"/>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188083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CE4ED-9298-D22D-C6B2-AC9AF7E8F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3C70D-61ED-B89E-48DB-A8272AE39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00F7D-F6E9-70B7-2288-9CB3EADCCCBF}"/>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528085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D1D6-4586-E08E-3CE4-A24DDDA9C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0A925-C566-B27B-26B0-20629C8B7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67004-654A-3865-5FF6-89067A92F795}"/>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1553785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F1E3D-EE96-E0C8-0874-2BD704872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35DA4-67CB-2436-BED3-778BEAADE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BE151-EE34-5922-9696-D96B0EF3BD47}"/>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1646192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5B5A6-64B8-C96E-0C71-486D1147C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34360-CD58-2D04-8589-54E9F2D99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BBE06-5DDA-6E25-BB47-FC05FA30AC80}"/>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300839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72AF-865C-5B9C-651C-4872E39B4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AD5B83-2E87-512A-6A7E-6FDEA5A07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DD495-49AA-6477-A0FE-D62B39DEB72E}"/>
              </a:ext>
            </a:extLst>
          </p:cNvPr>
          <p:cNvSpPr>
            <a:spLocks noGrp="1"/>
          </p:cNvSpPr>
          <p:nvPr>
            <p:ph type="body" idx="1"/>
          </p:nvPr>
        </p:nvSpPr>
        <p:spPr/>
        <p:txBody>
          <a:bodyPr/>
          <a:lstStyle/>
          <a:p>
            <a:pPr algn="l" rtl="0" latinLnBrk="0">
              <a:spcBef>
                <a:spcPts val="400"/>
              </a:spcBef>
            </a:pPr>
            <a:r>
              <a:rPr lang="en-US" dirty="0"/>
              <a:t>Like all cities, Jerusalem developed in distinct stages. This is particularly visible in the city's expanding walls, which were destroyed and rebuilt in various eras. The above NT Jerusalem has the OT walls superimposed over them to see how the city expanded in OT times.</a:t>
            </a:r>
          </a:p>
          <a:p>
            <a:pPr algn="l" rtl="0" latinLnBrk="0">
              <a:spcBef>
                <a:spcPts val="400"/>
              </a:spcBef>
            </a:pPr>
            <a:r>
              <a:rPr lang="en-US" dirty="0"/>
              <a:t>________</a:t>
            </a:r>
          </a:p>
          <a:p>
            <a:pPr algn="l" rtl="0" latinLnBrk="0">
              <a:spcBef>
                <a:spcPts val="400"/>
              </a:spcBef>
            </a:pPr>
            <a:r>
              <a:rPr lang="en-US" dirty="0"/>
              <a:t>BG-08-Jerusalem Geography-20</a:t>
            </a:r>
          </a:p>
          <a:p>
            <a:pPr algn="l" rtl="0" latinLnBrk="0">
              <a:spcBef>
                <a:spcPts val="400"/>
              </a:spcBef>
            </a:pPr>
            <a:r>
              <a:rPr lang="en-US" dirty="0"/>
              <a:t>ES-13-Tribulation-37</a:t>
            </a:r>
          </a:p>
          <a:p>
            <a:pPr algn="l" rtl="0" latinLnBrk="0">
              <a:spcBef>
                <a:spcPts val="400"/>
              </a:spcBef>
            </a:pPr>
            <a:r>
              <a:rPr lang="en-US"/>
              <a:t>NB-03-Jerusalem Geography-26</a:t>
            </a:r>
            <a:endParaRPr lang="en-US" dirty="0"/>
          </a:p>
        </p:txBody>
      </p:sp>
    </p:spTree>
    <p:extLst>
      <p:ext uri="{BB962C8B-B14F-4D97-AF65-F5344CB8AC3E}">
        <p14:creationId xmlns:p14="http://schemas.microsoft.com/office/powerpoint/2010/main" val="57267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B345C4B-69F3-8145-A3F3-17E0889211FF}" type="slidenum">
              <a:rPr lang="en-US" sz="1200">
                <a:latin typeface="Arial" charset="0"/>
              </a:rPr>
              <a:pPr/>
              <a:t>3</a:t>
            </a:fld>
            <a:endParaRPr lang="en-US" sz="1200">
              <a:latin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60961-CC53-B641-8C91-5FD3F16C7E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7458" name="Rectangle 2"/>
          <p:cNvSpPr>
            <a:spLocks noGrp="1" noRot="1" noChangeAspect="1" noChangeArrowheads="1" noTextEdit="1"/>
          </p:cNvSpPr>
          <p:nvPr>
            <p:ph type="sldImg"/>
          </p:nvPr>
        </p:nvSpPr>
        <p:spPr>
          <a:ln/>
        </p:spPr>
      </p:sp>
      <p:sp>
        <p:nvSpPr>
          <p:cNvPr id="78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t>Under Nehemiah's leadership in 444 BC, the people rebuilt the various parts of the walls (Neh 3). </a:t>
            </a:r>
          </a:p>
          <a:p>
            <a:pPr eaLnBrk="1" hangingPunct="1"/>
            <a:r>
              <a:rPr lang="en-US" dirty="0"/>
              <a:t>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BG-08-Jerusalem_Geography-21</a:t>
            </a:r>
          </a:p>
          <a:p>
            <a:pPr eaLnBrk="1" hangingPunct="1"/>
            <a:endParaRPr lang="en-GB"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BCD8538D-86EF-224D-907B-2DAC8F45AE3C}" type="slidenum">
              <a:rPr lang="en-US" sz="1200">
                <a:latin typeface="Arial" charset="0"/>
              </a:rPr>
              <a:pPr/>
              <a:t>31</a:t>
            </a:fld>
            <a:endParaRPr lang="en-US" sz="1200">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F234817-6FE4-3948-85D1-53BD7DEACB11}" type="slidenum">
              <a:rPr lang="en-US" sz="1200">
                <a:latin typeface="Arial" charset="0"/>
              </a:rPr>
              <a:pPr/>
              <a:t>32</a:t>
            </a:fld>
            <a:endParaRPr lang="en-US" sz="1200">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5866EC-4130-E14B-8465-64420D1E0BCD}" type="slidenum">
              <a:rPr lang="en-US" sz="1200">
                <a:latin typeface="Arial" charset="0"/>
              </a:rPr>
              <a:pPr/>
              <a:t>33</a:t>
            </a:fld>
            <a:endParaRPr lang="en-US" sz="1200">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BG Bible Geography in Arabic</a:t>
            </a:r>
          </a:p>
          <a:p>
            <a:r>
              <a:rPr lang="en-US" dirty="0"/>
              <a:t>______________</a:t>
            </a:r>
          </a:p>
          <a:p>
            <a:r>
              <a:rPr lang="en-US" dirty="0"/>
              <a:t>Common-</a:t>
            </a:r>
            <a:r>
              <a:rPr lang="en-US" dirty="0">
                <a:latin typeface="Arial" charset="0"/>
                <a:ea typeface="ＭＳ Ｐゴシック" charset="0"/>
              </a:rPr>
              <a:t>13</a:t>
            </a:r>
            <a:endParaRPr lang="en-US" dirty="0"/>
          </a:p>
        </p:txBody>
      </p:sp>
    </p:spTree>
    <p:extLst>
      <p:ext uri="{BB962C8B-B14F-4D97-AF65-F5344CB8AC3E}">
        <p14:creationId xmlns:p14="http://schemas.microsoft.com/office/powerpoint/2010/main" val="229951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7F878BB-8120-E34A-82A5-2E3131C84E2C}" type="slidenum">
              <a:rPr lang="en-US" sz="1200">
                <a:latin typeface="Arial" charset="0"/>
              </a:rPr>
              <a:pPr/>
              <a:t>4</a:t>
            </a:fld>
            <a:endParaRPr lang="en-US" sz="1200">
              <a:latin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1830-BE2A-EFF7-774C-E232ED4F33B0}"/>
            </a:ext>
          </a:extLst>
        </p:cNvPr>
        <p:cNvGrpSpPr/>
        <p:nvPr/>
      </p:nvGrpSpPr>
      <p:grpSpPr>
        <a:xfrm>
          <a:off x="0" y="0"/>
          <a:ext cx="0" cy="0"/>
          <a:chOff x="0" y="0"/>
          <a:chExt cx="0" cy="0"/>
        </a:xfrm>
      </p:grpSpPr>
      <p:sp>
        <p:nvSpPr>
          <p:cNvPr id="55297" name="Rectangle 7">
            <a:extLst>
              <a:ext uri="{FF2B5EF4-FFF2-40B4-BE49-F238E27FC236}">
                <a16:creationId xmlns:a16="http://schemas.microsoft.com/office/drawing/2014/main" id="{0F4F4639-704B-346D-625B-F16E4A585405}"/>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C42AD-2958-814D-A231-9AACECCB881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5298" name="Rectangle 2">
            <a:extLst>
              <a:ext uri="{FF2B5EF4-FFF2-40B4-BE49-F238E27FC236}">
                <a16:creationId xmlns:a16="http://schemas.microsoft.com/office/drawing/2014/main" id="{B4F3340F-D778-90B7-37A7-9C0798257233}"/>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DFE6F789-6945-AB2F-6C7D-9F65346A2747}"/>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66998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17DF2FA-25B2-F04D-9D1C-75D8D9C9D811}" type="slidenum">
              <a:rPr lang="en-US" sz="1200">
                <a:latin typeface="Arial" charset="0"/>
              </a:rPr>
              <a:pPr/>
              <a:t>7</a:t>
            </a:fld>
            <a:endParaRPr lang="en-US" sz="1200">
              <a:latin typeface="Arial"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D671F73-8A19-664E-ABCC-0310A230EDBE}" type="slidenum">
              <a:rPr lang="en-US" sz="1200">
                <a:latin typeface="Arial" charset="0"/>
              </a:rPr>
              <a:pPr/>
              <a:t>8</a:t>
            </a:fld>
            <a:endParaRPr lang="en-US" sz="1200">
              <a:latin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59D81E-545B-0144-B415-CB6834F4BBA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God claims to have given Israel every opportunity to serve him—even the best piece of real estate in the known world.</a:t>
            </a:r>
          </a:p>
          <a:p>
            <a:pPr eaLnBrk="1" hangingPunct="1"/>
            <a:r>
              <a:rPr lang="en-US" dirty="0">
                <a:latin typeface="Arial" charset="0"/>
                <a:ea typeface="ＭＳ Ｐゴシック" charset="0"/>
                <a:cs typeface="ＭＳ Ｐゴシック" charset="0"/>
              </a:rPr>
              <a:t>___________</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BE-26-Ezekiel-slide 28</a:t>
            </a:r>
          </a:p>
          <a:p>
            <a:pPr eaLnBrk="1" hangingPunct="1"/>
            <a:r>
              <a:rPr lang="en-US" dirty="0">
                <a:latin typeface="Arial" charset="0"/>
                <a:ea typeface="ＭＳ Ｐゴシック" charset="0"/>
                <a:cs typeface="ＭＳ Ｐゴシック" charset="0"/>
              </a:rPr>
              <a:t>OS-26-Ezek1-39-slide 114</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678E538-9304-BF4D-9496-36E1AEA681AE}" type="slidenum">
              <a:rPr lang="en-US"/>
              <a:pPr>
                <a:defRPr/>
              </a:pPr>
              <a:t>‹#›</a:t>
            </a:fld>
            <a:endParaRPr lang="en-US"/>
          </a:p>
        </p:txBody>
      </p:sp>
    </p:spTree>
    <p:extLst>
      <p:ext uri="{BB962C8B-B14F-4D97-AF65-F5344CB8AC3E}">
        <p14:creationId xmlns:p14="http://schemas.microsoft.com/office/powerpoint/2010/main" val="1256792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673D40-FCFD-7241-B821-EFB8D126D63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325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F391F39-E2B0-6B48-80CA-B6171B0BDA4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142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3162534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799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212125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534040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55270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652049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755695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58109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7244D41-04E6-F144-A33E-041F1F4DF6D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41753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002307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1990757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22899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5B8DC0A-4C64-DF42-80D3-3C8959F84232}" type="slidenum">
              <a:rPr lang="en-US"/>
              <a:pPr>
                <a:defRPr/>
              </a:pPr>
              <a:t>‹#›</a:t>
            </a:fld>
            <a:endParaRPr lang="en-US"/>
          </a:p>
        </p:txBody>
      </p:sp>
    </p:spTree>
    <p:extLst>
      <p:ext uri="{BB962C8B-B14F-4D97-AF65-F5344CB8AC3E}">
        <p14:creationId xmlns:p14="http://schemas.microsoft.com/office/powerpoint/2010/main" val="423969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4A1E04-EB18-1841-99E0-D73C9979C7E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8210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CEBB44E-0A9E-9347-9973-33E8383A8BC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0332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8101080-69F7-0241-AAA1-24E08DD4FB3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360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94C60B6-53D9-FD46-AFA1-F1B8030EA971}"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18172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11EBEB2D-6886-A941-BD38-9A00198955E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7765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43EF159F-5AEC-2F44-B497-6700452BA72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633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982D95-0814-B449-BCC0-FCABB5AF98C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0429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FD729B7-CEEF-0E42-9873-D801FF7BC7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4135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75612C8-6736-A449-AF63-524AFD6234D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39750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A6D9D51-579A-1448-A423-A0B70A68442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4133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9020F2B-D59A-D64A-91FC-B4E5AE08827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46206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07AEB15-D12B-514D-A619-5B005C1646C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8267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453D95F-AB5F-9540-808E-763E01C0DCC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0490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EDE1B389-FBF6-BA43-9AFF-BF57AF09045B}"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5446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678E538-9304-BF4D-9496-36E1AEA681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842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7244D41-04E6-F144-A33E-041F1F4DF6DA}"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87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A982D95-0814-B449-BCC0-FCABB5AF98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5736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27DC4D7-1009-AF4F-810F-6B1B61B7031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3288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927DC4D7-1009-AF4F-810F-6B1B61B703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881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1E31A9FD-1BC4-BD44-ABF7-F4725D749ED9}"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932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2DFB0007-89F6-B943-AD74-AFD5A7A20786}"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3950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3FFFEDF1-0621-AF4C-8125-142A322A876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3156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C5AAD23-AE3C-8B4F-955D-6A69368A04D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3132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A6D13CB-D244-CC44-83C6-A26BAC6D75A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12859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673D40-FCFD-7241-B821-EFB8D126D63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65772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F391F39-E2B0-6B48-80CA-B6171B0BDA4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6881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0800A26-5944-9E46-94CD-01D5EB8AF4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43818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220604B-AC9D-4C47-B4BA-B818960F6AA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590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E31A9FD-1BC4-BD44-ABF7-F4725D749ED9}"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06644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8828E3D-5D4A-7D44-AB1F-2AB6D1629FB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8617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F0C6824-F8CA-DC42-8A54-00FDFB5C81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9940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EBDA3B3-4CB7-A041-975A-AE67FBD88725}"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7450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7E15A1F0-746D-4C4B-AD52-D44EABDB5E7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0245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29819D5-898E-B344-968D-274D6D86463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393237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C10C300-3427-C54F-9E58-AE4EEBA8BAF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48234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5A1BA4F-1734-004D-9D38-5505051614C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6347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0229BA-D8C2-9D4A-9DED-6CB4453977C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6185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55AE22-D729-0D4B-8C00-6069D7F4685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5526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B1BF0488-D081-D84B-890A-DAC7EF5735B1}"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000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DFB0007-89F6-B943-AD74-AFD5A7A2078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82125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2934422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2964203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2181805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22795699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4248398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2790667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1908700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2430142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1667195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2807861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3FFFEDF1-0621-AF4C-8125-142A322A876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3876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1656400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158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4375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2949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2040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6686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78023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692756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9737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682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C5AAD23-AE3C-8B4F-955D-6A69368A04D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5440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0407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37114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469109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30393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290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A6D13CB-D244-CC44-83C6-A26BAC6D75A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2670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A4FF9E5A-01D3-EB4B-B480-238130A9993B}"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19"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2781060849"/>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defTabSz="914400">
              <a:spcAft>
                <a:spcPct val="0"/>
              </a:spcAft>
              <a:defRPr/>
            </a:pPr>
            <a:fld id="{E59BBBE2-B38A-3E49-80E1-1D5EE3C3CA80}" type="slidenum">
              <a:rPr lang="en-US">
                <a:ea typeface="ＭＳ Ｐゴシック" charset="0"/>
                <a:cs typeface="ＭＳ Ｐゴシック" charset="0"/>
              </a:rPr>
              <a:pPr defTabSz="914400">
                <a:spcAft>
                  <a:spcPct val="0"/>
                </a:spcAft>
                <a:defRPr/>
              </a:pPr>
              <a:t>‹#›</a:t>
            </a:fld>
            <a:endParaRPr lang="en-US">
              <a:ea typeface="ＭＳ Ｐゴシック" charset="0"/>
              <a:cs typeface="ＭＳ Ｐゴシック" charset="0"/>
            </a:endParaRPr>
          </a:p>
        </p:txBody>
      </p:sp>
      <p:grpSp>
        <p:nvGrpSpPr>
          <p:cNvPr id="408580" name="Group 4"/>
          <p:cNvGrpSpPr>
            <a:grpSpLocks/>
          </p:cNvGrpSpPr>
          <p:nvPr/>
        </p:nvGrpSpPr>
        <p:grpSpPr bwMode="auto">
          <a:xfrm>
            <a:off x="0" y="0"/>
            <a:ext cx="9140825" cy="6850063"/>
            <a:chOff x="0" y="0"/>
            <a:chExt cx="5758" cy="4315"/>
          </a:xfrm>
        </p:grpSpPr>
        <p:grpSp>
          <p:nvGrpSpPr>
            <p:cNvPr id="4085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747294"/>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lnSpc>
                <a:spcPct val="100000"/>
              </a:lnSpc>
              <a:buFontTx/>
              <a:buNone/>
              <a:defRPr/>
            </a:pPr>
            <a:endParaRPr kumimoji="0" lang="en-US" b="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lnSpc>
                <a:spcPct val="100000"/>
              </a:lnSpc>
              <a:buFontTx/>
              <a:buNone/>
              <a:defRPr/>
            </a:pPr>
            <a:fld id="{A4FF9E5A-01D3-EB4B-B480-238130A9993B}" type="slidenum">
              <a:rPr kumimoji="0" lang="en-US" b="0">
                <a:solidFill>
                  <a:srgbClr val="FFFFFF"/>
                </a:solidFill>
              </a:rPr>
              <a:pPr>
                <a:lnSpc>
                  <a:spcPct val="100000"/>
                </a:lnSpc>
                <a:buFontTx/>
                <a:buNone/>
                <a:defRPr/>
              </a:pPr>
              <a:t>‹#›</a:t>
            </a:fld>
            <a:endParaRPr kumimoji="0" lang="en-US" b="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alpha val="43137"/>
                    </a:srgbClr>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lnSpc>
                <a:spcPct val="100000"/>
              </a:lnSpc>
              <a:buFontTx/>
              <a:buNone/>
              <a:defRPr/>
            </a:pPr>
            <a:endParaRPr kumimoji="0" lang="en-US" b="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942828"/>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lnSpc>
                <a:spcPct val="100000"/>
              </a:lnSpc>
              <a:buFontTx/>
              <a:buNone/>
              <a:defRPr/>
            </a:pPr>
            <a:endParaRPr kumimoji="0" lang="en-US" b="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lnSpc>
                <a:spcPct val="100000"/>
              </a:lnSpc>
              <a:buFontTx/>
              <a:buNone/>
              <a:defRPr/>
            </a:pPr>
            <a:fld id="{521E94FD-DB1E-F145-88EA-5C026183F2BE}" type="slidenum">
              <a:rPr kumimoji="0" lang="en-US" b="0">
                <a:solidFill>
                  <a:srgbClr val="FFFFFF"/>
                </a:solidFill>
              </a:rPr>
              <a:pPr>
                <a:lnSpc>
                  <a:spcPct val="100000"/>
                </a:lnSpc>
                <a:buFontTx/>
                <a:buNone/>
                <a:defRPr/>
              </a:pPr>
              <a:t>‹#›</a:t>
            </a:fld>
            <a:endParaRPr kumimoji="0" lang="en-US" b="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lnSpc>
                  <a:spcPct val="100000"/>
                </a:lnSpc>
                <a:spcBef>
                  <a:spcPct val="50000"/>
                </a:spcBef>
                <a:buFontTx/>
                <a:buNone/>
                <a:defRPr/>
              </a:pPr>
              <a:endParaRPr kumimoji="0" lang="en-US" sz="3600" b="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lnSpc>
                <a:spcPct val="100000"/>
              </a:lnSpc>
              <a:buFontTx/>
              <a:buNone/>
              <a:defRPr/>
            </a:pPr>
            <a:endParaRPr kumimoji="0" lang="en-US" b="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327899"/>
      </p:ext>
    </p:extLst>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baseline="0">
                <a:solidFill>
                  <a:srgbClr val="FFFFFF"/>
                </a:solidFill>
                <a:latin typeface="Arial" charset="0"/>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a:defRPr/>
            </a:pPr>
            <a:fld id="{2F163712-10C1-C847-8F6C-57F5104778BB}" type="slidenum">
              <a:rPr lang="en-US" altLang="ja-JP"/>
              <a:pPr>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6348679"/>
      </p:ext>
    </p:extLst>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01409"/>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49.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9.xml"/><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2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2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2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2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195763" y="-76200"/>
            <a:ext cx="4948237" cy="7010400"/>
          </a:xfrm>
        </p:spPr>
      </p:pic>
      <p:sp>
        <p:nvSpPr>
          <p:cNvPr id="254979" name="Rectangle 3"/>
          <p:cNvSpPr>
            <a:spLocks noGrp="1" noChangeArrowheads="1"/>
          </p:cNvSpPr>
          <p:nvPr>
            <p:ph type="ctrTitle"/>
          </p:nvPr>
        </p:nvSpPr>
        <p:spPr>
          <a:xfrm>
            <a:off x="685800" y="1752600"/>
            <a:ext cx="7772400" cy="1920875"/>
          </a:xfrm>
          <a:effectLst>
            <a:outerShdw blurRad="63500" dist="35921" dir="2700000" algn="ctr" rotWithShape="0">
              <a:schemeClr val="bg2">
                <a:alpha val="74998"/>
              </a:schemeClr>
            </a:outerShdw>
          </a:effectLst>
        </p:spPr>
        <p:txBody>
          <a:bodyPr/>
          <a:lstStyle/>
          <a:p>
            <a:pPr eaLnBrk="1" hangingPunct="1">
              <a:defRPr/>
            </a:pPr>
            <a:r>
              <a:rPr lang="ar-JO" sz="8000" dirty="0">
                <a:effectLst>
                  <a:glow rad="228600">
                    <a:srgbClr val="000000">
                      <a:alpha val="80266"/>
                    </a:srgbClr>
                  </a:glow>
                  <a:outerShdw blurRad="38100" dist="38100" dir="2700000" algn="tl">
                    <a:srgbClr val="000000"/>
                  </a:outerShdw>
                </a:effectLst>
                <a:latin typeface="Garamond" charset="0"/>
              </a:rPr>
              <a:t>جغرافيا          أورشليم</a:t>
            </a:r>
            <a:endParaRPr lang="en-US" sz="8000" dirty="0">
              <a:effectLst>
                <a:glow rad="228600">
                  <a:srgbClr val="000000">
                    <a:alpha val="80266"/>
                  </a:srgbClr>
                </a:glow>
                <a:outerShdw blurRad="38100" dist="38100" dir="2700000" algn="tl">
                  <a:srgbClr val="000000"/>
                </a:outerShdw>
              </a:effectLst>
              <a:latin typeface="Garamond" charset="0"/>
            </a:endParaRPr>
          </a:p>
        </p:txBody>
      </p:sp>
      <p:sp>
        <p:nvSpPr>
          <p:cNvPr id="254980" name="Rectangle 4"/>
          <p:cNvSpPr>
            <a:spLocks noGrp="1" noChangeArrowheads="1"/>
          </p:cNvSpPr>
          <p:nvPr>
            <p:ph type="subTitle" idx="1"/>
          </p:nvPr>
        </p:nvSpPr>
        <p:spPr>
          <a:xfrm>
            <a:off x="1371600" y="3902075"/>
            <a:ext cx="6400800" cy="1752600"/>
          </a:xfrm>
          <a:effectLst>
            <a:outerShdw blurRad="63500" dist="35921" dir="2700000" algn="ctr" rotWithShape="0">
              <a:schemeClr val="bg2">
                <a:alpha val="74998"/>
              </a:schemeClr>
            </a:outerShdw>
          </a:effectLst>
        </p:spPr>
        <p:txBody>
          <a:bodyPr/>
          <a:lstStyle/>
          <a:p>
            <a:pPr eaLnBrk="1" hangingPunct="1">
              <a:buFont typeface="Wingdings" charset="0"/>
              <a:buNone/>
              <a:defRPr/>
            </a:pPr>
            <a:r>
              <a:rPr lang="ar-JO" sz="4400" b="1" dirty="0">
                <a:effectLst>
                  <a:glow rad="228600">
                    <a:srgbClr val="000000">
                      <a:alpha val="80266"/>
                    </a:srgbClr>
                  </a:glow>
                  <a:outerShdw blurRad="38100" dist="38100" dir="2700000" algn="tl">
                    <a:srgbClr val="000000"/>
                  </a:outerShdw>
                </a:effectLst>
                <a:latin typeface="Garamond" charset="0"/>
              </a:rPr>
              <a:t>المدينة المقدسة</a:t>
            </a:r>
            <a:endParaRPr lang="en-US" sz="4400" b="1" dirty="0">
              <a:effectLst>
                <a:glow rad="228600">
                  <a:srgbClr val="000000">
                    <a:alpha val="80266"/>
                  </a:srgbClr>
                </a:glow>
                <a:outerShdw blurRad="38100" dist="38100" dir="2700000" algn="tl">
                  <a:srgbClr val="000000"/>
                </a:outerShdw>
              </a:effectLst>
              <a:latin typeface="Garamond" charset="0"/>
            </a:endParaRPr>
          </a:p>
        </p:txBody>
      </p:sp>
      <p:sp>
        <p:nvSpPr>
          <p:cNvPr id="2" name="Rectangle 1">
            <a:extLst>
              <a:ext uri="{FF2B5EF4-FFF2-40B4-BE49-F238E27FC236}">
                <a16:creationId xmlns:a16="http://schemas.microsoft.com/office/drawing/2014/main" id="{358FE46F-BEED-2960-3CAD-3EB3E7B5508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CBFCA4-7FC0-AD35-A2D8-EAB55FBF7175}"/>
              </a:ext>
            </a:extLst>
          </p:cNvPr>
          <p:cNvPicPr>
            <a:picLocks noChangeAspect="1"/>
          </p:cNvPicPr>
          <p:nvPr/>
        </p:nvPicPr>
        <p:blipFill rotWithShape="1">
          <a:blip r:embed="rId3"/>
          <a:srcRect l="8771" r="8771"/>
          <a:stretch/>
        </p:blipFill>
        <p:spPr>
          <a:xfrm>
            <a:off x="0" y="-36385"/>
            <a:ext cx="9144000" cy="6930770"/>
          </a:xfrm>
          <a:prstGeom prst="rect">
            <a:avLst/>
          </a:prstGeom>
        </p:spPr>
      </p:pic>
      <p:sp>
        <p:nvSpPr>
          <p:cNvPr id="2" name="Title 1">
            <a:extLst>
              <a:ext uri="{FF2B5EF4-FFF2-40B4-BE49-F238E27FC236}">
                <a16:creationId xmlns:a16="http://schemas.microsoft.com/office/drawing/2014/main" id="{3157D8F1-7327-C4FC-66CE-DAB57B5E665F}"/>
              </a:ext>
            </a:extLst>
          </p:cNvPr>
          <p:cNvSpPr>
            <a:spLocks noGrp="1"/>
          </p:cNvSpPr>
          <p:nvPr>
            <p:ph type="title"/>
          </p:nvPr>
        </p:nvSpPr>
        <p:spPr>
          <a:xfrm>
            <a:off x="0" y="0"/>
            <a:ext cx="9144000" cy="1139825"/>
          </a:xfrm>
        </p:spPr>
        <p:txBody>
          <a:bodyPr/>
          <a:lstStyle/>
          <a:p>
            <a:r>
              <a:rPr lang="ar-JO" sz="4800" b="1" dirty="0">
                <a:latin typeface="Arial" panose="020B0604020202020204" pitchFamily="34" charset="0"/>
                <a:cs typeface="Arial" panose="020B0604020202020204" pitchFamily="34" charset="0"/>
              </a:rPr>
              <a:t>خارطة العصور الوسطى</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333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8600" y="-76200"/>
            <a:ext cx="5108575" cy="70104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ar-JO" dirty="0"/>
              <a:t>الموقع المركزي</a:t>
            </a:r>
            <a:endParaRPr lang="en-US" dirty="0"/>
          </a:p>
        </p:txBody>
      </p:sp>
      <p:sp>
        <p:nvSpPr>
          <p:cNvPr id="43011" name="Text Box 7"/>
          <p:cNvSpPr txBox="1">
            <a:spLocks noChangeArrowheads="1"/>
          </p:cNvSpPr>
          <p:nvPr/>
        </p:nvSpPr>
        <p:spPr bwMode="auto">
          <a:xfrm>
            <a:off x="762000" y="3105150"/>
            <a:ext cx="32004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كانت أورشليم في أرض بنيامين قريبة إلى أرض يهوذا ولكنها قريبة  للأسباط العشرة</a:t>
            </a:r>
            <a:endParaRPr lang="en-US" dirty="0">
              <a:effectLst/>
              <a:latin typeface="Arial" charset="0"/>
              <a:cs typeface="Arial" charset="0"/>
            </a:endParaRPr>
          </a:p>
        </p:txBody>
      </p:sp>
      <p:sp>
        <p:nvSpPr>
          <p:cNvPr id="43012" name="Text Box 8"/>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5370" name="Text Box 10"/>
          <p:cNvSpPr txBox="1">
            <a:spLocks noChangeArrowheads="1"/>
          </p:cNvSpPr>
          <p:nvPr/>
        </p:nvSpPr>
        <p:spPr bwMode="auto">
          <a:xfrm>
            <a:off x="8605838" y="0"/>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Arial"/>
                <a:cs typeface="Arial"/>
              </a:rPr>
              <a:t>37</a:t>
            </a:r>
            <a:endParaRPr lang="en-US" sz="2400" dirty="0">
              <a:effectLst>
                <a:outerShdw blurRad="38100" dist="38100" dir="2700000" algn="tl">
                  <a:srgbClr val="000000"/>
                </a:outerShdw>
              </a:effectLst>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35425" y="0"/>
            <a:ext cx="5260975" cy="7010400"/>
          </a:xfrm>
        </p:spPr>
      </p:pic>
      <p:sp>
        <p:nvSpPr>
          <p:cNvPr id="45058" name="Text Box 4"/>
          <p:cNvSpPr txBox="1">
            <a:spLocks noChangeArrowheads="1"/>
          </p:cNvSpPr>
          <p:nvPr/>
        </p:nvSpPr>
        <p:spPr bwMode="auto">
          <a:xfrm>
            <a:off x="381000" y="3105150"/>
            <a:ext cx="32004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dirty="0">
                <a:effectLst/>
                <a:latin typeface="Arial" charset="0"/>
                <a:cs typeface="Arial" charset="0"/>
              </a:rPr>
              <a:t>عرفت أورشليم  بإسم               سرة إسرائيل</a:t>
            </a:r>
            <a:endParaRPr lang="en-US" dirty="0">
              <a:effectLst/>
              <a:latin typeface="Arial" charset="0"/>
              <a:cs typeface="Arial" charset="0"/>
            </a:endParaRPr>
          </a:p>
        </p:txBody>
      </p:sp>
      <p:sp>
        <p:nvSpPr>
          <p:cNvPr id="138243" name="Rectangle 3"/>
          <p:cNvSpPr>
            <a:spLocks noGrp="1" noRot="1" noChangeArrowheads="1"/>
          </p:cNvSpPr>
          <p:nvPr>
            <p:ph type="title"/>
          </p:nvPr>
        </p:nvSpPr>
        <p:spPr>
          <a:xfrm>
            <a:off x="152400" y="457200"/>
            <a:ext cx="3657600" cy="2133600"/>
          </a:xfrm>
          <a:solidFill>
            <a:srgbClr val="800000"/>
          </a:solidFill>
          <a:ln w="57150">
            <a:solidFill>
              <a:schemeClr val="bg2"/>
            </a:solidFill>
          </a:ln>
        </p:spPr>
        <p:txBody>
          <a:bodyPr/>
          <a:lstStyle/>
          <a:p>
            <a:pPr eaLnBrk="1" hangingPunct="1">
              <a:defRPr/>
            </a:pPr>
            <a:r>
              <a:rPr lang="ar-JO" dirty="0"/>
              <a:t>الموقع المركزي</a:t>
            </a:r>
            <a:endParaRPr lang="en-US" dirty="0"/>
          </a:p>
        </p:txBody>
      </p:sp>
      <p:pic>
        <p:nvPicPr>
          <p:cNvPr id="13824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524000"/>
            <a:ext cx="6107113"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ar-JO" sz="2400" b="1" dirty="0">
                <a:effectLst/>
                <a:latin typeface="Arial" charset="0"/>
                <a:cs typeface="Arial" charset="0"/>
              </a:rPr>
              <a:t>أورشليم</a:t>
            </a:r>
            <a:endParaRPr lang="en-US" sz="2400" b="1" dirty="0">
              <a:effectLst/>
              <a:latin typeface="Arial" charset="0"/>
              <a:cs typeface="Arial" charset="0"/>
            </a:endParaRPr>
          </a:p>
        </p:txBody>
      </p:sp>
      <p:sp>
        <p:nvSpPr>
          <p:cNvPr id="138246"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a:defRPr/>
            </a:pPr>
            <a:endParaRPr lang="en-US">
              <a:latin typeface="Arial"/>
              <a:ea typeface="+mn-ea"/>
              <a:cs typeface="Arial"/>
            </a:endParaRPr>
          </a:p>
        </p:txBody>
      </p:sp>
      <p:sp>
        <p:nvSpPr>
          <p:cNvPr id="138248" name="Text Box 8"/>
          <p:cNvSpPr txBox="1">
            <a:spLocks noChangeArrowheads="1"/>
          </p:cNvSpPr>
          <p:nvPr/>
        </p:nvSpPr>
        <p:spPr bwMode="auto">
          <a:xfrm>
            <a:off x="8601075" y="0"/>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Arial"/>
                <a:cs typeface="Arial"/>
              </a:rPr>
              <a:t>37</a:t>
            </a:r>
            <a:endParaRPr lang="en-US" sz="24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500"/>
                                        <p:tgtEl>
                                          <p:spTgt spid="138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8247"/>
                                        </p:tgtEl>
                                      </p:cBhvr>
                                    </p:animEffect>
                                    <p:set>
                                      <p:cBhvr>
                                        <p:cTn id="12" dur="1" fill="hold">
                                          <p:stCondLst>
                                            <p:cond delay="499"/>
                                          </p:stCondLst>
                                        </p:cTn>
                                        <p:tgtEl>
                                          <p:spTgt spid="138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Arial" panose="020B0604020202020204" pitchFamily="34" charset="0"/>
                <a:cs typeface="Arial" panose="020B0604020202020204" pitchFamily="34" charset="0"/>
              </a:rPr>
              <a:t>أورشليم</a:t>
            </a:r>
            <a:endParaRPr lang="en-US" dirty="0">
              <a:latin typeface="Arial" panose="020B0604020202020204" pitchFamily="34" charset="0"/>
              <a:cs typeface="Arial" panose="020B0604020202020204" pitchFamily="34" charset="0"/>
            </a:endParaRPr>
          </a:p>
        </p:txBody>
      </p:sp>
      <p:pic>
        <p:nvPicPr>
          <p:cNvPr id="47106"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47107"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p:txBody>
      </p:sp>
      <p:sp>
        <p:nvSpPr>
          <p:cNvPr id="26629" name="Text Box 5"/>
          <p:cNvSpPr txBox="1">
            <a:spLocks noChangeArrowheads="1"/>
          </p:cNvSpPr>
          <p:nvPr/>
        </p:nvSpPr>
        <p:spPr bwMode="auto">
          <a:xfrm>
            <a:off x="5638800" y="2895600"/>
            <a:ext cx="3505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rtl="1" fontAlgn="base">
              <a:buFontTx/>
              <a:buChar char="•"/>
            </a:pPr>
            <a:r>
              <a:rPr lang="ar-JO" sz="3200" dirty="0">
                <a:effectLst/>
                <a:latin typeface="Arial" panose="020B0604020202020204" pitchFamily="34" charset="0"/>
                <a:cs typeface="Arial" panose="020B0604020202020204" pitchFamily="34" charset="0"/>
              </a:rPr>
              <a:t> وديان الحماية</a:t>
            </a:r>
            <a:endParaRPr lang="en-US" sz="3200" dirty="0">
              <a:effectLst/>
              <a:latin typeface="Arial" panose="020B0604020202020204" pitchFamily="34" charset="0"/>
              <a:cs typeface="Arial" panose="020B0604020202020204" pitchFamily="34" charset="0"/>
            </a:endParaRPr>
          </a:p>
        </p:txBody>
      </p:sp>
      <p:sp>
        <p:nvSpPr>
          <p:cNvPr id="26634" name="Freeform 10" descr="Horizontal brick"/>
          <p:cNvSpPr>
            <a:spLocks/>
          </p:cNvSpPr>
          <p:nvPr/>
        </p:nvSpPr>
        <p:spPr bwMode="auto">
          <a:xfrm>
            <a:off x="3038475" y="4668838"/>
            <a:ext cx="612775" cy="1533525"/>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26639" name="AutoShape 15"/>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45" name="Text Box 21"/>
          <p:cNvSpPr txBox="1">
            <a:spLocks noChangeArrowheads="1"/>
          </p:cNvSpPr>
          <p:nvPr/>
        </p:nvSpPr>
        <p:spPr bwMode="auto">
          <a:xfrm>
            <a:off x="6248400" y="3760788"/>
            <a:ext cx="1600118" cy="181588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marL="342900" indent="-342900">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1. تيروبيون</a:t>
            </a:r>
          </a:p>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2. هنوم</a:t>
            </a:r>
          </a:p>
          <a:p>
            <a:pPr marL="0" indent="0" algn="r">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3. قدرون</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46" name="Text Box 22"/>
          <p:cNvSpPr txBox="1">
            <a:spLocks noChangeArrowheads="1"/>
          </p:cNvSpPr>
          <p:nvPr/>
        </p:nvSpPr>
        <p:spPr bwMode="auto">
          <a:xfrm rot="369527">
            <a:off x="1373880" y="6228448"/>
            <a:ext cx="180049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هنوم</a:t>
            </a:r>
            <a:endParaRPr lang="en-US" b="1" dirty="0">
              <a:solidFill>
                <a:schemeClr val="bg2"/>
              </a:solidFill>
              <a:effectLst/>
              <a:latin typeface="Arial" panose="020B0604020202020204" pitchFamily="34" charset="0"/>
              <a:cs typeface="Arial" panose="020B0604020202020204" pitchFamily="34" charset="0"/>
            </a:endParaRPr>
          </a:p>
        </p:txBody>
      </p:sp>
      <p:sp>
        <p:nvSpPr>
          <p:cNvPr id="26647" name="Text Box 23"/>
          <p:cNvSpPr txBox="1">
            <a:spLocks noChangeArrowheads="1"/>
          </p:cNvSpPr>
          <p:nvPr/>
        </p:nvSpPr>
        <p:spPr bwMode="auto">
          <a:xfrm rot="5199946">
            <a:off x="1288956" y="4740577"/>
            <a:ext cx="2457724"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تيروبيون</a:t>
            </a:r>
            <a:endParaRPr lang="en-US" b="1" dirty="0">
              <a:solidFill>
                <a:schemeClr val="bg2"/>
              </a:solidFill>
              <a:effectLst/>
              <a:latin typeface="Arial" panose="020B0604020202020204" pitchFamily="34" charset="0"/>
              <a:cs typeface="Arial" panose="020B0604020202020204" pitchFamily="34" charset="0"/>
            </a:endParaRPr>
          </a:p>
        </p:txBody>
      </p:sp>
      <p:sp>
        <p:nvSpPr>
          <p:cNvPr id="26648" name="Text Box 24"/>
          <p:cNvSpPr txBox="1">
            <a:spLocks noChangeArrowheads="1"/>
          </p:cNvSpPr>
          <p:nvPr/>
        </p:nvSpPr>
        <p:spPr bwMode="auto">
          <a:xfrm rot="-4840031">
            <a:off x="3139159" y="5286823"/>
            <a:ext cx="2040943" cy="6463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ar-JO" b="1" dirty="0">
                <a:solidFill>
                  <a:schemeClr val="bg2"/>
                </a:solidFill>
                <a:effectLst/>
                <a:latin typeface="Arial" panose="020B0604020202020204" pitchFamily="34" charset="0"/>
                <a:cs typeface="Arial" panose="020B0604020202020204" pitchFamily="34" charset="0"/>
              </a:rPr>
              <a:t>وادي قدرون</a:t>
            </a:r>
            <a:endParaRPr lang="en-US" b="1" dirty="0">
              <a:solidFill>
                <a:schemeClr val="bg2"/>
              </a:solidFill>
              <a:effectLst/>
              <a:latin typeface="Arial" panose="020B0604020202020204" pitchFamily="34" charset="0"/>
              <a:cs typeface="Arial" panose="020B0604020202020204" pitchFamily="34" charset="0"/>
            </a:endParaRPr>
          </a:p>
        </p:txBody>
      </p:sp>
      <p:sp>
        <p:nvSpPr>
          <p:cNvPr id="26649" name="Text Box 25"/>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Arial" panose="020B0604020202020204" pitchFamily="34" charset="0"/>
                <a:cs typeface="Arial" panose="020B0604020202020204" pitchFamily="34" charset="0"/>
              </a:rPr>
              <a:t>117</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636" name="AutoShape 12"/>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37" name="AutoShape 13"/>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26638" name="AutoShape 14"/>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45"/>
                                        </p:tgtEl>
                                        <p:attrNameLst>
                                          <p:attrName>style.visibility</p:attrName>
                                        </p:attrNameLst>
                                      </p:cBhvr>
                                      <p:to>
                                        <p:strVal val="visible"/>
                                      </p:to>
                                    </p:se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6647"/>
                                        </p:tgtEl>
                                        <p:attrNameLst>
                                          <p:attrName>style.visibility</p:attrName>
                                        </p:attrNameLst>
                                      </p:cBhvr>
                                      <p:to>
                                        <p:strVal val="visible"/>
                                      </p:to>
                                    </p:set>
                                    <p:anim calcmode="lin" valueType="num">
                                      <p:cBhvr>
                                        <p:cTn id="14" dur="1000" fill="hold"/>
                                        <p:tgtEl>
                                          <p:spTgt spid="26647"/>
                                        </p:tgtEl>
                                        <p:attrNameLst>
                                          <p:attrName>ppt_w</p:attrName>
                                        </p:attrNameLst>
                                      </p:cBhvr>
                                      <p:tavLst>
                                        <p:tav tm="0">
                                          <p:val>
                                            <p:fltVal val="0"/>
                                          </p:val>
                                        </p:tav>
                                        <p:tav tm="100000">
                                          <p:val>
                                            <p:strVal val="#ppt_w"/>
                                          </p:val>
                                        </p:tav>
                                      </p:tavLst>
                                    </p:anim>
                                    <p:anim calcmode="lin" valueType="num">
                                      <p:cBhvr>
                                        <p:cTn id="15" dur="1000" fill="hold"/>
                                        <p:tgtEl>
                                          <p:spTgt spid="26647"/>
                                        </p:tgtEl>
                                        <p:attrNameLst>
                                          <p:attrName>ppt_h</p:attrName>
                                        </p:attrNameLst>
                                      </p:cBhvr>
                                      <p:tavLst>
                                        <p:tav tm="0">
                                          <p:val>
                                            <p:fltVal val="0"/>
                                          </p:val>
                                        </p:tav>
                                        <p:tav tm="100000">
                                          <p:val>
                                            <p:strVal val="#ppt_h"/>
                                          </p:val>
                                        </p:tav>
                                      </p:tavLst>
                                    </p:anim>
                                    <p:anim calcmode="lin" valueType="num">
                                      <p:cBhvr>
                                        <p:cTn id="16" dur="1000" fill="hold"/>
                                        <p:tgtEl>
                                          <p:spTgt spid="266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664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1500"/>
                            </p:stCondLst>
                            <p:childTnLst>
                              <p:par>
                                <p:cTn id="19" presetID="15" presetClass="entr" presetSubtype="0" fill="hold" grpId="0" nodeType="afterEffect">
                                  <p:stCondLst>
                                    <p:cond delay="0"/>
                                  </p:stCondLst>
                                  <p:childTnLst>
                                    <p:set>
                                      <p:cBhvr>
                                        <p:cTn id="20" dur="1" fill="hold">
                                          <p:stCondLst>
                                            <p:cond delay="0"/>
                                          </p:stCondLst>
                                        </p:cTn>
                                        <p:tgtEl>
                                          <p:spTgt spid="26646"/>
                                        </p:tgtEl>
                                        <p:attrNameLst>
                                          <p:attrName>style.visibility</p:attrName>
                                        </p:attrNameLst>
                                      </p:cBhvr>
                                      <p:to>
                                        <p:strVal val="visible"/>
                                      </p:to>
                                    </p:set>
                                    <p:anim calcmode="lin" valueType="num">
                                      <p:cBhvr>
                                        <p:cTn id="21" dur="1000" fill="hold"/>
                                        <p:tgtEl>
                                          <p:spTgt spid="26646"/>
                                        </p:tgtEl>
                                        <p:attrNameLst>
                                          <p:attrName>ppt_w</p:attrName>
                                        </p:attrNameLst>
                                      </p:cBhvr>
                                      <p:tavLst>
                                        <p:tav tm="0">
                                          <p:val>
                                            <p:fltVal val="0"/>
                                          </p:val>
                                        </p:tav>
                                        <p:tav tm="100000">
                                          <p:val>
                                            <p:strVal val="#ppt_w"/>
                                          </p:val>
                                        </p:tav>
                                      </p:tavLst>
                                    </p:anim>
                                    <p:anim calcmode="lin" valueType="num">
                                      <p:cBhvr>
                                        <p:cTn id="22" dur="1000" fill="hold"/>
                                        <p:tgtEl>
                                          <p:spTgt spid="26646"/>
                                        </p:tgtEl>
                                        <p:attrNameLst>
                                          <p:attrName>ppt_h</p:attrName>
                                        </p:attrNameLst>
                                      </p:cBhvr>
                                      <p:tavLst>
                                        <p:tav tm="0">
                                          <p:val>
                                            <p:fltVal val="0"/>
                                          </p:val>
                                        </p:tav>
                                        <p:tav tm="100000">
                                          <p:val>
                                            <p:strVal val="#ppt_h"/>
                                          </p:val>
                                        </p:tav>
                                      </p:tavLst>
                                    </p:anim>
                                    <p:anim calcmode="lin" valueType="num">
                                      <p:cBhvr>
                                        <p:cTn id="23" dur="1000" fill="hold"/>
                                        <p:tgtEl>
                                          <p:spTgt spid="2664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664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2500"/>
                            </p:stCondLst>
                            <p:childTnLst>
                              <p:par>
                                <p:cTn id="26" presetID="15" presetClass="entr" presetSubtype="0" fill="hold" grpId="0" nodeType="afterEffect">
                                  <p:stCondLst>
                                    <p:cond delay="0"/>
                                  </p:stCondLst>
                                  <p:childTnLst>
                                    <p:set>
                                      <p:cBhvr>
                                        <p:cTn id="27" dur="1" fill="hold">
                                          <p:stCondLst>
                                            <p:cond delay="0"/>
                                          </p:stCondLst>
                                        </p:cTn>
                                        <p:tgtEl>
                                          <p:spTgt spid="26648"/>
                                        </p:tgtEl>
                                        <p:attrNameLst>
                                          <p:attrName>style.visibility</p:attrName>
                                        </p:attrNameLst>
                                      </p:cBhvr>
                                      <p:to>
                                        <p:strVal val="visible"/>
                                      </p:to>
                                    </p:set>
                                    <p:anim calcmode="lin" valueType="num">
                                      <p:cBhvr>
                                        <p:cTn id="28" dur="1000" fill="hold"/>
                                        <p:tgtEl>
                                          <p:spTgt spid="26648"/>
                                        </p:tgtEl>
                                        <p:attrNameLst>
                                          <p:attrName>ppt_w</p:attrName>
                                        </p:attrNameLst>
                                      </p:cBhvr>
                                      <p:tavLst>
                                        <p:tav tm="0">
                                          <p:val>
                                            <p:fltVal val="0"/>
                                          </p:val>
                                        </p:tav>
                                        <p:tav tm="100000">
                                          <p:val>
                                            <p:strVal val="#ppt_w"/>
                                          </p:val>
                                        </p:tav>
                                      </p:tavLst>
                                    </p:anim>
                                    <p:anim calcmode="lin" valueType="num">
                                      <p:cBhvr>
                                        <p:cTn id="29" dur="1000" fill="hold"/>
                                        <p:tgtEl>
                                          <p:spTgt spid="26648"/>
                                        </p:tgtEl>
                                        <p:attrNameLst>
                                          <p:attrName>ppt_h</p:attrName>
                                        </p:attrNameLst>
                                      </p:cBhvr>
                                      <p:tavLst>
                                        <p:tav tm="0">
                                          <p:val>
                                            <p:fltVal val="0"/>
                                          </p:val>
                                        </p:tav>
                                        <p:tav tm="100000">
                                          <p:val>
                                            <p:strVal val="#ppt_h"/>
                                          </p:val>
                                        </p:tav>
                                      </p:tavLst>
                                    </p:anim>
                                    <p:anim calcmode="lin" valueType="num">
                                      <p:cBhvr>
                                        <p:cTn id="30" dur="1000" fill="hold"/>
                                        <p:tgtEl>
                                          <p:spTgt spid="26648"/>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6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637"/>
                                        </p:tgtEl>
                                        <p:attrNameLst>
                                          <p:attrName>style.visibility</p:attrName>
                                        </p:attrNameLst>
                                      </p:cBhvr>
                                      <p:to>
                                        <p:strVal val="visible"/>
                                      </p:to>
                                    </p:set>
                                    <p:animEffect transition="in" filter="wipe(left)">
                                      <p:cBhvr>
                                        <p:cTn id="36" dur="500"/>
                                        <p:tgtEl>
                                          <p:spTgt spid="2663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638"/>
                                        </p:tgtEl>
                                        <p:attrNameLst>
                                          <p:attrName>style.visibility</p:attrName>
                                        </p:attrNameLst>
                                      </p:cBhvr>
                                      <p:to>
                                        <p:strVal val="visible"/>
                                      </p:to>
                                    </p:set>
                                    <p:animEffect transition="in" filter="wipe(down)">
                                      <p:cBhvr>
                                        <p:cTn id="41" dur="500"/>
                                        <p:tgtEl>
                                          <p:spTgt spid="266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636"/>
                                        </p:tgtEl>
                                        <p:attrNameLst>
                                          <p:attrName>style.visibility</p:attrName>
                                        </p:attrNameLst>
                                      </p:cBhvr>
                                      <p:to>
                                        <p:strVal val="visible"/>
                                      </p:to>
                                    </p:set>
                                    <p:animEffect transition="in" filter="wipe(down)">
                                      <p:cBhvr>
                                        <p:cTn id="46" dur="500"/>
                                        <p:tgtEl>
                                          <p:spTgt spid="2663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6639"/>
                                        </p:tgtEl>
                                        <p:attrNameLst>
                                          <p:attrName>style.visibility</p:attrName>
                                        </p:attrNameLst>
                                      </p:cBhvr>
                                      <p:to>
                                        <p:strVal val="visible"/>
                                      </p:to>
                                    </p:set>
                                    <p:animEffect transition="in" filter="wipe(up)">
                                      <p:cBhvr>
                                        <p:cTn id="51" dur="500"/>
                                        <p:tgtEl>
                                          <p:spTgt spid="26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utoUpdateAnimBg="0"/>
      <p:bldP spid="26639" grpId="0" animBg="1"/>
      <p:bldP spid="26645" grpId="0" autoUpdateAnimBg="0"/>
      <p:bldP spid="26646" grpId="0" animBg="1" autoUpdateAnimBg="0"/>
      <p:bldP spid="26647" grpId="0" animBg="1" autoUpdateAnimBg="0"/>
      <p:bldP spid="26648" grpId="0" animBg="1" autoUpdateAnimBg="0"/>
      <p:bldP spid="26636" grpId="0" animBg="1"/>
      <p:bldP spid="26637" grpId="0" animBg="1"/>
      <p:bldP spid="266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0"/>
            <a:ext cx="9144000" cy="6858000"/>
            <a:chOff x="0" y="0"/>
            <a:chExt cx="5760" cy="4320"/>
          </a:xfrm>
        </p:grpSpPr>
        <p:pic>
          <p:nvPicPr>
            <p:cNvPr id="49159" name="Picture 5" descr="Double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72"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60" name="Picture 6" descr="Double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79" y="11"/>
              <a:ext cx="3881" cy="4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2098" name="Rectangle 2"/>
          <p:cNvSpPr>
            <a:spLocks noGrp="1" noRot="1" noChangeArrowheads="1"/>
          </p:cNvSpPr>
          <p:nvPr>
            <p:ph type="title"/>
          </p:nvPr>
        </p:nvSpPr>
        <p:spPr>
          <a:xfrm>
            <a:off x="-228600" y="5715000"/>
            <a:ext cx="5867400" cy="1143000"/>
          </a:xfrm>
          <a:solidFill>
            <a:schemeClr val="bg2"/>
          </a:solidFill>
        </p:spPr>
        <p:txBody>
          <a:bodyPr/>
          <a:lstStyle/>
          <a:p>
            <a:pPr eaLnBrk="1" hangingPunct="1">
              <a:defRPr/>
            </a:pPr>
            <a:r>
              <a:rPr lang="ar-JO" sz="4000" dirty="0">
                <a:latin typeface="Arial" panose="020B0604020202020204" pitchFamily="34" charset="0"/>
                <a:cs typeface="Arial" panose="020B0604020202020204" pitchFamily="34" charset="0"/>
              </a:rPr>
              <a:t>مدينة داود الشرقية</a:t>
            </a:r>
            <a:endParaRPr lang="en-US" sz="4000" dirty="0">
              <a:latin typeface="Arial" panose="020B0604020202020204" pitchFamily="34" charset="0"/>
              <a:cs typeface="Arial" panose="020B0604020202020204" pitchFamily="34" charset="0"/>
            </a:endParaRPr>
          </a:p>
        </p:txBody>
      </p:sp>
      <p:sp>
        <p:nvSpPr>
          <p:cNvPr id="132107" name="Oval 11"/>
          <p:cNvSpPr>
            <a:spLocks noChangeArrowheads="1"/>
          </p:cNvSpPr>
          <p:nvPr/>
        </p:nvSpPr>
        <p:spPr bwMode="auto">
          <a:xfrm rot="-1395041">
            <a:off x="4594517" y="3355568"/>
            <a:ext cx="259766" cy="908864"/>
          </a:xfrm>
          <a:prstGeom prst="ellipse">
            <a:avLst/>
          </a:prstGeom>
          <a:noFill/>
          <a:ln w="5715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132106" name="Picture 10" descr="Single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797050"/>
            <a:ext cx="9372600"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8" name="Rectangle 12"/>
          <p:cNvSpPr>
            <a:spLocks noRot="1" noChangeArrowheads="1"/>
          </p:cNvSpPr>
          <p:nvPr/>
        </p:nvSpPr>
        <p:spPr bwMode="auto">
          <a:xfrm>
            <a:off x="9756576" y="0"/>
            <a:ext cx="914400" cy="609600"/>
          </a:xfrm>
          <a:prstGeom prst="rect">
            <a:avLst/>
          </a:prstGeom>
          <a:solidFill>
            <a:srgbClr val="6633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147ي</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132109" name="Text Box 13"/>
          <p:cNvSpPr txBox="1">
            <a:spLocks noChangeArrowheads="1"/>
          </p:cNvSpPr>
          <p:nvPr/>
        </p:nvSpPr>
        <p:spPr bwMode="auto">
          <a:xfrm>
            <a:off x="0" y="-11113"/>
            <a:ext cx="5638800" cy="1754326"/>
          </a:xfrm>
          <a:prstGeom prst="rect">
            <a:avLst/>
          </a:prstGeom>
          <a:solidFill>
            <a:srgbClr val="663300"/>
          </a:solidFill>
          <a:ln w="9525">
            <a:noFill/>
            <a:miter lim="800000"/>
            <a:headEnd/>
            <a:tailEnd/>
          </a:ln>
          <a:effectLst>
            <a:outerShdw blurRad="63500" dist="35921" dir="2700000" algn="ctr" rotWithShape="0">
              <a:schemeClr val="bg2">
                <a:alpha val="50000"/>
              </a:schemeClr>
            </a:outerShdw>
          </a:effectLst>
        </p:spPr>
        <p:txBody>
          <a:bodyPr>
            <a:spAutoFit/>
          </a:bodyPr>
          <a:lstStyle/>
          <a:p>
            <a:pPr marL="169863" marR="0" lvl="0" indent="-169863"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وتشدد وبنى كل السور المنهدم وأعلاه إلى الأبراج وسوراً آخر خارجاً وحصّن القلعة مدينة داود وعمل سلاحاً بكثرة وأتراساً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169863" marR="0" lvl="0" indent="-169863" algn="l" defTabSz="914400" rtl="0" eaLnBrk="0" fontAlgn="t"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أخ 32: 5</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62273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2106"/>
                                        </p:tgtEl>
                                        <p:attrNameLst>
                                          <p:attrName>style.visibility</p:attrName>
                                        </p:attrNameLst>
                                      </p:cBhvr>
                                      <p:to>
                                        <p:strVal val="visible"/>
                                      </p:to>
                                    </p:set>
                                    <p:animEffect transition="in" filter="fade">
                                      <p:cBhvr>
                                        <p:cTn id="7" dur="500"/>
                                        <p:tgtEl>
                                          <p:spTgt spid="13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32106"/>
                                        </p:tgtEl>
                                      </p:cBhvr>
                                    </p:animEffect>
                                    <p:set>
                                      <p:cBhvr>
                                        <p:cTn id="12" dur="1" fill="hold">
                                          <p:stCondLst>
                                            <p:cond delay="499"/>
                                          </p:stCondLst>
                                        </p:cTn>
                                        <p:tgtEl>
                                          <p:spTgt spid="132106"/>
                                        </p:tgtEl>
                                        <p:attrNameLst>
                                          <p:attrName>style.visibility</p:attrName>
                                        </p:attrNameLst>
                                      </p:cBhvr>
                                      <p:to>
                                        <p:strVal val="hidden"/>
                                      </p:to>
                                    </p:se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2107"/>
                                        </p:tgtEl>
                                        <p:attrNameLst>
                                          <p:attrName>style.visibility</p:attrName>
                                        </p:attrNameLst>
                                      </p:cBhvr>
                                      <p:to>
                                        <p:strVal val="visible"/>
                                      </p:to>
                                    </p:set>
                                    <p:anim calcmode="lin" valueType="num">
                                      <p:cBhvr additive="base">
                                        <p:cTn id="21" dur="500" fill="hold"/>
                                        <p:tgtEl>
                                          <p:spTgt spid="132107"/>
                                        </p:tgtEl>
                                        <p:attrNameLst>
                                          <p:attrName>ppt_x</p:attrName>
                                        </p:attrNameLst>
                                      </p:cBhvr>
                                      <p:tavLst>
                                        <p:tav tm="0">
                                          <p:val>
                                            <p:strVal val="#ppt_x"/>
                                          </p:val>
                                        </p:tav>
                                        <p:tav tm="100000">
                                          <p:val>
                                            <p:strVal val="#ppt_x"/>
                                          </p:val>
                                        </p:tav>
                                      </p:tavLst>
                                    </p:anim>
                                    <p:anim calcmode="lin" valueType="num">
                                      <p:cBhvr additive="base">
                                        <p:cTn id="22" dur="500" fill="hold"/>
                                        <p:tgtEl>
                                          <p:spTgt spid="13210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2109"/>
                                        </p:tgtEl>
                                        <p:attrNameLst>
                                          <p:attrName>style.visibility</p:attrName>
                                        </p:attrNameLst>
                                      </p:cBhvr>
                                      <p:to>
                                        <p:strVal val="visible"/>
                                      </p:to>
                                    </p:set>
                                    <p:animEffect transition="in" filter="checkerboard(across)">
                                      <p:cBhvr>
                                        <p:cTn id="27" dur="500"/>
                                        <p:tgtEl>
                                          <p:spTgt spid="132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7" grpId="0" animBg="1"/>
      <p:bldP spid="1321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5120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51203"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p>
          <a:p>
            <a:pPr algn="r" rtl="1" fontAlgn="base">
              <a:buFontTx/>
              <a:buChar char="•"/>
            </a:pPr>
            <a:r>
              <a:rPr lang="ar-JO" b="1" dirty="0">
                <a:effectLst/>
                <a:latin typeface="Arial" panose="020B0604020202020204" pitchFamily="34" charset="0"/>
                <a:cs typeface="Arial" panose="020B0604020202020204" pitchFamily="34" charset="0"/>
              </a:rPr>
              <a:t> الإيجابيات</a:t>
            </a:r>
          </a:p>
        </p:txBody>
      </p:sp>
      <p:sp>
        <p:nvSpPr>
          <p:cNvPr id="51204" name="Text Box 5"/>
          <p:cNvSpPr txBox="1">
            <a:spLocks noChangeArrowheads="1"/>
          </p:cNvSpPr>
          <p:nvPr/>
        </p:nvSpPr>
        <p:spPr bwMode="auto">
          <a:xfrm>
            <a:off x="5867400" y="2895600"/>
            <a:ext cx="2665040" cy="116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2800" dirty="0">
                <a:effectLst/>
                <a:latin typeface="Arial" panose="020B0604020202020204" pitchFamily="34" charset="0"/>
                <a:cs typeface="Arial" panose="020B0604020202020204" pitchFamily="34" charset="0"/>
              </a:rPr>
              <a:t> وديان الحماية</a:t>
            </a:r>
            <a:endParaRPr lang="en-US" sz="2800" dirty="0">
              <a:effectLst/>
              <a:latin typeface="Arial" panose="020B0604020202020204" pitchFamily="34" charset="0"/>
              <a:cs typeface="Arial" panose="020B0604020202020204" pitchFamily="34" charset="0"/>
            </a:endParaRPr>
          </a:p>
          <a:p>
            <a:pPr algn="r" rtl="1" fontAlgn="base">
              <a:buFontTx/>
              <a:buChar char="•"/>
            </a:pPr>
            <a:r>
              <a:rPr lang="ar-JO" sz="2800" dirty="0">
                <a:effectLst/>
                <a:latin typeface="Arial" panose="020B0604020202020204" pitchFamily="34" charset="0"/>
                <a:cs typeface="Arial" panose="020B0604020202020204" pitchFamily="34" charset="0"/>
              </a:rPr>
              <a:t> مصادر الماء</a:t>
            </a:r>
            <a:endParaRPr lang="en-US" sz="2800" dirty="0">
              <a:effectLst/>
              <a:latin typeface="Arial" panose="020B0604020202020204" pitchFamily="34" charset="0"/>
              <a:cs typeface="Arial" panose="020B0604020202020204" pitchFamily="34" charset="0"/>
            </a:endParaRPr>
          </a:p>
        </p:txBody>
      </p:sp>
      <p:sp>
        <p:nvSpPr>
          <p:cNvPr id="121869" name="Text Box 13"/>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117</a:t>
            </a:r>
            <a:endParaRPr lang="en-US" sz="2400" dirty="0">
              <a:effectLst>
                <a:outerShdw blurRad="38100" dist="38100" dir="2700000" algn="tl">
                  <a:srgbClr val="000000"/>
                </a:outerShdw>
              </a:effectLst>
              <a:latin typeface="Charcoal" charset="0"/>
            </a:endParaRPr>
          </a:p>
        </p:txBody>
      </p:sp>
      <p:sp>
        <p:nvSpPr>
          <p:cNvPr id="2" name="Line 11">
            <a:extLst>
              <a:ext uri="{FF2B5EF4-FFF2-40B4-BE49-F238E27FC236}">
                <a16:creationId xmlns:a16="http://schemas.microsoft.com/office/drawing/2014/main" id="{A6BE37DA-2761-19ED-F2C3-CBDD99CBC57B}"/>
              </a:ext>
            </a:extLst>
          </p:cNvPr>
          <p:cNvSpPr>
            <a:spLocks noChangeShapeType="1"/>
          </p:cNvSpPr>
          <p:nvPr/>
        </p:nvSpPr>
        <p:spPr bwMode="auto">
          <a:xfrm flipH="1">
            <a:off x="3851920" y="3868736"/>
            <a:ext cx="2665040" cy="1160463"/>
          </a:xfrm>
          <a:prstGeom prst="line">
            <a:avLst/>
          </a:prstGeom>
          <a:noFill/>
          <a:ln w="76200">
            <a:solidFill>
              <a:schemeClr val="tx1"/>
            </a:solidFill>
            <a:round/>
            <a:headEnd/>
            <a:tailEnd type="triangle" w="med" len="med"/>
          </a:ln>
          <a:effectLst>
            <a:glow rad="127000">
              <a:schemeClr val="bg2"/>
            </a:glow>
          </a:effectLst>
        </p:spPr>
        <p:txBody>
          <a:bodyPr/>
          <a:lstStyle/>
          <a:p>
            <a:pPr>
              <a:defRPr/>
            </a:pPr>
            <a:endParaRPr lang="en-US" dirty="0">
              <a:highlight>
                <a:srgbClr val="F6F6F6"/>
              </a:highligh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5715000" y="838200"/>
            <a:ext cx="3429000" cy="12192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نفق             حزقيا</a:t>
            </a:r>
            <a:endParaRPr lang="en-US" sz="4000" dirty="0">
              <a:latin typeface="Arial" panose="020B0604020202020204" pitchFamily="34" charset="0"/>
              <a:ea typeface="ＭＳ Ｐゴシック" charset="0"/>
              <a:cs typeface="Arial" panose="020B0604020202020204" pitchFamily="34" charset="0"/>
            </a:endParaRPr>
          </a:p>
        </p:txBody>
      </p:sp>
      <p:pic>
        <p:nvPicPr>
          <p:cNvPr id="211970" name="Picture 3" descr="Hezekiah's Tunn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8700" y="2514600"/>
            <a:ext cx="43053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1" name="Picture 4" descr="Hezekiah's Tunnel0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0" name="Text Box 6"/>
          <p:cNvSpPr txBox="1">
            <a:spLocks noChangeArrowheads="1"/>
          </p:cNvSpPr>
          <p:nvPr/>
        </p:nvSpPr>
        <p:spPr bwMode="auto">
          <a:xfrm>
            <a:off x="9468544" y="0"/>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76200" y="1"/>
            <a:ext cx="5541963" cy="2560638"/>
            <a:chOff x="624" y="2544"/>
            <a:chExt cx="3491" cy="1613"/>
          </a:xfrm>
          <a:solidFill>
            <a:srgbClr val="003399"/>
          </a:solidFill>
        </p:grpSpPr>
        <p:pic>
          <p:nvPicPr>
            <p:cNvPr id="267272" name="Picture 8" descr="Siloam Inscription"/>
            <p:cNvPicPr>
              <a:picLocks noChangeAspect="1" noChangeArrowheads="1"/>
            </p:cNvPicPr>
            <p:nvPr/>
          </p:nvPicPr>
          <p:blipFill>
            <a:blip r:embed="rId5"/>
            <a:srcRect/>
            <a:stretch>
              <a:fillRect/>
            </a:stretch>
          </p:blipFill>
          <p:spPr bwMode="auto">
            <a:xfrm>
              <a:off x="624" y="2544"/>
              <a:ext cx="3491" cy="1325"/>
            </a:xfrm>
            <a:prstGeom prst="rect">
              <a:avLst/>
            </a:prstGeom>
            <a:grpFill/>
            <a:effectLst>
              <a:outerShdw blurRad="63500" dist="38099" dir="2700000" algn="ctr" rotWithShape="0">
                <a:schemeClr val="bg2">
                  <a:alpha val="74998"/>
                </a:schemeClr>
              </a:outerShdw>
            </a:effectLst>
          </p:spPr>
        </p:pic>
        <p:sp>
          <p:nvSpPr>
            <p:cNvPr id="267273" name="Text Box 9"/>
            <p:cNvSpPr txBox="1">
              <a:spLocks noChangeArrowheads="1"/>
            </p:cNvSpPr>
            <p:nvPr/>
          </p:nvSpPr>
          <p:spPr bwMode="auto">
            <a:xfrm>
              <a:off x="2590" y="3866"/>
              <a:ext cx="761" cy="291"/>
            </a:xfrm>
            <a:prstGeom prst="rect">
              <a:avLst/>
            </a:prstGeom>
            <a:grpFill/>
            <a:ln w="9525">
              <a:noFill/>
              <a:miter lim="800000"/>
              <a:headEnd/>
              <a:tailEnd/>
            </a:ln>
            <a:effectLst>
              <a:outerShdw blurRad="63500" dist="38099" dir="2700000" algn="ctr" rotWithShape="0">
                <a:schemeClr val="bg2">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نقش سلوام</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 name="Line 11">
            <a:extLst>
              <a:ext uri="{FF2B5EF4-FFF2-40B4-BE49-F238E27FC236}">
                <a16:creationId xmlns:a16="http://schemas.microsoft.com/office/drawing/2014/main" id="{62AC63A7-A3BB-C461-F331-AAC4154E4AA5}"/>
              </a:ext>
            </a:extLst>
          </p:cNvPr>
          <p:cNvSpPr>
            <a:spLocks noChangeShapeType="1"/>
          </p:cNvSpPr>
          <p:nvPr/>
        </p:nvSpPr>
        <p:spPr bwMode="auto">
          <a:xfrm flipH="1">
            <a:off x="2590800" y="2816081"/>
            <a:ext cx="1981200" cy="1219200"/>
          </a:xfrm>
          <a:prstGeom prst="line">
            <a:avLst/>
          </a:prstGeom>
          <a:noFill/>
          <a:ln w="76200">
            <a:solidFill>
              <a:schemeClr val="tx1"/>
            </a:solidFill>
            <a:round/>
            <a:headEnd/>
            <a:tailEnd type="triangle" w="med" len="med"/>
          </a:ln>
          <a:effectLst>
            <a:glow rad="127000">
              <a:schemeClr val="bg2"/>
            </a:glow>
          </a:effectLst>
        </p:spPr>
        <p:txBody>
          <a:bodyPr/>
          <a:lstStyle/>
          <a:p>
            <a:pPr>
              <a:defRPr/>
            </a:pPr>
            <a:endParaRPr lang="en-US" b="1" dirty="0">
              <a:highlight>
                <a:srgbClr val="F6F6F6"/>
              </a:highligh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799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 Box 2"/>
          <p:cNvSpPr txBox="1">
            <a:spLocks noChangeArrowheads="1"/>
          </p:cNvSpPr>
          <p:nvPr/>
        </p:nvSpPr>
        <p:spPr bwMode="auto">
          <a:xfrm>
            <a:off x="152400" y="2667000"/>
            <a:ext cx="8991600" cy="403187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عندما] تم دفع (النفق) من خلاله. وكانت هذه هي الطريقة التي تم بها قطعها: بينما [...] (كانت) لا تزال [...] فأسًا (فأسًا) ، كل رجل نحو رفيقه ، وبينما لا تزال هناك ثلاث أذرع يجب قطعها ، [سمع] صوت رجل ينادي رفيقه ، لأنه كان هناك تداخل في الصخرة على اليمين [واليسار]. وعندما تم اجتياز النفق ، قطع المحجر (الصخرة) ، كل رجل نحو صاحبه ، بفأس ضد الفأس ؛ وكان الماء يتدفق من النبع نحو الخزان 1200 ذراع ، وكان ارتفاع الصخر من فوق رأس (رؤوس) عمال المحجر 100 ذراع.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15" name="Rectangle 3"/>
          <p:cNvSpPr>
            <a:spLocks noGrp="1" noRot="1" noChangeArrowheads="1"/>
          </p:cNvSpPr>
          <p:nvPr>
            <p:ph type="title"/>
          </p:nvPr>
        </p:nvSpPr>
        <p:spPr>
          <a:xfrm>
            <a:off x="5562600" y="762000"/>
            <a:ext cx="3505200" cy="13716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نقش سلوام</a:t>
            </a:r>
            <a:endParaRPr lang="en-US" sz="4000" dirty="0">
              <a:latin typeface="Arial" panose="020B0604020202020204" pitchFamily="34" charset="0"/>
              <a:ea typeface="ＭＳ Ｐゴシック" charset="0"/>
              <a:cs typeface="Arial" panose="020B0604020202020204" pitchFamily="34" charset="0"/>
            </a:endParaRPr>
          </a:p>
        </p:txBody>
      </p:sp>
      <p:pic>
        <p:nvPicPr>
          <p:cNvPr id="269316" name="Picture 4" descr="Siloam Inscription"/>
          <p:cNvPicPr>
            <a:picLocks noChangeAspect="1" noChangeArrowheads="1"/>
          </p:cNvPicPr>
          <p:nvPr/>
        </p:nvPicPr>
        <p:blipFill>
          <a:blip r:embed="rId3"/>
          <a:srcRect/>
          <a:stretch>
            <a:fillRect/>
          </a:stretch>
        </p:blipFill>
        <p:spPr bwMode="auto">
          <a:xfrm>
            <a:off x="381000" y="228600"/>
            <a:ext cx="5541963" cy="2103438"/>
          </a:xfrm>
          <a:prstGeom prst="rect">
            <a:avLst/>
          </a:prstGeom>
          <a:noFill/>
          <a:effectLst>
            <a:outerShdw blurRad="63500" dist="38099" dir="2700000" algn="ctr" rotWithShape="0">
              <a:schemeClr val="bg2">
                <a:alpha val="74998"/>
              </a:schemeClr>
            </a:outerShdw>
          </a:effectLst>
        </p:spPr>
      </p:pic>
      <p:sp>
        <p:nvSpPr>
          <p:cNvPr id="269318" name="Text Box 6"/>
          <p:cNvSpPr txBox="1">
            <a:spLocks noChangeArrowheads="1"/>
          </p:cNvSpPr>
          <p:nvPr/>
        </p:nvSpPr>
        <p:spPr bwMode="auto">
          <a:xfrm>
            <a:off x="9540552" y="116632"/>
            <a:ext cx="1066800" cy="519113"/>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24د</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10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descr="Hezekiah's Tunnel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762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50" name="Picture 6" descr="Hezekiah's Tunnel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0"/>
            <a:ext cx="5410200"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2"/>
          <p:cNvSpPr>
            <a:spLocks noGrp="1" noRot="1" noChangeArrowheads="1"/>
          </p:cNvSpPr>
          <p:nvPr>
            <p:ph type="title"/>
          </p:nvPr>
        </p:nvSpPr>
        <p:spPr>
          <a:xfrm>
            <a:off x="3851275" y="476672"/>
            <a:ext cx="5005388" cy="533400"/>
          </a:xfrm>
        </p:spPr>
        <p:txBody>
          <a:bodyPr/>
          <a:lstStyle/>
          <a:p>
            <a:pPr eaLnBrk="1" hangingPunct="1">
              <a:defRPr/>
            </a:pPr>
            <a:r>
              <a:rPr lang="ar-JO" sz="4000" dirty="0">
                <a:solidFill>
                  <a:schemeClr val="tx1"/>
                </a:solidFill>
                <a:effectLst>
                  <a:glow rad="228600">
                    <a:schemeClr val="bg2">
                      <a:alpha val="76181"/>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فتحة وارن</a:t>
            </a:r>
            <a:endParaRPr lang="en-US" sz="4000" dirty="0">
              <a:solidFill>
                <a:schemeClr val="tx1"/>
              </a:solidFill>
              <a:effectLst>
                <a:glow rad="228600">
                  <a:schemeClr val="bg2">
                    <a:alpha val="76181"/>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134151" name="Picture 7" descr="Warren's Shaft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2435225"/>
            <a:ext cx="5410200" cy="442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54" name="Rectangle 10"/>
          <p:cNvSpPr>
            <a:spLocks noRot="1" noChangeArrowheads="1"/>
          </p:cNvSpPr>
          <p:nvPr/>
        </p:nvSpPr>
        <p:spPr bwMode="auto">
          <a:xfrm>
            <a:off x="9396536" y="-12167"/>
            <a:ext cx="9144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24س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9">
            <a:extLst>
              <a:ext uri="{FF2B5EF4-FFF2-40B4-BE49-F238E27FC236}">
                <a16:creationId xmlns:a16="http://schemas.microsoft.com/office/drawing/2014/main" id="{67766197-7C5A-DA82-A88D-59C1D92D9F1E}"/>
              </a:ext>
            </a:extLst>
          </p:cNvPr>
          <p:cNvGrpSpPr>
            <a:grpSpLocks/>
          </p:cNvGrpSpPr>
          <p:nvPr/>
        </p:nvGrpSpPr>
        <p:grpSpPr bwMode="auto">
          <a:xfrm rot="339438">
            <a:off x="2988657" y="983421"/>
            <a:ext cx="4267200" cy="3733800"/>
            <a:chOff x="1824" y="336"/>
            <a:chExt cx="2544" cy="2784"/>
          </a:xfrm>
        </p:grpSpPr>
        <p:sp>
          <p:nvSpPr>
            <p:cNvPr id="4" name="Line 5">
              <a:extLst>
                <a:ext uri="{FF2B5EF4-FFF2-40B4-BE49-F238E27FC236}">
                  <a16:creationId xmlns:a16="http://schemas.microsoft.com/office/drawing/2014/main" id="{4CFD97F5-F3DC-2B04-0F58-5A934CF14A37}"/>
                </a:ext>
              </a:extLst>
            </p:cNvPr>
            <p:cNvSpPr>
              <a:spLocks noChangeShapeType="1"/>
            </p:cNvSpPr>
            <p:nvPr/>
          </p:nvSpPr>
          <p:spPr bwMode="auto">
            <a:xfrm flipH="1">
              <a:off x="1822" y="336"/>
              <a:ext cx="1920" cy="1343"/>
            </a:xfrm>
            <a:prstGeom prst="line">
              <a:avLst/>
            </a:prstGeom>
            <a:noFill/>
            <a:ln w="76200">
              <a:solidFill>
                <a:schemeClr val="tx1"/>
              </a:solidFill>
              <a:round/>
              <a:headEnd/>
              <a:tailEnd type="triangle" w="med" len="med"/>
            </a:ln>
            <a:effectLst>
              <a:glow rad="127000">
                <a:schemeClr val="bg2"/>
              </a:glow>
            </a:effectLst>
          </p:spPr>
          <p:txBody>
            <a:bodyPr/>
            <a:lstStyle/>
            <a:p>
              <a:endParaRPr lang="en-US" b="1">
                <a:highlight>
                  <a:srgbClr val="F6F6F6"/>
                </a:highlight>
                <a:latin typeface="Arial" panose="020B0604020202020204" pitchFamily="34" charset="0"/>
                <a:ea typeface="+mn-ea"/>
                <a:cs typeface="Arial" panose="020B0604020202020204" pitchFamily="34" charset="0"/>
              </a:endParaRPr>
            </a:p>
          </p:txBody>
        </p:sp>
        <p:sp>
          <p:nvSpPr>
            <p:cNvPr id="5" name="Line 8">
              <a:extLst>
                <a:ext uri="{FF2B5EF4-FFF2-40B4-BE49-F238E27FC236}">
                  <a16:creationId xmlns:a16="http://schemas.microsoft.com/office/drawing/2014/main" id="{D29BD873-5C0B-CE6B-1468-54AECAADA8A1}"/>
                </a:ext>
              </a:extLst>
            </p:cNvPr>
            <p:cNvSpPr>
              <a:spLocks noChangeShapeType="1"/>
            </p:cNvSpPr>
            <p:nvPr/>
          </p:nvSpPr>
          <p:spPr bwMode="auto">
            <a:xfrm>
              <a:off x="3744" y="336"/>
              <a:ext cx="624" cy="2784"/>
            </a:xfrm>
            <a:prstGeom prst="line">
              <a:avLst/>
            </a:prstGeom>
            <a:noFill/>
            <a:ln w="76200">
              <a:solidFill>
                <a:schemeClr val="tx1"/>
              </a:solidFill>
              <a:round/>
              <a:headEnd/>
              <a:tailEnd type="triangle" w="med" len="med"/>
            </a:ln>
            <a:effectLst>
              <a:glow rad="127000">
                <a:schemeClr val="bg2"/>
              </a:glow>
            </a:effectLst>
          </p:spPr>
          <p:txBody>
            <a:bodyPr/>
            <a:lstStyle/>
            <a:p>
              <a:endParaRPr lang="en-US" b="1">
                <a:highlight>
                  <a:srgbClr val="F6F6F6"/>
                </a:highlight>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035404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decel="50000" fill="hold">
                                          <p:stCondLst>
                                            <p:cond delay="0"/>
                                          </p:stCondLst>
                                        </p:cTn>
                                        <p:tgtEl>
                                          <p:spTgt spid="13415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41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4150"/>
                                        </p:tgtEl>
                                        <p:attrNameLst>
                                          <p:attrName>ppt_w</p:attrName>
                                        </p:attrNameLst>
                                      </p:cBhvr>
                                      <p:tavLst>
                                        <p:tav tm="0">
                                          <p:val>
                                            <p:strVal val="#ppt_w*.05"/>
                                          </p:val>
                                        </p:tav>
                                        <p:tav tm="100000">
                                          <p:val>
                                            <p:strVal val="#ppt_w"/>
                                          </p:val>
                                        </p:tav>
                                      </p:tavLst>
                                    </p:anim>
                                    <p:anim calcmode="lin" valueType="num">
                                      <p:cBhvr>
                                        <p:cTn id="10" dur="1000" fill="hold"/>
                                        <p:tgtEl>
                                          <p:spTgt spid="1341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41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41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41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41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34151"/>
                                        </p:tgtEl>
                                        <p:attrNameLst>
                                          <p:attrName>style.visibility</p:attrName>
                                        </p:attrNameLst>
                                      </p:cBhvr>
                                      <p:to>
                                        <p:strVal val="visible"/>
                                      </p:to>
                                    </p:set>
                                    <p:animEffect transition="in" filter="fade">
                                      <p:cBhvr>
                                        <p:cTn id="19" dur="1000"/>
                                        <p:tgtEl>
                                          <p:spTgt spid="134151"/>
                                        </p:tgtEl>
                                      </p:cBhvr>
                                    </p:animEffect>
                                    <p:anim calcmode="lin" valueType="num">
                                      <p:cBhvr>
                                        <p:cTn id="20" dur="1000" fill="hold"/>
                                        <p:tgtEl>
                                          <p:spTgt spid="134151"/>
                                        </p:tgtEl>
                                        <p:attrNameLst>
                                          <p:attrName>ppt_x</p:attrName>
                                        </p:attrNameLst>
                                      </p:cBhvr>
                                      <p:tavLst>
                                        <p:tav tm="0">
                                          <p:val>
                                            <p:strVal val="#ppt_x"/>
                                          </p:val>
                                        </p:tav>
                                        <p:tav tm="100000">
                                          <p:val>
                                            <p:strVal val="#ppt_x"/>
                                          </p:val>
                                        </p:tav>
                                      </p:tavLst>
                                    </p:anim>
                                    <p:anim calcmode="lin" valueType="num">
                                      <p:cBhvr>
                                        <p:cTn id="21" dur="900" decel="100000" fill="hold"/>
                                        <p:tgtEl>
                                          <p:spTgt spid="13415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4151"/>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45720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5939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1508" name="Text Box 4"/>
          <p:cNvSpPr txBox="1">
            <a:spLocks noChangeArrowheads="1"/>
          </p:cNvSpPr>
          <p:nvPr/>
        </p:nvSpPr>
        <p:spPr bwMode="auto">
          <a:xfrm>
            <a:off x="5486400" y="762000"/>
            <a:ext cx="35814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المراحل</a:t>
            </a:r>
            <a:endParaRPr lang="en-US" b="1" dirty="0">
              <a:effectLst/>
              <a:latin typeface="Arial" panose="020B0604020202020204" pitchFamily="34" charset="0"/>
              <a:cs typeface="Arial" panose="020B0604020202020204" pitchFamily="34" charset="0"/>
            </a:endParaRPr>
          </a:p>
        </p:txBody>
      </p:sp>
      <p:grpSp>
        <p:nvGrpSpPr>
          <p:cNvPr id="2" name="Group 48"/>
          <p:cNvGrpSpPr>
            <a:grpSpLocks/>
          </p:cNvGrpSpPr>
          <p:nvPr/>
        </p:nvGrpSpPr>
        <p:grpSpPr bwMode="auto">
          <a:xfrm>
            <a:off x="3044826" y="3429000"/>
            <a:ext cx="5176844" cy="2752725"/>
            <a:chOff x="1918" y="2160"/>
            <a:chExt cx="3261" cy="1734"/>
          </a:xfrm>
        </p:grpSpPr>
        <p:sp>
          <p:nvSpPr>
            <p:cNvPr id="21509" name="Freeform 5"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a:defRPr/>
              </a:pPr>
              <a:endParaRPr lang="en-US">
                <a:ea typeface="+mn-ea"/>
                <a:cs typeface="+mn-cs"/>
              </a:endParaRPr>
            </a:p>
          </p:txBody>
        </p:sp>
        <p:sp>
          <p:nvSpPr>
            <p:cNvPr id="21515" name="Line 11"/>
            <p:cNvSpPr>
              <a:spLocks noChangeShapeType="1"/>
            </p:cNvSpPr>
            <p:nvPr/>
          </p:nvSpPr>
          <p:spPr bwMode="auto">
            <a:xfrm>
              <a:off x="3120" y="2319"/>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spAutoFit/>
            </a:bodyPr>
            <a:lstStyle/>
            <a:p>
              <a:pPr>
                <a:defRPr/>
              </a:pPr>
              <a:endParaRPr lang="en-US">
                <a:ea typeface="+mn-ea"/>
                <a:cs typeface="+mn-cs"/>
              </a:endParaRPr>
            </a:p>
          </p:txBody>
        </p:sp>
        <p:sp>
          <p:nvSpPr>
            <p:cNvPr id="21516" name="Text Box 12"/>
            <p:cNvSpPr txBox="1">
              <a:spLocks noChangeArrowheads="1"/>
            </p:cNvSpPr>
            <p:nvPr/>
          </p:nvSpPr>
          <p:spPr bwMode="auto">
            <a:xfrm>
              <a:off x="3504" y="2160"/>
              <a:ext cx="1675"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r>
                <a:rPr lang="ar-JO" sz="2400" b="1" dirty="0">
                  <a:effectLst/>
                  <a:latin typeface="Arial" panose="020B0604020202020204" pitchFamily="34" charset="0"/>
                  <a:ea typeface="+mn-ea"/>
                  <a:cs typeface="Arial" panose="020B0604020202020204" pitchFamily="34" charset="0"/>
                </a:rPr>
                <a:t>اليبوسيون (1500 ق.م)</a:t>
              </a:r>
              <a:endParaRPr lang="en-US" sz="2400" b="1" dirty="0">
                <a:effectLst/>
                <a:latin typeface="Arial" panose="020B0604020202020204" pitchFamily="34" charset="0"/>
                <a:ea typeface="+mn-ea"/>
                <a:cs typeface="Arial" panose="020B0604020202020204" pitchFamily="34" charset="0"/>
              </a:endParaRPr>
            </a:p>
          </p:txBody>
        </p:sp>
      </p:grpSp>
      <p:sp>
        <p:nvSpPr>
          <p:cNvPr id="21559" name="Text Box 55"/>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116</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1508">
                                            <p:txEl>
                                              <p:pRg st="2" end="2"/>
                                            </p:txEl>
                                          </p:spTgt>
                                        </p:tgtEl>
                                        <p:attrNameLst>
                                          <p:attrName>style.visibility</p:attrName>
                                        </p:attrNameLst>
                                      </p:cBhvr>
                                      <p:to>
                                        <p:strVal val="visible"/>
                                      </p:to>
                                    </p:set>
                                    <p:anim calcmode="lin" valueType="num">
                                      <p:cBhvr>
                                        <p:cTn id="7" dur="500" fill="hold"/>
                                        <p:tgtEl>
                                          <p:spTgt spid="21508">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21508">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21508">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21508">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21508">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24931" name="Freeform 3"/>
          <p:cNvSpPr>
            <a:spLocks/>
          </p:cNvSpPr>
          <p:nvPr/>
        </p:nvSpPr>
        <p:spPr bwMode="auto">
          <a:xfrm>
            <a:off x="1752600" y="-711200"/>
            <a:ext cx="7747000" cy="8113713"/>
          </a:xfrm>
          <a:custGeom>
            <a:avLst/>
            <a:gdLst/>
            <a:ahLst/>
            <a:cxnLst>
              <a:cxn ang="0">
                <a:pos x="227" y="4806"/>
              </a:cxn>
              <a:cxn ang="0">
                <a:pos x="292" y="4763"/>
              </a:cxn>
              <a:cxn ang="0">
                <a:pos x="640" y="4665"/>
              </a:cxn>
              <a:cxn ang="0">
                <a:pos x="847" y="4578"/>
              </a:cxn>
              <a:cxn ang="0">
                <a:pos x="977" y="4534"/>
              </a:cxn>
              <a:cxn ang="0">
                <a:pos x="1086" y="4437"/>
              </a:cxn>
              <a:cxn ang="0">
                <a:pos x="1140" y="4339"/>
              </a:cxn>
              <a:cxn ang="0">
                <a:pos x="1173" y="4274"/>
              </a:cxn>
              <a:cxn ang="0">
                <a:pos x="1281" y="4067"/>
              </a:cxn>
              <a:cxn ang="0">
                <a:pos x="1368" y="3806"/>
              </a:cxn>
              <a:cxn ang="0">
                <a:pos x="1455" y="3600"/>
              </a:cxn>
              <a:cxn ang="0">
                <a:pos x="1542" y="2969"/>
              </a:cxn>
              <a:cxn ang="0">
                <a:pos x="1520" y="2991"/>
              </a:cxn>
              <a:cxn ang="0">
                <a:pos x="1640" y="2459"/>
              </a:cxn>
              <a:cxn ang="0">
                <a:pos x="1705" y="2241"/>
              </a:cxn>
              <a:cxn ang="0">
                <a:pos x="1814" y="2154"/>
              </a:cxn>
              <a:cxn ang="0">
                <a:pos x="1868" y="2111"/>
              </a:cxn>
              <a:cxn ang="0">
                <a:pos x="1966" y="2067"/>
              </a:cxn>
              <a:cxn ang="0">
                <a:pos x="2107" y="2100"/>
              </a:cxn>
              <a:cxn ang="0">
                <a:pos x="2422" y="2122"/>
              </a:cxn>
              <a:cxn ang="0">
                <a:pos x="2488" y="2024"/>
              </a:cxn>
              <a:cxn ang="0">
                <a:pos x="2585" y="1252"/>
              </a:cxn>
              <a:cxn ang="0">
                <a:pos x="2553" y="1046"/>
              </a:cxn>
              <a:cxn ang="0">
                <a:pos x="2542" y="676"/>
              </a:cxn>
              <a:cxn ang="0">
                <a:pos x="2640" y="328"/>
              </a:cxn>
              <a:cxn ang="0">
                <a:pos x="2955" y="307"/>
              </a:cxn>
              <a:cxn ang="0">
                <a:pos x="3303" y="198"/>
              </a:cxn>
              <a:cxn ang="0">
                <a:pos x="3248" y="220"/>
              </a:cxn>
              <a:cxn ang="0">
                <a:pos x="3270" y="198"/>
              </a:cxn>
              <a:cxn ang="0">
                <a:pos x="3357" y="122"/>
              </a:cxn>
              <a:cxn ang="0">
                <a:pos x="3531" y="89"/>
              </a:cxn>
              <a:cxn ang="0">
                <a:pos x="3542" y="46"/>
              </a:cxn>
              <a:cxn ang="0">
                <a:pos x="3509" y="100"/>
              </a:cxn>
              <a:cxn ang="0">
                <a:pos x="3596" y="46"/>
              </a:cxn>
              <a:cxn ang="0">
                <a:pos x="4205" y="46"/>
              </a:cxn>
              <a:cxn ang="0">
                <a:pos x="4270" y="24"/>
              </a:cxn>
              <a:cxn ang="0">
                <a:pos x="4639" y="122"/>
              </a:cxn>
              <a:cxn ang="0">
                <a:pos x="4748" y="220"/>
              </a:cxn>
              <a:cxn ang="0">
                <a:pos x="4802" y="318"/>
              </a:cxn>
              <a:cxn ang="0">
                <a:pos x="4770" y="676"/>
              </a:cxn>
              <a:cxn ang="0">
                <a:pos x="4824" y="1448"/>
              </a:cxn>
              <a:cxn ang="0">
                <a:pos x="4824" y="2752"/>
              </a:cxn>
              <a:cxn ang="0">
                <a:pos x="4802" y="4208"/>
              </a:cxn>
              <a:cxn ang="0">
                <a:pos x="4694" y="4871"/>
              </a:cxn>
              <a:cxn ang="0">
                <a:pos x="4053" y="5078"/>
              </a:cxn>
              <a:cxn ang="0">
                <a:pos x="2607" y="5067"/>
              </a:cxn>
              <a:cxn ang="0">
                <a:pos x="1151" y="4991"/>
              </a:cxn>
              <a:cxn ang="0">
                <a:pos x="629" y="4926"/>
              </a:cxn>
              <a:cxn ang="0">
                <a:pos x="140" y="4936"/>
              </a:cxn>
              <a:cxn ang="0">
                <a:pos x="31" y="4871"/>
              </a:cxn>
              <a:cxn ang="0">
                <a:pos x="184" y="4893"/>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2" name="Freeform 4"/>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3" name="Rectangle 5"/>
          <p:cNvSpPr>
            <a:spLocks noGrp="1" noChangeArrowheads="1"/>
          </p:cNvSpPr>
          <p:nvPr>
            <p:ph type="title"/>
          </p:nvPr>
        </p:nvSpPr>
        <p:spPr>
          <a:xfrm>
            <a:off x="107504" y="228600"/>
            <a:ext cx="2864296" cy="1066800"/>
          </a:xfrm>
          <a:solidFill>
            <a:srgbClr val="FF0000"/>
          </a:solidFill>
          <a:ln>
            <a:solidFill>
              <a:schemeClr val="bg2"/>
            </a:solidFill>
          </a:ln>
        </p:spPr>
        <p:txBody>
          <a:bodyPr/>
          <a:lstStyle/>
          <a:p>
            <a:pPr eaLnBrk="1" hangingPunct="1">
              <a:defRPr/>
            </a:pPr>
            <a:r>
              <a:rPr lang="ar-JO" sz="4000" dirty="0">
                <a:ea typeface="ＭＳ Ｐゴシック" charset="0"/>
              </a:rPr>
              <a:t>المرحلة اليسرى</a:t>
            </a:r>
            <a:endParaRPr lang="en-US" sz="4000" dirty="0">
              <a:ea typeface="ＭＳ Ｐゴシック" charset="0"/>
            </a:endParaRPr>
          </a:p>
        </p:txBody>
      </p:sp>
      <p:sp>
        <p:nvSpPr>
          <p:cNvPr id="124934" name="Rectangle 6"/>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المرحلة اليمنى</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37" name="Freeform 9"/>
          <p:cNvSpPr>
            <a:spLocks/>
          </p:cNvSpPr>
          <p:nvPr/>
        </p:nvSpPr>
        <p:spPr bwMode="auto">
          <a:xfrm>
            <a:off x="-180975" y="1081088"/>
            <a:ext cx="6118225" cy="6130925"/>
          </a:xfrm>
          <a:custGeom>
            <a:avLst/>
            <a:gdLst/>
            <a:ahLst/>
            <a:cxnLst>
              <a:cxn ang="0">
                <a:pos x="375" y="3525"/>
              </a:cxn>
              <a:cxn ang="0">
                <a:pos x="733" y="3492"/>
              </a:cxn>
              <a:cxn ang="0">
                <a:pos x="1049" y="3427"/>
              </a:cxn>
              <a:cxn ang="0">
                <a:pos x="1212" y="3340"/>
              </a:cxn>
              <a:cxn ang="0">
                <a:pos x="1559" y="3123"/>
              </a:cxn>
              <a:cxn ang="0">
                <a:pos x="1733" y="2938"/>
              </a:cxn>
              <a:cxn ang="0">
                <a:pos x="1875" y="2721"/>
              </a:cxn>
              <a:cxn ang="0">
                <a:pos x="2092" y="2405"/>
              </a:cxn>
              <a:cxn ang="0">
                <a:pos x="2103" y="2373"/>
              </a:cxn>
              <a:cxn ang="0">
                <a:pos x="2222" y="2156"/>
              </a:cxn>
              <a:cxn ang="0">
                <a:pos x="2364" y="1938"/>
              </a:cxn>
              <a:cxn ang="0">
                <a:pos x="2483" y="1493"/>
              </a:cxn>
              <a:cxn ang="0">
                <a:pos x="2635" y="949"/>
              </a:cxn>
              <a:cxn ang="0">
                <a:pos x="2864" y="330"/>
              </a:cxn>
              <a:cxn ang="0">
                <a:pos x="2951" y="91"/>
              </a:cxn>
              <a:cxn ang="0">
                <a:pos x="3146" y="58"/>
              </a:cxn>
              <a:cxn ang="0">
                <a:pos x="3787" y="265"/>
              </a:cxn>
              <a:cxn ang="0">
                <a:pos x="3733" y="906"/>
              </a:cxn>
              <a:cxn ang="0">
                <a:pos x="3418" y="982"/>
              </a:cxn>
              <a:cxn ang="0">
                <a:pos x="3385" y="917"/>
              </a:cxn>
              <a:cxn ang="0">
                <a:pos x="3092" y="1004"/>
              </a:cxn>
              <a:cxn ang="0">
                <a:pos x="2994" y="1080"/>
              </a:cxn>
              <a:cxn ang="0">
                <a:pos x="2961" y="1145"/>
              </a:cxn>
              <a:cxn ang="0">
                <a:pos x="2798" y="1710"/>
              </a:cxn>
              <a:cxn ang="0">
                <a:pos x="2668" y="2503"/>
              </a:cxn>
              <a:cxn ang="0">
                <a:pos x="2527" y="3025"/>
              </a:cxn>
              <a:cxn ang="0">
                <a:pos x="2472" y="3123"/>
              </a:cxn>
              <a:cxn ang="0">
                <a:pos x="2331" y="3318"/>
              </a:cxn>
              <a:cxn ang="0">
                <a:pos x="2005" y="3460"/>
              </a:cxn>
              <a:cxn ang="0">
                <a:pos x="1538" y="3590"/>
              </a:cxn>
              <a:cxn ang="0">
                <a:pos x="1407" y="3699"/>
              </a:cxn>
              <a:cxn ang="0">
                <a:pos x="1331" y="3775"/>
              </a:cxn>
              <a:cxn ang="0">
                <a:pos x="1016" y="3862"/>
              </a:cxn>
              <a:cxn ang="0">
                <a:pos x="5" y="3775"/>
              </a:cxn>
              <a:cxn ang="0">
                <a:pos x="125" y="3612"/>
              </a:cxn>
              <a:cxn ang="0">
                <a:pos x="179" y="3568"/>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w="9525" cap="flat" cmpd="sng">
            <a:noFill/>
            <a:prstDash val="solid"/>
            <a:round/>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09577" name="Text Box 10"/>
          <p:cNvSpPr txBox="1">
            <a:spLocks noChangeArrowheads="1"/>
          </p:cNvSpPr>
          <p:nvPr/>
        </p:nvSpPr>
        <p:spPr bwMode="auto">
          <a:xfrm>
            <a:off x="2971800" y="228600"/>
            <a:ext cx="2895600" cy="107721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السفر في     إسرائيل القديمة</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24939" name="Freeform 11"/>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05" charset="0"/>
              <a:ea typeface="ＭＳ Ｐゴシック" charset="0"/>
            </a:endParaRPr>
          </a:p>
        </p:txBody>
      </p:sp>
      <p:sp>
        <p:nvSpPr>
          <p:cNvPr id="124940" name="Text Box 12"/>
          <p:cNvSpPr txBox="1">
            <a:spLocks noChangeArrowheads="1"/>
          </p:cNvSpPr>
          <p:nvPr/>
        </p:nvSpPr>
        <p:spPr bwMode="auto">
          <a:xfrm>
            <a:off x="381000" y="1600200"/>
            <a:ext cx="2776121"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غرباً وشمالاً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41" name="Text Box 13"/>
          <p:cNvSpPr txBox="1">
            <a:spLocks noChangeArrowheads="1"/>
          </p:cNvSpPr>
          <p:nvPr/>
        </p:nvSpPr>
        <p:spPr bwMode="auto">
          <a:xfrm>
            <a:off x="5867400" y="1600200"/>
            <a:ext cx="2738250"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شرقاً وجنوباً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a:ea typeface="ＭＳ Ｐゴシック"/>
                <a:cs typeface="Arial"/>
              </a:rPr>
              <a:t>12</a:t>
            </a:r>
            <a:endParaRPr kumimoji="0" lang="en-US" sz="2400" b="1" i="0" u="none" strike="noStrike" kern="0" cap="none" spc="0" normalizeH="0" baseline="0" noProof="0" dirty="0">
              <a:ln>
                <a:noFill/>
              </a:ln>
              <a:solidFill>
                <a:srgbClr val="FFFFFF"/>
              </a:solidFill>
              <a:effectLst/>
              <a:uLnTx/>
              <a:uFillTx/>
              <a:latin typeface="Arial"/>
              <a:ea typeface="ＭＳ Ｐゴシック"/>
              <a:cs typeface="Arial"/>
            </a:endParaRPr>
          </a:p>
        </p:txBody>
      </p:sp>
    </p:spTree>
    <p:extLst>
      <p:ext uri="{BB962C8B-B14F-4D97-AF65-F5344CB8AC3E}">
        <p14:creationId xmlns:p14="http://schemas.microsoft.com/office/powerpoint/2010/main" val="2375517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a:xfrm>
            <a:off x="457200" y="152400"/>
            <a:ext cx="8229600" cy="1143000"/>
          </a:xfrm>
        </p:spPr>
        <p:txBody>
          <a:bodyPr/>
          <a:lstStyle/>
          <a:p>
            <a:pPr eaLnBrk="1" hangingPunct="1">
              <a:defRPr/>
            </a:pPr>
            <a:r>
              <a:rPr lang="ar-JO" sz="4000" dirty="0">
                <a:latin typeface="Garamond" charset="0"/>
              </a:rPr>
              <a:t>نموذج لمدينة داود (66 م) </a:t>
            </a:r>
            <a:br>
              <a:rPr lang="ar-JO" sz="4000" dirty="0">
                <a:latin typeface="Garamond" charset="0"/>
              </a:rPr>
            </a:br>
            <a:r>
              <a:rPr lang="ar-JO" sz="4000" dirty="0">
                <a:latin typeface="Garamond" charset="0"/>
              </a:rPr>
              <a:t>(المدينة اليبوسية القديمة المعاد بناؤها)</a:t>
            </a:r>
            <a:endParaRPr lang="en-US" sz="4000" dirty="0">
              <a:latin typeface="Garamond" charset="0"/>
            </a:endParaRPr>
          </a:p>
        </p:txBody>
      </p:sp>
      <p:pic>
        <p:nvPicPr>
          <p:cNvPr id="61442"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1384300"/>
            <a:ext cx="7010400" cy="5549900"/>
          </a:xfrm>
          <a:noFill/>
          <a:extLst>
            <a:ext uri="{909E8E84-426E-40dd-AFC4-6F175D3DCCD1}">
              <a14:hiddenFill xmlns="" xmlns:a14="http://schemas.microsoft.com/office/drawing/2010/main">
                <a:solidFill>
                  <a:srgbClr val="FFFFFF"/>
                </a:solidFill>
              </a14:hiddenFill>
            </a:ext>
          </a:extLst>
        </p:spPr>
      </p:pic>
      <p:sp>
        <p:nvSpPr>
          <p:cNvPr id="106503" name="Oval 7"/>
          <p:cNvSpPr>
            <a:spLocks noChangeArrowheads="1"/>
          </p:cNvSpPr>
          <p:nvPr/>
        </p:nvSpPr>
        <p:spPr bwMode="auto">
          <a:xfrm rot="-819886">
            <a:off x="3810000" y="1905000"/>
            <a:ext cx="2057400" cy="5105400"/>
          </a:xfrm>
          <a:prstGeom prst="ellipse">
            <a:avLst/>
          </a:prstGeom>
          <a:noFill/>
          <a:ln w="76200">
            <a:solidFill>
              <a:srgbClr val="FF0000"/>
            </a:solid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106504" name="Text Box 8"/>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Charcoal" charset="0"/>
              </a:rPr>
              <a:t>114</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06503"/>
                                        </p:tgtEl>
                                        <p:attrNameLst>
                                          <p:attrName>style.visibility</p:attrName>
                                        </p:attrNameLst>
                                      </p:cBhvr>
                                      <p:to>
                                        <p:strVal val="visible"/>
                                      </p:to>
                                    </p:set>
                                    <p:anim calcmode="lin" valueType="num">
                                      <p:cBhvr>
                                        <p:cTn id="7" dur="1000" fill="hold"/>
                                        <p:tgtEl>
                                          <p:spTgt spid="106503"/>
                                        </p:tgtEl>
                                        <p:attrNameLst>
                                          <p:attrName>ppt_w</p:attrName>
                                        </p:attrNameLst>
                                      </p:cBhvr>
                                      <p:tavLst>
                                        <p:tav tm="0">
                                          <p:val>
                                            <p:fltVal val="0"/>
                                          </p:val>
                                        </p:tav>
                                        <p:tav tm="100000">
                                          <p:val>
                                            <p:strVal val="#ppt_w"/>
                                          </p:val>
                                        </p:tav>
                                      </p:tavLst>
                                    </p:anim>
                                    <p:anim calcmode="lin" valueType="num">
                                      <p:cBhvr>
                                        <p:cTn id="8" dur="1000" fill="hold"/>
                                        <p:tgtEl>
                                          <p:spTgt spid="106503"/>
                                        </p:tgtEl>
                                        <p:attrNameLst>
                                          <p:attrName>ppt_h</p:attrName>
                                        </p:attrNameLst>
                                      </p:cBhvr>
                                      <p:tavLst>
                                        <p:tav tm="0">
                                          <p:val>
                                            <p:fltVal val="0"/>
                                          </p:val>
                                        </p:tav>
                                        <p:tav tm="100000">
                                          <p:val>
                                            <p:strVal val="#ppt_h"/>
                                          </p:val>
                                        </p:tav>
                                      </p:tavLst>
                                    </p:anim>
                                    <p:anim calcmode="lin" valueType="num">
                                      <p:cBhvr>
                                        <p:cTn id="9" dur="1000" fill="hold"/>
                                        <p:tgtEl>
                                          <p:spTgt spid="106503"/>
                                        </p:tgtEl>
                                        <p:attrNameLst>
                                          <p:attrName>style.rotation</p:attrName>
                                        </p:attrNameLst>
                                      </p:cBhvr>
                                      <p:tavLst>
                                        <p:tav tm="0">
                                          <p:val>
                                            <p:fltVal val="90"/>
                                          </p:val>
                                        </p:tav>
                                        <p:tav tm="100000">
                                          <p:val>
                                            <p:fltVal val="0"/>
                                          </p:val>
                                        </p:tav>
                                      </p:tavLst>
                                    </p:anim>
                                    <p:animEffect transition="in" filter="fade">
                                      <p:cBhvr>
                                        <p:cTn id="10"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983FEC-B24F-7855-0859-6B0A1252D58E}"/>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E196B98F-E850-AE5E-E97F-7DF25E4B9604}"/>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7A376EBA-6373-9AA9-F7B5-B465D10456FC}"/>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8E571C1A-A341-A171-9558-F8A25814485C}"/>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3DB74498-5C6D-E84A-7309-E4B7F97B70E6}"/>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5DB48049-C69A-6F33-31A3-D802F2007545}"/>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81246445-9C8D-E235-9A9C-F8894A592AAC}"/>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476CE5EB-EBC2-B6AB-14DE-627B0DE19B25}"/>
              </a:ext>
            </a:extLst>
          </p:cNvPr>
          <p:cNvSpPr txBox="1"/>
          <p:nvPr/>
        </p:nvSpPr>
        <p:spPr>
          <a:xfrm>
            <a:off x="8284875" y="-27384"/>
            <a:ext cx="7591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261712446"/>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9F1364-4269-84E8-87F8-D4B689C25769}"/>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66F07234-798B-542C-8DC4-E84E2D28FF38}"/>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3BA78206-C7B5-427E-9120-45A2AF85804B}"/>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AEFD23A1-4958-DFEB-3C3E-8D5CE45016C6}"/>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54E2EFC9-4B07-46E2-8DA1-256A07DED0C4}"/>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899DE64E-DA1E-F1F9-ABA2-A4554BEB867E}"/>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05F04649-F768-F1D0-2F11-5D97349E352D}"/>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92367E7B-2DE7-DDB0-5633-620A4A58B925}"/>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6B75B2C1-8CAA-9981-05F6-0030A8D867A1}"/>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BD572CB5-772D-2553-BF8C-9F39E25DA453}"/>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450B7EE9-17BE-5AB8-82EF-930072371C29}"/>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sp>
        <p:nvSpPr>
          <p:cNvPr id="5280" name="Text Box 3">
            <a:extLst>
              <a:ext uri="{FF2B5EF4-FFF2-40B4-BE49-F238E27FC236}">
                <a16:creationId xmlns:a16="http://schemas.microsoft.com/office/drawing/2014/main" id="{E25C02B4-266B-3DE0-9E81-5E6FB017F936}"/>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597557283"/>
      </p:ext>
    </p:extLst>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6680DE-EC15-E3BE-6B7B-37367A3C23FD}"/>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1B787593-368B-F245-40B2-6AB5376E2554}"/>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016BDDA3-BE99-869D-67B9-01CD8C8F080A}"/>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F46298A6-D3E8-4FF6-8B2D-048F37B74667}"/>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4261BCD4-F91E-4F92-7E6D-A1382B8B7D0C}"/>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0DD9527B-A4FB-7B0E-B309-58BFC2B116B8}"/>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0F6684EB-0B98-9B0B-05B9-6729054E360E}"/>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AA7C4AA2-025C-C02C-98AE-85A10EEE6E32}"/>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7075A9C6-B891-EB52-3ED0-65542668A2F9}"/>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E771E73D-ECC6-9ED3-5076-901FD85D5B26}"/>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7A033E5B-7160-FC60-5FB1-F55739312608}"/>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028C053F-7D7B-8B20-6CCA-64C3EFAF2D75}"/>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AADAF8ED-B345-9E2A-BF6D-AB15D7D67154}"/>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6AFAAAA4-5954-8961-4712-9AEC3BFE66C6}"/>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5894B5FA-ADE0-7A3F-93DE-4770A1CD2B7B}"/>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sp>
        <p:nvSpPr>
          <p:cNvPr id="5280" name="Text Box 3">
            <a:extLst>
              <a:ext uri="{FF2B5EF4-FFF2-40B4-BE49-F238E27FC236}">
                <a16:creationId xmlns:a16="http://schemas.microsoft.com/office/drawing/2014/main" id="{D2409E41-39C5-F855-C72A-88C2233D1024}"/>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533620649"/>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FDBE44-B089-E875-B1CD-3052DFBE9A68}"/>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365D6216-0815-1A4E-A552-9B670F1D7C4D}"/>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869566FE-C76D-6949-ECED-D849EE1127CF}"/>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3DF7E374-1D25-0A9D-F726-56DBA7644FE5}"/>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90319202-1F53-8144-095A-187A0B2747C1}"/>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9079A9EA-AF8F-1A65-E814-74130B101C88}"/>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9A666086-9C65-35FF-0633-87AA4B3BCDE5}"/>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BEC367EA-E2D6-7654-DB60-2DF747AFFFFA}"/>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20C714EA-DF2C-BDE9-3480-0765C6540DC2}"/>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049DAE9F-9BDC-611B-53E2-1B766CF2435D}"/>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95408498-FFFD-CE3C-AF3E-5FFC7419A453}"/>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0E430F5E-8059-8470-30CF-45CFD30B727B}"/>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21D11E71-B52D-8954-AC5C-1DEB329A1D83}"/>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A343436D-6E94-71E3-77C1-4A28A0391206}"/>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E526CD60-CCAE-5F58-AC13-015C16618569}"/>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58C3A06D-DE8E-8AFB-69FF-588C32FD3D77}"/>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3F76E48B-B26B-C5A5-0D40-60622CD220D9}"/>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627B8A33-C382-6ABA-CA0C-4F5778C1B840}"/>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B4A4C134-E2EE-C98C-52E4-43A7EFFF30CD}"/>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sp>
        <p:nvSpPr>
          <p:cNvPr id="5280" name="Text Box 3">
            <a:extLst>
              <a:ext uri="{FF2B5EF4-FFF2-40B4-BE49-F238E27FC236}">
                <a16:creationId xmlns:a16="http://schemas.microsoft.com/office/drawing/2014/main" id="{5783A24C-2C85-CC83-18B9-B652A33DB623}"/>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993975765"/>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BEA824-BF6E-FC62-9AC3-45EE668F0953}"/>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A1709BE6-ECCC-2366-BA42-0199B3F72686}"/>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030CC297-1818-FB14-B2ED-3B7839E40E5F}"/>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7A444382-FBE2-8B93-CE9E-A10CA642FBF0}"/>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E1AA9342-A978-0B9C-4301-A28AF4B5B2B1}"/>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811D59BF-4F8C-CFBC-F8EC-429737F72D9F}"/>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C48040D1-95A0-DC10-1CC9-97EEA6830755}"/>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EBCF699C-DCFB-C0D5-05D9-26AE881E1177}"/>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C820AE15-BC8A-C0F9-726A-5D45B0B61507}"/>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DFEAD4AF-9AE3-A1EF-55B3-E86B4BBE8E3D}"/>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3901640D-9B51-6DBF-01E5-72650FB00D35}"/>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21302200-240E-6D66-B421-BAE00975A12D}"/>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0B6A0764-DF1F-9A25-2896-1BE8F41ED830}"/>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3BAFA172-C881-AF54-68AC-4BCF8A10B39B}"/>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1446557B-3B35-2862-FB26-FEC7326F9C55}"/>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EDA16856-B84E-DD49-547D-32D0ECC8D73F}"/>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AC8E78DC-C614-F287-B9BD-683D3178F92F}"/>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2D485101-EAC9-CACA-FCB9-789DCE8D9924}"/>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E0E77466-7DBD-E87C-B6A7-E42827CBE741}"/>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a:extLst>
              <a:ext uri="{FF2B5EF4-FFF2-40B4-BE49-F238E27FC236}">
                <a16:creationId xmlns:a16="http://schemas.microsoft.com/office/drawing/2014/main" id="{C6B660A1-E6A0-1CEA-E767-BEC29F20D4AF}"/>
              </a:ext>
            </a:extLst>
          </p:cNvPr>
          <p:cNvGrpSpPr/>
          <p:nvPr/>
        </p:nvGrpSpPr>
        <p:grpSpPr>
          <a:xfrm>
            <a:off x="5761693" y="4364230"/>
            <a:ext cx="3282362" cy="1781522"/>
            <a:chOff x="163194" y="-1061074"/>
            <a:chExt cx="3282360" cy="1781520"/>
          </a:xfrm>
        </p:grpSpPr>
        <p:sp>
          <p:nvSpPr>
            <p:cNvPr id="5277" name="AutoShape 38">
              <a:extLst>
                <a:ext uri="{FF2B5EF4-FFF2-40B4-BE49-F238E27FC236}">
                  <a16:creationId xmlns:a16="http://schemas.microsoft.com/office/drawing/2014/main" id="{38381107-1321-EEDF-02D2-ED568E930687}"/>
                </a:ext>
              </a:extLst>
            </p:cNvPr>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a:extLst>
                <a:ext uri="{FF2B5EF4-FFF2-40B4-BE49-F238E27FC236}">
                  <a16:creationId xmlns:a16="http://schemas.microsoft.com/office/drawing/2014/main" id="{BD76EE99-1550-0B20-1242-47EF7BDC1FC4}"/>
                </a:ext>
              </a:extLst>
            </p:cNvPr>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47F35024-AEA2-8FFC-8DAE-6F6AE8ECD9A0}"/>
              </a:ext>
            </a:extLst>
          </p:cNvPr>
          <p:cNvSpPr txBox="1"/>
          <p:nvPr/>
        </p:nvSpPr>
        <p:spPr>
          <a:xfrm>
            <a:off x="8284875" y="-27384"/>
            <a:ext cx="75918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01156191"/>
      </p:ext>
    </p:extLst>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89C8D1-E6F2-5EC5-C106-147C048B20E7}"/>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6CE15169-0BCC-450D-F336-F744866F7302}"/>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4626F035-157D-E307-C293-54B5AE791C71}"/>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6D096BC0-F3C3-16F6-C882-EBD19EE330C8}"/>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79204DEC-D98A-E1AC-EB90-B7CCB33205C8}"/>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175F0F2B-61AA-9D5F-4B43-0D33B1990477}"/>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9B3D8A24-FBC5-0A21-2410-294084A219E2}"/>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BF2663ED-9D58-80EE-56C1-D6ECAC4B05BD}"/>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D340CB4E-9EF0-D657-25A5-8ED1FCF056D0}"/>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38729BC3-78EE-3F5F-04A0-ED84C4D7A55C}"/>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8C8EA72F-6D41-7DFF-652F-5116592CA785}"/>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B3DD58D4-E0D3-618E-4229-F74661AE2D83}"/>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885AF5FD-49EC-840D-F89C-655ED7B2A60C}"/>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33AAB89F-F91C-5D07-E67E-FDC5A12A5107}"/>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F21AF6EA-D09C-C624-39B7-004A0F03B586}"/>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FE55384B-0E53-0560-09BB-1CDA8031F36C}"/>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815CE929-DFF1-46CA-CF6C-6569FAB357DB}"/>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8E3A53F8-59E2-317E-C247-174F3273FFA1}"/>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11EA01FF-C691-56AF-0EE0-96FC6A86014C}"/>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8" name="Group 25">
            <a:extLst>
              <a:ext uri="{FF2B5EF4-FFF2-40B4-BE49-F238E27FC236}">
                <a16:creationId xmlns:a16="http://schemas.microsoft.com/office/drawing/2014/main" id="{B21557B8-1FD5-10AA-E626-492A4F9A85B5}"/>
              </a:ext>
            </a:extLst>
          </p:cNvPr>
          <p:cNvGrpSpPr/>
          <p:nvPr/>
        </p:nvGrpSpPr>
        <p:grpSpPr>
          <a:xfrm>
            <a:off x="2867024" y="2573338"/>
            <a:ext cx="4806925" cy="3703638"/>
            <a:chOff x="0" y="0"/>
            <a:chExt cx="4806924" cy="3703637"/>
          </a:xfrm>
        </p:grpSpPr>
        <p:sp>
          <p:nvSpPr>
            <p:cNvPr id="5265" name="Text Box 26">
              <a:extLst>
                <a:ext uri="{FF2B5EF4-FFF2-40B4-BE49-F238E27FC236}">
                  <a16:creationId xmlns:a16="http://schemas.microsoft.com/office/drawing/2014/main" id="{C340D18B-439A-8885-AE7A-9F85177DDEDC}"/>
                </a:ext>
              </a:extLst>
            </p:cNvPr>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نحميا (444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6" name="Line 27">
              <a:extLst>
                <a:ext uri="{FF2B5EF4-FFF2-40B4-BE49-F238E27FC236}">
                  <a16:creationId xmlns:a16="http://schemas.microsoft.com/office/drawing/2014/main" id="{C056CB4B-BEE8-5F0F-69E6-8F4A06746A7D}"/>
                </a:ext>
              </a:extLst>
            </p:cNvPr>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Freeform 28">
              <a:extLst>
                <a:ext uri="{FF2B5EF4-FFF2-40B4-BE49-F238E27FC236}">
                  <a16:creationId xmlns:a16="http://schemas.microsoft.com/office/drawing/2014/main" id="{44069536-B087-9083-1ACE-9B7D00584EDD}"/>
                </a:ext>
              </a:extLst>
            </p:cNvPr>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a:extLst>
              <a:ext uri="{FF2B5EF4-FFF2-40B4-BE49-F238E27FC236}">
                <a16:creationId xmlns:a16="http://schemas.microsoft.com/office/drawing/2014/main" id="{314FD915-A450-4C64-1720-92D99EEB79EA}"/>
              </a:ext>
            </a:extLst>
          </p:cNvPr>
          <p:cNvGrpSpPr/>
          <p:nvPr/>
        </p:nvGrpSpPr>
        <p:grpSpPr>
          <a:xfrm>
            <a:off x="5761693" y="4364230"/>
            <a:ext cx="3282362" cy="1781522"/>
            <a:chOff x="163194" y="-1061074"/>
            <a:chExt cx="3282360" cy="1781520"/>
          </a:xfrm>
        </p:grpSpPr>
        <p:sp>
          <p:nvSpPr>
            <p:cNvPr id="5277" name="AutoShape 38">
              <a:extLst>
                <a:ext uri="{FF2B5EF4-FFF2-40B4-BE49-F238E27FC236}">
                  <a16:creationId xmlns:a16="http://schemas.microsoft.com/office/drawing/2014/main" id="{551DFFCE-9623-9688-D516-40068E2EB133}"/>
                </a:ext>
              </a:extLst>
            </p:cNvPr>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a:extLst>
                <a:ext uri="{FF2B5EF4-FFF2-40B4-BE49-F238E27FC236}">
                  <a16:creationId xmlns:a16="http://schemas.microsoft.com/office/drawing/2014/main" id="{D0744FDC-DC72-514B-5BA3-EF8749A6B06A}"/>
                </a:ext>
              </a:extLst>
            </p:cNvPr>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A409815A-F12D-0F82-8B82-0028ACB0B4D9}"/>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331285838"/>
      </p:ext>
    </p:extLst>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CCBE1-1718-4FC7-A6D0-517B3E292591}"/>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D3A78C6A-5550-818D-C60D-7F13C5CB6737}"/>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06CD4873-5050-6ED4-7A6A-DFE190ED9C03}"/>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BE94545E-7BCE-A787-5E35-A35EA7F0F771}"/>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03663798-A50C-1599-4A9B-6AB1A7AD8B09}"/>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D9817488-D464-923C-49B8-E5D74D388789}"/>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86FA208D-B57D-59E2-CF16-E7CD81617AA0}"/>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BDD329DC-FF27-E34F-F064-306B8AE7AF27}"/>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5151B7A7-6C36-FDFB-1CDD-BE18B5D1394D}"/>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1DB55BEC-C67E-7E01-C3C9-9CB4DCBD1688}"/>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AA3F82D9-2CD9-0133-1A00-AFC3F7BF328F}"/>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27960BD0-5FFE-6043-0109-F38E7AEBE919}"/>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7F73343D-2021-6E31-8B5F-7E1B191457BF}"/>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554BA733-4C0E-72E7-F8F1-273BCC2C94E7}"/>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DCA0307C-9338-D270-BE96-87D49640FB6D}"/>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6B5C134E-9E48-E557-2CD0-CE07EB133686}"/>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8ADD6E92-9E70-DCD5-AA4A-AD1D7708D7D4}"/>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7476D933-EAC2-D7B3-DDFE-86F1565DDEB4}"/>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ABA09F60-4E28-E630-0635-327B3461049E}"/>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8" name="Group 25">
            <a:extLst>
              <a:ext uri="{FF2B5EF4-FFF2-40B4-BE49-F238E27FC236}">
                <a16:creationId xmlns:a16="http://schemas.microsoft.com/office/drawing/2014/main" id="{A1C50F71-CFD3-3E73-F738-8A56478C2526}"/>
              </a:ext>
            </a:extLst>
          </p:cNvPr>
          <p:cNvGrpSpPr/>
          <p:nvPr/>
        </p:nvGrpSpPr>
        <p:grpSpPr>
          <a:xfrm>
            <a:off x="2867024" y="2573338"/>
            <a:ext cx="4806925" cy="3703638"/>
            <a:chOff x="0" y="0"/>
            <a:chExt cx="4806924" cy="3703637"/>
          </a:xfrm>
        </p:grpSpPr>
        <p:sp>
          <p:nvSpPr>
            <p:cNvPr id="5265" name="Text Box 26">
              <a:extLst>
                <a:ext uri="{FF2B5EF4-FFF2-40B4-BE49-F238E27FC236}">
                  <a16:creationId xmlns:a16="http://schemas.microsoft.com/office/drawing/2014/main" id="{BE4A6C37-66DE-978E-61C4-7C7850970B6F}"/>
                </a:ext>
              </a:extLst>
            </p:cNvPr>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نحميا (444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6" name="Line 27">
              <a:extLst>
                <a:ext uri="{FF2B5EF4-FFF2-40B4-BE49-F238E27FC236}">
                  <a16:creationId xmlns:a16="http://schemas.microsoft.com/office/drawing/2014/main" id="{DFD82E6A-F7DF-FC48-8C2D-DC5F085BFB39}"/>
                </a:ext>
              </a:extLst>
            </p:cNvPr>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Freeform 28">
              <a:extLst>
                <a:ext uri="{FF2B5EF4-FFF2-40B4-BE49-F238E27FC236}">
                  <a16:creationId xmlns:a16="http://schemas.microsoft.com/office/drawing/2014/main" id="{6F46C286-14EA-72B0-82B6-A16E5238401D}"/>
                </a:ext>
              </a:extLst>
            </p:cNvPr>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2" name="Group 29">
            <a:extLst>
              <a:ext uri="{FF2B5EF4-FFF2-40B4-BE49-F238E27FC236}">
                <a16:creationId xmlns:a16="http://schemas.microsoft.com/office/drawing/2014/main" id="{2D63C0CA-0CE4-BFAF-55C0-FE97681566A6}"/>
              </a:ext>
            </a:extLst>
          </p:cNvPr>
          <p:cNvGrpSpPr/>
          <p:nvPr/>
        </p:nvGrpSpPr>
        <p:grpSpPr>
          <a:xfrm>
            <a:off x="708821" y="2122488"/>
            <a:ext cx="7609534" cy="4294189"/>
            <a:chOff x="0" y="0"/>
            <a:chExt cx="7609533" cy="4294188"/>
          </a:xfrm>
        </p:grpSpPr>
        <p:sp>
          <p:nvSpPr>
            <p:cNvPr id="5269" name="Line 30">
              <a:extLst>
                <a:ext uri="{FF2B5EF4-FFF2-40B4-BE49-F238E27FC236}">
                  <a16:creationId xmlns:a16="http://schemas.microsoft.com/office/drawing/2014/main" id="{99E65406-5E96-87B6-4BBB-77E53F33585A}"/>
                </a:ext>
              </a:extLst>
            </p:cNvPr>
            <p:cNvSpPr/>
            <p:nvPr/>
          </p:nvSpPr>
          <p:spPr>
            <a:xfrm>
              <a:off x="4244178" y="3554412"/>
              <a:ext cx="457201" cy="1"/>
            </a:xfrm>
            <a:prstGeom prst="line">
              <a:avLst/>
            </a:prstGeom>
            <a:noFill/>
            <a:ln w="76200" cap="flat">
              <a:solidFill>
                <a:srgbClr val="6633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0" name="Text Box 31">
              <a:extLst>
                <a:ext uri="{FF2B5EF4-FFF2-40B4-BE49-F238E27FC236}">
                  <a16:creationId xmlns:a16="http://schemas.microsoft.com/office/drawing/2014/main" id="{84D20B85-FABD-463A-3757-CEE7284CFF73}"/>
                </a:ext>
              </a:extLst>
            </p:cNvPr>
            <p:cNvSpPr txBox="1"/>
            <p:nvPr/>
          </p:nvSpPr>
          <p:spPr>
            <a:xfrm>
              <a:off x="4899498" y="3321049"/>
              <a:ext cx="27100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الحشمونيين (100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1" name="Freeform 32">
              <a:extLst>
                <a:ext uri="{FF2B5EF4-FFF2-40B4-BE49-F238E27FC236}">
                  <a16:creationId xmlns:a16="http://schemas.microsoft.com/office/drawing/2014/main" id="{56C7D34C-F887-E92B-6407-A03006D4CE37}"/>
                </a:ext>
              </a:extLst>
            </p:cNvPr>
            <p:cNvSpPr/>
            <p:nvPr/>
          </p:nvSpPr>
          <p:spPr>
            <a:xfrm>
              <a:off x="0" y="0"/>
              <a:ext cx="2313779" cy="4294188"/>
            </a:xfrm>
            <a:custGeom>
              <a:avLst/>
              <a:gdLst/>
              <a:ahLst/>
              <a:cxnLst>
                <a:cxn ang="0">
                  <a:pos x="wd2" y="hd2"/>
                </a:cxn>
                <a:cxn ang="5400000">
                  <a:pos x="wd2" y="hd2"/>
                </a:cxn>
                <a:cxn ang="10800000">
                  <a:pos x="wd2" y="hd2"/>
                </a:cxn>
                <a:cxn ang="16200000">
                  <a:pos x="wd2" y="hd2"/>
                </a:cxn>
              </a:cxnLst>
              <a:rect l="0" t="0" r="r" b="b"/>
              <a:pathLst>
                <a:path w="21016" h="21600" extrusionOk="0">
                  <a:moveTo>
                    <a:pt x="21016" y="1014"/>
                  </a:moveTo>
                  <a:cubicBezTo>
                    <a:pt x="20958" y="902"/>
                    <a:pt x="20641" y="128"/>
                    <a:pt x="20583" y="80"/>
                  </a:cubicBezTo>
                  <a:cubicBezTo>
                    <a:pt x="20497" y="8"/>
                    <a:pt x="20309" y="24"/>
                    <a:pt x="20165" y="0"/>
                  </a:cubicBezTo>
                  <a:cubicBezTo>
                    <a:pt x="19387" y="64"/>
                    <a:pt x="18695" y="168"/>
                    <a:pt x="17916" y="240"/>
                  </a:cubicBezTo>
                  <a:cubicBezTo>
                    <a:pt x="18074" y="751"/>
                    <a:pt x="18190" y="1166"/>
                    <a:pt x="18478" y="1645"/>
                  </a:cubicBezTo>
                  <a:cubicBezTo>
                    <a:pt x="18507" y="1805"/>
                    <a:pt x="18550" y="2523"/>
                    <a:pt x="18767" y="2811"/>
                  </a:cubicBezTo>
                  <a:cubicBezTo>
                    <a:pt x="19574" y="3857"/>
                    <a:pt x="18579" y="2276"/>
                    <a:pt x="19185" y="3282"/>
                  </a:cubicBezTo>
                  <a:cubicBezTo>
                    <a:pt x="19228" y="4376"/>
                    <a:pt x="19242" y="5462"/>
                    <a:pt x="19329" y="6556"/>
                  </a:cubicBezTo>
                  <a:cubicBezTo>
                    <a:pt x="19343" y="6660"/>
                    <a:pt x="19603" y="6795"/>
                    <a:pt x="19459" y="6867"/>
                  </a:cubicBezTo>
                  <a:cubicBezTo>
                    <a:pt x="19329" y="6931"/>
                    <a:pt x="19329" y="6676"/>
                    <a:pt x="19185" y="6628"/>
                  </a:cubicBezTo>
                  <a:cubicBezTo>
                    <a:pt x="18940" y="6540"/>
                    <a:pt x="18334" y="6476"/>
                    <a:pt x="18334" y="6476"/>
                  </a:cubicBezTo>
                  <a:cubicBezTo>
                    <a:pt x="17959" y="6500"/>
                    <a:pt x="17570" y="6484"/>
                    <a:pt x="17209" y="6556"/>
                  </a:cubicBezTo>
                  <a:cubicBezTo>
                    <a:pt x="16892" y="6620"/>
                    <a:pt x="16661" y="6779"/>
                    <a:pt x="16373" y="6867"/>
                  </a:cubicBezTo>
                  <a:cubicBezTo>
                    <a:pt x="15666" y="7083"/>
                    <a:pt x="14873" y="7267"/>
                    <a:pt x="14109" y="7410"/>
                  </a:cubicBezTo>
                  <a:cubicBezTo>
                    <a:pt x="14023" y="7490"/>
                    <a:pt x="13951" y="7578"/>
                    <a:pt x="13835" y="7642"/>
                  </a:cubicBezTo>
                  <a:cubicBezTo>
                    <a:pt x="13720" y="7706"/>
                    <a:pt x="13504" y="7722"/>
                    <a:pt x="13417" y="7802"/>
                  </a:cubicBezTo>
                  <a:cubicBezTo>
                    <a:pt x="12725" y="8384"/>
                    <a:pt x="13878" y="7897"/>
                    <a:pt x="12840" y="8265"/>
                  </a:cubicBezTo>
                  <a:cubicBezTo>
                    <a:pt x="12797" y="8185"/>
                    <a:pt x="12855" y="8057"/>
                    <a:pt x="12711" y="8033"/>
                  </a:cubicBezTo>
                  <a:cubicBezTo>
                    <a:pt x="11903" y="7905"/>
                    <a:pt x="11975" y="8153"/>
                    <a:pt x="11442" y="8265"/>
                  </a:cubicBezTo>
                  <a:cubicBezTo>
                    <a:pt x="10533" y="8456"/>
                    <a:pt x="9596" y="8520"/>
                    <a:pt x="8630" y="8576"/>
                  </a:cubicBezTo>
                  <a:cubicBezTo>
                    <a:pt x="8053" y="8656"/>
                    <a:pt x="7779" y="8760"/>
                    <a:pt x="7217" y="8656"/>
                  </a:cubicBezTo>
                  <a:cubicBezTo>
                    <a:pt x="6265" y="8768"/>
                    <a:pt x="5357" y="9031"/>
                    <a:pt x="4405" y="9127"/>
                  </a:cubicBezTo>
                  <a:cubicBezTo>
                    <a:pt x="3742" y="9191"/>
                    <a:pt x="3396" y="9239"/>
                    <a:pt x="2848" y="9439"/>
                  </a:cubicBezTo>
                  <a:cubicBezTo>
                    <a:pt x="2156" y="10021"/>
                    <a:pt x="3035" y="9343"/>
                    <a:pt x="2156" y="9830"/>
                  </a:cubicBezTo>
                  <a:cubicBezTo>
                    <a:pt x="1680" y="10093"/>
                    <a:pt x="1723" y="10165"/>
                    <a:pt x="1017" y="10293"/>
                  </a:cubicBezTo>
                  <a:cubicBezTo>
                    <a:pt x="872" y="10548"/>
                    <a:pt x="613" y="10740"/>
                    <a:pt x="454" y="10996"/>
                  </a:cubicBezTo>
                  <a:cubicBezTo>
                    <a:pt x="368" y="11155"/>
                    <a:pt x="267" y="11307"/>
                    <a:pt x="180" y="11467"/>
                  </a:cubicBezTo>
                  <a:cubicBezTo>
                    <a:pt x="137" y="11547"/>
                    <a:pt x="36" y="11698"/>
                    <a:pt x="36" y="11698"/>
                  </a:cubicBezTo>
                  <a:cubicBezTo>
                    <a:pt x="238" y="18885"/>
                    <a:pt x="-584" y="15044"/>
                    <a:pt x="1017" y="18015"/>
                  </a:cubicBezTo>
                  <a:cubicBezTo>
                    <a:pt x="1060" y="18430"/>
                    <a:pt x="1089" y="18845"/>
                    <a:pt x="1161" y="19260"/>
                  </a:cubicBezTo>
                  <a:cubicBezTo>
                    <a:pt x="1247" y="19715"/>
                    <a:pt x="1290" y="19436"/>
                    <a:pt x="1579" y="19803"/>
                  </a:cubicBezTo>
                  <a:cubicBezTo>
                    <a:pt x="1968" y="20298"/>
                    <a:pt x="2098" y="20873"/>
                    <a:pt x="2992" y="21209"/>
                  </a:cubicBezTo>
                  <a:cubicBezTo>
                    <a:pt x="3785" y="21504"/>
                    <a:pt x="5861" y="21536"/>
                    <a:pt x="6799" y="21600"/>
                  </a:cubicBezTo>
                  <a:cubicBezTo>
                    <a:pt x="8414" y="21544"/>
                    <a:pt x="10158" y="21560"/>
                    <a:pt x="11716" y="21289"/>
                  </a:cubicBezTo>
                  <a:cubicBezTo>
                    <a:pt x="13244" y="20722"/>
                    <a:pt x="14931" y="21360"/>
                    <a:pt x="16503" y="21360"/>
                  </a:cubicBezTo>
                </a:path>
              </a:pathLst>
            </a:custGeom>
            <a:noFill/>
            <a:ln w="57150" cap="flat">
              <a:solidFill>
                <a:srgbClr val="6633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a:extLst>
              <a:ext uri="{FF2B5EF4-FFF2-40B4-BE49-F238E27FC236}">
                <a16:creationId xmlns:a16="http://schemas.microsoft.com/office/drawing/2014/main" id="{C288FEF3-EB66-6F2D-57E6-BD6876222DBF}"/>
              </a:ext>
            </a:extLst>
          </p:cNvPr>
          <p:cNvGrpSpPr/>
          <p:nvPr/>
        </p:nvGrpSpPr>
        <p:grpSpPr>
          <a:xfrm>
            <a:off x="5761693" y="4364230"/>
            <a:ext cx="3282362" cy="1781522"/>
            <a:chOff x="163194" y="-1061074"/>
            <a:chExt cx="3282360" cy="1781520"/>
          </a:xfrm>
        </p:grpSpPr>
        <p:sp>
          <p:nvSpPr>
            <p:cNvPr id="5277" name="AutoShape 38">
              <a:extLst>
                <a:ext uri="{FF2B5EF4-FFF2-40B4-BE49-F238E27FC236}">
                  <a16:creationId xmlns:a16="http://schemas.microsoft.com/office/drawing/2014/main" id="{1C98B51A-8C2E-94A5-ED8F-258887D946A7}"/>
                </a:ext>
              </a:extLst>
            </p:cNvPr>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a:extLst>
                <a:ext uri="{FF2B5EF4-FFF2-40B4-BE49-F238E27FC236}">
                  <a16:creationId xmlns:a16="http://schemas.microsoft.com/office/drawing/2014/main" id="{E68BC358-9279-7232-D0B8-AAF238A2F3FA}"/>
                </a:ext>
              </a:extLst>
            </p:cNvPr>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A4F15C53-DE15-D4ED-87C5-1DAAEDE30A25}"/>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999916131"/>
      </p:ext>
    </p:extLst>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72C544-633A-0C75-54A0-59567A378DAA}"/>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F990FB1A-D174-387E-BFE0-3A18EBCCCEC4}"/>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6F9B7537-6D6B-5250-474C-C4456F6DB8F6}"/>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92907462-3643-6473-CD7C-EDB5AB8F7680}"/>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17527E60-9733-1CDE-B33B-FD026468382C}"/>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F86951C8-BD29-6A1B-B4B1-AE49DFF916B1}"/>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DA133779-67E5-91AF-D814-A653C2DEB754}"/>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23BF4470-5E03-8F33-BC5D-7678AFEC4E08}"/>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FD47A127-055E-911A-9BCD-2801A819E33C}"/>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1240C335-C9ED-0F1E-F01C-15C3C1F8627B}"/>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47A52CCB-4B15-159A-DC24-289D246FC6FD}"/>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51765EB0-03F8-A48D-82D4-4FAE5782A682}"/>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56356E62-6786-A3C8-4D16-3AFB63F2BBE7}"/>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0D0B346E-D26F-4679-898E-0EFC1EDE8F01}"/>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09FCA7B8-E1E4-783B-6F7E-70BEEE5BD2AA}"/>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D3C5433A-8CA2-E9F3-ADE0-2F19264B05B0}"/>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C6154165-FA07-E124-7D15-8159C755028D}"/>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9AD7ECB8-0B89-41AF-9DB9-13F51B3D8712}"/>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17ABE9A1-D8D5-0DDC-8BD8-6B77D6F7FDC5}"/>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4" name="Group 21">
            <a:extLst>
              <a:ext uri="{FF2B5EF4-FFF2-40B4-BE49-F238E27FC236}">
                <a16:creationId xmlns:a16="http://schemas.microsoft.com/office/drawing/2014/main" id="{BFEBB0E2-1FF5-3FE5-486E-2128B93AA48C}"/>
              </a:ext>
            </a:extLst>
          </p:cNvPr>
          <p:cNvGrpSpPr/>
          <p:nvPr/>
        </p:nvGrpSpPr>
        <p:grpSpPr>
          <a:xfrm>
            <a:off x="730961" y="1265238"/>
            <a:ext cx="7760519" cy="5135564"/>
            <a:chOff x="0" y="0"/>
            <a:chExt cx="7760518" cy="5135563"/>
          </a:xfrm>
        </p:grpSpPr>
        <p:sp>
          <p:nvSpPr>
            <p:cNvPr id="5261" name="Line 22">
              <a:extLst>
                <a:ext uri="{FF2B5EF4-FFF2-40B4-BE49-F238E27FC236}">
                  <a16:creationId xmlns:a16="http://schemas.microsoft.com/office/drawing/2014/main" id="{341427FC-D3E8-CF17-BC18-3295F6E2338C}"/>
                </a:ext>
              </a:extLst>
            </p:cNvPr>
            <p:cNvSpPr/>
            <p:nvPr/>
          </p:nvSpPr>
          <p:spPr>
            <a:xfrm>
              <a:off x="4222038" y="4811712"/>
              <a:ext cx="457201" cy="1"/>
            </a:xfrm>
            <a:prstGeom prst="line">
              <a:avLst/>
            </a:prstGeom>
            <a:noFill/>
            <a:ln w="76200" cap="flat">
              <a:solidFill>
                <a:srgbClr val="0099CC"/>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2" name="Text Box 23">
              <a:extLst>
                <a:ext uri="{FF2B5EF4-FFF2-40B4-BE49-F238E27FC236}">
                  <a16:creationId xmlns:a16="http://schemas.microsoft.com/office/drawing/2014/main" id="{E492E1F8-6EDE-E35F-3B7B-D85B93C53867}"/>
                </a:ext>
              </a:extLst>
            </p:cNvPr>
            <p:cNvSpPr txBox="1"/>
            <p:nvPr/>
          </p:nvSpPr>
          <p:spPr>
            <a:xfrm>
              <a:off x="4877358" y="4581524"/>
              <a:ext cx="2883160"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هيرودس الكبير (20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3" name="Freeform 24">
              <a:extLst>
                <a:ext uri="{FF2B5EF4-FFF2-40B4-BE49-F238E27FC236}">
                  <a16:creationId xmlns:a16="http://schemas.microsoft.com/office/drawing/2014/main" id="{FDA408BD-C110-2C24-7FBE-B5AD9381CA7E}"/>
                </a:ext>
              </a:extLst>
            </p:cNvPr>
            <p:cNvSpPr/>
            <p:nvPr/>
          </p:nvSpPr>
          <p:spPr>
            <a:xfrm>
              <a:off x="0" y="0"/>
              <a:ext cx="2713915" cy="5135563"/>
            </a:xfrm>
            <a:custGeom>
              <a:avLst/>
              <a:gdLst/>
              <a:ahLst/>
              <a:cxnLst>
                <a:cxn ang="0">
                  <a:pos x="wd2" y="hd2"/>
                </a:cxn>
                <a:cxn ang="5400000">
                  <a:pos x="wd2" y="hd2"/>
                </a:cxn>
                <a:cxn ang="10800000">
                  <a:pos x="wd2" y="hd2"/>
                </a:cxn>
                <a:cxn ang="16200000">
                  <a:pos x="wd2" y="hd2"/>
                </a:cxn>
              </a:cxnLst>
              <a:rect l="0" t="0" r="r" b="b"/>
              <a:pathLst>
                <a:path w="21519" h="21587" extrusionOk="0">
                  <a:moveTo>
                    <a:pt x="18498" y="4291"/>
                  </a:moveTo>
                  <a:cubicBezTo>
                    <a:pt x="17239" y="3657"/>
                    <a:pt x="19253" y="2102"/>
                    <a:pt x="17403" y="1795"/>
                  </a:cubicBezTo>
                  <a:cubicBezTo>
                    <a:pt x="17239" y="1515"/>
                    <a:pt x="16711" y="1241"/>
                    <a:pt x="16320" y="1021"/>
                  </a:cubicBezTo>
                  <a:cubicBezTo>
                    <a:pt x="16094" y="681"/>
                    <a:pt x="15918" y="434"/>
                    <a:pt x="15225" y="321"/>
                  </a:cubicBezTo>
                  <a:cubicBezTo>
                    <a:pt x="14873" y="194"/>
                    <a:pt x="14671" y="67"/>
                    <a:pt x="14269" y="0"/>
                  </a:cubicBezTo>
                  <a:cubicBezTo>
                    <a:pt x="13904" y="20"/>
                    <a:pt x="13513" y="-13"/>
                    <a:pt x="13174" y="60"/>
                  </a:cubicBezTo>
                  <a:cubicBezTo>
                    <a:pt x="13060" y="87"/>
                    <a:pt x="13123" y="194"/>
                    <a:pt x="13060" y="254"/>
                  </a:cubicBezTo>
                  <a:cubicBezTo>
                    <a:pt x="12997" y="307"/>
                    <a:pt x="12532" y="501"/>
                    <a:pt x="12456" y="514"/>
                  </a:cubicBezTo>
                  <a:cubicBezTo>
                    <a:pt x="11713" y="634"/>
                    <a:pt x="10920" y="608"/>
                    <a:pt x="10153" y="641"/>
                  </a:cubicBezTo>
                  <a:cubicBezTo>
                    <a:pt x="9989" y="661"/>
                    <a:pt x="9825" y="674"/>
                    <a:pt x="9674" y="701"/>
                  </a:cubicBezTo>
                  <a:cubicBezTo>
                    <a:pt x="9422" y="741"/>
                    <a:pt x="8944" y="834"/>
                    <a:pt x="8944" y="834"/>
                  </a:cubicBezTo>
                  <a:cubicBezTo>
                    <a:pt x="8403" y="1121"/>
                    <a:pt x="7673" y="1742"/>
                    <a:pt x="7018" y="1855"/>
                  </a:cubicBezTo>
                  <a:cubicBezTo>
                    <a:pt x="6729" y="2002"/>
                    <a:pt x="6502" y="2129"/>
                    <a:pt x="6162" y="2242"/>
                  </a:cubicBezTo>
                  <a:cubicBezTo>
                    <a:pt x="5822" y="2523"/>
                    <a:pt x="5848" y="2396"/>
                    <a:pt x="6049" y="2816"/>
                  </a:cubicBezTo>
                  <a:cubicBezTo>
                    <a:pt x="6112" y="2950"/>
                    <a:pt x="6288" y="3203"/>
                    <a:pt x="6288" y="3203"/>
                  </a:cubicBezTo>
                  <a:cubicBezTo>
                    <a:pt x="6351" y="3657"/>
                    <a:pt x="6225" y="4304"/>
                    <a:pt x="6892" y="4678"/>
                  </a:cubicBezTo>
                  <a:cubicBezTo>
                    <a:pt x="7169" y="5098"/>
                    <a:pt x="7295" y="5525"/>
                    <a:pt x="7497" y="5959"/>
                  </a:cubicBezTo>
                  <a:cubicBezTo>
                    <a:pt x="7774" y="6560"/>
                    <a:pt x="8164" y="7147"/>
                    <a:pt x="8466" y="7748"/>
                  </a:cubicBezTo>
                  <a:cubicBezTo>
                    <a:pt x="8327" y="8902"/>
                    <a:pt x="8869" y="8895"/>
                    <a:pt x="7371" y="8648"/>
                  </a:cubicBezTo>
                  <a:cubicBezTo>
                    <a:pt x="7257" y="8608"/>
                    <a:pt x="7157" y="8528"/>
                    <a:pt x="7018" y="8522"/>
                  </a:cubicBezTo>
                  <a:cubicBezTo>
                    <a:pt x="6301" y="8475"/>
                    <a:pt x="5407" y="8748"/>
                    <a:pt x="4715" y="8842"/>
                  </a:cubicBezTo>
                  <a:cubicBezTo>
                    <a:pt x="4186" y="9256"/>
                    <a:pt x="4614" y="8855"/>
                    <a:pt x="4350" y="9736"/>
                  </a:cubicBezTo>
                  <a:cubicBezTo>
                    <a:pt x="4249" y="10056"/>
                    <a:pt x="4098" y="10377"/>
                    <a:pt x="3997" y="10697"/>
                  </a:cubicBezTo>
                  <a:cubicBezTo>
                    <a:pt x="3947" y="10857"/>
                    <a:pt x="3909" y="11097"/>
                    <a:pt x="3632" y="11211"/>
                  </a:cubicBezTo>
                  <a:cubicBezTo>
                    <a:pt x="3318" y="11344"/>
                    <a:pt x="1920" y="11518"/>
                    <a:pt x="1455" y="11658"/>
                  </a:cubicBezTo>
                  <a:cubicBezTo>
                    <a:pt x="1203" y="11731"/>
                    <a:pt x="725" y="11911"/>
                    <a:pt x="725" y="11911"/>
                  </a:cubicBezTo>
                  <a:cubicBezTo>
                    <a:pt x="171" y="12358"/>
                    <a:pt x="347" y="12152"/>
                    <a:pt x="120" y="12492"/>
                  </a:cubicBezTo>
                  <a:cubicBezTo>
                    <a:pt x="7" y="14407"/>
                    <a:pt x="-81" y="14601"/>
                    <a:pt x="120" y="16589"/>
                  </a:cubicBezTo>
                  <a:cubicBezTo>
                    <a:pt x="158" y="16956"/>
                    <a:pt x="611" y="17310"/>
                    <a:pt x="725" y="17677"/>
                  </a:cubicBezTo>
                  <a:cubicBezTo>
                    <a:pt x="939" y="18371"/>
                    <a:pt x="712" y="17984"/>
                    <a:pt x="976" y="18384"/>
                  </a:cubicBezTo>
                  <a:cubicBezTo>
                    <a:pt x="1064" y="18704"/>
                    <a:pt x="1140" y="19178"/>
                    <a:pt x="1329" y="19538"/>
                  </a:cubicBezTo>
                  <a:cubicBezTo>
                    <a:pt x="1367" y="19605"/>
                    <a:pt x="1379" y="19679"/>
                    <a:pt x="1455" y="19732"/>
                  </a:cubicBezTo>
                  <a:cubicBezTo>
                    <a:pt x="1543" y="19792"/>
                    <a:pt x="1694" y="19819"/>
                    <a:pt x="1820" y="19859"/>
                  </a:cubicBezTo>
                  <a:cubicBezTo>
                    <a:pt x="2134" y="20399"/>
                    <a:pt x="1681" y="19739"/>
                    <a:pt x="2185" y="20179"/>
                  </a:cubicBezTo>
                  <a:cubicBezTo>
                    <a:pt x="2588" y="20533"/>
                    <a:pt x="2235" y="20800"/>
                    <a:pt x="3028" y="21073"/>
                  </a:cubicBezTo>
                  <a:cubicBezTo>
                    <a:pt x="3406" y="21373"/>
                    <a:pt x="3683" y="21400"/>
                    <a:pt x="4350" y="21520"/>
                  </a:cubicBezTo>
                  <a:cubicBezTo>
                    <a:pt x="4476" y="21540"/>
                    <a:pt x="4715" y="21587"/>
                    <a:pt x="4715" y="21587"/>
                  </a:cubicBezTo>
                  <a:cubicBezTo>
                    <a:pt x="5118" y="21267"/>
                    <a:pt x="5168" y="20946"/>
                    <a:pt x="5923" y="20820"/>
                  </a:cubicBezTo>
                  <a:cubicBezTo>
                    <a:pt x="6049" y="20753"/>
                    <a:pt x="6150" y="20679"/>
                    <a:pt x="6288" y="20626"/>
                  </a:cubicBezTo>
                  <a:cubicBezTo>
                    <a:pt x="6389" y="20586"/>
                    <a:pt x="6553" y="20599"/>
                    <a:pt x="6653" y="20559"/>
                  </a:cubicBezTo>
                  <a:cubicBezTo>
                    <a:pt x="6855" y="20473"/>
                    <a:pt x="6955" y="20339"/>
                    <a:pt x="7132" y="20239"/>
                  </a:cubicBezTo>
                  <a:cubicBezTo>
                    <a:pt x="7220" y="20112"/>
                    <a:pt x="7245" y="19972"/>
                    <a:pt x="7371" y="19859"/>
                  </a:cubicBezTo>
                  <a:cubicBezTo>
                    <a:pt x="7509" y="19739"/>
                    <a:pt x="7723" y="19652"/>
                    <a:pt x="7862" y="19538"/>
                  </a:cubicBezTo>
                  <a:cubicBezTo>
                    <a:pt x="8063" y="19205"/>
                    <a:pt x="7887" y="19385"/>
                    <a:pt x="8579" y="19025"/>
                  </a:cubicBezTo>
                  <a:cubicBezTo>
                    <a:pt x="8667" y="18985"/>
                    <a:pt x="8831" y="18898"/>
                    <a:pt x="8831" y="18898"/>
                  </a:cubicBezTo>
                  <a:cubicBezTo>
                    <a:pt x="9095" y="18444"/>
                    <a:pt x="10077" y="18444"/>
                    <a:pt x="10643" y="18130"/>
                  </a:cubicBezTo>
                  <a:cubicBezTo>
                    <a:pt x="10908" y="17984"/>
                    <a:pt x="11097" y="17824"/>
                    <a:pt x="11361" y="17677"/>
                  </a:cubicBezTo>
                  <a:cubicBezTo>
                    <a:pt x="11613" y="17310"/>
                    <a:pt x="11436" y="17550"/>
                    <a:pt x="11965" y="16976"/>
                  </a:cubicBezTo>
                  <a:cubicBezTo>
                    <a:pt x="12041" y="16896"/>
                    <a:pt x="12028" y="16796"/>
                    <a:pt x="12091" y="16716"/>
                  </a:cubicBezTo>
                  <a:cubicBezTo>
                    <a:pt x="12242" y="16529"/>
                    <a:pt x="12481" y="16315"/>
                    <a:pt x="12695" y="16142"/>
                  </a:cubicBezTo>
                  <a:cubicBezTo>
                    <a:pt x="12771" y="16022"/>
                    <a:pt x="12972" y="15628"/>
                    <a:pt x="13174" y="15501"/>
                  </a:cubicBezTo>
                  <a:cubicBezTo>
                    <a:pt x="13262" y="15441"/>
                    <a:pt x="13425" y="15428"/>
                    <a:pt x="13539" y="15375"/>
                  </a:cubicBezTo>
                  <a:cubicBezTo>
                    <a:pt x="14042" y="15141"/>
                    <a:pt x="14470" y="14821"/>
                    <a:pt x="14873" y="14540"/>
                  </a:cubicBezTo>
                  <a:cubicBezTo>
                    <a:pt x="15049" y="14420"/>
                    <a:pt x="15250" y="14300"/>
                    <a:pt x="15351" y="14153"/>
                  </a:cubicBezTo>
                  <a:cubicBezTo>
                    <a:pt x="15389" y="14093"/>
                    <a:pt x="15414" y="14020"/>
                    <a:pt x="15477" y="13967"/>
                  </a:cubicBezTo>
                  <a:cubicBezTo>
                    <a:pt x="15540" y="13913"/>
                    <a:pt x="15603" y="13846"/>
                    <a:pt x="15716" y="13833"/>
                  </a:cubicBezTo>
                  <a:cubicBezTo>
                    <a:pt x="16106" y="13780"/>
                    <a:pt x="16522" y="13793"/>
                    <a:pt x="16925" y="13773"/>
                  </a:cubicBezTo>
                  <a:cubicBezTo>
                    <a:pt x="17768" y="13626"/>
                    <a:pt x="17403" y="13693"/>
                    <a:pt x="18007" y="13580"/>
                  </a:cubicBezTo>
                  <a:cubicBezTo>
                    <a:pt x="18133" y="13560"/>
                    <a:pt x="18372" y="13513"/>
                    <a:pt x="18372" y="13513"/>
                  </a:cubicBezTo>
                  <a:cubicBezTo>
                    <a:pt x="18649" y="13533"/>
                    <a:pt x="18964" y="13513"/>
                    <a:pt x="19216" y="13580"/>
                  </a:cubicBezTo>
                  <a:cubicBezTo>
                    <a:pt x="19329" y="13613"/>
                    <a:pt x="19304" y="13706"/>
                    <a:pt x="19341" y="13773"/>
                  </a:cubicBezTo>
                  <a:cubicBezTo>
                    <a:pt x="19505" y="14033"/>
                    <a:pt x="19354" y="13913"/>
                    <a:pt x="19706" y="14093"/>
                  </a:cubicBezTo>
                  <a:cubicBezTo>
                    <a:pt x="20185" y="14914"/>
                    <a:pt x="20034" y="15868"/>
                    <a:pt x="18850" y="16462"/>
                  </a:cubicBezTo>
                  <a:cubicBezTo>
                    <a:pt x="18737" y="16656"/>
                    <a:pt x="18624" y="16843"/>
                    <a:pt x="18498" y="17036"/>
                  </a:cubicBezTo>
                  <a:cubicBezTo>
                    <a:pt x="18460" y="17103"/>
                    <a:pt x="18410" y="17163"/>
                    <a:pt x="18372" y="17230"/>
                  </a:cubicBezTo>
                  <a:cubicBezTo>
                    <a:pt x="18334" y="17296"/>
                    <a:pt x="18246" y="17423"/>
                    <a:pt x="18246" y="17423"/>
                  </a:cubicBezTo>
                  <a:cubicBezTo>
                    <a:pt x="18397" y="18698"/>
                    <a:pt x="18146" y="18144"/>
                    <a:pt x="18498" y="18704"/>
                  </a:cubicBezTo>
                  <a:cubicBezTo>
                    <a:pt x="18574" y="18831"/>
                    <a:pt x="18662" y="18965"/>
                    <a:pt x="18737" y="19091"/>
                  </a:cubicBezTo>
                  <a:cubicBezTo>
                    <a:pt x="18775" y="19151"/>
                    <a:pt x="18850" y="19278"/>
                    <a:pt x="18850" y="19278"/>
                  </a:cubicBezTo>
                  <a:cubicBezTo>
                    <a:pt x="18951" y="19712"/>
                    <a:pt x="19090" y="20026"/>
                    <a:pt x="19341" y="20433"/>
                  </a:cubicBezTo>
                  <a:cubicBezTo>
                    <a:pt x="19379" y="20499"/>
                    <a:pt x="19354" y="20586"/>
                    <a:pt x="19455" y="20626"/>
                  </a:cubicBezTo>
                  <a:cubicBezTo>
                    <a:pt x="19845" y="20773"/>
                    <a:pt x="20172" y="20706"/>
                    <a:pt x="20550" y="20820"/>
                  </a:cubicBezTo>
                  <a:cubicBezTo>
                    <a:pt x="21431" y="21080"/>
                    <a:pt x="20978" y="21140"/>
                    <a:pt x="21519" y="21013"/>
                  </a:cubicBezTo>
                </a:path>
              </a:pathLst>
            </a:custGeom>
            <a:noFill/>
            <a:ln w="57150" cap="flat">
              <a:solidFill>
                <a:srgbClr val="0099CC"/>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8" name="Group 25">
            <a:extLst>
              <a:ext uri="{FF2B5EF4-FFF2-40B4-BE49-F238E27FC236}">
                <a16:creationId xmlns:a16="http://schemas.microsoft.com/office/drawing/2014/main" id="{44C34EE8-67DC-EA58-E204-85DA27FABE67}"/>
              </a:ext>
            </a:extLst>
          </p:cNvPr>
          <p:cNvGrpSpPr/>
          <p:nvPr/>
        </p:nvGrpSpPr>
        <p:grpSpPr>
          <a:xfrm>
            <a:off x="2867024" y="2573338"/>
            <a:ext cx="4806925" cy="3703638"/>
            <a:chOff x="0" y="0"/>
            <a:chExt cx="4806924" cy="3703637"/>
          </a:xfrm>
        </p:grpSpPr>
        <p:sp>
          <p:nvSpPr>
            <p:cNvPr id="5265" name="Text Box 26">
              <a:extLst>
                <a:ext uri="{FF2B5EF4-FFF2-40B4-BE49-F238E27FC236}">
                  <a16:creationId xmlns:a16="http://schemas.microsoft.com/office/drawing/2014/main" id="{2342DDC8-227B-102B-9713-D8AA4F45692E}"/>
                </a:ext>
              </a:extLst>
            </p:cNvPr>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نحميا (444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6" name="Line 27">
              <a:extLst>
                <a:ext uri="{FF2B5EF4-FFF2-40B4-BE49-F238E27FC236}">
                  <a16:creationId xmlns:a16="http://schemas.microsoft.com/office/drawing/2014/main" id="{A700618C-DCE1-E577-08D8-C30EFA47280C}"/>
                </a:ext>
              </a:extLst>
            </p:cNvPr>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Freeform 28">
              <a:extLst>
                <a:ext uri="{FF2B5EF4-FFF2-40B4-BE49-F238E27FC236}">
                  <a16:creationId xmlns:a16="http://schemas.microsoft.com/office/drawing/2014/main" id="{DF6293EA-03D6-4147-A8ED-E409DAC2714F}"/>
                </a:ext>
              </a:extLst>
            </p:cNvPr>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2" name="Group 29">
            <a:extLst>
              <a:ext uri="{FF2B5EF4-FFF2-40B4-BE49-F238E27FC236}">
                <a16:creationId xmlns:a16="http://schemas.microsoft.com/office/drawing/2014/main" id="{5DD9C203-7571-3036-F2E5-A9E7D025E461}"/>
              </a:ext>
            </a:extLst>
          </p:cNvPr>
          <p:cNvGrpSpPr/>
          <p:nvPr/>
        </p:nvGrpSpPr>
        <p:grpSpPr>
          <a:xfrm>
            <a:off x="708821" y="2122488"/>
            <a:ext cx="7609534" cy="4294189"/>
            <a:chOff x="0" y="0"/>
            <a:chExt cx="7609533" cy="4294188"/>
          </a:xfrm>
        </p:grpSpPr>
        <p:sp>
          <p:nvSpPr>
            <p:cNvPr id="5269" name="Line 30">
              <a:extLst>
                <a:ext uri="{FF2B5EF4-FFF2-40B4-BE49-F238E27FC236}">
                  <a16:creationId xmlns:a16="http://schemas.microsoft.com/office/drawing/2014/main" id="{C89434B5-0685-939E-9B8F-94F9904D6B5C}"/>
                </a:ext>
              </a:extLst>
            </p:cNvPr>
            <p:cNvSpPr/>
            <p:nvPr/>
          </p:nvSpPr>
          <p:spPr>
            <a:xfrm>
              <a:off x="4244178" y="3554412"/>
              <a:ext cx="457201" cy="1"/>
            </a:xfrm>
            <a:prstGeom prst="line">
              <a:avLst/>
            </a:prstGeom>
            <a:noFill/>
            <a:ln w="76200" cap="flat">
              <a:solidFill>
                <a:srgbClr val="6633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0" name="Text Box 31">
              <a:extLst>
                <a:ext uri="{FF2B5EF4-FFF2-40B4-BE49-F238E27FC236}">
                  <a16:creationId xmlns:a16="http://schemas.microsoft.com/office/drawing/2014/main" id="{E759727E-F487-FC59-5F06-9AA5786B4E8B}"/>
                </a:ext>
              </a:extLst>
            </p:cNvPr>
            <p:cNvSpPr txBox="1"/>
            <p:nvPr/>
          </p:nvSpPr>
          <p:spPr>
            <a:xfrm>
              <a:off x="4899498" y="3321049"/>
              <a:ext cx="27100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الحشمونيين (100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1" name="Freeform 32">
              <a:extLst>
                <a:ext uri="{FF2B5EF4-FFF2-40B4-BE49-F238E27FC236}">
                  <a16:creationId xmlns:a16="http://schemas.microsoft.com/office/drawing/2014/main" id="{59570FD8-A59B-37A1-2289-1F84924F15AF}"/>
                </a:ext>
              </a:extLst>
            </p:cNvPr>
            <p:cNvSpPr/>
            <p:nvPr/>
          </p:nvSpPr>
          <p:spPr>
            <a:xfrm>
              <a:off x="0" y="0"/>
              <a:ext cx="2313779" cy="4294188"/>
            </a:xfrm>
            <a:custGeom>
              <a:avLst/>
              <a:gdLst/>
              <a:ahLst/>
              <a:cxnLst>
                <a:cxn ang="0">
                  <a:pos x="wd2" y="hd2"/>
                </a:cxn>
                <a:cxn ang="5400000">
                  <a:pos x="wd2" y="hd2"/>
                </a:cxn>
                <a:cxn ang="10800000">
                  <a:pos x="wd2" y="hd2"/>
                </a:cxn>
                <a:cxn ang="16200000">
                  <a:pos x="wd2" y="hd2"/>
                </a:cxn>
              </a:cxnLst>
              <a:rect l="0" t="0" r="r" b="b"/>
              <a:pathLst>
                <a:path w="21016" h="21600" extrusionOk="0">
                  <a:moveTo>
                    <a:pt x="21016" y="1014"/>
                  </a:moveTo>
                  <a:cubicBezTo>
                    <a:pt x="20958" y="902"/>
                    <a:pt x="20641" y="128"/>
                    <a:pt x="20583" y="80"/>
                  </a:cubicBezTo>
                  <a:cubicBezTo>
                    <a:pt x="20497" y="8"/>
                    <a:pt x="20309" y="24"/>
                    <a:pt x="20165" y="0"/>
                  </a:cubicBezTo>
                  <a:cubicBezTo>
                    <a:pt x="19387" y="64"/>
                    <a:pt x="18695" y="168"/>
                    <a:pt x="17916" y="240"/>
                  </a:cubicBezTo>
                  <a:cubicBezTo>
                    <a:pt x="18074" y="751"/>
                    <a:pt x="18190" y="1166"/>
                    <a:pt x="18478" y="1645"/>
                  </a:cubicBezTo>
                  <a:cubicBezTo>
                    <a:pt x="18507" y="1805"/>
                    <a:pt x="18550" y="2523"/>
                    <a:pt x="18767" y="2811"/>
                  </a:cubicBezTo>
                  <a:cubicBezTo>
                    <a:pt x="19574" y="3857"/>
                    <a:pt x="18579" y="2276"/>
                    <a:pt x="19185" y="3282"/>
                  </a:cubicBezTo>
                  <a:cubicBezTo>
                    <a:pt x="19228" y="4376"/>
                    <a:pt x="19242" y="5462"/>
                    <a:pt x="19329" y="6556"/>
                  </a:cubicBezTo>
                  <a:cubicBezTo>
                    <a:pt x="19343" y="6660"/>
                    <a:pt x="19603" y="6795"/>
                    <a:pt x="19459" y="6867"/>
                  </a:cubicBezTo>
                  <a:cubicBezTo>
                    <a:pt x="19329" y="6931"/>
                    <a:pt x="19329" y="6676"/>
                    <a:pt x="19185" y="6628"/>
                  </a:cubicBezTo>
                  <a:cubicBezTo>
                    <a:pt x="18940" y="6540"/>
                    <a:pt x="18334" y="6476"/>
                    <a:pt x="18334" y="6476"/>
                  </a:cubicBezTo>
                  <a:cubicBezTo>
                    <a:pt x="17959" y="6500"/>
                    <a:pt x="17570" y="6484"/>
                    <a:pt x="17209" y="6556"/>
                  </a:cubicBezTo>
                  <a:cubicBezTo>
                    <a:pt x="16892" y="6620"/>
                    <a:pt x="16661" y="6779"/>
                    <a:pt x="16373" y="6867"/>
                  </a:cubicBezTo>
                  <a:cubicBezTo>
                    <a:pt x="15666" y="7083"/>
                    <a:pt x="14873" y="7267"/>
                    <a:pt x="14109" y="7410"/>
                  </a:cubicBezTo>
                  <a:cubicBezTo>
                    <a:pt x="14023" y="7490"/>
                    <a:pt x="13951" y="7578"/>
                    <a:pt x="13835" y="7642"/>
                  </a:cubicBezTo>
                  <a:cubicBezTo>
                    <a:pt x="13720" y="7706"/>
                    <a:pt x="13504" y="7722"/>
                    <a:pt x="13417" y="7802"/>
                  </a:cubicBezTo>
                  <a:cubicBezTo>
                    <a:pt x="12725" y="8384"/>
                    <a:pt x="13878" y="7897"/>
                    <a:pt x="12840" y="8265"/>
                  </a:cubicBezTo>
                  <a:cubicBezTo>
                    <a:pt x="12797" y="8185"/>
                    <a:pt x="12855" y="8057"/>
                    <a:pt x="12711" y="8033"/>
                  </a:cubicBezTo>
                  <a:cubicBezTo>
                    <a:pt x="11903" y="7905"/>
                    <a:pt x="11975" y="8153"/>
                    <a:pt x="11442" y="8265"/>
                  </a:cubicBezTo>
                  <a:cubicBezTo>
                    <a:pt x="10533" y="8456"/>
                    <a:pt x="9596" y="8520"/>
                    <a:pt x="8630" y="8576"/>
                  </a:cubicBezTo>
                  <a:cubicBezTo>
                    <a:pt x="8053" y="8656"/>
                    <a:pt x="7779" y="8760"/>
                    <a:pt x="7217" y="8656"/>
                  </a:cubicBezTo>
                  <a:cubicBezTo>
                    <a:pt x="6265" y="8768"/>
                    <a:pt x="5357" y="9031"/>
                    <a:pt x="4405" y="9127"/>
                  </a:cubicBezTo>
                  <a:cubicBezTo>
                    <a:pt x="3742" y="9191"/>
                    <a:pt x="3396" y="9239"/>
                    <a:pt x="2848" y="9439"/>
                  </a:cubicBezTo>
                  <a:cubicBezTo>
                    <a:pt x="2156" y="10021"/>
                    <a:pt x="3035" y="9343"/>
                    <a:pt x="2156" y="9830"/>
                  </a:cubicBezTo>
                  <a:cubicBezTo>
                    <a:pt x="1680" y="10093"/>
                    <a:pt x="1723" y="10165"/>
                    <a:pt x="1017" y="10293"/>
                  </a:cubicBezTo>
                  <a:cubicBezTo>
                    <a:pt x="872" y="10548"/>
                    <a:pt x="613" y="10740"/>
                    <a:pt x="454" y="10996"/>
                  </a:cubicBezTo>
                  <a:cubicBezTo>
                    <a:pt x="368" y="11155"/>
                    <a:pt x="267" y="11307"/>
                    <a:pt x="180" y="11467"/>
                  </a:cubicBezTo>
                  <a:cubicBezTo>
                    <a:pt x="137" y="11547"/>
                    <a:pt x="36" y="11698"/>
                    <a:pt x="36" y="11698"/>
                  </a:cubicBezTo>
                  <a:cubicBezTo>
                    <a:pt x="238" y="18885"/>
                    <a:pt x="-584" y="15044"/>
                    <a:pt x="1017" y="18015"/>
                  </a:cubicBezTo>
                  <a:cubicBezTo>
                    <a:pt x="1060" y="18430"/>
                    <a:pt x="1089" y="18845"/>
                    <a:pt x="1161" y="19260"/>
                  </a:cubicBezTo>
                  <a:cubicBezTo>
                    <a:pt x="1247" y="19715"/>
                    <a:pt x="1290" y="19436"/>
                    <a:pt x="1579" y="19803"/>
                  </a:cubicBezTo>
                  <a:cubicBezTo>
                    <a:pt x="1968" y="20298"/>
                    <a:pt x="2098" y="20873"/>
                    <a:pt x="2992" y="21209"/>
                  </a:cubicBezTo>
                  <a:cubicBezTo>
                    <a:pt x="3785" y="21504"/>
                    <a:pt x="5861" y="21536"/>
                    <a:pt x="6799" y="21600"/>
                  </a:cubicBezTo>
                  <a:cubicBezTo>
                    <a:pt x="8414" y="21544"/>
                    <a:pt x="10158" y="21560"/>
                    <a:pt x="11716" y="21289"/>
                  </a:cubicBezTo>
                  <a:cubicBezTo>
                    <a:pt x="13244" y="20722"/>
                    <a:pt x="14931" y="21360"/>
                    <a:pt x="16503" y="21360"/>
                  </a:cubicBezTo>
                </a:path>
              </a:pathLst>
            </a:custGeom>
            <a:noFill/>
            <a:ln w="57150" cap="flat">
              <a:solidFill>
                <a:srgbClr val="6633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a:extLst>
              <a:ext uri="{FF2B5EF4-FFF2-40B4-BE49-F238E27FC236}">
                <a16:creationId xmlns:a16="http://schemas.microsoft.com/office/drawing/2014/main" id="{B0AAEE57-A35C-BD2D-4654-9E86096EB64F}"/>
              </a:ext>
            </a:extLst>
          </p:cNvPr>
          <p:cNvGrpSpPr/>
          <p:nvPr/>
        </p:nvGrpSpPr>
        <p:grpSpPr>
          <a:xfrm>
            <a:off x="5761693" y="4364230"/>
            <a:ext cx="3282362" cy="1781522"/>
            <a:chOff x="163194" y="-1061074"/>
            <a:chExt cx="3282360" cy="1781520"/>
          </a:xfrm>
        </p:grpSpPr>
        <p:sp>
          <p:nvSpPr>
            <p:cNvPr id="5277" name="AutoShape 38">
              <a:extLst>
                <a:ext uri="{FF2B5EF4-FFF2-40B4-BE49-F238E27FC236}">
                  <a16:creationId xmlns:a16="http://schemas.microsoft.com/office/drawing/2014/main" id="{25FD2989-9113-2B1B-0849-6BC7BD691619}"/>
                </a:ext>
              </a:extLst>
            </p:cNvPr>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a:extLst>
                <a:ext uri="{FF2B5EF4-FFF2-40B4-BE49-F238E27FC236}">
                  <a16:creationId xmlns:a16="http://schemas.microsoft.com/office/drawing/2014/main" id="{4294EF5E-346D-132F-7A07-A42DB2E1F8F7}"/>
                </a:ext>
              </a:extLst>
            </p:cNvPr>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B81847BA-4420-7B93-5471-FEBF1596ABF0}"/>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371474246"/>
      </p:ext>
    </p:extLst>
  </p:cSld>
  <p:clrMapOvr>
    <a:overrideClrMapping bg1="dk2" tx1="lt1" bg2="dk1"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57A488-BF8D-A2E7-0784-EAB1ACFD57AE}"/>
            </a:ext>
          </a:extLst>
        </p:cNvPr>
        <p:cNvGrpSpPr/>
        <p:nvPr/>
      </p:nvGrpSpPr>
      <p:grpSpPr>
        <a:xfrm>
          <a:off x="0" y="0"/>
          <a:ext cx="0" cy="0"/>
          <a:chOff x="0" y="0"/>
          <a:chExt cx="0" cy="0"/>
        </a:xfrm>
      </p:grpSpPr>
      <p:sp>
        <p:nvSpPr>
          <p:cNvPr id="5243" name="Rectangle 2">
            <a:extLst>
              <a:ext uri="{FF2B5EF4-FFF2-40B4-BE49-F238E27FC236}">
                <a16:creationId xmlns:a16="http://schemas.microsoft.com/office/drawing/2014/main" id="{28B97E04-C070-98F2-8AC5-97849B6811E1}"/>
              </a:ext>
            </a:extLst>
          </p:cNvPr>
          <p:cNvSpPr txBox="1">
            <a:spLocks noGrp="1"/>
          </p:cNvSpPr>
          <p:nvPr>
            <p:ph type="title"/>
          </p:nvPr>
        </p:nvSpPr>
        <p:spPr>
          <a:xfrm>
            <a:off x="4876800" y="762000"/>
            <a:ext cx="4267200" cy="2362200"/>
          </a:xfrm>
          <a:prstGeom prst="rect">
            <a:avLst/>
          </a:prstGeom>
        </p:spPr>
        <p:txBody>
          <a:bodyPr/>
          <a:lstStyle/>
          <a:p>
            <a:r>
              <a:rPr lang="ar-JO" dirty="0">
                <a:latin typeface="Arial" panose="020B0604020202020204" pitchFamily="34" charset="0"/>
                <a:cs typeface="Arial" panose="020B0604020202020204" pitchFamily="34" charset="0"/>
              </a:rPr>
              <a:t>مراحل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تطوّر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أورشليم</a:t>
            </a:r>
            <a:endParaRPr dirty="0">
              <a:latin typeface="Arial" panose="020B0604020202020204" pitchFamily="34" charset="0"/>
              <a:cs typeface="Arial" panose="020B0604020202020204" pitchFamily="34" charset="0"/>
            </a:endParaRPr>
          </a:p>
        </p:txBody>
      </p:sp>
      <p:pic>
        <p:nvPicPr>
          <p:cNvPr id="5244" name="Picture 3" descr="Picture 3">
            <a:extLst>
              <a:ext uri="{FF2B5EF4-FFF2-40B4-BE49-F238E27FC236}">
                <a16:creationId xmlns:a16="http://schemas.microsoft.com/office/drawing/2014/main" id="{2C0B61BD-30EC-4383-8347-3D345961895D}"/>
              </a:ext>
            </a:extLst>
          </p:cNvPr>
          <p:cNvPicPr>
            <a:picLocks noChangeAspect="1"/>
          </p:cNvPicPr>
          <p:nvPr/>
        </p:nvPicPr>
        <p:blipFill>
          <a:blip r:embed="rId4"/>
          <a:srcRect t="2942" b="7842"/>
          <a:stretch>
            <a:fillRect/>
          </a:stretch>
        </p:blipFill>
        <p:spPr>
          <a:xfrm>
            <a:off x="-76200" y="0"/>
            <a:ext cx="4948238" cy="6934200"/>
          </a:xfrm>
          <a:prstGeom prst="rect">
            <a:avLst/>
          </a:prstGeom>
          <a:ln w="12700">
            <a:miter lim="400000"/>
          </a:ln>
        </p:spPr>
      </p:pic>
      <p:grpSp>
        <p:nvGrpSpPr>
          <p:cNvPr id="5248" name="Group 5">
            <a:extLst>
              <a:ext uri="{FF2B5EF4-FFF2-40B4-BE49-F238E27FC236}">
                <a16:creationId xmlns:a16="http://schemas.microsoft.com/office/drawing/2014/main" id="{C9F95642-8AD5-0030-27C3-5C6119C0EA8E}"/>
              </a:ext>
            </a:extLst>
          </p:cNvPr>
          <p:cNvGrpSpPr/>
          <p:nvPr/>
        </p:nvGrpSpPr>
        <p:grpSpPr>
          <a:xfrm>
            <a:off x="3062196" y="3428999"/>
            <a:ext cx="5377541" cy="2744790"/>
            <a:chOff x="0" y="0"/>
            <a:chExt cx="5377540" cy="2744788"/>
          </a:xfrm>
        </p:grpSpPr>
        <p:sp>
          <p:nvSpPr>
            <p:cNvPr id="5245" name="Freeform 6">
              <a:extLst>
                <a:ext uri="{FF2B5EF4-FFF2-40B4-BE49-F238E27FC236}">
                  <a16:creationId xmlns:a16="http://schemas.microsoft.com/office/drawing/2014/main" id="{10D81599-2860-BA53-E490-648290413AB8}"/>
                </a:ext>
              </a:extLst>
            </p:cNvPr>
            <p:cNvSpPr/>
            <p:nvPr/>
          </p:nvSpPr>
          <p:spPr>
            <a:xfrm>
              <a:off x="0" y="1220787"/>
              <a:ext cx="593816" cy="1524001"/>
            </a:xfrm>
            <a:custGeom>
              <a:avLst/>
              <a:gdLst/>
              <a:ahLst/>
              <a:cxnLst>
                <a:cxn ang="0">
                  <a:pos x="wd2" y="hd2"/>
                </a:cxn>
                <a:cxn ang="5400000">
                  <a:pos x="wd2" y="hd2"/>
                </a:cxn>
                <a:cxn ang="10800000">
                  <a:pos x="wd2" y="hd2"/>
                </a:cxn>
                <a:cxn ang="16200000">
                  <a:pos x="wd2" y="hd2"/>
                </a:cxn>
              </a:cxnLst>
              <a:rect l="0" t="0" r="r" b="b"/>
              <a:pathLst>
                <a:path w="20932" h="21466" extrusionOk="0">
                  <a:moveTo>
                    <a:pt x="9405" y="20930"/>
                  </a:moveTo>
                  <a:cubicBezTo>
                    <a:pt x="9852" y="20549"/>
                    <a:pt x="10244" y="20147"/>
                    <a:pt x="10748" y="19767"/>
                  </a:cubicBezTo>
                  <a:cubicBezTo>
                    <a:pt x="10971" y="19610"/>
                    <a:pt x="11419" y="19498"/>
                    <a:pt x="11531" y="19320"/>
                  </a:cubicBezTo>
                  <a:cubicBezTo>
                    <a:pt x="12091" y="18515"/>
                    <a:pt x="11979" y="17643"/>
                    <a:pt x="12874" y="16860"/>
                  </a:cubicBezTo>
                  <a:cubicBezTo>
                    <a:pt x="13434" y="16346"/>
                    <a:pt x="13993" y="15943"/>
                    <a:pt x="14777" y="15474"/>
                  </a:cubicBezTo>
                  <a:cubicBezTo>
                    <a:pt x="14944" y="15362"/>
                    <a:pt x="15336" y="15339"/>
                    <a:pt x="15560" y="15250"/>
                  </a:cubicBezTo>
                  <a:cubicBezTo>
                    <a:pt x="15784" y="15161"/>
                    <a:pt x="15952" y="15049"/>
                    <a:pt x="16120" y="14937"/>
                  </a:cubicBezTo>
                  <a:cubicBezTo>
                    <a:pt x="16791" y="14512"/>
                    <a:pt x="17015" y="14043"/>
                    <a:pt x="17742" y="13640"/>
                  </a:cubicBezTo>
                  <a:cubicBezTo>
                    <a:pt x="18078" y="12656"/>
                    <a:pt x="17798" y="11784"/>
                    <a:pt x="17183" y="10845"/>
                  </a:cubicBezTo>
                  <a:cubicBezTo>
                    <a:pt x="17351" y="9526"/>
                    <a:pt x="16791" y="8408"/>
                    <a:pt x="19589" y="7625"/>
                  </a:cubicBezTo>
                  <a:cubicBezTo>
                    <a:pt x="19981" y="7178"/>
                    <a:pt x="20540" y="6798"/>
                    <a:pt x="20932" y="6351"/>
                  </a:cubicBezTo>
                  <a:cubicBezTo>
                    <a:pt x="20820" y="5121"/>
                    <a:pt x="20988" y="3891"/>
                    <a:pt x="20652" y="2684"/>
                  </a:cubicBezTo>
                  <a:cubicBezTo>
                    <a:pt x="20652" y="2639"/>
                    <a:pt x="16959" y="2013"/>
                    <a:pt x="16399" y="1946"/>
                  </a:cubicBezTo>
                  <a:cubicBezTo>
                    <a:pt x="15560" y="1834"/>
                    <a:pt x="13937" y="1610"/>
                    <a:pt x="13937" y="1610"/>
                  </a:cubicBezTo>
                  <a:cubicBezTo>
                    <a:pt x="13490" y="984"/>
                    <a:pt x="12482" y="492"/>
                    <a:pt x="11027" y="224"/>
                  </a:cubicBezTo>
                  <a:cubicBezTo>
                    <a:pt x="10524" y="135"/>
                    <a:pt x="9405" y="0"/>
                    <a:pt x="9405" y="0"/>
                  </a:cubicBezTo>
                  <a:cubicBezTo>
                    <a:pt x="8229" y="157"/>
                    <a:pt x="8733" y="-22"/>
                    <a:pt x="8341" y="448"/>
                  </a:cubicBezTo>
                  <a:cubicBezTo>
                    <a:pt x="8173" y="649"/>
                    <a:pt x="7782" y="1074"/>
                    <a:pt x="7782" y="1074"/>
                  </a:cubicBezTo>
                  <a:cubicBezTo>
                    <a:pt x="7446" y="1901"/>
                    <a:pt x="6830" y="2661"/>
                    <a:pt x="6159" y="3444"/>
                  </a:cubicBezTo>
                  <a:cubicBezTo>
                    <a:pt x="6047" y="3578"/>
                    <a:pt x="5599" y="3645"/>
                    <a:pt x="5376" y="3757"/>
                  </a:cubicBezTo>
                  <a:cubicBezTo>
                    <a:pt x="4984" y="3958"/>
                    <a:pt x="4648" y="4182"/>
                    <a:pt x="4312" y="4405"/>
                  </a:cubicBezTo>
                  <a:cubicBezTo>
                    <a:pt x="3865" y="4696"/>
                    <a:pt x="3753" y="5054"/>
                    <a:pt x="3473" y="5367"/>
                  </a:cubicBezTo>
                  <a:cubicBezTo>
                    <a:pt x="3361" y="5479"/>
                    <a:pt x="3193" y="5702"/>
                    <a:pt x="3193" y="5702"/>
                  </a:cubicBezTo>
                  <a:cubicBezTo>
                    <a:pt x="2857" y="7648"/>
                    <a:pt x="731" y="9258"/>
                    <a:pt x="4" y="11180"/>
                  </a:cubicBezTo>
                  <a:cubicBezTo>
                    <a:pt x="171" y="12992"/>
                    <a:pt x="-612" y="13886"/>
                    <a:pt x="1626" y="15138"/>
                  </a:cubicBezTo>
                  <a:cubicBezTo>
                    <a:pt x="1850" y="15496"/>
                    <a:pt x="2186" y="15854"/>
                    <a:pt x="2410" y="16212"/>
                  </a:cubicBezTo>
                  <a:cubicBezTo>
                    <a:pt x="2522" y="17576"/>
                    <a:pt x="2522" y="18939"/>
                    <a:pt x="2690" y="20303"/>
                  </a:cubicBezTo>
                  <a:cubicBezTo>
                    <a:pt x="2690" y="20527"/>
                    <a:pt x="2801" y="20773"/>
                    <a:pt x="3193" y="20930"/>
                  </a:cubicBezTo>
                  <a:cubicBezTo>
                    <a:pt x="3977" y="21243"/>
                    <a:pt x="6103" y="21176"/>
                    <a:pt x="7222" y="21265"/>
                  </a:cubicBezTo>
                  <a:cubicBezTo>
                    <a:pt x="8062" y="21332"/>
                    <a:pt x="9684" y="21466"/>
                    <a:pt x="9684" y="21466"/>
                  </a:cubicBezTo>
                  <a:cubicBezTo>
                    <a:pt x="11867" y="21332"/>
                    <a:pt x="11251" y="21578"/>
                    <a:pt x="11251" y="20617"/>
                  </a:cubicBezTo>
                </a:path>
              </a:pathLst>
            </a:custGeom>
            <a:blipFill rotWithShape="1">
              <a:blip r:embed="rId5"/>
              <a:srcRect/>
              <a:tile tx="0" ty="0" sx="100000" sy="100000" flip="none" algn="tl"/>
            </a:blipFill>
            <a:ln w="9525"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46" name="Line 7">
              <a:extLst>
                <a:ext uri="{FF2B5EF4-FFF2-40B4-BE49-F238E27FC236}">
                  <a16:creationId xmlns:a16="http://schemas.microsoft.com/office/drawing/2014/main" id="{1AA5ADD0-28C0-3A43-6B7C-14433973F5C8}"/>
                </a:ext>
              </a:extLst>
            </p:cNvPr>
            <p:cNvSpPr/>
            <p:nvPr/>
          </p:nvSpPr>
          <p:spPr>
            <a:xfrm>
              <a:off x="1890803" y="252412"/>
              <a:ext cx="457201" cy="1"/>
            </a:xfrm>
            <a:prstGeom prst="line">
              <a:avLst/>
            </a:prstGeom>
            <a:noFill/>
            <a:ln w="76200" cap="flat">
              <a:solidFill>
                <a:srgbClr val="80CCE6"/>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Text Box 8">
              <a:extLst>
                <a:ext uri="{FF2B5EF4-FFF2-40B4-BE49-F238E27FC236}">
                  <a16:creationId xmlns:a16="http://schemas.microsoft.com/office/drawing/2014/main" id="{EC222D0E-D74F-358B-8EFC-4C51CA9EBD59}"/>
                </a:ext>
              </a:extLst>
            </p:cNvPr>
            <p:cNvSpPr txBox="1"/>
            <p:nvPr/>
          </p:nvSpPr>
          <p:spPr>
            <a:xfrm>
              <a:off x="2540804" y="0"/>
              <a:ext cx="2836736"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1"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اليبوسيين (1500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grpSp>
        <p:nvGrpSpPr>
          <p:cNvPr id="5252" name="Group 9">
            <a:extLst>
              <a:ext uri="{FF2B5EF4-FFF2-40B4-BE49-F238E27FC236}">
                <a16:creationId xmlns:a16="http://schemas.microsoft.com/office/drawing/2014/main" id="{563AF74D-606B-C4C5-1DE4-0525C0546A57}"/>
              </a:ext>
            </a:extLst>
          </p:cNvPr>
          <p:cNvGrpSpPr/>
          <p:nvPr/>
        </p:nvGrpSpPr>
        <p:grpSpPr>
          <a:xfrm>
            <a:off x="2711995" y="2316163"/>
            <a:ext cx="5143092" cy="2552701"/>
            <a:chOff x="0" y="0"/>
            <a:chExt cx="5143091" cy="2552700"/>
          </a:xfrm>
        </p:grpSpPr>
        <p:sp>
          <p:nvSpPr>
            <p:cNvPr id="5249" name="Freeform 10">
              <a:extLst>
                <a:ext uri="{FF2B5EF4-FFF2-40B4-BE49-F238E27FC236}">
                  <a16:creationId xmlns:a16="http://schemas.microsoft.com/office/drawing/2014/main" id="{B7F0E4D7-749F-D1D5-BDD0-7D4E97F0A184}"/>
                </a:ext>
              </a:extLst>
            </p:cNvPr>
            <p:cNvSpPr/>
            <p:nvPr/>
          </p:nvSpPr>
          <p:spPr>
            <a:xfrm>
              <a:off x="0" y="0"/>
              <a:ext cx="1342480" cy="2552700"/>
            </a:xfrm>
            <a:custGeom>
              <a:avLst/>
              <a:gdLst/>
              <a:ahLst/>
              <a:cxnLst>
                <a:cxn ang="0">
                  <a:pos x="wd2" y="hd2"/>
                </a:cxn>
                <a:cxn ang="5400000">
                  <a:pos x="wd2" y="hd2"/>
                </a:cxn>
                <a:cxn ang="10800000">
                  <a:pos x="wd2" y="hd2"/>
                </a:cxn>
                <a:cxn ang="16200000">
                  <a:pos x="wd2" y="hd2"/>
                </a:cxn>
              </a:cxnLst>
              <a:rect l="0" t="0" r="r" b="b"/>
              <a:pathLst>
                <a:path w="21414" h="21587" extrusionOk="0">
                  <a:moveTo>
                    <a:pt x="14957" y="21587"/>
                  </a:moveTo>
                  <a:cubicBezTo>
                    <a:pt x="15109" y="21412"/>
                    <a:pt x="15235" y="21224"/>
                    <a:pt x="15438" y="21076"/>
                  </a:cubicBezTo>
                  <a:cubicBezTo>
                    <a:pt x="16628" y="20217"/>
                    <a:pt x="16096" y="20929"/>
                    <a:pt x="16425" y="20432"/>
                  </a:cubicBezTo>
                  <a:cubicBezTo>
                    <a:pt x="16603" y="19882"/>
                    <a:pt x="16881" y="19224"/>
                    <a:pt x="17514" y="18754"/>
                  </a:cubicBezTo>
                  <a:cubicBezTo>
                    <a:pt x="17717" y="18324"/>
                    <a:pt x="17844" y="17922"/>
                    <a:pt x="18249" y="17532"/>
                  </a:cubicBezTo>
                  <a:cubicBezTo>
                    <a:pt x="18375" y="17197"/>
                    <a:pt x="18578" y="17103"/>
                    <a:pt x="18856" y="16821"/>
                  </a:cubicBezTo>
                  <a:cubicBezTo>
                    <a:pt x="19388" y="16297"/>
                    <a:pt x="19312" y="15640"/>
                    <a:pt x="20553" y="15398"/>
                  </a:cubicBezTo>
                  <a:cubicBezTo>
                    <a:pt x="20933" y="15116"/>
                    <a:pt x="21262" y="15089"/>
                    <a:pt x="21414" y="14754"/>
                  </a:cubicBezTo>
                  <a:cubicBezTo>
                    <a:pt x="21313" y="13774"/>
                    <a:pt x="21313" y="12673"/>
                    <a:pt x="20680" y="11733"/>
                  </a:cubicBezTo>
                  <a:cubicBezTo>
                    <a:pt x="20604" y="10525"/>
                    <a:pt x="20426" y="9934"/>
                    <a:pt x="20072" y="8900"/>
                  </a:cubicBezTo>
                  <a:cubicBezTo>
                    <a:pt x="19920" y="6779"/>
                    <a:pt x="19414" y="5276"/>
                    <a:pt x="18249" y="3289"/>
                  </a:cubicBezTo>
                  <a:cubicBezTo>
                    <a:pt x="18147" y="2927"/>
                    <a:pt x="17945" y="2604"/>
                    <a:pt x="17768" y="2255"/>
                  </a:cubicBezTo>
                  <a:cubicBezTo>
                    <a:pt x="17666" y="1678"/>
                    <a:pt x="17717" y="309"/>
                    <a:pt x="16907" y="0"/>
                  </a:cubicBezTo>
                  <a:cubicBezTo>
                    <a:pt x="14146" y="524"/>
                    <a:pt x="19489" y="242"/>
                    <a:pt x="10703" y="134"/>
                  </a:cubicBezTo>
                  <a:cubicBezTo>
                    <a:pt x="7208" y="175"/>
                    <a:pt x="3612" y="54"/>
                    <a:pt x="244" y="644"/>
                  </a:cubicBezTo>
                  <a:cubicBezTo>
                    <a:pt x="-186" y="1020"/>
                    <a:pt x="67" y="698"/>
                    <a:pt x="143" y="1356"/>
                  </a:cubicBezTo>
                  <a:cubicBezTo>
                    <a:pt x="219" y="2202"/>
                    <a:pt x="93" y="2994"/>
                    <a:pt x="498" y="3799"/>
                  </a:cubicBezTo>
                  <a:cubicBezTo>
                    <a:pt x="675" y="4551"/>
                    <a:pt x="878" y="5330"/>
                    <a:pt x="1359" y="6054"/>
                  </a:cubicBezTo>
                  <a:cubicBezTo>
                    <a:pt x="1561" y="6726"/>
                    <a:pt x="2245" y="7330"/>
                    <a:pt x="2802" y="7934"/>
                  </a:cubicBezTo>
                  <a:cubicBezTo>
                    <a:pt x="3106" y="8269"/>
                    <a:pt x="3258" y="8645"/>
                    <a:pt x="3663" y="8954"/>
                  </a:cubicBezTo>
                  <a:cubicBezTo>
                    <a:pt x="3815" y="9276"/>
                    <a:pt x="4068" y="9558"/>
                    <a:pt x="4271" y="9867"/>
                  </a:cubicBezTo>
                  <a:cubicBezTo>
                    <a:pt x="4904" y="10847"/>
                    <a:pt x="5309" y="11988"/>
                    <a:pt x="5486" y="13022"/>
                  </a:cubicBezTo>
                  <a:cubicBezTo>
                    <a:pt x="5562" y="13518"/>
                    <a:pt x="5284" y="14901"/>
                    <a:pt x="6575" y="15143"/>
                  </a:cubicBezTo>
                  <a:cubicBezTo>
                    <a:pt x="7183" y="16351"/>
                    <a:pt x="7841" y="17559"/>
                    <a:pt x="8525" y="18754"/>
                  </a:cubicBezTo>
                  <a:cubicBezTo>
                    <a:pt x="8727" y="19130"/>
                    <a:pt x="8930" y="19385"/>
                    <a:pt x="9361" y="19721"/>
                  </a:cubicBezTo>
                  <a:cubicBezTo>
                    <a:pt x="9437" y="19774"/>
                    <a:pt x="9386" y="19882"/>
                    <a:pt x="9487" y="19909"/>
                  </a:cubicBezTo>
                  <a:cubicBezTo>
                    <a:pt x="9816" y="20002"/>
                    <a:pt x="10222" y="20002"/>
                    <a:pt x="10576" y="20043"/>
                  </a:cubicBezTo>
                  <a:cubicBezTo>
                    <a:pt x="11158" y="20486"/>
                    <a:pt x="10804" y="20378"/>
                    <a:pt x="11437" y="20499"/>
                  </a:cubicBezTo>
                  <a:cubicBezTo>
                    <a:pt x="11513" y="20566"/>
                    <a:pt x="11564" y="20647"/>
                    <a:pt x="11690" y="20687"/>
                  </a:cubicBezTo>
                  <a:cubicBezTo>
                    <a:pt x="12121" y="20835"/>
                    <a:pt x="12678" y="20821"/>
                    <a:pt x="13134" y="20942"/>
                  </a:cubicBezTo>
                  <a:cubicBezTo>
                    <a:pt x="13513" y="21050"/>
                    <a:pt x="13868" y="21157"/>
                    <a:pt x="14222" y="21264"/>
                  </a:cubicBezTo>
                  <a:cubicBezTo>
                    <a:pt x="14577" y="21372"/>
                    <a:pt x="14729" y="21412"/>
                    <a:pt x="15083" y="21466"/>
                  </a:cubicBezTo>
                  <a:cubicBezTo>
                    <a:pt x="15210" y="21479"/>
                    <a:pt x="15489" y="21466"/>
                    <a:pt x="15438" y="21519"/>
                  </a:cubicBezTo>
                  <a:cubicBezTo>
                    <a:pt x="15362" y="21600"/>
                    <a:pt x="15109" y="21560"/>
                    <a:pt x="14957" y="21587"/>
                  </a:cubicBezTo>
                  <a:close/>
                </a:path>
              </a:pathLst>
            </a:custGeom>
            <a:noFill/>
            <a:ln w="76200" cap="flat">
              <a:solidFill>
                <a:schemeClr val="accent3">
                  <a:lumOff val="44000"/>
                </a:schemeClr>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0" name="Line 11">
              <a:extLst>
                <a:ext uri="{FF2B5EF4-FFF2-40B4-BE49-F238E27FC236}">
                  <a16:creationId xmlns:a16="http://schemas.microsoft.com/office/drawing/2014/main" id="{EA3F9D7F-F005-1A93-B976-F99747C2C8CF}"/>
                </a:ext>
              </a:extLst>
            </p:cNvPr>
            <p:cNvSpPr/>
            <p:nvPr/>
          </p:nvSpPr>
          <p:spPr>
            <a:xfrm>
              <a:off x="2241004" y="1763712"/>
              <a:ext cx="457200" cy="1"/>
            </a:xfrm>
            <a:prstGeom prst="line">
              <a:avLst/>
            </a:prstGeom>
            <a:noFill/>
            <a:ln w="76200" cap="flat">
              <a:solidFill>
                <a:schemeClr val="accent3">
                  <a:lumOff val="44000"/>
                </a:schemeClr>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Text Box 12">
              <a:extLst>
                <a:ext uri="{FF2B5EF4-FFF2-40B4-BE49-F238E27FC236}">
                  <a16:creationId xmlns:a16="http://schemas.microsoft.com/office/drawing/2014/main" id="{7A600AC6-FFCB-6AF6-FCE8-48488860AA9F}"/>
                </a:ext>
              </a:extLst>
            </p:cNvPr>
            <p:cNvSpPr txBox="1"/>
            <p:nvPr/>
          </p:nvSpPr>
          <p:spPr>
            <a:xfrm>
              <a:off x="2896324" y="1516062"/>
              <a:ext cx="2246767"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سليمان (971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56" name="Group 13">
            <a:extLst>
              <a:ext uri="{FF2B5EF4-FFF2-40B4-BE49-F238E27FC236}">
                <a16:creationId xmlns:a16="http://schemas.microsoft.com/office/drawing/2014/main" id="{A715D19D-4FEC-3E1C-7A75-09EED564A368}"/>
              </a:ext>
            </a:extLst>
          </p:cNvPr>
          <p:cNvGrpSpPr/>
          <p:nvPr/>
        </p:nvGrpSpPr>
        <p:grpSpPr>
          <a:xfrm>
            <a:off x="3441185" y="4638674"/>
            <a:ext cx="4248793" cy="1822452"/>
            <a:chOff x="0" y="0"/>
            <a:chExt cx="4248793" cy="1822451"/>
          </a:xfrm>
        </p:grpSpPr>
        <p:sp>
          <p:nvSpPr>
            <p:cNvPr id="5253" name="Freeform 14">
              <a:extLst>
                <a:ext uri="{FF2B5EF4-FFF2-40B4-BE49-F238E27FC236}">
                  <a16:creationId xmlns:a16="http://schemas.microsoft.com/office/drawing/2014/main" id="{D8D7625D-9E8A-EF74-369B-CBFA33A6AD51}"/>
                </a:ext>
              </a:extLst>
            </p:cNvPr>
            <p:cNvSpPr/>
            <p:nvPr/>
          </p:nvSpPr>
          <p:spPr>
            <a:xfrm>
              <a:off x="0" y="268287"/>
              <a:ext cx="445015" cy="1554164"/>
            </a:xfrm>
            <a:custGeom>
              <a:avLst/>
              <a:gdLst/>
              <a:ahLst/>
              <a:cxnLst>
                <a:cxn ang="0">
                  <a:pos x="wd2" y="hd2"/>
                </a:cxn>
                <a:cxn ang="5400000">
                  <a:pos x="wd2" y="hd2"/>
                </a:cxn>
                <a:cxn ang="10800000">
                  <a:pos x="wd2" y="hd2"/>
                </a:cxn>
                <a:cxn ang="16200000">
                  <a:pos x="wd2" y="hd2"/>
                </a:cxn>
              </a:cxnLst>
              <a:rect l="0" t="0" r="r" b="b"/>
              <a:pathLst>
                <a:path w="21024" h="21600" extrusionOk="0">
                  <a:moveTo>
                    <a:pt x="849" y="21600"/>
                  </a:moveTo>
                  <a:cubicBezTo>
                    <a:pt x="-126" y="20784"/>
                    <a:pt x="-276" y="20100"/>
                    <a:pt x="474" y="19173"/>
                  </a:cubicBezTo>
                  <a:cubicBezTo>
                    <a:pt x="699" y="18930"/>
                    <a:pt x="1974" y="18533"/>
                    <a:pt x="1974" y="18533"/>
                  </a:cubicBezTo>
                  <a:cubicBezTo>
                    <a:pt x="2124" y="17960"/>
                    <a:pt x="2949" y="16525"/>
                    <a:pt x="5199" y="16305"/>
                  </a:cubicBezTo>
                  <a:cubicBezTo>
                    <a:pt x="6774" y="14915"/>
                    <a:pt x="8274" y="13415"/>
                    <a:pt x="12399" y="12510"/>
                  </a:cubicBezTo>
                  <a:cubicBezTo>
                    <a:pt x="13149" y="12135"/>
                    <a:pt x="13674" y="11892"/>
                    <a:pt x="14874" y="11649"/>
                  </a:cubicBezTo>
                  <a:cubicBezTo>
                    <a:pt x="16374" y="10436"/>
                    <a:pt x="18099" y="9355"/>
                    <a:pt x="18849" y="8053"/>
                  </a:cubicBezTo>
                  <a:cubicBezTo>
                    <a:pt x="18999" y="7810"/>
                    <a:pt x="19074" y="7546"/>
                    <a:pt x="19224" y="7303"/>
                  </a:cubicBezTo>
                  <a:cubicBezTo>
                    <a:pt x="19449" y="7016"/>
                    <a:pt x="19974" y="6465"/>
                    <a:pt x="19974" y="6465"/>
                  </a:cubicBezTo>
                  <a:cubicBezTo>
                    <a:pt x="20049" y="6112"/>
                    <a:pt x="20049" y="5759"/>
                    <a:pt x="20274" y="5406"/>
                  </a:cubicBezTo>
                  <a:cubicBezTo>
                    <a:pt x="20424" y="5185"/>
                    <a:pt x="21024" y="4766"/>
                    <a:pt x="21024" y="4766"/>
                  </a:cubicBezTo>
                  <a:cubicBezTo>
                    <a:pt x="20799" y="3729"/>
                    <a:pt x="21324" y="1897"/>
                    <a:pt x="17049" y="1478"/>
                  </a:cubicBezTo>
                  <a:cubicBezTo>
                    <a:pt x="16674" y="1147"/>
                    <a:pt x="16524" y="794"/>
                    <a:pt x="15624" y="530"/>
                  </a:cubicBezTo>
                  <a:cubicBezTo>
                    <a:pt x="14649" y="243"/>
                    <a:pt x="13674" y="353"/>
                    <a:pt x="13074" y="0"/>
                  </a:cubicBezTo>
                </a:path>
              </a:pathLst>
            </a:custGeom>
            <a:noFill/>
            <a:ln w="76200" cap="flat">
              <a:solidFill>
                <a:srgbClr val="008000"/>
              </a:solidFill>
              <a:prstDash val="solid"/>
              <a:roun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5254" name="Line 15">
              <a:extLst>
                <a:ext uri="{FF2B5EF4-FFF2-40B4-BE49-F238E27FC236}">
                  <a16:creationId xmlns:a16="http://schemas.microsoft.com/office/drawing/2014/main" id="{5E3AA6EA-2C6D-EE62-EBB0-2B4322443400}"/>
                </a:ext>
              </a:extLst>
            </p:cNvPr>
            <p:cNvSpPr/>
            <p:nvPr/>
          </p:nvSpPr>
          <p:spPr>
            <a:xfrm>
              <a:off x="1511814" y="239712"/>
              <a:ext cx="457201" cy="1"/>
            </a:xfrm>
            <a:prstGeom prst="line">
              <a:avLst/>
            </a:prstGeom>
            <a:noFill/>
            <a:ln w="76200" cap="flat">
              <a:solidFill>
                <a:srgbClr val="008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Text Box 16">
              <a:extLst>
                <a:ext uri="{FF2B5EF4-FFF2-40B4-BE49-F238E27FC236}">
                  <a16:creationId xmlns:a16="http://schemas.microsoft.com/office/drawing/2014/main" id="{50EEE46E-9A5A-23CF-5AC4-B99275EFBB5D}"/>
                </a:ext>
              </a:extLst>
            </p:cNvPr>
            <p:cNvSpPr txBox="1"/>
            <p:nvPr/>
          </p:nvSpPr>
          <p:spPr>
            <a:xfrm>
              <a:off x="2167135" y="0"/>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grpSp>
      <p:grpSp>
        <p:nvGrpSpPr>
          <p:cNvPr id="5260" name="Group 17">
            <a:extLst>
              <a:ext uri="{FF2B5EF4-FFF2-40B4-BE49-F238E27FC236}">
                <a16:creationId xmlns:a16="http://schemas.microsoft.com/office/drawing/2014/main" id="{9A57D66C-8F2E-2395-E4AD-9A4E8A8A68DD}"/>
              </a:ext>
            </a:extLst>
          </p:cNvPr>
          <p:cNvGrpSpPr/>
          <p:nvPr/>
        </p:nvGrpSpPr>
        <p:grpSpPr>
          <a:xfrm>
            <a:off x="1646265" y="2422524"/>
            <a:ext cx="6043714" cy="4088768"/>
            <a:chOff x="0" y="0"/>
            <a:chExt cx="6043713" cy="4088766"/>
          </a:xfrm>
        </p:grpSpPr>
        <p:sp>
          <p:nvSpPr>
            <p:cNvPr id="5257" name="Line 18">
              <a:extLst>
                <a:ext uri="{FF2B5EF4-FFF2-40B4-BE49-F238E27FC236}">
                  <a16:creationId xmlns:a16="http://schemas.microsoft.com/office/drawing/2014/main" id="{25A85AFA-B9B3-894A-2048-B01A42BDDE45}"/>
                </a:ext>
              </a:extLst>
            </p:cNvPr>
            <p:cNvSpPr/>
            <p:nvPr/>
          </p:nvSpPr>
          <p:spPr>
            <a:xfrm>
              <a:off x="3306734" y="2057400"/>
              <a:ext cx="457201" cy="1"/>
            </a:xfrm>
            <a:prstGeom prst="line">
              <a:avLst/>
            </a:prstGeom>
            <a:noFill/>
            <a:ln w="76200" cap="flat">
              <a:solidFill>
                <a:srgbClr val="FF00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Text Box 19">
              <a:extLst>
                <a:ext uri="{FF2B5EF4-FFF2-40B4-BE49-F238E27FC236}">
                  <a16:creationId xmlns:a16="http://schemas.microsoft.com/office/drawing/2014/main" id="{F9422573-4728-0693-5C2D-85262F4214CB}"/>
                </a:ext>
              </a:extLst>
            </p:cNvPr>
            <p:cNvSpPr txBox="1"/>
            <p:nvPr/>
          </p:nvSpPr>
          <p:spPr>
            <a:xfrm>
              <a:off x="3962055" y="1812925"/>
              <a:ext cx="208165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حزقيا (700 ق. م.)</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5259" name="Freeform 20">
              <a:extLst>
                <a:ext uri="{FF2B5EF4-FFF2-40B4-BE49-F238E27FC236}">
                  <a16:creationId xmlns:a16="http://schemas.microsoft.com/office/drawing/2014/main" id="{CEC0F79B-E413-402F-57D8-4D737E25FD1B}"/>
                </a:ext>
              </a:extLst>
            </p:cNvPr>
            <p:cNvSpPr/>
            <p:nvPr/>
          </p:nvSpPr>
          <p:spPr>
            <a:xfrm>
              <a:off x="0" y="0"/>
              <a:ext cx="1762788" cy="4088766"/>
            </a:xfrm>
            <a:custGeom>
              <a:avLst/>
              <a:gdLst/>
              <a:ahLst/>
              <a:cxnLst>
                <a:cxn ang="0">
                  <a:pos x="wd2" y="hd2"/>
                </a:cxn>
                <a:cxn ang="5400000">
                  <a:pos x="wd2" y="hd2"/>
                </a:cxn>
                <a:cxn ang="10800000">
                  <a:pos x="wd2" y="hd2"/>
                </a:cxn>
                <a:cxn ang="16200000">
                  <a:pos x="wd2" y="hd2"/>
                </a:cxn>
              </a:cxnLst>
              <a:rect l="0" t="0" r="r" b="b"/>
              <a:pathLst>
                <a:path w="20258" h="21447" extrusionOk="0">
                  <a:moveTo>
                    <a:pt x="12076" y="0"/>
                  </a:moveTo>
                  <a:cubicBezTo>
                    <a:pt x="11146" y="92"/>
                    <a:pt x="10836" y="125"/>
                    <a:pt x="10325" y="483"/>
                  </a:cubicBezTo>
                  <a:cubicBezTo>
                    <a:pt x="9960" y="1016"/>
                    <a:pt x="10471" y="450"/>
                    <a:pt x="9632" y="883"/>
                  </a:cubicBezTo>
                  <a:cubicBezTo>
                    <a:pt x="9358" y="1024"/>
                    <a:pt x="9157" y="1207"/>
                    <a:pt x="8920" y="1366"/>
                  </a:cubicBezTo>
                  <a:cubicBezTo>
                    <a:pt x="8793" y="1457"/>
                    <a:pt x="8555" y="1507"/>
                    <a:pt x="8409" y="1599"/>
                  </a:cubicBezTo>
                  <a:cubicBezTo>
                    <a:pt x="8245" y="1699"/>
                    <a:pt x="8209" y="1832"/>
                    <a:pt x="8045" y="1924"/>
                  </a:cubicBezTo>
                  <a:cubicBezTo>
                    <a:pt x="7807" y="2057"/>
                    <a:pt x="7443" y="2123"/>
                    <a:pt x="7169" y="2240"/>
                  </a:cubicBezTo>
                  <a:cubicBezTo>
                    <a:pt x="6822" y="2748"/>
                    <a:pt x="7278" y="2215"/>
                    <a:pt x="6476" y="2723"/>
                  </a:cubicBezTo>
                  <a:cubicBezTo>
                    <a:pt x="6202" y="2898"/>
                    <a:pt x="6038" y="3106"/>
                    <a:pt x="5782" y="3281"/>
                  </a:cubicBezTo>
                  <a:cubicBezTo>
                    <a:pt x="5399" y="3939"/>
                    <a:pt x="5855" y="3289"/>
                    <a:pt x="5253" y="3839"/>
                  </a:cubicBezTo>
                  <a:cubicBezTo>
                    <a:pt x="4670" y="4372"/>
                    <a:pt x="4287" y="5096"/>
                    <a:pt x="4031" y="5679"/>
                  </a:cubicBezTo>
                  <a:cubicBezTo>
                    <a:pt x="3648" y="6570"/>
                    <a:pt x="3849" y="7519"/>
                    <a:pt x="3320" y="8394"/>
                  </a:cubicBezTo>
                  <a:cubicBezTo>
                    <a:pt x="3046" y="8852"/>
                    <a:pt x="2718" y="9384"/>
                    <a:pt x="2097" y="9759"/>
                  </a:cubicBezTo>
                  <a:cubicBezTo>
                    <a:pt x="1842" y="9909"/>
                    <a:pt x="1641" y="10076"/>
                    <a:pt x="1404" y="10234"/>
                  </a:cubicBezTo>
                  <a:cubicBezTo>
                    <a:pt x="1276" y="10317"/>
                    <a:pt x="1039" y="10475"/>
                    <a:pt x="1039" y="10475"/>
                  </a:cubicBezTo>
                  <a:cubicBezTo>
                    <a:pt x="784" y="10858"/>
                    <a:pt x="638" y="11191"/>
                    <a:pt x="528" y="11591"/>
                  </a:cubicBezTo>
                  <a:cubicBezTo>
                    <a:pt x="583" y="13115"/>
                    <a:pt x="-1077" y="15047"/>
                    <a:pt x="1222" y="16154"/>
                  </a:cubicBezTo>
                  <a:cubicBezTo>
                    <a:pt x="1769" y="16854"/>
                    <a:pt x="984" y="15963"/>
                    <a:pt x="1751" y="16554"/>
                  </a:cubicBezTo>
                  <a:cubicBezTo>
                    <a:pt x="1842" y="16621"/>
                    <a:pt x="1842" y="16712"/>
                    <a:pt x="1915" y="16787"/>
                  </a:cubicBezTo>
                  <a:cubicBezTo>
                    <a:pt x="2006" y="16870"/>
                    <a:pt x="2152" y="16945"/>
                    <a:pt x="2280" y="17029"/>
                  </a:cubicBezTo>
                  <a:cubicBezTo>
                    <a:pt x="2426" y="17328"/>
                    <a:pt x="2681" y="17611"/>
                    <a:pt x="2791" y="17911"/>
                  </a:cubicBezTo>
                  <a:cubicBezTo>
                    <a:pt x="2937" y="18294"/>
                    <a:pt x="3046" y="18835"/>
                    <a:pt x="3502" y="19185"/>
                  </a:cubicBezTo>
                  <a:cubicBezTo>
                    <a:pt x="4141" y="19660"/>
                    <a:pt x="4834" y="19901"/>
                    <a:pt x="5947" y="20068"/>
                  </a:cubicBezTo>
                  <a:cubicBezTo>
                    <a:pt x="8373" y="20434"/>
                    <a:pt x="6220" y="20243"/>
                    <a:pt x="7351" y="20551"/>
                  </a:cubicBezTo>
                  <a:cubicBezTo>
                    <a:pt x="7662" y="20642"/>
                    <a:pt x="8081" y="20634"/>
                    <a:pt x="8409" y="20709"/>
                  </a:cubicBezTo>
                  <a:cubicBezTo>
                    <a:pt x="9322" y="20926"/>
                    <a:pt x="9522" y="20951"/>
                    <a:pt x="10672" y="21025"/>
                  </a:cubicBezTo>
                  <a:cubicBezTo>
                    <a:pt x="12295" y="21284"/>
                    <a:pt x="14320" y="21225"/>
                    <a:pt x="15926" y="21267"/>
                  </a:cubicBezTo>
                  <a:cubicBezTo>
                    <a:pt x="17203" y="21392"/>
                    <a:pt x="19045" y="21600"/>
                    <a:pt x="20140" y="21267"/>
                  </a:cubicBezTo>
                  <a:cubicBezTo>
                    <a:pt x="20523" y="21150"/>
                    <a:pt x="19884" y="20035"/>
                    <a:pt x="19428" y="19826"/>
                  </a:cubicBezTo>
                </a:path>
              </a:pathLst>
            </a:custGeom>
            <a:noFill/>
            <a:ln w="57150" cap="flat">
              <a:solidFill>
                <a:srgbClr val="FF00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4" name="Group 21">
            <a:extLst>
              <a:ext uri="{FF2B5EF4-FFF2-40B4-BE49-F238E27FC236}">
                <a16:creationId xmlns:a16="http://schemas.microsoft.com/office/drawing/2014/main" id="{12FAE8D5-B173-B5C3-3F91-0A7353F942E1}"/>
              </a:ext>
            </a:extLst>
          </p:cNvPr>
          <p:cNvGrpSpPr/>
          <p:nvPr/>
        </p:nvGrpSpPr>
        <p:grpSpPr>
          <a:xfrm>
            <a:off x="730961" y="1265238"/>
            <a:ext cx="7760519" cy="5135564"/>
            <a:chOff x="0" y="0"/>
            <a:chExt cx="7760518" cy="5135563"/>
          </a:xfrm>
        </p:grpSpPr>
        <p:sp>
          <p:nvSpPr>
            <p:cNvPr id="5261" name="Line 22">
              <a:extLst>
                <a:ext uri="{FF2B5EF4-FFF2-40B4-BE49-F238E27FC236}">
                  <a16:creationId xmlns:a16="http://schemas.microsoft.com/office/drawing/2014/main" id="{A3642A43-22DC-1B8D-7AC2-82B4F1EAE36B}"/>
                </a:ext>
              </a:extLst>
            </p:cNvPr>
            <p:cNvSpPr/>
            <p:nvPr/>
          </p:nvSpPr>
          <p:spPr>
            <a:xfrm>
              <a:off x="4222038" y="4811712"/>
              <a:ext cx="457201" cy="1"/>
            </a:xfrm>
            <a:prstGeom prst="line">
              <a:avLst/>
            </a:prstGeom>
            <a:noFill/>
            <a:ln w="76200" cap="flat">
              <a:solidFill>
                <a:srgbClr val="0099CC"/>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2" name="Text Box 23">
              <a:extLst>
                <a:ext uri="{FF2B5EF4-FFF2-40B4-BE49-F238E27FC236}">
                  <a16:creationId xmlns:a16="http://schemas.microsoft.com/office/drawing/2014/main" id="{193DE38C-7832-9164-D73A-004F2B79B83D}"/>
                </a:ext>
              </a:extLst>
            </p:cNvPr>
            <p:cNvSpPr txBox="1"/>
            <p:nvPr/>
          </p:nvSpPr>
          <p:spPr>
            <a:xfrm>
              <a:off x="4877358" y="4581524"/>
              <a:ext cx="2883160"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هيرودس الكبير (20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3" name="Freeform 24">
              <a:extLst>
                <a:ext uri="{FF2B5EF4-FFF2-40B4-BE49-F238E27FC236}">
                  <a16:creationId xmlns:a16="http://schemas.microsoft.com/office/drawing/2014/main" id="{3998E3BB-41CE-7E97-17E6-DC4AA8140F44}"/>
                </a:ext>
              </a:extLst>
            </p:cNvPr>
            <p:cNvSpPr/>
            <p:nvPr/>
          </p:nvSpPr>
          <p:spPr>
            <a:xfrm>
              <a:off x="0" y="0"/>
              <a:ext cx="2713915" cy="5135563"/>
            </a:xfrm>
            <a:custGeom>
              <a:avLst/>
              <a:gdLst/>
              <a:ahLst/>
              <a:cxnLst>
                <a:cxn ang="0">
                  <a:pos x="wd2" y="hd2"/>
                </a:cxn>
                <a:cxn ang="5400000">
                  <a:pos x="wd2" y="hd2"/>
                </a:cxn>
                <a:cxn ang="10800000">
                  <a:pos x="wd2" y="hd2"/>
                </a:cxn>
                <a:cxn ang="16200000">
                  <a:pos x="wd2" y="hd2"/>
                </a:cxn>
              </a:cxnLst>
              <a:rect l="0" t="0" r="r" b="b"/>
              <a:pathLst>
                <a:path w="21519" h="21587" extrusionOk="0">
                  <a:moveTo>
                    <a:pt x="18498" y="4291"/>
                  </a:moveTo>
                  <a:cubicBezTo>
                    <a:pt x="17239" y="3657"/>
                    <a:pt x="19253" y="2102"/>
                    <a:pt x="17403" y="1795"/>
                  </a:cubicBezTo>
                  <a:cubicBezTo>
                    <a:pt x="17239" y="1515"/>
                    <a:pt x="16711" y="1241"/>
                    <a:pt x="16320" y="1021"/>
                  </a:cubicBezTo>
                  <a:cubicBezTo>
                    <a:pt x="16094" y="681"/>
                    <a:pt x="15918" y="434"/>
                    <a:pt x="15225" y="321"/>
                  </a:cubicBezTo>
                  <a:cubicBezTo>
                    <a:pt x="14873" y="194"/>
                    <a:pt x="14671" y="67"/>
                    <a:pt x="14269" y="0"/>
                  </a:cubicBezTo>
                  <a:cubicBezTo>
                    <a:pt x="13904" y="20"/>
                    <a:pt x="13513" y="-13"/>
                    <a:pt x="13174" y="60"/>
                  </a:cubicBezTo>
                  <a:cubicBezTo>
                    <a:pt x="13060" y="87"/>
                    <a:pt x="13123" y="194"/>
                    <a:pt x="13060" y="254"/>
                  </a:cubicBezTo>
                  <a:cubicBezTo>
                    <a:pt x="12997" y="307"/>
                    <a:pt x="12532" y="501"/>
                    <a:pt x="12456" y="514"/>
                  </a:cubicBezTo>
                  <a:cubicBezTo>
                    <a:pt x="11713" y="634"/>
                    <a:pt x="10920" y="608"/>
                    <a:pt x="10153" y="641"/>
                  </a:cubicBezTo>
                  <a:cubicBezTo>
                    <a:pt x="9989" y="661"/>
                    <a:pt x="9825" y="674"/>
                    <a:pt x="9674" y="701"/>
                  </a:cubicBezTo>
                  <a:cubicBezTo>
                    <a:pt x="9422" y="741"/>
                    <a:pt x="8944" y="834"/>
                    <a:pt x="8944" y="834"/>
                  </a:cubicBezTo>
                  <a:cubicBezTo>
                    <a:pt x="8403" y="1121"/>
                    <a:pt x="7673" y="1742"/>
                    <a:pt x="7018" y="1855"/>
                  </a:cubicBezTo>
                  <a:cubicBezTo>
                    <a:pt x="6729" y="2002"/>
                    <a:pt x="6502" y="2129"/>
                    <a:pt x="6162" y="2242"/>
                  </a:cubicBezTo>
                  <a:cubicBezTo>
                    <a:pt x="5822" y="2523"/>
                    <a:pt x="5848" y="2396"/>
                    <a:pt x="6049" y="2816"/>
                  </a:cubicBezTo>
                  <a:cubicBezTo>
                    <a:pt x="6112" y="2950"/>
                    <a:pt x="6288" y="3203"/>
                    <a:pt x="6288" y="3203"/>
                  </a:cubicBezTo>
                  <a:cubicBezTo>
                    <a:pt x="6351" y="3657"/>
                    <a:pt x="6225" y="4304"/>
                    <a:pt x="6892" y="4678"/>
                  </a:cubicBezTo>
                  <a:cubicBezTo>
                    <a:pt x="7169" y="5098"/>
                    <a:pt x="7295" y="5525"/>
                    <a:pt x="7497" y="5959"/>
                  </a:cubicBezTo>
                  <a:cubicBezTo>
                    <a:pt x="7774" y="6560"/>
                    <a:pt x="8164" y="7147"/>
                    <a:pt x="8466" y="7748"/>
                  </a:cubicBezTo>
                  <a:cubicBezTo>
                    <a:pt x="8327" y="8902"/>
                    <a:pt x="8869" y="8895"/>
                    <a:pt x="7371" y="8648"/>
                  </a:cubicBezTo>
                  <a:cubicBezTo>
                    <a:pt x="7257" y="8608"/>
                    <a:pt x="7157" y="8528"/>
                    <a:pt x="7018" y="8522"/>
                  </a:cubicBezTo>
                  <a:cubicBezTo>
                    <a:pt x="6301" y="8475"/>
                    <a:pt x="5407" y="8748"/>
                    <a:pt x="4715" y="8842"/>
                  </a:cubicBezTo>
                  <a:cubicBezTo>
                    <a:pt x="4186" y="9256"/>
                    <a:pt x="4614" y="8855"/>
                    <a:pt x="4350" y="9736"/>
                  </a:cubicBezTo>
                  <a:cubicBezTo>
                    <a:pt x="4249" y="10056"/>
                    <a:pt x="4098" y="10377"/>
                    <a:pt x="3997" y="10697"/>
                  </a:cubicBezTo>
                  <a:cubicBezTo>
                    <a:pt x="3947" y="10857"/>
                    <a:pt x="3909" y="11097"/>
                    <a:pt x="3632" y="11211"/>
                  </a:cubicBezTo>
                  <a:cubicBezTo>
                    <a:pt x="3318" y="11344"/>
                    <a:pt x="1920" y="11518"/>
                    <a:pt x="1455" y="11658"/>
                  </a:cubicBezTo>
                  <a:cubicBezTo>
                    <a:pt x="1203" y="11731"/>
                    <a:pt x="725" y="11911"/>
                    <a:pt x="725" y="11911"/>
                  </a:cubicBezTo>
                  <a:cubicBezTo>
                    <a:pt x="171" y="12358"/>
                    <a:pt x="347" y="12152"/>
                    <a:pt x="120" y="12492"/>
                  </a:cubicBezTo>
                  <a:cubicBezTo>
                    <a:pt x="7" y="14407"/>
                    <a:pt x="-81" y="14601"/>
                    <a:pt x="120" y="16589"/>
                  </a:cubicBezTo>
                  <a:cubicBezTo>
                    <a:pt x="158" y="16956"/>
                    <a:pt x="611" y="17310"/>
                    <a:pt x="725" y="17677"/>
                  </a:cubicBezTo>
                  <a:cubicBezTo>
                    <a:pt x="939" y="18371"/>
                    <a:pt x="712" y="17984"/>
                    <a:pt x="976" y="18384"/>
                  </a:cubicBezTo>
                  <a:cubicBezTo>
                    <a:pt x="1064" y="18704"/>
                    <a:pt x="1140" y="19178"/>
                    <a:pt x="1329" y="19538"/>
                  </a:cubicBezTo>
                  <a:cubicBezTo>
                    <a:pt x="1367" y="19605"/>
                    <a:pt x="1379" y="19679"/>
                    <a:pt x="1455" y="19732"/>
                  </a:cubicBezTo>
                  <a:cubicBezTo>
                    <a:pt x="1543" y="19792"/>
                    <a:pt x="1694" y="19819"/>
                    <a:pt x="1820" y="19859"/>
                  </a:cubicBezTo>
                  <a:cubicBezTo>
                    <a:pt x="2134" y="20399"/>
                    <a:pt x="1681" y="19739"/>
                    <a:pt x="2185" y="20179"/>
                  </a:cubicBezTo>
                  <a:cubicBezTo>
                    <a:pt x="2588" y="20533"/>
                    <a:pt x="2235" y="20800"/>
                    <a:pt x="3028" y="21073"/>
                  </a:cubicBezTo>
                  <a:cubicBezTo>
                    <a:pt x="3406" y="21373"/>
                    <a:pt x="3683" y="21400"/>
                    <a:pt x="4350" y="21520"/>
                  </a:cubicBezTo>
                  <a:cubicBezTo>
                    <a:pt x="4476" y="21540"/>
                    <a:pt x="4715" y="21587"/>
                    <a:pt x="4715" y="21587"/>
                  </a:cubicBezTo>
                  <a:cubicBezTo>
                    <a:pt x="5118" y="21267"/>
                    <a:pt x="5168" y="20946"/>
                    <a:pt x="5923" y="20820"/>
                  </a:cubicBezTo>
                  <a:cubicBezTo>
                    <a:pt x="6049" y="20753"/>
                    <a:pt x="6150" y="20679"/>
                    <a:pt x="6288" y="20626"/>
                  </a:cubicBezTo>
                  <a:cubicBezTo>
                    <a:pt x="6389" y="20586"/>
                    <a:pt x="6553" y="20599"/>
                    <a:pt x="6653" y="20559"/>
                  </a:cubicBezTo>
                  <a:cubicBezTo>
                    <a:pt x="6855" y="20473"/>
                    <a:pt x="6955" y="20339"/>
                    <a:pt x="7132" y="20239"/>
                  </a:cubicBezTo>
                  <a:cubicBezTo>
                    <a:pt x="7220" y="20112"/>
                    <a:pt x="7245" y="19972"/>
                    <a:pt x="7371" y="19859"/>
                  </a:cubicBezTo>
                  <a:cubicBezTo>
                    <a:pt x="7509" y="19739"/>
                    <a:pt x="7723" y="19652"/>
                    <a:pt x="7862" y="19538"/>
                  </a:cubicBezTo>
                  <a:cubicBezTo>
                    <a:pt x="8063" y="19205"/>
                    <a:pt x="7887" y="19385"/>
                    <a:pt x="8579" y="19025"/>
                  </a:cubicBezTo>
                  <a:cubicBezTo>
                    <a:pt x="8667" y="18985"/>
                    <a:pt x="8831" y="18898"/>
                    <a:pt x="8831" y="18898"/>
                  </a:cubicBezTo>
                  <a:cubicBezTo>
                    <a:pt x="9095" y="18444"/>
                    <a:pt x="10077" y="18444"/>
                    <a:pt x="10643" y="18130"/>
                  </a:cubicBezTo>
                  <a:cubicBezTo>
                    <a:pt x="10908" y="17984"/>
                    <a:pt x="11097" y="17824"/>
                    <a:pt x="11361" y="17677"/>
                  </a:cubicBezTo>
                  <a:cubicBezTo>
                    <a:pt x="11613" y="17310"/>
                    <a:pt x="11436" y="17550"/>
                    <a:pt x="11965" y="16976"/>
                  </a:cubicBezTo>
                  <a:cubicBezTo>
                    <a:pt x="12041" y="16896"/>
                    <a:pt x="12028" y="16796"/>
                    <a:pt x="12091" y="16716"/>
                  </a:cubicBezTo>
                  <a:cubicBezTo>
                    <a:pt x="12242" y="16529"/>
                    <a:pt x="12481" y="16315"/>
                    <a:pt x="12695" y="16142"/>
                  </a:cubicBezTo>
                  <a:cubicBezTo>
                    <a:pt x="12771" y="16022"/>
                    <a:pt x="12972" y="15628"/>
                    <a:pt x="13174" y="15501"/>
                  </a:cubicBezTo>
                  <a:cubicBezTo>
                    <a:pt x="13262" y="15441"/>
                    <a:pt x="13425" y="15428"/>
                    <a:pt x="13539" y="15375"/>
                  </a:cubicBezTo>
                  <a:cubicBezTo>
                    <a:pt x="14042" y="15141"/>
                    <a:pt x="14470" y="14821"/>
                    <a:pt x="14873" y="14540"/>
                  </a:cubicBezTo>
                  <a:cubicBezTo>
                    <a:pt x="15049" y="14420"/>
                    <a:pt x="15250" y="14300"/>
                    <a:pt x="15351" y="14153"/>
                  </a:cubicBezTo>
                  <a:cubicBezTo>
                    <a:pt x="15389" y="14093"/>
                    <a:pt x="15414" y="14020"/>
                    <a:pt x="15477" y="13967"/>
                  </a:cubicBezTo>
                  <a:cubicBezTo>
                    <a:pt x="15540" y="13913"/>
                    <a:pt x="15603" y="13846"/>
                    <a:pt x="15716" y="13833"/>
                  </a:cubicBezTo>
                  <a:cubicBezTo>
                    <a:pt x="16106" y="13780"/>
                    <a:pt x="16522" y="13793"/>
                    <a:pt x="16925" y="13773"/>
                  </a:cubicBezTo>
                  <a:cubicBezTo>
                    <a:pt x="17768" y="13626"/>
                    <a:pt x="17403" y="13693"/>
                    <a:pt x="18007" y="13580"/>
                  </a:cubicBezTo>
                  <a:cubicBezTo>
                    <a:pt x="18133" y="13560"/>
                    <a:pt x="18372" y="13513"/>
                    <a:pt x="18372" y="13513"/>
                  </a:cubicBezTo>
                  <a:cubicBezTo>
                    <a:pt x="18649" y="13533"/>
                    <a:pt x="18964" y="13513"/>
                    <a:pt x="19216" y="13580"/>
                  </a:cubicBezTo>
                  <a:cubicBezTo>
                    <a:pt x="19329" y="13613"/>
                    <a:pt x="19304" y="13706"/>
                    <a:pt x="19341" y="13773"/>
                  </a:cubicBezTo>
                  <a:cubicBezTo>
                    <a:pt x="19505" y="14033"/>
                    <a:pt x="19354" y="13913"/>
                    <a:pt x="19706" y="14093"/>
                  </a:cubicBezTo>
                  <a:cubicBezTo>
                    <a:pt x="20185" y="14914"/>
                    <a:pt x="20034" y="15868"/>
                    <a:pt x="18850" y="16462"/>
                  </a:cubicBezTo>
                  <a:cubicBezTo>
                    <a:pt x="18737" y="16656"/>
                    <a:pt x="18624" y="16843"/>
                    <a:pt x="18498" y="17036"/>
                  </a:cubicBezTo>
                  <a:cubicBezTo>
                    <a:pt x="18460" y="17103"/>
                    <a:pt x="18410" y="17163"/>
                    <a:pt x="18372" y="17230"/>
                  </a:cubicBezTo>
                  <a:cubicBezTo>
                    <a:pt x="18334" y="17296"/>
                    <a:pt x="18246" y="17423"/>
                    <a:pt x="18246" y="17423"/>
                  </a:cubicBezTo>
                  <a:cubicBezTo>
                    <a:pt x="18397" y="18698"/>
                    <a:pt x="18146" y="18144"/>
                    <a:pt x="18498" y="18704"/>
                  </a:cubicBezTo>
                  <a:cubicBezTo>
                    <a:pt x="18574" y="18831"/>
                    <a:pt x="18662" y="18965"/>
                    <a:pt x="18737" y="19091"/>
                  </a:cubicBezTo>
                  <a:cubicBezTo>
                    <a:pt x="18775" y="19151"/>
                    <a:pt x="18850" y="19278"/>
                    <a:pt x="18850" y="19278"/>
                  </a:cubicBezTo>
                  <a:cubicBezTo>
                    <a:pt x="18951" y="19712"/>
                    <a:pt x="19090" y="20026"/>
                    <a:pt x="19341" y="20433"/>
                  </a:cubicBezTo>
                  <a:cubicBezTo>
                    <a:pt x="19379" y="20499"/>
                    <a:pt x="19354" y="20586"/>
                    <a:pt x="19455" y="20626"/>
                  </a:cubicBezTo>
                  <a:cubicBezTo>
                    <a:pt x="19845" y="20773"/>
                    <a:pt x="20172" y="20706"/>
                    <a:pt x="20550" y="20820"/>
                  </a:cubicBezTo>
                  <a:cubicBezTo>
                    <a:pt x="21431" y="21080"/>
                    <a:pt x="20978" y="21140"/>
                    <a:pt x="21519" y="21013"/>
                  </a:cubicBezTo>
                </a:path>
              </a:pathLst>
            </a:custGeom>
            <a:noFill/>
            <a:ln w="57150" cap="flat">
              <a:solidFill>
                <a:srgbClr val="0099CC"/>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68" name="Group 25">
            <a:extLst>
              <a:ext uri="{FF2B5EF4-FFF2-40B4-BE49-F238E27FC236}">
                <a16:creationId xmlns:a16="http://schemas.microsoft.com/office/drawing/2014/main" id="{6C1A9561-901A-5AE4-047C-5E2F15A0E77D}"/>
              </a:ext>
            </a:extLst>
          </p:cNvPr>
          <p:cNvGrpSpPr/>
          <p:nvPr/>
        </p:nvGrpSpPr>
        <p:grpSpPr>
          <a:xfrm>
            <a:off x="2867024" y="2573338"/>
            <a:ext cx="4806925" cy="3703638"/>
            <a:chOff x="0" y="0"/>
            <a:chExt cx="4806924" cy="3703637"/>
          </a:xfrm>
        </p:grpSpPr>
        <p:sp>
          <p:nvSpPr>
            <p:cNvPr id="5265" name="Text Box 26">
              <a:extLst>
                <a:ext uri="{FF2B5EF4-FFF2-40B4-BE49-F238E27FC236}">
                  <a16:creationId xmlns:a16="http://schemas.microsoft.com/office/drawing/2014/main" id="{63FDD4AD-94E7-66A4-845D-9A4150073663}"/>
                </a:ext>
              </a:extLst>
            </p:cNvPr>
            <p:cNvSpPr txBox="1"/>
            <p:nvPr/>
          </p:nvSpPr>
          <p:spPr>
            <a:xfrm>
              <a:off x="2741296" y="2466974"/>
              <a:ext cx="2065628"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نحميا (444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66" name="Line 27">
              <a:extLst>
                <a:ext uri="{FF2B5EF4-FFF2-40B4-BE49-F238E27FC236}">
                  <a16:creationId xmlns:a16="http://schemas.microsoft.com/office/drawing/2014/main" id="{CF7C162F-02D9-13CB-8592-EE13204E218B}"/>
                </a:ext>
              </a:extLst>
            </p:cNvPr>
            <p:cNvSpPr/>
            <p:nvPr/>
          </p:nvSpPr>
          <p:spPr>
            <a:xfrm>
              <a:off x="2085975" y="2705099"/>
              <a:ext cx="457201" cy="1"/>
            </a:xfrm>
            <a:prstGeom prst="line">
              <a:avLst/>
            </a:prstGeom>
            <a:noFill/>
            <a:ln w="76200" cap="flat">
              <a:solidFill>
                <a:srgbClr val="80008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Freeform 28">
              <a:extLst>
                <a:ext uri="{FF2B5EF4-FFF2-40B4-BE49-F238E27FC236}">
                  <a16:creationId xmlns:a16="http://schemas.microsoft.com/office/drawing/2014/main" id="{594A9AAA-D05A-1FCA-5801-8A234D94AA39}"/>
                </a:ext>
              </a:extLst>
            </p:cNvPr>
            <p:cNvSpPr/>
            <p:nvPr/>
          </p:nvSpPr>
          <p:spPr>
            <a:xfrm>
              <a:off x="0" y="0"/>
              <a:ext cx="1131888" cy="3703637"/>
            </a:xfrm>
            <a:custGeom>
              <a:avLst/>
              <a:gdLst/>
              <a:ahLst/>
              <a:cxnLst>
                <a:cxn ang="0">
                  <a:pos x="wd2" y="hd2"/>
                </a:cxn>
                <a:cxn ang="5400000">
                  <a:pos x="wd2" y="hd2"/>
                </a:cxn>
                <a:cxn ang="10800000">
                  <a:pos x="wd2" y="hd2"/>
                </a:cxn>
                <a:cxn ang="16200000">
                  <a:pos x="wd2" y="hd2"/>
                </a:cxn>
              </a:cxnLst>
              <a:rect l="0" t="0" r="r" b="b"/>
              <a:pathLst>
                <a:path w="21600" h="21600" extrusionOk="0">
                  <a:moveTo>
                    <a:pt x="9482" y="21600"/>
                  </a:moveTo>
                  <a:cubicBezTo>
                    <a:pt x="8755" y="20952"/>
                    <a:pt x="8513" y="21211"/>
                    <a:pt x="9482" y="20785"/>
                  </a:cubicBezTo>
                  <a:cubicBezTo>
                    <a:pt x="10179" y="19906"/>
                    <a:pt x="10573" y="18915"/>
                    <a:pt x="12724" y="18258"/>
                  </a:cubicBezTo>
                  <a:cubicBezTo>
                    <a:pt x="14117" y="16971"/>
                    <a:pt x="11451" y="15499"/>
                    <a:pt x="14208" y="14277"/>
                  </a:cubicBezTo>
                  <a:cubicBezTo>
                    <a:pt x="14511" y="13980"/>
                    <a:pt x="15693" y="13462"/>
                    <a:pt x="15693" y="13462"/>
                  </a:cubicBezTo>
                  <a:cubicBezTo>
                    <a:pt x="16238" y="12943"/>
                    <a:pt x="16450" y="12342"/>
                    <a:pt x="17147" y="11842"/>
                  </a:cubicBezTo>
                  <a:cubicBezTo>
                    <a:pt x="17541" y="11555"/>
                    <a:pt x="18056" y="11342"/>
                    <a:pt x="18328" y="11027"/>
                  </a:cubicBezTo>
                  <a:cubicBezTo>
                    <a:pt x="18419" y="10944"/>
                    <a:pt x="18752" y="10499"/>
                    <a:pt x="18934" y="10388"/>
                  </a:cubicBezTo>
                  <a:cubicBezTo>
                    <a:pt x="19267" y="10203"/>
                    <a:pt x="20116" y="9851"/>
                    <a:pt x="20116" y="9851"/>
                  </a:cubicBezTo>
                  <a:cubicBezTo>
                    <a:pt x="20449" y="9444"/>
                    <a:pt x="20843" y="9073"/>
                    <a:pt x="21297" y="8675"/>
                  </a:cubicBezTo>
                  <a:cubicBezTo>
                    <a:pt x="21388" y="8583"/>
                    <a:pt x="21600" y="8407"/>
                    <a:pt x="21600" y="8407"/>
                  </a:cubicBezTo>
                  <a:cubicBezTo>
                    <a:pt x="21418" y="7036"/>
                    <a:pt x="21388" y="6324"/>
                    <a:pt x="20691" y="5148"/>
                  </a:cubicBezTo>
                  <a:cubicBezTo>
                    <a:pt x="20509" y="4814"/>
                    <a:pt x="20358" y="4481"/>
                    <a:pt x="20116" y="4157"/>
                  </a:cubicBezTo>
                  <a:cubicBezTo>
                    <a:pt x="19964" y="3972"/>
                    <a:pt x="19510" y="3611"/>
                    <a:pt x="19510" y="3611"/>
                  </a:cubicBezTo>
                  <a:cubicBezTo>
                    <a:pt x="19419" y="3398"/>
                    <a:pt x="19388" y="3185"/>
                    <a:pt x="19237" y="2981"/>
                  </a:cubicBezTo>
                  <a:cubicBezTo>
                    <a:pt x="18904" y="2555"/>
                    <a:pt x="18207" y="2046"/>
                    <a:pt x="17753" y="1620"/>
                  </a:cubicBezTo>
                  <a:cubicBezTo>
                    <a:pt x="17662" y="1528"/>
                    <a:pt x="17722" y="1407"/>
                    <a:pt x="17450" y="1352"/>
                  </a:cubicBezTo>
                  <a:cubicBezTo>
                    <a:pt x="17147" y="1296"/>
                    <a:pt x="16874" y="1231"/>
                    <a:pt x="16571" y="1176"/>
                  </a:cubicBezTo>
                  <a:cubicBezTo>
                    <a:pt x="15632" y="741"/>
                    <a:pt x="16329" y="935"/>
                    <a:pt x="14208" y="722"/>
                  </a:cubicBezTo>
                  <a:cubicBezTo>
                    <a:pt x="13905" y="694"/>
                    <a:pt x="13602" y="657"/>
                    <a:pt x="13299" y="630"/>
                  </a:cubicBezTo>
                  <a:cubicBezTo>
                    <a:pt x="12996" y="602"/>
                    <a:pt x="12421" y="537"/>
                    <a:pt x="12421" y="537"/>
                  </a:cubicBezTo>
                  <a:cubicBezTo>
                    <a:pt x="11633" y="176"/>
                    <a:pt x="11209" y="231"/>
                    <a:pt x="10058" y="0"/>
                  </a:cubicBezTo>
                  <a:cubicBezTo>
                    <a:pt x="7392" y="28"/>
                    <a:pt x="4726" y="28"/>
                    <a:pt x="2060" y="83"/>
                  </a:cubicBezTo>
                  <a:cubicBezTo>
                    <a:pt x="1757" y="93"/>
                    <a:pt x="1394" y="111"/>
                    <a:pt x="1181" y="176"/>
                  </a:cubicBezTo>
                  <a:cubicBezTo>
                    <a:pt x="666" y="333"/>
                    <a:pt x="485" y="565"/>
                    <a:pt x="0" y="722"/>
                  </a:cubicBezTo>
                  <a:cubicBezTo>
                    <a:pt x="303" y="2352"/>
                    <a:pt x="182" y="2963"/>
                    <a:pt x="3242" y="4157"/>
                  </a:cubicBezTo>
                  <a:cubicBezTo>
                    <a:pt x="3847" y="4389"/>
                    <a:pt x="4484" y="4713"/>
                    <a:pt x="5029" y="4972"/>
                  </a:cubicBezTo>
                  <a:cubicBezTo>
                    <a:pt x="5362" y="5129"/>
                    <a:pt x="5302" y="5351"/>
                    <a:pt x="5635" y="5509"/>
                  </a:cubicBezTo>
                  <a:cubicBezTo>
                    <a:pt x="6029" y="5694"/>
                    <a:pt x="6816" y="6055"/>
                    <a:pt x="6816" y="6055"/>
                  </a:cubicBezTo>
                  <a:cubicBezTo>
                    <a:pt x="6998" y="6231"/>
                    <a:pt x="7210" y="6416"/>
                    <a:pt x="7392" y="6592"/>
                  </a:cubicBezTo>
                  <a:cubicBezTo>
                    <a:pt x="7483" y="6685"/>
                    <a:pt x="7695" y="6870"/>
                    <a:pt x="7695" y="6870"/>
                  </a:cubicBezTo>
                  <a:cubicBezTo>
                    <a:pt x="8513" y="8796"/>
                    <a:pt x="8270" y="10573"/>
                    <a:pt x="7998" y="12564"/>
                  </a:cubicBezTo>
                  <a:cubicBezTo>
                    <a:pt x="7937" y="12999"/>
                    <a:pt x="6937" y="13341"/>
                    <a:pt x="6513" y="13740"/>
                  </a:cubicBezTo>
                  <a:cubicBezTo>
                    <a:pt x="6150" y="15101"/>
                    <a:pt x="6604" y="14536"/>
                    <a:pt x="5635" y="15452"/>
                  </a:cubicBezTo>
                  <a:cubicBezTo>
                    <a:pt x="5392" y="15675"/>
                    <a:pt x="4453" y="15786"/>
                    <a:pt x="4150" y="15999"/>
                  </a:cubicBezTo>
                  <a:cubicBezTo>
                    <a:pt x="3544" y="16415"/>
                    <a:pt x="3242" y="16823"/>
                    <a:pt x="2969" y="17258"/>
                  </a:cubicBezTo>
                  <a:cubicBezTo>
                    <a:pt x="3181" y="18017"/>
                    <a:pt x="2939" y="18258"/>
                    <a:pt x="4150" y="18795"/>
                  </a:cubicBezTo>
                  <a:cubicBezTo>
                    <a:pt x="4817" y="19434"/>
                    <a:pt x="5514" y="20063"/>
                    <a:pt x="6210" y="20693"/>
                  </a:cubicBezTo>
                  <a:cubicBezTo>
                    <a:pt x="6422" y="20878"/>
                    <a:pt x="6301" y="21137"/>
                    <a:pt x="6816" y="21239"/>
                  </a:cubicBezTo>
                  <a:cubicBezTo>
                    <a:pt x="7119" y="21294"/>
                    <a:pt x="7362" y="21369"/>
                    <a:pt x="7695" y="21415"/>
                  </a:cubicBezTo>
                  <a:cubicBezTo>
                    <a:pt x="8270" y="21489"/>
                    <a:pt x="9482" y="21600"/>
                    <a:pt x="9482" y="21600"/>
                  </a:cubicBezTo>
                  <a:close/>
                </a:path>
              </a:pathLst>
            </a:custGeom>
            <a:noFill/>
            <a:ln w="57150" cap="flat">
              <a:solidFill>
                <a:srgbClr val="80008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2" name="Group 29">
            <a:extLst>
              <a:ext uri="{FF2B5EF4-FFF2-40B4-BE49-F238E27FC236}">
                <a16:creationId xmlns:a16="http://schemas.microsoft.com/office/drawing/2014/main" id="{B3B7481A-79D0-A539-9C41-4568FD148081}"/>
              </a:ext>
            </a:extLst>
          </p:cNvPr>
          <p:cNvGrpSpPr/>
          <p:nvPr/>
        </p:nvGrpSpPr>
        <p:grpSpPr>
          <a:xfrm>
            <a:off x="708821" y="2122488"/>
            <a:ext cx="7609534" cy="4294189"/>
            <a:chOff x="0" y="0"/>
            <a:chExt cx="7609533" cy="4294188"/>
          </a:xfrm>
        </p:grpSpPr>
        <p:sp>
          <p:nvSpPr>
            <p:cNvPr id="5269" name="Line 30">
              <a:extLst>
                <a:ext uri="{FF2B5EF4-FFF2-40B4-BE49-F238E27FC236}">
                  <a16:creationId xmlns:a16="http://schemas.microsoft.com/office/drawing/2014/main" id="{DD7C0C71-C43B-21B4-3235-4114E1E8532E}"/>
                </a:ext>
              </a:extLst>
            </p:cNvPr>
            <p:cNvSpPr/>
            <p:nvPr/>
          </p:nvSpPr>
          <p:spPr>
            <a:xfrm>
              <a:off x="4244178" y="3554412"/>
              <a:ext cx="457201" cy="1"/>
            </a:xfrm>
            <a:prstGeom prst="line">
              <a:avLst/>
            </a:prstGeom>
            <a:noFill/>
            <a:ln w="76200" cap="flat">
              <a:solidFill>
                <a:srgbClr val="663300"/>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0" name="Text Box 31">
              <a:extLst>
                <a:ext uri="{FF2B5EF4-FFF2-40B4-BE49-F238E27FC236}">
                  <a16:creationId xmlns:a16="http://schemas.microsoft.com/office/drawing/2014/main" id="{7665744E-2A05-5A64-B7E8-A50CD617FD75}"/>
                </a:ext>
              </a:extLst>
            </p:cNvPr>
            <p:cNvSpPr txBox="1"/>
            <p:nvPr/>
          </p:nvSpPr>
          <p:spPr>
            <a:xfrm>
              <a:off x="4899498" y="3321049"/>
              <a:ext cx="27100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الحشمونيين (100 ق. م.)</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1" name="Freeform 32">
              <a:extLst>
                <a:ext uri="{FF2B5EF4-FFF2-40B4-BE49-F238E27FC236}">
                  <a16:creationId xmlns:a16="http://schemas.microsoft.com/office/drawing/2014/main" id="{AC743317-FE07-A8AF-9F34-99B032AFDAAF}"/>
                </a:ext>
              </a:extLst>
            </p:cNvPr>
            <p:cNvSpPr/>
            <p:nvPr/>
          </p:nvSpPr>
          <p:spPr>
            <a:xfrm>
              <a:off x="0" y="0"/>
              <a:ext cx="2313779" cy="4294188"/>
            </a:xfrm>
            <a:custGeom>
              <a:avLst/>
              <a:gdLst/>
              <a:ahLst/>
              <a:cxnLst>
                <a:cxn ang="0">
                  <a:pos x="wd2" y="hd2"/>
                </a:cxn>
                <a:cxn ang="5400000">
                  <a:pos x="wd2" y="hd2"/>
                </a:cxn>
                <a:cxn ang="10800000">
                  <a:pos x="wd2" y="hd2"/>
                </a:cxn>
                <a:cxn ang="16200000">
                  <a:pos x="wd2" y="hd2"/>
                </a:cxn>
              </a:cxnLst>
              <a:rect l="0" t="0" r="r" b="b"/>
              <a:pathLst>
                <a:path w="21016" h="21600" extrusionOk="0">
                  <a:moveTo>
                    <a:pt x="21016" y="1014"/>
                  </a:moveTo>
                  <a:cubicBezTo>
                    <a:pt x="20958" y="902"/>
                    <a:pt x="20641" y="128"/>
                    <a:pt x="20583" y="80"/>
                  </a:cubicBezTo>
                  <a:cubicBezTo>
                    <a:pt x="20497" y="8"/>
                    <a:pt x="20309" y="24"/>
                    <a:pt x="20165" y="0"/>
                  </a:cubicBezTo>
                  <a:cubicBezTo>
                    <a:pt x="19387" y="64"/>
                    <a:pt x="18695" y="168"/>
                    <a:pt x="17916" y="240"/>
                  </a:cubicBezTo>
                  <a:cubicBezTo>
                    <a:pt x="18074" y="751"/>
                    <a:pt x="18190" y="1166"/>
                    <a:pt x="18478" y="1645"/>
                  </a:cubicBezTo>
                  <a:cubicBezTo>
                    <a:pt x="18507" y="1805"/>
                    <a:pt x="18550" y="2523"/>
                    <a:pt x="18767" y="2811"/>
                  </a:cubicBezTo>
                  <a:cubicBezTo>
                    <a:pt x="19574" y="3857"/>
                    <a:pt x="18579" y="2276"/>
                    <a:pt x="19185" y="3282"/>
                  </a:cubicBezTo>
                  <a:cubicBezTo>
                    <a:pt x="19228" y="4376"/>
                    <a:pt x="19242" y="5462"/>
                    <a:pt x="19329" y="6556"/>
                  </a:cubicBezTo>
                  <a:cubicBezTo>
                    <a:pt x="19343" y="6660"/>
                    <a:pt x="19603" y="6795"/>
                    <a:pt x="19459" y="6867"/>
                  </a:cubicBezTo>
                  <a:cubicBezTo>
                    <a:pt x="19329" y="6931"/>
                    <a:pt x="19329" y="6676"/>
                    <a:pt x="19185" y="6628"/>
                  </a:cubicBezTo>
                  <a:cubicBezTo>
                    <a:pt x="18940" y="6540"/>
                    <a:pt x="18334" y="6476"/>
                    <a:pt x="18334" y="6476"/>
                  </a:cubicBezTo>
                  <a:cubicBezTo>
                    <a:pt x="17959" y="6500"/>
                    <a:pt x="17570" y="6484"/>
                    <a:pt x="17209" y="6556"/>
                  </a:cubicBezTo>
                  <a:cubicBezTo>
                    <a:pt x="16892" y="6620"/>
                    <a:pt x="16661" y="6779"/>
                    <a:pt x="16373" y="6867"/>
                  </a:cubicBezTo>
                  <a:cubicBezTo>
                    <a:pt x="15666" y="7083"/>
                    <a:pt x="14873" y="7267"/>
                    <a:pt x="14109" y="7410"/>
                  </a:cubicBezTo>
                  <a:cubicBezTo>
                    <a:pt x="14023" y="7490"/>
                    <a:pt x="13951" y="7578"/>
                    <a:pt x="13835" y="7642"/>
                  </a:cubicBezTo>
                  <a:cubicBezTo>
                    <a:pt x="13720" y="7706"/>
                    <a:pt x="13504" y="7722"/>
                    <a:pt x="13417" y="7802"/>
                  </a:cubicBezTo>
                  <a:cubicBezTo>
                    <a:pt x="12725" y="8384"/>
                    <a:pt x="13878" y="7897"/>
                    <a:pt x="12840" y="8265"/>
                  </a:cubicBezTo>
                  <a:cubicBezTo>
                    <a:pt x="12797" y="8185"/>
                    <a:pt x="12855" y="8057"/>
                    <a:pt x="12711" y="8033"/>
                  </a:cubicBezTo>
                  <a:cubicBezTo>
                    <a:pt x="11903" y="7905"/>
                    <a:pt x="11975" y="8153"/>
                    <a:pt x="11442" y="8265"/>
                  </a:cubicBezTo>
                  <a:cubicBezTo>
                    <a:pt x="10533" y="8456"/>
                    <a:pt x="9596" y="8520"/>
                    <a:pt x="8630" y="8576"/>
                  </a:cubicBezTo>
                  <a:cubicBezTo>
                    <a:pt x="8053" y="8656"/>
                    <a:pt x="7779" y="8760"/>
                    <a:pt x="7217" y="8656"/>
                  </a:cubicBezTo>
                  <a:cubicBezTo>
                    <a:pt x="6265" y="8768"/>
                    <a:pt x="5357" y="9031"/>
                    <a:pt x="4405" y="9127"/>
                  </a:cubicBezTo>
                  <a:cubicBezTo>
                    <a:pt x="3742" y="9191"/>
                    <a:pt x="3396" y="9239"/>
                    <a:pt x="2848" y="9439"/>
                  </a:cubicBezTo>
                  <a:cubicBezTo>
                    <a:pt x="2156" y="10021"/>
                    <a:pt x="3035" y="9343"/>
                    <a:pt x="2156" y="9830"/>
                  </a:cubicBezTo>
                  <a:cubicBezTo>
                    <a:pt x="1680" y="10093"/>
                    <a:pt x="1723" y="10165"/>
                    <a:pt x="1017" y="10293"/>
                  </a:cubicBezTo>
                  <a:cubicBezTo>
                    <a:pt x="872" y="10548"/>
                    <a:pt x="613" y="10740"/>
                    <a:pt x="454" y="10996"/>
                  </a:cubicBezTo>
                  <a:cubicBezTo>
                    <a:pt x="368" y="11155"/>
                    <a:pt x="267" y="11307"/>
                    <a:pt x="180" y="11467"/>
                  </a:cubicBezTo>
                  <a:cubicBezTo>
                    <a:pt x="137" y="11547"/>
                    <a:pt x="36" y="11698"/>
                    <a:pt x="36" y="11698"/>
                  </a:cubicBezTo>
                  <a:cubicBezTo>
                    <a:pt x="238" y="18885"/>
                    <a:pt x="-584" y="15044"/>
                    <a:pt x="1017" y="18015"/>
                  </a:cubicBezTo>
                  <a:cubicBezTo>
                    <a:pt x="1060" y="18430"/>
                    <a:pt x="1089" y="18845"/>
                    <a:pt x="1161" y="19260"/>
                  </a:cubicBezTo>
                  <a:cubicBezTo>
                    <a:pt x="1247" y="19715"/>
                    <a:pt x="1290" y="19436"/>
                    <a:pt x="1579" y="19803"/>
                  </a:cubicBezTo>
                  <a:cubicBezTo>
                    <a:pt x="1968" y="20298"/>
                    <a:pt x="2098" y="20873"/>
                    <a:pt x="2992" y="21209"/>
                  </a:cubicBezTo>
                  <a:cubicBezTo>
                    <a:pt x="3785" y="21504"/>
                    <a:pt x="5861" y="21536"/>
                    <a:pt x="6799" y="21600"/>
                  </a:cubicBezTo>
                  <a:cubicBezTo>
                    <a:pt x="8414" y="21544"/>
                    <a:pt x="10158" y="21560"/>
                    <a:pt x="11716" y="21289"/>
                  </a:cubicBezTo>
                  <a:cubicBezTo>
                    <a:pt x="13244" y="20722"/>
                    <a:pt x="14931" y="21360"/>
                    <a:pt x="16503" y="21360"/>
                  </a:cubicBezTo>
                </a:path>
              </a:pathLst>
            </a:custGeom>
            <a:noFill/>
            <a:ln w="57150" cap="flat">
              <a:solidFill>
                <a:srgbClr val="663300"/>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6" name="Group 33">
            <a:extLst>
              <a:ext uri="{FF2B5EF4-FFF2-40B4-BE49-F238E27FC236}">
                <a16:creationId xmlns:a16="http://schemas.microsoft.com/office/drawing/2014/main" id="{B9BBCDD0-12C7-2C87-E055-CD76FE28CFCA}"/>
              </a:ext>
            </a:extLst>
          </p:cNvPr>
          <p:cNvGrpSpPr/>
          <p:nvPr/>
        </p:nvGrpSpPr>
        <p:grpSpPr>
          <a:xfrm>
            <a:off x="-1" y="914400"/>
            <a:ext cx="7250757" cy="5795665"/>
            <a:chOff x="0" y="0"/>
            <a:chExt cx="7250755" cy="5795663"/>
          </a:xfrm>
        </p:grpSpPr>
        <p:sp>
          <p:nvSpPr>
            <p:cNvPr id="5273" name="Line 34">
              <a:extLst>
                <a:ext uri="{FF2B5EF4-FFF2-40B4-BE49-F238E27FC236}">
                  <a16:creationId xmlns:a16="http://schemas.microsoft.com/office/drawing/2014/main" id="{75745743-D6F7-83B2-07EC-15B8E8402F60}"/>
                </a:ext>
              </a:extLst>
            </p:cNvPr>
            <p:cNvSpPr/>
            <p:nvPr/>
          </p:nvSpPr>
          <p:spPr>
            <a:xfrm>
              <a:off x="4953000" y="5562600"/>
              <a:ext cx="457201" cy="1"/>
            </a:xfrm>
            <a:prstGeom prst="line">
              <a:avLst/>
            </a:prstGeom>
            <a:noFill/>
            <a:ln w="76200" cap="flat">
              <a:solidFill>
                <a:srgbClr val="000514"/>
              </a:solidFill>
              <a:prstDash val="solid"/>
              <a:round/>
            </a:ln>
            <a:effectLst>
              <a:outerShdw blurRad="63500" dist="38099" dir="2700000" rotWithShape="0">
                <a:srgbClr val="000514">
                  <a:alpha val="50000"/>
                </a:srgbClr>
              </a:outerShdw>
            </a:effectLst>
          </p:spPr>
          <p:txBody>
            <a:bodyPr wrap="square" lIns="45719" tIns="45719" rIns="45719" bIns="45719" numCol="1" anchor="t">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274" name="Text Box 35">
              <a:extLst>
                <a:ext uri="{FF2B5EF4-FFF2-40B4-BE49-F238E27FC236}">
                  <a16:creationId xmlns:a16="http://schemas.microsoft.com/office/drawing/2014/main" id="{0817F96A-06CE-ACBB-10F9-A5211E043401}"/>
                </a:ext>
              </a:extLst>
            </p:cNvPr>
            <p:cNvSpPr txBox="1"/>
            <p:nvPr/>
          </p:nvSpPr>
          <p:spPr>
            <a:xfrm>
              <a:off x="5608320" y="5334000"/>
              <a:ext cx="1642435" cy="461663"/>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الجدران الحديثة</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5275" name="Freeform 36">
              <a:extLst>
                <a:ext uri="{FF2B5EF4-FFF2-40B4-BE49-F238E27FC236}">
                  <a16:creationId xmlns:a16="http://schemas.microsoft.com/office/drawing/2014/main" id="{EFEDECFC-9FDC-1E95-D764-CCA883ED60F1}"/>
                </a:ext>
              </a:extLst>
            </p:cNvPr>
            <p:cNvSpPr/>
            <p:nvPr/>
          </p:nvSpPr>
          <p:spPr>
            <a:xfrm>
              <a:off x="0" y="0"/>
              <a:ext cx="4038601" cy="5654676"/>
            </a:xfrm>
            <a:custGeom>
              <a:avLst/>
              <a:gdLst/>
              <a:ahLst/>
              <a:cxnLst>
                <a:cxn ang="0">
                  <a:pos x="wd2" y="hd2"/>
                </a:cxn>
                <a:cxn ang="5400000">
                  <a:pos x="wd2" y="hd2"/>
                </a:cxn>
                <a:cxn ang="10800000">
                  <a:pos x="wd2" y="hd2"/>
                </a:cxn>
                <a:cxn ang="16200000">
                  <a:pos x="wd2" y="hd2"/>
                </a:cxn>
              </a:cxnLst>
              <a:rect l="0" t="0" r="r" b="b"/>
              <a:pathLst>
                <a:path w="21600" h="21576" extrusionOk="0">
                  <a:moveTo>
                    <a:pt x="20292" y="5233"/>
                  </a:moveTo>
                  <a:cubicBezTo>
                    <a:pt x="19724" y="3998"/>
                    <a:pt x="20123" y="2665"/>
                    <a:pt x="20292" y="1393"/>
                  </a:cubicBezTo>
                  <a:cubicBezTo>
                    <a:pt x="20267" y="1163"/>
                    <a:pt x="20258" y="927"/>
                    <a:pt x="20216" y="697"/>
                  </a:cubicBezTo>
                  <a:cubicBezTo>
                    <a:pt x="20182" y="521"/>
                    <a:pt x="19902" y="212"/>
                    <a:pt x="19808" y="0"/>
                  </a:cubicBezTo>
                  <a:cubicBezTo>
                    <a:pt x="19452" y="67"/>
                    <a:pt x="19104" y="151"/>
                    <a:pt x="18747" y="230"/>
                  </a:cubicBezTo>
                  <a:cubicBezTo>
                    <a:pt x="18238" y="345"/>
                    <a:pt x="17643" y="297"/>
                    <a:pt x="17117" y="406"/>
                  </a:cubicBezTo>
                  <a:cubicBezTo>
                    <a:pt x="16718" y="485"/>
                    <a:pt x="16336" y="842"/>
                    <a:pt x="15979" y="872"/>
                  </a:cubicBezTo>
                  <a:cubicBezTo>
                    <a:pt x="15597" y="903"/>
                    <a:pt x="15215" y="915"/>
                    <a:pt x="14833" y="933"/>
                  </a:cubicBezTo>
                  <a:cubicBezTo>
                    <a:pt x="14587" y="987"/>
                    <a:pt x="14349" y="1048"/>
                    <a:pt x="14103" y="1102"/>
                  </a:cubicBezTo>
                  <a:cubicBezTo>
                    <a:pt x="13738" y="1375"/>
                    <a:pt x="14171" y="1090"/>
                    <a:pt x="13695" y="1278"/>
                  </a:cubicBezTo>
                  <a:cubicBezTo>
                    <a:pt x="12744" y="1654"/>
                    <a:pt x="13704" y="1430"/>
                    <a:pt x="12549" y="1629"/>
                  </a:cubicBezTo>
                  <a:cubicBezTo>
                    <a:pt x="12303" y="1672"/>
                    <a:pt x="12074" y="1769"/>
                    <a:pt x="11819" y="1805"/>
                  </a:cubicBezTo>
                  <a:cubicBezTo>
                    <a:pt x="11021" y="1914"/>
                    <a:pt x="10223" y="2132"/>
                    <a:pt x="9458" y="2326"/>
                  </a:cubicBezTo>
                  <a:cubicBezTo>
                    <a:pt x="9272" y="2429"/>
                    <a:pt x="9034" y="2490"/>
                    <a:pt x="8881" y="2617"/>
                  </a:cubicBezTo>
                  <a:cubicBezTo>
                    <a:pt x="8686" y="2774"/>
                    <a:pt x="8601" y="2992"/>
                    <a:pt x="8397" y="3138"/>
                  </a:cubicBezTo>
                  <a:cubicBezTo>
                    <a:pt x="8261" y="3235"/>
                    <a:pt x="7990" y="3428"/>
                    <a:pt x="7990" y="3428"/>
                  </a:cubicBezTo>
                  <a:cubicBezTo>
                    <a:pt x="7845" y="3725"/>
                    <a:pt x="7591" y="3737"/>
                    <a:pt x="7175" y="3840"/>
                  </a:cubicBezTo>
                  <a:cubicBezTo>
                    <a:pt x="7090" y="3858"/>
                    <a:pt x="6928" y="3895"/>
                    <a:pt x="6928" y="3895"/>
                  </a:cubicBezTo>
                  <a:cubicBezTo>
                    <a:pt x="6487" y="4101"/>
                    <a:pt x="6300" y="4452"/>
                    <a:pt x="5867" y="4652"/>
                  </a:cubicBezTo>
                  <a:cubicBezTo>
                    <a:pt x="5774" y="4858"/>
                    <a:pt x="5612" y="4931"/>
                    <a:pt x="5459" y="5118"/>
                  </a:cubicBezTo>
                  <a:cubicBezTo>
                    <a:pt x="5239" y="5391"/>
                    <a:pt x="5171" y="5657"/>
                    <a:pt x="4729" y="5754"/>
                  </a:cubicBezTo>
                  <a:cubicBezTo>
                    <a:pt x="4517" y="5918"/>
                    <a:pt x="4339" y="5888"/>
                    <a:pt x="4075" y="5991"/>
                  </a:cubicBezTo>
                  <a:cubicBezTo>
                    <a:pt x="3906" y="6057"/>
                    <a:pt x="3744" y="6142"/>
                    <a:pt x="3583" y="6221"/>
                  </a:cubicBezTo>
                  <a:cubicBezTo>
                    <a:pt x="2989" y="6499"/>
                    <a:pt x="3507" y="6330"/>
                    <a:pt x="2123" y="6396"/>
                  </a:cubicBezTo>
                  <a:cubicBezTo>
                    <a:pt x="1995" y="6481"/>
                    <a:pt x="1919" y="6602"/>
                    <a:pt x="1792" y="6687"/>
                  </a:cubicBezTo>
                  <a:cubicBezTo>
                    <a:pt x="1265" y="7020"/>
                    <a:pt x="671" y="7026"/>
                    <a:pt x="0" y="7093"/>
                  </a:cubicBezTo>
                  <a:cubicBezTo>
                    <a:pt x="93" y="7753"/>
                    <a:pt x="68" y="8008"/>
                    <a:pt x="569" y="8547"/>
                  </a:cubicBezTo>
                  <a:cubicBezTo>
                    <a:pt x="662" y="8650"/>
                    <a:pt x="858" y="8692"/>
                    <a:pt x="976" y="8783"/>
                  </a:cubicBezTo>
                  <a:cubicBezTo>
                    <a:pt x="1163" y="9158"/>
                    <a:pt x="908" y="8777"/>
                    <a:pt x="1308" y="9013"/>
                  </a:cubicBezTo>
                  <a:cubicBezTo>
                    <a:pt x="1384" y="9056"/>
                    <a:pt x="1409" y="9134"/>
                    <a:pt x="1469" y="9189"/>
                  </a:cubicBezTo>
                  <a:cubicBezTo>
                    <a:pt x="1834" y="9504"/>
                    <a:pt x="1579" y="9243"/>
                    <a:pt x="1953" y="9480"/>
                  </a:cubicBezTo>
                  <a:cubicBezTo>
                    <a:pt x="2352" y="9728"/>
                    <a:pt x="2666" y="10049"/>
                    <a:pt x="3175" y="10176"/>
                  </a:cubicBezTo>
                  <a:cubicBezTo>
                    <a:pt x="3371" y="10303"/>
                    <a:pt x="3558" y="10340"/>
                    <a:pt x="3753" y="10467"/>
                  </a:cubicBezTo>
                  <a:cubicBezTo>
                    <a:pt x="3855" y="11000"/>
                    <a:pt x="3863" y="11291"/>
                    <a:pt x="4398" y="11690"/>
                  </a:cubicBezTo>
                  <a:cubicBezTo>
                    <a:pt x="4330" y="12054"/>
                    <a:pt x="4237" y="12332"/>
                    <a:pt x="4075" y="12678"/>
                  </a:cubicBezTo>
                  <a:cubicBezTo>
                    <a:pt x="4025" y="12793"/>
                    <a:pt x="3965" y="12908"/>
                    <a:pt x="3914" y="13023"/>
                  </a:cubicBezTo>
                  <a:cubicBezTo>
                    <a:pt x="3889" y="13084"/>
                    <a:pt x="3829" y="13199"/>
                    <a:pt x="3829" y="13199"/>
                  </a:cubicBezTo>
                  <a:cubicBezTo>
                    <a:pt x="3897" y="14307"/>
                    <a:pt x="4016" y="15410"/>
                    <a:pt x="4160" y="16512"/>
                  </a:cubicBezTo>
                  <a:cubicBezTo>
                    <a:pt x="4203" y="17324"/>
                    <a:pt x="4186" y="18178"/>
                    <a:pt x="4568" y="18959"/>
                  </a:cubicBezTo>
                  <a:cubicBezTo>
                    <a:pt x="4636" y="19268"/>
                    <a:pt x="4576" y="19619"/>
                    <a:pt x="4806" y="19886"/>
                  </a:cubicBezTo>
                  <a:cubicBezTo>
                    <a:pt x="4891" y="19983"/>
                    <a:pt x="5043" y="20037"/>
                    <a:pt x="5137" y="20122"/>
                  </a:cubicBezTo>
                  <a:cubicBezTo>
                    <a:pt x="5392" y="20352"/>
                    <a:pt x="5162" y="20261"/>
                    <a:pt x="5544" y="20352"/>
                  </a:cubicBezTo>
                  <a:cubicBezTo>
                    <a:pt x="6113" y="20758"/>
                    <a:pt x="5493" y="20370"/>
                    <a:pt x="6028" y="20582"/>
                  </a:cubicBezTo>
                  <a:cubicBezTo>
                    <a:pt x="6198" y="20649"/>
                    <a:pt x="6521" y="20819"/>
                    <a:pt x="6521" y="20819"/>
                  </a:cubicBezTo>
                  <a:cubicBezTo>
                    <a:pt x="6818" y="21146"/>
                    <a:pt x="7013" y="21043"/>
                    <a:pt x="7582" y="20994"/>
                  </a:cubicBezTo>
                  <a:cubicBezTo>
                    <a:pt x="8075" y="20873"/>
                    <a:pt x="8609" y="20855"/>
                    <a:pt x="9127" y="20819"/>
                  </a:cubicBezTo>
                  <a:cubicBezTo>
                    <a:pt x="10978" y="20849"/>
                    <a:pt x="12388" y="20710"/>
                    <a:pt x="14018" y="21109"/>
                  </a:cubicBezTo>
                  <a:cubicBezTo>
                    <a:pt x="14697" y="21594"/>
                    <a:pt x="15835" y="21539"/>
                    <a:pt x="16709" y="21576"/>
                  </a:cubicBezTo>
                  <a:cubicBezTo>
                    <a:pt x="17516" y="21533"/>
                    <a:pt x="17779" y="21600"/>
                    <a:pt x="18340" y="21340"/>
                  </a:cubicBezTo>
                  <a:cubicBezTo>
                    <a:pt x="18102" y="20697"/>
                    <a:pt x="18425" y="21479"/>
                    <a:pt x="18093" y="20934"/>
                  </a:cubicBezTo>
                  <a:cubicBezTo>
                    <a:pt x="18025" y="20819"/>
                    <a:pt x="17932" y="20582"/>
                    <a:pt x="17932" y="20582"/>
                  </a:cubicBezTo>
                  <a:cubicBezTo>
                    <a:pt x="18034" y="20213"/>
                    <a:pt x="18161" y="19849"/>
                    <a:pt x="18255" y="19480"/>
                  </a:cubicBezTo>
                  <a:cubicBezTo>
                    <a:pt x="18314" y="18947"/>
                    <a:pt x="18229" y="18553"/>
                    <a:pt x="18832" y="18256"/>
                  </a:cubicBezTo>
                  <a:cubicBezTo>
                    <a:pt x="19146" y="17929"/>
                    <a:pt x="19095" y="17645"/>
                    <a:pt x="18908" y="17269"/>
                  </a:cubicBezTo>
                  <a:cubicBezTo>
                    <a:pt x="18968" y="16675"/>
                    <a:pt x="18951" y="16197"/>
                    <a:pt x="19401" y="15700"/>
                  </a:cubicBezTo>
                  <a:cubicBezTo>
                    <a:pt x="19520" y="15434"/>
                    <a:pt x="19554" y="15252"/>
                    <a:pt x="19808" y="15058"/>
                  </a:cubicBezTo>
                  <a:cubicBezTo>
                    <a:pt x="19961" y="14725"/>
                    <a:pt x="19944" y="14428"/>
                    <a:pt x="20216" y="14131"/>
                  </a:cubicBezTo>
                  <a:cubicBezTo>
                    <a:pt x="20242" y="14053"/>
                    <a:pt x="20242" y="13968"/>
                    <a:pt x="20292" y="13895"/>
                  </a:cubicBezTo>
                  <a:cubicBezTo>
                    <a:pt x="20377" y="13768"/>
                    <a:pt x="20624" y="13550"/>
                    <a:pt x="20624" y="13550"/>
                  </a:cubicBezTo>
                  <a:cubicBezTo>
                    <a:pt x="20734" y="13296"/>
                    <a:pt x="20955" y="13090"/>
                    <a:pt x="21108" y="12853"/>
                  </a:cubicBezTo>
                  <a:cubicBezTo>
                    <a:pt x="21294" y="12557"/>
                    <a:pt x="21345" y="12254"/>
                    <a:pt x="21600" y="11981"/>
                  </a:cubicBezTo>
                  <a:cubicBezTo>
                    <a:pt x="21507" y="10915"/>
                    <a:pt x="21320" y="9752"/>
                    <a:pt x="20870" y="8722"/>
                  </a:cubicBezTo>
                  <a:cubicBezTo>
                    <a:pt x="20776" y="7929"/>
                    <a:pt x="20742" y="7154"/>
                    <a:pt x="20377" y="6396"/>
                  </a:cubicBezTo>
                  <a:cubicBezTo>
                    <a:pt x="20301" y="5900"/>
                    <a:pt x="20326" y="5803"/>
                    <a:pt x="20131" y="5349"/>
                  </a:cubicBezTo>
                  <a:cubicBezTo>
                    <a:pt x="20106" y="5288"/>
                    <a:pt x="19995" y="5215"/>
                    <a:pt x="20055" y="5173"/>
                  </a:cubicBezTo>
                  <a:cubicBezTo>
                    <a:pt x="20114" y="5130"/>
                    <a:pt x="20216" y="5215"/>
                    <a:pt x="20292" y="5233"/>
                  </a:cubicBezTo>
                  <a:close/>
                </a:path>
              </a:pathLst>
            </a:custGeom>
            <a:noFill/>
            <a:ln w="57150" cap="flat">
              <a:solidFill>
                <a:srgbClr val="000514"/>
              </a:solidFill>
              <a:prstDash val="solid"/>
              <a:round/>
            </a:ln>
            <a:effectLst>
              <a:outerShdw blurRad="63500" dist="35921" dir="2700000" rotWithShape="0">
                <a:srgbClr val="000514">
                  <a:alpha val="50000"/>
                </a:srgbClr>
              </a:outerShdw>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endParaRPr kumimoji="0" sz="3600" b="0"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grpSp>
        <p:nvGrpSpPr>
          <p:cNvPr id="5279" name="Group 37">
            <a:extLst>
              <a:ext uri="{FF2B5EF4-FFF2-40B4-BE49-F238E27FC236}">
                <a16:creationId xmlns:a16="http://schemas.microsoft.com/office/drawing/2014/main" id="{B646B3C8-2297-F4B3-5491-48CC4446647B}"/>
              </a:ext>
            </a:extLst>
          </p:cNvPr>
          <p:cNvGrpSpPr/>
          <p:nvPr/>
        </p:nvGrpSpPr>
        <p:grpSpPr>
          <a:xfrm>
            <a:off x="5761693" y="4364230"/>
            <a:ext cx="3282362" cy="1781522"/>
            <a:chOff x="163194" y="-1061074"/>
            <a:chExt cx="3282360" cy="1781520"/>
          </a:xfrm>
        </p:grpSpPr>
        <p:sp>
          <p:nvSpPr>
            <p:cNvPr id="5277" name="AutoShape 38">
              <a:extLst>
                <a:ext uri="{FF2B5EF4-FFF2-40B4-BE49-F238E27FC236}">
                  <a16:creationId xmlns:a16="http://schemas.microsoft.com/office/drawing/2014/main" id="{0436C931-43EF-B178-5D10-3585C38516C0}"/>
                </a:ext>
              </a:extLst>
            </p:cNvPr>
            <p:cNvSpPr/>
            <p:nvPr/>
          </p:nvSpPr>
          <p:spPr>
            <a:xfrm>
              <a:off x="1870103" y="-1061074"/>
              <a:ext cx="1575451" cy="1053082"/>
            </a:xfrm>
            <a:custGeom>
              <a:avLst/>
              <a:gdLst/>
              <a:ahLst/>
              <a:cxnLst>
                <a:cxn ang="0">
                  <a:pos x="wd2" y="hd2"/>
                </a:cxn>
                <a:cxn ang="5400000">
                  <a:pos x="wd2" y="hd2"/>
                </a:cxn>
                <a:cxn ang="10800000">
                  <a:pos x="wd2" y="hd2"/>
                </a:cxn>
                <a:cxn ang="16200000">
                  <a:pos x="wd2" y="hd2"/>
                </a:cxn>
              </a:cxnLst>
              <a:rect l="0" t="0" r="r" b="b"/>
              <a:pathLst>
                <a:path w="21600" h="21600" extrusionOk="0">
                  <a:moveTo>
                    <a:pt x="11462" y="4342"/>
                  </a:moveTo>
                  <a:lnTo>
                    <a:pt x="14790" y="0"/>
                  </a:lnTo>
                  <a:lnTo>
                    <a:pt x="14525" y="5777"/>
                  </a:lnTo>
                  <a:lnTo>
                    <a:pt x="18007" y="3172"/>
                  </a:lnTo>
                  <a:lnTo>
                    <a:pt x="16380" y="6532"/>
                  </a:lnTo>
                  <a:lnTo>
                    <a:pt x="21600" y="6645"/>
                  </a:lnTo>
                  <a:lnTo>
                    <a:pt x="16985" y="9402"/>
                  </a:lnTo>
                  <a:lnTo>
                    <a:pt x="18270" y="11290"/>
                  </a:lnTo>
                  <a:lnTo>
                    <a:pt x="16380" y="12310"/>
                  </a:lnTo>
                  <a:lnTo>
                    <a:pt x="18877" y="15632"/>
                  </a:lnTo>
                  <a:lnTo>
                    <a:pt x="14640" y="14350"/>
                  </a:lnTo>
                  <a:lnTo>
                    <a:pt x="14942" y="17370"/>
                  </a:lnTo>
                  <a:lnTo>
                    <a:pt x="12180" y="15935"/>
                  </a:lnTo>
                  <a:lnTo>
                    <a:pt x="11612" y="18842"/>
                  </a:lnTo>
                  <a:lnTo>
                    <a:pt x="9872" y="17370"/>
                  </a:lnTo>
                  <a:lnTo>
                    <a:pt x="8700" y="19712"/>
                  </a:lnTo>
                  <a:lnTo>
                    <a:pt x="7527" y="18125"/>
                  </a:lnTo>
                  <a:lnTo>
                    <a:pt x="4917" y="21600"/>
                  </a:lnTo>
                  <a:lnTo>
                    <a:pt x="4805" y="18240"/>
                  </a:lnTo>
                  <a:lnTo>
                    <a:pt x="1285" y="17825"/>
                  </a:lnTo>
                  <a:lnTo>
                    <a:pt x="3330" y="15370"/>
                  </a:lnTo>
                  <a:lnTo>
                    <a:pt x="0" y="12877"/>
                  </a:lnTo>
                  <a:lnTo>
                    <a:pt x="3935" y="11592"/>
                  </a:lnTo>
                  <a:lnTo>
                    <a:pt x="1172" y="8270"/>
                  </a:lnTo>
                  <a:lnTo>
                    <a:pt x="5372" y="7817"/>
                  </a:lnTo>
                  <a:lnTo>
                    <a:pt x="4502" y="3625"/>
                  </a:lnTo>
                  <a:lnTo>
                    <a:pt x="8550" y="6382"/>
                  </a:lnTo>
                  <a:lnTo>
                    <a:pt x="9722" y="1887"/>
                  </a:lnTo>
                  <a:close/>
                </a:path>
              </a:pathLst>
            </a:custGeom>
            <a:solidFill>
              <a:srgbClr val="FF0000"/>
            </a:solidFill>
            <a:ln w="12700" cap="flat">
              <a:noFill/>
              <a:miter lim="400000"/>
            </a:ln>
            <a:effectLst>
              <a:outerShdw blurRad="63500" dist="38099" dir="2700000" rotWithShape="0">
                <a:srgbClr val="000514">
                  <a:alpha val="50000"/>
                </a:srgbClr>
              </a:outerShdw>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1400"/>
                </a:spcBef>
                <a:spcAft>
                  <a:spcPts val="0"/>
                </a:spcAft>
                <a:buClrTx/>
                <a:buSzTx/>
                <a:buFontTx/>
                <a:buNone/>
                <a:tabLst/>
                <a:defRPr sz="3600">
                  <a:solidFill>
                    <a:srgbClr val="8F8F8F">
                      <a:lumOff val="44000"/>
                    </a:srgbClr>
                  </a:solidFill>
                  <a:effectLst>
                    <a:outerShdw blurRad="38100" dist="38100" dir="2700000" rotWithShape="0">
                      <a:srgbClr val="000000">
                        <a:alpha val="43137"/>
                      </a:srgbClr>
                    </a:outerShdw>
                  </a:effectLst>
                </a:defRPr>
              </a:pPr>
              <a:r>
                <a:rPr kumimoji="0" lang="ar-JO" sz="1800" b="0"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  586 ق. م. </a:t>
              </a:r>
            </a:p>
          </p:txBody>
        </p:sp>
        <p:sp>
          <p:nvSpPr>
            <p:cNvPr id="5278" name="Text Box 39">
              <a:extLst>
                <a:ext uri="{FF2B5EF4-FFF2-40B4-BE49-F238E27FC236}">
                  <a16:creationId xmlns:a16="http://schemas.microsoft.com/office/drawing/2014/main" id="{A965558A-FD1E-6A7F-8305-CBE397855B4A}"/>
                </a:ext>
              </a:extLst>
            </p:cNvPr>
            <p:cNvSpPr txBox="1"/>
            <p:nvPr/>
          </p:nvSpPr>
          <p:spPr>
            <a:xfrm>
              <a:off x="163194" y="351116"/>
              <a:ext cx="92396" cy="369330"/>
            </a:xfrm>
            <a:prstGeom prst="rect">
              <a:avLst/>
            </a:prstGeom>
            <a:noFill/>
            <a:ln w="12700" cap="flat">
              <a:noFill/>
              <a:miter lim="400000"/>
            </a:ln>
            <a:effectLst>
              <a:outerShdw blurRad="63500" dist="38099" dir="2700000" rotWithShape="0">
                <a:srgbClr val="000514">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l">
                <a:spcBef>
                  <a:spcPts val="1400"/>
                </a:spcBef>
                <a:defRPr b="1">
                  <a:solidFill>
                    <a:schemeClr val="accent3">
                      <a:lumOff val="44000"/>
                    </a:schemeClr>
                  </a:solidFill>
                </a:defRPr>
              </a:lvl1pPr>
            </a:lstStyle>
            <a:p>
              <a:pPr marL="0" marR="0" lvl="0" indent="0" algn="l" defTabSz="914400" rtl="0" eaLnBrk="1" fontAlgn="auto" latinLnBrk="0" hangingPunct="0">
                <a:lnSpc>
                  <a:spcPct val="100000"/>
                </a:lnSpc>
                <a:spcBef>
                  <a:spcPts val="1400"/>
                </a:spcBef>
                <a:spcAft>
                  <a:spcPts val="0"/>
                </a:spcAft>
                <a:buClrTx/>
                <a:buSzTx/>
                <a:buFontTx/>
                <a:buNone/>
                <a:tabLst/>
                <a:defRPr/>
              </a:pPr>
              <a:endParaRPr kumimoji="0" lang="en-US" sz="1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grpSp>
      <p:sp>
        <p:nvSpPr>
          <p:cNvPr id="5280" name="Text Box 3">
            <a:extLst>
              <a:ext uri="{FF2B5EF4-FFF2-40B4-BE49-F238E27FC236}">
                <a16:creationId xmlns:a16="http://schemas.microsoft.com/office/drawing/2014/main" id="{EA3402F8-E5F0-56D8-4A18-1EA947780951}"/>
              </a:ext>
            </a:extLst>
          </p:cNvPr>
          <p:cNvSpPr txBox="1"/>
          <p:nvPr/>
        </p:nvSpPr>
        <p:spPr>
          <a:xfrm>
            <a:off x="8284875" y="-27384"/>
            <a:ext cx="75918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a:defRPr b="1">
                <a:solidFill>
                  <a:schemeClr val="accent3">
                    <a:lumOff val="44000"/>
                  </a:schemeClr>
                </a:solidFill>
                <a:effectLst>
                  <a:outerShdw blurRad="38100" dist="38100" dir="2700000" rotWithShape="0">
                    <a:srgbClr val="000000"/>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196 أ</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719190744"/>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0722" name="Picture 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17415" name="Text Box 7"/>
          <p:cNvSpPr txBox="1">
            <a:spLocks noChangeArrowheads="1"/>
          </p:cNvSpPr>
          <p:nvPr/>
        </p:nvSpPr>
        <p:spPr bwMode="auto">
          <a:xfrm>
            <a:off x="5257800" y="1295400"/>
            <a:ext cx="35814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المراحل</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الأهمية</a:t>
            </a:r>
            <a:endParaRPr lang="en-US" b="1" dirty="0">
              <a:effectLst/>
              <a:latin typeface="Arial" panose="020B0604020202020204" pitchFamily="34" charset="0"/>
              <a:cs typeface="Arial" panose="020B0604020202020204" pitchFamily="34" charset="0"/>
            </a:endParaRPr>
          </a:p>
        </p:txBody>
      </p:sp>
      <p:sp>
        <p:nvSpPr>
          <p:cNvPr id="17416" name="Text Box 8"/>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643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8643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36"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3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7" name="Text Box 7"/>
          <p:cNvSpPr txBox="1">
            <a:spLocks noChangeArrowheads="1"/>
          </p:cNvSpPr>
          <p:nvPr/>
        </p:nvSpPr>
        <p:spPr bwMode="auto">
          <a:xfrm>
            <a:off x="7315200" y="1676400"/>
            <a:ext cx="1752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جبل الزيتون</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08" name="Rectangle 8"/>
          <p:cNvSpPr>
            <a:spLocks noGrp="1" noChangeArrowheads="1"/>
          </p:cNvSpPr>
          <p:nvPr>
            <p:ph type="title" idx="4294967295"/>
          </p:nvPr>
        </p:nvSpPr>
        <p:spPr>
          <a:xfrm>
            <a:off x="0" y="0"/>
            <a:ext cx="57150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ar-JO" b="1" dirty="0">
                <a:latin typeface="Arial" panose="020B0604020202020204" pitchFamily="34" charset="0"/>
                <a:ea typeface="Osaka" charset="0"/>
                <a:cs typeface="Arial" panose="020B0604020202020204" pitchFamily="34" charset="0"/>
              </a:rPr>
              <a:t>العمال من سور إلى سور</a:t>
            </a:r>
            <a:br>
              <a:rPr lang="ar-JO" b="1" dirty="0">
                <a:latin typeface="Arial" panose="020B0604020202020204" pitchFamily="34" charset="0"/>
                <a:ea typeface="Osaka" charset="0"/>
                <a:cs typeface="Arial" panose="020B0604020202020204" pitchFamily="34" charset="0"/>
              </a:rPr>
            </a:br>
            <a:r>
              <a:rPr lang="en-US" b="1" dirty="0">
                <a:latin typeface="Arial" panose="020B0604020202020204" pitchFamily="34" charset="0"/>
                <a:ea typeface="Osaka" charset="0"/>
                <a:cs typeface="Arial" panose="020B0604020202020204" pitchFamily="34" charset="0"/>
              </a:rPr>
              <a:t>(</a:t>
            </a:r>
            <a:r>
              <a:rPr lang="ar-JO" b="1" dirty="0">
                <a:latin typeface="Arial" panose="020B0604020202020204" pitchFamily="34" charset="0"/>
                <a:ea typeface="Osaka" charset="0"/>
                <a:cs typeface="Arial" panose="020B0604020202020204" pitchFamily="34" charset="0"/>
              </a:rPr>
              <a:t>تح 3: 31-32</a:t>
            </a:r>
            <a:r>
              <a:rPr lang="en-US" b="1" dirty="0">
                <a:latin typeface="Arial" panose="020B0604020202020204" pitchFamily="34" charset="0"/>
                <a:ea typeface="Osaka" charset="0"/>
                <a:cs typeface="Arial" panose="020B0604020202020204" pitchFamily="34" charset="0"/>
              </a:rPr>
              <a:t>)</a:t>
            </a:r>
            <a:endParaRPr lang="en-US" dirty="0">
              <a:latin typeface="Arial" panose="020B0604020202020204" pitchFamily="34" charset="0"/>
              <a:ea typeface="Osaka" charset="0"/>
              <a:cs typeface="Arial" panose="020B0604020202020204" pitchFamily="34" charset="0"/>
            </a:endParaRP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الضأن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0" name="Text Box 10"/>
          <p:cNvSpPr txBox="1">
            <a:spLocks noChangeArrowheads="1"/>
          </p:cNvSpPr>
          <p:nvPr/>
        </p:nvSpPr>
        <p:spPr bwMode="auto">
          <a:xfrm>
            <a:off x="5105400" y="1600200"/>
            <a:ext cx="7620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المئة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1" name="Text Box 11"/>
          <p:cNvSpPr txBox="1">
            <a:spLocks noChangeArrowheads="1"/>
          </p:cNvSpPr>
          <p:nvPr/>
        </p:nvSpPr>
        <p:spPr bwMode="auto">
          <a:xfrm>
            <a:off x="3962400" y="1600200"/>
            <a:ext cx="10668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حننئيل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السمك</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3" name="Text Box 13"/>
          <p:cNvSpPr txBox="1">
            <a:spLocks noChangeArrowheads="1"/>
          </p:cNvSpPr>
          <p:nvPr/>
        </p:nvSpPr>
        <p:spPr bwMode="auto">
          <a:xfrm>
            <a:off x="3810000" y="26670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الباب القديم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السور العريض</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5" name="Text Box 15"/>
          <p:cNvSpPr txBox="1">
            <a:spLocks noChangeArrowheads="1"/>
          </p:cNvSpPr>
          <p:nvPr/>
        </p:nvSpPr>
        <p:spPr bwMode="auto">
          <a:xfrm>
            <a:off x="3886200" y="3657600"/>
            <a:ext cx="12954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التنانير</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الوادي</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الدمن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8" name="Text Box 18"/>
          <p:cNvSpPr txBox="1">
            <a:spLocks noChangeArrowheads="1"/>
          </p:cNvSpPr>
          <p:nvPr/>
        </p:nvSpPr>
        <p:spPr bwMode="auto">
          <a:xfrm>
            <a:off x="3276600" y="5715000"/>
            <a:ext cx="1600200" cy="307777"/>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بركة سلوام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العين</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الزاوية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الماء</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برج المراقبة العظيم</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سور الأكمة</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الخيل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الشرق</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باب العد</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682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rPr>
              <a:t>304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786460"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1"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2"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3"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4"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5"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6"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7"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8"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69"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0"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1"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2"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6473"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9"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300"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826"/>
                                        </p:tgtEl>
                                        <p:attrNameLst>
                                          <p:attrName>style.visibility</p:attrName>
                                        </p:attrNameLst>
                                      </p:cBhvr>
                                      <p:to>
                                        <p:strVal val="visible"/>
                                      </p:to>
                                    </p:set>
                                    <p:animEffect transition="in" filter="dissolve">
                                      <p:cBhvr>
                                        <p:cTn id="7" dur="500"/>
                                        <p:tgtEl>
                                          <p:spTgt spid="7682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6299"/>
                                        </p:tgtEl>
                                        <p:attrNameLst>
                                          <p:attrName>style.visibility</p:attrName>
                                        </p:attrNameLst>
                                      </p:cBhvr>
                                      <p:to>
                                        <p:strVal val="visible"/>
                                      </p:to>
                                    </p:set>
                                    <p:animEffect transition="in" filter="wipe(down)">
                                      <p:cBhvr>
                                        <p:cTn id="11" dur="500"/>
                                        <p:tgtEl>
                                          <p:spTgt spid="962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6300"/>
                                        </p:tgtEl>
                                        <p:attrNameLst>
                                          <p:attrName>style.visibility</p:attrName>
                                        </p:attrNameLst>
                                      </p:cBhvr>
                                      <p:to>
                                        <p:strVal val="visible"/>
                                      </p:to>
                                    </p:set>
                                    <p:animEffect transition="in" filter="wipe(down)">
                                      <p:cBhvr>
                                        <p:cTn id="16" dur="500"/>
                                        <p:tgtEl>
                                          <p:spTgt spid="96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6" grpId="0" animBg="1" autoUpdateAnimBg="0"/>
      <p:bldP spid="96299" grpId="0" animBg="1"/>
      <p:bldP spid="963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271963" y="-76200"/>
            <a:ext cx="4948237" cy="70104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1752600" y="5897563"/>
            <a:ext cx="5486400" cy="960437"/>
          </a:xfrm>
          <a:gradFill rotWithShape="0">
            <a:gsLst>
              <a:gs pos="0">
                <a:srgbClr val="663300"/>
              </a:gs>
              <a:gs pos="100000">
                <a:srgbClr val="663300">
                  <a:gamma/>
                  <a:shade val="46275"/>
                  <a:invGamma/>
                </a:srgbClr>
              </a:gs>
            </a:gsLst>
            <a:path path="shape">
              <a:fillToRect l="50000" t="50000" r="50000" b="50000"/>
            </a:path>
          </a:gradFill>
        </p:spPr>
        <p:txBody>
          <a:bodyPr/>
          <a:lstStyle/>
          <a:p>
            <a:pPr eaLnBrk="1" hangingPunct="1">
              <a:defRPr/>
            </a:pPr>
            <a:r>
              <a:rPr lang="ar-JO" dirty="0">
                <a:latin typeface="Arial" panose="020B0604020202020204" pitchFamily="34" charset="0"/>
                <a:cs typeface="Arial" panose="020B0604020202020204" pitchFamily="34" charset="0"/>
              </a:rPr>
              <a:t>أورشليم العهد القديم</a:t>
            </a:r>
            <a:endParaRPr lang="en-US" dirty="0">
              <a:latin typeface="Arial" panose="020B0604020202020204" pitchFamily="34" charset="0"/>
              <a:cs typeface="Arial" panose="020B0604020202020204" pitchFamily="34" charset="0"/>
            </a:endParaRPr>
          </a:p>
        </p:txBody>
      </p:sp>
      <p:sp>
        <p:nvSpPr>
          <p:cNvPr id="114696" name="Text Box 8"/>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tx1">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118</a:t>
            </a:r>
            <a:endParaRPr lang="en-US" sz="2400"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43 Jer 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1900" y="0"/>
            <a:ext cx="54483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359758" y="1755775"/>
            <a:ext cx="2327880" cy="3970318"/>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الشمالية</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الهيكل</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أوفال</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المدينة العليا</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a:buFontTx/>
              <a:buChar char="•"/>
              <a:defRPr/>
            </a:pPr>
            <a:r>
              <a:rPr lang="ar-JO" dirty="0">
                <a:effectLst>
                  <a:outerShdw blurRad="38100" dist="38100" dir="2700000" algn="tl">
                    <a:srgbClr val="000000"/>
                  </a:outerShdw>
                </a:effectLst>
                <a:latin typeface="Arial" panose="020B0604020202020204" pitchFamily="34" charset="0"/>
                <a:cs typeface="Arial" panose="020B0604020202020204" pitchFamily="34" charset="0"/>
              </a:rPr>
              <a:t>المدينة السفلى</a:t>
            </a: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6748" name="Rectangle 12"/>
          <p:cNvSpPr>
            <a:spLocks noGrp="1" noRot="1" noChangeArrowheads="1"/>
          </p:cNvSpPr>
          <p:nvPr>
            <p:ph type="title" idx="4294967295"/>
          </p:nvPr>
        </p:nvSpPr>
        <p:spPr>
          <a:xfrm>
            <a:off x="457200" y="274638"/>
            <a:ext cx="5486400" cy="868362"/>
          </a:xfrm>
          <a:gradFill rotWithShape="0">
            <a:gsLst>
              <a:gs pos="0">
                <a:srgbClr val="663300"/>
              </a:gs>
              <a:gs pos="50000">
                <a:srgbClr val="663300">
                  <a:gamma/>
                  <a:shade val="46275"/>
                  <a:invGamma/>
                </a:srgbClr>
              </a:gs>
              <a:gs pos="100000">
                <a:srgbClr val="663300"/>
              </a:gs>
            </a:gsLst>
            <a:lin ang="5400000" scaled="1"/>
          </a:gradFill>
        </p:spPr>
        <p:txBody>
          <a:bodyPr/>
          <a:lstStyle/>
          <a:p>
            <a:pPr eaLnBrk="1" hangingPunct="1">
              <a:defRPr/>
            </a:pPr>
            <a:r>
              <a:rPr lang="ar-JO" dirty="0">
                <a:latin typeface="Garamond" charset="0"/>
              </a:rPr>
              <a:t>تلال أورشليم</a:t>
            </a:r>
            <a:endParaRPr lang="en-US" dirty="0">
              <a:latin typeface="Garamond" charset="0"/>
            </a:endParaRPr>
          </a:p>
        </p:txBody>
      </p:sp>
      <p:sp>
        <p:nvSpPr>
          <p:cNvPr id="116749" name="Text Box 13"/>
          <p:cNvSpPr txBox="1">
            <a:spLocks noChangeArrowheads="1"/>
          </p:cNvSpPr>
          <p:nvPr/>
        </p:nvSpPr>
        <p:spPr bwMode="auto">
          <a:xfrm>
            <a:off x="8305800" y="76200"/>
            <a:ext cx="762000" cy="473075"/>
          </a:xfrm>
          <a:prstGeom prst="rect">
            <a:avLst/>
          </a:prstGeom>
          <a:solidFill>
            <a:schemeClr val="tx1"/>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solidFill>
                  <a:schemeClr val="bg2"/>
                </a:solidFill>
                <a:effectLst>
                  <a:outerShdw blurRad="38100" dist="38100" dir="2700000" algn="tl">
                    <a:srgbClr val="DDDDDD"/>
                  </a:outerShdw>
                </a:effectLst>
                <a:latin typeface="Charcoal" charset="0"/>
              </a:rPr>
              <a:t>117</a:t>
            </a:r>
            <a:endParaRPr lang="en-US" sz="2400" dirty="0">
              <a:solidFill>
                <a:schemeClr val="bg2"/>
              </a:solidFill>
              <a:effectLst>
                <a:outerShdw blurRad="38100" dist="38100" dir="2700000" algn="tl">
                  <a:srgbClr val="DDDDDD"/>
                </a:outerShdw>
              </a:effectLst>
              <a:latin typeface="Charcoal" charset="0"/>
            </a:endParaRPr>
          </a:p>
        </p:txBody>
      </p:sp>
      <p:grpSp>
        <p:nvGrpSpPr>
          <p:cNvPr id="2" name="Group 1">
            <a:extLst>
              <a:ext uri="{FF2B5EF4-FFF2-40B4-BE49-F238E27FC236}">
                <a16:creationId xmlns:a16="http://schemas.microsoft.com/office/drawing/2014/main" id="{BCC1B390-7EE0-27DA-E6F2-E269CD7B7A60}"/>
              </a:ext>
            </a:extLst>
          </p:cNvPr>
          <p:cNvGrpSpPr/>
          <p:nvPr/>
        </p:nvGrpSpPr>
        <p:grpSpPr>
          <a:xfrm>
            <a:off x="2969070" y="1912134"/>
            <a:ext cx="4724400" cy="3657600"/>
            <a:chOff x="6588224" y="2204864"/>
            <a:chExt cx="4724400" cy="3657600"/>
          </a:xfrm>
          <a:effectLst>
            <a:glow rad="228600">
              <a:schemeClr val="bg2">
                <a:alpha val="77875"/>
              </a:schemeClr>
            </a:glow>
          </a:effectLst>
        </p:grpSpPr>
        <p:sp>
          <p:nvSpPr>
            <p:cNvPr id="3" name="Line 7">
              <a:extLst>
                <a:ext uri="{FF2B5EF4-FFF2-40B4-BE49-F238E27FC236}">
                  <a16:creationId xmlns:a16="http://schemas.microsoft.com/office/drawing/2014/main" id="{B8FE1F41-86E2-FBCF-3896-9B2062698CA8}"/>
                </a:ext>
              </a:extLst>
            </p:cNvPr>
            <p:cNvSpPr>
              <a:spLocks noChangeShapeType="1"/>
            </p:cNvSpPr>
            <p:nvPr/>
          </p:nvSpPr>
          <p:spPr bwMode="auto">
            <a:xfrm>
              <a:off x="6588224" y="4109864"/>
              <a:ext cx="4724400" cy="9906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4" name="Line 8">
              <a:extLst>
                <a:ext uri="{FF2B5EF4-FFF2-40B4-BE49-F238E27FC236}">
                  <a16:creationId xmlns:a16="http://schemas.microsoft.com/office/drawing/2014/main" id="{7AD42E34-774D-AAA6-F87C-3CEC1A4150FD}"/>
                </a:ext>
              </a:extLst>
            </p:cNvPr>
            <p:cNvSpPr>
              <a:spLocks noChangeShapeType="1"/>
            </p:cNvSpPr>
            <p:nvPr/>
          </p:nvSpPr>
          <p:spPr bwMode="auto">
            <a:xfrm>
              <a:off x="6588224" y="3271664"/>
              <a:ext cx="4724400" cy="4572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5" name="Line 9">
              <a:extLst>
                <a:ext uri="{FF2B5EF4-FFF2-40B4-BE49-F238E27FC236}">
                  <a16:creationId xmlns:a16="http://schemas.microsoft.com/office/drawing/2014/main" id="{28A88E58-41A5-C908-3095-23E48120A2D0}"/>
                </a:ext>
              </a:extLst>
            </p:cNvPr>
            <p:cNvSpPr>
              <a:spLocks noChangeShapeType="1"/>
            </p:cNvSpPr>
            <p:nvPr/>
          </p:nvSpPr>
          <p:spPr bwMode="auto">
            <a:xfrm flipV="1">
              <a:off x="6588224" y="2204864"/>
              <a:ext cx="4419600" cy="2286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6" name="Line 10">
              <a:extLst>
                <a:ext uri="{FF2B5EF4-FFF2-40B4-BE49-F238E27FC236}">
                  <a16:creationId xmlns:a16="http://schemas.microsoft.com/office/drawing/2014/main" id="{F2DECE6B-5A61-DF1D-C27D-315B6E635DA5}"/>
                </a:ext>
              </a:extLst>
            </p:cNvPr>
            <p:cNvSpPr>
              <a:spLocks noChangeShapeType="1"/>
            </p:cNvSpPr>
            <p:nvPr/>
          </p:nvSpPr>
          <p:spPr bwMode="auto">
            <a:xfrm>
              <a:off x="6588224" y="4871864"/>
              <a:ext cx="3200400" cy="3048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sp>
          <p:nvSpPr>
            <p:cNvPr id="7" name="Line 11">
              <a:extLst>
                <a:ext uri="{FF2B5EF4-FFF2-40B4-BE49-F238E27FC236}">
                  <a16:creationId xmlns:a16="http://schemas.microsoft.com/office/drawing/2014/main" id="{91350D84-0BDD-A7E7-F155-BE6465ACF62F}"/>
                </a:ext>
              </a:extLst>
            </p:cNvPr>
            <p:cNvSpPr>
              <a:spLocks noChangeShapeType="1"/>
            </p:cNvSpPr>
            <p:nvPr/>
          </p:nvSpPr>
          <p:spPr bwMode="auto">
            <a:xfrm>
              <a:off x="6588224" y="5710064"/>
              <a:ext cx="3505200" cy="152400"/>
            </a:xfrm>
            <a:prstGeom prst="line">
              <a:avLst/>
            </a:prstGeom>
            <a:noFill/>
            <a:ln w="38100">
              <a:solidFill>
                <a:schemeClr val="tx1"/>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b="1">
                <a:latin typeface="Arial" panose="020B0604020202020204" pitchFamily="34" charset="0"/>
                <a:ea typeface="+mn-ea"/>
                <a:cs typeface="Arial" panose="020B0604020202020204" pitchFamily="34" charset="0"/>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Arial" panose="020B0604020202020204" pitchFamily="34" charset="0"/>
                <a:cs typeface="Arial" panose="020B0604020202020204" pitchFamily="34" charset="0"/>
              </a:rPr>
              <a:t>أورشليم</a:t>
            </a:r>
            <a:endParaRPr lang="en-US" dirty="0">
              <a:latin typeface="Arial" panose="020B0604020202020204" pitchFamily="34" charset="0"/>
              <a:cs typeface="Arial" panose="020B0604020202020204" pitchFamily="34" charset="0"/>
            </a:endParaRPr>
          </a:p>
        </p:txBody>
      </p:sp>
      <p:pic>
        <p:nvPicPr>
          <p:cNvPr id="7168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2532" name="Text Box 4"/>
          <p:cNvSpPr txBox="1">
            <a:spLocks noChangeArrowheads="1"/>
          </p:cNvSpPr>
          <p:nvPr/>
        </p:nvSpPr>
        <p:spPr bwMode="auto">
          <a:xfrm>
            <a:off x="5257800" y="1295400"/>
            <a:ext cx="3581400" cy="311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p>
          <a:p>
            <a:pPr algn="r" rtl="1" fontAlgn="base">
              <a:buFontTx/>
              <a:buChar char="•"/>
            </a:pPr>
            <a:r>
              <a:rPr lang="ar-JO" b="1" dirty="0">
                <a:effectLst/>
                <a:latin typeface="Arial" panose="020B0604020202020204" pitchFamily="34" charset="0"/>
                <a:cs typeface="Arial" panose="020B0604020202020204" pitchFamily="34" charset="0"/>
              </a:rPr>
              <a:t> الإيجابيات</a:t>
            </a:r>
          </a:p>
          <a:p>
            <a:pPr algn="r" rtl="1" fontAlgn="base">
              <a:buFontTx/>
              <a:buChar char="•"/>
            </a:pPr>
            <a:r>
              <a:rPr lang="ar-JO" b="1" dirty="0">
                <a:effectLst/>
                <a:latin typeface="Arial" panose="020B0604020202020204" pitchFamily="34" charset="0"/>
                <a:cs typeface="Arial" panose="020B0604020202020204" pitchFamily="34" charset="0"/>
              </a:rPr>
              <a:t> المراحل</a:t>
            </a:r>
          </a:p>
          <a:p>
            <a:pPr algn="r" rtl="1" fontAlgn="base">
              <a:buFontTx/>
              <a:buChar char="•"/>
            </a:pPr>
            <a:r>
              <a:rPr lang="ar-JO" b="1" dirty="0">
                <a:effectLst/>
                <a:latin typeface="Arial" panose="020B0604020202020204" pitchFamily="34" charset="0"/>
                <a:cs typeface="Arial" panose="020B0604020202020204" pitchFamily="34" charset="0"/>
              </a:rPr>
              <a:t> الأهمية</a:t>
            </a:r>
            <a:endParaRPr lang="en-US" b="1" dirty="0">
              <a:effectLst/>
              <a:latin typeface="Arial" panose="020B0604020202020204" pitchFamily="34" charset="0"/>
              <a:cs typeface="Arial" panose="020B0604020202020204" pitchFamily="34" charset="0"/>
            </a:endParaRPr>
          </a:p>
        </p:txBody>
      </p:sp>
      <p:sp>
        <p:nvSpPr>
          <p:cNvPr id="22533" name="Text Box 5"/>
          <p:cNvSpPr txBox="1">
            <a:spLocks noChangeArrowheads="1"/>
          </p:cNvSpPr>
          <p:nvPr/>
        </p:nvSpPr>
        <p:spPr bwMode="auto">
          <a:xfrm>
            <a:off x="5867400" y="4495800"/>
            <a:ext cx="2057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اليهود</a:t>
            </a:r>
            <a:endParaRPr lang="en-US" sz="3200" b="1" dirty="0">
              <a:effectLst/>
              <a:latin typeface="Arial" panose="020B0604020202020204" pitchFamily="34" charset="0"/>
              <a:cs typeface="Arial" panose="020B0604020202020204" pitchFamily="34" charset="0"/>
            </a:endParaRPr>
          </a:p>
        </p:txBody>
      </p:sp>
      <p:sp>
        <p:nvSpPr>
          <p:cNvPr id="22534" name="Text Box 6"/>
          <p:cNvSpPr txBox="1">
            <a:spLocks noChangeArrowheads="1"/>
          </p:cNvSpPr>
          <p:nvPr/>
        </p:nvSpPr>
        <p:spPr bwMode="auto">
          <a:xfrm>
            <a:off x="5867400" y="5029200"/>
            <a:ext cx="2057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المسيحيون</a:t>
            </a:r>
            <a:endParaRPr lang="en-US" sz="3200" b="1" dirty="0">
              <a:effectLst/>
              <a:latin typeface="Arial" panose="020B0604020202020204" pitchFamily="34" charset="0"/>
              <a:cs typeface="Arial" panose="020B0604020202020204" pitchFamily="34" charset="0"/>
            </a:endParaRPr>
          </a:p>
        </p:txBody>
      </p:sp>
      <p:sp>
        <p:nvSpPr>
          <p:cNvPr id="22535" name="Text Box 7"/>
          <p:cNvSpPr txBox="1">
            <a:spLocks noChangeArrowheads="1"/>
          </p:cNvSpPr>
          <p:nvPr/>
        </p:nvSpPr>
        <p:spPr bwMode="auto">
          <a:xfrm>
            <a:off x="5867400" y="6096000"/>
            <a:ext cx="2057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كل الأمم</a:t>
            </a:r>
            <a:endParaRPr lang="en-US" sz="3200" b="1" dirty="0">
              <a:effectLst/>
              <a:latin typeface="Arial" panose="020B0604020202020204" pitchFamily="34" charset="0"/>
              <a:cs typeface="Arial" panose="020B0604020202020204" pitchFamily="34" charset="0"/>
            </a:endParaRPr>
          </a:p>
        </p:txBody>
      </p:sp>
      <p:sp>
        <p:nvSpPr>
          <p:cNvPr id="22536" name="Text Box 8"/>
          <p:cNvSpPr txBox="1">
            <a:spLocks noChangeArrowheads="1"/>
          </p:cNvSpPr>
          <p:nvPr/>
        </p:nvSpPr>
        <p:spPr bwMode="auto">
          <a:xfrm>
            <a:off x="5867400" y="5562600"/>
            <a:ext cx="2057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sz="3200" b="1" dirty="0">
                <a:effectLst/>
                <a:latin typeface="Arial" panose="020B0604020202020204" pitchFamily="34" charset="0"/>
                <a:cs typeface="Arial" panose="020B0604020202020204" pitchFamily="34" charset="0"/>
              </a:rPr>
              <a:t>المسلمون</a:t>
            </a:r>
            <a:endParaRPr lang="en-US" sz="3200" b="1" dirty="0">
              <a:effectLst/>
              <a:latin typeface="Arial" panose="020B0604020202020204" pitchFamily="34" charset="0"/>
              <a:cs typeface="Arial" panose="020B0604020202020204" pitchFamily="34" charset="0"/>
            </a:endParaRPr>
          </a:p>
        </p:txBody>
      </p:sp>
      <p:sp>
        <p:nvSpPr>
          <p:cNvPr id="22537" name="Text Box 9"/>
          <p:cNvSpPr txBox="1">
            <a:spLocks noChangeArrowheads="1"/>
          </p:cNvSpPr>
          <p:nvPr/>
        </p:nvSpPr>
        <p:spPr bwMode="auto">
          <a:xfrm>
            <a:off x="8305800" y="76200"/>
            <a:ext cx="762000" cy="473075"/>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ar-JO" sz="2400" dirty="0">
                <a:effectLst>
                  <a:outerShdw blurRad="38100" dist="38100" dir="2700000" algn="tl">
                    <a:srgbClr val="000000"/>
                  </a:outerShdw>
                </a:effectLst>
                <a:latin typeface="Arial" panose="020B0604020202020204" pitchFamily="34" charset="0"/>
                <a:cs typeface="Arial" panose="020B0604020202020204" pitchFamily="34" charset="0"/>
              </a:rPr>
              <a:t>112</a:t>
            </a:r>
            <a:endParaRPr lang="en-US" sz="24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p:cTn id="7" dur="500" fill="hold"/>
                                        <p:tgtEl>
                                          <p:spTgt spid="2253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253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2">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2532">
                                            <p:txEl>
                                              <p:pRg st="1" end="1"/>
                                            </p:txEl>
                                          </p:spTgt>
                                        </p:tgtEl>
                                        <p:attrNameLst>
                                          <p:attrName>style.visibility</p:attrName>
                                        </p:attrNameLst>
                                      </p:cBhvr>
                                      <p:to>
                                        <p:strVal val="visible"/>
                                      </p:to>
                                    </p:set>
                                    <p:anim calcmode="lin" valueType="num">
                                      <p:cBhvr>
                                        <p:cTn id="14" dur="500" fill="hold"/>
                                        <p:tgtEl>
                                          <p:spTgt spid="2253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2532">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253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253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2532">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2532">
                                            <p:txEl>
                                              <p:pRg st="2" end="2"/>
                                            </p:txEl>
                                          </p:spTgt>
                                        </p:tgtEl>
                                        <p:attrNameLst>
                                          <p:attrName>style.visibility</p:attrName>
                                        </p:attrNameLst>
                                      </p:cBhvr>
                                      <p:to>
                                        <p:strVal val="visible"/>
                                      </p:to>
                                    </p:set>
                                    <p:anim calcmode="lin" valueType="num">
                                      <p:cBhvr>
                                        <p:cTn id="21" dur="500" fill="hold"/>
                                        <p:tgtEl>
                                          <p:spTgt spid="2253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2532">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253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253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2532">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2532">
                                            <p:txEl>
                                              <p:pRg st="3" end="3"/>
                                            </p:txEl>
                                          </p:spTgt>
                                        </p:tgtEl>
                                        <p:attrNameLst>
                                          <p:attrName>style.visibility</p:attrName>
                                        </p:attrNameLst>
                                      </p:cBhvr>
                                      <p:to>
                                        <p:strVal val="visible"/>
                                      </p:to>
                                    </p:set>
                                    <p:anim calcmode="lin" valueType="num">
                                      <p:cBhvr>
                                        <p:cTn id="28" dur="500" fill="hold"/>
                                        <p:tgtEl>
                                          <p:spTgt spid="2253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2532">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2253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253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2532">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22533"/>
                                        </p:tgtEl>
                                        <p:attrNameLst>
                                          <p:attrName>style.visibility</p:attrName>
                                        </p:attrNameLst>
                                      </p:cBhvr>
                                      <p:to>
                                        <p:strVal val="visible"/>
                                      </p:to>
                                    </p:set>
                                    <p:anim calcmode="lin" valueType="num">
                                      <p:cBhvr>
                                        <p:cTn id="37"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40" dur="1000" fill="hold"/>
                                        <p:tgtEl>
                                          <p:spTgt spid="22533"/>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253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22534"/>
                                        </p:tgtEl>
                                        <p:attrNameLst>
                                          <p:attrName>style.visibility</p:attrName>
                                        </p:attrNameLst>
                                      </p:cBhvr>
                                      <p:to>
                                        <p:strVal val="visible"/>
                                      </p:to>
                                    </p:set>
                                    <p:anim calcmode="lin" valueType="num">
                                      <p:cBhvr>
                                        <p:cTn id="49"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52" dur="1000" fill="hold"/>
                                        <p:tgtEl>
                                          <p:spTgt spid="2253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2253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22536"/>
                                        </p:tgtEl>
                                        <p:attrNameLst>
                                          <p:attrName>style.visibility</p:attrName>
                                        </p:attrNameLst>
                                      </p:cBhvr>
                                      <p:to>
                                        <p:strVal val="visible"/>
                                      </p:to>
                                    </p:set>
                                    <p:anim calcmode="lin" valueType="num">
                                      <p:cBhvr>
                                        <p:cTn id="61"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64" dur="1000" fill="hold"/>
                                        <p:tgtEl>
                                          <p:spTgt spid="2253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253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5" presetClass="entr" presetSubtype="0" fill="hold" grpId="0" nodeType="clickEffect">
                                  <p:stCondLst>
                                    <p:cond delay="0"/>
                                  </p:stCondLst>
                                  <p:childTnLst>
                                    <p:set>
                                      <p:cBhvr>
                                        <p:cTn id="72" dur="1" fill="hold">
                                          <p:stCondLst>
                                            <p:cond delay="0"/>
                                          </p:stCondLst>
                                        </p:cTn>
                                        <p:tgtEl>
                                          <p:spTgt spid="22535"/>
                                        </p:tgtEl>
                                        <p:attrNameLst>
                                          <p:attrName>style.visibility</p:attrName>
                                        </p:attrNameLst>
                                      </p:cBhvr>
                                      <p:to>
                                        <p:strVal val="visible"/>
                                      </p:to>
                                    </p:set>
                                    <p:anim calcmode="lin" valueType="num">
                                      <p:cBhvr>
                                        <p:cTn id="73"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76" dur="1000" fill="hold"/>
                                        <p:tgtEl>
                                          <p:spTgt spid="22535"/>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00005507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37422"/>
            <a:ext cx="9144000" cy="81997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"جغرافيا </a:t>
            </a:r>
            <a:r>
              <a:rPr lang="ar-SA" sz="2400" b="1" dirty="0">
                <a:solidFill>
                  <a:srgbClr val="FFFFFF"/>
                </a:solidFill>
                <a:latin typeface="Arial" panose="020B0604020202020204" pitchFamily="34" charset="0"/>
                <a:ea typeface="ＭＳ Ｐゴシック" charset="0"/>
                <a:cs typeface="Arial" panose="020B0604020202020204" pitchFamily="34" charset="0"/>
              </a:rPr>
              <a:t>الكتاب المقدَّس</a:t>
            </a:r>
            <a:r>
              <a:rPr lang="ar-JO" sz="2400" b="1" dirty="0">
                <a:solidFill>
                  <a:srgbClr val="FFFFFF"/>
                </a:solidFill>
                <a:latin typeface="Arial" panose="020B0604020202020204" pitchFamily="34" charset="0"/>
                <a:ea typeface="ＭＳ Ｐゴシック" charset="0"/>
                <a:cs typeface="Arial" panose="020B0604020202020204" pitchFamily="34" charset="0"/>
              </a:rPr>
              <a:t>"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effectLst/>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58416"/>
            <a:ext cx="9232347" cy="548459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277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3556" name="Text Box 4"/>
          <p:cNvSpPr txBox="1">
            <a:spLocks noChangeArrowheads="1"/>
          </p:cNvSpPr>
          <p:nvPr/>
        </p:nvSpPr>
        <p:spPr bwMode="auto">
          <a:xfrm>
            <a:off x="5257800" y="1295400"/>
            <a:ext cx="3581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p:txBody>
      </p:sp>
      <p:sp>
        <p:nvSpPr>
          <p:cNvPr id="23557" name="Text Box 5"/>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556">
                                            <p:txEl>
                                              <p:pRg st="0" end="0"/>
                                            </p:txEl>
                                          </p:spTgt>
                                        </p:tgtEl>
                                        <p:attrNameLst>
                                          <p:attrName>ppt_x</p:attrName>
                                          <p:attrName>ppt_y</p:attrName>
                                        </p:attrNameLst>
                                      </p:cBhvr>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6148" name="Rectangle 4"/>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الإرتفاعات في أقسام الشمال والجنوب</a:t>
            </a:r>
            <a:endParaRPr lang="en-US" sz="4000" b="0" dirty="0">
              <a:latin typeface="Arial" panose="020B0604020202020204" pitchFamily="34" charset="0"/>
              <a:ea typeface="ＭＳ Ｐゴシック" charset="0"/>
              <a:cs typeface="Arial" panose="020B0604020202020204" pitchFamily="34" charset="0"/>
            </a:endParaRP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67" name="Text Box 23"/>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السهل     الساحلي</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8" name="Text Box 25"/>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66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A140C-F5DC-4F1A-CC12-18430173D523}"/>
            </a:ext>
          </a:extLst>
        </p:cNvPr>
        <p:cNvGrpSpPr/>
        <p:nvPr/>
      </p:nvGrpSpPr>
      <p:grpSpPr>
        <a:xfrm>
          <a:off x="0" y="0"/>
          <a:ext cx="0" cy="0"/>
          <a:chOff x="0" y="0"/>
          <a:chExt cx="0" cy="0"/>
        </a:xfrm>
      </p:grpSpPr>
      <p:pic>
        <p:nvPicPr>
          <p:cNvPr id="54273" name="Picture 5">
            <a:extLst>
              <a:ext uri="{FF2B5EF4-FFF2-40B4-BE49-F238E27FC236}">
                <a16:creationId xmlns:a16="http://schemas.microsoft.com/office/drawing/2014/main" id="{3444C487-E5AF-FB4B-28CE-8E3BC154557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6148" name="Rectangle 4">
            <a:extLst>
              <a:ext uri="{FF2B5EF4-FFF2-40B4-BE49-F238E27FC236}">
                <a16:creationId xmlns:a16="http://schemas.microsoft.com/office/drawing/2014/main" id="{50671DD9-11CD-DC11-9EF1-C04903CDEFF0}"/>
              </a:ext>
            </a:extLst>
          </p:cNvPr>
          <p:cNvSpPr>
            <a:spLocks noGrp="1" noChangeArrowheads="1"/>
          </p:cNvSpPr>
          <p:nvPr>
            <p:ph type="title"/>
          </p:nvPr>
        </p:nvSpPr>
        <p:spPr>
          <a:xfrm>
            <a:off x="304800" y="228600"/>
            <a:ext cx="3200400" cy="1752600"/>
          </a:xfrm>
          <a:solidFill>
            <a:srgbClr val="FF0000"/>
          </a:solidFill>
          <a:ln>
            <a:solidFill>
              <a:schemeClr val="bg2"/>
            </a:solidFill>
          </a:ln>
        </p:spPr>
        <p:txBody>
          <a:bodyPr/>
          <a:lstStyle/>
          <a:p>
            <a:pPr eaLnBrk="1" hangingPunct="1">
              <a:defRPr/>
            </a:pPr>
            <a:r>
              <a:rPr lang="ar-JO" sz="4000" b="0" dirty="0">
                <a:latin typeface="Arial" panose="020B0604020202020204" pitchFamily="34" charset="0"/>
                <a:ea typeface="ＭＳ Ｐゴシック" charset="0"/>
                <a:cs typeface="Arial" panose="020B0604020202020204" pitchFamily="34" charset="0"/>
              </a:rPr>
              <a:t>الإرتفاعات في أقسام الشمال والجنوب</a:t>
            </a:r>
            <a:endParaRPr lang="en-US" sz="4000" b="0" dirty="0">
              <a:latin typeface="Arial" panose="020B0604020202020204" pitchFamily="34" charset="0"/>
              <a:ea typeface="ＭＳ Ｐゴシック" charset="0"/>
              <a:cs typeface="Arial" panose="020B0604020202020204" pitchFamily="34" charset="0"/>
            </a:endParaRPr>
          </a:p>
        </p:txBody>
      </p:sp>
      <p:sp>
        <p:nvSpPr>
          <p:cNvPr id="6161" name="Oval 17">
            <a:extLst>
              <a:ext uri="{FF2B5EF4-FFF2-40B4-BE49-F238E27FC236}">
                <a16:creationId xmlns:a16="http://schemas.microsoft.com/office/drawing/2014/main" id="{15E960B2-6F66-7B1B-331D-48467E2EB98E}"/>
              </a:ext>
            </a:extLst>
          </p:cNvPr>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67" name="Text Box 23">
            <a:extLst>
              <a:ext uri="{FF2B5EF4-FFF2-40B4-BE49-F238E27FC236}">
                <a16:creationId xmlns:a16="http://schemas.microsoft.com/office/drawing/2014/main" id="{9420960B-3F9F-54C7-EDC9-8A72AD4CD9A5}"/>
              </a:ext>
            </a:extLst>
          </p:cNvPr>
          <p:cNvSpPr txBox="1">
            <a:spLocks noChangeArrowheads="1"/>
          </p:cNvSpPr>
          <p:nvPr/>
        </p:nvSpPr>
        <p:spPr bwMode="auto">
          <a:xfrm>
            <a:off x="1219200" y="4419600"/>
            <a:ext cx="2590800" cy="1077218"/>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السهل     الساحلي</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6169" name="Picture 25" descr="Chariot">
            <a:extLst>
              <a:ext uri="{FF2B5EF4-FFF2-40B4-BE49-F238E27FC236}">
                <a16:creationId xmlns:a16="http://schemas.microsoft.com/office/drawing/2014/main" id="{1309B11A-5F12-EF5A-6313-B1C2FD92DC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2580" y="-1251520"/>
            <a:ext cx="8795028" cy="5381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25">
            <a:extLst>
              <a:ext uri="{FF2B5EF4-FFF2-40B4-BE49-F238E27FC236}">
                <a16:creationId xmlns:a16="http://schemas.microsoft.com/office/drawing/2014/main" id="{574558F9-8EC0-7443-8E28-C00E06025125}"/>
              </a:ext>
            </a:extLst>
          </p:cNvPr>
          <p:cNvSpPr txBox="1">
            <a:spLocks noChangeAspect="1" noChangeArrowheads="1"/>
          </p:cNvSpPr>
          <p:nvPr/>
        </p:nvSpPr>
        <p:spPr bwMode="auto">
          <a:xfrm>
            <a:off x="8588738" y="11651"/>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422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edge">
                                      <p:cBhvr>
                                        <p:cTn id="17" dur="2000"/>
                                        <p:tgtEl>
                                          <p:spTgt spid="6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152400" y="381000"/>
            <a:ext cx="3962400" cy="3200400"/>
          </a:xfrm>
        </p:spPr>
        <p:txBody>
          <a:bodyPr/>
          <a:lstStyle/>
          <a:p>
            <a:pPr eaLnBrk="1" hangingPunct="1">
              <a:defRPr/>
            </a:pPr>
            <a:r>
              <a:rPr lang="ar-JO" dirty="0">
                <a:latin typeface="Garamond" charset="0"/>
              </a:rPr>
              <a:t>كانت أورشليم   بعيدة عن       الطريق الرئيسي</a:t>
            </a:r>
            <a:endParaRPr lang="en-US" dirty="0">
              <a:latin typeface="Garamond" charset="0"/>
            </a:endParaRPr>
          </a:p>
        </p:txBody>
      </p:sp>
      <p:pic>
        <p:nvPicPr>
          <p:cNvPr id="36866"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65650" y="0"/>
            <a:ext cx="4654550" cy="6858000"/>
          </a:xfrm>
          <a:noFill/>
          <a:extLst>
            <a:ext uri="{909E8E84-426E-40dd-AFC4-6F175D3DCCD1}">
              <a14:hiddenFill xmlns="" xmlns:a14="http://schemas.microsoft.com/office/drawing/2010/main">
                <a:solidFill>
                  <a:srgbClr val="FFFFFF"/>
                </a:solidFill>
              </a14:hiddenFill>
            </a:ext>
          </a:extLst>
        </p:spPr>
      </p:pic>
      <p:sp>
        <p:nvSpPr>
          <p:cNvPr id="101383" name="Text Box 7"/>
          <p:cNvSpPr txBox="1">
            <a:spLocks noChangeArrowheads="1"/>
          </p:cNvSpPr>
          <p:nvPr/>
        </p:nvSpPr>
        <p:spPr bwMode="auto">
          <a:xfrm>
            <a:off x="8305800" y="136525"/>
            <a:ext cx="508473" cy="461665"/>
          </a:xfrm>
          <a:prstGeom prst="rect">
            <a:avLst/>
          </a:prstGeom>
          <a:solidFill>
            <a:srgbClr val="0000FF"/>
          </a:solid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36</a:t>
            </a:r>
            <a:endParaRPr lang="en-US" sz="2400" dirty="0">
              <a:effectLst>
                <a:outerShdw blurRad="38100" dist="38100" dir="2700000" algn="tl">
                  <a:srgbClr val="000000"/>
                </a:outerShdw>
              </a:effectLst>
              <a:latin typeface="Charco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876800" y="0"/>
            <a:ext cx="3429000" cy="792163"/>
          </a:xfrm>
        </p:spPr>
        <p:txBody>
          <a:bodyPr/>
          <a:lstStyle/>
          <a:p>
            <a:pPr eaLnBrk="1" hangingPunct="1">
              <a:defRPr/>
            </a:pPr>
            <a:r>
              <a:rPr lang="ar-JO" dirty="0">
                <a:latin typeface="Garamond" charset="0"/>
              </a:rPr>
              <a:t>أورشليم</a:t>
            </a:r>
            <a:endParaRPr lang="en-US" dirty="0">
              <a:latin typeface="Garamond" charset="0"/>
            </a:endParaRPr>
          </a:p>
        </p:txBody>
      </p:sp>
      <p:pic>
        <p:nvPicPr>
          <p:cNvPr id="389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0484" name="Text Box 4"/>
          <p:cNvSpPr txBox="1">
            <a:spLocks noChangeArrowheads="1"/>
          </p:cNvSpPr>
          <p:nvPr/>
        </p:nvSpPr>
        <p:spPr bwMode="auto">
          <a:xfrm>
            <a:off x="5257800" y="1295400"/>
            <a:ext cx="3581400" cy="146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base">
              <a:buFontTx/>
              <a:buChar char="•"/>
            </a:pPr>
            <a:r>
              <a:rPr lang="ar-JO" b="1" dirty="0">
                <a:effectLst/>
                <a:latin typeface="Arial" panose="020B0604020202020204" pitchFamily="34" charset="0"/>
                <a:cs typeface="Arial" panose="020B0604020202020204" pitchFamily="34" charset="0"/>
              </a:rPr>
              <a:t> السلبيات</a:t>
            </a:r>
            <a:endParaRPr lang="en-US" b="1" dirty="0">
              <a:effectLst/>
              <a:latin typeface="Arial" panose="020B0604020202020204" pitchFamily="34" charset="0"/>
              <a:cs typeface="Arial" panose="020B0604020202020204" pitchFamily="34" charset="0"/>
            </a:endParaRPr>
          </a:p>
          <a:p>
            <a:pPr algn="r" rtl="1" fontAlgn="base">
              <a:buFontTx/>
              <a:buChar char="•"/>
            </a:pPr>
            <a:r>
              <a:rPr lang="ar-JO" b="1" dirty="0">
                <a:effectLst/>
                <a:latin typeface="Arial" panose="020B0604020202020204" pitchFamily="34" charset="0"/>
                <a:cs typeface="Arial" panose="020B0604020202020204" pitchFamily="34" charset="0"/>
              </a:rPr>
              <a:t> الإيجابيات</a:t>
            </a:r>
            <a:endParaRPr lang="en-US" b="1" dirty="0">
              <a:effectLst/>
              <a:latin typeface="Arial" panose="020B0604020202020204" pitchFamily="34" charset="0"/>
              <a:cs typeface="Arial" panose="020B0604020202020204" pitchFamily="34" charset="0"/>
            </a:endParaRPr>
          </a:p>
        </p:txBody>
      </p:sp>
      <p:sp>
        <p:nvSpPr>
          <p:cNvPr id="20485" name="Text Box 5"/>
          <p:cNvSpPr txBox="1">
            <a:spLocks noChangeArrowheads="1"/>
          </p:cNvSpPr>
          <p:nvPr/>
        </p:nvSpPr>
        <p:spPr bwMode="auto">
          <a:xfrm>
            <a:off x="8305800" y="136525"/>
            <a:ext cx="670376" cy="461665"/>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ar-JO" sz="2400" dirty="0">
                <a:effectLst>
                  <a:outerShdw blurRad="38100" dist="38100" dir="2700000" algn="tl">
                    <a:srgbClr val="000000"/>
                  </a:outerShdw>
                </a:effectLst>
                <a:latin typeface="Charcoal" charset="0"/>
              </a:rPr>
              <a:t>112</a:t>
            </a:r>
            <a:endParaRPr lang="en-US" sz="2400" dirty="0">
              <a:effectLst>
                <a:outerShdw blurRad="38100" dist="38100" dir="2700000" algn="tl">
                  <a:srgbClr val="000000"/>
                </a:outerShdw>
              </a:effectLst>
              <a:latin typeface="Charco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2048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04163" name="Oval 4"/>
          <p:cNvSpPr>
            <a:spLocks noChangeArrowheads="1"/>
          </p:cNvSpPr>
          <p:nvPr/>
        </p:nvSpPr>
        <p:spPr bwMode="auto">
          <a:xfrm>
            <a:off x="5702491"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191493" name="AutoShape 5"/>
          <p:cNvSpPr>
            <a:spLocks noChangeArrowheads="1"/>
          </p:cNvSpPr>
          <p:nvPr/>
        </p:nvSpPr>
        <p:spPr bwMode="auto">
          <a:xfrm rot="6298269">
            <a:off x="5174442"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4237817"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endPar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وضعك الله في مكان استراتيجي لتحقيق مقاصده؟</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905000"/>
            <a:ext cx="3375025" cy="1676400"/>
          </a:xfrm>
          <a:prstGeom prst="rect">
            <a:avLst/>
          </a:prstGeom>
        </p:spPr>
        <p:txBody>
          <a:bodyPr wrap="none" fromWordArt="1">
            <a:prstTxWarp prst="textCascadeUp">
              <a:avLst>
                <a:gd name="adj" fmla="val 44444"/>
              </a:avLst>
            </a:prstTxWarp>
            <a:scene3d>
              <a:camera prst="legacyPerspectiveFront">
                <a:rot lat="20519961"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rPr>
              <a:t>سؤال للتفكير</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uLnTx/>
              <a:uFillTx/>
              <a:latin typeface="Impact"/>
              <a:ea typeface="Impact"/>
              <a:cs typeface="Impact"/>
            </a:endParaRPr>
          </a:p>
        </p:txBody>
      </p:sp>
      <p:sp>
        <p:nvSpPr>
          <p:cNvPr id="191498" name="Rectangle 10"/>
          <p:cNvSpPr>
            <a:spLocks noChangeArrowheads="1"/>
          </p:cNvSpPr>
          <p:nvPr/>
        </p:nvSpPr>
        <p:spPr bwMode="auto">
          <a:xfrm>
            <a:off x="-22224" y="5588000"/>
            <a:ext cx="9166224" cy="1270000"/>
          </a:xfrm>
          <a:prstGeom prst="rect">
            <a:avLst/>
          </a:prstGeom>
          <a:solidFill>
            <a:schemeClr val="bg1"/>
          </a:solidFill>
          <a:ln w="9525">
            <a:noFill/>
            <a:miter lim="800000"/>
            <a:headEnd/>
            <a:tailEnd/>
          </a:ln>
          <a:effectLst/>
        </p:spPr>
        <p:txBody>
          <a:bodyPr anchor="ctr"/>
          <a:lstStyle/>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هكذا قال السيد الرب هذه أورشليم في وسط الشعوب قد اقمتها وحواليها الأراضي</a:t>
            </a:r>
          </a:p>
          <a:p>
            <a:pPr marL="169863" marR="0" lvl="0" indent="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(حز 5: 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579379" y="1905000"/>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91499" name="Text Box 11"/>
          <p:cNvSpPr txBox="1">
            <a:spLocks noChangeArrowheads="1"/>
          </p:cNvSpPr>
          <p:nvPr/>
        </p:nvSpPr>
        <p:spPr bwMode="auto">
          <a:xfrm>
            <a:off x="9291638" y="0"/>
            <a:ext cx="609600" cy="461963"/>
          </a:xfrm>
          <a:prstGeom prst="rect">
            <a:avLst/>
          </a:prstGeom>
          <a:solidFill>
            <a:schemeClr val="bg2"/>
          </a:solidFill>
          <a:ln w="9525">
            <a:noFill/>
            <a:miter lim="800000"/>
            <a:headEnd/>
            <a:tailEnd/>
          </a:ln>
          <a:effectLst>
            <a:outerShdw blurRad="63500"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6155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3.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4.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5.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6.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7.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8.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9.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Stream</Template>
  <TotalTime>10677</TotalTime>
  <Words>1866</Words>
  <Application>Microsoft Macintosh PowerPoint</Application>
  <PresentationFormat>On-screen Show (4:3)</PresentationFormat>
  <Paragraphs>294</Paragraphs>
  <Slides>35</Slides>
  <Notes>34</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35</vt:i4>
      </vt:variant>
    </vt:vector>
  </HeadingPairs>
  <TitlesOfParts>
    <vt:vector size="50" baseType="lpstr">
      <vt:lpstr>Charcoal</vt:lpstr>
      <vt:lpstr>ＭＳ Ｐゴシック</vt:lpstr>
      <vt:lpstr>Arial</vt:lpstr>
      <vt:lpstr>Garamond</vt:lpstr>
      <vt:lpstr>Helvetica</vt:lpstr>
      <vt:lpstr>Impact</vt:lpstr>
      <vt:lpstr>Times New Roman</vt:lpstr>
      <vt:lpstr>Wingdings</vt:lpstr>
      <vt:lpstr>Stream</vt:lpstr>
      <vt:lpstr>Orbit</vt:lpstr>
      <vt:lpstr>3_Stream</vt:lpstr>
      <vt:lpstr>1_Stream</vt:lpstr>
      <vt:lpstr>2_Stream</vt:lpstr>
      <vt:lpstr>1_Bar Code</vt:lpstr>
      <vt:lpstr>4_Stream</vt:lpstr>
      <vt:lpstr>جغرافيا          أورشليم</vt:lpstr>
      <vt:lpstr>المرحلة اليسرى</vt:lpstr>
      <vt:lpstr>أورشليم</vt:lpstr>
      <vt:lpstr>أورشليم</vt:lpstr>
      <vt:lpstr>الإرتفاعات في أقسام الشمال والجنوب</vt:lpstr>
      <vt:lpstr>الإرتفاعات في أقسام الشمال والجنوب</vt:lpstr>
      <vt:lpstr>كانت أورشليم   بعيدة عن       الطريق الرئيسي</vt:lpstr>
      <vt:lpstr>أورشليم</vt:lpstr>
      <vt:lpstr>موقع إسرائيل الإستراتيجي</vt:lpstr>
      <vt:lpstr>خارطة العصور الوسطى</vt:lpstr>
      <vt:lpstr>الموقع المركزي</vt:lpstr>
      <vt:lpstr>الموقع المركزي</vt:lpstr>
      <vt:lpstr>أورشليم</vt:lpstr>
      <vt:lpstr>مدينة داود الشرقية</vt:lpstr>
      <vt:lpstr>أورشليم</vt:lpstr>
      <vt:lpstr>نفق             حزقيا</vt:lpstr>
      <vt:lpstr>نقش سلوام</vt:lpstr>
      <vt:lpstr>فتحة وارن</vt:lpstr>
      <vt:lpstr>أورشليم</vt:lpstr>
      <vt:lpstr>نموذج لمدينة داود (66 م)  (المدينة اليبوسية القديمة المعاد بناؤها)</vt:lpstr>
      <vt:lpstr>مراحل تطوّر أورشليم</vt:lpstr>
      <vt:lpstr>مراحل تطوّر أورشليم</vt:lpstr>
      <vt:lpstr>مراحل تطوّر أورشليم</vt:lpstr>
      <vt:lpstr>مراحل تطوّر أورشليم</vt:lpstr>
      <vt:lpstr>مراحل تطوّر أورشليم</vt:lpstr>
      <vt:lpstr>مراحل تطوّر أورشليم</vt:lpstr>
      <vt:lpstr>مراحل تطوّر أورشليم</vt:lpstr>
      <vt:lpstr>مراحل تطوّر أورشليم</vt:lpstr>
      <vt:lpstr>مراحل تطوّر أورشليم</vt:lpstr>
      <vt:lpstr>العمال من سور إلى سور (تح 3: 31-32)</vt:lpstr>
      <vt:lpstr>أورشليم العهد القديم</vt:lpstr>
      <vt:lpstr>تلال أورشليم</vt:lpstr>
      <vt:lpstr>أورشليم</vt:lpstr>
      <vt:lpstr>Black</vt:lpstr>
      <vt:lpstr>الرابط للعرض التقديميِّ "جغرافيا الكتاب المقدَّس" متاحٌ على الموقع الإلكترونيّ:  BibleStudyDownloads.org</vt:lpstr>
    </vt:vector>
  </TitlesOfParts>
  <Manager/>
  <Company>SBC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subject/>
  <dc:creator> Rick Griffith</dc:creator>
  <cp:keywords/>
  <dc:description/>
  <cp:lastModifiedBy>Rick Griffith</cp:lastModifiedBy>
  <cp:revision>419</cp:revision>
  <dcterms:created xsi:type="dcterms:W3CDTF">2002-07-30T01:35:17Z</dcterms:created>
  <dcterms:modified xsi:type="dcterms:W3CDTF">2026-06-12T05:20:11Z</dcterms:modified>
  <cp:category/>
</cp:coreProperties>
</file>