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2.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5" r:id="rId2"/>
    <p:sldMasterId id="2147483651" r:id="rId3"/>
    <p:sldMasterId id="2147483884" r:id="rId4"/>
    <p:sldMasterId id="2147483896" r:id="rId5"/>
    <p:sldMasterId id="2147483911" r:id="rId6"/>
    <p:sldMasterId id="2147483923" r:id="rId7"/>
    <p:sldMasterId id="2147483935" r:id="rId8"/>
    <p:sldMasterId id="2147483948" r:id="rId9"/>
    <p:sldMasterId id="2147483960" r:id="rId10"/>
    <p:sldMasterId id="2147483972" r:id="rId11"/>
    <p:sldMasterId id="2147483984" r:id="rId12"/>
    <p:sldMasterId id="2147483998" r:id="rId13"/>
    <p:sldMasterId id="2147484010" r:id="rId14"/>
    <p:sldMasterId id="2147484025" r:id="rId15"/>
    <p:sldMasterId id="2147484029" r:id="rId16"/>
    <p:sldMasterId id="2147484042" r:id="rId17"/>
  </p:sldMasterIdLst>
  <p:notesMasterIdLst>
    <p:notesMasterId r:id="rId90"/>
  </p:notesMasterIdLst>
  <p:sldIdLst>
    <p:sldId id="259" r:id="rId18"/>
    <p:sldId id="467" r:id="rId19"/>
    <p:sldId id="257" r:id="rId20"/>
    <p:sldId id="5248" r:id="rId21"/>
    <p:sldId id="518" r:id="rId22"/>
    <p:sldId id="4006" r:id="rId23"/>
    <p:sldId id="4899" r:id="rId24"/>
    <p:sldId id="496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4" r:id="rId48"/>
    <p:sldId id="295" r:id="rId49"/>
    <p:sldId id="296" r:id="rId50"/>
    <p:sldId id="297" r:id="rId51"/>
    <p:sldId id="298" r:id="rId52"/>
    <p:sldId id="299" r:id="rId53"/>
    <p:sldId id="476" r:id="rId54"/>
    <p:sldId id="5249" r:id="rId55"/>
    <p:sldId id="5250" r:id="rId56"/>
    <p:sldId id="473" r:id="rId57"/>
    <p:sldId id="5247" r:id="rId58"/>
    <p:sldId id="334" r:id="rId59"/>
    <p:sldId id="361" r:id="rId60"/>
    <p:sldId id="305" r:id="rId61"/>
    <p:sldId id="385" r:id="rId62"/>
    <p:sldId id="400" r:id="rId63"/>
    <p:sldId id="403" r:id="rId64"/>
    <p:sldId id="415" r:id="rId65"/>
    <p:sldId id="401" r:id="rId66"/>
    <p:sldId id="4996" r:id="rId67"/>
    <p:sldId id="4961" r:id="rId68"/>
    <p:sldId id="4962" r:id="rId69"/>
    <p:sldId id="420" r:id="rId70"/>
    <p:sldId id="406" r:id="rId71"/>
    <p:sldId id="408" r:id="rId72"/>
    <p:sldId id="4963" r:id="rId73"/>
    <p:sldId id="424" r:id="rId74"/>
    <p:sldId id="410" r:id="rId75"/>
    <p:sldId id="411" r:id="rId76"/>
    <p:sldId id="413" r:id="rId77"/>
    <p:sldId id="428" r:id="rId78"/>
    <p:sldId id="416" r:id="rId79"/>
    <p:sldId id="417" r:id="rId80"/>
    <p:sldId id="414" r:id="rId81"/>
    <p:sldId id="4997" r:id="rId82"/>
    <p:sldId id="433" r:id="rId83"/>
    <p:sldId id="434" r:id="rId84"/>
    <p:sldId id="435" r:id="rId85"/>
    <p:sldId id="471" r:id="rId86"/>
    <p:sldId id="472" r:id="rId87"/>
    <p:sldId id="468" r:id="rId88"/>
    <p:sldId id="4883" r:id="rId89"/>
  </p:sldIdLst>
  <p:sldSz cx="9144000" cy="6858000" type="screen4x3"/>
  <p:notesSz cx="6858000" cy="9144000"/>
  <p:defaultTextStyle>
    <a:defPPr>
      <a:defRPr lang="en-US"/>
    </a:defPPr>
    <a:lvl1pPr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1pPr>
    <a:lvl2pPr marL="4572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2pPr>
    <a:lvl3pPr marL="9144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3pPr>
    <a:lvl4pPr marL="13716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4pPr>
    <a:lvl5pPr marL="18288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5pPr>
    <a:lvl6pPr marL="22860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6pPr>
    <a:lvl7pPr marL="27432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7pPr>
    <a:lvl8pPr marL="32004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8pPr>
    <a:lvl9pPr marL="36576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FFB"/>
    <a:srgbClr val="0099CC"/>
    <a:srgbClr val="FF5050"/>
    <a:srgbClr val="663300"/>
    <a:srgbClr val="CCFF99"/>
    <a:srgbClr val="66FF66"/>
    <a:srgbClr val="008000"/>
    <a:srgbClr val="0033CC"/>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2804" autoAdjust="0"/>
    <p:restoredTop sz="94249" autoAdjust="0"/>
  </p:normalViewPr>
  <p:slideViewPr>
    <p:cSldViewPr>
      <p:cViewPr varScale="1">
        <p:scale>
          <a:sx n="123" d="100"/>
          <a:sy n="123" d="100"/>
        </p:scale>
        <p:origin x="200" y="2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72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200">
                <a:effectLst/>
                <a:latin typeface="Arial" charset="0"/>
                <a:ea typeface="+mn-ea"/>
                <a:cs typeface="+mn-cs"/>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a:defRPr/>
            </a:pPr>
            <a:fld id="{7CBFAD83-9FF8-3141-99D9-15619087D4A8}" type="slidenum">
              <a:rPr lang="en-US"/>
              <a:pPr>
                <a:defRPr/>
              </a:pPr>
              <a:t>‹#›</a:t>
            </a:fld>
            <a:endParaRPr lang="en-US"/>
          </a:p>
        </p:txBody>
      </p:sp>
    </p:spTree>
    <p:extLst>
      <p:ext uri="{BB962C8B-B14F-4D97-AF65-F5344CB8AC3E}">
        <p14:creationId xmlns:p14="http://schemas.microsoft.com/office/powerpoint/2010/main" val="25309099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1DBBC3A-2AA0-2241-97C7-4B167BE42DB0}" type="slidenum">
              <a:rPr lang="en-US" sz="1200">
                <a:latin typeface="Arial" charset="0"/>
              </a:rPr>
              <a:pPr/>
              <a:t>1</a:t>
            </a:fld>
            <a:endParaRPr lang="en-US" sz="1200">
              <a:latin typeface="Arial"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1150938" y="692150"/>
            <a:ext cx="4556125" cy="3416300"/>
          </a:xfrm>
          <a:ln/>
        </p:spPr>
      </p:sp>
      <p:sp>
        <p:nvSpPr>
          <p:cNvPr id="36866" name="Rectangle 3"/>
          <p:cNvSpPr>
            <a:spLocks noGrp="1" noChangeArrowheads="1"/>
          </p:cNvSpPr>
          <p:nvPr>
            <p:ph type="body" idx="1"/>
          </p:nvPr>
        </p:nvSpPr>
        <p:spPr>
          <a:noFill/>
        </p:spPr>
        <p:txBody>
          <a:bodyPr/>
          <a:lstStyle/>
          <a:p>
            <a:pPr algn="just" rtl="1"/>
            <a:r>
              <a:rPr lang="ar-JO" b="1" dirty="0">
                <a:latin typeface="Times" charset="0"/>
              </a:rPr>
              <a:t>ترتيب تلك الوعود العهدية هو مفتاح مهم للنظام الكتابي نفسه:</a:t>
            </a:r>
          </a:p>
          <a:p>
            <a:pPr algn="just" rtl="1"/>
            <a:r>
              <a:rPr lang="ar-JO" b="1" dirty="0">
                <a:latin typeface="Times" charset="0"/>
              </a:rPr>
              <a:t>//// الأول هو الوعد بأرض… ثم…</a:t>
            </a:r>
          </a:p>
          <a:p>
            <a:pPr algn="just" rtl="1"/>
            <a:r>
              <a:rPr lang="ar-JO" b="1" dirty="0">
                <a:latin typeface="Times" charset="0"/>
              </a:rPr>
              <a:t>//// 	نسل</a:t>
            </a:r>
          </a:p>
          <a:p>
            <a:pPr algn="just" rtl="1"/>
            <a:r>
              <a:rPr lang="ar-JO" b="1" dirty="0">
                <a:latin typeface="Times" charset="0"/>
              </a:rPr>
              <a:t>//// متبوعًا بـ بركة</a:t>
            </a:r>
            <a:r>
              <a:rPr lang="en-US" b="1" dirty="0">
                <a:latin typeface="Times" charset="0"/>
              </a:rPr>
              <a:t> ، </a:t>
            </a:r>
            <a:r>
              <a:rPr lang="ar-JO" b="1" dirty="0">
                <a:latin typeface="Times" charset="0"/>
              </a:rPr>
              <a:t>يمثله "أرض. نسل. بركة</a:t>
            </a:r>
            <a:r>
              <a:rPr lang="en-US" b="1" dirty="0">
                <a:latin typeface="Times" charset="0"/>
              </a:rPr>
              <a:t>" </a:t>
            </a:r>
            <a:r>
              <a:rPr lang="ar-JO" b="1" dirty="0">
                <a:latin typeface="Times" charset="0"/>
              </a:rPr>
              <a:t>في حافظة وبيانات إبراهيم</a:t>
            </a:r>
            <a:r>
              <a:rPr lang="en-US" b="1" dirty="0">
                <a:latin typeface="Times" charset="0"/>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1150938" y="692150"/>
            <a:ext cx="4556125" cy="3416300"/>
          </a:xfrm>
          <a:ln/>
        </p:spPr>
      </p:sp>
      <p:sp>
        <p:nvSpPr>
          <p:cNvPr id="38914" name="Rectangle 3"/>
          <p:cNvSpPr>
            <a:spLocks noGrp="1" noChangeArrowheads="1"/>
          </p:cNvSpPr>
          <p:nvPr>
            <p:ph type="body" idx="1"/>
          </p:nvPr>
        </p:nvSpPr>
        <p:spPr>
          <a:noFill/>
        </p:spPr>
        <p:txBody>
          <a:bodyPr/>
          <a:lstStyle/>
          <a:p>
            <a:pPr algn="r" rtl="1"/>
            <a:r>
              <a:rPr lang="ar-JO" b="1" dirty="0">
                <a:latin typeface="Times" charset="0"/>
              </a:rPr>
              <a:t>الآن على أرض الواقع ادرس الخطة المُنظّمة التنظيم هذه ... لتلك الوعود الثلاثة ... الأرض.</a:t>
            </a:r>
            <a:r>
              <a:rPr lang="en-US" b="1" dirty="0">
                <a:latin typeface="Times" charset="0"/>
              </a:rPr>
              <a:t> </a:t>
            </a:r>
            <a:r>
              <a:rPr lang="ar-JO" b="1" dirty="0">
                <a:latin typeface="Times" charset="0"/>
              </a:rPr>
              <a:t>النسل. البركة.</a:t>
            </a:r>
            <a:r>
              <a:rPr lang="en-US" b="1" dirty="0">
                <a:latin typeface="Times" charset="0"/>
              </a:rPr>
              <a:t> </a:t>
            </a:r>
            <a:r>
              <a:rPr lang="ar-JO" b="1" dirty="0">
                <a:latin typeface="Times" charset="0"/>
              </a:rPr>
              <a:t>في مجلد وملف إبراهيم</a:t>
            </a:r>
            <a:r>
              <a:rPr lang="en-US" b="1" dirty="0">
                <a:latin typeface="Times" charset="0"/>
              </a:rPr>
              <a:t> ...</a:t>
            </a:r>
          </a:p>
          <a:p>
            <a:pPr algn="r" rtl="1"/>
            <a:r>
              <a:rPr lang="en-US" b="1" dirty="0">
                <a:latin typeface="Times" charset="0"/>
              </a:rPr>
              <a:t>//// </a:t>
            </a:r>
            <a:r>
              <a:rPr lang="ar-JO" b="1" dirty="0">
                <a:latin typeface="Times" charset="0"/>
              </a:rPr>
              <a:t>أولاً ... الوعد رقم ١ : تكوين ١٢: ١ ... أرض - عقار ، ميراث جغرافي يحترمه معظم اليهود سياسيًا حتى يومنا هذا.</a:t>
            </a:r>
          </a:p>
          <a:p>
            <a:pPr algn="r" rtl="1"/>
            <a:r>
              <a:rPr lang="ar-JO" b="1" dirty="0">
                <a:latin typeface="Times" charset="0"/>
              </a:rPr>
              <a:t> //// الوعد رقم 2: التكوين ١٢: ٢  ... النسل - سلسلة طويلة من الأحفاد ... مثيرة للاهتمام بشكل خاص لأنه في الوقت الذي يُعطى فيه الوعد ، اقترب إبراهيم وسارة من الشيخوخة ومع ذلك لم يكن لديهم أطفال.</a:t>
            </a:r>
          </a:p>
          <a:p>
            <a:pPr algn="r" rtl="1"/>
            <a:r>
              <a:rPr lang="ar-JO" b="1" dirty="0">
                <a:latin typeface="Times" charset="0"/>
              </a:rPr>
              <a:t>//// الوعد النهائي ، رقم ٣ : تكوين ١٢: ٣  ... بركة وُعد بها إبراهيم شخصيًا ولنسله. علاوة على ذلك ، يعد الله أنه من خلال بركته لأبراهيم ، ستتبارك جميع عائلات الأرض ... ليس فقط نسل إبراهيم! لاحظ تلك الصياغة! من المهم أن تفهم النعمة</a:t>
            </a:r>
            <a:r>
              <a:rPr lang="en-US" b="1" dirty="0">
                <a:latin typeface="Times" charset="0"/>
              </a:rP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1150938" y="692150"/>
            <a:ext cx="4556125" cy="3416300"/>
          </a:xfrm>
          <a:ln/>
        </p:spPr>
      </p:sp>
      <p:sp>
        <p:nvSpPr>
          <p:cNvPr id="40962" name="Rectangle 3"/>
          <p:cNvSpPr>
            <a:spLocks noGrp="1" noChangeArrowheads="1"/>
          </p:cNvSpPr>
          <p:nvPr>
            <p:ph type="body" idx="1"/>
          </p:nvPr>
        </p:nvSpPr>
        <p:spPr>
          <a:noFill/>
        </p:spPr>
        <p:txBody>
          <a:bodyPr/>
          <a:lstStyle/>
          <a:p>
            <a:pPr algn="just" rtl="1"/>
            <a:r>
              <a:rPr lang="ar-JO" b="1" dirty="0">
                <a:latin typeface="Times" charset="0"/>
              </a:rPr>
              <a:t>الآن ... إلى الخطوط العريضة الأساسية للوعد ... أ. ن. ب... أرض ونسل وبركة ... يمكننا أيضًا إضافة هذه المفاهيم الأساسية ... ثلاث أفكار إضافية تصف خصائص ذلك الوعد الإبراهيمي ...</a:t>
            </a:r>
          </a:p>
          <a:p>
            <a:pPr algn="just" rtl="1"/>
            <a:r>
              <a:rPr lang="ar-JO" b="1" dirty="0">
                <a:latin typeface="Times" charset="0"/>
              </a:rPr>
              <a:t>//// أولاً ... كان هذا الوعد العظيم - ولا يزال - حرفيًا من حيث أن الكلمات تعني بالضبط ما تقوله.</a:t>
            </a:r>
          </a:p>
          <a:p>
            <a:pPr algn="just" rtl="1"/>
            <a:r>
              <a:rPr lang="ar-JO" b="1" dirty="0">
                <a:latin typeface="Times" charset="0"/>
              </a:rPr>
              <a:t>//// إنه أيضًا ترتيب أبدي ، وهو ترتيب لا ينتهي ، يضمنه صانع العقد ، الله نفسه. وأخيرا ...</a:t>
            </a:r>
          </a:p>
          <a:p>
            <a:pPr algn="just" rtl="1"/>
            <a:r>
              <a:rPr lang="ar-JO" b="1" dirty="0">
                <a:latin typeface="Times" charset="0"/>
              </a:rPr>
              <a:t>//// إنه غير مشروط ... يشير إلى أنه بغض النظر عما قد يفعله إبراهيم أو نسله في المستقبل ، فإن الله ، في الوقت المناسب ... يكرر: في الوقت المناسب ... يفي بكل عنصر من وعوده.</a:t>
            </a:r>
          </a:p>
          <a:p>
            <a:pPr algn="just" rtl="1"/>
            <a:r>
              <a:rPr lang="ar-JO" b="1" dirty="0">
                <a:latin typeface="Times" charset="0"/>
              </a:rPr>
              <a:t>بينما نتحرك أبعد من ذلك في هذه القصة ، سوف نأتي لنرى كيف تم بناء الكتاب المقدس بأكمله على تلك المجموعة من الوعود التأسيسية وغير المشروطة .... ليصبح قريبًا عقدًا قانونيًا بين الله وصديقه إبراهيم.</a:t>
            </a:r>
            <a:endParaRPr lang="en-US" b="1" dirty="0">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150938" y="692150"/>
            <a:ext cx="4556125" cy="3416300"/>
          </a:xfrm>
          <a:ln/>
        </p:spPr>
      </p:sp>
      <p:sp>
        <p:nvSpPr>
          <p:cNvPr id="43010" name="Rectangle 3"/>
          <p:cNvSpPr>
            <a:spLocks noGrp="1" noChangeArrowheads="1"/>
          </p:cNvSpPr>
          <p:nvPr>
            <p:ph type="body" idx="1"/>
          </p:nvPr>
        </p:nvSpPr>
        <p:spPr>
          <a:noFill/>
        </p:spPr>
        <p:txBody>
          <a:bodyPr/>
          <a:lstStyle/>
          <a:p>
            <a:pPr algn="just" rtl="1"/>
            <a:r>
              <a:rPr lang="ar-JO" b="0" dirty="0">
                <a:solidFill>
                  <a:srgbClr val="000000"/>
                </a:solidFill>
                <a:latin typeface="Times" charset="0"/>
              </a:rPr>
              <a:t>بعد أن تلقى إبراهيم وعود الله ... تترك الأسرة بأكملها أور الكلدانيين لتتبع توجيهات الرب.</a:t>
            </a:r>
          </a:p>
          <a:p>
            <a:pPr algn="just" rtl="1"/>
            <a:r>
              <a:rPr lang="ar-JO" b="0" dirty="0">
                <a:solidFill>
                  <a:srgbClr val="000000"/>
                </a:solidFill>
                <a:latin typeface="Times" charset="0"/>
              </a:rPr>
              <a:t>//// يتحركون نحو الشمال الغربي بكل قطعانهم وممتلكاتهم - ربما تجمع كبير من الناس والحيوانات والخيام. تظهر الأدلة الكتابية أن عائلة إبراهيم كانت على الأرجح ثرية. مرة أخرى ، إذا كانت لديك الخريطة ، أضف إليها تتبع الخريطة الذي تراه هنا باللون الأصفر الفاتح. النقطة الأساسية هنا هي:</a:t>
            </a:r>
          </a:p>
          <a:p>
            <a:pPr algn="just" rtl="1"/>
            <a:r>
              <a:rPr lang="ar-JO" b="0" dirty="0">
                <a:solidFill>
                  <a:srgbClr val="000000"/>
                </a:solidFill>
                <a:latin typeface="Times" charset="0"/>
              </a:rPr>
              <a:t>//// إبراهيم وعائلته تركوا في الإيمان! إنهم يتجهون نحو أرض سيريهم الله إياهم في الوقت المناسب. لكنهم وهم يغادرون أور الكلدانيين لا يعرفون وجهتهم. إن طاعتهم هي دليل عميق على إيمانهم بتدبير الله وحمايته الكاملة وهم يتجهون نحو المجهول تحت قيادة إبراهيم.</a:t>
            </a:r>
            <a:endParaRPr lang="en-US" b="0" dirty="0">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xfrm>
            <a:off x="1150938" y="692150"/>
            <a:ext cx="4556125" cy="3416300"/>
          </a:xfrm>
          <a:ln/>
        </p:spPr>
      </p:sp>
      <p:sp>
        <p:nvSpPr>
          <p:cNvPr id="45058" name="Rectangle 3"/>
          <p:cNvSpPr>
            <a:spLocks noGrp="1" noChangeArrowheads="1"/>
          </p:cNvSpPr>
          <p:nvPr>
            <p:ph type="body" idx="1"/>
          </p:nvPr>
        </p:nvSpPr>
        <p:spPr>
          <a:noFill/>
        </p:spPr>
        <p:txBody>
          <a:bodyPr/>
          <a:lstStyle/>
          <a:p>
            <a:pPr algn="r" rtl="1"/>
            <a:r>
              <a:rPr lang="ar-JO" b="1" dirty="0">
                <a:latin typeface="Times" charset="0"/>
              </a:rPr>
              <a:t>من الممكن تمامًا أن يكونوا قد مروا بمنطقة بابل القديمة ، أعلى النهر من أور ... تلك المدينة التي ستعرف أن أحفاد إبراهيم - اليهود - سيُحتجزون كسجناء في القرون التالية.</a:t>
            </a:r>
            <a:endParaRPr lang="en-US" dirty="0">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1150938" y="692150"/>
            <a:ext cx="4556125" cy="3416300"/>
          </a:xfrm>
          <a:ln/>
        </p:spPr>
      </p:sp>
      <p:sp>
        <p:nvSpPr>
          <p:cNvPr id="47106" name="Rectangle 3"/>
          <p:cNvSpPr>
            <a:spLocks noGrp="1" noChangeArrowheads="1"/>
          </p:cNvSpPr>
          <p:nvPr>
            <p:ph type="body" idx="1"/>
          </p:nvPr>
        </p:nvSpPr>
        <p:spPr>
          <a:noFill/>
        </p:spPr>
        <p:txBody>
          <a:bodyPr/>
          <a:lstStyle/>
          <a:p>
            <a:pPr algn="just" rtl="1"/>
            <a:r>
              <a:rPr lang="ar-JO" b="1" dirty="0">
                <a:latin typeface="Times" charset="0"/>
              </a:rPr>
              <a:t>استمروا في اتجاه الشمال الغربي ، ووصلوا أخيرًا إلى حاران القديمة ...</a:t>
            </a:r>
          </a:p>
          <a:p>
            <a:pPr algn="just" rtl="1"/>
            <a:r>
              <a:rPr lang="ar-JO" b="1" dirty="0">
                <a:latin typeface="Times" charset="0"/>
              </a:rPr>
              <a:t>... لا تزال موجودة حتى اليوم في تركيا الحديثة.</a:t>
            </a:r>
          </a:p>
          <a:p>
            <a:pPr algn="just" rtl="1"/>
            <a:r>
              <a:rPr lang="ar-JO" b="1" dirty="0">
                <a:latin typeface="Times" charset="0"/>
              </a:rPr>
              <a:t>//// أثناء إقامته مؤقتًا في حاران ، توفي والد إبراهيم ، تارح.</a:t>
            </a:r>
            <a:endParaRPr lang="en-US" b="1" dirty="0">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150938" y="692150"/>
            <a:ext cx="4556125" cy="3416300"/>
          </a:xfrm>
          <a:ln/>
        </p:spPr>
      </p:sp>
      <p:sp>
        <p:nvSpPr>
          <p:cNvPr id="49154" name="Rectangle 3"/>
          <p:cNvSpPr>
            <a:spLocks noGrp="1" noChangeArrowheads="1"/>
          </p:cNvSpPr>
          <p:nvPr>
            <p:ph type="body" idx="1"/>
          </p:nvPr>
        </p:nvSpPr>
        <p:spPr>
          <a:noFill/>
        </p:spPr>
        <p:txBody>
          <a:bodyPr/>
          <a:lstStyle/>
          <a:p>
            <a:pPr algn="just" rtl="1"/>
            <a:r>
              <a:rPr lang="ar-JO" b="1" dirty="0">
                <a:latin typeface="Times" charset="0"/>
              </a:rPr>
              <a:t>مرة أخرى ، تحدث الله إلى إبراهيم ، وأمره بمغادرة حاران الآن والمضي قدمًا نحو الأرض التي وعده بإظهارها له. يجب أن تكون تلك الأرض كنعان ، أو الأرض التي نسميها إسرائيل اليوم.</a:t>
            </a:r>
            <a:endParaRPr lang="en-US" b="1" dirty="0">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xfrm>
            <a:off x="1150938" y="692150"/>
            <a:ext cx="4556125" cy="3416300"/>
          </a:xfrm>
          <a:ln/>
        </p:spPr>
      </p:sp>
      <p:sp>
        <p:nvSpPr>
          <p:cNvPr id="51202" name="Rectangle 3"/>
          <p:cNvSpPr>
            <a:spLocks noGrp="1" noChangeArrowheads="1"/>
          </p:cNvSpPr>
          <p:nvPr>
            <p:ph type="body" idx="1"/>
          </p:nvPr>
        </p:nvSpPr>
        <p:spPr>
          <a:noFill/>
        </p:spPr>
        <p:txBody>
          <a:bodyPr/>
          <a:lstStyle/>
          <a:p>
            <a:pPr algn="just" rtl="1"/>
            <a:r>
              <a:rPr lang="ar-JO" b="1" dirty="0">
                <a:solidFill>
                  <a:srgbClr val="000000"/>
                </a:solidFill>
                <a:latin typeface="Times" charset="0"/>
              </a:rPr>
              <a:t>الآن تم إعداد المسرح العظيم!</a:t>
            </a:r>
          </a:p>
          <a:p>
            <a:pPr algn="just" rtl="1"/>
            <a:r>
              <a:rPr lang="ar-JO" b="1" dirty="0">
                <a:solidFill>
                  <a:srgbClr val="000000"/>
                </a:solidFill>
                <a:latin typeface="Times" charset="0"/>
              </a:rPr>
              <a:t>//// عندما يدخل الأرض ،</a:t>
            </a:r>
          </a:p>
          <a:p>
            <a:pPr algn="just" rtl="1"/>
            <a:r>
              <a:rPr lang="ar-JO" b="1" dirty="0">
                <a:solidFill>
                  <a:srgbClr val="000000"/>
                </a:solidFill>
                <a:latin typeface="Times" charset="0"/>
              </a:rPr>
              <a:t>//// إبراهيم يبلغ من العمر ٧٥  عامًا بالفعل</a:t>
            </a:r>
          </a:p>
          <a:p>
            <a:pPr algn="just" rtl="1"/>
            <a:r>
              <a:rPr lang="ar-JO" b="1" dirty="0">
                <a:solidFill>
                  <a:srgbClr val="000000"/>
                </a:solidFill>
                <a:latin typeface="Times" charset="0"/>
              </a:rPr>
              <a:t>//// زوجته سارة تبلغ من العمر ٦٥ عامًا.</a:t>
            </a:r>
          </a:p>
          <a:p>
            <a:pPr algn="just" rtl="1"/>
            <a:r>
              <a:rPr lang="ar-JO" b="1" dirty="0">
                <a:solidFill>
                  <a:srgbClr val="000000"/>
                </a:solidFill>
                <a:latin typeface="Times" charset="0"/>
              </a:rPr>
              <a:t>//// ومع ذلك ، وعدهم الله أولادًا؟ ماذا؟</a:t>
            </a:r>
          </a:p>
          <a:p>
            <a:pPr algn="just" rtl="1"/>
            <a:r>
              <a:rPr lang="ar-JO" b="1" dirty="0">
                <a:solidFill>
                  <a:srgbClr val="000000"/>
                </a:solidFill>
                <a:latin typeface="Times" charset="0"/>
              </a:rPr>
              <a:t>هل كان الله يضايق الزوجين المسنين؟ بالأطفال الموعودة في ذلك العمر؟</a:t>
            </a:r>
            <a:endParaRPr lang="en-US" b="1" dirty="0">
              <a:solidFill>
                <a:srgbClr val="000000"/>
              </a:solidFill>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xfrm>
            <a:off x="1150938" y="692150"/>
            <a:ext cx="4556125" cy="3416300"/>
          </a:xfrm>
          <a:ln/>
        </p:spPr>
      </p:sp>
      <p:sp>
        <p:nvSpPr>
          <p:cNvPr id="53250" name="Rectangle 3"/>
          <p:cNvSpPr>
            <a:spLocks noGrp="1" noChangeArrowheads="1"/>
          </p:cNvSpPr>
          <p:nvPr>
            <p:ph type="body" idx="1"/>
          </p:nvPr>
        </p:nvSpPr>
        <p:spPr>
          <a:noFill/>
        </p:spPr>
        <p:txBody>
          <a:bodyPr/>
          <a:lstStyle/>
          <a:p>
            <a:pPr algn="just" rtl="1"/>
            <a:r>
              <a:rPr lang="ar-JO" b="1" dirty="0">
                <a:solidFill>
                  <a:srgbClr val="000000"/>
                </a:solidFill>
                <a:latin typeface="Times" charset="0"/>
              </a:rPr>
              <a:t>نعم ... يستمر إبراهيم في الإيمان بوعد الله بأرض وبذور وبركة!</a:t>
            </a:r>
          </a:p>
          <a:p>
            <a:pPr algn="just" rtl="1"/>
            <a:r>
              <a:rPr lang="ar-JO" b="1" dirty="0">
                <a:solidFill>
                  <a:srgbClr val="000000"/>
                </a:solidFill>
                <a:latin typeface="Times" charset="0"/>
              </a:rPr>
              <a:t>//// قيل لنا إيمانه البسيط الذي لا جدال فيه في تكوين  ١٥: ٦...</a:t>
            </a:r>
          </a:p>
          <a:p>
            <a:pPr algn="just" rtl="1"/>
            <a:r>
              <a:rPr lang="ar-JO" b="1" dirty="0">
                <a:solidFill>
                  <a:srgbClr val="000000"/>
                </a:solidFill>
                <a:latin typeface="Times" charset="0"/>
              </a:rPr>
              <a:t>////… حيث يحسب الله هذا الإيمان كبر من جانب إبراهيم.</a:t>
            </a:r>
          </a:p>
          <a:p>
            <a:pPr algn="just" rtl="1"/>
            <a:r>
              <a:rPr lang="ar-JO" b="1" dirty="0">
                <a:solidFill>
                  <a:srgbClr val="000000"/>
                </a:solidFill>
                <a:latin typeface="Times" charset="0"/>
              </a:rPr>
              <a:t>//// مجرد إيمان بسيط! هذه هي الخطوة الأولى في برنامج الفداء الجديد الذي سيقدمه الله إلى الأرض من خلال صديقه القديم.</a:t>
            </a:r>
            <a:endParaRPr lang="en-US" b="1" dirty="0">
              <a:solidFill>
                <a:srgbClr val="000000"/>
              </a:solidFill>
              <a:latin typeface="Time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xfrm>
            <a:off x="1150938" y="692150"/>
            <a:ext cx="4556125" cy="3416300"/>
          </a:xfrm>
          <a:ln/>
        </p:spPr>
      </p:sp>
      <p:sp>
        <p:nvSpPr>
          <p:cNvPr id="55298" name="Rectangle 3"/>
          <p:cNvSpPr>
            <a:spLocks noGrp="1" noChangeArrowheads="1"/>
          </p:cNvSpPr>
          <p:nvPr>
            <p:ph type="body" idx="1"/>
          </p:nvPr>
        </p:nvSpPr>
        <p:spPr>
          <a:noFill/>
        </p:spPr>
        <p:txBody>
          <a:bodyPr/>
          <a:lstStyle/>
          <a:p>
            <a:pPr algn="just" rtl="1"/>
            <a:r>
              <a:rPr lang="ar-JO" b="1" dirty="0">
                <a:solidFill>
                  <a:srgbClr val="000000"/>
                </a:solidFill>
                <a:latin typeface="Times" charset="0"/>
              </a:rPr>
              <a:t>//// إبراهيم يؤمن حقًا أن الله سينجز ما وعد به. وتمر السنين.</a:t>
            </a:r>
          </a:p>
          <a:p>
            <a:pPr algn="just" rtl="1"/>
            <a:r>
              <a:rPr lang="ar-JO" b="1" dirty="0">
                <a:solidFill>
                  <a:srgbClr val="000000"/>
                </a:solidFill>
                <a:latin typeface="Times" charset="0"/>
              </a:rPr>
              <a:t>//// على الرغم من وعد الله الواضح ... نفد صبر إبراهيم وسارة بينما ينتظران الأطفال الذين وعد الله بمجيئهم. في نفاد صبرها،</a:t>
            </a:r>
          </a:p>
          <a:p>
            <a:pPr algn="just" rtl="1"/>
            <a:r>
              <a:rPr lang="ar-JO" b="1" dirty="0">
                <a:solidFill>
                  <a:srgbClr val="000000"/>
                </a:solidFill>
                <a:latin typeface="Times" charset="0"/>
              </a:rPr>
              <a:t>//// سارة تقترح أن يذهب إبراهيم إلى خادمتها المصرية ، هاجر ، على أمل أنه من خلال هذا الاتحاد يمكن أن يولد الطفل الموعود. لم يكن ذلك غريباً في ثقافة عصرهم.</a:t>
            </a:r>
            <a:endParaRPr lang="en-US" b="1" dirty="0">
              <a:solidFill>
                <a:srgbClr val="000000"/>
              </a:solidFill>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24043A7-94B8-3C42-A040-8294A0DCC90C}" type="slidenum">
              <a:rPr lang="en-US" sz="1200">
                <a:latin typeface="Arial" charset="0"/>
              </a:rPr>
              <a:pPr/>
              <a:t>2</a:t>
            </a:fld>
            <a:endParaRPr lang="en-US" sz="1200">
              <a:latin typeface="Arial"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xfrm>
            <a:off x="1150938" y="692150"/>
            <a:ext cx="4556125" cy="3416300"/>
          </a:xfrm>
          <a:ln/>
        </p:spPr>
      </p:sp>
      <p:sp>
        <p:nvSpPr>
          <p:cNvPr id="57346" name="Rectangle 3"/>
          <p:cNvSpPr>
            <a:spLocks noGrp="1" noChangeArrowheads="1"/>
          </p:cNvSpPr>
          <p:nvPr>
            <p:ph type="body" idx="1"/>
          </p:nvPr>
        </p:nvSpPr>
        <p:spPr>
          <a:noFill/>
        </p:spPr>
        <p:txBody>
          <a:bodyPr/>
          <a:lstStyle/>
          <a:p>
            <a:pPr algn="just" rtl="1"/>
            <a:r>
              <a:rPr lang="ar-JO" b="1" dirty="0">
                <a:solidFill>
                  <a:srgbClr val="000000"/>
                </a:solidFill>
                <a:latin typeface="Times" charset="0"/>
              </a:rPr>
              <a:t>//// في الواقع ، في الوقت المناسب ... إبراهيم يصبح أب لولد من خلال هاجر.</a:t>
            </a:r>
          </a:p>
          <a:p>
            <a:pPr algn="just" rtl="1"/>
            <a:r>
              <a:rPr lang="ar-JO" b="1" dirty="0">
                <a:solidFill>
                  <a:srgbClr val="000000"/>
                </a:solidFill>
                <a:latin typeface="Times" charset="0"/>
              </a:rPr>
              <a:t>//// الولد اسمه إسماعيل.</a:t>
            </a:r>
          </a:p>
          <a:p>
            <a:pPr algn="just" rtl="1"/>
            <a:r>
              <a:rPr lang="ar-JO" b="1" dirty="0">
                <a:solidFill>
                  <a:srgbClr val="000000"/>
                </a:solidFill>
                <a:latin typeface="Times" charset="0"/>
              </a:rPr>
              <a:t>//// لكن ، كما يقول الله ، ليس القاصر هو الابن المقصود لوعده العهدي لنسل إبراهيم.</a:t>
            </a:r>
            <a:endParaRPr lang="en-US" b="1" dirty="0">
              <a:solidFill>
                <a:srgbClr val="000000"/>
              </a:solidFill>
              <a:latin typeface="Time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xfrm>
            <a:off x="1150938" y="692150"/>
            <a:ext cx="4556125" cy="3416300"/>
          </a:xfrm>
          <a:ln/>
        </p:spPr>
      </p:sp>
      <p:sp>
        <p:nvSpPr>
          <p:cNvPr id="59394" name="Rectangle 3"/>
          <p:cNvSpPr>
            <a:spLocks noGrp="1" noChangeArrowheads="1"/>
          </p:cNvSpPr>
          <p:nvPr>
            <p:ph type="body" idx="1"/>
          </p:nvPr>
        </p:nvSpPr>
        <p:spPr>
          <a:noFill/>
        </p:spPr>
        <p:txBody>
          <a:bodyPr/>
          <a:lstStyle/>
          <a:p>
            <a:pPr algn="just" rtl="1"/>
            <a:r>
              <a:rPr lang="ar-JO" b="1" dirty="0">
                <a:solidFill>
                  <a:srgbClr val="000000"/>
                </a:solidFill>
                <a:latin typeface="Times" charset="0"/>
              </a:rPr>
              <a:t>//// الآن ، إبراهيم يبلغ من العمر ٨٥ عامًا ؛ سارة ، ٧٥  سنة.</a:t>
            </a:r>
          </a:p>
          <a:p>
            <a:pPr algn="just" rtl="1"/>
            <a:r>
              <a:rPr lang="ar-JO" b="1" dirty="0">
                <a:solidFill>
                  <a:srgbClr val="000000"/>
                </a:solidFill>
                <a:latin typeface="Times" charset="0"/>
              </a:rPr>
              <a:t>//// بعد ١٥  سنة أخرى ...</a:t>
            </a:r>
          </a:p>
          <a:p>
            <a:pPr algn="just" rtl="1"/>
            <a:r>
              <a:rPr lang="ar-JO" b="1" dirty="0">
                <a:solidFill>
                  <a:srgbClr val="000000"/>
                </a:solidFill>
                <a:latin typeface="Times" charset="0"/>
              </a:rPr>
              <a:t>////… أخيراً ولد ابن وعد الله لإبراهيم ... من خلال سارة.</a:t>
            </a:r>
          </a:p>
          <a:p>
            <a:pPr algn="just" rtl="1"/>
            <a:r>
              <a:rPr lang="ar-JO" b="1" dirty="0">
                <a:solidFill>
                  <a:srgbClr val="000000"/>
                </a:solidFill>
                <a:latin typeface="Times" charset="0"/>
              </a:rPr>
              <a:t>//// يُدعى إسحق</a:t>
            </a:r>
            <a:r>
              <a:rPr lang="en-US" b="1" dirty="0">
                <a:solidFill>
                  <a:srgbClr val="000000"/>
                </a:solidFill>
                <a:latin typeface="Times" charset="0"/>
              </a:rPr>
              <a:t> ، </a:t>
            </a:r>
            <a:r>
              <a:rPr lang="ar-JO" b="1" dirty="0">
                <a:solidFill>
                  <a:srgbClr val="000000"/>
                </a:solidFill>
                <a:latin typeface="Times" charset="0"/>
              </a:rPr>
              <a:t>وهي كلمة تتبع معناها إلى مصطلح الجذر العبري الذي يشير إلى الضحك. نعم ، يعتقد إبراهيم أنه من المضحك أن يصبح هو وسارة والدين في مثل هذه الأعمار المتقدمة.</a:t>
            </a:r>
            <a:endParaRPr lang="en-US" b="1" dirty="0">
              <a:solidFill>
                <a:srgbClr val="000000"/>
              </a:solidFill>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xfrm>
            <a:off x="1150938" y="692150"/>
            <a:ext cx="4556125" cy="3416300"/>
          </a:xfrm>
          <a:ln/>
        </p:spPr>
      </p:sp>
      <p:sp>
        <p:nvSpPr>
          <p:cNvPr id="61442" name="Rectangle 3"/>
          <p:cNvSpPr>
            <a:spLocks noGrp="1" noChangeArrowheads="1"/>
          </p:cNvSpPr>
          <p:nvPr>
            <p:ph type="body" idx="1"/>
          </p:nvPr>
        </p:nvSpPr>
        <p:spPr>
          <a:noFill/>
        </p:spPr>
        <p:txBody>
          <a:bodyPr/>
          <a:lstStyle/>
          <a:p>
            <a:pPr algn="just" rtl="1"/>
            <a:r>
              <a:rPr lang="ar-JO" b="1" dirty="0">
                <a:solidFill>
                  <a:srgbClr val="000000"/>
                </a:solidFill>
                <a:latin typeface="Times" charset="0"/>
              </a:rPr>
              <a:t>إسحاق هو بالفعل الابن الذي طال انتظاره ...</a:t>
            </a:r>
          </a:p>
          <a:p>
            <a:pPr algn="just" rtl="1"/>
            <a:r>
              <a:rPr lang="ar-JO" b="1" dirty="0">
                <a:solidFill>
                  <a:srgbClr val="000000"/>
                </a:solidFill>
                <a:latin typeface="Times" charset="0"/>
              </a:rPr>
              <a:t>////… الذي من خلاله ينتقل وعد الله لإبراهيم ...</a:t>
            </a:r>
          </a:p>
          <a:p>
            <a:pPr algn="just" rtl="1"/>
            <a:r>
              <a:rPr lang="ar-JO" b="1" dirty="0">
                <a:solidFill>
                  <a:srgbClr val="000000"/>
                </a:solidFill>
                <a:latin typeface="Times" charset="0"/>
              </a:rPr>
              <a:t>////… من خلال نسل عائلته.</a:t>
            </a:r>
            <a:endParaRPr lang="en-US" b="1" dirty="0">
              <a:solidFill>
                <a:srgbClr val="000000"/>
              </a:solidFill>
              <a:latin typeface="Time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1150938" y="692150"/>
            <a:ext cx="4556125" cy="3416300"/>
          </a:xfrm>
          <a:ln/>
        </p:spPr>
      </p:sp>
      <p:sp>
        <p:nvSpPr>
          <p:cNvPr id="63490" name="Rectangle 3"/>
          <p:cNvSpPr>
            <a:spLocks noGrp="1" noChangeArrowheads="1"/>
          </p:cNvSpPr>
          <p:nvPr>
            <p:ph type="body" idx="1"/>
          </p:nvPr>
        </p:nvSpPr>
        <p:spPr>
          <a:noFill/>
        </p:spPr>
        <p:txBody>
          <a:bodyPr/>
          <a:lstStyle/>
          <a:p>
            <a:pPr algn="just" rtl="1"/>
            <a:r>
              <a:rPr lang="ar-JO" b="1" dirty="0">
                <a:latin typeface="Times" charset="0"/>
              </a:rPr>
              <a:t>لذا ... تظهر الحروف إ و إ (إسماعيل وإسحاق)في مجلد ملف إبراهيم. من ابني ابراهيم .... اسماعيل واسحق ...</a:t>
            </a:r>
          </a:p>
          <a:p>
            <a:pPr algn="just" rtl="1"/>
            <a:r>
              <a:rPr lang="ar-JO" b="1" dirty="0">
                <a:latin typeface="Times" charset="0"/>
              </a:rPr>
              <a:t>هنا في هذه النقطة التاريخية الحاسمة ... بدأ الصراع اليهودي العربي الرهيب في عصرنا منذ حوالي ٤٠٠٠  عام ... حوالي ٢٠٠٠ ق. م</a:t>
            </a:r>
            <a:endParaRPr lang="en-US" b="1" dirty="0">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1150938" y="692150"/>
            <a:ext cx="4556125" cy="3416300"/>
          </a:xfrm>
          <a:ln/>
        </p:spPr>
      </p:sp>
      <p:sp>
        <p:nvSpPr>
          <p:cNvPr id="65538" name="Rectangle 3"/>
          <p:cNvSpPr>
            <a:spLocks noGrp="1" noChangeArrowheads="1"/>
          </p:cNvSpPr>
          <p:nvPr>
            <p:ph type="body" idx="1"/>
          </p:nvPr>
        </p:nvSpPr>
        <p:spPr>
          <a:noFill/>
        </p:spPr>
        <p:txBody>
          <a:bodyPr/>
          <a:lstStyle/>
          <a:p>
            <a:pPr algn="just" rtl="1"/>
            <a:r>
              <a:rPr lang="ar-JO" b="1" dirty="0">
                <a:latin typeface="Times" charset="0"/>
              </a:rPr>
              <a:t>لأن...</a:t>
            </a:r>
          </a:p>
          <a:p>
            <a:pPr algn="just" rtl="1"/>
            <a:r>
              <a:rPr lang="ar-JO" b="1" dirty="0">
                <a:latin typeface="Times" charset="0"/>
              </a:rPr>
              <a:t>////… إسماعيل معترف به اليوم كأب الأمم العربية ... من خلال إبراهيم ...</a:t>
            </a:r>
          </a:p>
          <a:p>
            <a:pPr algn="just" rtl="1"/>
            <a:r>
              <a:rPr lang="ar-JO" b="1" dirty="0">
                <a:latin typeface="Times" charset="0"/>
              </a:rPr>
              <a:t>//// في حين أن إسحاق ، بالطبع ، يحظى بالاحترام باعتباره أحد الآباء المؤسسين لليهود ... أيضًا من خلال إبراهيم!</a:t>
            </a:r>
            <a:endParaRPr lang="en-US" b="1" dirty="0">
              <a:latin typeface="Time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1150938" y="692150"/>
            <a:ext cx="4556125" cy="3416300"/>
          </a:xfrm>
          <a:ln/>
        </p:spPr>
      </p:sp>
      <p:sp>
        <p:nvSpPr>
          <p:cNvPr id="67586" name="Rectangle 3"/>
          <p:cNvSpPr>
            <a:spLocks noGrp="1" noChangeArrowheads="1"/>
          </p:cNvSpPr>
          <p:nvPr>
            <p:ph type="body" idx="1"/>
          </p:nvPr>
        </p:nvSpPr>
        <p:spPr>
          <a:noFill/>
        </p:spPr>
        <p:txBody>
          <a:bodyPr/>
          <a:lstStyle/>
          <a:p>
            <a:pPr algn="just" rtl="1"/>
            <a:r>
              <a:rPr lang="ar-JO" b="1" dirty="0">
                <a:latin typeface="Times" charset="0"/>
              </a:rPr>
              <a:t>هناك صراع هائل بين الأخوين غير الأشقاء وأمهاتهم. وبينما نشاهد أو نقرأ أخبار اليوم ، نرى أن الاضطرابات القديمة التي بدأت في خيمة إبراهيم منذ ٤٠٠٠  عام ما زالت مستمرة حتى اليوم! يدعي كل من اليهود والعرب أن أبراهام هو نقطة البداية لشعوبهم!</a:t>
            </a:r>
            <a:endParaRPr lang="en-US" b="1" dirty="0">
              <a:latin typeface="Time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1150938" y="692150"/>
            <a:ext cx="4556125" cy="3416300"/>
          </a:xfrm>
          <a:ln/>
        </p:spPr>
      </p:sp>
      <p:sp>
        <p:nvSpPr>
          <p:cNvPr id="69634" name="Rectangle 3"/>
          <p:cNvSpPr>
            <a:spLocks noGrp="1" noChangeArrowheads="1"/>
          </p:cNvSpPr>
          <p:nvPr>
            <p:ph type="body" idx="1"/>
          </p:nvPr>
        </p:nvSpPr>
        <p:spPr>
          <a:noFill/>
        </p:spPr>
        <p:txBody>
          <a:bodyPr/>
          <a:lstStyle/>
          <a:p>
            <a:pPr algn="just" rtl="1"/>
            <a:r>
              <a:rPr lang="ar-JO" b="1" dirty="0">
                <a:latin typeface="Times" charset="0"/>
              </a:rPr>
              <a:t>ثم يطرح السؤال التالي: كيف نعرف أي ابن كان حقاً وريثاً للوعود الإبراهيمية؟ انظر إلى تك ٢٢ : ٢...</a:t>
            </a:r>
          </a:p>
          <a:p>
            <a:pPr algn="just" rtl="1"/>
            <a:r>
              <a:rPr lang="ar-JO" b="1" dirty="0">
                <a:latin typeface="Times" charset="0"/>
              </a:rPr>
              <a:t>//// "قال الله:" خذ ابنك وحيدك إسحق الذي تحبه ، واذهب إلى منطقة المريا. ضحي به هناك كمحرقة ، على أحد الجبال سأخبرك ".</a:t>
            </a:r>
          </a:p>
          <a:p>
            <a:pPr algn="just" rtl="1"/>
            <a:r>
              <a:rPr lang="ar-JO" b="1" dirty="0">
                <a:latin typeface="Times" charset="0"/>
              </a:rPr>
              <a:t>//// انظر إلى ملاحظة الدراسة هذه من ترجمة </a:t>
            </a:r>
            <a:r>
              <a:rPr lang="en-US" b="1" dirty="0">
                <a:latin typeface="Times" charset="0"/>
              </a:rPr>
              <a:t>NIV: "</a:t>
            </a:r>
            <a:r>
              <a:rPr lang="ar-JO" b="1" dirty="0">
                <a:latin typeface="Times" charset="0"/>
              </a:rPr>
              <a:t>في النص العبري ، يتبع" إسحاق "جملة" من تحبه "، من أجل زيادة التأثير:" ابنك ، ابنك الوحيد ، من تحبه - اسحق "كان إسحاق" ابن الموعد "الوحيد.</a:t>
            </a:r>
          </a:p>
          <a:p>
            <a:pPr algn="just" rtl="1"/>
            <a:r>
              <a:rPr lang="ar-JO" b="1" dirty="0">
                <a:latin typeface="Times" charset="0"/>
              </a:rPr>
              <a:t>//// هنا أيضًا ، ستجد في  ٢ أخ ٣: ١ أن الله يعرّف موريا بجبل الهيكل ، وهو اليوم موقع قبة الصخرة المسلمة. " .</a:t>
            </a:r>
            <a:endParaRPr lang="en-US" b="1" dirty="0">
              <a:latin typeface="Time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xfrm>
            <a:off x="1150938" y="692150"/>
            <a:ext cx="4556125" cy="3416300"/>
          </a:xfrm>
          <a:ln/>
        </p:spPr>
      </p:sp>
      <p:sp>
        <p:nvSpPr>
          <p:cNvPr id="71682" name="Rectangle 3"/>
          <p:cNvSpPr>
            <a:spLocks noGrp="1" noChangeArrowheads="1"/>
          </p:cNvSpPr>
          <p:nvPr>
            <p:ph type="body" idx="1"/>
          </p:nvPr>
        </p:nvSpPr>
        <p:spPr>
          <a:noFill/>
        </p:spPr>
        <p:txBody>
          <a:bodyPr/>
          <a:lstStyle/>
          <a:p>
            <a:pPr algn="just" rtl="1"/>
            <a:r>
              <a:rPr lang="ar-JO" b="1" dirty="0">
                <a:latin typeface="Times" charset="0"/>
              </a:rPr>
              <a:t>لكن إسماعيل لم ينسى ... لا إطلاقا!</a:t>
            </a:r>
          </a:p>
          <a:p>
            <a:pPr algn="just" rtl="1"/>
            <a:r>
              <a:rPr lang="ar-JO" b="1" dirty="0">
                <a:latin typeface="Times" charset="0"/>
              </a:rPr>
              <a:t>//// تك ١٧: ٢٠- ٢١... "وأما إسماعيل ، فقد سمعتك. ها أنا أباركه ، وأثمره ، وأكثره كثيرًا. جدًا. . أثني عشر رئيسًا يلد، وأجعله أُمّة كبيرة. .</a:t>
            </a:r>
          </a:p>
          <a:p>
            <a:pPr algn="just" rtl="1"/>
            <a:r>
              <a:rPr lang="ar-JO" b="1" dirty="0">
                <a:latin typeface="Times" charset="0"/>
              </a:rPr>
              <a:t>//// لكن عهدي سأقيمه مع إسحاق ، الذي تلده لك سارة في هذا الوقت في السنة الآتية".</a:t>
            </a:r>
            <a:endParaRPr lang="en-US" b="1" dirty="0">
              <a:latin typeface="Time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xfrm>
            <a:off x="1150938" y="692150"/>
            <a:ext cx="4556125" cy="3416300"/>
          </a:xfrm>
          <a:ln/>
        </p:spPr>
      </p:sp>
      <p:sp>
        <p:nvSpPr>
          <p:cNvPr id="73730" name="Rectangle 3"/>
          <p:cNvSpPr>
            <a:spLocks noGrp="1" noChangeArrowheads="1"/>
          </p:cNvSpPr>
          <p:nvPr>
            <p:ph type="body" idx="1"/>
          </p:nvPr>
        </p:nvSpPr>
        <p:spPr>
          <a:noFill/>
        </p:spPr>
        <p:txBody>
          <a:bodyPr/>
          <a:lstStyle/>
          <a:p>
            <a:pPr algn="just" rtl="1"/>
            <a:r>
              <a:rPr lang="ar-JO" b="1" dirty="0">
                <a:latin typeface="Times" charset="0"/>
              </a:rPr>
              <a:t>من المثير للاهتمام مقارنة تلك العطايا اليوم ...</a:t>
            </a:r>
          </a:p>
          <a:p>
            <a:pPr algn="just" rtl="1"/>
            <a:r>
              <a:rPr lang="ar-JO" b="1" dirty="0">
                <a:latin typeface="Times" charset="0"/>
              </a:rPr>
              <a:t>//// بشكل عام… ها هي الأراضي التي يسكنها اليوم أحفاد إسماعيل .. أراضي الشرق الأوسط.</a:t>
            </a:r>
          </a:p>
          <a:p>
            <a:pPr algn="just" rtl="1"/>
            <a:r>
              <a:rPr lang="ar-JO" b="1" dirty="0">
                <a:latin typeface="Times" charset="0"/>
              </a:rPr>
              <a:t>//// لكن بعد ذلك… قارن ذلك بأحفاد إسحاق في الشرق الأوسط ... هناك في إسرائيل الصغيرة.</a:t>
            </a:r>
          </a:p>
          <a:p>
            <a:pPr algn="just" rtl="1"/>
            <a:r>
              <a:rPr lang="ar-JO" b="1" dirty="0">
                <a:latin typeface="Times" charset="0"/>
              </a:rPr>
              <a:t>//// لماذا الاختلاف الهائل؟</a:t>
            </a:r>
            <a:endParaRPr lang="en-US" b="1" dirty="0">
              <a:latin typeface="Times"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p:spPr>
        <p:txBody>
          <a:bodyPr/>
          <a:lstStyle/>
          <a:p>
            <a:pPr algn="just" rtl="1"/>
            <a:r>
              <a:rPr lang="ar-JO" b="1" dirty="0">
                <a:latin typeface="Times" charset="0"/>
              </a:rPr>
              <a:t>عمليًا .. قارن بين الجغرافيا .. إسرائيل اليوم مقابل بقية العالم العربي!</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CCF7A4E-D6FD-5F45-A39E-0CE30EA17FAB}" type="slidenum">
              <a:rPr lang="en-US" sz="1200">
                <a:latin typeface="Arial" charset="0"/>
              </a:rPr>
              <a:pPr/>
              <a:t>3</a:t>
            </a:fld>
            <a:endParaRPr lang="en-US" sz="1200">
              <a:latin typeface="Arial"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p:spPr>
        <p:txBody>
          <a:bodyPr/>
          <a:lstStyle/>
          <a:p>
            <a:pPr algn="just" rtl="1"/>
            <a:r>
              <a:rPr lang="ar-JO" dirty="0">
                <a:latin typeface="Times" charset="0"/>
              </a:rPr>
              <a:t>لكن هناك شيء آخر في العمل هنا. قارن تأثير الشرق الأوسط من نسل إسماعيل ، محمد ، مؤسس الإسلام ... مع تأثير إسحاق ، بطريرك إسرائيل العظيم ، وشقيق إسماعيل!</a:t>
            </a:r>
            <a:endParaRPr lang="en-US" dirty="0">
              <a:latin typeface="Time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150938" y="692150"/>
            <a:ext cx="4556125" cy="3416300"/>
          </a:xfrm>
          <a:ln/>
        </p:spPr>
      </p:sp>
      <p:sp>
        <p:nvSpPr>
          <p:cNvPr id="81922" name="Rectangle 3"/>
          <p:cNvSpPr>
            <a:spLocks noGrp="1" noChangeArrowheads="1"/>
          </p:cNvSpPr>
          <p:nvPr>
            <p:ph type="body" idx="1"/>
          </p:nvPr>
        </p:nvSpPr>
        <p:spPr>
          <a:noFill/>
        </p:spPr>
        <p:txBody>
          <a:bodyPr/>
          <a:lstStyle/>
          <a:p>
            <a:pPr lvl="1" algn="just" rtl="1"/>
            <a:r>
              <a:rPr lang="ar-JO" b="1" dirty="0">
                <a:latin typeface="Times" charset="0"/>
                <a:ea typeface="ＭＳ Ｐゴシック" charset="0"/>
              </a:rPr>
              <a:t>في عالم اليوم الجيوسياسي ... قارن حجم إسرائيل الصغيرة بأستراليا ...</a:t>
            </a:r>
          </a:p>
          <a:p>
            <a:pPr lvl="1" algn="just" rtl="1"/>
            <a:r>
              <a:rPr lang="ar-JO" b="1" dirty="0">
                <a:latin typeface="Times" charset="0"/>
                <a:ea typeface="ＭＳ Ｐゴシック" charset="0"/>
              </a:rPr>
              <a:t>//// إسرائيل مع فرنسا ...</a:t>
            </a:r>
          </a:p>
          <a:p>
            <a:pPr lvl="1" algn="just" rtl="1"/>
            <a:r>
              <a:rPr lang="ar-JO" b="1" dirty="0">
                <a:latin typeface="Times" charset="0"/>
                <a:ea typeface="ＭＳ Ｐゴシック" charset="0"/>
              </a:rPr>
              <a:t>//// إسرائيل والولايات المتحدة دولة مين… أو</a:t>
            </a:r>
          </a:p>
          <a:p>
            <a:pPr lvl="1" algn="just" rtl="1"/>
            <a:r>
              <a:rPr lang="ar-JO" b="1" dirty="0">
                <a:latin typeface="Times" charset="0"/>
                <a:ea typeface="ＭＳ Ｐゴシック" charset="0"/>
              </a:rPr>
              <a:t>//// إسرائيل وكاليفورنيا.</a:t>
            </a:r>
          </a:p>
          <a:p>
            <a:pPr lvl="1" algn="just" rtl="1"/>
            <a:r>
              <a:rPr lang="ar-JO" b="1" dirty="0">
                <a:latin typeface="Times" charset="0"/>
                <a:ea typeface="ＭＳ Ｐゴシック" charset="0"/>
              </a:rPr>
              <a:t>//// عرض سنغافورة وإسرائيل متماثلان تقريبًا.</a:t>
            </a:r>
            <a:endParaRPr lang="en-US" b="1" dirty="0">
              <a:latin typeface="Time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xfrm>
            <a:off x="1150938" y="692150"/>
            <a:ext cx="4556125" cy="3416300"/>
          </a:xfrm>
          <a:ln/>
        </p:spPr>
      </p:sp>
      <p:sp>
        <p:nvSpPr>
          <p:cNvPr id="83970" name="Rectangle 3"/>
          <p:cNvSpPr>
            <a:spLocks noGrp="1" noChangeArrowheads="1"/>
          </p:cNvSpPr>
          <p:nvPr>
            <p:ph type="body" idx="1"/>
          </p:nvPr>
        </p:nvSpPr>
        <p:spPr>
          <a:noFill/>
        </p:spPr>
        <p:txBody>
          <a:bodyPr/>
          <a:lstStyle/>
          <a:p>
            <a:pPr algn="just" rtl="1"/>
            <a:r>
              <a:rPr lang="ar-JO" dirty="0">
                <a:latin typeface="Times" charset="0"/>
              </a:rPr>
              <a:t>وأخيرًا ... حتى عند مقارنة إسرائيل بالولايات المتحدة بأكملها ... من الشمال إلى الجنوب ... من الشرق إلى الغرب: عندما يتعلق الأمر بالحجم وحده ، هناك تفاوت كبير بين إسحاق وإسماعيل! لماذا هو كذلك؟ كيف نفسر ذلك؟</a:t>
            </a:r>
            <a:endParaRPr lang="en-US" dirty="0">
              <a:latin typeface="Times"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xfrm>
            <a:off x="1150938" y="692150"/>
            <a:ext cx="4556125" cy="3416300"/>
          </a:xfrm>
          <a:ln/>
        </p:spPr>
      </p:sp>
      <p:sp>
        <p:nvSpPr>
          <p:cNvPr id="86018" name="Rectangle 3"/>
          <p:cNvSpPr>
            <a:spLocks noGrp="1" noChangeArrowheads="1"/>
          </p:cNvSpPr>
          <p:nvPr>
            <p:ph type="body" idx="1"/>
          </p:nvPr>
        </p:nvSpPr>
        <p:spPr>
          <a:noFill/>
        </p:spPr>
        <p:txBody>
          <a:bodyPr/>
          <a:lstStyle/>
          <a:p>
            <a:pPr algn="just" rtl="1"/>
            <a:r>
              <a:rPr lang="ar-JO" b="1" dirty="0">
                <a:latin typeface="Times" charset="0"/>
              </a:rPr>
              <a:t>انظر إلى هذا المقطع من كتاب هال ليندسي عام ٢٠٠٢  ، الكراهية الأبدية: جذور الجهاد:"... حصل الإسماعيليون على المزيد من الأراضي وثروة أكبر من الإسرائيليين في نهاية المطاف. وكان هذا صحيحًا في تاريخهم الماضي ، ناهيك عن الثروة النفطية الهائلة في العصر الحديث. وكان الخلاص الروحي دائمًا مفتوحًا للإسماعيليين."[تابع إلى الجزء التالي من المقطع أدناه.]</a:t>
            </a:r>
          </a:p>
          <a:p>
            <a:pPr algn="just" rtl="1"/>
            <a:r>
              <a:rPr lang="ar-JO" b="1" dirty="0">
                <a:latin typeface="Times" charset="0"/>
              </a:rPr>
              <a:t>الكتاب باللغة الإنجليزية (</a:t>
            </a:r>
            <a:r>
              <a:rPr lang="en-US" b="1" dirty="0">
                <a:latin typeface="Times" charset="0"/>
              </a:rPr>
              <a:t>The Everlasting Hatred: The Roots of Jihad</a:t>
            </a:r>
            <a:r>
              <a:rPr lang="ar-JO" b="1" dirty="0">
                <a:latin typeface="Times" charset="0"/>
              </a:rPr>
              <a:t>).</a:t>
            </a:r>
            <a:endParaRPr lang="en-US" dirty="0">
              <a:latin typeface="Times"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xfrm>
            <a:off x="1150938" y="692150"/>
            <a:ext cx="4556125" cy="3416300"/>
          </a:xfrm>
          <a:ln/>
        </p:spPr>
      </p:sp>
      <p:sp>
        <p:nvSpPr>
          <p:cNvPr id="88066" name="Rectangle 3"/>
          <p:cNvSpPr>
            <a:spLocks noGrp="1" noChangeArrowheads="1"/>
          </p:cNvSpPr>
          <p:nvPr>
            <p:ph type="body" idx="1"/>
          </p:nvPr>
        </p:nvSpPr>
        <p:spPr>
          <a:noFill/>
        </p:spPr>
        <p:txBody>
          <a:bodyPr/>
          <a:lstStyle/>
          <a:p>
            <a:pPr algn="just" rtl="1"/>
            <a:r>
              <a:rPr lang="ar-JO" altLang="ja-JP" b="1" dirty="0">
                <a:latin typeface="Times" charset="0"/>
              </a:rPr>
              <a:t>"لكن عهد الله ، الذي يتعلق بأهدافه الروحية ، كان فقط لإسحاق ونسله. كانت البركات الجسدية التي وعد بها إسحاق لتسهيل دعوة الله الروحية للأمة التي ستأتي منه."</a:t>
            </a:r>
            <a:endParaRPr lang="en-US" b="1" dirty="0">
              <a:latin typeface="Times"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xfrm>
            <a:off x="1150938" y="692150"/>
            <a:ext cx="4556125" cy="3416300"/>
          </a:xfrm>
          <a:ln/>
        </p:spPr>
      </p:sp>
      <p:sp>
        <p:nvSpPr>
          <p:cNvPr id="90114" name="Rectangle 3"/>
          <p:cNvSpPr>
            <a:spLocks noGrp="1" noChangeArrowheads="1"/>
          </p:cNvSpPr>
          <p:nvPr>
            <p:ph type="body" idx="1"/>
          </p:nvPr>
        </p:nvSpPr>
        <p:spPr>
          <a:noFill/>
        </p:spPr>
        <p:txBody>
          <a:bodyPr/>
          <a:lstStyle/>
          <a:p>
            <a:pPr algn="just" rtl="1"/>
            <a:r>
              <a:rPr lang="ar-JO" b="1" dirty="0">
                <a:latin typeface="Times" charset="0"/>
              </a:rPr>
              <a:t>وداخل الأرض القديمة الآن ...</a:t>
            </a:r>
          </a:p>
          <a:p>
            <a:pPr algn="just" rtl="1"/>
            <a:r>
              <a:rPr lang="ar-JO" b="1" dirty="0">
                <a:latin typeface="Times" charset="0"/>
              </a:rPr>
              <a:t>//// هنا ، من نسل إسحاق</a:t>
            </a:r>
          </a:p>
          <a:p>
            <a:pPr algn="just" rtl="1"/>
            <a:r>
              <a:rPr lang="ar-JO" b="1" dirty="0">
                <a:latin typeface="Times" charset="0"/>
              </a:rPr>
              <a:t>//// ويستمر أحفاد إسماعيل اليوم - ذلك الصراع اللامتناهي الذي بدأ في خيمة إبراهيم في فلسطين القديمة أو كنعان - أو إسرائيل - منذ زمن بعيد. إسرائيل اليهودية تجتاحها أحفاد إسماعيل في البلدان المجاورة من كل جانب! إن الآثار المترتبة على هذا الظرف في أيامنا هذه هائلة.</a:t>
            </a:r>
            <a:endParaRPr lang="en-US" b="1" dirty="0">
              <a:latin typeface="Time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xfrm>
            <a:off x="1150938" y="692150"/>
            <a:ext cx="4556125" cy="3416300"/>
          </a:xfrm>
          <a:ln/>
        </p:spPr>
      </p:sp>
      <p:sp>
        <p:nvSpPr>
          <p:cNvPr id="92162" name="Rectangle 3"/>
          <p:cNvSpPr>
            <a:spLocks noGrp="1" noChangeArrowheads="1"/>
          </p:cNvSpPr>
          <p:nvPr>
            <p:ph type="body" idx="1"/>
          </p:nvPr>
        </p:nvSpPr>
        <p:spPr>
          <a:noFill/>
        </p:spPr>
        <p:txBody>
          <a:bodyPr/>
          <a:lstStyle/>
          <a:p>
            <a:pPr algn="just" rtl="1"/>
            <a:r>
              <a:rPr lang="ar-JO" b="1" dirty="0">
                <a:latin typeface="Times" charset="0"/>
              </a:rPr>
              <a:t>وها هي تلك الأرض اليوم ... ولكنها جزء فقط من وعد الله لإبراهيم ... هذا الموقع الخصب على طول نهر الأردن في إسرائيل.</a:t>
            </a:r>
          </a:p>
          <a:p>
            <a:pPr algn="just" rtl="1"/>
            <a:r>
              <a:rPr lang="ar-JO" b="1" dirty="0">
                <a:latin typeface="Times" charset="0"/>
              </a:rPr>
              <a:t>//// أرض ميراثه الموعود! من الشمال الخصب إلى الجنوب المقفر ... "اللبن والعسل" ما هما إلا بداية لبركات هذه القطعة المميزة من الأرض.</a:t>
            </a:r>
            <a:endParaRPr lang="en-US" b="1" dirty="0">
              <a:latin typeface="Times"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19BC69-BDDB-E64F-BE56-8DD7FFCC895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______________</a:t>
            </a:r>
          </a:p>
          <a:p>
            <a:pPr eaLnBrk="1" hangingPunct="1"/>
            <a:r>
              <a:rPr lang="en-US" dirty="0">
                <a:latin typeface="Arial" charset="0"/>
                <a:ea typeface="ＭＳ Ｐゴシック" charset="0"/>
                <a:cs typeface="ＭＳ Ｐゴシック" charset="0"/>
              </a:rPr>
              <a:t>BG-02-Eden&amp; ANE-37</a:t>
            </a:r>
          </a:p>
          <a:p>
            <a:pPr eaLnBrk="1" hangingPunct="1"/>
            <a:r>
              <a:rPr lang="en-US" dirty="0">
                <a:latin typeface="Arial" charset="0"/>
                <a:ea typeface="ＭＳ Ｐゴシック" charset="0"/>
                <a:cs typeface="ＭＳ Ｐゴシック" charset="0"/>
              </a:rPr>
              <a:t>BG-05-Israel NT Regions-4</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19BC69-BDDB-E64F-BE56-8DD7FFCC895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______________</a:t>
            </a:r>
          </a:p>
          <a:p>
            <a:pPr eaLnBrk="1" hangingPunct="1"/>
            <a:r>
              <a:rPr lang="en-US" dirty="0">
                <a:latin typeface="Arial" charset="0"/>
                <a:ea typeface="ＭＳ Ｐゴシック" charset="0"/>
                <a:cs typeface="ＭＳ Ｐゴシック" charset="0"/>
              </a:rPr>
              <a:t>BG-02-Eden&amp; ANE-37</a:t>
            </a:r>
          </a:p>
          <a:p>
            <a:pPr eaLnBrk="1" hangingPunct="1"/>
            <a:r>
              <a:rPr lang="en-US" dirty="0">
                <a:latin typeface="Arial" charset="0"/>
                <a:ea typeface="ＭＳ Ｐゴシック" charset="0"/>
                <a:cs typeface="ＭＳ Ｐゴシック" charset="0"/>
              </a:rPr>
              <a:t>BG-05-Israel NT Regions-4</a:t>
            </a:r>
          </a:p>
        </p:txBody>
      </p:sp>
    </p:spTree>
    <p:extLst>
      <p:ext uri="{BB962C8B-B14F-4D97-AF65-F5344CB8AC3E}">
        <p14:creationId xmlns:p14="http://schemas.microsoft.com/office/powerpoint/2010/main" val="39200823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19BC69-BDDB-E64F-BE56-8DD7FFCC895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______________</a:t>
            </a:r>
          </a:p>
          <a:p>
            <a:pPr eaLnBrk="1" hangingPunct="1"/>
            <a:r>
              <a:rPr lang="en-US" dirty="0">
                <a:latin typeface="Arial" charset="0"/>
                <a:ea typeface="ＭＳ Ｐゴシック" charset="0"/>
                <a:cs typeface="ＭＳ Ｐゴシック" charset="0"/>
              </a:rPr>
              <a:t>BG-02-Eden&amp; ANE-37</a:t>
            </a:r>
          </a:p>
          <a:p>
            <a:pPr eaLnBrk="1" hangingPunct="1"/>
            <a:r>
              <a:rPr lang="en-US" dirty="0">
                <a:latin typeface="Arial" charset="0"/>
                <a:ea typeface="ＭＳ Ｐゴシック" charset="0"/>
                <a:cs typeface="ＭＳ Ｐゴシック" charset="0"/>
              </a:rPr>
              <a:t>BG-05-Israel NT Regions-4</a:t>
            </a:r>
          </a:p>
        </p:txBody>
      </p:sp>
    </p:spTree>
    <p:extLst>
      <p:ext uri="{BB962C8B-B14F-4D97-AF65-F5344CB8AC3E}">
        <p14:creationId xmlns:p14="http://schemas.microsoft.com/office/powerpoint/2010/main" val="2632209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9FCE44-1784-9C44-A438-E97CAB7CD8C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F40ED2C-9662-D341-83C1-9F397086A62F}" type="slidenum">
              <a:rPr lang="en-US" sz="1200">
                <a:solidFill>
                  <a:prstClr val="black"/>
                </a:solidFill>
                <a:latin typeface="Arial" charset="0"/>
              </a:rPr>
              <a:pPr/>
              <a:t>40</a:t>
            </a:fld>
            <a:endParaRPr lang="en-US" sz="1200">
              <a:solidFill>
                <a:prstClr val="black"/>
              </a:solidFill>
              <a:latin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759D81E-545B-0144-B415-CB6834F4BBA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God claims to have given Israel every opportunity to serve him—even the best piece of real estate in the known world.</a:t>
            </a:r>
          </a:p>
          <a:p>
            <a:pPr eaLnBrk="1" hangingPunct="1"/>
            <a:r>
              <a:rPr lang="en-US" dirty="0">
                <a:latin typeface="Arial" charset="0"/>
                <a:ea typeface="ＭＳ Ｐゴシック" charset="0"/>
                <a:cs typeface="ＭＳ Ｐゴシック" charset="0"/>
              </a:rPr>
              <a:t>___________</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BE-26-Ezekiel-slide 28</a:t>
            </a:r>
          </a:p>
          <a:p>
            <a:pPr eaLnBrk="1" hangingPunct="1"/>
            <a:r>
              <a:rPr lang="en-US" dirty="0">
                <a:latin typeface="Arial" charset="0"/>
                <a:ea typeface="ＭＳ Ｐゴシック" charset="0"/>
                <a:cs typeface="ＭＳ Ｐゴシック" charset="0"/>
              </a:rPr>
              <a:t>BG-02-Eden &amp; ANE-37</a:t>
            </a:r>
          </a:p>
          <a:p>
            <a:pPr eaLnBrk="1" hangingPunct="1"/>
            <a:r>
              <a:rPr lang="en-US" dirty="0">
                <a:latin typeface="Arial" charset="0"/>
                <a:ea typeface="ＭＳ Ｐゴシック" charset="0"/>
                <a:cs typeface="ＭＳ Ｐゴシック" charset="0"/>
              </a:rPr>
              <a:t>OS-26-Ezek1-39-slide 114</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9AC5FE9-1E17-6146-A3C7-00FA8B0E5EB2}" type="slidenum">
              <a:rPr lang="en-US" sz="1200">
                <a:latin typeface="Arial" charset="0"/>
              </a:rPr>
              <a:pPr/>
              <a:t>42</a:t>
            </a:fld>
            <a:endParaRPr lang="en-US" sz="1200">
              <a:latin typeface="Arial"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latin typeface="Arial" panose="020B0604020202020204" pitchFamily="34" charset="0"/>
                <a:ea typeface="ＭＳ Ｐゴシック" charset="0"/>
                <a:cs typeface="Arial" panose="020B0604020202020204" pitchFamily="34" charset="0"/>
              </a:rPr>
              <a:t>Across those seven years of hard-fought battles North to South, </a:t>
            </a:r>
          </a:p>
          <a:p>
            <a:r>
              <a:rPr lang="en-US" b="0" dirty="0">
                <a:latin typeface="Arial" panose="020B0604020202020204" pitchFamily="34" charset="0"/>
                <a:ea typeface="ＭＳ Ｐゴシック" charset="0"/>
                <a:cs typeface="Arial" panose="020B0604020202020204" pitchFamily="34" charset="0"/>
              </a:rPr>
              <a:t>Joshua</a:t>
            </a:r>
            <a:r>
              <a:rPr lang="fr-FR" b="0" dirty="0">
                <a:latin typeface="Arial" panose="020B0604020202020204" pitchFamily="34" charset="0"/>
                <a:ea typeface="ＭＳ Ｐゴシック" charset="0"/>
                <a:cs typeface="Arial" panose="020B0604020202020204" pitchFamily="34" charset="0"/>
              </a:rPr>
              <a:t>'</a:t>
            </a:r>
            <a:r>
              <a:rPr lang="en-US" b="0" dirty="0">
                <a:latin typeface="Arial" panose="020B0604020202020204" pitchFamily="34" charset="0"/>
                <a:ea typeface="ＭＳ Ｐゴシック" charset="0"/>
                <a:cs typeface="Arial" panose="020B0604020202020204" pitchFamily="34" charset="0"/>
              </a:rPr>
              <a:t>s forces had to contend with enormous physical contrasts and challenges….</a:t>
            </a:r>
          </a:p>
          <a:p>
            <a:r>
              <a:rPr lang="en-US" b="0" dirty="0">
                <a:latin typeface="Arial" panose="020B0604020202020204" pitchFamily="34" charset="0"/>
                <a:ea typeface="ＭＳ Ｐゴシック" charset="0"/>
                <a:cs typeface="Arial" panose="020B0604020202020204" pitchFamily="34" charset="0"/>
              </a:rPr>
              <a:t>////	the lands of the north….well watered and fruitful….while in the south, a place of desolation and loneliness.</a:t>
            </a:r>
          </a:p>
          <a:p>
            <a:r>
              <a:rPr lang="en-US" b="0" dirty="0">
                <a:latin typeface="Arial" panose="020B0604020202020204" pitchFamily="34" charset="0"/>
                <a:ea typeface="ＭＳ Ｐゴシック" charset="0"/>
                <a:cs typeface="Arial" panose="020B0604020202020204" pitchFamily="34" charset="0"/>
              </a:rPr>
              <a:t>////	From Dan in the North to Beersheba in the south.</a:t>
            </a:r>
          </a:p>
          <a:p>
            <a:r>
              <a:rPr lang="en-US" b="0" dirty="0">
                <a:latin typeface="Arial" panose="020B0604020202020204" pitchFamily="34" charset="0"/>
                <a:ea typeface="ＭＳ Ｐゴシック" charset="0"/>
                <a:cs typeface="Arial" panose="020B0604020202020204" pitchFamily="34" charset="0"/>
              </a:rPr>
              <a:t>In spite of all their efforts, though, </a:t>
            </a:r>
            <a:r>
              <a:rPr lang="en-US" b="0" u="sng" dirty="0">
                <a:latin typeface="Arial" panose="020B0604020202020204" pitchFamily="34" charset="0"/>
                <a:ea typeface="ＭＳ Ｐゴシック" charset="0"/>
                <a:cs typeface="Arial" panose="020B0604020202020204" pitchFamily="34" charset="0"/>
              </a:rPr>
              <a:t>Joshua</a:t>
            </a:r>
            <a:r>
              <a:rPr lang="fr-FR" b="0" u="sng" dirty="0">
                <a:latin typeface="Arial" panose="020B0604020202020204" pitchFamily="34" charset="0"/>
                <a:ea typeface="ＭＳ Ｐゴシック" charset="0"/>
                <a:cs typeface="Arial" panose="020B0604020202020204" pitchFamily="34" charset="0"/>
              </a:rPr>
              <a:t>'</a:t>
            </a:r>
            <a:r>
              <a:rPr lang="en-US" b="0" u="sng" dirty="0">
                <a:latin typeface="Arial" panose="020B0604020202020204" pitchFamily="34" charset="0"/>
                <a:ea typeface="ＭＳ Ｐゴシック" charset="0"/>
                <a:cs typeface="Arial" panose="020B0604020202020204" pitchFamily="34" charset="0"/>
              </a:rPr>
              <a:t>s armies do not completely rid the land OF ALL THE Canaanites as God had instructed.</a:t>
            </a:r>
            <a:r>
              <a:rPr lang="en-US" b="0" dirty="0">
                <a:latin typeface="Arial" panose="020B0604020202020204" pitchFamily="34" charset="0"/>
                <a:ea typeface="ＭＳ Ｐゴシック" charset="0"/>
                <a:cs typeface="Arial" panose="020B0604020202020204" pitchFamily="34" charset="0"/>
              </a:rPr>
              <a:t> This failure to completely obey God</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directive later proves to be a great mistake in the future development of Israel</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national life.</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987923A-4349-B346-825C-DA95080744B2}" type="slidenum">
              <a:rPr lang="en-US" sz="1200">
                <a:latin typeface="Arial" charset="0"/>
              </a:rPr>
              <a:pPr/>
              <a:t>44</a:t>
            </a:fld>
            <a:endParaRPr lang="en-US" sz="1200">
              <a:latin typeface="Arial"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A56AF46-C5A1-CE45-8D11-A33F0398592E}" type="slidenum">
              <a:rPr lang="en-US" sz="1200">
                <a:latin typeface="Arial" charset="0"/>
              </a:rPr>
              <a:pPr/>
              <a:t>45</a:t>
            </a:fld>
            <a:endParaRPr lang="en-US" sz="1200">
              <a:latin typeface="Arial" charset="0"/>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5047BF-1C83-774C-AE98-ACFA47ADD28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B5EA8F-5AA2-484E-90CB-C3179AA704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DABCFF9-548C-E94A-8E6D-FDF337AA9A15}" type="slidenum">
              <a:rPr lang="en-US" sz="1200">
                <a:latin typeface="Arial" charset="0"/>
              </a:rPr>
              <a:pPr/>
              <a:t>48</a:t>
            </a:fld>
            <a:endParaRPr lang="en-US" sz="1200">
              <a:latin typeface="Arial" charset="0"/>
            </a:endParaRPr>
          </a:p>
        </p:txBody>
      </p:sp>
      <p:sp>
        <p:nvSpPr>
          <p:cNvPr id="142338" name="Rectangle 2"/>
          <p:cNvSpPr>
            <a:spLocks noGrp="1" noRot="1" noChangeAspect="1" noChangeArrowheads="1"/>
          </p:cNvSpPr>
          <p:nvPr>
            <p:ph type="sldImg"/>
          </p:nvPr>
        </p:nvSpPr>
        <p:spPr>
          <a:solidFill>
            <a:srgbClr val="FFFFFF"/>
          </a:solidFill>
          <a:ln/>
        </p:spPr>
      </p:sp>
      <p:sp>
        <p:nvSpPr>
          <p:cNvPr id="142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9C6532-28C5-714F-AEA0-EE0351C012F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D660DC5-20BB-D84A-B98C-A91863AF4EC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2610" name="Rectangle 2"/>
          <p:cNvSpPr>
            <a:spLocks noGrp="1" noRot="1" noChangeAspect="1" noChangeArrowheads="1"/>
          </p:cNvSpPr>
          <p:nvPr>
            <p:ph type="sldImg"/>
          </p:nvPr>
        </p:nvSpPr>
        <p:spPr>
          <a:xfrm>
            <a:off x="1130300" y="674688"/>
            <a:ext cx="4597400" cy="3448050"/>
          </a:xfrm>
          <a:solidFill>
            <a:srgbClr val="FFFFFF"/>
          </a:solidFill>
          <a:ln/>
        </p:spPr>
      </p:sp>
      <p:sp>
        <p:nvSpPr>
          <p:cNvPr id="45261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We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the exact location of Eden as it was destroyed later in the Flood, but we do know that…</a:t>
            </a:r>
            <a:r>
              <a:rPr lang="en-SG" dirty="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8B1C88-CE17-8E4B-8EF7-6F07B2B45D5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6434" name="Rectangle 2"/>
          <p:cNvSpPr>
            <a:spLocks noGrp="1" noRot="1" noChangeAspect="1" noChangeArrowheads="1"/>
          </p:cNvSpPr>
          <p:nvPr>
            <p:ph type="sldImg"/>
          </p:nvPr>
        </p:nvSpPr>
        <p:spPr>
          <a:solidFill>
            <a:srgbClr val="FFFFFF"/>
          </a:solidFill>
          <a:ln/>
        </p:spPr>
      </p:sp>
      <p:sp>
        <p:nvSpPr>
          <p:cNvPr id="146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A4C792-B619-314D-9B68-14ED747481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C1E0B1-A0ED-BB4A-AFB9-3B8EF421F61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F31FC44-A6E6-7E4B-BF5C-ABF3CD054556}" type="slidenum">
              <a:rPr lang="en-US" sz="1200">
                <a:latin typeface="Arial" charset="0"/>
              </a:rPr>
              <a:pPr/>
              <a:t>53</a:t>
            </a:fld>
            <a:endParaRPr lang="en-US" sz="1200">
              <a:latin typeface="Arial" charset="0"/>
            </a:endParaRPr>
          </a:p>
        </p:txBody>
      </p:sp>
      <p:sp>
        <p:nvSpPr>
          <p:cNvPr id="152578" name="Rectangle 2"/>
          <p:cNvSpPr>
            <a:spLocks noGrp="1" noRot="1" noChangeAspect="1" noChangeArrowheads="1"/>
          </p:cNvSpPr>
          <p:nvPr>
            <p:ph type="sldImg"/>
          </p:nvPr>
        </p:nvSpPr>
        <p:spPr>
          <a:solidFill>
            <a:srgbClr val="FFFFFF"/>
          </a:solidFill>
          <a:ln/>
        </p:spPr>
      </p:sp>
      <p:sp>
        <p:nvSpPr>
          <p:cNvPr id="15257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BD1CAE-396E-DD44-830A-60C145D0B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2B799A-25FD-0B48-9C6B-3874A45B4DA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229A36-E621-5A46-ABB7-D9E8B1599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E04CACA-FFB6-E646-913B-A1BCF5E56082}" type="slidenum">
              <a:rPr lang="en-US" sz="1200">
                <a:latin typeface="Arial" charset="0"/>
              </a:rPr>
              <a:pPr/>
              <a:t>57</a:t>
            </a:fld>
            <a:endParaRPr lang="en-US" sz="1200">
              <a:latin typeface="Arial" charset="0"/>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84817B-0B16-9841-BA2E-A5D929DC6BC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F46052-D422-8B4C-81EF-27D6AD1D03A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26796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4BB296-E7E5-0246-BE29-5F430A777DA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08C5E98-8158-2248-AECA-91740CE8FB12}" type="slidenum">
              <a:rPr lang="en-US" sz="1200">
                <a:latin typeface="Arial" charset="0"/>
              </a:rPr>
              <a:pPr/>
              <a:t>61</a:t>
            </a:fld>
            <a:endParaRPr lang="en-US" sz="1200">
              <a:latin typeface="Arial"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5C5903-02E9-3E44-97D0-F4D1DCC67D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18BBCC-62A9-FE44-9ED3-6B353E4495B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1753CF-8C06-6548-8888-DCE7A0FDD88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B71C8B-8FE8-8243-A0D6-9CBB83EEAC6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9FCD3D3-A31B-BA45-8D2F-38C0288840BC}" type="slidenum">
              <a:rPr lang="en-US" sz="1200">
                <a:latin typeface="Arial" charset="0"/>
              </a:rPr>
              <a:pPr/>
              <a:t>66</a:t>
            </a:fld>
            <a:endParaRPr lang="en-US" sz="1200">
              <a:latin typeface="Arial" charset="0"/>
            </a:endParaRPr>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9D32051-85D5-5949-A5F8-E79F99192BB9}" type="slidenum">
              <a:rPr lang="en-US" sz="1200">
                <a:latin typeface="Arial" charset="0"/>
              </a:rPr>
              <a:pPr/>
              <a:t>67</a:t>
            </a:fld>
            <a:endParaRPr lang="en-US" sz="1200">
              <a:latin typeface="Arial"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B541B0F-3678-9B4F-A879-0672A912E04C}" type="slidenum">
              <a:rPr lang="en-US" sz="1200">
                <a:latin typeface="Arial" charset="0"/>
              </a:rPr>
              <a:pPr/>
              <a:t>68</a:t>
            </a:fld>
            <a:endParaRPr lang="en-US" sz="1200">
              <a:latin typeface="Arial" charset="0"/>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91C00A71-CE5D-B14F-A2A2-E7E32633D27B}" type="slidenum">
              <a:rPr lang="en-US" sz="1200">
                <a:solidFill>
                  <a:prstClr val="black"/>
                </a:solidFill>
                <a:latin typeface="Arial" charset="0"/>
              </a:rPr>
              <a:pPr/>
              <a:t>69</a:t>
            </a:fld>
            <a:endParaRPr lang="en-US" sz="1200">
              <a:solidFill>
                <a:prstClr val="black"/>
              </a:solidFill>
              <a:latin typeface="Arial"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JO" dirty="0"/>
              <a:t>غالباً ما نفكر في كوش القديمة على أنها تغطي إثيوبيا الحديثة، لكن هذه الخريطة تقول خلاف ذلك لأنها لا تشمل </a:t>
            </a:r>
            <a:r>
              <a:rPr lang="ar-JO"/>
              <a:t>حتى جزءا </a:t>
            </a:r>
            <a:r>
              <a:rPr lang="ar-JO" dirty="0"/>
              <a:t>من إثيوبيا</a:t>
            </a:r>
            <a:r>
              <a:rPr lang="en-US" dirty="0"/>
              <a:t>.</a:t>
            </a:r>
          </a:p>
          <a:p>
            <a:r>
              <a:rPr lang="en-US" dirty="0"/>
              <a:t>——————</a:t>
            </a:r>
          </a:p>
          <a:p>
            <a:r>
              <a:rPr lang="en-US" dirty="0"/>
              <a:t>BG-</a:t>
            </a:r>
            <a:r>
              <a:rPr lang="en-US" sz="1200" kern="1200" dirty="0">
                <a:solidFill>
                  <a:schemeClr val="tx1"/>
                </a:solidFill>
                <a:effectLst/>
                <a:latin typeface="+mn-lt"/>
                <a:ea typeface="+mn-ea"/>
                <a:cs typeface="+mn-cs"/>
              </a:rPr>
              <a:t>02-Eden&amp;ANE-6</a:t>
            </a:r>
          </a:p>
          <a:p>
            <a:r>
              <a:rPr lang="en-US" dirty="0"/>
              <a:t>OS-01-Gen1-3-slide160</a:t>
            </a:r>
          </a:p>
          <a:p>
            <a:r>
              <a:rPr lang="en-US" dirty="0"/>
              <a:t>OS-01-Gen4-20-slide 121</a:t>
            </a:r>
          </a:p>
          <a:p>
            <a:r>
              <a:rPr lang="en-US" dirty="0"/>
              <a:t>OS-23_Isaiah13-23-slide 76</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4040228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52062B0-19AD-AB43-9103-AF893B8E527A}" type="slidenum">
              <a:rPr lang="en-US" sz="1200">
                <a:solidFill>
                  <a:prstClr val="black"/>
                </a:solidFill>
                <a:latin typeface="Arial" charset="0"/>
              </a:rPr>
              <a:pPr/>
              <a:t>70</a:t>
            </a:fld>
            <a:endParaRPr lang="en-US" sz="1200">
              <a:solidFill>
                <a:prstClr val="black"/>
              </a:solidFill>
              <a:latin typeface="Arial"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BG Bible Geography in Arabic</a:t>
            </a:r>
          </a:p>
        </p:txBody>
      </p:sp>
    </p:spTree>
    <p:extLst>
      <p:ext uri="{BB962C8B-B14F-4D97-AF65-F5344CB8AC3E}">
        <p14:creationId xmlns:p14="http://schemas.microsoft.com/office/powerpoint/2010/main" val="2299514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E59253-F58F-6A42-8627-9352D236D69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5154" name="Rectangle 2"/>
          <p:cNvSpPr>
            <a:spLocks noGrp="1" noRot="1" noChangeAspect="1" noChangeArrowheads="1"/>
          </p:cNvSpPr>
          <p:nvPr>
            <p:ph type="sldImg"/>
          </p:nvPr>
        </p:nvSpPr>
        <p:spPr>
          <a:xfrm>
            <a:off x="1130300" y="674688"/>
            <a:ext cx="4597400" cy="3448050"/>
          </a:xfrm>
          <a:solidFill>
            <a:srgbClr val="FFFFFF"/>
          </a:solidFill>
          <a:ln/>
        </p:spPr>
      </p:sp>
      <p:sp>
        <p:nvSpPr>
          <p:cNvPr id="3051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Abraham knew that it was a sin to worship Sin, so he migrated westward in obedience to God’s command. Genesis 15:6 says that he believed God, and God credited righteousness to him for his simple trust in God.</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xfrm>
            <a:off x="1150938" y="692150"/>
            <a:ext cx="4556125" cy="3416300"/>
          </a:xfrm>
          <a:ln/>
        </p:spPr>
      </p:sp>
      <p:sp>
        <p:nvSpPr>
          <p:cNvPr id="34818" name="Rectangle 3"/>
          <p:cNvSpPr>
            <a:spLocks noGrp="1" noChangeArrowheads="1"/>
          </p:cNvSpPr>
          <p:nvPr>
            <p:ph type="body" idx="1"/>
          </p:nvPr>
        </p:nvSpPr>
        <p:spPr>
          <a:noFill/>
        </p:spPr>
        <p:txBody>
          <a:bodyPr/>
          <a:lstStyle/>
          <a:p>
            <a:pPr algn="just" rtl="1"/>
            <a:r>
              <a:rPr lang="ar-JO" b="1" dirty="0">
                <a:solidFill>
                  <a:srgbClr val="000000"/>
                </a:solidFill>
                <a:latin typeface="Times" charset="0"/>
              </a:rPr>
              <a:t>في تكوين ١٢ ، تقدم الآيات  ١-٣ وعد الله المكون من ثلاثة أجزاء لإبراهيم. ها هو:</a:t>
            </a:r>
          </a:p>
          <a:p>
            <a:pPr algn="just" rtl="1"/>
            <a:r>
              <a:rPr lang="ar-JO" b="1" dirty="0">
                <a:solidFill>
                  <a:srgbClr val="000000"/>
                </a:solidFill>
                <a:latin typeface="Times" charset="0"/>
              </a:rPr>
              <a:t>//// وقال الرب لإبرام: «اذهب من أرضك ومن عشيرتك ومن بيت ابيك الى الارض التي اريك.</a:t>
            </a:r>
          </a:p>
          <a:p>
            <a:pPr algn="just" rtl="1"/>
            <a:r>
              <a:rPr lang="ar-JO" b="1" dirty="0">
                <a:solidFill>
                  <a:srgbClr val="000000"/>
                </a:solidFill>
                <a:latin typeface="Times" charset="0"/>
              </a:rPr>
              <a:t>//// " فاجعلك أُمّة عظيمة وأباركك وأعظّم اسمك، وتكون بركة.</a:t>
            </a:r>
          </a:p>
          <a:p>
            <a:pPr algn="just" rtl="1"/>
            <a:r>
              <a:rPr lang="ar-JO" b="1" dirty="0">
                <a:solidFill>
                  <a:srgbClr val="000000"/>
                </a:solidFill>
                <a:latin typeface="Times" charset="0"/>
              </a:rPr>
              <a:t>//// وأبارك مباركيك، ولاعنك العنه. وتتبارك فيك جميع قبائل الأرض»</a:t>
            </a:r>
          </a:p>
          <a:p>
            <a:pPr algn="just" rtl="1"/>
            <a:endParaRPr lang="en-US" b="1" dirty="0">
              <a:solidFill>
                <a:srgbClr val="000000"/>
              </a:solidFill>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EBDD901-5E59-7B43-A9F7-14F4D95506FE}" type="slidenum">
              <a:rPr lang="en-US"/>
              <a:pPr>
                <a:defRPr/>
              </a:pPr>
              <a:t>‹#›</a:t>
            </a:fld>
            <a:endParaRPr lang="en-US"/>
          </a:p>
        </p:txBody>
      </p:sp>
    </p:spTree>
    <p:extLst>
      <p:ext uri="{BB962C8B-B14F-4D97-AF65-F5344CB8AC3E}">
        <p14:creationId xmlns:p14="http://schemas.microsoft.com/office/powerpoint/2010/main" val="2394965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FF6B31B-200E-4945-BCE0-B835FB57D12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284346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43553507"/>
      </p:ext>
    </p:extLst>
  </p:cSld>
  <p:clrMapOvr>
    <a:masterClrMapping/>
  </p:clrMapOvr>
  <p:transition>
    <p:wheel spokes="0"/>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836048"/>
      </p:ext>
    </p:extLst>
  </p:cSld>
  <p:clrMapOvr>
    <a:masterClrMapping/>
  </p:clrMapOvr>
  <p:transition>
    <p:wheel spokes="0"/>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3542353"/>
      </p:ext>
    </p:extLst>
  </p:cSld>
  <p:clrMapOvr>
    <a:masterClrMapping/>
  </p:clrMapOvr>
  <p:transition>
    <p:wheel spokes="0"/>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1653853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000021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795518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2590087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7228620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0668477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004518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D3DB8D5-9172-594B-A6FE-3E2A6C94BFA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87919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0748103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328167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4752786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894587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pPr>
                <a:defRPr/>
              </a:pPr>
              <a:t>‹#›</a:t>
            </a:fld>
            <a:endParaRPr lang="en-US"/>
          </a:p>
        </p:txBody>
      </p:sp>
    </p:spTree>
    <p:extLst>
      <p:ext uri="{BB962C8B-B14F-4D97-AF65-F5344CB8AC3E}">
        <p14:creationId xmlns:p14="http://schemas.microsoft.com/office/powerpoint/2010/main" val="3546539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pPr>
                <a:defRPr/>
              </a:pPr>
              <a:t>‹#›</a:t>
            </a:fld>
            <a:endParaRPr lang="en-US"/>
          </a:p>
        </p:txBody>
      </p:sp>
    </p:spTree>
    <p:extLst>
      <p:ext uri="{BB962C8B-B14F-4D97-AF65-F5344CB8AC3E}">
        <p14:creationId xmlns:p14="http://schemas.microsoft.com/office/powerpoint/2010/main" val="21065562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pPr>
                <a:defRPr/>
              </a:pPr>
              <a:t>‹#›</a:t>
            </a:fld>
            <a:endParaRPr lang="en-US"/>
          </a:p>
        </p:txBody>
      </p:sp>
    </p:spTree>
    <p:extLst>
      <p:ext uri="{BB962C8B-B14F-4D97-AF65-F5344CB8AC3E}">
        <p14:creationId xmlns:p14="http://schemas.microsoft.com/office/powerpoint/2010/main" val="34379173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pPr>
                <a:defRPr/>
              </a:pPr>
              <a:t>‹#›</a:t>
            </a:fld>
            <a:endParaRPr lang="en-US"/>
          </a:p>
        </p:txBody>
      </p:sp>
    </p:spTree>
    <p:extLst>
      <p:ext uri="{BB962C8B-B14F-4D97-AF65-F5344CB8AC3E}">
        <p14:creationId xmlns:p14="http://schemas.microsoft.com/office/powerpoint/2010/main" val="8532911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pPr>
                <a:defRPr/>
              </a:pPr>
              <a:t>‹#›</a:t>
            </a:fld>
            <a:endParaRPr lang="en-US"/>
          </a:p>
        </p:txBody>
      </p:sp>
    </p:spTree>
    <p:extLst>
      <p:ext uri="{BB962C8B-B14F-4D97-AF65-F5344CB8AC3E}">
        <p14:creationId xmlns:p14="http://schemas.microsoft.com/office/powerpoint/2010/main" val="29363517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pPr>
                <a:defRPr/>
              </a:pPr>
              <a:t>‹#›</a:t>
            </a:fld>
            <a:endParaRPr lang="en-US"/>
          </a:p>
        </p:txBody>
      </p:sp>
    </p:spTree>
    <p:extLst>
      <p:ext uri="{BB962C8B-B14F-4D97-AF65-F5344CB8AC3E}">
        <p14:creationId xmlns:p14="http://schemas.microsoft.com/office/powerpoint/2010/main" val="685239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1890"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421891" name="Rectangle 3"/>
          <p:cNvSpPr>
            <a:spLocks noGrp="1" noChangeArrowheads="1"/>
          </p:cNvSpPr>
          <p:nvPr>
            <p:ph type="subTitle" idx="1"/>
          </p:nvPr>
        </p:nvSpPr>
        <p:spPr>
          <a:xfrm>
            <a:off x="914400" y="3581400"/>
            <a:ext cx="6400800" cy="1752600"/>
          </a:xfrm>
        </p:spPr>
        <p:txBody>
          <a:bodyP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580893-DBA9-5F48-A860-FD6759D0589A}" type="slidenum">
              <a:rPr lang="en-US"/>
              <a:pPr>
                <a:defRPr/>
              </a:pPr>
              <a:t>‹#›</a:t>
            </a:fld>
            <a:endParaRPr lang="en-US"/>
          </a:p>
        </p:txBody>
      </p:sp>
    </p:spTree>
    <p:extLst>
      <p:ext uri="{BB962C8B-B14F-4D97-AF65-F5344CB8AC3E}">
        <p14:creationId xmlns:p14="http://schemas.microsoft.com/office/powerpoint/2010/main" val="10039984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pPr>
                <a:defRPr/>
              </a:pPr>
              <a:t>‹#›</a:t>
            </a:fld>
            <a:endParaRPr lang="en-US"/>
          </a:p>
        </p:txBody>
      </p:sp>
    </p:spTree>
    <p:extLst>
      <p:ext uri="{BB962C8B-B14F-4D97-AF65-F5344CB8AC3E}">
        <p14:creationId xmlns:p14="http://schemas.microsoft.com/office/powerpoint/2010/main" val="34969230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pPr>
                <a:defRPr/>
              </a:pPr>
              <a:t>‹#›</a:t>
            </a:fld>
            <a:endParaRPr lang="en-US"/>
          </a:p>
        </p:txBody>
      </p:sp>
    </p:spTree>
    <p:extLst>
      <p:ext uri="{BB962C8B-B14F-4D97-AF65-F5344CB8AC3E}">
        <p14:creationId xmlns:p14="http://schemas.microsoft.com/office/powerpoint/2010/main" val="30127859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pPr>
                <a:defRPr/>
              </a:pPr>
              <a:t>‹#›</a:t>
            </a:fld>
            <a:endParaRPr lang="en-US"/>
          </a:p>
        </p:txBody>
      </p:sp>
    </p:spTree>
    <p:extLst>
      <p:ext uri="{BB962C8B-B14F-4D97-AF65-F5344CB8AC3E}">
        <p14:creationId xmlns:p14="http://schemas.microsoft.com/office/powerpoint/2010/main" val="20232244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pPr>
                <a:defRPr/>
              </a:pPr>
              <a:t>‹#›</a:t>
            </a:fld>
            <a:endParaRPr lang="en-US"/>
          </a:p>
        </p:txBody>
      </p:sp>
    </p:spTree>
    <p:extLst>
      <p:ext uri="{BB962C8B-B14F-4D97-AF65-F5344CB8AC3E}">
        <p14:creationId xmlns:p14="http://schemas.microsoft.com/office/powerpoint/2010/main" val="10736085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pPr>
                <a:defRPr/>
              </a:pPr>
              <a:t>‹#›</a:t>
            </a:fld>
            <a:endParaRPr lang="en-US"/>
          </a:p>
        </p:txBody>
      </p:sp>
    </p:spTree>
    <p:extLst>
      <p:ext uri="{BB962C8B-B14F-4D97-AF65-F5344CB8AC3E}">
        <p14:creationId xmlns:p14="http://schemas.microsoft.com/office/powerpoint/2010/main" val="5791476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04F799C-DFE1-4641-B6AF-0970F7967F60}" type="slidenum">
              <a:rPr lang="en-US"/>
              <a:pPr>
                <a:defRPr/>
              </a:pPr>
              <a:t>‹#›</a:t>
            </a:fld>
            <a:endParaRPr lang="en-US"/>
          </a:p>
        </p:txBody>
      </p:sp>
    </p:spTree>
    <p:extLst>
      <p:ext uri="{BB962C8B-B14F-4D97-AF65-F5344CB8AC3E}">
        <p14:creationId xmlns:p14="http://schemas.microsoft.com/office/powerpoint/2010/main" val="1420117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128913A-3C1C-734B-96A3-8FA363D08B13}" type="slidenum">
              <a:rPr lang="en-US"/>
              <a:pPr>
                <a:defRPr/>
              </a:pPr>
              <a:t>‹#›</a:t>
            </a:fld>
            <a:endParaRPr lang="en-US"/>
          </a:p>
        </p:txBody>
      </p:sp>
    </p:spTree>
    <p:extLst>
      <p:ext uri="{BB962C8B-B14F-4D97-AF65-F5344CB8AC3E}">
        <p14:creationId xmlns:p14="http://schemas.microsoft.com/office/powerpoint/2010/main" val="7867127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4C6077E-65AC-3F47-97B5-45AAFE0F68E6}" type="slidenum">
              <a:rPr lang="en-US"/>
              <a:pPr>
                <a:defRPr/>
              </a:pPr>
              <a:t>‹#›</a:t>
            </a:fld>
            <a:endParaRPr lang="en-US"/>
          </a:p>
        </p:txBody>
      </p:sp>
    </p:spTree>
    <p:extLst>
      <p:ext uri="{BB962C8B-B14F-4D97-AF65-F5344CB8AC3E}">
        <p14:creationId xmlns:p14="http://schemas.microsoft.com/office/powerpoint/2010/main" val="515255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C8FEC04-5DA4-EF4C-A145-27A433D43DA6}" type="slidenum">
              <a:rPr lang="en-US"/>
              <a:pPr>
                <a:defRPr/>
              </a:pPr>
              <a:t>‹#›</a:t>
            </a:fld>
            <a:endParaRPr lang="en-US"/>
          </a:p>
        </p:txBody>
      </p:sp>
    </p:spTree>
    <p:extLst>
      <p:ext uri="{BB962C8B-B14F-4D97-AF65-F5344CB8AC3E}">
        <p14:creationId xmlns:p14="http://schemas.microsoft.com/office/powerpoint/2010/main" val="21188791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C6688CA-CC6E-E145-9CB4-6BF6D8B87328}" type="slidenum">
              <a:rPr lang="en-US"/>
              <a:pPr>
                <a:defRPr/>
              </a:pPr>
              <a:t>‹#›</a:t>
            </a:fld>
            <a:endParaRPr lang="en-US"/>
          </a:p>
        </p:txBody>
      </p:sp>
    </p:spTree>
    <p:extLst>
      <p:ext uri="{BB962C8B-B14F-4D97-AF65-F5344CB8AC3E}">
        <p14:creationId xmlns:p14="http://schemas.microsoft.com/office/powerpoint/2010/main" val="3802662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20EC7F-E17C-1B40-BFBA-9343ED0B994C}" type="slidenum">
              <a:rPr lang="en-US"/>
              <a:pPr>
                <a:defRPr/>
              </a:pPr>
              <a:t>‹#›</a:t>
            </a:fld>
            <a:endParaRPr lang="en-US"/>
          </a:p>
        </p:txBody>
      </p:sp>
    </p:spTree>
    <p:extLst>
      <p:ext uri="{BB962C8B-B14F-4D97-AF65-F5344CB8AC3E}">
        <p14:creationId xmlns:p14="http://schemas.microsoft.com/office/powerpoint/2010/main" val="12804555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D1DBF9A-EF65-8145-BFD8-2D3C500BA4B5}" type="slidenum">
              <a:rPr lang="en-US"/>
              <a:pPr>
                <a:defRPr/>
              </a:pPr>
              <a:t>‹#›</a:t>
            </a:fld>
            <a:endParaRPr lang="en-US"/>
          </a:p>
        </p:txBody>
      </p:sp>
    </p:spTree>
    <p:extLst>
      <p:ext uri="{BB962C8B-B14F-4D97-AF65-F5344CB8AC3E}">
        <p14:creationId xmlns:p14="http://schemas.microsoft.com/office/powerpoint/2010/main" val="26948250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76EF84B-A94B-C14D-9CAC-0455ED6E3B53}" type="slidenum">
              <a:rPr lang="en-US"/>
              <a:pPr>
                <a:defRPr/>
              </a:pPr>
              <a:t>‹#›</a:t>
            </a:fld>
            <a:endParaRPr lang="en-US"/>
          </a:p>
        </p:txBody>
      </p:sp>
    </p:spTree>
    <p:extLst>
      <p:ext uri="{BB962C8B-B14F-4D97-AF65-F5344CB8AC3E}">
        <p14:creationId xmlns:p14="http://schemas.microsoft.com/office/powerpoint/2010/main" val="28110644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C4CAFFD-765D-4C47-A76F-EA8EEB637941}" type="slidenum">
              <a:rPr lang="en-US"/>
              <a:pPr>
                <a:defRPr/>
              </a:pPr>
              <a:t>‹#›</a:t>
            </a:fld>
            <a:endParaRPr lang="en-US"/>
          </a:p>
        </p:txBody>
      </p:sp>
    </p:spTree>
    <p:extLst>
      <p:ext uri="{BB962C8B-B14F-4D97-AF65-F5344CB8AC3E}">
        <p14:creationId xmlns:p14="http://schemas.microsoft.com/office/powerpoint/2010/main" val="11329648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8E01E0E-F9B4-6B42-AB98-E82CC9D71249}" type="slidenum">
              <a:rPr lang="en-US"/>
              <a:pPr>
                <a:defRPr/>
              </a:pPr>
              <a:t>‹#›</a:t>
            </a:fld>
            <a:endParaRPr lang="en-US"/>
          </a:p>
        </p:txBody>
      </p:sp>
    </p:spTree>
    <p:extLst>
      <p:ext uri="{BB962C8B-B14F-4D97-AF65-F5344CB8AC3E}">
        <p14:creationId xmlns:p14="http://schemas.microsoft.com/office/powerpoint/2010/main" val="5885910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70D6923-0B28-684D-B907-927D6AF9AD67}" type="slidenum">
              <a:rPr lang="en-US"/>
              <a:pPr>
                <a:defRPr/>
              </a:pPr>
              <a:t>‹#›</a:t>
            </a:fld>
            <a:endParaRPr lang="en-US"/>
          </a:p>
        </p:txBody>
      </p:sp>
    </p:spTree>
    <p:extLst>
      <p:ext uri="{BB962C8B-B14F-4D97-AF65-F5344CB8AC3E}">
        <p14:creationId xmlns:p14="http://schemas.microsoft.com/office/powerpoint/2010/main" val="35359045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EA10090-125C-B24A-8F06-C5C928D9F3CD}" type="slidenum">
              <a:rPr lang="en-US"/>
              <a:pPr>
                <a:defRPr/>
              </a:pPr>
              <a:t>‹#›</a:t>
            </a:fld>
            <a:endParaRPr lang="en-US"/>
          </a:p>
        </p:txBody>
      </p:sp>
    </p:spTree>
    <p:extLst>
      <p:ext uri="{BB962C8B-B14F-4D97-AF65-F5344CB8AC3E}">
        <p14:creationId xmlns:p14="http://schemas.microsoft.com/office/powerpoint/2010/main" val="28949320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2593FD-05BB-9545-A83D-DE5B5E918162}" type="slidenum">
              <a:rPr lang="en-US"/>
              <a:pPr>
                <a:defRPr/>
              </a:pPr>
              <a:t>‹#›</a:t>
            </a:fld>
            <a:endParaRPr lang="en-US"/>
          </a:p>
        </p:txBody>
      </p:sp>
    </p:spTree>
    <p:extLst>
      <p:ext uri="{BB962C8B-B14F-4D97-AF65-F5344CB8AC3E}">
        <p14:creationId xmlns:p14="http://schemas.microsoft.com/office/powerpoint/2010/main" val="37262619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8798AEE-729E-474A-B492-F88980A401B8}" type="slidenum">
              <a:rPr lang="en-US"/>
              <a:pPr>
                <a:defRPr/>
              </a:pPr>
              <a:t>‹#›</a:t>
            </a:fld>
            <a:endParaRPr lang="en-US"/>
          </a:p>
        </p:txBody>
      </p:sp>
    </p:spTree>
    <p:extLst>
      <p:ext uri="{BB962C8B-B14F-4D97-AF65-F5344CB8AC3E}">
        <p14:creationId xmlns:p14="http://schemas.microsoft.com/office/powerpoint/2010/main" val="31629216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041609160"/>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9626254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F16F6D-9ADE-BE4A-8784-09221CEC956C}" type="slidenum">
              <a:rPr lang="en-US"/>
              <a:pPr>
                <a:defRPr/>
              </a:pPr>
              <a:t>‹#›</a:t>
            </a:fld>
            <a:endParaRPr lang="en-US"/>
          </a:p>
        </p:txBody>
      </p:sp>
    </p:spTree>
    <p:extLst>
      <p:ext uri="{BB962C8B-B14F-4D97-AF65-F5344CB8AC3E}">
        <p14:creationId xmlns:p14="http://schemas.microsoft.com/office/powerpoint/2010/main" val="13773191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2210173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19026555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82599227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218847081"/>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50487670"/>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590942048"/>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948912359"/>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400996862"/>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20236871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B5B8DC0A-4C64-DF42-80D3-3C8959F84232}" type="slidenum">
              <a:rPr lang="en-US"/>
              <a:pPr>
                <a:defRPr/>
              </a:pPr>
              <a:t>‹#›</a:t>
            </a:fld>
            <a:endParaRPr lang="en-US"/>
          </a:p>
        </p:txBody>
      </p:sp>
    </p:spTree>
    <p:extLst>
      <p:ext uri="{BB962C8B-B14F-4D97-AF65-F5344CB8AC3E}">
        <p14:creationId xmlns:p14="http://schemas.microsoft.com/office/powerpoint/2010/main" val="294535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164F4E-58E3-814A-9461-8B7EDEB876E9}" type="slidenum">
              <a:rPr lang="en-US"/>
              <a:pPr>
                <a:defRPr/>
              </a:pPr>
              <a:t>‹#›</a:t>
            </a:fld>
            <a:endParaRPr lang="en-US"/>
          </a:p>
        </p:txBody>
      </p:sp>
    </p:spTree>
    <p:extLst>
      <p:ext uri="{BB962C8B-B14F-4D97-AF65-F5344CB8AC3E}">
        <p14:creationId xmlns:p14="http://schemas.microsoft.com/office/powerpoint/2010/main" val="4045958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54A1E04-EB18-1841-99E0-D73C9979C7E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779331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CEBB44E-0A9E-9347-9973-33E8383A8BC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907732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8101080-69F7-0241-AAA1-24E08DD4FB3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009523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894C60B6-53D9-FD46-AFA1-F1B8030EA971}"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281320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11EBEB2D-6886-A941-BD38-9A00198955E5}"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786083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43EF159F-5AEC-2F44-B497-6700452BA728}"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268811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FD729B7-CEEF-0E42-9873-D801FF7BC7B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912789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75612C8-6736-A449-AF63-524AFD6234D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35155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A6D9D51-579A-1448-A423-A0B70A68442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52260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9020F2B-D59A-D64A-91FC-B4E5AE08827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11641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95826D-B875-FB4E-9CD2-808638998B91}" type="slidenum">
              <a:rPr lang="en-US"/>
              <a:pPr>
                <a:defRPr/>
              </a:pPr>
              <a:t>‹#›</a:t>
            </a:fld>
            <a:endParaRPr lang="en-US"/>
          </a:p>
        </p:txBody>
      </p:sp>
    </p:spTree>
    <p:extLst>
      <p:ext uri="{BB962C8B-B14F-4D97-AF65-F5344CB8AC3E}">
        <p14:creationId xmlns:p14="http://schemas.microsoft.com/office/powerpoint/2010/main" val="31500681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07AEB15-D12B-514D-A619-5B005C1646C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5644914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4453D95F-AB5F-9540-808E-763E01C0DCCE}"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1990128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EDE1B389-FBF6-BA43-9AFF-BF57AF09045B}"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59348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6/11/26</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585712466"/>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6/11/26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46115130"/>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6/11/26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399509767"/>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3448791827"/>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2647074043"/>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3445080429"/>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2361505164"/>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636C8F-D20F-C042-8274-909E85AB47AE}" type="slidenum">
              <a:rPr lang="en-US"/>
              <a:pPr>
                <a:defRPr/>
              </a:pPr>
              <a:t>‹#›</a:t>
            </a:fld>
            <a:endParaRPr lang="en-US"/>
          </a:p>
        </p:txBody>
      </p:sp>
    </p:spTree>
    <p:extLst>
      <p:ext uri="{BB962C8B-B14F-4D97-AF65-F5344CB8AC3E}">
        <p14:creationId xmlns:p14="http://schemas.microsoft.com/office/powerpoint/2010/main" val="17780016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974006784"/>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3541840323"/>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365814126"/>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3020401250"/>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3295195123"/>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4263414262"/>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1808951748"/>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1258530961"/>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5687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6573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07B70F-D708-FD44-87D2-109100D670CA}" type="slidenum">
              <a:rPr lang="en-US"/>
              <a:pPr>
                <a:defRPr/>
              </a:pPr>
              <a:t>‹#›</a:t>
            </a:fld>
            <a:endParaRPr lang="en-US"/>
          </a:p>
        </p:txBody>
      </p:sp>
    </p:spTree>
    <p:extLst>
      <p:ext uri="{BB962C8B-B14F-4D97-AF65-F5344CB8AC3E}">
        <p14:creationId xmlns:p14="http://schemas.microsoft.com/office/powerpoint/2010/main" val="107204069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8130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235753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87113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63457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059384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49422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289757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06602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03801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B3EF62-AECD-6644-8D3F-A4EB58C7BBE1}" type="slidenum">
              <a:rPr lang="en-US"/>
              <a:pPr>
                <a:defRPr/>
              </a:pPr>
              <a:t>‹#›</a:t>
            </a:fld>
            <a:endParaRPr lang="en-US"/>
          </a:p>
        </p:txBody>
      </p:sp>
    </p:spTree>
    <p:extLst>
      <p:ext uri="{BB962C8B-B14F-4D97-AF65-F5344CB8AC3E}">
        <p14:creationId xmlns:p14="http://schemas.microsoft.com/office/powerpoint/2010/main" val="2628296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8675161-CB35-E84A-B92A-197DD9289C5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72341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43A325-18B7-C94B-840C-AEBB5E066394}" type="slidenum">
              <a:rPr lang="en-US"/>
              <a:pPr>
                <a:defRPr/>
              </a:pPr>
              <a:t>‹#›</a:t>
            </a:fld>
            <a:endParaRPr lang="en-US"/>
          </a:p>
        </p:txBody>
      </p:sp>
    </p:spTree>
    <p:extLst>
      <p:ext uri="{BB962C8B-B14F-4D97-AF65-F5344CB8AC3E}">
        <p14:creationId xmlns:p14="http://schemas.microsoft.com/office/powerpoint/2010/main" val="420971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A47BA5-6091-5344-9D20-A2816AF4C23E}" type="slidenum">
              <a:rPr lang="en-US"/>
              <a:pPr>
                <a:defRPr/>
              </a:pPr>
              <a:t>‹#›</a:t>
            </a:fld>
            <a:endParaRPr lang="en-US"/>
          </a:p>
        </p:txBody>
      </p:sp>
    </p:spTree>
    <p:extLst>
      <p:ext uri="{BB962C8B-B14F-4D97-AF65-F5344CB8AC3E}">
        <p14:creationId xmlns:p14="http://schemas.microsoft.com/office/powerpoint/2010/main" val="569985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6B7F8A-40D8-A246-9039-7B7024B17580}" type="slidenum">
              <a:rPr lang="en-US"/>
              <a:pPr>
                <a:defRPr/>
              </a:pPr>
              <a:t>‹#›</a:t>
            </a:fld>
            <a:endParaRPr lang="en-US"/>
          </a:p>
        </p:txBody>
      </p:sp>
    </p:spTree>
    <p:extLst>
      <p:ext uri="{BB962C8B-B14F-4D97-AF65-F5344CB8AC3E}">
        <p14:creationId xmlns:p14="http://schemas.microsoft.com/office/powerpoint/2010/main" val="2459794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24452149"/>
      </p:ext>
    </p:extLst>
  </p:cSld>
  <p:clrMapOvr>
    <a:masterClrMapping/>
  </p:clrMapOvr>
  <p:transition>
    <p:wheel spokes="0"/>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7076083"/>
      </p:ext>
    </p:extLst>
  </p:cSld>
  <p:clrMapOvr>
    <a:masterClrMapping/>
  </p:clrMapOvr>
  <p:transition>
    <p:wheel spokes="0"/>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75713548"/>
      </p:ext>
    </p:extLst>
  </p:cSld>
  <p:clrMapOvr>
    <a:masterClrMapping/>
  </p:clrMapOvr>
  <p:transition>
    <p:wheel spokes="0"/>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0837457"/>
      </p:ext>
    </p:extLst>
  </p:cSld>
  <p:clrMapOvr>
    <a:masterClrMapping/>
  </p:clrMapOvr>
  <p:transition>
    <p:wheel spokes="0"/>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6735361"/>
      </p:ext>
    </p:extLst>
  </p:cSld>
  <p:clrMapOvr>
    <a:masterClrMapping/>
  </p:clrMapOvr>
  <p:transition>
    <p:wheel spokes="0"/>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001151422"/>
      </p:ext>
    </p:extLst>
  </p:cSld>
  <p:clrMapOvr>
    <a:masterClrMapping/>
  </p:clrMapOvr>
  <p:transition>
    <p:wheel spokes="0"/>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735266"/>
      </p:ext>
    </p:extLst>
  </p:cSld>
  <p:clrMapOvr>
    <a:masterClrMapping/>
  </p:clrMapOvr>
  <p:transition>
    <p:wheel spokes="0"/>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F1CEDEB-C91F-354E-8017-B25149523F6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82503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92090402"/>
      </p:ext>
    </p:extLst>
  </p:cSld>
  <p:clrMapOvr>
    <a:masterClrMapping/>
  </p:clrMapOvr>
  <p:transition>
    <p:wheel spokes="0"/>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80434476"/>
      </p:ext>
    </p:extLst>
  </p:cSld>
  <p:clrMapOvr>
    <a:masterClrMapping/>
  </p:clrMapOvr>
  <p:transition>
    <p:wheel spokes="0"/>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0421970"/>
      </p:ext>
    </p:extLst>
  </p:cSld>
  <p:clrMapOvr>
    <a:masterClrMapping/>
  </p:clrMapOvr>
  <p:transition>
    <p:wheel spokes="0"/>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9460741"/>
      </p:ext>
    </p:extLst>
  </p:cSld>
  <p:clrMapOvr>
    <a:masterClrMapping/>
  </p:clrMapOvr>
  <p:transition>
    <p:wheel spokes="0"/>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01576431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99304414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2739449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6585764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57624942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3087404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17DF7EE-4D50-794D-B8F5-911888915FE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77393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81960101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21568327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5038732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03558684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138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430014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134158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28211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387058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54844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BC76B41-83BA-D045-8369-89A22B03A010}"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66579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310083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851121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70764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505233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437635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456073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953054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110537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19E98D-E418-FC40-87E4-C700292D6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300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89E857-5F65-9449-A89C-16A354B30C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6652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AF40AF4-EBAF-6844-AB37-646A2277693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318060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10F7E3-1C96-D04B-AFB4-E16C182F58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29632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573B25-8F55-9E42-9462-376B0D78E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5503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D46CDA77-21FC-E54E-8FE4-D25A10EE89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00769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AFCA2E-68D6-6044-B1A9-F964EB8A91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09843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7A0B0A-A598-E144-BFC6-4DD88534D8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41207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17490A-90B2-154A-AAED-2DE142F09B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87139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1A869A-0581-5A4C-BF79-B33D347EE2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15279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3109B7-25B2-D341-AC62-69771AABFD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3414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EFB1A4-B7E0-C443-97F9-EB199BB41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3049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EBDD901-5E59-7B43-A9F7-14F4D95506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3324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7803718F-FA68-9247-9252-337464DFF205}"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249543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8675161-CB35-E84A-B92A-197DD9289C5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49430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F1CEDEB-C91F-354E-8017-B25149523F6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192146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17DF7EE-4D50-794D-B8F5-911888915FE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16828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6BC76B41-83BA-D045-8369-89A22B03A010}"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238991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CAF40AF4-EBAF-6844-AB37-646A2277693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651724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803718F-FA68-9247-9252-337464DFF205}"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35515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1A24C5A-3CA3-394E-AF32-536536B66FB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04189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C5BAEE0-F3CD-A44B-993B-CE52E563E9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685709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FF6B31B-200E-4945-BCE0-B835FB57D12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120869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D3DB8D5-9172-594B-A6FE-3E2A6C94BFA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96777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1A24C5A-3CA3-394E-AF32-536536B66FB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449030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89866726"/>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76675"/>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06859277"/>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513400"/>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892281"/>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63896054"/>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59541"/>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66553508"/>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18911865"/>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074691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C5BAEE0-F3CD-A44B-993B-CE52E563E9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566101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474579"/>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7991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04833116"/>
      </p:ext>
    </p:extLst>
  </p:cSld>
  <p:clrMapOvr>
    <a:masterClrMapping/>
  </p:clrMapOvr>
  <p:transition>
    <p:wheel spokes="0"/>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5309052"/>
      </p:ext>
    </p:extLst>
  </p:cSld>
  <p:clrMapOvr>
    <a:masterClrMapping/>
  </p:clrMapOvr>
  <p:transition>
    <p:wheel spokes="0"/>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85236590"/>
      </p:ext>
    </p:extLst>
  </p:cSld>
  <p:clrMapOvr>
    <a:masterClrMapping/>
  </p:clrMapOvr>
  <p:transition>
    <p:wheel spokes="0"/>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418995"/>
      </p:ext>
    </p:extLst>
  </p:cSld>
  <p:clrMapOvr>
    <a:masterClrMapping/>
  </p:clrMapOvr>
  <p:transition>
    <p:wheel spokes="0"/>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6939258"/>
      </p:ext>
    </p:extLst>
  </p:cSld>
  <p:clrMapOvr>
    <a:masterClrMapping/>
  </p:clrMapOvr>
  <p:transition>
    <p:wheel spokes="0"/>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731055133"/>
      </p:ext>
    </p:extLst>
  </p:cSld>
  <p:clrMapOvr>
    <a:masterClrMapping/>
  </p:clrMapOvr>
  <p:transition>
    <p:wheel spokes="0"/>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779626"/>
      </p:ext>
    </p:extLst>
  </p:cSld>
  <p:clrMapOvr>
    <a:masterClrMapping/>
  </p:clrMapOvr>
  <p:transition>
    <p:wheel spokes="0"/>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50669060"/>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theme" Target="../theme/theme14.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6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16.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5.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3.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a:defRPr/>
            </a:pPr>
            <a:fld id="{B4E3F15A-0697-8C46-924F-7C682906136C}"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83"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5801931"/>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pPr>
                <a:defRPr/>
              </a:pPr>
              <a:t>‹#›</a:t>
            </a:fld>
            <a:endParaRPr lang="en-US"/>
          </a:p>
        </p:txBody>
      </p:sp>
    </p:spTree>
    <p:extLst>
      <p:ext uri="{BB962C8B-B14F-4D97-AF65-F5344CB8AC3E}">
        <p14:creationId xmlns:p14="http://schemas.microsoft.com/office/powerpoint/2010/main" val="916855625"/>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92283E2-0B11-0E46-9C66-121E2D9A7D99}" type="slidenum">
              <a:rPr lang="en-US"/>
              <a:pPr>
                <a:defRPr/>
              </a:pPr>
              <a:t>‹#›</a:t>
            </a:fld>
            <a:endParaRPr lang="en-US"/>
          </a:p>
        </p:txBody>
      </p:sp>
    </p:spTree>
    <p:extLst>
      <p:ext uri="{BB962C8B-B14F-4D97-AF65-F5344CB8AC3E}">
        <p14:creationId xmlns:p14="http://schemas.microsoft.com/office/powerpoint/2010/main" val="2003471951"/>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296834517"/>
      </p:ext>
    </p:extLst>
  </p:cSld>
  <p:clrMap bg1="dk2" tx1="lt1" bg2="dk1"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defTabSz="914400">
              <a:spcAft>
                <a:spcPct val="0"/>
              </a:spcAft>
              <a:defRPr/>
            </a:pPr>
            <a:fld id="{E59BBBE2-B38A-3E49-80E1-1D5EE3C3CA80}" type="slidenum">
              <a:rPr lang="en-US">
                <a:ea typeface="ＭＳ Ｐゴシック" charset="0"/>
                <a:cs typeface="ＭＳ Ｐゴシック" charset="0"/>
              </a:rPr>
              <a:pPr defTabSz="914400">
                <a:spcAft>
                  <a:spcPct val="0"/>
                </a:spcAft>
                <a:defRPr/>
              </a:pPr>
              <a:t>‹#›</a:t>
            </a:fld>
            <a:endParaRPr lang="en-US">
              <a:ea typeface="ＭＳ Ｐゴシック" charset="0"/>
              <a:cs typeface="ＭＳ Ｐゴシック" charset="0"/>
            </a:endParaRPr>
          </a:p>
        </p:txBody>
      </p:sp>
      <p:grpSp>
        <p:nvGrpSpPr>
          <p:cNvPr id="408580" name="Group 4"/>
          <p:cNvGrpSpPr>
            <a:grpSpLocks/>
          </p:cNvGrpSpPr>
          <p:nvPr/>
        </p:nvGrpSpPr>
        <p:grpSpPr bwMode="auto">
          <a:xfrm>
            <a:off x="0" y="0"/>
            <a:ext cx="9140825" cy="6850063"/>
            <a:chOff x="0" y="0"/>
            <a:chExt cx="5758" cy="4315"/>
          </a:xfrm>
        </p:grpSpPr>
        <p:grpSp>
          <p:nvGrpSpPr>
            <p:cNvPr id="40858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3991298"/>
      </p:ext>
    </p:extLst>
  </p:cSld>
  <p:clrMap bg1="dk2" tx1="lt1" bg2="dk1"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6/11/26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45060170"/>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a:defRPr/>
            </a:pPr>
            <a:fld id="{EB06BE58-CCAC-8A48-A3AE-60B22C5533E4}" type="slidenum">
              <a:rPr lang="zh-CN" altLang="en-US"/>
              <a:pPr defTabSz="914400">
                <a:defRPr/>
              </a:pPr>
              <a:t>‹#›</a:t>
            </a:fld>
            <a:endParaRPr lang="en-US" altLang="zh-CN"/>
          </a:p>
        </p:txBody>
      </p:sp>
    </p:spTree>
    <p:extLst>
      <p:ext uri="{BB962C8B-B14F-4D97-AF65-F5344CB8AC3E}">
        <p14:creationId xmlns:p14="http://schemas.microsoft.com/office/powerpoint/2010/main" val="3928694713"/>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76191518"/>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0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mn-lt"/>
                <a:ea typeface="+mn-ea"/>
                <a:cs typeface="+mn-cs"/>
              </a:defRPr>
            </a:lvl1pPr>
          </a:lstStyle>
          <a:p>
            <a:pPr>
              <a:defRPr/>
            </a:pPr>
            <a:endParaRPr lang="en-US"/>
          </a:p>
        </p:txBody>
      </p:sp>
      <p:sp>
        <p:nvSpPr>
          <p:cNvPr id="420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mn-lt"/>
                <a:ea typeface="+mn-ea"/>
                <a:cs typeface="+mn-cs"/>
              </a:defRPr>
            </a:lvl1pPr>
          </a:lstStyle>
          <a:p>
            <a:pPr>
              <a:defRPr/>
            </a:pPr>
            <a:endParaRPr lang="en-US"/>
          </a:p>
        </p:txBody>
      </p:sp>
      <p:sp>
        <p:nvSpPr>
          <p:cNvPr id="420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Times New Roman" charset="0"/>
              </a:defRPr>
            </a:lvl1pPr>
          </a:lstStyle>
          <a:p>
            <a:pPr>
              <a:defRPr/>
            </a:pPr>
            <a:fld id="{BFF14431-6D57-B740-8B70-A8A32FD930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ＭＳ Ｐゴシック" charset="-128"/>
        </a:defRPr>
      </a:lvl6pPr>
      <a:lvl7pPr marL="2971800" indent="-228600" algn="l" rtl="0" fontAlgn="base">
        <a:spcBef>
          <a:spcPct val="20000"/>
        </a:spcBef>
        <a:spcAft>
          <a:spcPct val="0"/>
        </a:spcAft>
        <a:buSzPct val="65000"/>
        <a:buChar char="•"/>
        <a:defRPr sz="2000">
          <a:solidFill>
            <a:schemeClr val="tx1"/>
          </a:solidFill>
          <a:latin typeface="+mn-lt"/>
          <a:ea typeface="ＭＳ Ｐゴシック" charset="-128"/>
        </a:defRPr>
      </a:lvl7pPr>
      <a:lvl8pPr marL="3429000" indent="-228600" algn="l" rtl="0" fontAlgn="base">
        <a:spcBef>
          <a:spcPct val="20000"/>
        </a:spcBef>
        <a:spcAft>
          <a:spcPct val="0"/>
        </a:spcAft>
        <a:buSzPct val="65000"/>
        <a:buChar char="•"/>
        <a:defRPr sz="2000">
          <a:solidFill>
            <a:schemeClr val="tx1"/>
          </a:solidFill>
          <a:latin typeface="+mn-lt"/>
          <a:ea typeface="ＭＳ Ｐゴシック" charset="-128"/>
        </a:defRPr>
      </a:lvl8pPr>
      <a:lvl9pPr marL="3886200" indent="-228600" algn="l" rtl="0" fontAlgn="base">
        <a:spcBef>
          <a:spcPct val="20000"/>
        </a:spcBef>
        <a:spcAft>
          <a:spcPct val="0"/>
        </a:spcAft>
        <a:buSzPct val="65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32888" cy="6845300"/>
            <a:chOff x="0" y="0"/>
            <a:chExt cx="5753" cy="4312"/>
          </a:xfrm>
        </p:grpSpPr>
        <p:sp>
          <p:nvSpPr>
            <p:cNvPr id="13312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a typeface="+mn-ea"/>
                <a:cs typeface="+mn-cs"/>
              </a:endParaRPr>
            </a:p>
          </p:txBody>
        </p:sp>
        <p:grpSp>
          <p:nvGrpSpPr>
            <p:cNvPr id="50182" name="Group 4"/>
            <p:cNvGrpSpPr>
              <a:grpSpLocks/>
            </p:cNvGrpSpPr>
            <p:nvPr/>
          </p:nvGrpSpPr>
          <p:grpSpPr bwMode="auto">
            <a:xfrm>
              <a:off x="246" y="204"/>
              <a:ext cx="5271" cy="3889"/>
              <a:chOff x="246" y="204"/>
              <a:chExt cx="5271" cy="3889"/>
            </a:xfrm>
          </p:grpSpPr>
          <p:sp>
            <p:nvSpPr>
              <p:cNvPr id="133125"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ea typeface="+mn-ea"/>
                  <a:cs typeface="+mn-cs"/>
                </a:endParaRPr>
              </a:p>
            </p:txBody>
          </p:sp>
          <p:sp>
            <p:nvSpPr>
              <p:cNvPr id="133126"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27"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28"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29"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0"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1"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2"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3"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4"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5"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6"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7"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8"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9"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0"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1"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2"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3"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4"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5"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6"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7"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grpSp>
        <p:grpSp>
          <p:nvGrpSpPr>
            <p:cNvPr id="50183" name="Group 28"/>
            <p:cNvGrpSpPr>
              <a:grpSpLocks/>
            </p:cNvGrpSpPr>
            <p:nvPr/>
          </p:nvGrpSpPr>
          <p:grpSpPr bwMode="auto">
            <a:xfrm>
              <a:off x="0" y="0"/>
              <a:ext cx="1246" cy="1232"/>
              <a:chOff x="0" y="0"/>
              <a:chExt cx="1246" cy="1232"/>
            </a:xfrm>
          </p:grpSpPr>
          <p:sp>
            <p:nvSpPr>
              <p:cNvPr id="133149"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a typeface="+mn-ea"/>
                  <a:cs typeface="+mn-cs"/>
                </a:endParaRPr>
              </a:p>
            </p:txBody>
          </p:sp>
          <p:sp>
            <p:nvSpPr>
              <p:cNvPr id="133150"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a typeface="+mn-ea"/>
                  <a:cs typeface="+mn-cs"/>
                </a:endParaRPr>
              </a:p>
            </p:txBody>
          </p:sp>
          <p:sp>
            <p:nvSpPr>
              <p:cNvPr id="133151"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a typeface="+mn-ea"/>
                  <a:cs typeface="+mn-cs"/>
                </a:endParaRPr>
              </a:p>
            </p:txBody>
          </p:sp>
        </p:grpSp>
      </p:grpSp>
      <p:sp>
        <p:nvSpPr>
          <p:cNvPr id="50179"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900" b="1">
                <a:solidFill>
                  <a:srgbClr val="FFFFFF"/>
                </a:solidFill>
                <a:effectLst/>
                <a:latin typeface="Arial" charset="0"/>
              </a:rPr>
              <a:t>©2003 TBBMI</a:t>
            </a:r>
          </a:p>
        </p:txBody>
      </p:sp>
      <p:sp>
        <p:nvSpPr>
          <p:cNvPr id="133153"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effectLst>
                  <a:outerShdw blurRad="38100" dist="38100" dir="2700000" algn="tl">
                    <a:srgbClr val="000000"/>
                  </a:outerShdw>
                </a:effectLst>
                <a:latin typeface="Comic Sans MS" charset="0"/>
              </a:rPr>
              <a:t>7.5.03c.</a:t>
            </a:r>
          </a:p>
        </p:txBody>
      </p:sp>
    </p:spTree>
  </p:cSld>
  <p:clrMap bg1="dk2" tx1="lt1" bg2="dk1"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3017070446"/>
      </p:ext>
    </p:extLst>
  </p:cSld>
  <p:clrMap bg1="dk2" tx1="lt1" bg2="dk1"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085124"/>
      </p:ext>
    </p:extLst>
  </p:cSld>
  <p:clrMap bg1="dk2" tx1="lt1" bg2="dk1"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0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defRPr sz="1400">
                <a:effectLst/>
                <a:latin typeface="+mn-lt"/>
                <a:ea typeface="+mn-ea"/>
                <a:cs typeface="+mn-cs"/>
              </a:defRPr>
            </a:lvl1pPr>
          </a:lstStyle>
          <a:p>
            <a:pPr>
              <a:defRPr/>
            </a:pPr>
            <a:endParaRPr lang="en-US">
              <a:solidFill>
                <a:srgbClr val="000000"/>
              </a:solidFill>
              <a:latin typeface="Times New Roman"/>
            </a:endParaRPr>
          </a:p>
        </p:txBody>
      </p:sp>
      <p:sp>
        <p:nvSpPr>
          <p:cNvPr id="470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defRPr sz="1400">
                <a:effectLst/>
                <a:latin typeface="+mn-lt"/>
                <a:ea typeface="+mn-ea"/>
                <a:cs typeface="+mn-cs"/>
              </a:defRPr>
            </a:lvl1pPr>
          </a:lstStyle>
          <a:p>
            <a:pPr>
              <a:defRPr/>
            </a:pPr>
            <a:endParaRPr lang="en-US">
              <a:solidFill>
                <a:srgbClr val="000000"/>
              </a:solidFill>
              <a:latin typeface="Times New Roman"/>
            </a:endParaRPr>
          </a:p>
        </p:txBody>
      </p:sp>
      <p:sp>
        <p:nvSpPr>
          <p:cNvPr id="470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defRPr sz="1400">
                <a:effectLst/>
                <a:latin typeface="Times New Roman" charset="0"/>
              </a:defRPr>
            </a:lvl1pPr>
          </a:lstStyle>
          <a:p>
            <a:pPr>
              <a:defRPr/>
            </a:pPr>
            <a:fld id="{3F3817FD-58C2-8743-813B-60C1622552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7535115"/>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a:defRPr/>
            </a:pPr>
            <a:fld id="{B4E3F15A-0697-8C46-924F-7C682906136C}"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8431328"/>
      </p:ext>
    </p:extLst>
  </p:cSld>
  <p:clrMap bg1="dk2" tx1="lt1" bg2="dk1"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2716968264"/>
      </p:ext>
    </p:extLst>
  </p:cSld>
  <p:clrMap bg1="dk2" tx1="lt1" bg2="dk1" tx2="lt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050"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nvGrpSpPr>
            <p:cNvPr id="2055"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nvGrpSpPr>
            <p:cNvPr id="2056"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endParaRPr lang="en-US" sz="1400" b="1">
              <a:solidFill>
                <a:srgbClr val="FFFFFF"/>
              </a:solidFill>
              <a:latin typeface="Arial" charset="0"/>
              <a:ea typeface="ＭＳ Ｐゴシック" charset="0"/>
              <a:cs typeface="ＭＳ Ｐゴシック" charset="0"/>
            </a:endParaRPr>
          </a:p>
        </p:txBody>
      </p:sp>
      <p:sp>
        <p:nvSpPr>
          <p:cNvPr id="1065" name="Text Box 41"/>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sz="900" b="1">
                <a:solidFill>
                  <a:srgbClr val="FFFFFF"/>
                </a:solidFill>
                <a:latin typeface="Arial" charset="0"/>
                <a:ea typeface="ＭＳ Ｐゴシック" charset="0"/>
                <a:cs typeface="ＭＳ Ｐゴシック" charset="0"/>
              </a:rPr>
              <a:t>©2003 TBBMI</a:t>
            </a:r>
          </a:p>
        </p:txBody>
      </p:sp>
      <p:sp>
        <p:nvSpPr>
          <p:cNvPr id="1066" name="Rectangle 42"/>
          <p:cNvSpPr>
            <a:spLocks noChangeArrowheads="1"/>
          </p:cNvSpPr>
          <p:nvPr userDrawn="1"/>
        </p:nvSpPr>
        <p:spPr bwMode="auto">
          <a:xfrm>
            <a:off x="7543800" y="6515100"/>
            <a:ext cx="736600"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1338905605"/>
      </p:ext>
    </p:extLst>
  </p:cSld>
  <p:clrMap bg1="dk2" tx1="lt1" bg2="dk1"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8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6.xml"/><Relationship Id="rId1" Type="http://schemas.openxmlformats.org/officeDocument/2006/relationships/tags" Target="../tags/tag1.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6.xml"/><Relationship Id="rId1" Type="http://schemas.openxmlformats.org/officeDocument/2006/relationships/tags" Target="../tags/tag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86.xml"/><Relationship Id="rId4" Type="http://schemas.openxmlformats.org/officeDocument/2006/relationships/image" Target="../media/image25.wmf"/></Relationships>
</file>

<file path=ppt/slides/_rels/slide24.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4.xml"/><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5.xml"/><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9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86.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tags" Target="../tags/tag5.xml"/><Relationship Id="rId7" Type="http://schemas.openxmlformats.org/officeDocument/2006/relationships/image" Target="../media/image38.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7.png"/><Relationship Id="rId5" Type="http://schemas.openxmlformats.org/officeDocument/2006/relationships/notesSlide" Target="../notesSlides/notesSlide36.xml"/><Relationship Id="rId4" Type="http://schemas.openxmlformats.org/officeDocument/2006/relationships/slideLayout" Target="../slideLayouts/slideLayout86.xml"/><Relationship Id="rId9" Type="http://schemas.openxmlformats.org/officeDocument/2006/relationships/image" Target="../media/image40.emf"/></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45.xml"/><Relationship Id="rId7" Type="http://schemas.openxmlformats.org/officeDocument/2006/relationships/image" Target="../media/image43.emf"/><Relationship Id="rId2" Type="http://schemas.openxmlformats.org/officeDocument/2006/relationships/audio" Target="file:///C:\Program%20Files\Microsoft%20Office\Media\CntCD1\Sounds\DEDICA01.mid" TargetMode="External"/><Relationship Id="rId1" Type="http://schemas.microsoft.com/office/2007/relationships/media" Target="file:///C:\Program%20Files\Microsoft%20Office\Media\CntCD1\Sounds\DEDICA01.mid" TargetMode="Externa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37.xml"/><Relationship Id="rId9" Type="http://schemas.openxmlformats.org/officeDocument/2006/relationships/image" Target="../media/image45.png"/></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45.xml"/><Relationship Id="rId7" Type="http://schemas.openxmlformats.org/officeDocument/2006/relationships/image" Target="../media/image43.emf"/><Relationship Id="rId2" Type="http://schemas.openxmlformats.org/officeDocument/2006/relationships/audio" Target="file:///C:\Program%20Files\Microsoft%20Office\Media\CntCD1\Sounds\DEDICA01.mid" TargetMode="External"/><Relationship Id="rId1" Type="http://schemas.microsoft.com/office/2007/relationships/media" Target="file:///C:\Program%20Files\Microsoft%20Office\Media\CntCD1\Sounds\DEDICA01.mid" TargetMode="Externa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38.xml"/><Relationship Id="rId9"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45.xml"/><Relationship Id="rId7" Type="http://schemas.openxmlformats.org/officeDocument/2006/relationships/image" Target="../media/image43.emf"/><Relationship Id="rId2" Type="http://schemas.openxmlformats.org/officeDocument/2006/relationships/audio" Target="file:///C:\Program%20Files\Microsoft%20Office\Media\CntCD1\Sounds\DEDICA01.mid" TargetMode="External"/><Relationship Id="rId1" Type="http://schemas.microsoft.com/office/2007/relationships/media" Target="file:///C:\Program%20Files\Microsoft%20Office\Media\CntCD1\Sounds\DEDICA01.mid" TargetMode="Externa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notesSlide" Target="../notesSlides/notesSlide39.xml"/><Relationship Id="rId9"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55.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29.xml"/><Relationship Id="rId5" Type="http://schemas.openxmlformats.org/officeDocument/2006/relationships/image" Target="../media/image52.png"/><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6.xml"/><Relationship Id="rId1" Type="http://schemas.openxmlformats.org/officeDocument/2006/relationships/slideLayout" Target="../slideLayouts/slideLayout104.xml"/><Relationship Id="rId6" Type="http://schemas.openxmlformats.org/officeDocument/2006/relationships/image" Target="../media/image54.jpeg"/><Relationship Id="rId5" Type="http://schemas.openxmlformats.org/officeDocument/2006/relationships/slide" Target="slide60.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104.xml"/><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3.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114.xml"/><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10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26.xml"/><Relationship Id="rId1" Type="http://schemas.openxmlformats.org/officeDocument/2006/relationships/themeOverride" Target="../theme/themeOverride2.xml"/><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104.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104.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103.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103.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9.xml"/><Relationship Id="rId1" Type="http://schemas.openxmlformats.org/officeDocument/2006/relationships/slideLayout" Target="../slideLayouts/slideLayout104.xml"/><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66.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104.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2.xml"/><Relationship Id="rId1" Type="http://schemas.openxmlformats.org/officeDocument/2006/relationships/slideLayout" Target="../slideLayouts/slideLayout104.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3.xml"/><Relationship Id="rId1" Type="http://schemas.openxmlformats.org/officeDocument/2006/relationships/slideLayout" Target="../slideLayouts/slideLayout104.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4.xml"/><Relationship Id="rId1" Type="http://schemas.openxmlformats.org/officeDocument/2006/relationships/slideLayout" Target="../slideLayouts/slideLayout104.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5.xml"/><Relationship Id="rId1" Type="http://schemas.openxmlformats.org/officeDocument/2006/relationships/slideLayout" Target="../slideLayouts/slideLayout104.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7.xml"/><Relationship Id="rId1" Type="http://schemas.openxmlformats.org/officeDocument/2006/relationships/slideLayout" Target="../slideLayouts/slideLayout12.xml"/><Relationship Id="rId5" Type="http://schemas.openxmlformats.org/officeDocument/2006/relationships/image" Target="../media/image78.png"/><Relationship Id="rId4" Type="http://schemas.openxmlformats.org/officeDocument/2006/relationships/image" Target="../media/image77.jpe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9.xml"/><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83.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0.xml"/><Relationship Id="rId1" Type="http://schemas.openxmlformats.org/officeDocument/2006/relationships/slideLayout" Target="../slideLayouts/slideLayout75.xml"/><Relationship Id="rId5" Type="http://schemas.openxmlformats.org/officeDocument/2006/relationships/image" Target="../media/image7.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148.xml"/><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7264"/>
            <a:ext cx="7511317" cy="6542704"/>
          </a:xfrm>
          <a:prstGeom prst="rect">
            <a:avLst/>
          </a:prstGeom>
        </p:spPr>
      </p:pic>
      <p:sp>
        <p:nvSpPr>
          <p:cNvPr id="5124" name="Rectangle 4"/>
          <p:cNvSpPr>
            <a:spLocks noGrp="1" noRot="1" noChangeArrowheads="1"/>
          </p:cNvSpPr>
          <p:nvPr>
            <p:ph type="title" idx="4294967295"/>
          </p:nvPr>
        </p:nvSpPr>
        <p:spPr>
          <a:xfrm>
            <a:off x="-16657" y="620688"/>
            <a:ext cx="3076489" cy="5387305"/>
          </a:xfrm>
          <a:solidFill>
            <a:srgbClr val="000090"/>
          </a:solidFill>
          <a:ln>
            <a:solidFill>
              <a:schemeClr val="bg2"/>
            </a:solidFill>
          </a:ln>
        </p:spPr>
        <p:txBody>
          <a:bodyPr/>
          <a:lstStyle/>
          <a:p>
            <a:pPr eaLnBrk="1" hangingPunct="1">
              <a:defRPr/>
            </a:pPr>
            <a:r>
              <a:rPr lang="ar-SA" sz="4000" dirty="0"/>
              <a:t>جغرافيا جنة عدن والشرق الأدنى القديم</a:t>
            </a:r>
            <a:endParaRPr lang="en-US" sz="4000" dirty="0"/>
          </a:p>
        </p:txBody>
      </p:sp>
      <p:sp>
        <p:nvSpPr>
          <p:cNvPr id="4" name="Rectangle 3">
            <a:extLst>
              <a:ext uri="{FF2B5EF4-FFF2-40B4-BE49-F238E27FC236}">
                <a16:creationId xmlns:a16="http://schemas.microsoft.com/office/drawing/2014/main" id="{D7BC0479-8958-649C-1903-D3AE0F0A8CAD}"/>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مركز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42">
            <a:extLst>
              <a:ext uri="{FF2B5EF4-FFF2-40B4-BE49-F238E27FC236}">
                <a16:creationId xmlns:a16="http://schemas.microsoft.com/office/drawing/2014/main" id="{26216E64-3119-5245-BD8E-BA2605274899}"/>
              </a:ext>
            </a:extLst>
          </p:cNvPr>
          <p:cNvGrpSpPr>
            <a:grpSpLocks/>
          </p:cNvGrpSpPr>
          <p:nvPr/>
        </p:nvGrpSpPr>
        <p:grpSpPr bwMode="auto">
          <a:xfrm>
            <a:off x="520282" y="919584"/>
            <a:ext cx="7439026" cy="1148335"/>
            <a:chOff x="625" y="440"/>
            <a:chExt cx="4686" cy="439"/>
          </a:xfrm>
        </p:grpSpPr>
        <p:sp>
          <p:nvSpPr>
            <p:cNvPr id="41" name="Rectangle 2">
              <a:extLst>
                <a:ext uri="{FF2B5EF4-FFF2-40B4-BE49-F238E27FC236}">
                  <a16:creationId xmlns:a16="http://schemas.microsoft.com/office/drawing/2014/main" id="{CBE5D817-9BD6-EC4C-AF75-419B44AC5A33}"/>
                </a:ext>
              </a:extLst>
            </p:cNvPr>
            <p:cNvSpPr>
              <a:spLocks noChangeArrowheads="1"/>
            </p:cNvSpPr>
            <p:nvPr/>
          </p:nvSpPr>
          <p:spPr bwMode="auto">
            <a:xfrm>
              <a:off x="625" y="515"/>
              <a:ext cx="4686" cy="364"/>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١  وقال الرب لإبرام: «اذهب من أرضك ومن عشيرتك        </a:t>
              </a:r>
            </a:p>
            <a:p>
              <a:pPr marL="0" marR="0" lvl="0" indent="0" algn="r" defTabSz="914400" rtl="1" eaLnBrk="0" fontAlgn="base" latinLnBrk="0" hangingPunct="0">
                <a:lnSpc>
                  <a:spcPct val="100000"/>
                </a:lnSpc>
                <a:spcBef>
                  <a:spcPct val="0"/>
                </a:spcBef>
                <a:spcAft>
                  <a:spcPct val="0"/>
                </a:spcAft>
                <a:buClrTx/>
                <a:buSzTx/>
                <a:buFontTx/>
                <a:buNone/>
                <a:tabLst/>
                <a:defRPr/>
              </a:pPr>
              <a:r>
                <a:rPr lang="ar-JO" sz="2800" b="1" dirty="0">
                  <a:solidFill>
                    <a:srgbClr val="FAFD00"/>
                  </a:solidFill>
                  <a:effectLst/>
                  <a:latin typeface="Arial" panose="020B0604020202020204" pitchFamily="34" charset="0"/>
                  <a:ea typeface="Accordance" panose="00000400000000000000" pitchFamily="2" charset="-78"/>
                  <a:cs typeface="Arial" panose="020B0604020202020204" pitchFamily="34" charset="0"/>
                </a:rPr>
                <a:t>    </a:t>
              </a: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ومن بيت أبيك </a:t>
              </a:r>
              <a:r>
                <a:rPr lang="ar-JO" sz="2800" b="1" dirty="0">
                  <a:solidFill>
                    <a:srgbClr val="FAFD00"/>
                  </a:solidFill>
                  <a:effectLst/>
                  <a:latin typeface="Arial" panose="020B0604020202020204" pitchFamily="34" charset="0"/>
                  <a:ea typeface="Accordance" panose="00000400000000000000" pitchFamily="2" charset="-78"/>
                  <a:cs typeface="Arial" panose="020B0604020202020204" pitchFamily="34" charset="0"/>
                </a:rPr>
                <a:t>إ</a:t>
              </a: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لى </a:t>
              </a:r>
              <a:r>
                <a:rPr kumimoji="0" lang="ar-JO" sz="2800" b="1" i="0"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الأرض</a:t>
              </a: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 التي أريك.</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2" name="Rectangle 4">
              <a:extLst>
                <a:ext uri="{FF2B5EF4-FFF2-40B4-BE49-F238E27FC236}">
                  <a16:creationId xmlns:a16="http://schemas.microsoft.com/office/drawing/2014/main" id="{31F5B9FA-3DCF-AF42-AE46-8725DE7A8781}"/>
                </a:ext>
              </a:extLst>
            </p:cNvPr>
            <p:cNvSpPr>
              <a:spLocks noChangeArrowheads="1"/>
            </p:cNvSpPr>
            <p:nvPr/>
          </p:nvSpPr>
          <p:spPr bwMode="auto">
            <a:xfrm>
              <a:off x="1207" y="440"/>
              <a:ext cx="180" cy="17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grpSp>
      <p:grpSp>
        <p:nvGrpSpPr>
          <p:cNvPr id="43" name="Group 43">
            <a:extLst>
              <a:ext uri="{FF2B5EF4-FFF2-40B4-BE49-F238E27FC236}">
                <a16:creationId xmlns:a16="http://schemas.microsoft.com/office/drawing/2014/main" id="{9937C28A-AFC8-B34A-90DA-17F67A6DDFC3}"/>
              </a:ext>
            </a:extLst>
          </p:cNvPr>
          <p:cNvGrpSpPr>
            <a:grpSpLocks/>
          </p:cNvGrpSpPr>
          <p:nvPr/>
        </p:nvGrpSpPr>
        <p:grpSpPr bwMode="auto">
          <a:xfrm>
            <a:off x="848896" y="2443524"/>
            <a:ext cx="7110412" cy="1036911"/>
            <a:chOff x="727" y="1339"/>
            <a:chExt cx="4479" cy="313"/>
          </a:xfrm>
        </p:grpSpPr>
        <p:sp>
          <p:nvSpPr>
            <p:cNvPr id="44" name="Rectangle 38">
              <a:extLst>
                <a:ext uri="{FF2B5EF4-FFF2-40B4-BE49-F238E27FC236}">
                  <a16:creationId xmlns:a16="http://schemas.microsoft.com/office/drawing/2014/main" id="{BDDF9334-DCD1-C940-915D-84D0A379A3F1}"/>
                </a:ext>
              </a:extLst>
            </p:cNvPr>
            <p:cNvSpPr>
              <a:spLocks noChangeArrowheads="1"/>
            </p:cNvSpPr>
            <p:nvPr/>
          </p:nvSpPr>
          <p:spPr bwMode="auto">
            <a:xfrm>
              <a:off x="727" y="1339"/>
              <a:ext cx="4479" cy="157"/>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٢  فأجعلك </a:t>
              </a:r>
              <a:r>
                <a:rPr kumimoji="0" lang="ar-JO" sz="2800" b="1" i="0"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أُمّة عظيمة </a:t>
              </a: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وأباركك وأعظّم اسمك وتكون بركة.</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5" name="Rectangle 5">
              <a:extLst>
                <a:ext uri="{FF2B5EF4-FFF2-40B4-BE49-F238E27FC236}">
                  <a16:creationId xmlns:a16="http://schemas.microsoft.com/office/drawing/2014/main" id="{9068FE19-65A5-AF4F-B920-50933572106E}"/>
                </a:ext>
              </a:extLst>
            </p:cNvPr>
            <p:cNvSpPr>
              <a:spLocks noChangeArrowheads="1"/>
            </p:cNvSpPr>
            <p:nvPr/>
          </p:nvSpPr>
          <p:spPr bwMode="auto">
            <a:xfrm>
              <a:off x="1227" y="1513"/>
              <a:ext cx="180" cy="13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grpSp>
      <p:grpSp>
        <p:nvGrpSpPr>
          <p:cNvPr id="46" name="Group 40">
            <a:extLst>
              <a:ext uri="{FF2B5EF4-FFF2-40B4-BE49-F238E27FC236}">
                <a16:creationId xmlns:a16="http://schemas.microsoft.com/office/drawing/2014/main" id="{57F34B95-8581-274C-BC98-6B2F953CCC28}"/>
              </a:ext>
            </a:extLst>
          </p:cNvPr>
          <p:cNvGrpSpPr>
            <a:grpSpLocks/>
          </p:cNvGrpSpPr>
          <p:nvPr/>
        </p:nvGrpSpPr>
        <p:grpSpPr bwMode="auto">
          <a:xfrm>
            <a:off x="302796" y="3856040"/>
            <a:ext cx="7656512" cy="950913"/>
            <a:chOff x="327" y="2429"/>
            <a:chExt cx="4865" cy="599"/>
          </a:xfrm>
        </p:grpSpPr>
        <p:sp>
          <p:nvSpPr>
            <p:cNvPr id="47" name="Rectangle 33">
              <a:extLst>
                <a:ext uri="{FF2B5EF4-FFF2-40B4-BE49-F238E27FC236}">
                  <a16:creationId xmlns:a16="http://schemas.microsoft.com/office/drawing/2014/main" id="{366DAEC2-9B55-F147-9D57-A036358DAE3C}"/>
                </a:ext>
              </a:extLst>
            </p:cNvPr>
            <p:cNvSpPr>
              <a:spLocks noChangeArrowheads="1"/>
            </p:cNvSpPr>
            <p:nvPr/>
          </p:nvSpPr>
          <p:spPr bwMode="auto">
            <a:xfrm>
              <a:off x="327" y="2429"/>
              <a:ext cx="4865" cy="599"/>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٣ وأبارك مباركيك ولاعنك ألعنه. وتتبارك فيك </a:t>
              </a:r>
              <a:r>
                <a:rPr kumimoji="0" lang="ar-JO" sz="2800" b="1" i="0"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جميع قبائل الأرض.</a:t>
              </a: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8" name="Rectangle 6">
              <a:extLst>
                <a:ext uri="{FF2B5EF4-FFF2-40B4-BE49-F238E27FC236}">
                  <a16:creationId xmlns:a16="http://schemas.microsoft.com/office/drawing/2014/main" id="{FC1EE2C9-4FDF-7E4D-82AA-8950A3B2AD4E}"/>
                </a:ext>
              </a:extLst>
            </p:cNvPr>
            <p:cNvSpPr>
              <a:spLocks noChangeArrowheads="1"/>
            </p:cNvSpPr>
            <p:nvPr/>
          </p:nvSpPr>
          <p:spPr bwMode="auto">
            <a:xfrm>
              <a:off x="1207" y="2589"/>
              <a:ext cx="180" cy="2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grpSp>
      <p:sp>
        <p:nvSpPr>
          <p:cNvPr id="575491" name="Rectangle 3"/>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Arial" panose="020B0604020202020204" pitchFamily="34" charset="0"/>
                <a:cs typeface="Arial" panose="020B0604020202020204" pitchFamily="34" charset="0"/>
              </a:rPr>
              <a:t>                            </a:t>
            </a:r>
          </a:p>
        </p:txBody>
      </p:sp>
      <p:grpSp>
        <p:nvGrpSpPr>
          <p:cNvPr id="5" name="Group 7"/>
          <p:cNvGrpSpPr>
            <a:grpSpLocks/>
          </p:cNvGrpSpPr>
          <p:nvPr/>
        </p:nvGrpSpPr>
        <p:grpSpPr bwMode="auto">
          <a:xfrm>
            <a:off x="3540642" y="4494215"/>
            <a:ext cx="2466458" cy="625475"/>
            <a:chOff x="2488" y="3104"/>
            <a:chExt cx="1808" cy="394"/>
          </a:xfrm>
        </p:grpSpPr>
        <p:sp>
          <p:nvSpPr>
            <p:cNvPr id="575496" name="Oval 8"/>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5497" name="Rectangle 9"/>
            <p:cNvSpPr>
              <a:spLocks noChangeArrowheads="1"/>
            </p:cNvSpPr>
            <p:nvPr/>
          </p:nvSpPr>
          <p:spPr bwMode="auto">
            <a:xfrm>
              <a:off x="3110" y="3147"/>
              <a:ext cx="529"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بركة</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6" name="Group 10"/>
          <p:cNvGrpSpPr>
            <a:grpSpLocks/>
          </p:cNvGrpSpPr>
          <p:nvPr/>
        </p:nvGrpSpPr>
        <p:grpSpPr bwMode="auto">
          <a:xfrm>
            <a:off x="4414773" y="2892844"/>
            <a:ext cx="2166937" cy="614363"/>
            <a:chOff x="3083" y="1232"/>
            <a:chExt cx="1365" cy="387"/>
          </a:xfrm>
        </p:grpSpPr>
        <p:sp>
          <p:nvSpPr>
            <p:cNvPr id="575499" name="Oval 11"/>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5500" name="Rectangle 12"/>
            <p:cNvSpPr>
              <a:spLocks noChangeArrowheads="1"/>
            </p:cNvSpPr>
            <p:nvPr/>
          </p:nvSpPr>
          <p:spPr bwMode="auto">
            <a:xfrm>
              <a:off x="3557" y="1232"/>
              <a:ext cx="447"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نسل</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7" name="Group 13"/>
          <p:cNvGrpSpPr>
            <a:grpSpLocks/>
          </p:cNvGrpSpPr>
          <p:nvPr/>
        </p:nvGrpSpPr>
        <p:grpSpPr bwMode="auto">
          <a:xfrm>
            <a:off x="5447131" y="554067"/>
            <a:ext cx="2252662" cy="525463"/>
            <a:chOff x="4165" y="741"/>
            <a:chExt cx="1419" cy="331"/>
          </a:xfrm>
        </p:grpSpPr>
        <p:sp>
          <p:nvSpPr>
            <p:cNvPr id="575502" name="Oval 14"/>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5503" name="Rectangle 15"/>
            <p:cNvSpPr>
              <a:spLocks noChangeArrowheads="1"/>
            </p:cNvSpPr>
            <p:nvPr/>
          </p:nvSpPr>
          <p:spPr bwMode="auto">
            <a:xfrm>
              <a:off x="4538" y="744"/>
              <a:ext cx="520"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أرض</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35848" name="Group 63"/>
          <p:cNvGrpSpPr>
            <a:grpSpLocks/>
          </p:cNvGrpSpPr>
          <p:nvPr/>
        </p:nvGrpSpPr>
        <p:grpSpPr bwMode="auto">
          <a:xfrm>
            <a:off x="8021641" y="3432175"/>
            <a:ext cx="1093788" cy="1231900"/>
            <a:chOff x="5053" y="2162"/>
            <a:chExt cx="689" cy="776"/>
          </a:xfrm>
        </p:grpSpPr>
        <p:sp>
          <p:nvSpPr>
            <p:cNvPr id="575529" name="Freeform 41"/>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5530" name="AutoShape 42"/>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5531" name="Rectangle 43"/>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5532" name="AutoShape 44"/>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5533" name="Line 45"/>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5534" name="Line 46"/>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5535" name="Rectangle 47"/>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5863" name="Rectangle 48"/>
            <p:cNvSpPr>
              <a:spLocks noChangeArrowheads="1"/>
            </p:cNvSpPr>
            <p:nvPr/>
          </p:nvSpPr>
          <p:spPr bwMode="auto">
            <a:xfrm>
              <a:off x="5157" y="2414"/>
              <a:ext cx="58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أرض. نسل. 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5864" name="Rectangle 49"/>
            <p:cNvSpPr>
              <a:spLocks noChangeArrowheads="1"/>
            </p:cNvSpPr>
            <p:nvPr/>
          </p:nvSpPr>
          <p:spPr bwMode="auto">
            <a:xfrm>
              <a:off x="5150" y="2302"/>
              <a:ext cx="27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5865" name="Rectangle 50"/>
            <p:cNvSpPr>
              <a:spLocks noChangeArrowheads="1"/>
            </p:cNvSpPr>
            <p:nvPr/>
          </p:nvSpPr>
          <p:spPr bwMode="auto">
            <a:xfrm>
              <a:off x="5053" y="2162"/>
              <a:ext cx="28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75539" name="Line 51"/>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5540" name="Line 52"/>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75541" name="Line 53"/>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35849" name="Text Box 5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5850" name="Text Box 58"/>
          <p:cNvSpPr txBox="1">
            <a:spLocks noChangeArrowheads="1"/>
          </p:cNvSpPr>
          <p:nvPr/>
        </p:nvSpPr>
        <p:spPr bwMode="auto">
          <a:xfrm>
            <a:off x="8614267" y="6445836"/>
            <a:ext cx="3577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 </a:t>
            </a:r>
          </a:p>
        </p:txBody>
      </p:sp>
      <p:sp>
        <p:nvSpPr>
          <p:cNvPr id="575548" name="Rectangle 60"/>
          <p:cNvSpPr>
            <a:spLocks noChangeArrowheads="1"/>
          </p:cNvSpPr>
          <p:nvPr/>
        </p:nvSpPr>
        <p:spPr bwMode="auto">
          <a:xfrm>
            <a:off x="8100072"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15</a:t>
            </a:r>
          </a:p>
        </p:txBody>
      </p:sp>
      <p:sp>
        <p:nvSpPr>
          <p:cNvPr id="35852" name="Text Box 61"/>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575554" name="Rectangle 66"/>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9" name="Text Box 78">
            <a:extLst>
              <a:ext uri="{FF2B5EF4-FFF2-40B4-BE49-F238E27FC236}">
                <a16:creationId xmlns:a16="http://schemas.microsoft.com/office/drawing/2014/main" id="{FBE7DF9C-A155-554B-A433-50FC1600A1E1}"/>
              </a:ext>
            </a:extLst>
          </p:cNvPr>
          <p:cNvSpPr txBox="1">
            <a:spLocks noChangeArrowheads="1"/>
          </p:cNvSpPr>
          <p:nvPr/>
        </p:nvSpPr>
        <p:spPr bwMode="auto">
          <a:xfrm>
            <a:off x="2870200" y="355600"/>
            <a:ext cx="3606800" cy="519113"/>
          </a:xfrm>
          <a:prstGeom prst="rect">
            <a:avLst/>
          </a:prstGeom>
          <a:noFill/>
          <a:ln w="9525">
            <a:noFill/>
            <a:miter lim="800000"/>
            <a:headEnd/>
            <a:tailEnd/>
          </a:ln>
          <a:effectLst>
            <a:outerShdw blurRad="63500" dist="107763" dir="2700000" algn="ctr" rotWithShape="0">
              <a:srgbClr val="000000">
                <a:alpha val="74998"/>
              </a:srgbClr>
            </a:outerShdw>
          </a:effectLst>
        </p:spPr>
        <p:txBody>
          <a:bodyPr wrap="square">
            <a:spAutoFit/>
            <a:flatTx/>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تكوين ١٢</a:t>
            </a:r>
            <a:endParaRPr kumimoji="0" lang="en-US"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302567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459" name="Rectangle 3"/>
          <p:cNvSpPr>
            <a:spLocks noChangeArrowheads="1"/>
          </p:cNvSpPr>
          <p:nvPr/>
        </p:nvSpPr>
        <p:spPr bwMode="auto">
          <a:xfrm>
            <a:off x="852488" y="612775"/>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العهد الإبراهيمي</a:t>
            </a:r>
            <a:endParaRPr kumimoji="0" lang="en-US" sz="3600" b="0"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7462" name="Rectangle 6"/>
          <p:cNvSpPr>
            <a:spLocks noChangeArrowheads="1"/>
          </p:cNvSpPr>
          <p:nvPr/>
        </p:nvSpPr>
        <p:spPr bwMode="auto">
          <a:xfrm>
            <a:off x="1019175" y="3354388"/>
            <a:ext cx="7086600" cy="182562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7892"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37893"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a:ln>
                <a:noFill/>
              </a:ln>
              <a:solidFill>
                <a:srgbClr val="00FF00"/>
              </a:solidFill>
              <a:effectLst/>
              <a:uLnTx/>
              <a:uFillTx/>
              <a:latin typeface="Arial" panose="020B0604020202020204" pitchFamily="34" charset="0"/>
              <a:cs typeface="Arial" panose="020B0604020202020204" pitchFamily="34" charset="0"/>
            </a:endParaRPr>
          </a:p>
        </p:txBody>
      </p:sp>
      <p:sp>
        <p:nvSpPr>
          <p:cNvPr id="787466"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rPr>
              <a:t>البركة</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7467" name="Text Box 11"/>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rPr>
              <a:t>النسل</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7468" name="Text Box 12"/>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rPr>
              <a:t>الأرض</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7469"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١٢: ١</a:t>
            </a:r>
          </a:p>
        </p:txBody>
      </p:sp>
      <p:sp>
        <p:nvSpPr>
          <p:cNvPr id="787470" name="Text Box 14"/>
          <p:cNvSpPr txBox="1">
            <a:spLocks noChangeArrowheads="1"/>
          </p:cNvSpPr>
          <p:nvPr/>
        </p:nvSpPr>
        <p:spPr bwMode="auto">
          <a:xfrm>
            <a:off x="5607050" y="43640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١٢: ٣ </a:t>
            </a:r>
          </a:p>
        </p:txBody>
      </p:sp>
      <p:sp>
        <p:nvSpPr>
          <p:cNvPr id="787471"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١٢: ٢</a:t>
            </a:r>
          </a:p>
        </p:txBody>
      </p:sp>
      <p:sp>
        <p:nvSpPr>
          <p:cNvPr id="787472"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rPr>
              <a:t>تك: ١٢: ١-٣</a:t>
            </a:r>
            <a:endParaRPr kumimoji="0" lang="en-US" sz="32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7473" name="Rectangle 17"/>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a:t>
            </a:r>
            <a:r>
              <a:rPr kumimoji="0" lang="en-US" altLang="ja-JP" sz="32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a:t>
            </a:r>
            <a:r>
              <a:rPr kumimoji="0" lang="ar-JO" sz="32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الدعوة</a:t>
            </a:r>
            <a:r>
              <a:rPr kumimoji="0" lang="en-US" altLang="ja-JP" sz="32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a:t>
            </a:r>
            <a:r>
              <a:rPr kumimoji="0" lang="en-US" sz="32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400" b="0"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481" name="Rectangle 25"/>
          <p:cNvSpPr>
            <a:spLocks noChangeArrowheads="1"/>
          </p:cNvSpPr>
          <p:nvPr/>
        </p:nvSpPr>
        <p:spPr bwMode="auto">
          <a:xfrm>
            <a:off x="1504800" y="5143501"/>
            <a:ext cx="6748642"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altLang="ja-JP" sz="8000" b="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a:t>
            </a:r>
            <a:r>
              <a:rPr kumimoji="0" lang="ar-JO" sz="8000" b="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أرض. نسل. بركة</a:t>
            </a:r>
            <a:r>
              <a:rPr kumimoji="0" lang="en-US" altLang="ja-JP" sz="8000" b="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8000" b="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7485" name="Rectangle 29"/>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16</a:t>
            </a:r>
          </a:p>
        </p:txBody>
      </p:sp>
      <p:sp>
        <p:nvSpPr>
          <p:cNvPr id="37907" name="Text Box 30"/>
          <p:cNvSpPr txBox="1">
            <a:spLocks noChangeArrowheads="1"/>
          </p:cNvSpPr>
          <p:nvPr/>
        </p:nvSpPr>
        <p:spPr bwMode="auto">
          <a:xfrm>
            <a:off x="8617442" y="6449011"/>
            <a:ext cx="3577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٧ </a:t>
            </a:r>
          </a:p>
        </p:txBody>
      </p:sp>
      <p:sp>
        <p:nvSpPr>
          <p:cNvPr id="37908" name="Text Box 31"/>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grpSp>
        <p:nvGrpSpPr>
          <p:cNvPr id="37909" name="Group 46"/>
          <p:cNvGrpSpPr>
            <a:grpSpLocks/>
          </p:cNvGrpSpPr>
          <p:nvPr/>
        </p:nvGrpSpPr>
        <p:grpSpPr bwMode="auto">
          <a:xfrm>
            <a:off x="8004183" y="3432175"/>
            <a:ext cx="1111251" cy="1231900"/>
            <a:chOff x="5042" y="2162"/>
            <a:chExt cx="700" cy="776"/>
          </a:xfrm>
        </p:grpSpPr>
        <p:sp>
          <p:nvSpPr>
            <p:cNvPr id="787503" name="Freeform 47"/>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4" name="AutoShape 48"/>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5" name="Rectangle 49"/>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6" name="AutoShape 50"/>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7" name="Line 51"/>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8" name="Line 52"/>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09" name="Rectangle 53"/>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7920" name="Rectangle 54"/>
            <p:cNvSpPr>
              <a:spLocks noChangeArrowheads="1"/>
            </p:cNvSpPr>
            <p:nvPr/>
          </p:nvSpPr>
          <p:spPr bwMode="auto">
            <a:xfrm>
              <a:off x="5157" y="2414"/>
              <a:ext cx="58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أرض. نسل. بركة</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7921" name="Rectangle 55"/>
            <p:cNvSpPr>
              <a:spLocks noChangeArrowheads="1"/>
            </p:cNvSpPr>
            <p:nvPr/>
          </p:nvSpPr>
          <p:spPr bwMode="auto">
            <a:xfrm>
              <a:off x="5150" y="2302"/>
              <a:ext cx="27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7922" name="Rectangle 56"/>
            <p:cNvSpPr>
              <a:spLocks noChangeArrowheads="1"/>
            </p:cNvSpPr>
            <p:nvPr/>
          </p:nvSpPr>
          <p:spPr bwMode="auto">
            <a:xfrm>
              <a:off x="5042" y="2162"/>
              <a:ext cx="28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7513" name="Line 57"/>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14" name="Line 58"/>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15" name="Line 59"/>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87516" name="AutoShape 60"/>
          <p:cNvSpPr>
            <a:spLocks noChangeArrowheads="1"/>
          </p:cNvSpPr>
          <p:nvPr/>
        </p:nvSpPr>
        <p:spPr bwMode="auto">
          <a:xfrm>
            <a:off x="1524000" y="3705225"/>
            <a:ext cx="1617663" cy="1335088"/>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17" name="AutoShape 61"/>
          <p:cNvSpPr>
            <a:spLocks noChangeArrowheads="1"/>
          </p:cNvSpPr>
          <p:nvPr/>
        </p:nvSpPr>
        <p:spPr bwMode="auto">
          <a:xfrm>
            <a:off x="3678238" y="3703638"/>
            <a:ext cx="1617662"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7518" name="AutoShape 62"/>
          <p:cNvSpPr>
            <a:spLocks noChangeArrowheads="1"/>
          </p:cNvSpPr>
          <p:nvPr/>
        </p:nvSpPr>
        <p:spPr bwMode="auto">
          <a:xfrm>
            <a:off x="5418138" y="3703638"/>
            <a:ext cx="2543175"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2756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left)">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fade">
                                      <p:cBhvr>
                                        <p:cTn id="21" dur="1000"/>
                                        <p:tgtEl>
                                          <p:spTgt spid="787468"/>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fade">
                                      <p:cBhvr>
                                        <p:cTn id="25" dur="1000"/>
                                        <p:tgtEl>
                                          <p:spTgt spid="7874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7516"/>
                                        </p:tgtEl>
                                        <p:attrNameLst>
                                          <p:attrName>style.visibility</p:attrName>
                                        </p:attrNameLst>
                                      </p:cBhvr>
                                      <p:to>
                                        <p:strVal val="visible"/>
                                      </p:to>
                                    </p:set>
                                    <p:animEffect transition="in" filter="fade">
                                      <p:cBhvr>
                                        <p:cTn id="28" dur="500"/>
                                        <p:tgtEl>
                                          <p:spTgt spid="787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787475"/>
                                        </p:tgtEl>
                                        <p:attrNameLst>
                                          <p:attrName>style.visibility</p:attrName>
                                        </p:attrNameLst>
                                      </p:cBhvr>
                                      <p:to>
                                        <p:strVal val="visible"/>
                                      </p:to>
                                    </p:set>
                                    <p:animEffect transition="in" filter="wipe(up)">
                                      <p:cBhvr>
                                        <p:cTn id="33" dur="500"/>
                                        <p:tgtEl>
                                          <p:spTgt spid="787475"/>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87467"/>
                                        </p:tgtEl>
                                        <p:attrNameLst>
                                          <p:attrName>style.visibility</p:attrName>
                                        </p:attrNameLst>
                                      </p:cBhvr>
                                      <p:to>
                                        <p:strVal val="visible"/>
                                      </p:to>
                                    </p:set>
                                    <p:animEffect transition="in" filter="fade">
                                      <p:cBhvr>
                                        <p:cTn id="37" dur="1000"/>
                                        <p:tgtEl>
                                          <p:spTgt spid="787467"/>
                                        </p:tgtEl>
                                      </p:cBhvr>
                                    </p:animEffect>
                                  </p:childTnLst>
                                </p:cTn>
                              </p:par>
                            </p:childTnLst>
                          </p:cTn>
                        </p:par>
                        <p:par>
                          <p:cTn id="38" fill="hold" nodeType="afterGroup">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787471"/>
                                        </p:tgtEl>
                                        <p:attrNameLst>
                                          <p:attrName>style.visibility</p:attrName>
                                        </p:attrNameLst>
                                      </p:cBhvr>
                                      <p:to>
                                        <p:strVal val="visible"/>
                                      </p:to>
                                    </p:set>
                                    <p:animEffect transition="in" filter="fade">
                                      <p:cBhvr>
                                        <p:cTn id="41" dur="1000"/>
                                        <p:tgtEl>
                                          <p:spTgt spid="7874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517"/>
                                        </p:tgtEl>
                                        <p:attrNameLst>
                                          <p:attrName>style.visibility</p:attrName>
                                        </p:attrNameLst>
                                      </p:cBhvr>
                                      <p:to>
                                        <p:strVal val="visible"/>
                                      </p:to>
                                    </p:set>
                                    <p:animEffect transition="in" filter="fade">
                                      <p:cBhvr>
                                        <p:cTn id="44" dur="1000"/>
                                        <p:tgtEl>
                                          <p:spTgt spid="7875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787476"/>
                                        </p:tgtEl>
                                        <p:attrNameLst>
                                          <p:attrName>style.visibility</p:attrName>
                                        </p:attrNameLst>
                                      </p:cBhvr>
                                      <p:to>
                                        <p:strVal val="visible"/>
                                      </p:to>
                                    </p:set>
                                    <p:animEffect transition="in" filter="wipe(up)">
                                      <p:cBhvr>
                                        <p:cTn id="49" dur="500"/>
                                        <p:tgtEl>
                                          <p:spTgt spid="787476"/>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87466"/>
                                        </p:tgtEl>
                                        <p:attrNameLst>
                                          <p:attrName>style.visibility</p:attrName>
                                        </p:attrNameLst>
                                      </p:cBhvr>
                                      <p:to>
                                        <p:strVal val="visible"/>
                                      </p:to>
                                    </p:set>
                                    <p:animEffect transition="in" filter="fade">
                                      <p:cBhvr>
                                        <p:cTn id="53" dur="1000"/>
                                        <p:tgtEl>
                                          <p:spTgt spid="787466"/>
                                        </p:tgtEl>
                                      </p:cBhvr>
                                    </p:animEffect>
                                  </p:childTnLst>
                                </p:cTn>
                              </p:par>
                            </p:childTnLst>
                          </p:cTn>
                        </p:par>
                        <p:par>
                          <p:cTn id="54" fill="hold" nodeType="afterGroup">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787470"/>
                                        </p:tgtEl>
                                        <p:attrNameLst>
                                          <p:attrName>style.visibility</p:attrName>
                                        </p:attrNameLst>
                                      </p:cBhvr>
                                      <p:to>
                                        <p:strVal val="visible"/>
                                      </p:to>
                                    </p:set>
                                    <p:animEffect transition="in" filter="fade">
                                      <p:cBhvr>
                                        <p:cTn id="57" dur="1000"/>
                                        <p:tgtEl>
                                          <p:spTgt spid="7874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7518"/>
                                        </p:tgtEl>
                                        <p:attrNameLst>
                                          <p:attrName>style.visibility</p:attrName>
                                        </p:attrNameLst>
                                      </p:cBhvr>
                                      <p:to>
                                        <p:strVal val="visible"/>
                                      </p:to>
                                    </p:set>
                                    <p:animEffect transition="in" filter="fade">
                                      <p:cBhvr>
                                        <p:cTn id="60" dur="10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81" grpId="0" autoUpdateAnimBg="0"/>
      <p:bldP spid="787516" grpId="0" animBg="1"/>
      <p:bldP spid="787517" grpId="0" animBg="1"/>
      <p:bldP spid="7875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descr="Green marble"/>
          <p:cNvSpPr>
            <a:spLocks noChangeArrowheads="1"/>
          </p:cNvSpPr>
          <p:nvPr/>
        </p:nvSpPr>
        <p:spPr bwMode="auto">
          <a:xfrm>
            <a:off x="566738" y="457374"/>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07" name="Rectangle 3"/>
          <p:cNvSpPr>
            <a:spLocks noChangeArrowheads="1"/>
          </p:cNvSpPr>
          <p:nvPr/>
        </p:nvSpPr>
        <p:spPr bwMode="auto">
          <a:xfrm>
            <a:off x="852488" y="566911"/>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العهد الإبراهيمي</a:t>
            </a:r>
            <a:endParaRPr kumimoji="0" lang="en-US" sz="3600" b="0"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9508" name="Rectangle 4"/>
          <p:cNvSpPr>
            <a:spLocks noChangeArrowheads="1"/>
          </p:cNvSpPr>
          <p:nvPr/>
        </p:nvSpPr>
        <p:spPr bwMode="auto">
          <a:xfrm>
            <a:off x="1019175" y="3257724"/>
            <a:ext cx="7086600" cy="28479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9940" name="Text Box 5"/>
          <p:cNvSpPr txBox="1">
            <a:spLocks noChangeArrowheads="1"/>
          </p:cNvSpPr>
          <p:nvPr/>
        </p:nvSpPr>
        <p:spPr bwMode="auto">
          <a:xfrm>
            <a:off x="8721725" y="44624"/>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39941" name="Text Box 6"/>
          <p:cNvSpPr txBox="1">
            <a:spLocks noChangeArrowheads="1"/>
          </p:cNvSpPr>
          <p:nvPr/>
        </p:nvSpPr>
        <p:spPr bwMode="auto">
          <a:xfrm>
            <a:off x="647700" y="3495849"/>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a:ln>
                <a:noFill/>
              </a:ln>
              <a:solidFill>
                <a:srgbClr val="00FF00"/>
              </a:solidFill>
              <a:effectLst/>
              <a:uLnTx/>
              <a:uFillTx/>
              <a:latin typeface="Arial" panose="020B0604020202020204" pitchFamily="34" charset="0"/>
              <a:cs typeface="Arial" panose="020B0604020202020204" pitchFamily="34" charset="0"/>
            </a:endParaRPr>
          </a:p>
        </p:txBody>
      </p:sp>
      <p:sp>
        <p:nvSpPr>
          <p:cNvPr id="789511" name="Text Box 7"/>
          <p:cNvSpPr txBox="1">
            <a:spLocks noChangeArrowheads="1"/>
          </p:cNvSpPr>
          <p:nvPr/>
        </p:nvSpPr>
        <p:spPr bwMode="auto">
          <a:xfrm>
            <a:off x="5305425" y="3611736"/>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rPr>
              <a:t>البركة</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9512" name="Text Box 8"/>
          <p:cNvSpPr txBox="1">
            <a:spLocks noChangeArrowheads="1"/>
          </p:cNvSpPr>
          <p:nvPr/>
        </p:nvSpPr>
        <p:spPr bwMode="auto">
          <a:xfrm>
            <a:off x="3722688" y="3624436"/>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rPr>
              <a:t>النسل</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9513" name="Text Box 9"/>
          <p:cNvSpPr txBox="1">
            <a:spLocks noChangeArrowheads="1"/>
          </p:cNvSpPr>
          <p:nvPr/>
        </p:nvSpPr>
        <p:spPr bwMode="auto">
          <a:xfrm>
            <a:off x="1498600" y="3613324"/>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rPr>
              <a:t>الأرض</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9517" name="Text Box 13"/>
          <p:cNvSpPr txBox="1">
            <a:spLocks noChangeArrowheads="1"/>
          </p:cNvSpPr>
          <p:nvPr/>
        </p:nvSpPr>
        <p:spPr bwMode="auto">
          <a:xfrm>
            <a:off x="2555875" y="1832149"/>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rPr>
              <a:t>تك: ١٢: ١-٣</a:t>
            </a:r>
          </a:p>
        </p:txBody>
      </p:sp>
      <p:sp>
        <p:nvSpPr>
          <p:cNvPr id="789518" name="Rectangle 14"/>
          <p:cNvSpPr>
            <a:spLocks noChangeArrowheads="1"/>
          </p:cNvSpPr>
          <p:nvPr/>
        </p:nvSpPr>
        <p:spPr bwMode="auto">
          <a:xfrm>
            <a:off x="3249613" y="1278111"/>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a:t>
            </a:r>
            <a:r>
              <a:rPr kumimoji="0" lang="ar-JO" sz="32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الدعوة</a:t>
            </a:r>
            <a:r>
              <a:rPr kumimoji="0" lang="en-US" sz="3200" b="1"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400" b="0"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9519" name="Line 15"/>
          <p:cNvSpPr>
            <a:spLocks noChangeShapeType="1"/>
          </p:cNvSpPr>
          <p:nvPr/>
        </p:nvSpPr>
        <p:spPr bwMode="auto">
          <a:xfrm flipH="1">
            <a:off x="2300288" y="2422699"/>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20" name="Line 16"/>
          <p:cNvSpPr>
            <a:spLocks noChangeShapeType="1"/>
          </p:cNvSpPr>
          <p:nvPr/>
        </p:nvSpPr>
        <p:spPr bwMode="auto">
          <a:xfrm flipH="1">
            <a:off x="4538663" y="2405236"/>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21" name="Line 17"/>
          <p:cNvSpPr>
            <a:spLocks noChangeShapeType="1"/>
          </p:cNvSpPr>
          <p:nvPr/>
        </p:nvSpPr>
        <p:spPr bwMode="auto">
          <a:xfrm>
            <a:off x="4524375" y="2419524"/>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22" name="Text Box 18"/>
          <p:cNvSpPr txBox="1">
            <a:spLocks noChangeArrowheads="1"/>
          </p:cNvSpPr>
          <p:nvPr/>
        </p:nvSpPr>
        <p:spPr bwMode="auto">
          <a:xfrm>
            <a:off x="4464055" y="5294486"/>
            <a:ext cx="4572000" cy="646331"/>
          </a:xfrm>
          <a:prstGeom prst="rect">
            <a:avLst/>
          </a:prstGeom>
          <a:noFill/>
          <a:ln w="12700">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b="1" u="none" strike="noStrike" kern="1200" cap="none" spc="0" normalizeH="0" baseline="0" noProof="0" dirty="0">
                <a:ln>
                  <a:noFill/>
                </a:ln>
                <a:solidFill>
                  <a:srgbClr val="FFEA18"/>
                </a:solidFill>
                <a:effectLst>
                  <a:outerShdw blurRad="50800" dist="762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غير مشروط</a:t>
            </a:r>
            <a:endParaRPr kumimoji="0" lang="en-US" b="1" u="none" strike="noStrike" kern="1200" cap="none" spc="0" normalizeH="0" baseline="0" noProof="0" dirty="0">
              <a:ln>
                <a:noFill/>
              </a:ln>
              <a:solidFill>
                <a:srgbClr val="FFEA18"/>
              </a:solidFill>
              <a:effectLst>
                <a:outerShdw blurRad="50800" dist="762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9523" name="Text Box 19"/>
          <p:cNvSpPr txBox="1">
            <a:spLocks noChangeArrowheads="1"/>
          </p:cNvSpPr>
          <p:nvPr/>
        </p:nvSpPr>
        <p:spPr bwMode="auto">
          <a:xfrm>
            <a:off x="3090868" y="4722986"/>
            <a:ext cx="2819400" cy="646331"/>
          </a:xfrm>
          <a:prstGeom prst="rect">
            <a:avLst/>
          </a:prstGeom>
          <a:noFill/>
          <a:ln w="12700">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b="1" u="none" strike="noStrike" kern="1200" cap="none" spc="0" normalizeH="0" baseline="0" noProof="0" dirty="0">
                <a:ln>
                  <a:noFill/>
                </a:ln>
                <a:solidFill>
                  <a:srgbClr val="FFEA18"/>
                </a:solidFill>
                <a:effectLst>
                  <a:outerShdw blurRad="50800" dist="762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أبدي</a:t>
            </a:r>
            <a:endParaRPr kumimoji="0" lang="en-US" b="1" u="none" strike="noStrike" kern="1200" cap="none" spc="0" normalizeH="0" baseline="0" noProof="0" dirty="0">
              <a:ln>
                <a:noFill/>
              </a:ln>
              <a:solidFill>
                <a:srgbClr val="FFEA18"/>
              </a:solidFill>
              <a:effectLst>
                <a:outerShdw blurRad="50800" dist="762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9524" name="Rectangle 20"/>
          <p:cNvSpPr>
            <a:spLocks noChangeArrowheads="1"/>
          </p:cNvSpPr>
          <p:nvPr/>
        </p:nvSpPr>
        <p:spPr bwMode="auto">
          <a:xfrm>
            <a:off x="1800615" y="4158832"/>
            <a:ext cx="1034259" cy="646331"/>
          </a:xfrm>
          <a:prstGeom prst="rect">
            <a:avLst/>
          </a:prstGeom>
          <a:noFill/>
          <a:ln w="12700">
            <a:noFill/>
            <a:miter lim="800000"/>
            <a:headEnd/>
            <a:tailEnd/>
          </a:ln>
          <a:effectLst/>
        </p:spPr>
        <p:txBody>
          <a:bodyPr wrap="none">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EA18"/>
                </a:solidFill>
                <a:effectLst>
                  <a:outerShdw blurRad="50800" dist="762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حرفي</a:t>
            </a:r>
            <a:endParaRPr kumimoji="0" lang="en-US" sz="3600" b="1" u="none" strike="noStrike" kern="1200" cap="none" spc="0" normalizeH="0" baseline="0" noProof="0" dirty="0">
              <a:ln>
                <a:noFill/>
              </a:ln>
              <a:solidFill>
                <a:srgbClr val="FFEA18"/>
              </a:solidFill>
              <a:effectLst>
                <a:outerShdw blurRad="50800" dist="762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9953" name="Text Box 21"/>
          <p:cNvSpPr txBox="1">
            <a:spLocks noChangeArrowheads="1"/>
          </p:cNvSpPr>
          <p:nvPr/>
        </p:nvSpPr>
        <p:spPr bwMode="auto">
          <a:xfrm>
            <a:off x="8617442" y="6399972"/>
            <a:ext cx="3577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 </a:t>
            </a:r>
          </a:p>
        </p:txBody>
      </p:sp>
      <p:sp>
        <p:nvSpPr>
          <p:cNvPr id="789526" name="Rectangle 22"/>
          <p:cNvSpPr>
            <a:spLocks noChangeArrowheads="1"/>
          </p:cNvSpPr>
          <p:nvPr/>
        </p:nvSpPr>
        <p:spPr bwMode="auto">
          <a:xfrm>
            <a:off x="8098485" y="6477888"/>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17</a:t>
            </a:r>
          </a:p>
        </p:txBody>
      </p:sp>
      <p:grpSp>
        <p:nvGrpSpPr>
          <p:cNvPr id="39955" name="Group 24"/>
          <p:cNvGrpSpPr>
            <a:grpSpLocks/>
          </p:cNvGrpSpPr>
          <p:nvPr/>
        </p:nvGrpSpPr>
        <p:grpSpPr bwMode="auto">
          <a:xfrm>
            <a:off x="8021642" y="3386311"/>
            <a:ext cx="1074738" cy="1231900"/>
            <a:chOff x="5053" y="2162"/>
            <a:chExt cx="677" cy="776"/>
          </a:xfrm>
        </p:grpSpPr>
        <p:sp>
          <p:nvSpPr>
            <p:cNvPr id="789529" name="Freeform 25"/>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30" name="AutoShape 26"/>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31" name="Rectangle 27"/>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32" name="AutoShape 28"/>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33" name="Line 29"/>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34" name="Line 30"/>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35" name="Rectangle 31"/>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9964" name="Rectangle 32"/>
            <p:cNvSpPr>
              <a:spLocks noChangeArrowheads="1"/>
            </p:cNvSpPr>
            <p:nvPr/>
          </p:nvSpPr>
          <p:spPr bwMode="auto">
            <a:xfrm>
              <a:off x="5157" y="2414"/>
              <a:ext cx="57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أرضز نسل. بركة</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9965" name="Rectangle 33"/>
            <p:cNvSpPr>
              <a:spLocks noChangeArrowheads="1"/>
            </p:cNvSpPr>
            <p:nvPr/>
          </p:nvSpPr>
          <p:spPr bwMode="auto">
            <a:xfrm>
              <a:off x="5150" y="2302"/>
              <a:ext cx="27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9966" name="Rectangle 34"/>
            <p:cNvSpPr>
              <a:spLocks noChangeArrowheads="1"/>
            </p:cNvSpPr>
            <p:nvPr/>
          </p:nvSpPr>
          <p:spPr bwMode="auto">
            <a:xfrm>
              <a:off x="5053" y="2162"/>
              <a:ext cx="28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89539" name="Line 35"/>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40" name="Line 36"/>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89541" name="Line 37"/>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89542" name="Text Box 38"/>
          <p:cNvSpPr txBox="1">
            <a:spLocks noChangeArrowheads="1"/>
          </p:cNvSpPr>
          <p:nvPr/>
        </p:nvSpPr>
        <p:spPr bwMode="auto">
          <a:xfrm>
            <a:off x="0" y="2444924"/>
            <a:ext cx="9144000"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8F1E"/>
                </a:solidFill>
                <a:effectLst/>
                <a:uLnTx/>
                <a:uFillTx/>
                <a:latin typeface="Arial" panose="020B0604020202020204" pitchFamily="34" charset="0"/>
                <a:ea typeface="Accordance" panose="00000400000000000000" pitchFamily="2" charset="-78"/>
                <a:cs typeface="Arial" panose="020B0604020202020204" pitchFamily="34" charset="0"/>
              </a:rPr>
              <a:t>ثلاث ميزات جوهرية</a:t>
            </a:r>
            <a:endParaRPr kumimoji="0" lang="en-US" sz="3600" b="1" u="none" strike="noStrike" kern="1200" cap="none" spc="0" normalizeH="0" baseline="0" noProof="0" dirty="0">
              <a:ln>
                <a:noFill/>
              </a:ln>
              <a:solidFill>
                <a:srgbClr val="FF8F1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35" name="Picture 16">
            <a:extLst>
              <a:ext uri="{FF2B5EF4-FFF2-40B4-BE49-F238E27FC236}">
                <a16:creationId xmlns:a16="http://schemas.microsoft.com/office/drawing/2014/main" id="{7024E8EB-C652-E4E5-ADED-1F56C3C8ACEF}"/>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25692" y="2447506"/>
            <a:ext cx="4103683" cy="129440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212946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89542"/>
                                        </p:tgtEl>
                                        <p:attrNameLst>
                                          <p:attrName>style.visibility</p:attrName>
                                        </p:attrNameLst>
                                      </p:cBhvr>
                                      <p:to>
                                        <p:strVal val="visible"/>
                                      </p:to>
                                    </p:set>
                                    <p:animEffect transition="in" filter="wipe(left)">
                                      <p:cBhvr>
                                        <p:cTn id="7" dur="500"/>
                                        <p:tgtEl>
                                          <p:spTgt spid="7895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89524">
                                            <p:txEl>
                                              <p:pRg st="0" end="0"/>
                                            </p:txEl>
                                          </p:spTgt>
                                        </p:tgtEl>
                                        <p:attrNameLst>
                                          <p:attrName>style.visibility</p:attrName>
                                        </p:attrNameLst>
                                      </p:cBhvr>
                                      <p:to>
                                        <p:strVal val="visible"/>
                                      </p:to>
                                    </p:set>
                                    <p:animEffect transition="in" filter="box(out)">
                                      <p:cBhvr>
                                        <p:cTn id="12" dur="500"/>
                                        <p:tgtEl>
                                          <p:spTgt spid="78952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89523">
                                            <p:txEl>
                                              <p:pRg st="0" end="0"/>
                                            </p:txEl>
                                          </p:spTgt>
                                        </p:tgtEl>
                                        <p:attrNameLst>
                                          <p:attrName>style.visibility</p:attrName>
                                        </p:attrNameLst>
                                      </p:cBhvr>
                                      <p:to>
                                        <p:strVal val="visible"/>
                                      </p:to>
                                    </p:set>
                                    <p:animEffect transition="in" filter="box(out)">
                                      <p:cBhvr>
                                        <p:cTn id="17" dur="500"/>
                                        <p:tgtEl>
                                          <p:spTgt spid="7895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89522">
                                            <p:txEl>
                                              <p:pRg st="0" end="0"/>
                                            </p:txEl>
                                          </p:spTgt>
                                        </p:tgtEl>
                                        <p:attrNameLst>
                                          <p:attrName>style.visibility</p:attrName>
                                        </p:attrNameLst>
                                      </p:cBhvr>
                                      <p:to>
                                        <p:strVal val="visible"/>
                                      </p:to>
                                    </p:set>
                                    <p:animEffect transition="in" filter="box(out)">
                                      <p:cBhvr>
                                        <p:cTn id="22" dur="500"/>
                                        <p:tgtEl>
                                          <p:spTgt spid="7895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22" grpId="0" build="p" autoUpdateAnimBg="0"/>
      <p:bldP spid="789523" grpId="0" build="p" autoUpdateAnimBg="0"/>
      <p:bldP spid="789524" grpId="0" build="p" autoUpdateAnimBg="0"/>
      <p:bldP spid="78954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826" name="Rectangle 50"/>
          <p:cNvSpPr>
            <a:spLocks noChangeArrowheads="1"/>
          </p:cNvSpPr>
          <p:nvPr/>
        </p:nvSpPr>
        <p:spPr bwMode="auto">
          <a:xfrm>
            <a:off x="1446213" y="824518"/>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8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83" name="Rectangle 7"/>
          <p:cNvSpPr>
            <a:spLocks noChangeArrowheads="1"/>
          </p:cNvSpPr>
          <p:nvPr/>
        </p:nvSpPr>
        <p:spPr bwMode="auto">
          <a:xfrm>
            <a:off x="4630738" y="2649538"/>
            <a:ext cx="1520825"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نهر الفرات</a:t>
            </a:r>
            <a:endParaRPr kumimoji="0" lang="en-US" sz="20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78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85" name="Rectangle 9"/>
          <p:cNvSpPr>
            <a:spLocks noChangeArrowheads="1"/>
          </p:cNvSpPr>
          <p:nvPr/>
        </p:nvSpPr>
        <p:spPr bwMode="auto">
          <a:xfrm>
            <a:off x="7259638" y="5259388"/>
            <a:ext cx="13112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rPr>
              <a:t>الخليج الفارسي</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cs typeface="Arial" panose="020B0604020202020204" pitchFamily="34" charset="0"/>
            </a:endParaRPr>
          </a:p>
        </p:txBody>
      </p:sp>
      <p:sp>
        <p:nvSpPr>
          <p:cNvPr id="20378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8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8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89" name="Rectangle 13"/>
          <p:cNvSpPr>
            <a:spLocks noChangeArrowheads="1"/>
          </p:cNvSpPr>
          <p:nvPr/>
        </p:nvSpPr>
        <p:spPr bwMode="auto">
          <a:xfrm>
            <a:off x="3449638" y="2382838"/>
            <a:ext cx="12731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بحر الجليل</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790"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الأحمر</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791" name="Rectangle 15"/>
          <p:cNvSpPr>
            <a:spLocks noChangeArrowheads="1"/>
          </p:cNvSpPr>
          <p:nvPr/>
        </p:nvSpPr>
        <p:spPr bwMode="auto">
          <a:xfrm>
            <a:off x="2020888" y="992188"/>
            <a:ext cx="835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المتوسط</a:t>
            </a:r>
            <a:endParaRPr kumimoji="0" lang="en-US" sz="16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79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95" name="Rectangle 19"/>
          <p:cNvSpPr>
            <a:spLocks noChangeArrowheads="1"/>
          </p:cNvSpPr>
          <p:nvPr/>
        </p:nvSpPr>
        <p:spPr bwMode="auto">
          <a:xfrm>
            <a:off x="76200" y="304800"/>
            <a:ext cx="28257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rPr>
              <a:t>تهيئة المسرح</a:t>
            </a:r>
            <a:endParaRPr kumimoji="0" lang="en-US" sz="2400" b="1" i="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796" name="Rectangle 20"/>
          <p:cNvSpPr>
            <a:spLocks noChangeArrowheads="1"/>
          </p:cNvSpPr>
          <p:nvPr/>
        </p:nvSpPr>
        <p:spPr bwMode="auto">
          <a:xfrm>
            <a:off x="2613025" y="3613150"/>
            <a:ext cx="1730375" cy="2590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1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الميت</a:t>
            </a:r>
            <a:endParaRPr kumimoji="0" lang="en-US" sz="11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79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79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00"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rPr>
              <a:t>أور الكلدانيين</a:t>
            </a:r>
            <a:endParaRPr kumimoji="0" lang="en-US" sz="12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801" name="Rectangle 25"/>
          <p:cNvSpPr>
            <a:spLocks noChangeArrowheads="1"/>
          </p:cNvSpPr>
          <p:nvPr/>
        </p:nvSpPr>
        <p:spPr bwMode="auto">
          <a:xfrm>
            <a:off x="5830888" y="2884488"/>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rPr>
              <a:t>بابل</a:t>
            </a:r>
            <a:endParaRPr kumimoji="0" lang="en-US" sz="12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80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03" name="Rectangle 27"/>
          <p:cNvSpPr>
            <a:spLocks noChangeArrowheads="1"/>
          </p:cNvSpPr>
          <p:nvPr/>
        </p:nvSpPr>
        <p:spPr bwMode="auto">
          <a:xfrm>
            <a:off x="5487988" y="1811338"/>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حاران</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804"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05" name="Rectangle 29"/>
          <p:cNvSpPr>
            <a:spLocks noChangeArrowheads="1"/>
          </p:cNvSpPr>
          <p:nvPr/>
        </p:nvSpPr>
        <p:spPr bwMode="auto">
          <a:xfrm>
            <a:off x="7088188" y="1525588"/>
            <a:ext cx="12922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نينوى</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806"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07"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08" name="Rectangle 32"/>
          <p:cNvSpPr>
            <a:spLocks noChangeArrowheads="1"/>
          </p:cNvSpPr>
          <p:nvPr/>
        </p:nvSpPr>
        <p:spPr bwMode="auto">
          <a:xfrm>
            <a:off x="3056112" y="2568575"/>
            <a:ext cx="45685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كنعان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809"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10" name="Rectangle 34"/>
          <p:cNvSpPr>
            <a:spLocks noChangeArrowheads="1"/>
          </p:cNvSpPr>
          <p:nvPr/>
        </p:nvSpPr>
        <p:spPr bwMode="auto">
          <a:xfrm>
            <a:off x="2596657" y="3078163"/>
            <a:ext cx="594714"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أورشليم</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81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12"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13" name="Rectangle 37"/>
          <p:cNvSpPr>
            <a:spLocks noChangeArrowheads="1"/>
          </p:cNvSpPr>
          <p:nvPr/>
        </p:nvSpPr>
        <p:spPr bwMode="auto">
          <a:xfrm>
            <a:off x="2995090" y="4451350"/>
            <a:ext cx="764631"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قادش برنيع</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814"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15" name="Rectangle 39"/>
          <p:cNvSpPr>
            <a:spLocks noChangeArrowheads="1"/>
          </p:cNvSpPr>
          <p:nvPr/>
        </p:nvSpPr>
        <p:spPr bwMode="auto">
          <a:xfrm>
            <a:off x="3147795" y="5164138"/>
            <a:ext cx="702114"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جبل سيناء</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816"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17" name="Rectangle 41"/>
          <p:cNvSpPr>
            <a:spLocks noChangeArrowheads="1"/>
          </p:cNvSpPr>
          <p:nvPr/>
        </p:nvSpPr>
        <p:spPr bwMode="auto">
          <a:xfrm>
            <a:off x="1783829" y="4081463"/>
            <a:ext cx="436016"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مصر</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818" name="Rectangle 42"/>
          <p:cNvSpPr>
            <a:spLocks noChangeArrowheads="1"/>
          </p:cNvSpPr>
          <p:nvPr/>
        </p:nvSpPr>
        <p:spPr bwMode="auto">
          <a:xfrm>
            <a:off x="3790380" y="3078163"/>
            <a:ext cx="610743"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جبل نيبو</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831" name="AutoShape 55"/>
          <p:cNvSpPr>
            <a:spLocks noChangeArrowheads="1"/>
          </p:cNvSpPr>
          <p:nvPr/>
        </p:nvSpPr>
        <p:spPr bwMode="auto">
          <a:xfrm rot="7507952">
            <a:off x="7112676" y="2975808"/>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2027"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03851" name="Text Box 75"/>
          <p:cNvSpPr txBox="1">
            <a:spLocks noChangeArrowheads="1"/>
          </p:cNvSpPr>
          <p:nvPr/>
        </p:nvSpPr>
        <p:spPr bwMode="auto">
          <a:xfrm>
            <a:off x="1790700" y="0"/>
            <a:ext cx="166211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تت: ١١ : ٣١ </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203852" name="Picture 7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33726" y="4681538"/>
            <a:ext cx="3189287" cy="1739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037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19"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30" name="Oval 54"/>
          <p:cNvSpPr>
            <a:spLocks noChangeArrowheads="1"/>
          </p:cNvSpPr>
          <p:nvPr/>
        </p:nvSpPr>
        <p:spPr bwMode="auto">
          <a:xfrm>
            <a:off x="6515100" y="41148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36" name="WordArt 60"/>
          <p:cNvSpPr>
            <a:spLocks noChangeArrowheads="1" noChangeShapeType="1" noTextEdit="1"/>
          </p:cNvSpPr>
          <p:nvPr/>
        </p:nvSpPr>
        <p:spPr bwMode="auto">
          <a:xfrm>
            <a:off x="492125" y="457200"/>
            <a:ext cx="7950200" cy="6083300"/>
          </a:xfrm>
          <a:prstGeom prst="rect">
            <a:avLst/>
          </a:prstGeom>
        </p:spPr>
        <p:txBody>
          <a:bodyPr wrap="none" fromWordArt="1">
            <a:prstTxWarp prst="textSlantUp">
              <a:avLst>
                <a:gd name="adj" fmla="val 33212"/>
              </a:avLst>
            </a:prstTxWarp>
            <a:scene3d>
              <a:camera prst="orthographicFront">
                <a:rot lat="0" lon="1200000" rev="0"/>
              </a:camera>
              <a:lightRig rig="threePt" dir="t"/>
            </a:scene3d>
            <a:sp3d z="57150"/>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300" normalizeH="0" baseline="0" noProof="0" dirty="0">
              <a:ln>
                <a:noFill/>
              </a:ln>
              <a:solidFill>
                <a:srgbClr val="FFFF00"/>
              </a:solidFill>
              <a:effectLst>
                <a:glow rad="177800">
                  <a:srgbClr val="1A0004">
                    <a:alpha val="99000"/>
                  </a:srgbClr>
                </a:glow>
              </a:effectLst>
              <a:uLnTx/>
              <a:uFillTx/>
              <a:latin typeface="Comic Sans MS" pitchFamily="66" charset="0"/>
              <a:ea typeface="MS PGothic" pitchFamily="34" charset="-128"/>
              <a:cs typeface="ＭＳ Ｐゴシック" charset="0"/>
            </a:endParaRPr>
          </a:p>
        </p:txBody>
      </p:sp>
      <p:sp>
        <p:nvSpPr>
          <p:cNvPr id="203853" name="Freeform 77"/>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54" name="AutoShape 7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55" name="Rectangle 79"/>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56" name="AutoShape 80"/>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57" name="Line 81"/>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58" name="Line 82"/>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59" name="Rectangle 83"/>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2041" name="Rectangle 84"/>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2042" name="Rectangle 85"/>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3862" name="Line 86"/>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63" name="Line 87"/>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03864" name="Line 88"/>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2046" name="Text Box 8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03870" name="Rectangle 94"/>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18</a:t>
            </a:r>
          </a:p>
        </p:txBody>
      </p:sp>
      <p:sp>
        <p:nvSpPr>
          <p:cNvPr id="42048" name="Text Box 95"/>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42049" name="Text Box 108"/>
          <p:cNvSpPr txBox="1">
            <a:spLocks noChangeArrowheads="1"/>
          </p:cNvSpPr>
          <p:nvPr/>
        </p:nvSpPr>
        <p:spPr bwMode="auto">
          <a:xfrm>
            <a:off x="8661400" y="641667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050" name="Text Box 109"/>
          <p:cNvSpPr txBox="1">
            <a:spLocks noChangeArrowheads="1"/>
          </p:cNvSpPr>
          <p:nvPr/>
        </p:nvSpPr>
        <p:spPr bwMode="auto">
          <a:xfrm>
            <a:off x="8614267" y="6458536"/>
            <a:ext cx="3577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 </a:t>
            </a:r>
          </a:p>
        </p:txBody>
      </p:sp>
      <p:sp>
        <p:nvSpPr>
          <p:cNvPr id="42051" name="Rectangle 110"/>
          <p:cNvSpPr>
            <a:spLocks noChangeArrowheads="1"/>
          </p:cNvSpPr>
          <p:nvPr/>
        </p:nvSpPr>
        <p:spPr bwMode="auto">
          <a:xfrm>
            <a:off x="8186738" y="3832225"/>
            <a:ext cx="928138"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أرض. نسل. 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 name="Rectangle 3">
            <a:extLst>
              <a:ext uri="{FF2B5EF4-FFF2-40B4-BE49-F238E27FC236}">
                <a16:creationId xmlns:a16="http://schemas.microsoft.com/office/drawing/2014/main" id="{2C591724-AB0F-4CB0-87CE-99D525F14F0C}"/>
              </a:ext>
            </a:extLst>
          </p:cNvPr>
          <p:cNvSpPr/>
          <p:nvPr/>
        </p:nvSpPr>
        <p:spPr bwMode="auto">
          <a:xfrm>
            <a:off x="4295144" y="2447613"/>
            <a:ext cx="2770820" cy="1035362"/>
          </a:xfrm>
          <a:prstGeom prst="rect">
            <a:avLst/>
          </a:prstGeom>
          <a:noFill/>
          <a:ln w="9525" cap="flat" cmpd="sng" algn="ctr">
            <a:no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D26CF817-34D0-430B-8AB3-F221E9F0E163}"/>
              </a:ext>
            </a:extLst>
          </p:cNvPr>
          <p:cNvSpPr/>
          <p:nvPr/>
        </p:nvSpPr>
        <p:spPr bwMode="auto">
          <a:xfrm rot="-1080000">
            <a:off x="2583210" y="2977023"/>
            <a:ext cx="4221162" cy="3020322"/>
          </a:xfrm>
          <a:prstGeom prst="rect">
            <a:avLst/>
          </a:prstGeom>
          <a:noFill/>
          <a:ln w="9525" cap="flat" cmpd="sng" algn="ctr">
            <a:noFill/>
            <a:prstDash val="solid"/>
            <a:round/>
            <a:headEnd type="none" w="med" len="med"/>
            <a:tailEnd type="none" w="med" len="med"/>
          </a:ln>
          <a:effectLst>
            <a:outerShdw blurRad="63500" dist="35921" dir="2700000" algn="ctr" rotWithShape="0">
              <a:srgbClr val="868686"/>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هم تركوا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في إيمان</a:t>
            </a:r>
            <a:endParaRPr kumimoji="0" lang="en-US" sz="96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47437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3819"/>
                                        </p:tgtEl>
                                        <p:attrNameLst>
                                          <p:attrName>style.visibility</p:attrName>
                                        </p:attrNameLst>
                                      </p:cBhvr>
                                      <p:to>
                                        <p:strVal val="visible"/>
                                      </p:to>
                                    </p:set>
                                    <p:animEffect transition="in" filter="wipe(right)">
                                      <p:cBhvr>
                                        <p:cTn id="7" dur="500"/>
                                        <p:tgtEl>
                                          <p:spTgt spid="2038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15748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6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68" name="Rectangle 8"/>
          <p:cNvSpPr>
            <a:spLocks noChangeArrowheads="1"/>
          </p:cNvSpPr>
          <p:nvPr/>
        </p:nvSpPr>
        <p:spPr bwMode="auto">
          <a:xfrm>
            <a:off x="4630738" y="2649538"/>
            <a:ext cx="15208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نهر الفرات</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6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70" name="Rectangle 10"/>
          <p:cNvSpPr>
            <a:spLocks noChangeArrowheads="1"/>
          </p:cNvSpPr>
          <p:nvPr/>
        </p:nvSpPr>
        <p:spPr bwMode="auto">
          <a:xfrm>
            <a:off x="7259638" y="5259388"/>
            <a:ext cx="13112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الخليج الفارسي</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7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7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7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74" name="Rectangle 14"/>
          <p:cNvSpPr>
            <a:spLocks noChangeArrowheads="1"/>
          </p:cNvSpPr>
          <p:nvPr/>
        </p:nvSpPr>
        <p:spPr bwMode="auto">
          <a:xfrm>
            <a:off x="3449638" y="2382838"/>
            <a:ext cx="12731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بحر الجليل</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75"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الأحمر</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76"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المتوسط</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7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80" name="Rectangle 20"/>
          <p:cNvSpPr>
            <a:spLocks noChangeArrowheads="1"/>
          </p:cNvSpPr>
          <p:nvPr/>
        </p:nvSpPr>
        <p:spPr bwMode="auto">
          <a:xfrm>
            <a:off x="76200" y="304800"/>
            <a:ext cx="28257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rPr>
              <a:t>تهيئة المسرح</a:t>
            </a:r>
            <a:endParaRPr kumimoji="0" lang="en-US" sz="2400" b="1" i="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81" name="Rectangle 21"/>
          <p:cNvSpPr>
            <a:spLocks noChangeArrowheads="1"/>
          </p:cNvSpPr>
          <p:nvPr/>
        </p:nvSpPr>
        <p:spPr bwMode="auto">
          <a:xfrm>
            <a:off x="2613025" y="3613150"/>
            <a:ext cx="17303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الميت</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8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85"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rPr>
              <a:t>أور الكلدانيين</a:t>
            </a:r>
            <a:endParaRPr kumimoji="0" lang="en-US" sz="12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86" name="Rectangle 26"/>
          <p:cNvSpPr>
            <a:spLocks noChangeArrowheads="1"/>
          </p:cNvSpPr>
          <p:nvPr/>
        </p:nvSpPr>
        <p:spPr bwMode="auto">
          <a:xfrm>
            <a:off x="5830888" y="2884488"/>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rPr>
              <a:t>بابل</a:t>
            </a:r>
            <a:endParaRPr kumimoji="0" lang="en-US" sz="12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8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88" name="Rectangle 28"/>
          <p:cNvSpPr>
            <a:spLocks noChangeArrowheads="1"/>
          </p:cNvSpPr>
          <p:nvPr/>
        </p:nvSpPr>
        <p:spPr bwMode="auto">
          <a:xfrm>
            <a:off x="5487988" y="1811338"/>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حاران</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8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90" name="Rectangle 30"/>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نينوي</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9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9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93" name="Rectangle 33"/>
          <p:cNvSpPr>
            <a:spLocks noChangeArrowheads="1"/>
          </p:cNvSpPr>
          <p:nvPr/>
        </p:nvSpPr>
        <p:spPr bwMode="auto">
          <a:xfrm>
            <a:off x="3065463" y="2568575"/>
            <a:ext cx="43815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a:t>
            </a:r>
          </a:p>
        </p:txBody>
      </p:sp>
      <p:sp>
        <p:nvSpPr>
          <p:cNvPr id="22019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95" name="Rectangle 35"/>
          <p:cNvSpPr>
            <a:spLocks noChangeArrowheads="1"/>
          </p:cNvSpPr>
          <p:nvPr/>
        </p:nvSpPr>
        <p:spPr bwMode="auto">
          <a:xfrm>
            <a:off x="2596656" y="3078163"/>
            <a:ext cx="594714"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أورشليم</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9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9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198" name="Rectangle 38"/>
          <p:cNvSpPr>
            <a:spLocks noChangeArrowheads="1"/>
          </p:cNvSpPr>
          <p:nvPr/>
        </p:nvSpPr>
        <p:spPr bwMode="auto">
          <a:xfrm>
            <a:off x="2995090" y="4451350"/>
            <a:ext cx="764631"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قادش برنيع</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19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00" name="Rectangle 40"/>
          <p:cNvSpPr>
            <a:spLocks noChangeArrowheads="1"/>
          </p:cNvSpPr>
          <p:nvPr/>
        </p:nvSpPr>
        <p:spPr bwMode="auto">
          <a:xfrm>
            <a:off x="3147795" y="5164138"/>
            <a:ext cx="702114"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جبل سيناء</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20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02" name="Rectangle 42"/>
          <p:cNvSpPr>
            <a:spLocks noChangeArrowheads="1"/>
          </p:cNvSpPr>
          <p:nvPr/>
        </p:nvSpPr>
        <p:spPr bwMode="auto">
          <a:xfrm>
            <a:off x="1785433" y="4081463"/>
            <a:ext cx="432810"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مصر</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203" name="Rectangle 43"/>
          <p:cNvSpPr>
            <a:spLocks noChangeArrowheads="1"/>
          </p:cNvSpPr>
          <p:nvPr/>
        </p:nvSpPr>
        <p:spPr bwMode="auto">
          <a:xfrm>
            <a:off x="3790381" y="3078163"/>
            <a:ext cx="610743"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جبل نيبو</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204"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07" name="Oval 47"/>
          <p:cNvSpPr>
            <a:spLocks noChangeArrowheads="1"/>
          </p:cNvSpPr>
          <p:nvPr/>
        </p:nvSpPr>
        <p:spPr bwMode="auto">
          <a:xfrm>
            <a:off x="5486400" y="27432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08" name="AutoShape 48"/>
          <p:cNvSpPr>
            <a:spLocks noChangeArrowheads="1"/>
          </p:cNvSpPr>
          <p:nvPr/>
        </p:nvSpPr>
        <p:spPr bwMode="auto">
          <a:xfrm rot="7507952">
            <a:off x="6324600" y="15240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23" name="Text Box 63"/>
          <p:cNvSpPr txBox="1">
            <a:spLocks noChangeArrowheads="1"/>
          </p:cNvSpPr>
          <p:nvPr/>
        </p:nvSpPr>
        <p:spPr bwMode="auto">
          <a:xfrm>
            <a:off x="1579563" y="0"/>
            <a:ext cx="14351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١١:-٣١-٣٢</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225" name="Freeform 65"/>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26" name="AutoShape 6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27" name="Rectangle 6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28" name="AutoShape 68"/>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29" name="Line 69"/>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30" name="Line 70"/>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31" name="Rectangle 71"/>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4086" name="Rectangle 72"/>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4087" name="Rectangle 73"/>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0234" name="Line 7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35" name="Line 7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0236" name="Line 7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4091" name="Text Box 7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pic>
        <p:nvPicPr>
          <p:cNvPr id="220245" name="Picture 85"/>
          <p:cNvPicPr>
            <a:picLocks noChangeArrowheads="1"/>
          </p:cNvPicPr>
          <p:nvPr/>
        </p:nvPicPr>
        <p:blipFill>
          <a:blip r:embed="rId3">
            <a:lum bright="18000" contrast="42000"/>
          </a:blip>
          <a:srcRect/>
          <a:stretch>
            <a:fillRect/>
          </a:stretch>
        </p:blipFill>
        <p:spPr bwMode="auto">
          <a:xfrm>
            <a:off x="1153306" y="2358581"/>
            <a:ext cx="4175125" cy="30734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20246" name="Rectangle 86"/>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19</a:t>
            </a:r>
          </a:p>
        </p:txBody>
      </p:sp>
      <p:sp>
        <p:nvSpPr>
          <p:cNvPr id="44094" name="Text Box 87"/>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220248" name="Text Box 88"/>
          <p:cNvSpPr txBox="1">
            <a:spLocks noChangeArrowheads="1"/>
          </p:cNvSpPr>
          <p:nvPr/>
        </p:nvSpPr>
        <p:spPr bwMode="auto">
          <a:xfrm>
            <a:off x="733425" y="4841875"/>
            <a:ext cx="6137275" cy="519113"/>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مدينة بابل العظيمة</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4096" name="Rectangle 89"/>
          <p:cNvSpPr>
            <a:spLocks noChangeArrowheads="1"/>
          </p:cNvSpPr>
          <p:nvPr/>
        </p:nvSpPr>
        <p:spPr bwMode="auto">
          <a:xfrm>
            <a:off x="8186738" y="3832225"/>
            <a:ext cx="928138"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أرض. نسل. 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157367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0207"/>
                                        </p:tgtEl>
                                        <p:attrNameLst>
                                          <p:attrName>style.visibility</p:attrName>
                                        </p:attrNameLst>
                                      </p:cBhvr>
                                      <p:to>
                                        <p:strVal val="visible"/>
                                      </p:to>
                                    </p:set>
                                    <p:animEffect transition="in" filter="fade">
                                      <p:cBhvr>
                                        <p:cTn id="7" dur="1000"/>
                                        <p:tgtEl>
                                          <p:spTgt spid="22020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20245"/>
                                        </p:tgtEl>
                                        <p:attrNameLst>
                                          <p:attrName>style.visibility</p:attrName>
                                        </p:attrNameLst>
                                      </p:cBhvr>
                                      <p:to>
                                        <p:strVal val="visible"/>
                                      </p:to>
                                    </p:set>
                                    <p:animEffect transition="in" filter="fade">
                                      <p:cBhvr>
                                        <p:cTn id="11" dur="1000"/>
                                        <p:tgtEl>
                                          <p:spTgt spid="22024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20248"/>
                                        </p:tgtEl>
                                        <p:attrNameLst>
                                          <p:attrName>style.visibility</p:attrName>
                                        </p:attrNameLst>
                                      </p:cBhvr>
                                      <p:to>
                                        <p:strVal val="visible"/>
                                      </p:to>
                                    </p:set>
                                    <p:animEffect transition="in" filter="fade">
                                      <p:cBhvr>
                                        <p:cTn id="15" dur="1000"/>
                                        <p:tgtEl>
                                          <p:spTgt spid="22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207" grpId="0" animBg="1"/>
      <p:bldP spid="22024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1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20" name="Rectangle 8"/>
          <p:cNvSpPr>
            <a:spLocks noChangeArrowheads="1"/>
          </p:cNvSpPr>
          <p:nvPr/>
        </p:nvSpPr>
        <p:spPr bwMode="auto">
          <a:xfrm>
            <a:off x="4630738" y="2649538"/>
            <a:ext cx="15208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نهر الفرات</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2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22" name="Rectangle 10"/>
          <p:cNvSpPr>
            <a:spLocks noChangeArrowheads="1"/>
          </p:cNvSpPr>
          <p:nvPr/>
        </p:nvSpPr>
        <p:spPr bwMode="auto">
          <a:xfrm>
            <a:off x="7259638" y="5259388"/>
            <a:ext cx="13112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الخليج الفارسي</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2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2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2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26" name="Rectangle 14"/>
          <p:cNvSpPr>
            <a:spLocks noChangeArrowheads="1"/>
          </p:cNvSpPr>
          <p:nvPr/>
        </p:nvSpPr>
        <p:spPr bwMode="auto">
          <a:xfrm>
            <a:off x="3449638" y="2382838"/>
            <a:ext cx="12731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بحر الجليل</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27"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الأحمر</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28"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المتوسط</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2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32" name="Rectangle 20"/>
          <p:cNvSpPr>
            <a:spLocks noChangeArrowheads="1"/>
          </p:cNvSpPr>
          <p:nvPr/>
        </p:nvSpPr>
        <p:spPr bwMode="auto">
          <a:xfrm>
            <a:off x="76200" y="304800"/>
            <a:ext cx="28257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rPr>
              <a:t>تهيئة المسرح</a:t>
            </a:r>
            <a:endParaRPr kumimoji="0" lang="en-US" sz="2400" b="1" i="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33" name="Rectangle 21"/>
          <p:cNvSpPr>
            <a:spLocks noChangeArrowheads="1"/>
          </p:cNvSpPr>
          <p:nvPr/>
        </p:nvSpPr>
        <p:spPr bwMode="auto">
          <a:xfrm>
            <a:off x="2613025" y="3613150"/>
            <a:ext cx="17303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الميت</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3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37"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أور الكلدانيين</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38" name="Rectangle 26"/>
          <p:cNvSpPr>
            <a:spLocks noChangeArrowheads="1"/>
          </p:cNvSpPr>
          <p:nvPr/>
        </p:nvSpPr>
        <p:spPr bwMode="auto">
          <a:xfrm>
            <a:off x="5830888" y="2884488"/>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بابل</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40" name="Rectangle 28"/>
          <p:cNvSpPr>
            <a:spLocks noChangeArrowheads="1"/>
          </p:cNvSpPr>
          <p:nvPr/>
        </p:nvSpPr>
        <p:spPr bwMode="auto">
          <a:xfrm>
            <a:off x="5413375" y="1676400"/>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rPr>
              <a:t>حاران</a:t>
            </a:r>
            <a:endParaRPr kumimoji="0" lang="en-US" sz="12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42" name="Rectangle 30"/>
          <p:cNvSpPr>
            <a:spLocks noChangeArrowheads="1"/>
          </p:cNvSpPr>
          <p:nvPr/>
        </p:nvSpPr>
        <p:spPr bwMode="auto">
          <a:xfrm>
            <a:off x="7088188" y="1525588"/>
            <a:ext cx="12922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نينوى</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4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4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4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47" name="Rectangle 35"/>
          <p:cNvSpPr>
            <a:spLocks noChangeArrowheads="1"/>
          </p:cNvSpPr>
          <p:nvPr/>
        </p:nvSpPr>
        <p:spPr bwMode="auto">
          <a:xfrm>
            <a:off x="2596656" y="3078163"/>
            <a:ext cx="594714"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أورشليم</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4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4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50" name="Rectangle 38"/>
          <p:cNvSpPr>
            <a:spLocks noChangeArrowheads="1"/>
          </p:cNvSpPr>
          <p:nvPr/>
        </p:nvSpPr>
        <p:spPr bwMode="auto">
          <a:xfrm>
            <a:off x="2995090" y="4451350"/>
            <a:ext cx="764631"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قادش برنيع</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5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52" name="Rectangle 40"/>
          <p:cNvSpPr>
            <a:spLocks noChangeArrowheads="1"/>
          </p:cNvSpPr>
          <p:nvPr/>
        </p:nvSpPr>
        <p:spPr bwMode="auto">
          <a:xfrm>
            <a:off x="3147795" y="5164138"/>
            <a:ext cx="702114"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جبل سيناء</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5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54" name="Rectangle 42"/>
          <p:cNvSpPr>
            <a:spLocks noChangeArrowheads="1"/>
          </p:cNvSpPr>
          <p:nvPr/>
        </p:nvSpPr>
        <p:spPr bwMode="auto">
          <a:xfrm>
            <a:off x="1785433" y="4081463"/>
            <a:ext cx="432810"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مصر</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55" name="Rectangle 43"/>
          <p:cNvSpPr>
            <a:spLocks noChangeArrowheads="1"/>
          </p:cNvSpPr>
          <p:nvPr/>
        </p:nvSpPr>
        <p:spPr bwMode="auto">
          <a:xfrm>
            <a:off x="3790381" y="3078163"/>
            <a:ext cx="610743"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جبل نيبو</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56"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61" name="AutoShape 49"/>
          <p:cNvSpPr>
            <a:spLocks noChangeArrowheads="1"/>
          </p:cNvSpPr>
          <p:nvPr/>
        </p:nvSpPr>
        <p:spPr bwMode="auto">
          <a:xfrm rot="7507952">
            <a:off x="5715000" y="3429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64" name="Freeform 52"/>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3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41" name="Oval 29"/>
          <p:cNvSpPr>
            <a:spLocks noChangeArrowheads="1"/>
          </p:cNvSpPr>
          <p:nvPr/>
        </p:nvSpPr>
        <p:spPr bwMode="auto">
          <a:xfrm>
            <a:off x="5334000" y="1981200"/>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65" name="Rectangle 53"/>
          <p:cNvSpPr>
            <a:spLocks noChangeArrowheads="1"/>
          </p:cNvSpPr>
          <p:nvPr/>
        </p:nvSpPr>
        <p:spPr bwMode="auto">
          <a:xfrm>
            <a:off x="3056112" y="2568575"/>
            <a:ext cx="45685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كنعان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66" name="Text Box 54"/>
          <p:cNvSpPr txBox="1">
            <a:spLocks noChangeArrowheads="1"/>
          </p:cNvSpPr>
          <p:nvPr/>
        </p:nvSpPr>
        <p:spPr bwMode="auto">
          <a:xfrm>
            <a:off x="6248400" y="2044700"/>
            <a:ext cx="2692400"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rPr>
              <a:t>توفي الأب تارح العجوز في حاران.</a:t>
            </a:r>
            <a:endParaRPr kumimoji="0" lang="en-US" sz="28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6127" name="Text Box 70"/>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18183" name="Text Box 71"/>
          <p:cNvSpPr txBox="1">
            <a:spLocks noChangeArrowheads="1"/>
          </p:cNvSpPr>
          <p:nvPr/>
        </p:nvSpPr>
        <p:spPr bwMode="auto">
          <a:xfrm>
            <a:off x="1706563" y="0"/>
            <a:ext cx="1458912"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11: ٣١- ٣٢</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85"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86"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87"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88"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89"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90"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91"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6136" name="Rectangle 80"/>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6137" name="Rectangle 81"/>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18194" name="Line 8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95" name="Line 8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96" name="Line 8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6141" name="Text Box 8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nvGrpSpPr>
          <p:cNvPr id="2" name="Group 91"/>
          <p:cNvGrpSpPr>
            <a:grpSpLocks/>
          </p:cNvGrpSpPr>
          <p:nvPr/>
        </p:nvGrpSpPr>
        <p:grpSpPr bwMode="auto">
          <a:xfrm>
            <a:off x="855986" y="1931988"/>
            <a:ext cx="4167188" cy="4343400"/>
            <a:chOff x="676" y="1232"/>
            <a:chExt cx="2625" cy="2736"/>
          </a:xfrm>
        </p:grpSpPr>
        <p:pic>
          <p:nvPicPr>
            <p:cNvPr id="218181" name="Picture 69"/>
            <p:cNvPicPr>
              <a:picLocks noChangeAspect="1" noChangeArrowheads="1"/>
            </p:cNvPicPr>
            <p:nvPr/>
          </p:nvPicPr>
          <p:blipFill>
            <a:blip r:embed="rId3">
              <a:lum bright="12000"/>
            </a:blip>
            <a:srcRect/>
            <a:stretch>
              <a:fillRect/>
            </a:stretch>
          </p:blipFill>
          <p:spPr bwMode="auto">
            <a:xfrm>
              <a:off x="720" y="1232"/>
              <a:ext cx="2536" cy="2736"/>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218202" name="Text Box 90"/>
            <p:cNvSpPr txBox="1">
              <a:spLocks noChangeArrowheads="1"/>
            </p:cNvSpPr>
            <p:nvPr/>
          </p:nvSpPr>
          <p:spPr bwMode="auto">
            <a:xfrm>
              <a:off x="676" y="3156"/>
              <a:ext cx="2625" cy="737"/>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flatTx/>
            </a:bodyPr>
            <a:lstStyle>
              <a:defPPr>
                <a:defRPr lang="en-US"/>
              </a:defPPr>
              <a:lvl1pPr>
                <a:spcBef>
                  <a:spcPct val="50000"/>
                </a:spcBef>
                <a:defRPr b="1">
                  <a:solidFill>
                    <a:schemeClr val="tx1"/>
                  </a:solidFill>
                  <a:effectLst>
                    <a:glow rad="127000">
                      <a:schemeClr val="bg2">
                        <a:alpha val="98000"/>
                      </a:schemeClr>
                    </a:glow>
                  </a:effectLst>
                  <a:ea typeface="MS PGothic"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algn="ctr" eaLnBrk="0" fontAlgn="base" hangingPunct="0">
                <a:spcBef>
                  <a:spcPct val="0"/>
                </a:spcBef>
                <a:spcAft>
                  <a:spcPct val="0"/>
                </a:spcAft>
                <a:defRPr>
                  <a:ea typeface="MS PGothic" charset="0"/>
                  <a:cs typeface="MS PGothic" charset="0"/>
                </a:defRPr>
              </a:lvl6pPr>
              <a:lvl7pPr marL="2971800" indent="-228600" algn="ctr" eaLnBrk="0" fontAlgn="base" hangingPunct="0">
                <a:spcBef>
                  <a:spcPct val="0"/>
                </a:spcBef>
                <a:spcAft>
                  <a:spcPct val="0"/>
                </a:spcAft>
                <a:defRPr>
                  <a:ea typeface="MS PGothic" charset="0"/>
                  <a:cs typeface="MS PGothic" charset="0"/>
                </a:defRPr>
              </a:lvl7pPr>
              <a:lvl8pPr marL="3429000" indent="-228600" algn="ctr" eaLnBrk="0" fontAlgn="base" hangingPunct="0">
                <a:spcBef>
                  <a:spcPct val="0"/>
                </a:spcBef>
                <a:spcAft>
                  <a:spcPct val="0"/>
                </a:spcAft>
                <a:defRPr>
                  <a:ea typeface="MS PGothic" charset="0"/>
                  <a:cs typeface="MS PGothic" charset="0"/>
                </a:defRPr>
              </a:lvl8pPr>
              <a:lvl9pPr marL="3886200" indent="-228600" algn="ctr" eaLnBrk="0" fontAlgn="base" hangingPunct="0">
                <a:spcBef>
                  <a:spcPct val="0"/>
                </a:spcBef>
                <a:spcAft>
                  <a:spcPct val="0"/>
                </a:spcAft>
                <a:defRPr>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1A0004">
                        <a:alpha val="98000"/>
                      </a:srgbClr>
                    </a:glow>
                  </a:effectLst>
                  <a:uLnTx/>
                  <a:uFillTx/>
                  <a:latin typeface="Arial" panose="020B0604020202020204" pitchFamily="34" charset="0"/>
                  <a:ea typeface="Accordance" panose="00000400000000000000" pitchFamily="2" charset="-78"/>
                  <a:cs typeface="Arial" panose="020B0604020202020204" pitchFamily="34" charset="0"/>
                </a:rPr>
                <a:t>مدينة حاران "خلية النحل"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1A0004">
                        <a:alpha val="98000"/>
                      </a:srgbClr>
                    </a:glow>
                  </a:effectLst>
                  <a:uLnTx/>
                  <a:uFillTx/>
                  <a:latin typeface="Arial" panose="020B0604020202020204" pitchFamily="34" charset="0"/>
                  <a:ea typeface="Accordance" panose="00000400000000000000" pitchFamily="2" charset="-78"/>
                  <a:cs typeface="Arial" panose="020B0604020202020204" pitchFamily="34" charset="0"/>
                </a:rPr>
                <a:t>(تركيا) اليوم</a:t>
              </a:r>
            </a:p>
          </p:txBody>
        </p:sp>
      </p:grpSp>
      <p:sp>
        <p:nvSpPr>
          <p:cNvPr id="218204" name="Rectangle 92"/>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20</a:t>
            </a:r>
          </a:p>
        </p:txBody>
      </p:sp>
      <p:sp>
        <p:nvSpPr>
          <p:cNvPr id="46144" name="Text Box 94"/>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46145" name="Text Box 95"/>
          <p:cNvSpPr txBox="1">
            <a:spLocks noChangeArrowheads="1"/>
          </p:cNvSpPr>
          <p:nvPr/>
        </p:nvSpPr>
        <p:spPr bwMode="auto">
          <a:xfrm>
            <a:off x="8620617" y="6453773"/>
            <a:ext cx="3577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 </a:t>
            </a:r>
          </a:p>
        </p:txBody>
      </p:sp>
      <p:sp>
        <p:nvSpPr>
          <p:cNvPr id="218160" name="Oval 48"/>
          <p:cNvSpPr>
            <a:spLocks noChangeArrowheads="1"/>
          </p:cNvSpPr>
          <p:nvPr/>
        </p:nvSpPr>
        <p:spPr bwMode="auto">
          <a:xfrm>
            <a:off x="4999038" y="151765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6147" name="Rectangle 96"/>
          <p:cNvSpPr>
            <a:spLocks noChangeArrowheads="1"/>
          </p:cNvSpPr>
          <p:nvPr/>
        </p:nvSpPr>
        <p:spPr bwMode="auto">
          <a:xfrm>
            <a:off x="8001259" y="3848510"/>
            <a:ext cx="1083629"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12386173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18164"/>
                                        </p:tgtEl>
                                        <p:attrNameLst>
                                          <p:attrName>style.visibility</p:attrName>
                                        </p:attrNameLst>
                                      </p:cBhvr>
                                      <p:to>
                                        <p:strVal val="visible"/>
                                      </p:to>
                                    </p:set>
                                    <p:animEffect transition="in" filter="wipe(right)">
                                      <p:cBhvr>
                                        <p:cTn id="7" dur="500"/>
                                        <p:tgtEl>
                                          <p:spTgt spid="21816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66"/>
                                        </p:tgtEl>
                                        <p:attrNameLst>
                                          <p:attrName>style.visibility</p:attrName>
                                        </p:attrNameLst>
                                      </p:cBhvr>
                                      <p:to>
                                        <p:strVal val="visible"/>
                                      </p:to>
                                    </p:set>
                                    <p:animEffect transition="in" filter="fade">
                                      <p:cBhvr>
                                        <p:cTn id="11" dur="1000"/>
                                        <p:tgtEl>
                                          <p:spTgt spid="2181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6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1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1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1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1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19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192" name="Rectangle 8"/>
          <p:cNvSpPr>
            <a:spLocks noChangeArrowheads="1"/>
          </p:cNvSpPr>
          <p:nvPr/>
        </p:nvSpPr>
        <p:spPr bwMode="auto">
          <a:xfrm>
            <a:off x="4630738" y="2649538"/>
            <a:ext cx="15208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نهر الفرات</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19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194" name="Rectangle 10"/>
          <p:cNvSpPr>
            <a:spLocks noChangeArrowheads="1"/>
          </p:cNvSpPr>
          <p:nvPr/>
        </p:nvSpPr>
        <p:spPr bwMode="auto">
          <a:xfrm>
            <a:off x="7259638" y="5259388"/>
            <a:ext cx="13112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الخليجج الفارسي</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19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19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19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198" name="Rectangle 14"/>
          <p:cNvSpPr>
            <a:spLocks noChangeArrowheads="1"/>
          </p:cNvSpPr>
          <p:nvPr/>
        </p:nvSpPr>
        <p:spPr bwMode="auto">
          <a:xfrm>
            <a:off x="3449638" y="2382838"/>
            <a:ext cx="12731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بحر الجليل</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199"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الأحمر</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00"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المتوسط</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0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04" name="Rectangle 20"/>
          <p:cNvSpPr>
            <a:spLocks noChangeArrowheads="1"/>
          </p:cNvSpPr>
          <p:nvPr/>
        </p:nvSpPr>
        <p:spPr bwMode="auto">
          <a:xfrm>
            <a:off x="76200" y="304800"/>
            <a:ext cx="28257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rPr>
              <a:t>تهيئة المسرح</a:t>
            </a:r>
            <a:endParaRPr kumimoji="0" lang="en-US" sz="2400" b="1" i="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05" name="Rectangle 21"/>
          <p:cNvSpPr>
            <a:spLocks noChangeArrowheads="1"/>
          </p:cNvSpPr>
          <p:nvPr/>
        </p:nvSpPr>
        <p:spPr bwMode="auto">
          <a:xfrm>
            <a:off x="2613025" y="3613150"/>
            <a:ext cx="173037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البحر الميت</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0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09"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أور الكلدانيين</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10" name="Rectangle 26"/>
          <p:cNvSpPr>
            <a:spLocks noChangeArrowheads="1"/>
          </p:cNvSpPr>
          <p:nvPr/>
        </p:nvSpPr>
        <p:spPr bwMode="auto">
          <a:xfrm>
            <a:off x="5830888" y="2884488"/>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بابل</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12" name="Rectangle 28"/>
          <p:cNvSpPr>
            <a:spLocks noChangeArrowheads="1"/>
          </p:cNvSpPr>
          <p:nvPr/>
        </p:nvSpPr>
        <p:spPr bwMode="auto">
          <a:xfrm>
            <a:off x="5487988" y="1811338"/>
            <a:ext cx="8350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حاران</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14" name="Rectangle 30"/>
          <p:cNvSpPr>
            <a:spLocks noChangeArrowheads="1"/>
          </p:cNvSpPr>
          <p:nvPr/>
        </p:nvSpPr>
        <p:spPr bwMode="auto">
          <a:xfrm>
            <a:off x="7088188" y="1525588"/>
            <a:ext cx="1292225"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نينوي</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1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17" name="Rectangle 33"/>
          <p:cNvSpPr>
            <a:spLocks noChangeArrowheads="1"/>
          </p:cNvSpPr>
          <p:nvPr/>
        </p:nvSpPr>
        <p:spPr bwMode="auto">
          <a:xfrm>
            <a:off x="3015995" y="2568575"/>
            <a:ext cx="545020"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rPr>
              <a:t>كنعان</a:t>
            </a:r>
            <a:endParaRPr kumimoji="0" lang="en-US" sz="1600" b="1" i="0" u="none" strike="noStrike" kern="1200" cap="none" spc="0" normalizeH="0" baseline="0" noProof="0" dirty="0">
              <a:ln>
                <a:noFill/>
              </a:ln>
              <a:solidFill>
                <a:srgbClr val="EEFF4B"/>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1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19" name="Rectangle 35"/>
          <p:cNvSpPr>
            <a:spLocks noChangeArrowheads="1"/>
          </p:cNvSpPr>
          <p:nvPr/>
        </p:nvSpPr>
        <p:spPr bwMode="auto">
          <a:xfrm>
            <a:off x="2596655" y="3078163"/>
            <a:ext cx="594714"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أورشليم</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2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2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22" name="Rectangle 38"/>
          <p:cNvSpPr>
            <a:spLocks noChangeArrowheads="1"/>
          </p:cNvSpPr>
          <p:nvPr/>
        </p:nvSpPr>
        <p:spPr bwMode="auto">
          <a:xfrm>
            <a:off x="2995090" y="4451350"/>
            <a:ext cx="764631"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قادش برنيع</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2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24" name="Rectangle 40"/>
          <p:cNvSpPr>
            <a:spLocks noChangeArrowheads="1"/>
          </p:cNvSpPr>
          <p:nvPr/>
        </p:nvSpPr>
        <p:spPr bwMode="auto">
          <a:xfrm>
            <a:off x="3147795" y="5164138"/>
            <a:ext cx="702114"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جبل سيناء</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2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26" name="Rectangle 42"/>
          <p:cNvSpPr>
            <a:spLocks noChangeArrowheads="1"/>
          </p:cNvSpPr>
          <p:nvPr/>
        </p:nvSpPr>
        <p:spPr bwMode="auto">
          <a:xfrm>
            <a:off x="1785433" y="4081463"/>
            <a:ext cx="432810" cy="2744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rPr>
              <a:t>مصر</a:t>
            </a:r>
            <a:endParaRPr kumimoji="0" lang="en-US" sz="1200" b="1" i="0" u="none" strike="noStrike" kern="1200" cap="none" spc="0" normalizeH="0" baseline="0" noProof="0" dirty="0">
              <a:ln>
                <a:noFill/>
              </a:ln>
              <a:solidFill>
                <a:srgbClr val="CECECE"/>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27" name="Rectangle 43"/>
          <p:cNvSpPr>
            <a:spLocks noChangeArrowheads="1"/>
          </p:cNvSpPr>
          <p:nvPr/>
        </p:nvSpPr>
        <p:spPr bwMode="auto">
          <a:xfrm>
            <a:off x="3764730" y="3078163"/>
            <a:ext cx="66204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MN</a:t>
            </a:r>
          </a:p>
        </p:txBody>
      </p:sp>
      <p:sp>
        <p:nvSpPr>
          <p:cNvPr id="221228"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30" name="Oval 46"/>
          <p:cNvSpPr>
            <a:spLocks noChangeArrowheads="1"/>
          </p:cNvSpPr>
          <p:nvPr/>
        </p:nvSpPr>
        <p:spPr bwMode="auto">
          <a:xfrm rot="1500000">
            <a:off x="2514600" y="1600200"/>
            <a:ext cx="1066800" cy="26924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31" name="AutoShape 47"/>
          <p:cNvSpPr>
            <a:spLocks noChangeArrowheads="1"/>
          </p:cNvSpPr>
          <p:nvPr/>
        </p:nvSpPr>
        <p:spPr bwMode="auto">
          <a:xfrm rot="12354535">
            <a:off x="3505200" y="27432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32" name="Freeform 48"/>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33" name="Freeform 49"/>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37" name="Freeform 53"/>
          <p:cNvSpPr>
            <a:spLocks/>
          </p:cNvSpPr>
          <p:nvPr/>
        </p:nvSpPr>
        <p:spPr bwMode="auto">
          <a:xfrm>
            <a:off x="2987675" y="2003425"/>
            <a:ext cx="2354263" cy="773113"/>
          </a:xfrm>
          <a:custGeom>
            <a:avLst/>
            <a:gdLst/>
            <a:ahLst/>
            <a:cxnLst>
              <a:cxn ang="0">
                <a:pos x="0" y="487"/>
              </a:cxn>
              <a:cxn ang="0">
                <a:pos x="40" y="432"/>
              </a:cxn>
              <a:cxn ang="0">
                <a:pos x="63" y="409"/>
              </a:cxn>
              <a:cxn ang="0">
                <a:pos x="330" y="150"/>
              </a:cxn>
              <a:cxn ang="0">
                <a:pos x="495" y="87"/>
              </a:cxn>
              <a:cxn ang="0">
                <a:pos x="1020" y="17"/>
              </a:cxn>
              <a:cxn ang="0">
                <a:pos x="1310" y="17"/>
              </a:cxn>
              <a:cxn ang="0">
                <a:pos x="1444" y="32"/>
              </a:cxn>
              <a:cxn ang="0">
                <a:pos x="1483" y="40"/>
              </a:cxn>
            </a:cxnLst>
            <a:rect l="0" t="0" r="r" b="b"/>
            <a:pathLst>
              <a:path w="1483" h="487">
                <a:moveTo>
                  <a:pt x="0" y="487"/>
                </a:moveTo>
                <a:cubicBezTo>
                  <a:pt x="13" y="468"/>
                  <a:pt x="23" y="448"/>
                  <a:pt x="40" y="432"/>
                </a:cubicBezTo>
                <a:cubicBezTo>
                  <a:pt x="47" y="424"/>
                  <a:pt x="56" y="417"/>
                  <a:pt x="63" y="409"/>
                </a:cubicBezTo>
                <a:cubicBezTo>
                  <a:pt x="137" y="313"/>
                  <a:pt x="207" y="190"/>
                  <a:pt x="330" y="150"/>
                </a:cubicBezTo>
                <a:cubicBezTo>
                  <a:pt x="373" y="119"/>
                  <a:pt x="443" y="100"/>
                  <a:pt x="495" y="87"/>
                </a:cubicBezTo>
                <a:cubicBezTo>
                  <a:pt x="668" y="42"/>
                  <a:pt x="840" y="25"/>
                  <a:pt x="1020" y="17"/>
                </a:cubicBezTo>
                <a:cubicBezTo>
                  <a:pt x="1152" y="0"/>
                  <a:pt x="1082" y="5"/>
                  <a:pt x="1310" y="17"/>
                </a:cubicBezTo>
                <a:cubicBezTo>
                  <a:pt x="1333" y="18"/>
                  <a:pt x="1418" y="28"/>
                  <a:pt x="1444" y="32"/>
                </a:cubicBezTo>
                <a:cubicBezTo>
                  <a:pt x="1457" y="34"/>
                  <a:pt x="1483" y="40"/>
                  <a:pt x="1483" y="40"/>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13" name="Oval 29"/>
          <p:cNvSpPr>
            <a:spLocks noChangeArrowheads="1"/>
          </p:cNvSpPr>
          <p:nvPr/>
        </p:nvSpPr>
        <p:spPr bwMode="auto">
          <a:xfrm>
            <a:off x="5292725" y="1981200"/>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1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1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8177" name="Text Box 67"/>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1252" name="Text Box 68"/>
          <p:cNvSpPr txBox="1">
            <a:spLocks noChangeArrowheads="1"/>
          </p:cNvSpPr>
          <p:nvPr/>
        </p:nvSpPr>
        <p:spPr bwMode="auto">
          <a:xfrm>
            <a:off x="1779588" y="0"/>
            <a:ext cx="1617662"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١٢: ٥</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53" name="Freeform 6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54" name="AutoShape 7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55" name="Rectangle 7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56" name="AutoShape 7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57" name="Line 7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58" name="Line 7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59" name="Rectangle 7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8186" name="Rectangle 76"/>
          <p:cNvSpPr>
            <a:spLocks noChangeArrowheads="1"/>
          </p:cNvSpPr>
          <p:nvPr/>
        </p:nvSpPr>
        <p:spPr bwMode="auto">
          <a:xfrm>
            <a:off x="8184441"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48187" name="Rectangle 77"/>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1262" name="Line 78"/>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63" name="Line 79"/>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21264" name="Line 80"/>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48191" name="Text Box 8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21270" name="Rectangle 86"/>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21</a:t>
            </a:r>
          </a:p>
        </p:txBody>
      </p:sp>
      <p:sp>
        <p:nvSpPr>
          <p:cNvPr id="48193" name="Text Box 87"/>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48194" name="Rectangle 88"/>
          <p:cNvSpPr>
            <a:spLocks noChangeArrowheads="1"/>
          </p:cNvSpPr>
          <p:nvPr/>
        </p:nvSpPr>
        <p:spPr bwMode="auto">
          <a:xfrm>
            <a:off x="7829550" y="3832224"/>
            <a:ext cx="1407440"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الأرض. النسل. البركة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1320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21237"/>
                                        </p:tgtEl>
                                        <p:attrNameLst>
                                          <p:attrName>style.visibility</p:attrName>
                                        </p:attrNameLst>
                                      </p:cBhvr>
                                      <p:to>
                                        <p:strVal val="visible"/>
                                      </p:to>
                                    </p:set>
                                    <p:animEffect transition="in" filter="wipe(right)">
                                      <p:cBhvr>
                                        <p:cTn id="7" dur="500"/>
                                        <p:tgtEl>
                                          <p:spTgt spid="221237"/>
                                        </p:tgtEl>
                                      </p:cBhvr>
                                    </p:animEffect>
                                  </p:childTnLst>
                                </p:cTn>
                              </p:par>
                            </p:childTnLst>
                          </p:cTn>
                        </p:par>
                        <p:par>
                          <p:cTn id="8" fill="hold" nodeType="afterGroup">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221230"/>
                                        </p:tgtEl>
                                        <p:attrNameLst>
                                          <p:attrName>style.visibility</p:attrName>
                                        </p:attrNameLst>
                                      </p:cBhvr>
                                      <p:to>
                                        <p:strVal val="visible"/>
                                      </p:to>
                                    </p:set>
                                    <p:animEffect transition="in" filter="dissolve">
                                      <p:cBhvr>
                                        <p:cTn id="11" dur="500"/>
                                        <p:tgtEl>
                                          <p:spTgt spid="221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3213" y="509588"/>
            <a:ext cx="7015162" cy="5688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5779" name="Rectangle 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0179" name="Text Box 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15781" name="Text Box 5"/>
          <p:cNvSpPr txBox="1">
            <a:spLocks noChangeArrowheads="1"/>
          </p:cNvSpPr>
          <p:nvPr/>
        </p:nvSpPr>
        <p:spPr bwMode="auto">
          <a:xfrm>
            <a:off x="1501775" y="938213"/>
            <a:ext cx="7010400" cy="3539430"/>
          </a:xfrm>
          <a:prstGeom prst="rect">
            <a:avLst/>
          </a:prstGeom>
          <a:noFill/>
          <a:ln w="762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1A0004"/>
                  </a:glow>
                </a:effectLst>
                <a:uLnTx/>
                <a:uFillTx/>
                <a:latin typeface="Arial" panose="020B0604020202020204" pitchFamily="34" charset="0"/>
                <a:ea typeface="Accordance" panose="00000400000000000000" pitchFamily="2" charset="-78"/>
                <a:cs typeface="Arial" panose="020B0604020202020204" pitchFamily="34" charset="0"/>
              </a:rPr>
              <a:t>عندما دخل إبراهيم الأرض ...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1A0004"/>
                  </a:glow>
                </a:effectLst>
                <a:uLnTx/>
                <a:uFillTx/>
                <a:latin typeface="Arial" panose="020B0604020202020204" pitchFamily="34" charset="0"/>
                <a:ea typeface="Accordance" panose="00000400000000000000" pitchFamily="2" charset="-78"/>
                <a:cs typeface="Arial" panose="020B0604020202020204" pitchFamily="34" charset="0"/>
              </a:rPr>
              <a:t>كان يبلغ من العمر          ٧٥  عامًا بالفعل ...</a:t>
            </a:r>
            <a:endParaRPr kumimoji="0" lang="en-US" sz="3200" b="1" i="0" u="none" strike="noStrike" kern="1200" cap="none" spc="0" normalizeH="0" baseline="0" noProof="0" dirty="0">
              <a:ln>
                <a:noFill/>
              </a:ln>
              <a:solidFill>
                <a:srgbClr val="FFFFFF"/>
              </a:solidFill>
              <a:effectLst>
                <a:glow rad="165100">
                  <a:srgbClr val="1A0004"/>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65100">
                  <a:srgbClr val="1A0004"/>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1A0004"/>
                  </a:glow>
                </a:effectLst>
                <a:uLnTx/>
                <a:uFillTx/>
                <a:latin typeface="Arial" panose="020B0604020202020204" pitchFamily="34" charset="0"/>
                <a:ea typeface="Accordance" panose="00000400000000000000" pitchFamily="2" charset="-78"/>
                <a:cs typeface="Arial" panose="020B0604020202020204" pitchFamily="34" charset="0"/>
              </a:rPr>
              <a:t>تبلغ زوجته سارة ٦٥ عامًا.</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1A0004"/>
                  </a:glow>
                </a:effectLst>
                <a:uLnTx/>
                <a:uFillTx/>
                <a:latin typeface="Arial" panose="020B0604020202020204" pitchFamily="34" charset="0"/>
                <a:ea typeface="Accordance" panose="00000400000000000000" pitchFamily="2" charset="-78"/>
                <a:cs typeface="Arial" panose="020B0604020202020204" pitchFamily="34" charset="0"/>
              </a:rPr>
              <a:t>ومع ذلك ... وُعد بالأطفال</a:t>
            </a:r>
            <a:endParaRPr kumimoji="0" lang="en-US" sz="3200" b="1" i="0" u="none" strike="noStrike" kern="1200" cap="none" spc="0" normalizeH="0" baseline="0" noProof="0" dirty="0">
              <a:ln>
                <a:noFill/>
              </a:ln>
              <a:solidFill>
                <a:srgbClr val="000066"/>
              </a:solidFill>
              <a:effectLst>
                <a:glow rad="165100">
                  <a:srgbClr val="1A0004"/>
                </a:glow>
              </a:effectLst>
              <a:uLnTx/>
              <a:uFillTx/>
              <a:latin typeface="Arial" panose="020B0604020202020204" pitchFamily="34" charset="0"/>
              <a:cs typeface="Arial" panose="020B0604020202020204" pitchFamily="34" charset="0"/>
            </a:endParaRPr>
          </a:p>
        </p:txBody>
      </p:sp>
      <p:sp>
        <p:nvSpPr>
          <p:cNvPr id="715786"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5787"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5788"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5789"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5790"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5791"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5792"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0188" name="Rectangle 17"/>
          <p:cNvSpPr>
            <a:spLocks noChangeArrowheads="1"/>
          </p:cNvSpPr>
          <p:nvPr/>
        </p:nvSpPr>
        <p:spPr bwMode="auto">
          <a:xfrm>
            <a:off x="8004176" y="3824287"/>
            <a:ext cx="1315886" cy="2515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0189" name="Rectangle 18"/>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0190" name="Rectangle 19"/>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15796" name="Line 20"/>
          <p:cNvSpPr>
            <a:spLocks noChangeShapeType="1"/>
          </p:cNvSpPr>
          <p:nvPr/>
        </p:nvSpPr>
        <p:spPr bwMode="auto">
          <a:xfrm flipV="1">
            <a:off x="7985125" y="3824287"/>
            <a:ext cx="952500" cy="4921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5797"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5798"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0194"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50195" name="Text Box 26"/>
          <p:cNvSpPr txBox="1">
            <a:spLocks noChangeArrowheads="1"/>
          </p:cNvSpPr>
          <p:nvPr/>
        </p:nvSpPr>
        <p:spPr bwMode="auto">
          <a:xfrm>
            <a:off x="8619139" y="6475512"/>
            <a:ext cx="33534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 </a:t>
            </a:r>
          </a:p>
        </p:txBody>
      </p:sp>
      <p:sp>
        <p:nvSpPr>
          <p:cNvPr id="715804" name="Rectangle 28"/>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22</a:t>
            </a:r>
          </a:p>
        </p:txBody>
      </p:sp>
      <p:sp>
        <p:nvSpPr>
          <p:cNvPr id="50197" name="Text Box 29"/>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715807" name="Rectangle 31"/>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1976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5781">
                                            <p:txEl>
                                              <p:pRg st="3" end="3"/>
                                            </p:txEl>
                                          </p:spTgt>
                                        </p:tgtEl>
                                        <p:attrNameLst>
                                          <p:attrName>style.visibility</p:attrName>
                                        </p:attrNameLst>
                                      </p:cBhvr>
                                      <p:to>
                                        <p:strVal val="visible"/>
                                      </p:to>
                                    </p:set>
                                    <p:animEffect transition="in" filter="box(out)">
                                      <p:cBhvr>
                                        <p:cTn id="7" dur="500"/>
                                        <p:tgtEl>
                                          <p:spTgt spid="715781">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5781">
                                            <p:txEl>
                                              <p:pRg st="4" end="4"/>
                                            </p:txEl>
                                          </p:spTgt>
                                        </p:tgtEl>
                                        <p:attrNameLst>
                                          <p:attrName>style.visibility</p:attrName>
                                        </p:attrNameLst>
                                      </p:cBhvr>
                                      <p:to>
                                        <p:strVal val="visible"/>
                                      </p:to>
                                    </p:set>
                                    <p:animEffect transition="in" filter="box(out)">
                                      <p:cBhvr>
                                        <p:cTn id="12" dur="500"/>
                                        <p:tgtEl>
                                          <p:spTgt spid="7157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81"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5222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t="517" r="21768"/>
          <a:stretch>
            <a:fillRect/>
          </a:stretch>
        </p:blipFill>
        <p:spPr bwMode="auto">
          <a:xfrm>
            <a:off x="1595438" y="508000"/>
            <a:ext cx="6985000" cy="5784850"/>
          </a:xfrm>
          <a:prstGeom prst="rect">
            <a:avLst/>
          </a:prstGeom>
          <a:solidFill>
            <a:schemeClr val="accent2"/>
          </a:solidFill>
          <a:ln>
            <a:noFill/>
          </a:ln>
          <a:extLst>
            <a:ext uri="{91240B29-F687-4f45-9708-019B960494DF}">
              <a14:hiddenLine xmlns="" xmlns:a14="http://schemas.microsoft.com/office/drawing/2010/main" w="76200">
                <a:solidFill>
                  <a:srgbClr val="000000"/>
                </a:solidFill>
                <a:miter lim="800000"/>
                <a:headEnd/>
                <a:tailEnd/>
              </a14:hiddenLine>
            </a:ext>
          </a:extLst>
        </p:spPr>
      </p:pic>
      <p:sp>
        <p:nvSpPr>
          <p:cNvPr id="716807" name="Text Box 7"/>
          <p:cNvSpPr txBox="1">
            <a:spLocks noChangeArrowheads="1"/>
          </p:cNvSpPr>
          <p:nvPr/>
        </p:nvSpPr>
        <p:spPr bwMode="auto">
          <a:xfrm>
            <a:off x="1730375" y="2597150"/>
            <a:ext cx="6794501" cy="2308324"/>
          </a:xfrm>
          <a:prstGeom prst="rect">
            <a:avLst/>
          </a:prstGeom>
          <a:noFill/>
          <a:ln w="12700">
            <a:noFill/>
            <a:miter lim="800000"/>
            <a:headEnd/>
            <a:tailEnd/>
          </a:ln>
          <a:effec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50800" dist="1143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تكوين: ١٥: ٦</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50800" dist="1143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يحسب الله </a:t>
            </a:r>
            <a:r>
              <a:rPr kumimoji="0" lang="ar-JO" sz="3600" b="1" u="none" strike="noStrike" kern="1200" cap="none" spc="0" normalizeH="0" baseline="0" noProof="0" dirty="0">
                <a:ln>
                  <a:noFill/>
                </a:ln>
                <a:solidFill>
                  <a:srgbClr val="FFFF00"/>
                </a:solidFill>
                <a:effectLst>
                  <a:outerShdw blurRad="50800" dist="1143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الإيمان</a:t>
            </a:r>
            <a:r>
              <a:rPr kumimoji="0" lang="ar-JO" sz="3600" b="1" u="none" strike="noStrike" kern="1200" cap="none" spc="0" normalizeH="0" baseline="0" noProof="0" dirty="0">
                <a:ln>
                  <a:noFill/>
                </a:ln>
                <a:solidFill>
                  <a:srgbClr val="FFFFFF"/>
                </a:solidFill>
                <a:effectLst>
                  <a:outerShdw blurRad="50800" dist="1143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 كبر لإبراهيم!</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62D6AC"/>
                </a:solidFill>
                <a:effectLst>
                  <a:outerShdw blurRad="50800" dist="1143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مجرد إيمان بسيط!</a:t>
            </a:r>
            <a:endParaRPr kumimoji="0" lang="en-US" sz="3600" b="1" u="none" strike="noStrike" kern="1200" cap="none" spc="0" normalizeH="0" baseline="0" noProof="0" dirty="0">
              <a:ln>
                <a:noFill/>
              </a:ln>
              <a:solidFill>
                <a:srgbClr val="62D6AC"/>
              </a:solidFill>
              <a:effectLst>
                <a:outerShdw blurRad="50800" dist="1143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2228"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52229" name="Text Box 26"/>
          <p:cNvSpPr txBox="1">
            <a:spLocks noChangeArrowheads="1"/>
          </p:cNvSpPr>
          <p:nvPr/>
        </p:nvSpPr>
        <p:spPr bwMode="auto">
          <a:xfrm>
            <a:off x="8617442" y="6445836"/>
            <a:ext cx="3577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 </a:t>
            </a:r>
          </a:p>
        </p:txBody>
      </p:sp>
      <p:sp>
        <p:nvSpPr>
          <p:cNvPr id="716828" name="Text Box 28"/>
          <p:cNvSpPr txBox="1">
            <a:spLocks noChangeArrowheads="1"/>
          </p:cNvSpPr>
          <p:nvPr/>
        </p:nvSpPr>
        <p:spPr bwMode="auto">
          <a:xfrm>
            <a:off x="1758950" y="0"/>
            <a:ext cx="180975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١٥: ٦</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16829" name="Rectangle 29"/>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23</a:t>
            </a:r>
          </a:p>
        </p:txBody>
      </p:sp>
      <p:sp>
        <p:nvSpPr>
          <p:cNvPr id="716830"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6809"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6810"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6811"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6812"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6813"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6814"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6815"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2240" name="Rectangle 16"/>
          <p:cNvSpPr>
            <a:spLocks noChangeArrowheads="1"/>
          </p:cNvSpPr>
          <p:nvPr/>
        </p:nvSpPr>
        <p:spPr bwMode="auto">
          <a:xfrm>
            <a:off x="7983538" y="3832225"/>
            <a:ext cx="1336523"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2241" name="Rectangle 17"/>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2242" name="Rectangle 18"/>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16819"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6820"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6821"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2246" name="Text Box 31"/>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716832" name="Text Box 32"/>
          <p:cNvSpPr txBox="1">
            <a:spLocks noChangeArrowheads="1"/>
          </p:cNvSpPr>
          <p:nvPr/>
        </p:nvSpPr>
        <p:spPr bwMode="auto">
          <a:xfrm>
            <a:off x="1584326" y="723086"/>
            <a:ext cx="6981825" cy="122084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4400" b="1" u="none" strike="noStrike" kern="1200" cap="none" spc="0" normalizeH="0" baseline="-25000" noProof="0" dirty="0">
                <a:ln>
                  <a:noFill/>
                </a:ln>
                <a:solidFill>
                  <a:srgbClr val="114FFB"/>
                </a:solidFill>
                <a:effectLst/>
                <a:uLnTx/>
                <a:uFillTx/>
                <a:latin typeface="Arial" panose="020B0604020202020204" pitchFamily="34" charset="0"/>
                <a:ea typeface="Accordance" panose="00000400000000000000" pitchFamily="2" charset="-78"/>
                <a:cs typeface="Arial" panose="020B0604020202020204" pitchFamily="34" charset="0"/>
              </a:rPr>
              <a:t>يؤمن إبراهيم بوعد الله:</a:t>
            </a:r>
          </a:p>
          <a:p>
            <a:pPr marL="0" marR="0" lvl="0" indent="0" algn="r" defTabSz="914400" rtl="1" eaLnBrk="0" fontAlgn="base" latinLnBrk="0" hangingPunct="0">
              <a:lnSpc>
                <a:spcPct val="100000"/>
              </a:lnSpc>
              <a:spcBef>
                <a:spcPct val="50000"/>
              </a:spcBef>
              <a:spcAft>
                <a:spcPct val="0"/>
              </a:spcAft>
              <a:buClrTx/>
              <a:buSzTx/>
              <a:buFontTx/>
              <a:buNone/>
              <a:tabLst/>
              <a:defRPr/>
            </a:pPr>
            <a:endParaRPr kumimoji="0" lang="ar-JO" sz="4400" b="1" u="none" strike="noStrike" kern="1200" cap="none" spc="0" normalizeH="0" baseline="-25000" noProof="0" dirty="0">
              <a:ln>
                <a:noFill/>
              </a:ln>
              <a:solidFill>
                <a:srgbClr val="114FFB"/>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16833" name="Text Box 33"/>
          <p:cNvSpPr txBox="1">
            <a:spLocks noChangeArrowheads="1"/>
          </p:cNvSpPr>
          <p:nvPr/>
        </p:nvSpPr>
        <p:spPr bwMode="auto">
          <a:xfrm>
            <a:off x="3984444" y="1433513"/>
            <a:ext cx="4446770" cy="543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25000" noProof="0" dirty="0">
                <a:ln>
                  <a:noFill/>
                </a:ln>
                <a:solidFill>
                  <a:srgbClr val="790015"/>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والبركة </a:t>
            </a:r>
            <a:r>
              <a:rPr kumimoji="0" lang="ar-JO" sz="4400" b="1" u="none" strike="noStrike" kern="1200" cap="none" spc="0" normalizeH="0" baseline="-25000" noProof="0" dirty="0">
                <a:ln>
                  <a:noFill/>
                </a:ln>
                <a:solidFill>
                  <a:srgbClr val="0070C0"/>
                </a:solidFill>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4400" b="1" u="none" strike="noStrike" kern="1200" cap="none" spc="0" normalizeH="0" baseline="-25000" noProof="0" dirty="0">
              <a:ln>
                <a:noFill/>
              </a:ln>
              <a:solidFill>
                <a:srgbClr val="0070C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16838" name="Rectangle 38"/>
          <p:cNvSpPr>
            <a:spLocks noChangeArrowheads="1"/>
          </p:cNvSpPr>
          <p:nvPr/>
        </p:nvSpPr>
        <p:spPr bwMode="auto">
          <a:xfrm>
            <a:off x="496888" y="-38100"/>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a:t>
            </a:r>
            <a:endParaRPr kumimoji="0" lang="en-US" sz="2800" b="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8702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716833"/>
                                        </p:tgtEl>
                                        <p:attrNameLst>
                                          <p:attrName>style.visibility</p:attrName>
                                        </p:attrNameLst>
                                      </p:cBhvr>
                                      <p:to>
                                        <p:strVal val="visible"/>
                                      </p:to>
                                    </p:set>
                                    <p:anim calcmode="lin" valueType="num">
                                      <p:cBhvr>
                                        <p:cTn id="7" dur="500" fill="hold"/>
                                        <p:tgtEl>
                                          <p:spTgt spid="716833"/>
                                        </p:tgtEl>
                                        <p:attrNameLst>
                                          <p:attrName>ppt_w</p:attrName>
                                        </p:attrNameLst>
                                      </p:cBhvr>
                                      <p:tavLst>
                                        <p:tav tm="0">
                                          <p:val>
                                            <p:strVal val="2/3*#ppt_w"/>
                                          </p:val>
                                        </p:tav>
                                        <p:tav tm="100000">
                                          <p:val>
                                            <p:strVal val="#ppt_w"/>
                                          </p:val>
                                        </p:tav>
                                      </p:tavLst>
                                    </p:anim>
                                    <p:anim calcmode="lin" valueType="num">
                                      <p:cBhvr>
                                        <p:cTn id="8" dur="500" fill="hold"/>
                                        <p:tgtEl>
                                          <p:spTgt spid="716833"/>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716807">
                                            <p:txEl>
                                              <p:pRg st="0" end="0"/>
                                            </p:txEl>
                                          </p:spTgt>
                                        </p:tgtEl>
                                        <p:attrNameLst>
                                          <p:attrName>style.visibility</p:attrName>
                                        </p:attrNameLst>
                                      </p:cBhvr>
                                      <p:to>
                                        <p:strVal val="visible"/>
                                      </p:to>
                                    </p:set>
                                    <p:anim calcmode="lin" valueType="num">
                                      <p:cBhvr>
                                        <p:cTn id="13" dur="1000" fill="hold"/>
                                        <p:tgtEl>
                                          <p:spTgt spid="716807">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716807">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71680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716807">
                                            <p:txEl>
                                              <p:pRg st="1" end="1"/>
                                            </p:txEl>
                                          </p:spTgt>
                                        </p:tgtEl>
                                        <p:attrNameLst>
                                          <p:attrName>style.visibility</p:attrName>
                                        </p:attrNameLst>
                                      </p:cBhvr>
                                      <p:to>
                                        <p:strVal val="visible"/>
                                      </p:to>
                                    </p:set>
                                    <p:anim calcmode="lin" valueType="num">
                                      <p:cBhvr>
                                        <p:cTn id="20" dur="1000" fill="hold"/>
                                        <p:tgtEl>
                                          <p:spTgt spid="716807">
                                            <p:txEl>
                                              <p:pRg st="1" end="1"/>
                                            </p:txEl>
                                          </p:spTgt>
                                        </p:tgtEl>
                                        <p:attrNameLst>
                                          <p:attrName>ppt_w</p:attrName>
                                        </p:attrNameLst>
                                      </p:cBhvr>
                                      <p:tavLst>
                                        <p:tav tm="0">
                                          <p:val>
                                            <p:strVal val="#ppt_w*0.70"/>
                                          </p:val>
                                        </p:tav>
                                        <p:tav tm="100000">
                                          <p:val>
                                            <p:strVal val="#ppt_w"/>
                                          </p:val>
                                        </p:tav>
                                      </p:tavLst>
                                    </p:anim>
                                    <p:anim calcmode="lin" valueType="num">
                                      <p:cBhvr>
                                        <p:cTn id="21" dur="1000" fill="hold"/>
                                        <p:tgtEl>
                                          <p:spTgt spid="716807">
                                            <p:txEl>
                                              <p:pRg st="1" end="1"/>
                                            </p:txEl>
                                          </p:spTgt>
                                        </p:tgtEl>
                                        <p:attrNameLst>
                                          <p:attrName>ppt_h</p:attrName>
                                        </p:attrNameLst>
                                      </p:cBhvr>
                                      <p:tavLst>
                                        <p:tav tm="0">
                                          <p:val>
                                            <p:strVal val="#ppt_h"/>
                                          </p:val>
                                        </p:tav>
                                        <p:tav tm="100000">
                                          <p:val>
                                            <p:strVal val="#ppt_h"/>
                                          </p:val>
                                        </p:tav>
                                      </p:tavLst>
                                    </p:anim>
                                    <p:animEffect transition="in" filter="fade">
                                      <p:cBhvr>
                                        <p:cTn id="22" dur="1000"/>
                                        <p:tgtEl>
                                          <p:spTgt spid="71680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716807">
                                            <p:txEl>
                                              <p:pRg st="2" end="2"/>
                                            </p:txEl>
                                          </p:spTgt>
                                        </p:tgtEl>
                                        <p:attrNameLst>
                                          <p:attrName>style.visibility</p:attrName>
                                        </p:attrNameLst>
                                      </p:cBhvr>
                                      <p:to>
                                        <p:strVal val="visible"/>
                                      </p:to>
                                    </p:set>
                                    <p:anim calcmode="lin" valueType="num">
                                      <p:cBhvr>
                                        <p:cTn id="27" dur="1000" fill="hold"/>
                                        <p:tgtEl>
                                          <p:spTgt spid="716807">
                                            <p:txEl>
                                              <p:pRg st="2" end="2"/>
                                            </p:txEl>
                                          </p:spTgt>
                                        </p:tgtEl>
                                        <p:attrNameLst>
                                          <p:attrName>ppt_w</p:attrName>
                                        </p:attrNameLst>
                                      </p:cBhvr>
                                      <p:tavLst>
                                        <p:tav tm="0">
                                          <p:val>
                                            <p:strVal val="#ppt_w*0.70"/>
                                          </p:val>
                                        </p:tav>
                                        <p:tav tm="100000">
                                          <p:val>
                                            <p:strVal val="#ppt_w"/>
                                          </p:val>
                                        </p:tav>
                                      </p:tavLst>
                                    </p:anim>
                                    <p:anim calcmode="lin" valueType="num">
                                      <p:cBhvr>
                                        <p:cTn id="28" dur="1000" fill="hold"/>
                                        <p:tgtEl>
                                          <p:spTgt spid="716807">
                                            <p:txEl>
                                              <p:pRg st="2" end="2"/>
                                            </p:txEl>
                                          </p:spTgt>
                                        </p:tgtEl>
                                        <p:attrNameLst>
                                          <p:attrName>ppt_h</p:attrName>
                                        </p:attrNameLst>
                                      </p:cBhvr>
                                      <p:tavLst>
                                        <p:tav tm="0">
                                          <p:val>
                                            <p:strVal val="#ppt_h"/>
                                          </p:val>
                                        </p:tav>
                                        <p:tav tm="100000">
                                          <p:val>
                                            <p:strVal val="#ppt_h"/>
                                          </p:val>
                                        </p:tav>
                                      </p:tavLst>
                                    </p:anim>
                                    <p:animEffect transition="in" filter="fade">
                                      <p:cBhvr>
                                        <p:cTn id="29" dur="1000"/>
                                        <p:tgtEl>
                                          <p:spTgt spid="7168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7" grpId="0" build="p"/>
      <p:bldP spid="716833"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31" name="Text Box 7"/>
          <p:cNvSpPr txBox="1">
            <a:spLocks noChangeArrowheads="1"/>
          </p:cNvSpPr>
          <p:nvPr/>
        </p:nvSpPr>
        <p:spPr bwMode="auto">
          <a:xfrm>
            <a:off x="1774825" y="0"/>
            <a:ext cx="180022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١٦: ١- ٤</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4274"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54275" name="Text Box 26"/>
          <p:cNvSpPr txBox="1">
            <a:spLocks noChangeArrowheads="1"/>
          </p:cNvSpPr>
          <p:nvPr/>
        </p:nvSpPr>
        <p:spPr bwMode="auto">
          <a:xfrm>
            <a:off x="8617442" y="6449011"/>
            <a:ext cx="3577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 </a:t>
            </a:r>
          </a:p>
        </p:txBody>
      </p:sp>
      <p:sp>
        <p:nvSpPr>
          <p:cNvPr id="717852" name="Rectangle 28"/>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24</a:t>
            </a:r>
          </a:p>
        </p:txBody>
      </p:sp>
      <p:sp>
        <p:nvSpPr>
          <p:cNvPr id="54277" name="Text Box 30"/>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pic>
        <p:nvPicPr>
          <p:cNvPr id="54278" name="Picture 31" descr="Nahal Darga from Murabaat caves, 95-22tb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543050" y="584200"/>
            <a:ext cx="6940550" cy="568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717832" name="Text Box 8"/>
          <p:cNvSpPr txBox="1">
            <a:spLocks noChangeArrowheads="1"/>
          </p:cNvSpPr>
          <p:nvPr/>
        </p:nvSpPr>
        <p:spPr bwMode="auto">
          <a:xfrm>
            <a:off x="1676400" y="1400175"/>
            <a:ext cx="6497638" cy="353943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68FFF8"/>
                </a:solidFill>
                <a:effectLst>
                  <a:outerShdw blurRad="50800" dist="635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يؤمن إبراهيم بالله</a:t>
            </a:r>
            <a:endParaRPr kumimoji="0" lang="en-US" sz="3200" b="1" i="0" u="none" strike="noStrike" kern="1200" cap="none" spc="0" normalizeH="0" baseline="0" noProof="0" dirty="0">
              <a:ln>
                <a:noFill/>
              </a:ln>
              <a:solidFill>
                <a:srgbClr val="68FFF8"/>
              </a:solidFill>
              <a:effectLst>
                <a:outerShdw blurRad="50800" dist="635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ومع ذلك: نفد صبر إبراهيم وسارة.</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"إبراهيم .. اذهب إلى هاجر!"</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 (خادمة سارة)</a:t>
            </a:r>
            <a:endParaRPr kumimoji="0" lang="en-US" sz="32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17857"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783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783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783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783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783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783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783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4288" name="Rectangle 16"/>
          <p:cNvSpPr>
            <a:spLocks noChangeArrowheads="1"/>
          </p:cNvSpPr>
          <p:nvPr/>
        </p:nvSpPr>
        <p:spPr bwMode="auto">
          <a:xfrm>
            <a:off x="8051800" y="3832224"/>
            <a:ext cx="121696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الأرض. النسل. البركة</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4289" name="Rectangle 17"/>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4290" name="Rectangle 18"/>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1784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784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784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7859" name="Rectangle 35"/>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950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832">
                                            <p:txEl>
                                              <p:pRg st="0" end="0"/>
                                            </p:txEl>
                                          </p:spTgt>
                                        </p:tgtEl>
                                        <p:attrNameLst>
                                          <p:attrName>style.visibility</p:attrName>
                                        </p:attrNameLst>
                                      </p:cBhvr>
                                      <p:to>
                                        <p:strVal val="visible"/>
                                      </p:to>
                                    </p:set>
                                    <p:animEffect transition="in" filter="box(out)">
                                      <p:cBhvr>
                                        <p:cTn id="7" dur="500"/>
                                        <p:tgtEl>
                                          <p:spTgt spid="7178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32"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Rectangle 3"/>
          <p:cNvSpPr>
            <a:spLocks noChangeArrowheads="1"/>
          </p:cNvSpPr>
          <p:nvPr/>
        </p:nvSpPr>
        <p:spPr bwMode="auto">
          <a:xfrm>
            <a:off x="5029200" y="1524000"/>
            <a:ext cx="762000" cy="685800"/>
          </a:xfrm>
          <a:prstGeom prst="rect">
            <a:avLst/>
          </a:prstGeom>
          <a:noFill/>
          <a:ln w="38100">
            <a:solidFill>
              <a:srgbClr val="FF0000"/>
            </a:solidFill>
            <a:miter lim="800000"/>
            <a:headEnd/>
            <a:tailEnd/>
          </a:ln>
          <a:effectLst/>
        </p:spPr>
        <p:txBody>
          <a:bodyPr wrap="none" anchor="ctr"/>
          <a:lstStyle/>
          <a:p>
            <a:pPr>
              <a:defRPr/>
            </a:pPr>
            <a:endParaRPr lang="en-US">
              <a:ea typeface="+mn-ea"/>
              <a:cs typeface="+mn-cs"/>
            </a:endParaRPr>
          </a:p>
        </p:txBody>
      </p:sp>
      <p:sp>
        <p:nvSpPr>
          <p:cNvPr id="5124" name="Rectangle 4"/>
          <p:cNvSpPr>
            <a:spLocks noGrp="1" noRot="1" noChangeArrowheads="1"/>
          </p:cNvSpPr>
          <p:nvPr>
            <p:ph type="title" idx="4294967295"/>
          </p:nvPr>
        </p:nvSpPr>
        <p:spPr>
          <a:xfrm>
            <a:off x="457200" y="274638"/>
            <a:ext cx="4343400" cy="563562"/>
          </a:xfrm>
          <a:solidFill>
            <a:srgbClr val="800080"/>
          </a:solidFill>
          <a:ln>
            <a:solidFill>
              <a:schemeClr val="bg2"/>
            </a:solidFill>
          </a:ln>
        </p:spPr>
        <p:txBody>
          <a:bodyPr/>
          <a:lstStyle/>
          <a:p>
            <a:pPr eaLnBrk="1" hangingPunct="1">
              <a:defRPr/>
            </a:pPr>
            <a:r>
              <a:rPr lang="ar-JO" sz="4000" dirty="0">
                <a:latin typeface="Garamond" charset="0"/>
              </a:rPr>
              <a:t>العالم اليوم</a:t>
            </a:r>
            <a:endParaRPr lang="en-US" sz="4000" dirty="0">
              <a:latin typeface="Garamond"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fmla="#ppt_w*sin(2.5*pi*$)">
                                          <p:val>
                                            <p:fltVal val="0"/>
                                          </p:val>
                                        </p:tav>
                                        <p:tav tm="100000">
                                          <p:val>
                                            <p:fltVal val="1"/>
                                          </p:val>
                                        </p:tav>
                                      </p:tavLst>
                                    </p:anim>
                                    <p:anim calcmode="lin" valueType="num">
                                      <p:cBhvr>
                                        <p:cTn id="8" dur="5000" fill="hold"/>
                                        <p:tgtEl>
                                          <p:spTgt spid="51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18854" name="Text Box 6"/>
          <p:cNvSpPr txBox="1">
            <a:spLocks noChangeArrowheads="1"/>
          </p:cNvSpPr>
          <p:nvPr/>
        </p:nvSpPr>
        <p:spPr bwMode="auto">
          <a:xfrm>
            <a:off x="1322388" y="23813"/>
            <a:ext cx="306863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١٦: ١١- ١٢؛ ١٧: ٢٠: ٢١</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56323" name="Picture 7"/>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l="2930" t="20313" r="47656" b="4688"/>
          <a:stretch>
            <a:fillRect/>
          </a:stretch>
        </p:blipFill>
        <p:spPr bwMode="auto">
          <a:xfrm>
            <a:off x="1592263" y="509588"/>
            <a:ext cx="6992937" cy="5756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718856" name="Text Box 8"/>
          <p:cNvSpPr txBox="1">
            <a:spLocks noChangeArrowheads="1"/>
          </p:cNvSpPr>
          <p:nvPr/>
        </p:nvSpPr>
        <p:spPr bwMode="auto">
          <a:xfrm>
            <a:off x="2143125" y="1697038"/>
            <a:ext cx="5740400" cy="2554545"/>
          </a:xfrm>
          <a:prstGeom prst="rect">
            <a:avLst/>
          </a:prstGeom>
          <a:noFill/>
          <a:ln w="127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63500">
                    <a:srgbClr val="1A0004">
                      <a:alpha val="70000"/>
                    </a:srgbClr>
                  </a:glow>
                </a:effectLst>
                <a:uLnTx/>
                <a:uFillTx/>
                <a:latin typeface="Arial" panose="020B0604020202020204" pitchFamily="34" charset="0"/>
                <a:ea typeface="Accordance" panose="00000400000000000000" pitchFamily="2" charset="-78"/>
                <a:cs typeface="Arial" panose="020B0604020202020204" pitchFamily="34" charset="0"/>
              </a:rPr>
              <a:t>بمرور الوقت ... ينجِب إبراهيم ولداً من خلال هاجر.</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glow rad="63500">
                    <a:srgbClr val="1A0004">
                      <a:alpha val="70000"/>
                    </a:srgbClr>
                  </a:glow>
                </a:effectLst>
                <a:uLnTx/>
                <a:uFillTx/>
                <a:latin typeface="Arial" panose="020B0604020202020204" pitchFamily="34" charset="0"/>
                <a:ea typeface="Accordance" panose="00000400000000000000" pitchFamily="2" charset="-78"/>
                <a:cs typeface="Arial" panose="020B0604020202020204" pitchFamily="34" charset="0"/>
              </a:rPr>
              <a:t>اسمه: إسماعيل.</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63500">
                    <a:srgbClr val="1A0004">
                      <a:alpha val="70000"/>
                    </a:srgbClr>
                  </a:glow>
                </a:effectLst>
                <a:uLnTx/>
                <a:uFillTx/>
                <a:latin typeface="Arial" panose="020B0604020202020204" pitchFamily="34" charset="0"/>
                <a:ea typeface="Accordance" panose="00000400000000000000" pitchFamily="2" charset="-78"/>
                <a:cs typeface="Arial" panose="020B0604020202020204" pitchFamily="34" charset="0"/>
              </a:rPr>
              <a:t>(إسماعيل ليس ابن الوعد).</a:t>
            </a:r>
          </a:p>
        </p:txBody>
      </p:sp>
      <p:sp>
        <p:nvSpPr>
          <p:cNvPr id="56325"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56326" name="Text Box 27"/>
          <p:cNvSpPr txBox="1">
            <a:spLocks noChangeArrowheads="1"/>
          </p:cNvSpPr>
          <p:nvPr/>
        </p:nvSpPr>
        <p:spPr bwMode="auto">
          <a:xfrm>
            <a:off x="8658225" y="64055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18877" name="Rectangle 29"/>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25</a:t>
            </a:r>
          </a:p>
        </p:txBody>
      </p:sp>
      <p:sp>
        <p:nvSpPr>
          <p:cNvPr id="718878"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8858"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8859"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8860"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8861"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8862"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8863"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8864"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6336" name="Rectangle 17"/>
          <p:cNvSpPr>
            <a:spLocks noChangeArrowheads="1"/>
          </p:cNvSpPr>
          <p:nvPr/>
        </p:nvSpPr>
        <p:spPr bwMode="auto">
          <a:xfrm>
            <a:off x="8186738" y="3832225"/>
            <a:ext cx="812722" cy="197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6337" name="Rectangle 18"/>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18867"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8868"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8869"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6341" name="Rectangle 25"/>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6342" name="Text Box 31"/>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718880" name="AutoShape 32"/>
          <p:cNvSpPr>
            <a:spLocks noChangeArrowheads="1"/>
          </p:cNvSpPr>
          <p:nvPr/>
        </p:nvSpPr>
        <p:spPr bwMode="auto">
          <a:xfrm>
            <a:off x="2128838" y="3517900"/>
            <a:ext cx="5762625" cy="1300163"/>
          </a:xfrm>
          <a:prstGeom prst="roundRect">
            <a:avLst>
              <a:gd name="adj" fmla="val 16667"/>
            </a:avLst>
          </a:prstGeom>
          <a:noFill/>
          <a:ln w="76200">
            <a:solidFill>
              <a:srgbClr val="FF0000"/>
            </a:solidFill>
            <a:round/>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8882" name="Rectangle 34"/>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6345" name="Text Box 36"/>
          <p:cNvSpPr txBox="1">
            <a:spLocks noChangeArrowheads="1"/>
          </p:cNvSpPr>
          <p:nvPr/>
        </p:nvSpPr>
        <p:spPr bwMode="auto">
          <a:xfrm>
            <a:off x="8617442" y="6449011"/>
            <a:ext cx="3577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 </a:t>
            </a:r>
          </a:p>
        </p:txBody>
      </p:sp>
    </p:spTree>
    <p:extLst>
      <p:ext uri="{BB962C8B-B14F-4D97-AF65-F5344CB8AC3E}">
        <p14:creationId xmlns:p14="http://schemas.microsoft.com/office/powerpoint/2010/main" val="11618556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8856">
                                            <p:txEl>
                                              <p:pRg st="0" end="0"/>
                                            </p:txEl>
                                          </p:spTgt>
                                        </p:tgtEl>
                                        <p:attrNameLst>
                                          <p:attrName>style.visibility</p:attrName>
                                        </p:attrNameLst>
                                      </p:cBhvr>
                                      <p:to>
                                        <p:strVal val="visible"/>
                                      </p:to>
                                    </p:set>
                                    <p:animEffect transition="in" filter="box(out)">
                                      <p:cBhvr>
                                        <p:cTn id="7" dur="500"/>
                                        <p:tgtEl>
                                          <p:spTgt spid="7188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8856">
                                            <p:txEl>
                                              <p:pRg st="1" end="1"/>
                                            </p:txEl>
                                          </p:spTgt>
                                        </p:tgtEl>
                                        <p:attrNameLst>
                                          <p:attrName>style.visibility</p:attrName>
                                        </p:attrNameLst>
                                      </p:cBhvr>
                                      <p:to>
                                        <p:strVal val="visible"/>
                                      </p:to>
                                    </p:set>
                                    <p:animEffect transition="in" filter="box(out)">
                                      <p:cBhvr>
                                        <p:cTn id="12" dur="500"/>
                                        <p:tgtEl>
                                          <p:spTgt spid="718856">
                                            <p:txEl>
                                              <p:pRg st="1" end="1"/>
                                            </p:txEl>
                                          </p:spTgt>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18880"/>
                                        </p:tgtEl>
                                        <p:attrNameLst>
                                          <p:attrName>style.visibility</p:attrName>
                                        </p:attrNameLst>
                                      </p:cBhvr>
                                      <p:to>
                                        <p:strVal val="visible"/>
                                      </p:to>
                                    </p:set>
                                    <p:animEffect transition="in" filter="wipe(left)">
                                      <p:cBhvr>
                                        <p:cTn id="16" dur="500"/>
                                        <p:tgtEl>
                                          <p:spTgt spid="718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6" grpId="0" build="p" autoUpdateAnimBg="0"/>
      <p:bldP spid="71888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19878" name="Text Box 6"/>
          <p:cNvSpPr txBox="1">
            <a:spLocks noChangeArrowheads="1"/>
          </p:cNvSpPr>
          <p:nvPr/>
        </p:nvSpPr>
        <p:spPr bwMode="auto">
          <a:xfrm>
            <a:off x="179863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١٧: ١٩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5837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l="3125" t="20313" r="22070" b="11719"/>
          <a:stretch>
            <a:fillRect/>
          </a:stretch>
        </p:blipFill>
        <p:spPr bwMode="auto">
          <a:xfrm>
            <a:off x="1612900" y="508000"/>
            <a:ext cx="6975475" cy="570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719908" name="Rectangle 36"/>
          <p:cNvSpPr>
            <a:spLocks noChangeArrowheads="1"/>
          </p:cNvSpPr>
          <p:nvPr/>
        </p:nvSpPr>
        <p:spPr bwMode="auto">
          <a:xfrm>
            <a:off x="1611313" y="604838"/>
            <a:ext cx="6881812" cy="5624512"/>
          </a:xfrm>
          <a:prstGeom prst="rect">
            <a:avLst/>
          </a:prstGeom>
          <a:solidFill>
            <a:srgbClr val="1A0004">
              <a:alpha val="45000"/>
            </a:srgbClr>
          </a:soli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9880" name="Text Box 8"/>
          <p:cNvSpPr txBox="1">
            <a:spLocks noChangeArrowheads="1"/>
          </p:cNvSpPr>
          <p:nvPr/>
        </p:nvSpPr>
        <p:spPr bwMode="auto">
          <a:xfrm>
            <a:off x="2082800" y="1379538"/>
            <a:ext cx="5740400" cy="3293209"/>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76200" dir="2700000" algn="tl" rotWithShape="0">
                    <a:srgbClr val="000000">
                      <a:alpha val="98000"/>
                    </a:srgbClr>
                  </a:outerShdw>
                </a:effectLst>
                <a:uLnTx/>
                <a:uFillTx/>
                <a:latin typeface="Arial" panose="020B0604020202020204" pitchFamily="34" charset="0"/>
                <a:ea typeface="Accordance" panose="00000400000000000000" pitchFamily="2" charset="-78"/>
                <a:cs typeface="Arial" panose="020B0604020202020204" pitchFamily="34" charset="0"/>
              </a:rPr>
              <a:t>الآن ... إبراهيم يبلغ من العمر ٨٥ عامًا ... سارة تبلغ من العمر ٧٥ عامًا.</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76200" dir="2700000" algn="tl" rotWithShape="0">
                    <a:srgbClr val="000000">
                      <a:alpha val="98000"/>
                    </a:srgbClr>
                  </a:outerShdw>
                </a:effectLst>
                <a:uLnTx/>
                <a:uFillTx/>
                <a:latin typeface="Arial" panose="020B0604020202020204" pitchFamily="34" charset="0"/>
                <a:ea typeface="Accordance" panose="00000400000000000000" pitchFamily="2" charset="-78"/>
                <a:cs typeface="Arial" panose="020B0604020202020204" pitchFamily="34" charset="0"/>
              </a:rPr>
              <a:t>بعد ١٥ سنة أخرى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outerShdw blurRad="50800" dist="76200" dir="2700000" algn="tl" rotWithShape="0">
                    <a:srgbClr val="000000">
                      <a:alpha val="98000"/>
                    </a:srgbClr>
                  </a:outerShdw>
                </a:effectLst>
                <a:uLnTx/>
                <a:uFillTx/>
                <a:latin typeface="Arial" panose="020B0604020202020204" pitchFamily="34" charset="0"/>
                <a:ea typeface="Accordance" panose="00000400000000000000" pitchFamily="2" charset="-78"/>
                <a:cs typeface="Arial" panose="020B0604020202020204" pitchFamily="34" charset="0"/>
              </a:rPr>
              <a:t>وُلد الإبن لإبراهيم فعلاً من خلال سارة.</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B0F0"/>
                </a:solidFill>
                <a:effectLst>
                  <a:outerShdw blurRad="50800" dist="76200" dir="2700000" algn="tl" rotWithShape="0">
                    <a:srgbClr val="000000">
                      <a:alpha val="98000"/>
                    </a:srgbClr>
                  </a:outerShdw>
                </a:effectLst>
                <a:uLnTx/>
                <a:uFillTx/>
                <a:latin typeface="Arial" panose="020B0604020202020204" pitchFamily="34" charset="0"/>
                <a:ea typeface="Accordance" panose="00000400000000000000" pitchFamily="2" charset="-78"/>
                <a:cs typeface="Arial" panose="020B0604020202020204" pitchFamily="34" charset="0"/>
              </a:rPr>
              <a:t>الاسم: "إسحق"</a:t>
            </a:r>
            <a:endParaRPr kumimoji="0" lang="en-US" sz="3200" b="1" i="0" u="none" strike="noStrike" kern="1200" cap="none" spc="0" normalizeH="0" baseline="0" noProof="0" dirty="0">
              <a:ln>
                <a:noFill/>
              </a:ln>
              <a:solidFill>
                <a:srgbClr val="00B0F0"/>
              </a:solidFill>
              <a:effectLst>
                <a:outerShdw blurRad="50800" dist="76200" dir="2700000" algn="tl" rotWithShape="0">
                  <a:srgbClr val="000000">
                    <a:alpha val="98000"/>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8374"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19901" name="Rectangle 29"/>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26</a:t>
            </a:r>
          </a:p>
        </p:txBody>
      </p:sp>
      <p:sp>
        <p:nvSpPr>
          <p:cNvPr id="719902"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9882"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9883"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9884"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9885"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9886"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9887"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9888"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8384" name="Rectangle 17"/>
          <p:cNvSpPr>
            <a:spLocks noChangeArrowheads="1"/>
          </p:cNvSpPr>
          <p:nvPr/>
        </p:nvSpPr>
        <p:spPr bwMode="auto">
          <a:xfrm>
            <a:off x="8186738" y="3832225"/>
            <a:ext cx="812722" cy="197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8385" name="Rectangle 18"/>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8386" name="Rectangle 19"/>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19892"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9893"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19894"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8390" name="Text Box 31"/>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719906" name="Rectangle 34"/>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8392" name="Text Box 37"/>
          <p:cNvSpPr txBox="1">
            <a:spLocks noChangeArrowheads="1"/>
          </p:cNvSpPr>
          <p:nvPr/>
        </p:nvSpPr>
        <p:spPr bwMode="auto">
          <a:xfrm>
            <a:off x="8617442" y="6449011"/>
            <a:ext cx="3577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٤ </a:t>
            </a:r>
          </a:p>
        </p:txBody>
      </p:sp>
    </p:spTree>
    <p:extLst>
      <p:ext uri="{BB962C8B-B14F-4D97-AF65-F5344CB8AC3E}">
        <p14:creationId xmlns:p14="http://schemas.microsoft.com/office/powerpoint/2010/main" val="4120743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9880">
                                            <p:txEl>
                                              <p:pRg st="0" end="0"/>
                                            </p:txEl>
                                          </p:spTgt>
                                        </p:tgtEl>
                                        <p:attrNameLst>
                                          <p:attrName>style.visibility</p:attrName>
                                        </p:attrNameLst>
                                      </p:cBhvr>
                                      <p:to>
                                        <p:strVal val="visible"/>
                                      </p:to>
                                    </p:set>
                                    <p:animEffect transition="in" filter="box(out)">
                                      <p:cBhvr>
                                        <p:cTn id="7" dur="500"/>
                                        <p:tgtEl>
                                          <p:spTgt spid="7198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9880">
                                            <p:txEl>
                                              <p:pRg st="1" end="1"/>
                                            </p:txEl>
                                          </p:spTgt>
                                        </p:tgtEl>
                                        <p:attrNameLst>
                                          <p:attrName>style.visibility</p:attrName>
                                        </p:attrNameLst>
                                      </p:cBhvr>
                                      <p:to>
                                        <p:strVal val="visible"/>
                                      </p:to>
                                    </p:set>
                                    <p:animEffect transition="in" filter="box(out)">
                                      <p:cBhvr>
                                        <p:cTn id="12" dur="500"/>
                                        <p:tgtEl>
                                          <p:spTgt spid="7198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9880">
                                            <p:txEl>
                                              <p:pRg st="2" end="2"/>
                                            </p:txEl>
                                          </p:spTgt>
                                        </p:tgtEl>
                                        <p:attrNameLst>
                                          <p:attrName>style.visibility</p:attrName>
                                        </p:attrNameLst>
                                      </p:cBhvr>
                                      <p:to>
                                        <p:strVal val="visible"/>
                                      </p:to>
                                    </p:set>
                                    <p:animEffect transition="in" filter="box(out)">
                                      <p:cBhvr>
                                        <p:cTn id="17" dur="500"/>
                                        <p:tgtEl>
                                          <p:spTgt spid="7198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9880">
                                            <p:txEl>
                                              <p:pRg st="3" end="3"/>
                                            </p:txEl>
                                          </p:spTgt>
                                        </p:tgtEl>
                                        <p:attrNameLst>
                                          <p:attrName>style.visibility</p:attrName>
                                        </p:attrNameLst>
                                      </p:cBhvr>
                                      <p:to>
                                        <p:strVal val="visible"/>
                                      </p:to>
                                    </p:set>
                                    <p:animEffect transition="in" filter="box(out)">
                                      <p:cBhvr>
                                        <p:cTn id="22" dur="500"/>
                                        <p:tgtEl>
                                          <p:spTgt spid="7198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8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20902" name="Text Box 6"/>
          <p:cNvSpPr txBox="1">
            <a:spLocks noChangeArrowheads="1"/>
          </p:cNvSpPr>
          <p:nvPr/>
        </p:nvSpPr>
        <p:spPr bwMode="auto">
          <a:xfrm>
            <a:off x="1778000"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١٧: ٢١</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0903" name="Rectangle 7"/>
          <p:cNvSpPr>
            <a:spLocks noChangeArrowheads="1"/>
          </p:cNvSpPr>
          <p:nvPr/>
        </p:nvSpPr>
        <p:spPr bwMode="auto">
          <a:xfrm>
            <a:off x="1498600" y="558800"/>
            <a:ext cx="7010400" cy="5791200"/>
          </a:xfrm>
          <a:prstGeom prst="rect">
            <a:avLst/>
          </a:prstGeom>
          <a:noFill/>
          <a:ln w="762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0420"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20925" name="Rectangle 29"/>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27</a:t>
            </a:r>
          </a:p>
        </p:txBody>
      </p:sp>
      <p:sp>
        <p:nvSpPr>
          <p:cNvPr id="60422" name="Text Box 31"/>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pic>
        <p:nvPicPr>
          <p:cNvPr id="60423" name="Picture 32" descr="Nahal Zin4, tb n0624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1543050" y="508000"/>
            <a:ext cx="7043738" cy="574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720929"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0936" name="Rectangle 40"/>
          <p:cNvSpPr>
            <a:spLocks noChangeArrowheads="1"/>
          </p:cNvSpPr>
          <p:nvPr/>
        </p:nvSpPr>
        <p:spPr bwMode="auto">
          <a:xfrm>
            <a:off x="1611313" y="604838"/>
            <a:ext cx="6881812" cy="5624512"/>
          </a:xfrm>
          <a:prstGeom prst="rect">
            <a:avLst/>
          </a:prstGeom>
          <a:solidFill>
            <a:srgbClr val="1A0004">
              <a:alpha val="45000"/>
            </a:srgbClr>
          </a:soli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0905" name="Text Box 9"/>
          <p:cNvSpPr txBox="1">
            <a:spLocks noChangeArrowheads="1"/>
          </p:cNvSpPr>
          <p:nvPr/>
        </p:nvSpPr>
        <p:spPr bwMode="auto">
          <a:xfrm>
            <a:off x="2130425" y="1065213"/>
            <a:ext cx="5740400" cy="11906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إسحق هو بالفعل الإبن الذي طال انتظاره ...</a:t>
            </a:r>
            <a:endParaRPr kumimoji="0" lang="en-US" sz="3600" b="1" u="none" strike="noStrike" kern="1200" cap="none" spc="0" normalizeH="0" baseline="0" noProof="0" dirty="0">
              <a:ln>
                <a:noFill/>
              </a:ln>
              <a:solidFill>
                <a:srgbClr val="1A0004"/>
              </a:solidFill>
              <a:effectLst>
                <a:outerShdw blurRad="50800" dist="762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0930" name="Text Box 34"/>
          <p:cNvSpPr txBox="1">
            <a:spLocks noChangeArrowheads="1"/>
          </p:cNvSpPr>
          <p:nvPr/>
        </p:nvSpPr>
        <p:spPr bwMode="auto">
          <a:xfrm>
            <a:off x="1920875" y="2555875"/>
            <a:ext cx="3603625" cy="1077218"/>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 من خلاله سينتقل وعد الله لإبراهيم ...</a:t>
            </a:r>
          </a:p>
        </p:txBody>
      </p:sp>
      <p:sp>
        <p:nvSpPr>
          <p:cNvPr id="720907" name="Freeform 1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0908" name="AutoShape 1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0909" name="Rectangle 1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0910" name="AutoShape 14"/>
          <p:cNvSpPr>
            <a:spLocks noChangeArrowheads="1"/>
          </p:cNvSpPr>
          <p:nvPr/>
        </p:nvSpPr>
        <p:spPr bwMode="auto">
          <a:xfrm>
            <a:off x="8072438" y="3482975"/>
            <a:ext cx="574675"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0911" name="Line 15"/>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0912" name="Line 1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0913" name="Rectangle 1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0435" name="Rectangle 18"/>
          <p:cNvSpPr>
            <a:spLocks noChangeArrowheads="1"/>
          </p:cNvSpPr>
          <p:nvPr/>
        </p:nvSpPr>
        <p:spPr bwMode="auto">
          <a:xfrm>
            <a:off x="8186738" y="3832225"/>
            <a:ext cx="812722" cy="197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436" name="Rectangle 19"/>
          <p:cNvSpPr>
            <a:spLocks noChangeArrowheads="1"/>
          </p:cNvSpPr>
          <p:nvPr/>
        </p:nvSpPr>
        <p:spPr bwMode="auto">
          <a:xfrm>
            <a:off x="8175625" y="3654425"/>
            <a:ext cx="41998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لدعوة</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437" name="Rectangle 20"/>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0917" name="Line 2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0918" name="Line 2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0919" name="Line 2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0932" name="Text Box 36"/>
          <p:cNvSpPr txBox="1">
            <a:spLocks noChangeArrowheads="1"/>
          </p:cNvSpPr>
          <p:nvPr/>
        </p:nvSpPr>
        <p:spPr bwMode="auto">
          <a:xfrm>
            <a:off x="2365375" y="4810125"/>
            <a:ext cx="5481638" cy="646331"/>
          </a:xfrm>
          <a:prstGeom prst="rect">
            <a:avLst/>
          </a:prstGeom>
          <a:noFill/>
          <a:ln w="9525">
            <a:noFill/>
            <a:miter lim="800000"/>
            <a:headEnd/>
            <a:tailEnd/>
          </a:ln>
          <a:effectLst/>
        </p:spPr>
        <p:txBody>
          <a:bodyPr>
            <a:spAutoFit/>
            <a:flatTx/>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 من خلال نسل عائلة إسحق!</a:t>
            </a:r>
          </a:p>
        </p:txBody>
      </p:sp>
      <p:sp>
        <p:nvSpPr>
          <p:cNvPr id="720934" name="Rectangle 38"/>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0443" name="Text Box 41"/>
          <p:cNvSpPr txBox="1">
            <a:spLocks noChangeArrowheads="1"/>
          </p:cNvSpPr>
          <p:nvPr/>
        </p:nvSpPr>
        <p:spPr bwMode="auto">
          <a:xfrm>
            <a:off x="8617442" y="6452186"/>
            <a:ext cx="3577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 </a:t>
            </a:r>
          </a:p>
        </p:txBody>
      </p:sp>
    </p:spTree>
    <p:extLst>
      <p:ext uri="{BB962C8B-B14F-4D97-AF65-F5344CB8AC3E}">
        <p14:creationId xmlns:p14="http://schemas.microsoft.com/office/powerpoint/2010/main" val="1976363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0905"/>
                                        </p:tgtEl>
                                        <p:attrNameLst>
                                          <p:attrName>style.visibility</p:attrName>
                                        </p:attrNameLst>
                                      </p:cBhvr>
                                      <p:to>
                                        <p:strVal val="visible"/>
                                      </p:to>
                                    </p:set>
                                    <p:animEffect transition="in" filter="fade">
                                      <p:cBhvr>
                                        <p:cTn id="7" dur="1000"/>
                                        <p:tgtEl>
                                          <p:spTgt spid="720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0930"/>
                                        </p:tgtEl>
                                        <p:attrNameLst>
                                          <p:attrName>style.visibility</p:attrName>
                                        </p:attrNameLst>
                                      </p:cBhvr>
                                      <p:to>
                                        <p:strVal val="visible"/>
                                      </p:to>
                                    </p:set>
                                    <p:animEffect transition="in" filter="fade">
                                      <p:cBhvr>
                                        <p:cTn id="12" dur="1000"/>
                                        <p:tgtEl>
                                          <p:spTgt spid="7209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0932"/>
                                        </p:tgtEl>
                                        <p:attrNameLst>
                                          <p:attrName>style.visibility</p:attrName>
                                        </p:attrNameLst>
                                      </p:cBhvr>
                                      <p:to>
                                        <p:strVal val="visible"/>
                                      </p:to>
                                    </p:set>
                                    <p:animEffect transition="in" filter="fade">
                                      <p:cBhvr>
                                        <p:cTn id="17" dur="1000"/>
                                        <p:tgtEl>
                                          <p:spTgt spid="720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5" grpId="0" autoUpdateAnimBg="0"/>
      <p:bldP spid="720930" grpId="0" autoUpdateAnimBg="0"/>
      <p:bldP spid="72093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2466"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ABRAHAM</a:t>
            </a:r>
          </a:p>
        </p:txBody>
      </p:sp>
      <p:sp>
        <p:nvSpPr>
          <p:cNvPr id="721924"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25"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26"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2470" name="Rectangle 7"/>
          <p:cNvSpPr>
            <a:spLocks noChangeArrowheads="1"/>
          </p:cNvSpPr>
          <p:nvPr/>
        </p:nvSpPr>
        <p:spPr bwMode="auto">
          <a:xfrm>
            <a:off x="3084513" y="938213"/>
            <a:ext cx="875239"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rPr>
              <a:t>إبراهيم</a:t>
            </a:r>
            <a:endParaRPr kumimoji="0" lang="en-US" sz="2400" b="1" u="none" strike="noStrike" kern="1200" cap="none" spc="0" normalizeH="0" baseline="0" noProof="0" dirty="0">
              <a:ln>
                <a:noFill/>
              </a:ln>
              <a:solidFill>
                <a:srgbClr val="1A0004"/>
              </a:solidFill>
              <a:effectLst/>
              <a:uLnTx/>
              <a:uFillTx/>
              <a:latin typeface="Arial" panose="020B0604020202020204" pitchFamily="34" charset="0"/>
              <a:cs typeface="Arial" panose="020B0604020202020204" pitchFamily="34" charset="0"/>
            </a:endParaRPr>
          </a:p>
        </p:txBody>
      </p:sp>
      <p:sp>
        <p:nvSpPr>
          <p:cNvPr id="721928"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29"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31" name="Rectangle 11"/>
          <p:cNvSpPr>
            <a:spLocks noChangeArrowheads="1"/>
          </p:cNvSpPr>
          <p:nvPr/>
        </p:nvSpPr>
        <p:spPr bwMode="auto">
          <a:xfrm>
            <a:off x="4802188" y="992188"/>
            <a:ext cx="24987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rPr>
              <a:t>كنعان. ٢٠٠٠ ق. م </a:t>
            </a:r>
            <a:endParaRPr kumimoji="0" lang="en-US" sz="1800" b="1"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2474" name="Rectangle 12"/>
          <p:cNvSpPr>
            <a:spLocks noChangeArrowheads="1"/>
          </p:cNvSpPr>
          <p:nvPr/>
        </p:nvSpPr>
        <p:spPr bwMode="auto">
          <a:xfrm>
            <a:off x="3709988" y="1603375"/>
            <a:ext cx="94897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1A0004"/>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2800" b="1" u="none" strike="noStrike" kern="1200" cap="none" spc="0" normalizeH="0" baseline="0" noProof="0" dirty="0">
              <a:ln>
                <a:noFill/>
              </a:ln>
              <a:solidFill>
                <a:srgbClr val="1A0004"/>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2475" name="Rectangle 13"/>
          <p:cNvSpPr>
            <a:spLocks noChangeArrowheads="1"/>
          </p:cNvSpPr>
          <p:nvPr/>
        </p:nvSpPr>
        <p:spPr bwMode="auto">
          <a:xfrm>
            <a:off x="2943526" y="2060575"/>
            <a:ext cx="301240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1A0004"/>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2800" b="1" u="none" strike="noStrike" kern="1200" cap="none" spc="0" normalizeH="0" baseline="0" noProof="0" dirty="0">
              <a:ln>
                <a:noFill/>
              </a:ln>
              <a:solidFill>
                <a:srgbClr val="1A0004"/>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1934" name="Rectangle 14"/>
          <p:cNvSpPr>
            <a:spLocks noChangeArrowheads="1"/>
          </p:cNvSpPr>
          <p:nvPr/>
        </p:nvSpPr>
        <p:spPr bwMode="auto">
          <a:xfrm>
            <a:off x="4157663" y="2473325"/>
            <a:ext cx="1918794" cy="582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790015"/>
                </a:solidFill>
                <a:effectLst/>
                <a:uLnTx/>
                <a:uFillTx/>
                <a:latin typeface="Arial" panose="020B0604020202020204" pitchFamily="34" charset="0"/>
                <a:cs typeface="Arial" panose="020B0604020202020204" pitchFamily="34" charset="0"/>
              </a:rPr>
              <a:t>١  - ١       </a:t>
            </a:r>
          </a:p>
        </p:txBody>
      </p:sp>
      <p:sp>
        <p:nvSpPr>
          <p:cNvPr id="721936" name="Rectangle 1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62478" name="Group 17"/>
          <p:cNvGrpSpPr>
            <a:grpSpLocks/>
          </p:cNvGrpSpPr>
          <p:nvPr/>
        </p:nvGrpSpPr>
        <p:grpSpPr bwMode="auto">
          <a:xfrm>
            <a:off x="823913" y="2378075"/>
            <a:ext cx="1249363" cy="1458913"/>
            <a:chOff x="519" y="1498"/>
            <a:chExt cx="787" cy="919"/>
          </a:xfrm>
        </p:grpSpPr>
        <p:sp>
          <p:nvSpPr>
            <p:cNvPr id="721938" name="Rectangle 18"/>
            <p:cNvSpPr>
              <a:spLocks noChangeArrowheads="1"/>
            </p:cNvSpPr>
            <p:nvPr/>
          </p:nvSpPr>
          <p:spPr bwMode="auto">
            <a:xfrm>
              <a:off x="519" y="1546"/>
              <a:ext cx="616" cy="87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        </a:t>
              </a:r>
            </a:p>
          </p:txBody>
        </p:sp>
        <p:sp>
          <p:nvSpPr>
            <p:cNvPr id="721939" name="Rectangle 19"/>
            <p:cNvSpPr>
              <a:spLocks noChangeArrowheads="1"/>
            </p:cNvSpPr>
            <p:nvPr/>
          </p:nvSpPr>
          <p:spPr bwMode="auto">
            <a:xfrm>
              <a:off x="874" y="1498"/>
              <a:ext cx="432" cy="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يوسف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موسى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يشوع</a:t>
              </a:r>
              <a:endParaRPr kumimoji="0" lang="en-US" sz="1800" b="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21940"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41" name="Line 21"/>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42" name="Line 22"/>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48" name="Oval 28"/>
          <p:cNvSpPr>
            <a:spLocks noChangeArrowheads="1"/>
          </p:cNvSpPr>
          <p:nvPr/>
        </p:nvSpPr>
        <p:spPr bwMode="auto">
          <a:xfrm>
            <a:off x="3810000" y="2413000"/>
            <a:ext cx="1498600" cy="7112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2483"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2484" name="Text Box 31"/>
          <p:cNvSpPr txBox="1">
            <a:spLocks noChangeArrowheads="1"/>
          </p:cNvSpPr>
          <p:nvPr/>
        </p:nvSpPr>
        <p:spPr bwMode="auto">
          <a:xfrm>
            <a:off x="1792288"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١٧</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1952" name="Text Box 32"/>
          <p:cNvSpPr txBox="1">
            <a:spLocks noChangeArrowheads="1"/>
          </p:cNvSpPr>
          <p:nvPr/>
        </p:nvSpPr>
        <p:spPr bwMode="auto">
          <a:xfrm>
            <a:off x="1524000" y="4673600"/>
            <a:ext cx="6223000" cy="8239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800" b="1"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إسحق</a:t>
            </a:r>
            <a:r>
              <a:rPr kumimoji="0" lang="en-US" sz="4800" b="1"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4800" b="1"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و</a:t>
            </a:r>
            <a:r>
              <a:rPr kumimoji="0" lang="en-US" sz="4800" b="1"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4800" b="1"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إسماعيل</a:t>
            </a:r>
            <a:endParaRPr kumimoji="0" lang="en-US" sz="4800" b="1"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1953" name="Freeform 3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54" name="AutoShape 3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55" name="Rectangle 3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56" name="AutoShape 3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57" name="Line 3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58" name="Line 3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59" name="Rectangle 3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2493" name="Rectangle 40"/>
          <p:cNvSpPr>
            <a:spLocks noChangeArrowheads="1"/>
          </p:cNvSpPr>
          <p:nvPr/>
        </p:nvSpPr>
        <p:spPr bwMode="auto">
          <a:xfrm>
            <a:off x="8004176" y="3832225"/>
            <a:ext cx="1338328"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الأرض- النسل- البركة</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62494" name="Rectangle 41"/>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الدعوة</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62495" name="Rectangle 42"/>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إبراهيم</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62496" name="Rectangle 43"/>
          <p:cNvSpPr>
            <a:spLocks noChangeArrowheads="1"/>
          </p:cNvSpPr>
          <p:nvPr/>
        </p:nvSpPr>
        <p:spPr bwMode="auto">
          <a:xfrm>
            <a:off x="8051800" y="4024312"/>
            <a:ext cx="1220455" cy="253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إسماعيل- إسحق</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21964" name="Line 4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65" name="Line 4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66" name="Line 4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2500"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21972" name="Rectangle 52"/>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28</a:t>
            </a:r>
          </a:p>
        </p:txBody>
      </p:sp>
      <p:sp>
        <p:nvSpPr>
          <p:cNvPr id="62502" name="Text Box 53"/>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grpSp>
        <p:nvGrpSpPr>
          <p:cNvPr id="62503" name="Group 55"/>
          <p:cNvGrpSpPr>
            <a:grpSpLocks/>
          </p:cNvGrpSpPr>
          <p:nvPr/>
        </p:nvGrpSpPr>
        <p:grpSpPr bwMode="auto">
          <a:xfrm>
            <a:off x="6002338" y="1339850"/>
            <a:ext cx="1262062" cy="1347788"/>
            <a:chOff x="1084" y="711"/>
            <a:chExt cx="2950" cy="2769"/>
          </a:xfrm>
        </p:grpSpPr>
        <p:grpSp>
          <p:nvGrpSpPr>
            <p:cNvPr id="62509" name="Group 56"/>
            <p:cNvGrpSpPr>
              <a:grpSpLocks/>
            </p:cNvGrpSpPr>
            <p:nvPr/>
          </p:nvGrpSpPr>
          <p:grpSpPr bwMode="auto">
            <a:xfrm>
              <a:off x="1084" y="711"/>
              <a:ext cx="2950" cy="2769"/>
              <a:chOff x="2707" y="548"/>
              <a:chExt cx="2950" cy="2769"/>
            </a:xfrm>
          </p:grpSpPr>
          <p:grpSp>
            <p:nvGrpSpPr>
              <p:cNvPr id="62515" name="Group 57"/>
              <p:cNvGrpSpPr>
                <a:grpSpLocks/>
              </p:cNvGrpSpPr>
              <p:nvPr/>
            </p:nvGrpSpPr>
            <p:grpSpPr bwMode="auto">
              <a:xfrm>
                <a:off x="3180" y="1046"/>
                <a:ext cx="2105" cy="1421"/>
                <a:chOff x="578" y="2316"/>
                <a:chExt cx="2105" cy="1421"/>
              </a:xfrm>
            </p:grpSpPr>
            <p:sp>
              <p:nvSpPr>
                <p:cNvPr id="721978" name="Freeform 58"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79" name="Freeform 59"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pic>
            <p:nvPicPr>
              <p:cNvPr id="62516" name="Picture 6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721981" name="Freeform 6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82" name="Freeform 6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83" name="Freeform 6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84" name="Freeform 6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1985" name="Freeform 6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21986" name="Rectangle 66"/>
          <p:cNvSpPr>
            <a:spLocks noChangeArrowheads="1"/>
          </p:cNvSpPr>
          <p:nvPr/>
        </p:nvSpPr>
        <p:spPr bwMode="auto">
          <a:xfrm>
            <a:off x="6273559" y="1547813"/>
            <a:ext cx="888063" cy="643766"/>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ق. م</a:t>
            </a:r>
            <a:endParaRPr kumimoji="0" lang="en-US" sz="2000" b="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1987" name="Rectangle 67"/>
          <p:cNvSpPr>
            <a:spLocks noChangeArrowheads="1"/>
          </p:cNvSpPr>
          <p:nvPr/>
        </p:nvSpPr>
        <p:spPr bwMode="auto">
          <a:xfrm>
            <a:off x="5983288" y="2384425"/>
            <a:ext cx="2316660" cy="646331"/>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١٢: ١-٣</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1990" name="Rectangle 70"/>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2002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21934"/>
                                        </p:tgtEl>
                                        <p:attrNameLst>
                                          <p:attrName>style.visibility</p:attrName>
                                        </p:attrNameLst>
                                      </p:cBhvr>
                                      <p:to>
                                        <p:strVal val="visible"/>
                                      </p:to>
                                    </p:set>
                                    <p:anim calcmode="lin" valueType="num">
                                      <p:cBhvr>
                                        <p:cTn id="7" dur="500" fill="hold"/>
                                        <p:tgtEl>
                                          <p:spTgt spid="721934"/>
                                        </p:tgtEl>
                                        <p:attrNameLst>
                                          <p:attrName>ppt_x</p:attrName>
                                        </p:attrNameLst>
                                      </p:cBhvr>
                                      <p:tavLst>
                                        <p:tav tm="0">
                                          <p:val>
                                            <p:strVal val="#ppt_x-#ppt_w/2"/>
                                          </p:val>
                                        </p:tav>
                                        <p:tav tm="100000">
                                          <p:val>
                                            <p:strVal val="#ppt_x"/>
                                          </p:val>
                                        </p:tav>
                                      </p:tavLst>
                                    </p:anim>
                                    <p:anim calcmode="lin" valueType="num">
                                      <p:cBhvr>
                                        <p:cTn id="8" dur="500" fill="hold"/>
                                        <p:tgtEl>
                                          <p:spTgt spid="721934"/>
                                        </p:tgtEl>
                                        <p:attrNameLst>
                                          <p:attrName>ppt_y</p:attrName>
                                        </p:attrNameLst>
                                      </p:cBhvr>
                                      <p:tavLst>
                                        <p:tav tm="0">
                                          <p:val>
                                            <p:strVal val="#ppt_y"/>
                                          </p:val>
                                        </p:tav>
                                        <p:tav tm="100000">
                                          <p:val>
                                            <p:strVal val="#ppt_y"/>
                                          </p:val>
                                        </p:tav>
                                      </p:tavLst>
                                    </p:anim>
                                    <p:anim calcmode="lin" valueType="num">
                                      <p:cBhvr>
                                        <p:cTn id="9" dur="500" fill="hold"/>
                                        <p:tgtEl>
                                          <p:spTgt spid="721934"/>
                                        </p:tgtEl>
                                        <p:attrNameLst>
                                          <p:attrName>ppt_w</p:attrName>
                                        </p:attrNameLst>
                                      </p:cBhvr>
                                      <p:tavLst>
                                        <p:tav tm="0">
                                          <p:val>
                                            <p:fltVal val="0"/>
                                          </p:val>
                                        </p:tav>
                                        <p:tav tm="100000">
                                          <p:val>
                                            <p:strVal val="#ppt_w"/>
                                          </p:val>
                                        </p:tav>
                                      </p:tavLst>
                                    </p:anim>
                                    <p:anim calcmode="lin" valueType="num">
                                      <p:cBhvr>
                                        <p:cTn id="10" dur="500" fill="hold"/>
                                        <p:tgtEl>
                                          <p:spTgt spid="72193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36" fill="hold" grpId="0" nodeType="afterEffect">
                                  <p:stCondLst>
                                    <p:cond delay="500"/>
                                  </p:stCondLst>
                                  <p:childTnLst>
                                    <p:set>
                                      <p:cBhvr>
                                        <p:cTn id="13" dur="1" fill="hold">
                                          <p:stCondLst>
                                            <p:cond delay="0"/>
                                          </p:stCondLst>
                                        </p:cTn>
                                        <p:tgtEl>
                                          <p:spTgt spid="721948"/>
                                        </p:tgtEl>
                                        <p:attrNameLst>
                                          <p:attrName>style.visibility</p:attrName>
                                        </p:attrNameLst>
                                      </p:cBhvr>
                                      <p:to>
                                        <p:strVal val="visible"/>
                                      </p:to>
                                    </p:set>
                                    <p:anim calcmode="lin" valueType="num">
                                      <p:cBhvr>
                                        <p:cTn id="14" dur="500" fill="hold"/>
                                        <p:tgtEl>
                                          <p:spTgt spid="721948"/>
                                        </p:tgtEl>
                                        <p:attrNameLst>
                                          <p:attrName>ppt_w</p:attrName>
                                        </p:attrNameLst>
                                      </p:cBhvr>
                                      <p:tavLst>
                                        <p:tav tm="0">
                                          <p:val>
                                            <p:strVal val="(6*min(max(#ppt_w*#ppt_h,.3),1)-7.4)/-.7*#ppt_w"/>
                                          </p:val>
                                        </p:tav>
                                        <p:tav tm="100000">
                                          <p:val>
                                            <p:strVal val="#ppt_w"/>
                                          </p:val>
                                        </p:tav>
                                      </p:tavLst>
                                    </p:anim>
                                    <p:anim calcmode="lin" valueType="num">
                                      <p:cBhvr>
                                        <p:cTn id="15" dur="500" fill="hold"/>
                                        <p:tgtEl>
                                          <p:spTgt spid="721948"/>
                                        </p:tgtEl>
                                        <p:attrNameLst>
                                          <p:attrName>ppt_h</p:attrName>
                                        </p:attrNameLst>
                                      </p:cBhvr>
                                      <p:tavLst>
                                        <p:tav tm="0">
                                          <p:val>
                                            <p:strVal val="(6*min(max(#ppt_w*#ppt_h,.3),1)-7.4)/-.7*#ppt_h"/>
                                          </p:val>
                                        </p:tav>
                                        <p:tav tm="100000">
                                          <p:val>
                                            <p:strVal val="#ppt_h"/>
                                          </p:val>
                                        </p:tav>
                                      </p:tavLst>
                                    </p:anim>
                                    <p:anim calcmode="lin" valueType="num">
                                      <p:cBhvr>
                                        <p:cTn id="16" dur="500" fill="hold"/>
                                        <p:tgtEl>
                                          <p:spTgt spid="721948"/>
                                        </p:tgtEl>
                                        <p:attrNameLst>
                                          <p:attrName>ppt_x</p:attrName>
                                        </p:attrNameLst>
                                      </p:cBhvr>
                                      <p:tavLst>
                                        <p:tav tm="0">
                                          <p:val>
                                            <p:fltVal val="0.5"/>
                                          </p:val>
                                        </p:tav>
                                        <p:tav tm="100000">
                                          <p:val>
                                            <p:strVal val="#ppt_x"/>
                                          </p:val>
                                        </p:tav>
                                      </p:tavLst>
                                    </p:anim>
                                    <p:anim calcmode="lin" valueType="num">
                                      <p:cBhvr>
                                        <p:cTn id="17" dur="500" fill="hold"/>
                                        <p:tgtEl>
                                          <p:spTgt spid="721948"/>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721952"/>
                                        </p:tgtEl>
                                        <p:attrNameLst>
                                          <p:attrName>style.visibility</p:attrName>
                                        </p:attrNameLst>
                                      </p:cBhvr>
                                      <p:to>
                                        <p:strVal val="visible"/>
                                      </p:to>
                                    </p:set>
                                    <p:anim calcmode="lin" valueType="num">
                                      <p:cBhvr>
                                        <p:cTn id="21" dur="500" fill="hold"/>
                                        <p:tgtEl>
                                          <p:spTgt spid="721952"/>
                                        </p:tgtEl>
                                        <p:attrNameLst>
                                          <p:attrName>ppt_w</p:attrName>
                                        </p:attrNameLst>
                                      </p:cBhvr>
                                      <p:tavLst>
                                        <p:tav tm="0">
                                          <p:val>
                                            <p:fltVal val="0"/>
                                          </p:val>
                                        </p:tav>
                                        <p:tav tm="100000">
                                          <p:val>
                                            <p:strVal val="#ppt_w"/>
                                          </p:val>
                                        </p:tav>
                                      </p:tavLst>
                                    </p:anim>
                                    <p:anim calcmode="lin" valueType="num">
                                      <p:cBhvr>
                                        <p:cTn id="22" dur="500" fill="hold"/>
                                        <p:tgtEl>
                                          <p:spTgt spid="721952"/>
                                        </p:tgtEl>
                                        <p:attrNameLst>
                                          <p:attrName>ppt_h</p:attrName>
                                        </p:attrNameLst>
                                      </p:cBhvr>
                                      <p:tavLst>
                                        <p:tav tm="0">
                                          <p:val>
                                            <p:fltVal val="0"/>
                                          </p:val>
                                        </p:tav>
                                        <p:tav tm="100000">
                                          <p:val>
                                            <p:strVal val="#ppt_h"/>
                                          </p:val>
                                        </p:tav>
                                      </p:tavLst>
                                    </p:anim>
                                    <p:anim calcmode="lin" valueType="num">
                                      <p:cBhvr>
                                        <p:cTn id="23" dur="500" fill="hold"/>
                                        <p:tgtEl>
                                          <p:spTgt spid="721952"/>
                                        </p:tgtEl>
                                        <p:attrNameLst>
                                          <p:attrName>ppt_x</p:attrName>
                                        </p:attrNameLst>
                                      </p:cBhvr>
                                      <p:tavLst>
                                        <p:tav tm="0">
                                          <p:val>
                                            <p:fltVal val="0.5"/>
                                          </p:val>
                                        </p:tav>
                                        <p:tav tm="100000">
                                          <p:val>
                                            <p:strVal val="#ppt_x"/>
                                          </p:val>
                                        </p:tav>
                                      </p:tavLst>
                                    </p:anim>
                                    <p:anim calcmode="lin" valueType="num">
                                      <p:cBhvr>
                                        <p:cTn id="24" dur="500" fill="hold"/>
                                        <p:tgtEl>
                                          <p:spTgt spid="7219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34" grpId="0" autoUpdateAnimBg="0"/>
      <p:bldP spid="721948" grpId="0" animBg="1"/>
      <p:bldP spid="721952"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4514"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ABRAHAM</a:t>
            </a:r>
          </a:p>
        </p:txBody>
      </p:sp>
      <p:sp>
        <p:nvSpPr>
          <p:cNvPr id="790532"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33"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34"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35"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36"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64520"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90538"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كنعان. ٢٠٠٠ ق. م </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4522" name="Rectangle 11"/>
          <p:cNvSpPr>
            <a:spLocks noChangeArrowheads="1"/>
          </p:cNvSpPr>
          <p:nvPr/>
        </p:nvSpPr>
        <p:spPr bwMode="auto">
          <a:xfrm>
            <a:off x="3703638" y="1597025"/>
            <a:ext cx="1880322"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The CALL</a:t>
            </a:r>
          </a:p>
        </p:txBody>
      </p:sp>
      <p:sp>
        <p:nvSpPr>
          <p:cNvPr id="64523" name="Rectangle 12"/>
          <p:cNvSpPr>
            <a:spLocks noChangeArrowheads="1"/>
          </p:cNvSpPr>
          <p:nvPr/>
        </p:nvSpPr>
        <p:spPr bwMode="auto">
          <a:xfrm>
            <a:off x="3890963" y="2054225"/>
            <a:ext cx="153240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L - S - B</a:t>
            </a:r>
          </a:p>
        </p:txBody>
      </p:sp>
      <p:sp>
        <p:nvSpPr>
          <p:cNvPr id="64524" name="Rectangle 13"/>
          <p:cNvSpPr>
            <a:spLocks noChangeArrowheads="1"/>
          </p:cNvSpPr>
          <p:nvPr/>
        </p:nvSpPr>
        <p:spPr bwMode="auto">
          <a:xfrm>
            <a:off x="4151313" y="2466975"/>
            <a:ext cx="1446212"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١  - ١       </a:t>
            </a:r>
          </a:p>
        </p:txBody>
      </p:sp>
      <p:sp>
        <p:nvSpPr>
          <p:cNvPr id="79054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44" name="Rectangle 16"/>
          <p:cNvSpPr>
            <a:spLocks noChangeArrowheads="1"/>
          </p:cNvSpPr>
          <p:nvPr/>
        </p:nvSpPr>
        <p:spPr bwMode="auto">
          <a:xfrm>
            <a:off x="823913" y="2454275"/>
            <a:ext cx="977831" cy="138243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        </a:t>
            </a:r>
          </a:p>
        </p:txBody>
      </p:sp>
      <p:sp>
        <p:nvSpPr>
          <p:cNvPr id="790545" name="Rectangle 17"/>
          <p:cNvSpPr>
            <a:spLocks noChangeArrowheads="1"/>
          </p:cNvSpPr>
          <p:nvPr/>
        </p:nvSpPr>
        <p:spPr bwMode="auto">
          <a:xfrm>
            <a:off x="1245489" y="2378075"/>
            <a:ext cx="965007" cy="181331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يوسف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موسى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يشوع</a:t>
            </a:r>
            <a:endParaRPr kumimoji="0" lang="en-US" sz="6000" b="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905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4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4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4531" name="Rectangle 23"/>
          <p:cNvSpPr>
            <a:spLocks noChangeArrowheads="1"/>
          </p:cNvSpPr>
          <p:nvPr/>
        </p:nvSpPr>
        <p:spPr bwMode="auto">
          <a:xfrm>
            <a:off x="3078163" y="931863"/>
            <a:ext cx="872033"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إبراهيم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90553"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2" name="Group 29"/>
          <p:cNvGrpSpPr>
            <a:grpSpLocks/>
          </p:cNvGrpSpPr>
          <p:nvPr/>
        </p:nvGrpSpPr>
        <p:grpSpPr bwMode="auto">
          <a:xfrm>
            <a:off x="4787900" y="4699000"/>
            <a:ext cx="3683000" cy="1549400"/>
            <a:chOff x="3048" y="3064"/>
            <a:chExt cx="2320" cy="976"/>
          </a:xfrm>
        </p:grpSpPr>
        <p:grpSp>
          <p:nvGrpSpPr>
            <p:cNvPr id="64571" name="Group 30"/>
            <p:cNvGrpSpPr>
              <a:grpSpLocks/>
            </p:cNvGrpSpPr>
            <p:nvPr/>
          </p:nvGrpSpPr>
          <p:grpSpPr bwMode="auto">
            <a:xfrm>
              <a:off x="3064" y="3186"/>
              <a:ext cx="2301" cy="704"/>
              <a:chOff x="571" y="3050"/>
              <a:chExt cx="4853" cy="704"/>
            </a:xfrm>
          </p:grpSpPr>
          <p:sp>
            <p:nvSpPr>
              <p:cNvPr id="790559" name="Rectangle 31"/>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60" name="Rectangle 32"/>
              <p:cNvSpPr>
                <a:spLocks noChangeArrowheads="1"/>
              </p:cNvSpPr>
              <p:nvPr/>
            </p:nvSpPr>
            <p:spPr bwMode="auto">
              <a:xfrm>
                <a:off x="2494" y="3093"/>
                <a:ext cx="2620"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الشعب اليهودي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من خلال </a:t>
                </a:r>
                <a:r>
                  <a:rPr kumimoji="0" lang="ar-JO" sz="2800" b="1"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إسحق</a:t>
                </a:r>
                <a:endParaRPr kumimoji="0" lang="en-US" sz="2800" b="1"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90561"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4" name="Group 34"/>
          <p:cNvGrpSpPr>
            <a:grpSpLocks/>
          </p:cNvGrpSpPr>
          <p:nvPr/>
        </p:nvGrpSpPr>
        <p:grpSpPr bwMode="auto">
          <a:xfrm>
            <a:off x="601663" y="4686300"/>
            <a:ext cx="4046537" cy="1549400"/>
            <a:chOff x="411" y="3056"/>
            <a:chExt cx="2549" cy="976"/>
          </a:xfrm>
        </p:grpSpPr>
        <p:grpSp>
          <p:nvGrpSpPr>
            <p:cNvPr id="64567" name="Group 35"/>
            <p:cNvGrpSpPr>
              <a:grpSpLocks/>
            </p:cNvGrpSpPr>
            <p:nvPr/>
          </p:nvGrpSpPr>
          <p:grpSpPr bwMode="auto">
            <a:xfrm>
              <a:off x="411" y="3194"/>
              <a:ext cx="2517" cy="704"/>
              <a:chOff x="571" y="3050"/>
              <a:chExt cx="4853" cy="704"/>
            </a:xfrm>
          </p:grpSpPr>
          <p:sp>
            <p:nvSpPr>
              <p:cNvPr id="790564" name="Rectangle 36"/>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65" name="Rectangle 37"/>
              <p:cNvSpPr>
                <a:spLocks noChangeArrowheads="1"/>
              </p:cNvSpPr>
              <p:nvPr/>
            </p:nvSpPr>
            <p:spPr bwMode="auto">
              <a:xfrm>
                <a:off x="2667" y="3093"/>
                <a:ext cx="2736"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الشعوب العربية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من خلال </a:t>
                </a:r>
                <a:r>
                  <a:rPr kumimoji="0" lang="ar-JO" sz="28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rPr>
                  <a:t>إسماعيل</a:t>
                </a:r>
              </a:p>
            </p:txBody>
          </p:sp>
        </p:grpSp>
        <p:sp>
          <p:nvSpPr>
            <p:cNvPr id="790566" name="AutoShape 38"/>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90567" name="Oval 39"/>
          <p:cNvSpPr>
            <a:spLocks noChangeArrowheads="1"/>
          </p:cNvSpPr>
          <p:nvPr/>
        </p:nvSpPr>
        <p:spPr bwMode="auto">
          <a:xfrm>
            <a:off x="5994400" y="5327650"/>
            <a:ext cx="2398713"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68" name="Oval 40"/>
          <p:cNvSpPr>
            <a:spLocks noChangeArrowheads="1"/>
          </p:cNvSpPr>
          <p:nvPr/>
        </p:nvSpPr>
        <p:spPr bwMode="auto">
          <a:xfrm>
            <a:off x="2123728" y="5341938"/>
            <a:ext cx="2594322"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64537" name="Group 41"/>
          <p:cNvGrpSpPr>
            <a:grpSpLocks/>
          </p:cNvGrpSpPr>
          <p:nvPr/>
        </p:nvGrpSpPr>
        <p:grpSpPr bwMode="auto">
          <a:xfrm>
            <a:off x="6224589" y="1514476"/>
            <a:ext cx="2316163" cy="1392238"/>
            <a:chOff x="3953" y="970"/>
            <a:chExt cx="1459" cy="877"/>
          </a:xfrm>
        </p:grpSpPr>
        <p:sp>
          <p:nvSpPr>
            <p:cNvPr id="790570" name="Rectangle 42"/>
            <p:cNvSpPr>
              <a:spLocks noChangeArrowheads="1"/>
            </p:cNvSpPr>
            <p:nvPr/>
          </p:nvSpPr>
          <p:spPr bwMode="auto">
            <a:xfrm>
              <a:off x="3975" y="970"/>
              <a:ext cx="459"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ب.م</a:t>
              </a:r>
              <a:endParaRPr kumimoji="0" lang="en-US" sz="2800" b="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90571" name="Rectangle 43"/>
            <p:cNvSpPr>
              <a:spLocks noChangeArrowheads="1"/>
            </p:cNvSpPr>
            <p:nvPr/>
          </p:nvSpPr>
          <p:spPr bwMode="auto">
            <a:xfrm>
              <a:off x="3953" y="1440"/>
              <a:ext cx="1459" cy="40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تك: ١٢: ١-٣</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90572"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73"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74"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75"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76"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77"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78"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4545" name="Rectangle 51"/>
          <p:cNvSpPr>
            <a:spLocks noChangeArrowheads="1"/>
          </p:cNvSpPr>
          <p:nvPr/>
        </p:nvSpPr>
        <p:spPr bwMode="auto">
          <a:xfrm>
            <a:off x="8186738" y="3832225"/>
            <a:ext cx="812722" cy="197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4546" name="Rectangle 52"/>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4547" name="Rectangle 53"/>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4548" name="Rectangle 54"/>
          <p:cNvSpPr>
            <a:spLocks noChangeArrowheads="1"/>
          </p:cNvSpPr>
          <p:nvPr/>
        </p:nvSpPr>
        <p:spPr bwMode="auto">
          <a:xfrm>
            <a:off x="8321675" y="4033838"/>
            <a:ext cx="657230" cy="197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إسماعيل- إسحق</a:t>
            </a:r>
            <a:endParaRPr kumimoji="0" lang="en-US"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90583"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84"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85"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4552"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90587" name="Rectangle 59"/>
          <p:cNvSpPr>
            <a:spLocks noChangeArrowheads="1"/>
          </p:cNvSpPr>
          <p:nvPr/>
        </p:nvSpPr>
        <p:spPr bwMode="auto">
          <a:xfrm>
            <a:off x="8082610" y="6528515"/>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29</a:t>
            </a:r>
          </a:p>
        </p:txBody>
      </p:sp>
      <p:sp>
        <p:nvSpPr>
          <p:cNvPr id="64554" name="Text Box 60"/>
          <p:cNvSpPr txBox="1">
            <a:spLocks noChangeArrowheads="1"/>
          </p:cNvSpPr>
          <p:nvPr/>
        </p:nvSpPr>
        <p:spPr bwMode="auto">
          <a:xfrm>
            <a:off x="6935596" y="6222818"/>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64555" name="Text Box 61"/>
          <p:cNvSpPr txBox="1">
            <a:spLocks noChangeArrowheads="1"/>
          </p:cNvSpPr>
          <p:nvPr/>
        </p:nvSpPr>
        <p:spPr bwMode="auto">
          <a:xfrm>
            <a:off x="8623300" y="6430963"/>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sp>
        <p:nvSpPr>
          <p:cNvPr id="790556" name="Oval 28"/>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590" name="AutoShape 62"/>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1822C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90591" name="AutoShape 63"/>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1822C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90604" name="Rectangle 76"/>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4560" name="Text Box 78"/>
          <p:cNvSpPr txBox="1">
            <a:spLocks noChangeArrowheads="1"/>
          </p:cNvSpPr>
          <p:nvPr/>
        </p:nvSpPr>
        <p:spPr bwMode="auto">
          <a:xfrm>
            <a:off x="8617442" y="6449011"/>
            <a:ext cx="3577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 </a:t>
            </a:r>
          </a:p>
        </p:txBody>
      </p:sp>
      <p:sp>
        <p:nvSpPr>
          <p:cNvPr id="790615" name="AutoShape 87"/>
          <p:cNvSpPr>
            <a:spLocks noChangeArrowheads="1"/>
          </p:cNvSpPr>
          <p:nvPr/>
        </p:nvSpPr>
        <p:spPr bwMode="auto">
          <a:xfrm rot="9172441">
            <a:off x="2863850" y="603250"/>
            <a:ext cx="636588" cy="2730500"/>
          </a:xfrm>
          <a:prstGeom prst="curvedLeftArrow">
            <a:avLst>
              <a:gd name="adj1" fmla="val 85785"/>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0616" name="AutoShape 88"/>
          <p:cNvSpPr>
            <a:spLocks noChangeArrowheads="1"/>
          </p:cNvSpPr>
          <p:nvPr/>
        </p:nvSpPr>
        <p:spPr bwMode="auto">
          <a:xfrm rot="10363958" flipH="1">
            <a:off x="4924425" y="679450"/>
            <a:ext cx="495300" cy="2047875"/>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4024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90553"/>
                                        </p:tgtEl>
                                        <p:attrNameLst>
                                          <p:attrName>style.visibility</p:attrName>
                                        </p:attrNameLst>
                                      </p:cBhvr>
                                      <p:to>
                                        <p:strVal val="visible"/>
                                      </p:to>
                                    </p:set>
                                    <p:anim calcmode="lin" valueType="num">
                                      <p:cBhvr>
                                        <p:cTn id="7" dur="500" fill="hold"/>
                                        <p:tgtEl>
                                          <p:spTgt spid="790553"/>
                                        </p:tgtEl>
                                        <p:attrNameLst>
                                          <p:attrName>ppt_w</p:attrName>
                                        </p:attrNameLst>
                                      </p:cBhvr>
                                      <p:tavLst>
                                        <p:tav tm="0">
                                          <p:val>
                                            <p:fltVal val="0"/>
                                          </p:val>
                                        </p:tav>
                                        <p:tav tm="100000">
                                          <p:val>
                                            <p:strVal val="#ppt_w"/>
                                          </p:val>
                                        </p:tav>
                                      </p:tavLst>
                                    </p:anim>
                                    <p:anim calcmode="lin" valueType="num">
                                      <p:cBhvr>
                                        <p:cTn id="8" dur="500" fill="hold"/>
                                        <p:tgtEl>
                                          <p:spTgt spid="790553"/>
                                        </p:tgtEl>
                                        <p:attrNameLst>
                                          <p:attrName>ppt_h</p:attrName>
                                        </p:attrNameLst>
                                      </p:cBhvr>
                                      <p:tavLst>
                                        <p:tav tm="0">
                                          <p:val>
                                            <p:fltVal val="0"/>
                                          </p:val>
                                        </p:tav>
                                        <p:tav tm="100000">
                                          <p:val>
                                            <p:strVal val="#ppt_h"/>
                                          </p:val>
                                        </p:tav>
                                      </p:tavLst>
                                    </p:anim>
                                    <p:anim calcmode="lin" valueType="num">
                                      <p:cBhvr>
                                        <p:cTn id="9" dur="500" fill="hold"/>
                                        <p:tgtEl>
                                          <p:spTgt spid="790553"/>
                                        </p:tgtEl>
                                        <p:attrNameLst>
                                          <p:attrName>ppt_x</p:attrName>
                                        </p:attrNameLst>
                                      </p:cBhvr>
                                      <p:tavLst>
                                        <p:tav tm="0">
                                          <p:val>
                                            <p:fltVal val="0.5"/>
                                          </p:val>
                                        </p:tav>
                                        <p:tav tm="100000">
                                          <p:val>
                                            <p:strVal val="#ppt_x"/>
                                          </p:val>
                                        </p:tav>
                                      </p:tavLst>
                                    </p:anim>
                                    <p:anim calcmode="lin" valueType="num">
                                      <p:cBhvr>
                                        <p:cTn id="10" dur="500" fill="hold"/>
                                        <p:tgtEl>
                                          <p:spTgt spid="7905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9" presetClass="entr" presetSubtype="0" fill="hold" grpId="0" nodeType="afterEffect">
                                  <p:stCondLst>
                                    <p:cond delay="100"/>
                                  </p:stCondLst>
                                  <p:childTnLst>
                                    <p:set>
                                      <p:cBhvr>
                                        <p:cTn id="19" dur="1" fill="hold">
                                          <p:stCondLst>
                                            <p:cond delay="0"/>
                                          </p:stCondLst>
                                        </p:cTn>
                                        <p:tgtEl>
                                          <p:spTgt spid="790568"/>
                                        </p:tgtEl>
                                        <p:attrNameLst>
                                          <p:attrName>style.visibility</p:attrName>
                                        </p:attrNameLst>
                                      </p:cBhvr>
                                      <p:to>
                                        <p:strVal val="visible"/>
                                      </p:to>
                                    </p:set>
                                    <p:animEffect transition="in" filter="dissolve">
                                      <p:cBhvr>
                                        <p:cTn id="20" dur="500"/>
                                        <p:tgtEl>
                                          <p:spTgt spid="790568"/>
                                        </p:tgtEl>
                                      </p:cBhvr>
                                    </p:animEffect>
                                  </p:childTnLst>
                                </p:cTn>
                              </p:par>
                            </p:childTnLst>
                          </p:cTn>
                        </p:par>
                        <p:par>
                          <p:cTn id="21" fill="hold" nodeType="afterGroup">
                            <p:stCondLst>
                              <p:cond delay="1100"/>
                            </p:stCondLst>
                            <p:childTnLst>
                              <p:par>
                                <p:cTn id="22" presetID="22" presetClass="entr" presetSubtype="4" fill="hold" nodeType="afterEffect">
                                  <p:stCondLst>
                                    <p:cond delay="0"/>
                                  </p:stCondLst>
                                  <p:childTnLst>
                                    <p:set>
                                      <p:cBhvr>
                                        <p:cTn id="23" dur="1" fill="hold">
                                          <p:stCondLst>
                                            <p:cond delay="0"/>
                                          </p:stCondLst>
                                        </p:cTn>
                                        <p:tgtEl>
                                          <p:spTgt spid="790590"/>
                                        </p:tgtEl>
                                        <p:attrNameLst>
                                          <p:attrName>style.visibility</p:attrName>
                                        </p:attrNameLst>
                                      </p:cBhvr>
                                      <p:to>
                                        <p:strVal val="visible"/>
                                      </p:to>
                                    </p:set>
                                    <p:animEffect transition="in" filter="wipe(down)">
                                      <p:cBhvr>
                                        <p:cTn id="24" dur="500"/>
                                        <p:tgtEl>
                                          <p:spTgt spid="790590"/>
                                        </p:tgtEl>
                                      </p:cBhvr>
                                    </p:animEffect>
                                  </p:childTnLst>
                                </p:cTn>
                              </p:par>
                            </p:childTnLst>
                          </p:cTn>
                        </p:par>
                        <p:par>
                          <p:cTn id="25" fill="hold" nodeType="afterGroup">
                            <p:stCondLst>
                              <p:cond delay="1600"/>
                            </p:stCondLst>
                            <p:childTnLst>
                              <p:par>
                                <p:cTn id="26" presetID="23" presetClass="entr" presetSubtype="16" fill="hold" grpId="0" nodeType="afterEffect">
                                  <p:stCondLst>
                                    <p:cond delay="0"/>
                                  </p:stCondLst>
                                  <p:childTnLst>
                                    <p:set>
                                      <p:cBhvr>
                                        <p:cTn id="27" dur="1" fill="hold">
                                          <p:stCondLst>
                                            <p:cond delay="0"/>
                                          </p:stCondLst>
                                        </p:cTn>
                                        <p:tgtEl>
                                          <p:spTgt spid="790615"/>
                                        </p:tgtEl>
                                        <p:attrNameLst>
                                          <p:attrName>style.visibility</p:attrName>
                                        </p:attrNameLst>
                                      </p:cBhvr>
                                      <p:to>
                                        <p:strVal val="visible"/>
                                      </p:to>
                                    </p:set>
                                    <p:anim calcmode="lin" valueType="num">
                                      <p:cBhvr>
                                        <p:cTn id="28" dur="500" fill="hold"/>
                                        <p:tgtEl>
                                          <p:spTgt spid="790615"/>
                                        </p:tgtEl>
                                        <p:attrNameLst>
                                          <p:attrName>ppt_w</p:attrName>
                                        </p:attrNameLst>
                                      </p:cBhvr>
                                      <p:tavLst>
                                        <p:tav tm="0">
                                          <p:val>
                                            <p:fltVal val="0"/>
                                          </p:val>
                                        </p:tav>
                                        <p:tav tm="100000">
                                          <p:val>
                                            <p:strVal val="#ppt_w"/>
                                          </p:val>
                                        </p:tav>
                                      </p:tavLst>
                                    </p:anim>
                                    <p:anim calcmode="lin" valueType="num">
                                      <p:cBhvr>
                                        <p:cTn id="29" dur="500" fill="hold"/>
                                        <p:tgtEl>
                                          <p:spTgt spid="790615"/>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1+#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9" presetClass="entr" presetSubtype="0" fill="hold" grpId="0" nodeType="afterEffect">
                                  <p:stCondLst>
                                    <p:cond delay="100"/>
                                  </p:stCondLst>
                                  <p:childTnLst>
                                    <p:set>
                                      <p:cBhvr>
                                        <p:cTn id="38" dur="1" fill="hold">
                                          <p:stCondLst>
                                            <p:cond delay="0"/>
                                          </p:stCondLst>
                                        </p:cTn>
                                        <p:tgtEl>
                                          <p:spTgt spid="790567"/>
                                        </p:tgtEl>
                                        <p:attrNameLst>
                                          <p:attrName>style.visibility</p:attrName>
                                        </p:attrNameLst>
                                      </p:cBhvr>
                                      <p:to>
                                        <p:strVal val="visible"/>
                                      </p:to>
                                    </p:set>
                                    <p:animEffect transition="in" filter="dissolve">
                                      <p:cBhvr>
                                        <p:cTn id="39" dur="500"/>
                                        <p:tgtEl>
                                          <p:spTgt spid="790567"/>
                                        </p:tgtEl>
                                      </p:cBhvr>
                                    </p:animEffect>
                                  </p:childTnLst>
                                </p:cTn>
                              </p:par>
                            </p:childTnLst>
                          </p:cTn>
                        </p:par>
                        <p:par>
                          <p:cTn id="40" fill="hold" nodeType="afterGroup">
                            <p:stCondLst>
                              <p:cond delay="1100"/>
                            </p:stCondLst>
                            <p:childTnLst>
                              <p:par>
                                <p:cTn id="41" presetID="22" presetClass="entr" presetSubtype="4" fill="hold" nodeType="afterEffect">
                                  <p:stCondLst>
                                    <p:cond delay="0"/>
                                  </p:stCondLst>
                                  <p:childTnLst>
                                    <p:set>
                                      <p:cBhvr>
                                        <p:cTn id="42" dur="1" fill="hold">
                                          <p:stCondLst>
                                            <p:cond delay="0"/>
                                          </p:stCondLst>
                                        </p:cTn>
                                        <p:tgtEl>
                                          <p:spTgt spid="790591"/>
                                        </p:tgtEl>
                                        <p:attrNameLst>
                                          <p:attrName>style.visibility</p:attrName>
                                        </p:attrNameLst>
                                      </p:cBhvr>
                                      <p:to>
                                        <p:strVal val="visible"/>
                                      </p:to>
                                    </p:set>
                                    <p:animEffect transition="in" filter="wipe(down)">
                                      <p:cBhvr>
                                        <p:cTn id="43" dur="500"/>
                                        <p:tgtEl>
                                          <p:spTgt spid="790591"/>
                                        </p:tgtEl>
                                      </p:cBhvr>
                                    </p:animEffect>
                                  </p:childTnLst>
                                </p:cTn>
                              </p:par>
                            </p:childTnLst>
                          </p:cTn>
                        </p:par>
                        <p:par>
                          <p:cTn id="44" fill="hold" nodeType="afterGroup">
                            <p:stCondLst>
                              <p:cond delay="1600"/>
                            </p:stCondLst>
                            <p:childTnLst>
                              <p:par>
                                <p:cTn id="45" presetID="23" presetClass="entr" presetSubtype="16" fill="hold" grpId="0" nodeType="afterEffect">
                                  <p:stCondLst>
                                    <p:cond delay="0"/>
                                  </p:stCondLst>
                                  <p:childTnLst>
                                    <p:set>
                                      <p:cBhvr>
                                        <p:cTn id="46" dur="1" fill="hold">
                                          <p:stCondLst>
                                            <p:cond delay="0"/>
                                          </p:stCondLst>
                                        </p:cTn>
                                        <p:tgtEl>
                                          <p:spTgt spid="790616"/>
                                        </p:tgtEl>
                                        <p:attrNameLst>
                                          <p:attrName>style.visibility</p:attrName>
                                        </p:attrNameLst>
                                      </p:cBhvr>
                                      <p:to>
                                        <p:strVal val="visible"/>
                                      </p:to>
                                    </p:set>
                                    <p:anim calcmode="lin" valueType="num">
                                      <p:cBhvr>
                                        <p:cTn id="47" dur="500" fill="hold"/>
                                        <p:tgtEl>
                                          <p:spTgt spid="790616"/>
                                        </p:tgtEl>
                                        <p:attrNameLst>
                                          <p:attrName>ppt_w</p:attrName>
                                        </p:attrNameLst>
                                      </p:cBhvr>
                                      <p:tavLst>
                                        <p:tav tm="0">
                                          <p:val>
                                            <p:fltVal val="0"/>
                                          </p:val>
                                        </p:tav>
                                        <p:tav tm="100000">
                                          <p:val>
                                            <p:strVal val="#ppt_w"/>
                                          </p:val>
                                        </p:tav>
                                      </p:tavLst>
                                    </p:anim>
                                    <p:anim calcmode="lin" valueType="num">
                                      <p:cBhvr>
                                        <p:cTn id="48" dur="500" fill="hold"/>
                                        <p:tgtEl>
                                          <p:spTgt spid="7906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3" grpId="0" animBg="1"/>
      <p:bldP spid="790567" grpId="0" animBg="1"/>
      <p:bldP spid="790568" grpId="0" animBg="1"/>
      <p:bldP spid="790615" grpId="0" animBg="1"/>
      <p:bldP spid="7906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6562"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ABRAHAM</a:t>
            </a:r>
          </a:p>
        </p:txBody>
      </p:sp>
      <p:sp>
        <p:nvSpPr>
          <p:cNvPr id="791556"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57"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58"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59"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60"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66568"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91562"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كنعان. ٢٠٠٠ ق. م </a:t>
            </a:r>
          </a:p>
        </p:txBody>
      </p:sp>
      <p:sp>
        <p:nvSpPr>
          <p:cNvPr id="66570" name="Rectangle 11"/>
          <p:cNvSpPr>
            <a:spLocks noChangeArrowheads="1"/>
          </p:cNvSpPr>
          <p:nvPr/>
        </p:nvSpPr>
        <p:spPr bwMode="auto">
          <a:xfrm>
            <a:off x="3703638" y="1597025"/>
            <a:ext cx="1880322"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The CALL</a:t>
            </a:r>
          </a:p>
        </p:txBody>
      </p:sp>
      <p:sp>
        <p:nvSpPr>
          <p:cNvPr id="66571" name="Rectangle 12"/>
          <p:cNvSpPr>
            <a:spLocks noChangeArrowheads="1"/>
          </p:cNvSpPr>
          <p:nvPr/>
        </p:nvSpPr>
        <p:spPr bwMode="auto">
          <a:xfrm>
            <a:off x="3890963" y="2054225"/>
            <a:ext cx="153240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a:ln>
                  <a:noFill/>
                </a:ln>
                <a:solidFill>
                  <a:srgbClr val="790015"/>
                </a:solidFill>
                <a:effectLst/>
                <a:uLnTx/>
                <a:uFillTx/>
                <a:latin typeface="Arial" panose="020B0604020202020204" pitchFamily="34" charset="0"/>
                <a:cs typeface="Arial" panose="020B0604020202020204" pitchFamily="34" charset="0"/>
              </a:rPr>
              <a:t>L - S - B</a:t>
            </a:r>
          </a:p>
        </p:txBody>
      </p:sp>
      <p:sp>
        <p:nvSpPr>
          <p:cNvPr id="66572" name="Rectangle 13"/>
          <p:cNvSpPr>
            <a:spLocks noChangeArrowheads="1"/>
          </p:cNvSpPr>
          <p:nvPr/>
        </p:nvSpPr>
        <p:spPr bwMode="auto">
          <a:xfrm>
            <a:off x="4151313" y="2466975"/>
            <a:ext cx="148117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١  - ١       </a:t>
            </a:r>
          </a:p>
        </p:txBody>
      </p:sp>
      <p:sp>
        <p:nvSpPr>
          <p:cNvPr id="791566"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68" name="Rectangle 16"/>
          <p:cNvSpPr>
            <a:spLocks noChangeArrowheads="1"/>
          </p:cNvSpPr>
          <p:nvPr/>
        </p:nvSpPr>
        <p:spPr bwMode="auto">
          <a:xfrm>
            <a:off x="823913" y="2454275"/>
            <a:ext cx="977831" cy="138243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rPr>
              <a:t>        </a:t>
            </a:r>
          </a:p>
        </p:txBody>
      </p:sp>
      <p:sp>
        <p:nvSpPr>
          <p:cNvPr id="791569" name="Rectangle 17"/>
          <p:cNvSpPr>
            <a:spLocks noChangeArrowheads="1"/>
          </p:cNvSpPr>
          <p:nvPr/>
        </p:nvSpPr>
        <p:spPr bwMode="auto">
          <a:xfrm>
            <a:off x="1245490" y="2378075"/>
            <a:ext cx="965007" cy="181331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يوسف</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موسى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u="none" strike="noStrike" kern="1200" cap="none" spc="0" normalizeH="0" baseline="0" noProof="0" dirty="0">
                <a:ln>
                  <a:noFill/>
                </a:ln>
                <a:solidFill>
                  <a:srgbClr val="51DC00"/>
                </a:solidFill>
                <a:effectLst/>
                <a:uLnTx/>
                <a:uFillTx/>
                <a:latin typeface="Arial" panose="020B0604020202020204" pitchFamily="34" charset="0"/>
                <a:ea typeface="Accordance" panose="00000400000000000000" pitchFamily="2" charset="-78"/>
                <a:cs typeface="Arial" panose="020B0604020202020204" pitchFamily="34" charset="0"/>
              </a:rPr>
              <a:t>يشوع</a:t>
            </a:r>
            <a:endParaRPr kumimoji="0" lang="en-US" sz="6000" b="0" u="none" strike="noStrike" kern="1200" cap="none" spc="0" normalizeH="0" baseline="0" noProof="0" dirty="0">
              <a:ln>
                <a:noFill/>
              </a:ln>
              <a:solidFill>
                <a:srgbClr val="FFD34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91570"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71"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72"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6579" name="Rectangle 23"/>
          <p:cNvSpPr>
            <a:spLocks noChangeArrowheads="1"/>
          </p:cNvSpPr>
          <p:nvPr/>
        </p:nvSpPr>
        <p:spPr bwMode="auto">
          <a:xfrm>
            <a:off x="3078163" y="931863"/>
            <a:ext cx="872033"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91577"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78" name="Oval 26"/>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66582" name="Group 27"/>
          <p:cNvGrpSpPr>
            <a:grpSpLocks/>
          </p:cNvGrpSpPr>
          <p:nvPr/>
        </p:nvGrpSpPr>
        <p:grpSpPr bwMode="auto">
          <a:xfrm>
            <a:off x="4787900" y="4699000"/>
            <a:ext cx="3683000" cy="1549400"/>
            <a:chOff x="3048" y="3064"/>
            <a:chExt cx="2320" cy="976"/>
          </a:xfrm>
        </p:grpSpPr>
        <p:grpSp>
          <p:nvGrpSpPr>
            <p:cNvPr id="66622" name="Group 28"/>
            <p:cNvGrpSpPr>
              <a:grpSpLocks/>
            </p:cNvGrpSpPr>
            <p:nvPr/>
          </p:nvGrpSpPr>
          <p:grpSpPr bwMode="auto">
            <a:xfrm>
              <a:off x="3064" y="3186"/>
              <a:ext cx="2301" cy="704"/>
              <a:chOff x="571" y="3050"/>
              <a:chExt cx="4853" cy="704"/>
            </a:xfrm>
          </p:grpSpPr>
          <p:sp>
            <p:nvSpPr>
              <p:cNvPr id="791581" name="Rectangle 29"/>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82" name="Rectangle 30"/>
              <p:cNvSpPr>
                <a:spLocks noChangeArrowheads="1"/>
              </p:cNvSpPr>
              <p:nvPr/>
            </p:nvSpPr>
            <p:spPr bwMode="auto">
              <a:xfrm>
                <a:off x="2452" y="3093"/>
                <a:ext cx="2620"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الشعب اليهودي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من خلال </a:t>
                </a:r>
                <a:r>
                  <a:rPr kumimoji="0" lang="ar-JO" sz="2800" b="1"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إسحق</a:t>
                </a:r>
                <a:endParaRPr kumimoji="0" lang="en-US" sz="2800" b="1"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91583" name="AutoShape 31"/>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66583" name="Group 32"/>
          <p:cNvGrpSpPr>
            <a:grpSpLocks/>
          </p:cNvGrpSpPr>
          <p:nvPr/>
        </p:nvGrpSpPr>
        <p:grpSpPr bwMode="auto">
          <a:xfrm>
            <a:off x="601663" y="4686300"/>
            <a:ext cx="4046537" cy="1549400"/>
            <a:chOff x="411" y="3056"/>
            <a:chExt cx="2549" cy="976"/>
          </a:xfrm>
        </p:grpSpPr>
        <p:grpSp>
          <p:nvGrpSpPr>
            <p:cNvPr id="66618" name="Group 33"/>
            <p:cNvGrpSpPr>
              <a:grpSpLocks/>
            </p:cNvGrpSpPr>
            <p:nvPr/>
          </p:nvGrpSpPr>
          <p:grpSpPr bwMode="auto">
            <a:xfrm>
              <a:off x="411" y="3194"/>
              <a:ext cx="2517" cy="704"/>
              <a:chOff x="571" y="3050"/>
              <a:chExt cx="4853" cy="704"/>
            </a:xfrm>
          </p:grpSpPr>
          <p:sp>
            <p:nvSpPr>
              <p:cNvPr id="791586" name="Rectangle 34"/>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87" name="Rectangle 35"/>
              <p:cNvSpPr>
                <a:spLocks noChangeArrowheads="1"/>
              </p:cNvSpPr>
              <p:nvPr/>
            </p:nvSpPr>
            <p:spPr bwMode="auto">
              <a:xfrm>
                <a:off x="2669" y="3093"/>
                <a:ext cx="2736" cy="599"/>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شعوب عربية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من خلال </a:t>
                </a:r>
                <a:r>
                  <a:rPr kumimoji="0" lang="ar-JO" sz="2800" b="1"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8"/>
                    <a:cs typeface="Arial" panose="020B0604020202020204" pitchFamily="34" charset="0"/>
                  </a:rPr>
                  <a:t>إسماعيل</a:t>
                </a:r>
              </a:p>
            </p:txBody>
          </p:sp>
        </p:grpSp>
        <p:sp>
          <p:nvSpPr>
            <p:cNvPr id="791588" name="AutoShape 36"/>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66584" name="Group 39"/>
          <p:cNvGrpSpPr>
            <a:grpSpLocks/>
          </p:cNvGrpSpPr>
          <p:nvPr/>
        </p:nvGrpSpPr>
        <p:grpSpPr bwMode="auto">
          <a:xfrm>
            <a:off x="6224588" y="1514476"/>
            <a:ext cx="2316163" cy="1392238"/>
            <a:chOff x="3953" y="970"/>
            <a:chExt cx="1459" cy="877"/>
          </a:xfrm>
        </p:grpSpPr>
        <p:sp>
          <p:nvSpPr>
            <p:cNvPr id="791592" name="Rectangle 40"/>
            <p:cNvSpPr>
              <a:spLocks noChangeArrowheads="1"/>
            </p:cNvSpPr>
            <p:nvPr/>
          </p:nvSpPr>
          <p:spPr bwMode="auto">
            <a:xfrm>
              <a:off x="3975" y="970"/>
              <a:ext cx="531"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ب. م</a:t>
              </a:r>
              <a:endParaRPr kumimoji="0" lang="en-US" sz="2800" b="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91593" name="Rectangle 41"/>
            <p:cNvSpPr>
              <a:spLocks noChangeArrowheads="1"/>
            </p:cNvSpPr>
            <p:nvPr/>
          </p:nvSpPr>
          <p:spPr bwMode="auto">
            <a:xfrm>
              <a:off x="3953" y="1440"/>
              <a:ext cx="1459" cy="407"/>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تك: ١٢: ١-٣</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91594" name="Freeform 4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95" name="AutoShape 4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96" name="Rectangle 4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97" name="AutoShape 4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98" name="Line 4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599" name="Line 4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600" name="Rectangle 4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6592" name="Rectangle 49"/>
          <p:cNvSpPr>
            <a:spLocks noChangeArrowheads="1"/>
          </p:cNvSpPr>
          <p:nvPr/>
        </p:nvSpPr>
        <p:spPr bwMode="auto">
          <a:xfrm>
            <a:off x="8186738" y="3832225"/>
            <a:ext cx="812722" cy="197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6593" name="Rectangle 50"/>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6594" name="Rectangle 51"/>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6595" name="Rectangle 52"/>
          <p:cNvSpPr>
            <a:spLocks noChangeArrowheads="1"/>
          </p:cNvSpPr>
          <p:nvPr/>
        </p:nvSpPr>
        <p:spPr bwMode="auto">
          <a:xfrm>
            <a:off x="8321675" y="4033838"/>
            <a:ext cx="657230" cy="197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إسماعيل- إسحق</a:t>
            </a:r>
            <a:endParaRPr kumimoji="0" lang="en-US"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91605" name="Line 53"/>
          <p:cNvSpPr>
            <a:spLocks noChangeShapeType="1"/>
          </p:cNvSpPr>
          <p:nvPr/>
        </p:nvSpPr>
        <p:spPr bwMode="auto">
          <a:xfrm flipV="1">
            <a:off x="8090212"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606" name="Line 5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607" name="Line 5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6599" name="Text Box 5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91609" name="Rectangle 57"/>
          <p:cNvSpPr>
            <a:spLocks noChangeArrowheads="1"/>
          </p:cNvSpPr>
          <p:nvPr/>
        </p:nvSpPr>
        <p:spPr bwMode="auto">
          <a:xfrm>
            <a:off x="8090547" y="653010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30</a:t>
            </a:r>
          </a:p>
        </p:txBody>
      </p:sp>
      <p:sp>
        <p:nvSpPr>
          <p:cNvPr id="66601" name="Text Box 58"/>
          <p:cNvSpPr txBox="1">
            <a:spLocks noChangeArrowheads="1"/>
          </p:cNvSpPr>
          <p:nvPr/>
        </p:nvSpPr>
        <p:spPr bwMode="auto">
          <a:xfrm>
            <a:off x="6935596" y="6222818"/>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66602" name="Text Box 59"/>
          <p:cNvSpPr txBox="1">
            <a:spLocks noChangeArrowheads="1"/>
          </p:cNvSpPr>
          <p:nvPr/>
        </p:nvSpPr>
        <p:spPr bwMode="auto">
          <a:xfrm>
            <a:off x="8590641" y="6429346"/>
            <a:ext cx="31931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a:t>
            </a:r>
          </a:p>
        </p:txBody>
      </p:sp>
      <p:sp>
        <p:nvSpPr>
          <p:cNvPr id="791612" name="AutoShape 60"/>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1822C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91613" name="AutoShape 61"/>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1822CD"/>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91617" name="Oval 65"/>
          <p:cNvSpPr>
            <a:spLocks noChangeArrowheads="1"/>
          </p:cNvSpPr>
          <p:nvPr/>
        </p:nvSpPr>
        <p:spPr bwMode="auto">
          <a:xfrm>
            <a:off x="5994400" y="5327650"/>
            <a:ext cx="2398713"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618" name="Oval 66"/>
          <p:cNvSpPr>
            <a:spLocks noChangeArrowheads="1"/>
          </p:cNvSpPr>
          <p:nvPr/>
        </p:nvSpPr>
        <p:spPr bwMode="auto">
          <a:xfrm>
            <a:off x="2111311" y="5341938"/>
            <a:ext cx="2606739"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620" name="Rectangle 68"/>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8" name="Group 73"/>
          <p:cNvGrpSpPr>
            <a:grpSpLocks/>
          </p:cNvGrpSpPr>
          <p:nvPr/>
        </p:nvGrpSpPr>
        <p:grpSpPr bwMode="auto">
          <a:xfrm>
            <a:off x="2863850" y="603250"/>
            <a:ext cx="2555875" cy="2730500"/>
            <a:chOff x="1804" y="380"/>
            <a:chExt cx="1610" cy="1720"/>
          </a:xfrm>
        </p:grpSpPr>
        <p:grpSp>
          <p:nvGrpSpPr>
            <p:cNvPr id="66609" name="Group 62"/>
            <p:cNvGrpSpPr>
              <a:grpSpLocks/>
            </p:cNvGrpSpPr>
            <p:nvPr/>
          </p:nvGrpSpPr>
          <p:grpSpPr bwMode="auto">
            <a:xfrm>
              <a:off x="1804" y="380"/>
              <a:ext cx="1610" cy="1720"/>
              <a:chOff x="1780" y="404"/>
              <a:chExt cx="1610" cy="1720"/>
            </a:xfrm>
          </p:grpSpPr>
          <p:sp>
            <p:nvSpPr>
              <p:cNvPr id="791615" name="AutoShape 63"/>
              <p:cNvSpPr>
                <a:spLocks noChangeArrowheads="1"/>
              </p:cNvSpPr>
              <p:nvPr/>
            </p:nvSpPr>
            <p:spPr bwMode="auto">
              <a:xfrm rot="9172441">
                <a:off x="1780" y="404"/>
                <a:ext cx="401" cy="1720"/>
              </a:xfrm>
              <a:prstGeom prst="curvedLeftArrow">
                <a:avLst>
                  <a:gd name="adj1" fmla="val 85786"/>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91616" name="AutoShape 64"/>
              <p:cNvSpPr>
                <a:spLocks noChangeArrowheads="1"/>
              </p:cNvSpPr>
              <p:nvPr/>
            </p:nvSpPr>
            <p:spPr bwMode="auto">
              <a:xfrm rot="10363958" flipH="1">
                <a:off x="3078" y="452"/>
                <a:ext cx="312" cy="1290"/>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791622" name="AutoShape 70"/>
            <p:cNvSpPr>
              <a:spLocks noChangeArrowheads="1"/>
            </p:cNvSpPr>
            <p:nvPr/>
          </p:nvSpPr>
          <p:spPr bwMode="auto">
            <a:xfrm>
              <a:off x="2197" y="898"/>
              <a:ext cx="488" cy="361"/>
            </a:xfrm>
            <a:prstGeom prst="cloudCallout">
              <a:avLst>
                <a:gd name="adj1" fmla="val -7375"/>
                <a:gd name="adj2" fmla="val 61356"/>
              </a:avLst>
            </a:prstGeom>
            <a:solidFill>
              <a:schemeClr val="accent1"/>
            </a:solidFill>
            <a:ln w="9525">
              <a:noFill/>
              <a:round/>
              <a:headEnd/>
              <a:tailEnd/>
            </a:ln>
            <a:effectLst>
              <a:outerShdw blurRad="63500" dist="63500" dir="3187806" algn="ctr" rotWithShape="0">
                <a:srgbClr val="000000">
                  <a:alpha val="74998"/>
                </a:srgb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91623" name="AutoShape 71"/>
            <p:cNvSpPr>
              <a:spLocks noChangeArrowheads="1"/>
            </p:cNvSpPr>
            <p:nvPr/>
          </p:nvSpPr>
          <p:spPr bwMode="auto">
            <a:xfrm>
              <a:off x="2641" y="1101"/>
              <a:ext cx="488" cy="361"/>
            </a:xfrm>
            <a:prstGeom prst="cloudCallout">
              <a:avLst>
                <a:gd name="adj1" fmla="val -28690"/>
                <a:gd name="adj2" fmla="val 26176"/>
              </a:avLst>
            </a:prstGeom>
            <a:solidFill>
              <a:srgbClr val="00FF00"/>
            </a:solidFill>
            <a:ln w="9525">
              <a:noFill/>
              <a:round/>
              <a:headEnd/>
              <a:tailEnd/>
            </a:ln>
            <a:effectLst>
              <a:outerShdw blurRad="63500" dist="63500" dir="3187806" algn="ctr" rotWithShape="0">
                <a:srgbClr val="000000">
                  <a:alpha val="74998"/>
                </a:srgb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92744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21600000">
                                      <p:cBhvr>
                                        <p:cTn id="6" dur="2000" fill="hold"/>
                                        <p:tgtEl>
                                          <p:spTgt spid="8"/>
                                        </p:tgtEl>
                                        <p:attrNameLst>
                                          <p:attrName>r</p:attrName>
                                        </p:attrNameLst>
                                      </p:cBhvr>
                                    </p:animRot>
                                  </p:childTnLst>
                                </p:cTn>
                              </p:par>
                            </p:childTnLst>
                          </p:cTn>
                        </p:par>
                        <p:par>
                          <p:cTn id="7" fill="hold" nodeType="afterGroup">
                            <p:stCondLst>
                              <p:cond delay="2000"/>
                            </p:stCondLst>
                            <p:childTnLst>
                              <p:par>
                                <p:cTn id="8" presetID="8" presetClass="emph" presetSubtype="0" fill="hold" nodeType="afterEffect">
                                  <p:stCondLst>
                                    <p:cond delay="0"/>
                                  </p:stCondLst>
                                  <p:childTnLst>
                                    <p:animRot by="21600000">
                                      <p:cBhvr>
                                        <p:cTn id="9"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Text Box 2"/>
          <p:cNvSpPr txBox="1">
            <a:spLocks noChangeArrowheads="1"/>
          </p:cNvSpPr>
          <p:nvPr/>
        </p:nvSpPr>
        <p:spPr bwMode="auto">
          <a:xfrm>
            <a:off x="1512888" y="1870075"/>
            <a:ext cx="6130925" cy="1754326"/>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altLang="ja-JP" sz="24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"فقال: «خذ ابنك وحيدك، الذي تحبه، اسحق، واذهب إلى أرض المريا وأصعده هناك محرقة على أحد الجبال الذي أقول لك"</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تك ٢٢: ٢ </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2403"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42404"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05"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06"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07"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08"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09"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10"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8618" name="Rectangle 11"/>
          <p:cNvSpPr>
            <a:spLocks noChangeArrowheads="1"/>
          </p:cNvSpPr>
          <p:nvPr/>
        </p:nvSpPr>
        <p:spPr bwMode="auto">
          <a:xfrm>
            <a:off x="8186738" y="3832225"/>
            <a:ext cx="812722" cy="197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8619" name="Rectangle 12"/>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8620" name="Rectangle 13"/>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2414"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15"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16"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8624"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42423" name="Text Box 23"/>
          <p:cNvSpPr txBox="1">
            <a:spLocks noChangeArrowheads="1"/>
          </p:cNvSpPr>
          <p:nvPr/>
        </p:nvSpPr>
        <p:spPr bwMode="auto">
          <a:xfrm>
            <a:off x="628650" y="4298950"/>
            <a:ext cx="7883525" cy="707886"/>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8"/>
                <a:cs typeface="Arial" panose="020B0604020202020204" pitchFamily="34" charset="0"/>
              </a:rPr>
              <a:t>ملاحظة دراسة </a:t>
            </a:r>
            <a:r>
              <a:rPr kumimoji="0" lang="en-US" sz="2000" b="1"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8"/>
                <a:cs typeface="Arial" panose="020B0604020202020204" pitchFamily="34" charset="0"/>
              </a:rPr>
              <a:t> : </a:t>
            </a:r>
            <a:r>
              <a:rPr kumimoji="0" lang="ar-JO" sz="2000" b="1"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8"/>
                <a:cs typeface="Arial" panose="020B0604020202020204" pitchFamily="34" charset="0"/>
              </a:rPr>
              <a:t>في النص العبري ، يتبع "إسحاق" جملة "الذي تحبه" ، من أجل زيادة التأثير: "ابنك ، ابنك الوحيد ، الذي تحبه - إسحق". كان إسحق "ابن الموعد" الوحيد.</a:t>
            </a:r>
            <a:endParaRPr kumimoji="0" lang="en-US" sz="2000" b="1"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2424" name="Text Box 24"/>
          <p:cNvSpPr txBox="1">
            <a:spLocks noChangeArrowheads="1"/>
          </p:cNvSpPr>
          <p:nvPr/>
        </p:nvSpPr>
        <p:spPr bwMode="auto">
          <a:xfrm>
            <a:off x="2378075" y="690563"/>
            <a:ext cx="5695950" cy="762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4400" b="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أي ابن؟</a:t>
            </a:r>
            <a:endParaRPr kumimoji="0" lang="en-US" sz="4400" b="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8627" name="Rectangle 25"/>
          <p:cNvSpPr>
            <a:spLocks noChangeArrowheads="1"/>
          </p:cNvSpPr>
          <p:nvPr/>
        </p:nvSpPr>
        <p:spPr bwMode="auto">
          <a:xfrm>
            <a:off x="8321675" y="4033838"/>
            <a:ext cx="605934" cy="182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إسماعيل- إسحاق</a:t>
            </a:r>
            <a:endParaRPr kumimoji="0" lang="en-US" sz="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2426" name="Oval 26"/>
          <p:cNvSpPr>
            <a:spLocks noChangeArrowheads="1"/>
          </p:cNvSpPr>
          <p:nvPr/>
        </p:nvSpPr>
        <p:spPr bwMode="auto">
          <a:xfrm>
            <a:off x="3059832" y="1828801"/>
            <a:ext cx="936104" cy="495945"/>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27" name="Oval 27"/>
          <p:cNvSpPr>
            <a:spLocks noChangeArrowheads="1"/>
          </p:cNvSpPr>
          <p:nvPr/>
        </p:nvSpPr>
        <p:spPr bwMode="auto">
          <a:xfrm>
            <a:off x="4139952" y="4268788"/>
            <a:ext cx="864096"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28" name="Oval 28"/>
          <p:cNvSpPr>
            <a:spLocks noChangeArrowheads="1"/>
          </p:cNvSpPr>
          <p:nvPr/>
        </p:nvSpPr>
        <p:spPr bwMode="auto">
          <a:xfrm>
            <a:off x="2754064" y="4213225"/>
            <a:ext cx="952500" cy="474663"/>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2430" name="Rectangle 30"/>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31</a:t>
            </a:r>
          </a:p>
        </p:txBody>
      </p:sp>
      <p:sp>
        <p:nvSpPr>
          <p:cNvPr id="68632" name="Text Box 31"/>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742432" name="Text Box 32"/>
          <p:cNvSpPr txBox="1">
            <a:spLocks noChangeArrowheads="1"/>
          </p:cNvSpPr>
          <p:nvPr/>
        </p:nvSpPr>
        <p:spPr bwMode="auto">
          <a:xfrm>
            <a:off x="546100" y="5651500"/>
            <a:ext cx="7632700" cy="861774"/>
          </a:xfrm>
          <a:prstGeom prst="rect">
            <a:avLst/>
          </a:prstGeom>
          <a:noFill/>
          <a:ln w="9525">
            <a:noFill/>
            <a:miter lim="800000"/>
            <a:headEnd/>
            <a:tailEnd/>
          </a:ln>
          <a:effectLst>
            <a:outerShdw blurRad="63500" dist="46662" dir="3284183" algn="ctr" rotWithShape="0">
              <a:srgbClr val="000000">
                <a:alpha val="74998"/>
              </a:srgbClr>
            </a:outerShdw>
          </a:effectLst>
        </p:spPr>
        <p:txBody>
          <a:bodyPr>
            <a:spAutoFit/>
            <a:flatTx/>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8"/>
                <a:cs typeface="Arial" panose="020B0604020202020204" pitchFamily="34" charset="0"/>
              </a:rPr>
              <a:t>٢ أخ ٣: ١ يعرّف المؤلف هذا الموقع</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8"/>
                <a:cs typeface="Arial" panose="020B0604020202020204" pitchFamily="34" charset="0"/>
              </a:rPr>
              <a:t> بجبل الهيكل [يحدد موقع قبة الصخرة اليوم].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2429" name="Oval 29"/>
          <p:cNvSpPr>
            <a:spLocks noChangeArrowheads="1"/>
          </p:cNvSpPr>
          <p:nvPr/>
        </p:nvSpPr>
        <p:spPr bwMode="auto">
          <a:xfrm>
            <a:off x="5130800" y="6062902"/>
            <a:ext cx="1631950" cy="555386"/>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8635" name="Text Box 33"/>
          <p:cNvSpPr txBox="1">
            <a:spLocks noChangeArrowheads="1"/>
          </p:cNvSpPr>
          <p:nvPr/>
        </p:nvSpPr>
        <p:spPr bwMode="auto">
          <a:xfrm>
            <a:off x="1792288" y="0"/>
            <a:ext cx="19939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٢٢: ٢؛ ٢ أخ ٣: ١</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2435" name="Rectangle 35"/>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8637" name="Text Box 38"/>
          <p:cNvSpPr txBox="1">
            <a:spLocks noChangeArrowheads="1"/>
          </p:cNvSpPr>
          <p:nvPr/>
        </p:nvSpPr>
        <p:spPr bwMode="auto">
          <a:xfrm>
            <a:off x="8617442" y="6449011"/>
            <a:ext cx="35779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٤ </a:t>
            </a:r>
          </a:p>
        </p:txBody>
      </p:sp>
    </p:spTree>
    <p:extLst>
      <p:ext uri="{BB962C8B-B14F-4D97-AF65-F5344CB8AC3E}">
        <p14:creationId xmlns:p14="http://schemas.microsoft.com/office/powerpoint/2010/main" val="24396232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2402"/>
                                        </p:tgtEl>
                                        <p:attrNameLst>
                                          <p:attrName>style.visibility</p:attrName>
                                        </p:attrNameLst>
                                      </p:cBhvr>
                                      <p:to>
                                        <p:strVal val="visible"/>
                                      </p:to>
                                    </p:set>
                                    <p:animEffect transition="in" filter="fade">
                                      <p:cBhvr>
                                        <p:cTn id="7" dur="1000"/>
                                        <p:tgtEl>
                                          <p:spTgt spid="74240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fade">
                                      <p:cBhvr>
                                        <p:cTn id="11" dur="1000"/>
                                        <p:tgtEl>
                                          <p:spTgt spid="742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2423"/>
                                        </p:tgtEl>
                                        <p:attrNameLst>
                                          <p:attrName>style.visibility</p:attrName>
                                        </p:attrNameLst>
                                      </p:cBhvr>
                                      <p:to>
                                        <p:strVal val="visible"/>
                                      </p:to>
                                    </p:set>
                                    <p:animEffect transition="in" filter="fade">
                                      <p:cBhvr>
                                        <p:cTn id="16" dur="1000"/>
                                        <p:tgtEl>
                                          <p:spTgt spid="742423"/>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42427"/>
                                        </p:tgtEl>
                                        <p:attrNameLst>
                                          <p:attrName>style.visibility</p:attrName>
                                        </p:attrNameLst>
                                      </p:cBhvr>
                                      <p:to>
                                        <p:strVal val="visible"/>
                                      </p:to>
                                    </p:set>
                                    <p:animEffect transition="in" filter="fade">
                                      <p:cBhvr>
                                        <p:cTn id="20" dur="1000"/>
                                        <p:tgtEl>
                                          <p:spTgt spid="742427"/>
                                        </p:tgtEl>
                                      </p:cBhvr>
                                    </p:animEffect>
                                  </p:childTnLst>
                                </p:cTn>
                              </p:par>
                            </p:childTnLst>
                          </p:cTn>
                        </p:par>
                        <p:par>
                          <p:cTn id="21" fill="hold" nodeType="afterGroup">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742428"/>
                                        </p:tgtEl>
                                        <p:attrNameLst>
                                          <p:attrName>style.visibility</p:attrName>
                                        </p:attrNameLst>
                                      </p:cBhvr>
                                      <p:to>
                                        <p:strVal val="visible"/>
                                      </p:to>
                                    </p:set>
                                    <p:animEffect transition="in" filter="fade">
                                      <p:cBhvr>
                                        <p:cTn id="24" dur="1000"/>
                                        <p:tgtEl>
                                          <p:spTgt spid="7424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42432"/>
                                        </p:tgtEl>
                                        <p:attrNameLst>
                                          <p:attrName>style.visibility</p:attrName>
                                        </p:attrNameLst>
                                      </p:cBhvr>
                                      <p:to>
                                        <p:strVal val="visible"/>
                                      </p:to>
                                    </p:set>
                                    <p:animEffect transition="in" filter="fade">
                                      <p:cBhvr>
                                        <p:cTn id="29" dur="1000"/>
                                        <p:tgtEl>
                                          <p:spTgt spid="742432"/>
                                        </p:tgtEl>
                                      </p:cBhvr>
                                    </p:animEffect>
                                  </p:childTnLst>
                                </p:cTn>
                              </p:par>
                            </p:childTnLst>
                          </p:cTn>
                        </p:par>
                        <p:par>
                          <p:cTn id="30" fill="hold" nodeType="afterGroup">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742429"/>
                                        </p:tgtEl>
                                        <p:attrNameLst>
                                          <p:attrName>style.visibility</p:attrName>
                                        </p:attrNameLst>
                                      </p:cBhvr>
                                      <p:to>
                                        <p:strVal val="visible"/>
                                      </p:to>
                                    </p:set>
                                    <p:animEffect transition="in" filter="fade">
                                      <p:cBhvr>
                                        <p:cTn id="33" dur="10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2" grpId="0" autoUpdateAnimBg="0"/>
      <p:bldP spid="742423" grpId="0" autoUpdateAnimBg="0"/>
      <p:bldP spid="742426" grpId="0" animBg="1"/>
      <p:bldP spid="742427" grpId="0" animBg="1"/>
      <p:bldP spid="742428" grpId="0" animBg="1"/>
      <p:bldP spid="742432" grpId="0" autoUpdateAnimBg="0"/>
      <p:bldP spid="7424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Text Box 2"/>
          <p:cNvSpPr txBox="1">
            <a:spLocks noChangeArrowheads="1"/>
          </p:cNvSpPr>
          <p:nvPr/>
        </p:nvSpPr>
        <p:spPr bwMode="auto">
          <a:xfrm>
            <a:off x="2259013" y="690563"/>
            <a:ext cx="6230937" cy="3968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D34A"/>
              </a:solidFill>
              <a:effectLst/>
              <a:uLnTx/>
              <a:uFillTx/>
              <a:latin typeface="Arial" panose="020B0604020202020204" pitchFamily="34" charset="0"/>
              <a:cs typeface="Arial" panose="020B0604020202020204" pitchFamily="34" charset="0"/>
            </a:endParaRPr>
          </a:p>
        </p:txBody>
      </p:sp>
      <p:sp>
        <p:nvSpPr>
          <p:cNvPr id="74342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4342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2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3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3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3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3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3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66" name="Rectangle 11"/>
          <p:cNvSpPr>
            <a:spLocks noChangeArrowheads="1"/>
          </p:cNvSpPr>
          <p:nvPr/>
        </p:nvSpPr>
        <p:spPr bwMode="auto">
          <a:xfrm>
            <a:off x="8186738" y="3832225"/>
            <a:ext cx="812722" cy="197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7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0667" name="Rectangle 12"/>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0668" name="Rectangle 13"/>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343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3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344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672"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0673" name="Text Box 21"/>
          <p:cNvSpPr txBox="1">
            <a:spLocks noChangeArrowheads="1"/>
          </p:cNvSpPr>
          <p:nvPr/>
        </p:nvSpPr>
        <p:spPr bwMode="auto">
          <a:xfrm>
            <a:off x="8628664" y="6477100"/>
            <a:ext cx="33534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 </a:t>
            </a:r>
          </a:p>
        </p:txBody>
      </p:sp>
      <p:sp>
        <p:nvSpPr>
          <p:cNvPr id="743447" name="Rectangle 23"/>
          <p:cNvSpPr>
            <a:spLocks noChangeArrowheads="1"/>
          </p:cNvSpPr>
          <p:nvPr/>
        </p:nvSpPr>
        <p:spPr bwMode="auto">
          <a:xfrm>
            <a:off x="1112838" y="2014538"/>
            <a:ext cx="6956425" cy="1754326"/>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marL="0" marR="0" lvl="0" indent="0" algn="just" defTabSz="914400" rtl="1" eaLnBrk="0" fontAlgn="base" latinLnBrk="0" hangingPunct="0">
              <a:lnSpc>
                <a:spcPct val="100000"/>
              </a:lnSpc>
              <a:spcBef>
                <a:spcPct val="50000"/>
              </a:spcBef>
              <a:spcAft>
                <a:spcPct val="0"/>
              </a:spcAft>
              <a:buClrTx/>
              <a:buSzTx/>
              <a:buFontTx/>
              <a:buNone/>
              <a:tabLst/>
              <a:defRPr/>
            </a:pPr>
            <a:r>
              <a:rPr kumimoji="0" lang="ar-JO" altLang="ja-JP" sz="36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وأما إسماعيل فقد سمعت لك فيه. ها أنا أباركه وأثمره وأكثره كثيرًا جدًا. اثني عشر رئيسًا يلد، وأجعله أُمّة كبيرة. </a:t>
            </a:r>
            <a:r>
              <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0675" name="Rectangle 25"/>
          <p:cNvSpPr>
            <a:spLocks noChangeArrowheads="1"/>
          </p:cNvSpPr>
          <p:nvPr/>
        </p:nvSpPr>
        <p:spPr bwMode="auto">
          <a:xfrm>
            <a:off x="8321675" y="4033838"/>
            <a:ext cx="605934" cy="182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إسماعيل- إسحاق</a:t>
            </a:r>
            <a:endParaRPr kumimoji="0" lang="en-US" sz="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3450" name="Oval 26"/>
          <p:cNvSpPr>
            <a:spLocks noChangeArrowheads="1"/>
          </p:cNvSpPr>
          <p:nvPr/>
        </p:nvSpPr>
        <p:spPr bwMode="auto">
          <a:xfrm>
            <a:off x="5868144" y="2043113"/>
            <a:ext cx="1509049" cy="741362"/>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2" name="Group 29"/>
          <p:cNvGrpSpPr>
            <a:grpSpLocks/>
          </p:cNvGrpSpPr>
          <p:nvPr/>
        </p:nvGrpSpPr>
        <p:grpSpPr bwMode="auto">
          <a:xfrm>
            <a:off x="1130299" y="4073525"/>
            <a:ext cx="6943726" cy="2463801"/>
            <a:chOff x="693" y="2630"/>
            <a:chExt cx="4374" cy="1552"/>
          </a:xfrm>
        </p:grpSpPr>
        <p:sp>
          <p:nvSpPr>
            <p:cNvPr id="70685" name="Text Box 27"/>
            <p:cNvSpPr txBox="1">
              <a:spLocks noChangeArrowheads="1"/>
            </p:cNvSpPr>
            <p:nvPr/>
          </p:nvSpPr>
          <p:spPr bwMode="auto">
            <a:xfrm>
              <a:off x="1560" y="2630"/>
              <a:ext cx="3507"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5000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ولكن عهدي أقيمه مع إسحق </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0686" name="Text Box 28"/>
            <p:cNvSpPr txBox="1">
              <a:spLocks noChangeArrowheads="1"/>
            </p:cNvSpPr>
            <p:nvPr/>
          </p:nvSpPr>
          <p:spPr bwMode="auto">
            <a:xfrm>
              <a:off x="693" y="2902"/>
              <a:ext cx="3443" cy="1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الذي تلده لك سارة في هذا الوقت في السنة الآتية.</a:t>
              </a:r>
            </a:p>
            <a:p>
              <a:pPr marL="0" marR="0" lvl="0" indent="0" algn="r" defTabSz="457200" rtl="1" eaLnBrk="1" fontAlgn="auto" latinLnBrk="0" hangingPunct="1">
                <a:lnSpc>
                  <a:spcPct val="107000"/>
                </a:lnSpc>
                <a:spcBef>
                  <a:spcPts val="0"/>
                </a:spcBef>
                <a:spcAft>
                  <a:spcPts val="800"/>
                </a:spcAft>
                <a:buClrTx/>
                <a:buSzTx/>
                <a:buFontTx/>
                <a:buNone/>
                <a:tabLst/>
                <a:defRPr/>
              </a:pPr>
              <a:r>
                <a:rPr kumimoji="0" lang="ar-JO" sz="2000" b="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تك ١٧: ٢٠- ٢١ (نسخة الملك جيمس الحديثة)</a:t>
              </a:r>
              <a:endParaRPr kumimoji="0" lang="en-US" sz="2000" b="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1" eaLnBrk="0" fontAlgn="base" latinLnBrk="0" hangingPunct="0">
                <a:lnSpc>
                  <a:spcPct val="100000"/>
                </a:lnSpc>
                <a:spcBef>
                  <a:spcPct val="50000"/>
                </a:spcBef>
                <a:spcAft>
                  <a:spcPct val="0"/>
                </a:spcAft>
                <a:buClrTx/>
                <a:buSzTx/>
                <a:buFontTx/>
                <a:buNone/>
                <a:tabLst/>
                <a:defRPr/>
              </a:pP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43454" name="Text Box 30"/>
          <p:cNvSpPr txBox="1">
            <a:spLocks noChangeArrowheads="1"/>
          </p:cNvSpPr>
          <p:nvPr/>
        </p:nvSpPr>
        <p:spPr bwMode="auto">
          <a:xfrm>
            <a:off x="2378075" y="690563"/>
            <a:ext cx="5695950" cy="762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400" b="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أي ابن؟</a:t>
            </a:r>
            <a:endParaRPr kumimoji="0" lang="en-US" sz="4400" b="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3455" name="Rectangle 31"/>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32</a:t>
            </a:r>
          </a:p>
        </p:txBody>
      </p:sp>
      <p:sp>
        <p:nvSpPr>
          <p:cNvPr id="70680" name="Text Box 32"/>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70681" name="Text Box 33"/>
          <p:cNvSpPr txBox="1">
            <a:spLocks noChangeArrowheads="1"/>
          </p:cNvSpPr>
          <p:nvPr/>
        </p:nvSpPr>
        <p:spPr bwMode="auto">
          <a:xfrm>
            <a:off x="1792288" y="0"/>
            <a:ext cx="19939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١٧: ٢٠- ٢١</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3459" name="Rectangle 35"/>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70911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3447"/>
                                        </p:tgtEl>
                                        <p:attrNameLst>
                                          <p:attrName>style.visibility</p:attrName>
                                        </p:attrNameLst>
                                      </p:cBhvr>
                                      <p:to>
                                        <p:strVal val="visible"/>
                                      </p:to>
                                    </p:set>
                                    <p:animEffect transition="in" filter="fade">
                                      <p:cBhvr>
                                        <p:cTn id="7" dur="1000"/>
                                        <p:tgtEl>
                                          <p:spTgt spid="743447"/>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3450"/>
                                        </p:tgtEl>
                                        <p:attrNameLst>
                                          <p:attrName>style.visibility</p:attrName>
                                        </p:attrNameLst>
                                      </p:cBhvr>
                                      <p:to>
                                        <p:strVal val="visible"/>
                                      </p:to>
                                    </p:set>
                                    <p:animEffect transition="in" filter="fade">
                                      <p:cBhvr>
                                        <p:cTn id="11" dur="1000"/>
                                        <p:tgtEl>
                                          <p:spTgt spid="7434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47" grpId="0" autoUpdateAnimBg="0"/>
      <p:bldP spid="7434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2706"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pic>
        <p:nvPicPr>
          <p:cNvPr id="74447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6100" y="531813"/>
            <a:ext cx="7985125" cy="5746750"/>
          </a:xfrm>
          <a:prstGeom prst="rect">
            <a:avLst/>
          </a:prstGeom>
          <a:noFill/>
          <a:ln w="76200">
            <a:noFill/>
            <a:miter lim="800000"/>
            <a:headEnd/>
            <a:tailEnd/>
          </a:ln>
          <a:effectLst>
            <a:outerShdw blurRad="63500" dist="89803" dir="2700000" algn="ctr" rotWithShape="0">
              <a:schemeClr val="bg2">
                <a:alpha val="74998"/>
              </a:schemeClr>
            </a:outerShdw>
          </a:effectLst>
        </p:spPr>
      </p:pic>
      <p:sp>
        <p:nvSpPr>
          <p:cNvPr id="744480" name="Rectangle 32"/>
          <p:cNvSpPr>
            <a:spLocks noChangeArrowheads="1"/>
          </p:cNvSpPr>
          <p:nvPr/>
        </p:nvSpPr>
        <p:spPr bwMode="auto">
          <a:xfrm>
            <a:off x="5435600" y="4830763"/>
            <a:ext cx="342900" cy="528637"/>
          </a:xfrm>
          <a:prstGeom prst="rect">
            <a:avLst/>
          </a:prstGeom>
          <a:solidFill>
            <a:srgbClr val="0F226F"/>
          </a:soli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81" name="Rectangle 33"/>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33</a:t>
            </a:r>
          </a:p>
        </p:txBody>
      </p:sp>
      <p:sp>
        <p:nvSpPr>
          <p:cNvPr id="72710" name="Text Box 34"/>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72711" name="Text Box 39"/>
          <p:cNvSpPr txBox="1">
            <a:spLocks noChangeArrowheads="1"/>
          </p:cNvSpPr>
          <p:nvPr/>
        </p:nvSpPr>
        <p:spPr bwMode="auto">
          <a:xfrm>
            <a:off x="8628664" y="6464400"/>
            <a:ext cx="33534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 </a:t>
            </a:r>
          </a:p>
        </p:txBody>
      </p:sp>
      <p:sp>
        <p:nvSpPr>
          <p:cNvPr id="744488" name="Rectangle 40"/>
          <p:cNvSpPr>
            <a:spLocks noChangeArrowheads="1"/>
          </p:cNvSpPr>
          <p:nvPr/>
        </p:nvSpPr>
        <p:spPr bwMode="auto">
          <a:xfrm>
            <a:off x="561975" y="488950"/>
            <a:ext cx="8066088" cy="5762625"/>
          </a:xfrm>
          <a:prstGeom prst="rect">
            <a:avLst/>
          </a:prstGeom>
          <a:noFill/>
          <a:ln w="98425">
            <a:solidFill>
              <a:srgbClr val="FF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92" name="Text Box 44"/>
          <p:cNvSpPr txBox="1">
            <a:spLocks noChangeArrowheads="1"/>
          </p:cNvSpPr>
          <p:nvPr/>
        </p:nvSpPr>
        <p:spPr bwMode="auto">
          <a:xfrm>
            <a:off x="1689100" y="884238"/>
            <a:ext cx="5948363" cy="519112"/>
          </a:xfrm>
          <a:prstGeom prst="rect">
            <a:avLst/>
          </a:prstGeom>
          <a:noFill/>
          <a:ln w="9525">
            <a:noFill/>
            <a:miter lim="800000"/>
            <a:headEnd/>
            <a:tailEnd/>
          </a:ln>
          <a:effectLst>
            <a:outerShdw blurRad="63500" dist="57501" dir="3723739"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قارن بين عطايا </a:t>
            </a:r>
            <a:r>
              <a:rPr kumimoji="0" lang="ar-JO" sz="28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اليوم</a:t>
            </a: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grpSp>
        <p:nvGrpSpPr>
          <p:cNvPr id="2" name="Group 84"/>
          <p:cNvGrpSpPr>
            <a:grpSpLocks/>
          </p:cNvGrpSpPr>
          <p:nvPr/>
        </p:nvGrpSpPr>
        <p:grpSpPr bwMode="auto">
          <a:xfrm>
            <a:off x="177800" y="1530350"/>
            <a:ext cx="8386763" cy="5003800"/>
            <a:chOff x="136" y="964"/>
            <a:chExt cx="5283" cy="3152"/>
          </a:xfrm>
        </p:grpSpPr>
        <p:grpSp>
          <p:nvGrpSpPr>
            <p:cNvPr id="72734" name="Group 81"/>
            <p:cNvGrpSpPr>
              <a:grpSpLocks/>
            </p:cNvGrpSpPr>
            <p:nvPr/>
          </p:nvGrpSpPr>
          <p:grpSpPr bwMode="auto">
            <a:xfrm>
              <a:off x="136" y="964"/>
              <a:ext cx="5283" cy="3152"/>
              <a:chOff x="148" y="944"/>
              <a:chExt cx="5283" cy="3152"/>
            </a:xfrm>
          </p:grpSpPr>
          <p:grpSp>
            <p:nvGrpSpPr>
              <p:cNvPr id="72736" name="Group 79"/>
              <p:cNvGrpSpPr>
                <a:grpSpLocks/>
              </p:cNvGrpSpPr>
              <p:nvPr/>
            </p:nvGrpSpPr>
            <p:grpSpPr bwMode="auto">
              <a:xfrm>
                <a:off x="148" y="944"/>
                <a:ext cx="5283" cy="3152"/>
                <a:chOff x="144" y="944"/>
                <a:chExt cx="5283" cy="3152"/>
              </a:xfrm>
            </p:grpSpPr>
            <p:sp>
              <p:nvSpPr>
                <p:cNvPr id="744514" name="Freeform 66"/>
                <p:cNvSpPr>
                  <a:spLocks/>
                </p:cNvSpPr>
                <p:nvPr/>
              </p:nvSpPr>
              <p:spPr bwMode="auto">
                <a:xfrm>
                  <a:off x="277" y="944"/>
                  <a:ext cx="4163" cy="1312"/>
                </a:xfrm>
                <a:custGeom>
                  <a:avLst/>
                  <a:gdLst/>
                  <a:ahLst/>
                  <a:cxnLst>
                    <a:cxn ang="0">
                      <a:pos x="11" y="1312"/>
                    </a:cxn>
                    <a:cxn ang="0">
                      <a:pos x="3" y="1232"/>
                    </a:cxn>
                    <a:cxn ang="0">
                      <a:pos x="11" y="1032"/>
                    </a:cxn>
                    <a:cxn ang="0">
                      <a:pos x="115" y="888"/>
                    </a:cxn>
                    <a:cxn ang="0">
                      <a:pos x="163" y="840"/>
                    </a:cxn>
                    <a:cxn ang="0">
                      <a:pos x="267" y="792"/>
                    </a:cxn>
                    <a:cxn ang="0">
                      <a:pos x="411" y="720"/>
                    </a:cxn>
                    <a:cxn ang="0">
                      <a:pos x="571" y="616"/>
                    </a:cxn>
                    <a:cxn ang="0">
                      <a:pos x="603" y="632"/>
                    </a:cxn>
                    <a:cxn ang="0">
                      <a:pos x="579" y="768"/>
                    </a:cxn>
                    <a:cxn ang="0">
                      <a:pos x="587" y="848"/>
                    </a:cxn>
                    <a:cxn ang="0">
                      <a:pos x="675" y="928"/>
                    </a:cxn>
                    <a:cxn ang="0">
                      <a:pos x="819" y="904"/>
                    </a:cxn>
                    <a:cxn ang="0">
                      <a:pos x="915" y="824"/>
                    </a:cxn>
                    <a:cxn ang="0">
                      <a:pos x="979" y="808"/>
                    </a:cxn>
                    <a:cxn ang="0">
                      <a:pos x="1155" y="848"/>
                    </a:cxn>
                    <a:cxn ang="0">
                      <a:pos x="1203" y="872"/>
                    </a:cxn>
                    <a:cxn ang="0">
                      <a:pos x="1251" y="888"/>
                    </a:cxn>
                    <a:cxn ang="0">
                      <a:pos x="1419" y="904"/>
                    </a:cxn>
                    <a:cxn ang="0">
                      <a:pos x="1787" y="800"/>
                    </a:cxn>
                    <a:cxn ang="0">
                      <a:pos x="1859" y="632"/>
                    </a:cxn>
                    <a:cxn ang="0">
                      <a:pos x="1947" y="576"/>
                    </a:cxn>
                    <a:cxn ang="0">
                      <a:pos x="1835" y="464"/>
                    </a:cxn>
                    <a:cxn ang="0">
                      <a:pos x="1659" y="472"/>
                    </a:cxn>
                    <a:cxn ang="0">
                      <a:pos x="1507" y="512"/>
                    </a:cxn>
                    <a:cxn ang="0">
                      <a:pos x="1395" y="440"/>
                    </a:cxn>
                    <a:cxn ang="0">
                      <a:pos x="1787" y="320"/>
                    </a:cxn>
                    <a:cxn ang="0">
                      <a:pos x="1907" y="248"/>
                    </a:cxn>
                    <a:cxn ang="0">
                      <a:pos x="2003" y="240"/>
                    </a:cxn>
                    <a:cxn ang="0">
                      <a:pos x="2315" y="248"/>
                    </a:cxn>
                    <a:cxn ang="0">
                      <a:pos x="2347" y="168"/>
                    </a:cxn>
                    <a:cxn ang="0">
                      <a:pos x="2411" y="96"/>
                    </a:cxn>
                    <a:cxn ang="0">
                      <a:pos x="2531" y="112"/>
                    </a:cxn>
                    <a:cxn ang="0">
                      <a:pos x="2563" y="136"/>
                    </a:cxn>
                    <a:cxn ang="0">
                      <a:pos x="2611" y="152"/>
                    </a:cxn>
                    <a:cxn ang="0">
                      <a:pos x="2691" y="224"/>
                    </a:cxn>
                    <a:cxn ang="0">
                      <a:pos x="2723" y="392"/>
                    </a:cxn>
                    <a:cxn ang="0">
                      <a:pos x="2931" y="496"/>
                    </a:cxn>
                    <a:cxn ang="0">
                      <a:pos x="3059" y="480"/>
                    </a:cxn>
                    <a:cxn ang="0">
                      <a:pos x="3083" y="464"/>
                    </a:cxn>
                    <a:cxn ang="0">
                      <a:pos x="3131" y="448"/>
                    </a:cxn>
                    <a:cxn ang="0">
                      <a:pos x="3147" y="416"/>
                    </a:cxn>
                    <a:cxn ang="0">
                      <a:pos x="3171" y="392"/>
                    </a:cxn>
                    <a:cxn ang="0">
                      <a:pos x="3163" y="368"/>
                    </a:cxn>
                    <a:cxn ang="0">
                      <a:pos x="3083" y="256"/>
                    </a:cxn>
                    <a:cxn ang="0">
                      <a:pos x="3035" y="184"/>
                    </a:cxn>
                    <a:cxn ang="0">
                      <a:pos x="2955" y="104"/>
                    </a:cxn>
                    <a:cxn ang="0">
                      <a:pos x="2907" y="56"/>
                    </a:cxn>
                    <a:cxn ang="0">
                      <a:pos x="2915" y="32"/>
                    </a:cxn>
                    <a:cxn ang="0">
                      <a:pos x="2995" y="0"/>
                    </a:cxn>
                    <a:cxn ang="0">
                      <a:pos x="3275" y="144"/>
                    </a:cxn>
                    <a:cxn ang="0">
                      <a:pos x="3587" y="160"/>
                    </a:cxn>
                    <a:cxn ang="0">
                      <a:pos x="3819" y="176"/>
                    </a:cxn>
                    <a:cxn ang="0">
                      <a:pos x="3923" y="192"/>
                    </a:cxn>
                    <a:cxn ang="0">
                      <a:pos x="3995" y="232"/>
                    </a:cxn>
                    <a:cxn ang="0">
                      <a:pos x="4067" y="296"/>
                    </a:cxn>
                    <a:cxn ang="0">
                      <a:pos x="4115" y="344"/>
                    </a:cxn>
                    <a:cxn ang="0">
                      <a:pos x="4163" y="400"/>
                    </a:cxn>
                  </a:cxnLst>
                  <a:rect l="0" t="0" r="r" b="b"/>
                  <a:pathLst>
                    <a:path w="4163" h="1312">
                      <a:moveTo>
                        <a:pt x="11" y="1312"/>
                      </a:moveTo>
                      <a:cubicBezTo>
                        <a:pt x="0" y="1278"/>
                        <a:pt x="12" y="1270"/>
                        <a:pt x="3" y="1232"/>
                      </a:cubicBezTo>
                      <a:cubicBezTo>
                        <a:pt x="6" y="1165"/>
                        <a:pt x="1" y="1098"/>
                        <a:pt x="11" y="1032"/>
                      </a:cubicBezTo>
                      <a:cubicBezTo>
                        <a:pt x="21" y="965"/>
                        <a:pt x="70" y="928"/>
                        <a:pt x="115" y="888"/>
                      </a:cubicBezTo>
                      <a:cubicBezTo>
                        <a:pt x="132" y="873"/>
                        <a:pt x="147" y="856"/>
                        <a:pt x="163" y="840"/>
                      </a:cubicBezTo>
                      <a:cubicBezTo>
                        <a:pt x="174" y="829"/>
                        <a:pt x="249" y="800"/>
                        <a:pt x="267" y="792"/>
                      </a:cubicBezTo>
                      <a:cubicBezTo>
                        <a:pt x="307" y="775"/>
                        <a:pt x="375" y="743"/>
                        <a:pt x="411" y="720"/>
                      </a:cubicBezTo>
                      <a:cubicBezTo>
                        <a:pt x="466" y="686"/>
                        <a:pt x="507" y="637"/>
                        <a:pt x="571" y="616"/>
                      </a:cubicBezTo>
                      <a:cubicBezTo>
                        <a:pt x="582" y="621"/>
                        <a:pt x="595" y="623"/>
                        <a:pt x="603" y="632"/>
                      </a:cubicBezTo>
                      <a:cubicBezTo>
                        <a:pt x="636" y="672"/>
                        <a:pt x="592" y="730"/>
                        <a:pt x="579" y="768"/>
                      </a:cubicBezTo>
                      <a:cubicBezTo>
                        <a:pt x="582" y="795"/>
                        <a:pt x="581" y="822"/>
                        <a:pt x="587" y="848"/>
                      </a:cubicBezTo>
                      <a:cubicBezTo>
                        <a:pt x="594" y="878"/>
                        <a:pt x="651" y="912"/>
                        <a:pt x="675" y="928"/>
                      </a:cubicBezTo>
                      <a:cubicBezTo>
                        <a:pt x="731" y="923"/>
                        <a:pt x="769" y="921"/>
                        <a:pt x="819" y="904"/>
                      </a:cubicBezTo>
                      <a:cubicBezTo>
                        <a:pt x="851" y="872"/>
                        <a:pt x="869" y="837"/>
                        <a:pt x="915" y="824"/>
                      </a:cubicBezTo>
                      <a:cubicBezTo>
                        <a:pt x="936" y="818"/>
                        <a:pt x="979" y="808"/>
                        <a:pt x="979" y="808"/>
                      </a:cubicBezTo>
                      <a:cubicBezTo>
                        <a:pt x="1041" y="816"/>
                        <a:pt x="1096" y="831"/>
                        <a:pt x="1155" y="848"/>
                      </a:cubicBezTo>
                      <a:cubicBezTo>
                        <a:pt x="1216" y="866"/>
                        <a:pt x="1140" y="844"/>
                        <a:pt x="1203" y="872"/>
                      </a:cubicBezTo>
                      <a:cubicBezTo>
                        <a:pt x="1218" y="879"/>
                        <a:pt x="1251" y="888"/>
                        <a:pt x="1251" y="888"/>
                      </a:cubicBezTo>
                      <a:cubicBezTo>
                        <a:pt x="1308" y="945"/>
                        <a:pt x="1268" y="917"/>
                        <a:pt x="1419" y="904"/>
                      </a:cubicBezTo>
                      <a:cubicBezTo>
                        <a:pt x="1547" y="893"/>
                        <a:pt x="1681" y="879"/>
                        <a:pt x="1787" y="800"/>
                      </a:cubicBezTo>
                      <a:cubicBezTo>
                        <a:pt x="1810" y="732"/>
                        <a:pt x="1781" y="658"/>
                        <a:pt x="1859" y="632"/>
                      </a:cubicBezTo>
                      <a:cubicBezTo>
                        <a:pt x="1888" y="610"/>
                        <a:pt x="1914" y="592"/>
                        <a:pt x="1947" y="576"/>
                      </a:cubicBezTo>
                      <a:cubicBezTo>
                        <a:pt x="1969" y="509"/>
                        <a:pt x="1888" y="477"/>
                        <a:pt x="1835" y="464"/>
                      </a:cubicBezTo>
                      <a:cubicBezTo>
                        <a:pt x="1776" y="467"/>
                        <a:pt x="1718" y="467"/>
                        <a:pt x="1659" y="472"/>
                      </a:cubicBezTo>
                      <a:cubicBezTo>
                        <a:pt x="1610" y="476"/>
                        <a:pt x="1556" y="502"/>
                        <a:pt x="1507" y="512"/>
                      </a:cubicBezTo>
                      <a:cubicBezTo>
                        <a:pt x="1398" y="503"/>
                        <a:pt x="1412" y="523"/>
                        <a:pt x="1395" y="440"/>
                      </a:cubicBezTo>
                      <a:cubicBezTo>
                        <a:pt x="1468" y="294"/>
                        <a:pt x="1652" y="325"/>
                        <a:pt x="1787" y="320"/>
                      </a:cubicBezTo>
                      <a:cubicBezTo>
                        <a:pt x="1828" y="299"/>
                        <a:pt x="1860" y="254"/>
                        <a:pt x="1907" y="248"/>
                      </a:cubicBezTo>
                      <a:cubicBezTo>
                        <a:pt x="1939" y="244"/>
                        <a:pt x="1971" y="243"/>
                        <a:pt x="2003" y="240"/>
                      </a:cubicBezTo>
                      <a:cubicBezTo>
                        <a:pt x="2131" y="253"/>
                        <a:pt x="2159" y="254"/>
                        <a:pt x="2315" y="248"/>
                      </a:cubicBezTo>
                      <a:cubicBezTo>
                        <a:pt x="2351" y="224"/>
                        <a:pt x="2357" y="210"/>
                        <a:pt x="2347" y="168"/>
                      </a:cubicBezTo>
                      <a:cubicBezTo>
                        <a:pt x="2358" y="88"/>
                        <a:pt x="2346" y="118"/>
                        <a:pt x="2411" y="96"/>
                      </a:cubicBezTo>
                      <a:cubicBezTo>
                        <a:pt x="2412" y="96"/>
                        <a:pt x="2512" y="103"/>
                        <a:pt x="2531" y="112"/>
                      </a:cubicBezTo>
                      <a:cubicBezTo>
                        <a:pt x="2543" y="117"/>
                        <a:pt x="2551" y="130"/>
                        <a:pt x="2563" y="136"/>
                      </a:cubicBezTo>
                      <a:cubicBezTo>
                        <a:pt x="2578" y="144"/>
                        <a:pt x="2611" y="152"/>
                        <a:pt x="2611" y="152"/>
                      </a:cubicBezTo>
                      <a:cubicBezTo>
                        <a:pt x="2640" y="181"/>
                        <a:pt x="2666" y="191"/>
                        <a:pt x="2691" y="224"/>
                      </a:cubicBezTo>
                      <a:cubicBezTo>
                        <a:pt x="2698" y="260"/>
                        <a:pt x="2712" y="376"/>
                        <a:pt x="2723" y="392"/>
                      </a:cubicBezTo>
                      <a:cubicBezTo>
                        <a:pt x="2777" y="466"/>
                        <a:pt x="2846" y="484"/>
                        <a:pt x="2931" y="496"/>
                      </a:cubicBezTo>
                      <a:cubicBezTo>
                        <a:pt x="2943" y="495"/>
                        <a:pt x="3029" y="493"/>
                        <a:pt x="3059" y="480"/>
                      </a:cubicBezTo>
                      <a:cubicBezTo>
                        <a:pt x="3068" y="476"/>
                        <a:pt x="3074" y="468"/>
                        <a:pt x="3083" y="464"/>
                      </a:cubicBezTo>
                      <a:cubicBezTo>
                        <a:pt x="3098" y="457"/>
                        <a:pt x="3131" y="448"/>
                        <a:pt x="3131" y="448"/>
                      </a:cubicBezTo>
                      <a:cubicBezTo>
                        <a:pt x="3136" y="437"/>
                        <a:pt x="3140" y="426"/>
                        <a:pt x="3147" y="416"/>
                      </a:cubicBezTo>
                      <a:cubicBezTo>
                        <a:pt x="3154" y="407"/>
                        <a:pt x="3167" y="403"/>
                        <a:pt x="3171" y="392"/>
                      </a:cubicBezTo>
                      <a:cubicBezTo>
                        <a:pt x="3174" y="384"/>
                        <a:pt x="3167" y="375"/>
                        <a:pt x="3163" y="368"/>
                      </a:cubicBezTo>
                      <a:cubicBezTo>
                        <a:pt x="3142" y="331"/>
                        <a:pt x="3118" y="279"/>
                        <a:pt x="3083" y="256"/>
                      </a:cubicBezTo>
                      <a:cubicBezTo>
                        <a:pt x="3067" y="232"/>
                        <a:pt x="3058" y="201"/>
                        <a:pt x="3035" y="184"/>
                      </a:cubicBezTo>
                      <a:cubicBezTo>
                        <a:pt x="3003" y="160"/>
                        <a:pt x="2982" y="131"/>
                        <a:pt x="2955" y="104"/>
                      </a:cubicBezTo>
                      <a:cubicBezTo>
                        <a:pt x="2895" y="44"/>
                        <a:pt x="2945" y="113"/>
                        <a:pt x="2907" y="56"/>
                      </a:cubicBezTo>
                      <a:cubicBezTo>
                        <a:pt x="2910" y="48"/>
                        <a:pt x="2909" y="38"/>
                        <a:pt x="2915" y="32"/>
                      </a:cubicBezTo>
                      <a:cubicBezTo>
                        <a:pt x="2924" y="23"/>
                        <a:pt x="2982" y="3"/>
                        <a:pt x="2995" y="0"/>
                      </a:cubicBezTo>
                      <a:cubicBezTo>
                        <a:pt x="3099" y="30"/>
                        <a:pt x="3161" y="113"/>
                        <a:pt x="3275" y="144"/>
                      </a:cubicBezTo>
                      <a:cubicBezTo>
                        <a:pt x="3375" y="171"/>
                        <a:pt x="3483" y="156"/>
                        <a:pt x="3587" y="160"/>
                      </a:cubicBezTo>
                      <a:cubicBezTo>
                        <a:pt x="3726" y="165"/>
                        <a:pt x="3709" y="165"/>
                        <a:pt x="3819" y="176"/>
                      </a:cubicBezTo>
                      <a:cubicBezTo>
                        <a:pt x="3853" y="185"/>
                        <a:pt x="3889" y="183"/>
                        <a:pt x="3923" y="192"/>
                      </a:cubicBezTo>
                      <a:cubicBezTo>
                        <a:pt x="3943" y="197"/>
                        <a:pt x="3978" y="220"/>
                        <a:pt x="3995" y="232"/>
                      </a:cubicBezTo>
                      <a:cubicBezTo>
                        <a:pt x="4016" y="263"/>
                        <a:pt x="4041" y="270"/>
                        <a:pt x="4067" y="296"/>
                      </a:cubicBezTo>
                      <a:cubicBezTo>
                        <a:pt x="4127" y="356"/>
                        <a:pt x="4058" y="306"/>
                        <a:pt x="4115" y="344"/>
                      </a:cubicBezTo>
                      <a:cubicBezTo>
                        <a:pt x="4130" y="367"/>
                        <a:pt x="4151" y="376"/>
                        <a:pt x="4163" y="40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517" name="Freeform 69"/>
                <p:cNvSpPr>
                  <a:spLocks/>
                </p:cNvSpPr>
                <p:nvPr/>
              </p:nvSpPr>
              <p:spPr bwMode="auto">
                <a:xfrm>
                  <a:off x="144" y="2256"/>
                  <a:ext cx="4768" cy="1840"/>
                </a:xfrm>
                <a:custGeom>
                  <a:avLst/>
                  <a:gdLst/>
                  <a:ahLst/>
                  <a:cxnLst>
                    <a:cxn ang="0">
                      <a:pos x="144" y="8"/>
                    </a:cxn>
                    <a:cxn ang="0">
                      <a:pos x="248" y="248"/>
                    </a:cxn>
                    <a:cxn ang="0">
                      <a:pos x="224" y="408"/>
                    </a:cxn>
                    <a:cxn ang="0">
                      <a:pos x="192" y="472"/>
                    </a:cxn>
                    <a:cxn ang="0">
                      <a:pos x="176" y="520"/>
                    </a:cxn>
                    <a:cxn ang="0">
                      <a:pos x="112" y="640"/>
                    </a:cxn>
                    <a:cxn ang="0">
                      <a:pos x="40" y="800"/>
                    </a:cxn>
                    <a:cxn ang="0">
                      <a:pos x="0" y="992"/>
                    </a:cxn>
                    <a:cxn ang="0">
                      <a:pos x="120" y="1400"/>
                    </a:cxn>
                    <a:cxn ang="0">
                      <a:pos x="208" y="1504"/>
                    </a:cxn>
                    <a:cxn ang="0">
                      <a:pos x="280" y="1568"/>
                    </a:cxn>
                    <a:cxn ang="0">
                      <a:pos x="328" y="1584"/>
                    </a:cxn>
                    <a:cxn ang="0">
                      <a:pos x="448" y="1648"/>
                    </a:cxn>
                    <a:cxn ang="0">
                      <a:pos x="504" y="1680"/>
                    </a:cxn>
                    <a:cxn ang="0">
                      <a:pos x="584" y="1704"/>
                    </a:cxn>
                    <a:cxn ang="0">
                      <a:pos x="656" y="1760"/>
                    </a:cxn>
                    <a:cxn ang="0">
                      <a:pos x="792" y="1840"/>
                    </a:cxn>
                    <a:cxn ang="0">
                      <a:pos x="928" y="1824"/>
                    </a:cxn>
                    <a:cxn ang="0">
                      <a:pos x="1104" y="1752"/>
                    </a:cxn>
                    <a:cxn ang="0">
                      <a:pos x="1208" y="1712"/>
                    </a:cxn>
                    <a:cxn ang="0">
                      <a:pos x="1504" y="1624"/>
                    </a:cxn>
                    <a:cxn ang="0">
                      <a:pos x="2096" y="1640"/>
                    </a:cxn>
                    <a:cxn ang="0">
                      <a:pos x="2264" y="1696"/>
                    </a:cxn>
                    <a:cxn ang="0">
                      <a:pos x="2288" y="1712"/>
                    </a:cxn>
                    <a:cxn ang="0">
                      <a:pos x="2312" y="1720"/>
                    </a:cxn>
                    <a:cxn ang="0">
                      <a:pos x="2384" y="1760"/>
                    </a:cxn>
                    <a:cxn ang="0">
                      <a:pos x="2600" y="1824"/>
                    </a:cxn>
                    <a:cxn ang="0">
                      <a:pos x="2912" y="1800"/>
                    </a:cxn>
                    <a:cxn ang="0">
                      <a:pos x="2968" y="1760"/>
                    </a:cxn>
                    <a:cxn ang="0">
                      <a:pos x="3072" y="1704"/>
                    </a:cxn>
                    <a:cxn ang="0">
                      <a:pos x="3096" y="1680"/>
                    </a:cxn>
                    <a:cxn ang="0">
                      <a:pos x="3160" y="1648"/>
                    </a:cxn>
                    <a:cxn ang="0">
                      <a:pos x="3224" y="1576"/>
                    </a:cxn>
                    <a:cxn ang="0">
                      <a:pos x="3256" y="1528"/>
                    </a:cxn>
                    <a:cxn ang="0">
                      <a:pos x="3288" y="1416"/>
                    </a:cxn>
                    <a:cxn ang="0">
                      <a:pos x="3248" y="1248"/>
                    </a:cxn>
                    <a:cxn ang="0">
                      <a:pos x="3224" y="1192"/>
                    </a:cxn>
                    <a:cxn ang="0">
                      <a:pos x="3200" y="1112"/>
                    </a:cxn>
                    <a:cxn ang="0">
                      <a:pos x="3184" y="1064"/>
                    </a:cxn>
                    <a:cxn ang="0">
                      <a:pos x="3192" y="848"/>
                    </a:cxn>
                    <a:cxn ang="0">
                      <a:pos x="3256" y="792"/>
                    </a:cxn>
                    <a:cxn ang="0">
                      <a:pos x="3408" y="720"/>
                    </a:cxn>
                    <a:cxn ang="0">
                      <a:pos x="3520" y="664"/>
                    </a:cxn>
                    <a:cxn ang="0">
                      <a:pos x="3600" y="608"/>
                    </a:cxn>
                    <a:cxn ang="0">
                      <a:pos x="3680" y="568"/>
                    </a:cxn>
                    <a:cxn ang="0">
                      <a:pos x="3744" y="488"/>
                    </a:cxn>
                    <a:cxn ang="0">
                      <a:pos x="3792" y="408"/>
                    </a:cxn>
                    <a:cxn ang="0">
                      <a:pos x="3824" y="320"/>
                    </a:cxn>
                    <a:cxn ang="0">
                      <a:pos x="3856" y="136"/>
                    </a:cxn>
                    <a:cxn ang="0">
                      <a:pos x="3872" y="80"/>
                    </a:cxn>
                    <a:cxn ang="0">
                      <a:pos x="4016" y="0"/>
                    </a:cxn>
                    <a:cxn ang="0">
                      <a:pos x="4224" y="8"/>
                    </a:cxn>
                    <a:cxn ang="0">
                      <a:pos x="4360" y="88"/>
                    </a:cxn>
                    <a:cxn ang="0">
                      <a:pos x="4464" y="184"/>
                    </a:cxn>
                    <a:cxn ang="0">
                      <a:pos x="4592" y="312"/>
                    </a:cxn>
                    <a:cxn ang="0">
                      <a:pos x="4768" y="328"/>
                    </a:cxn>
                  </a:cxnLst>
                  <a:rect l="0" t="0" r="r" b="b"/>
                  <a:pathLst>
                    <a:path w="4768" h="1840">
                      <a:moveTo>
                        <a:pt x="144" y="8"/>
                      </a:moveTo>
                      <a:cubicBezTo>
                        <a:pt x="154" y="113"/>
                        <a:pt x="173" y="173"/>
                        <a:pt x="248" y="248"/>
                      </a:cubicBezTo>
                      <a:cubicBezTo>
                        <a:pt x="238" y="366"/>
                        <a:pt x="248" y="313"/>
                        <a:pt x="224" y="408"/>
                      </a:cubicBezTo>
                      <a:cubicBezTo>
                        <a:pt x="218" y="431"/>
                        <a:pt x="203" y="451"/>
                        <a:pt x="192" y="472"/>
                      </a:cubicBezTo>
                      <a:cubicBezTo>
                        <a:pt x="184" y="487"/>
                        <a:pt x="181" y="504"/>
                        <a:pt x="176" y="520"/>
                      </a:cubicBezTo>
                      <a:cubicBezTo>
                        <a:pt x="163" y="559"/>
                        <a:pt x="131" y="604"/>
                        <a:pt x="112" y="640"/>
                      </a:cubicBezTo>
                      <a:cubicBezTo>
                        <a:pt x="84" y="692"/>
                        <a:pt x="72" y="751"/>
                        <a:pt x="40" y="800"/>
                      </a:cubicBezTo>
                      <a:cubicBezTo>
                        <a:pt x="24" y="864"/>
                        <a:pt x="9" y="926"/>
                        <a:pt x="0" y="992"/>
                      </a:cubicBezTo>
                      <a:cubicBezTo>
                        <a:pt x="7" y="1158"/>
                        <a:pt x="0" y="1280"/>
                        <a:pt x="120" y="1400"/>
                      </a:cubicBezTo>
                      <a:cubicBezTo>
                        <a:pt x="133" y="1440"/>
                        <a:pt x="173" y="1481"/>
                        <a:pt x="208" y="1504"/>
                      </a:cubicBezTo>
                      <a:cubicBezTo>
                        <a:pt x="226" y="1531"/>
                        <a:pt x="250" y="1555"/>
                        <a:pt x="280" y="1568"/>
                      </a:cubicBezTo>
                      <a:cubicBezTo>
                        <a:pt x="295" y="1575"/>
                        <a:pt x="328" y="1584"/>
                        <a:pt x="328" y="1584"/>
                      </a:cubicBezTo>
                      <a:cubicBezTo>
                        <a:pt x="362" y="1618"/>
                        <a:pt x="404" y="1632"/>
                        <a:pt x="448" y="1648"/>
                      </a:cubicBezTo>
                      <a:cubicBezTo>
                        <a:pt x="550" y="1686"/>
                        <a:pt x="420" y="1643"/>
                        <a:pt x="504" y="1680"/>
                      </a:cubicBezTo>
                      <a:cubicBezTo>
                        <a:pt x="529" y="1691"/>
                        <a:pt x="557" y="1697"/>
                        <a:pt x="584" y="1704"/>
                      </a:cubicBezTo>
                      <a:cubicBezTo>
                        <a:pt x="612" y="1725"/>
                        <a:pt x="624" y="1749"/>
                        <a:pt x="656" y="1760"/>
                      </a:cubicBezTo>
                      <a:cubicBezTo>
                        <a:pt x="696" y="1800"/>
                        <a:pt x="739" y="1822"/>
                        <a:pt x="792" y="1840"/>
                      </a:cubicBezTo>
                      <a:cubicBezTo>
                        <a:pt x="837" y="1836"/>
                        <a:pt x="884" y="1834"/>
                        <a:pt x="928" y="1824"/>
                      </a:cubicBezTo>
                      <a:cubicBezTo>
                        <a:pt x="990" y="1810"/>
                        <a:pt x="1042" y="1768"/>
                        <a:pt x="1104" y="1752"/>
                      </a:cubicBezTo>
                      <a:cubicBezTo>
                        <a:pt x="1137" y="1730"/>
                        <a:pt x="1176" y="1733"/>
                        <a:pt x="1208" y="1712"/>
                      </a:cubicBezTo>
                      <a:cubicBezTo>
                        <a:pt x="1290" y="1658"/>
                        <a:pt x="1408" y="1635"/>
                        <a:pt x="1504" y="1624"/>
                      </a:cubicBezTo>
                      <a:cubicBezTo>
                        <a:pt x="1549" y="1625"/>
                        <a:pt x="2022" y="1636"/>
                        <a:pt x="2096" y="1640"/>
                      </a:cubicBezTo>
                      <a:cubicBezTo>
                        <a:pt x="2151" y="1643"/>
                        <a:pt x="2209" y="1682"/>
                        <a:pt x="2264" y="1696"/>
                      </a:cubicBezTo>
                      <a:cubicBezTo>
                        <a:pt x="2272" y="1701"/>
                        <a:pt x="2279" y="1708"/>
                        <a:pt x="2288" y="1712"/>
                      </a:cubicBezTo>
                      <a:cubicBezTo>
                        <a:pt x="2296" y="1716"/>
                        <a:pt x="2305" y="1716"/>
                        <a:pt x="2312" y="1720"/>
                      </a:cubicBezTo>
                      <a:cubicBezTo>
                        <a:pt x="2395" y="1766"/>
                        <a:pt x="2330" y="1742"/>
                        <a:pt x="2384" y="1760"/>
                      </a:cubicBezTo>
                      <a:cubicBezTo>
                        <a:pt x="2448" y="1808"/>
                        <a:pt x="2524" y="1805"/>
                        <a:pt x="2600" y="1824"/>
                      </a:cubicBezTo>
                      <a:cubicBezTo>
                        <a:pt x="2707" y="1820"/>
                        <a:pt x="2808" y="1821"/>
                        <a:pt x="2912" y="1800"/>
                      </a:cubicBezTo>
                      <a:cubicBezTo>
                        <a:pt x="3022" y="1745"/>
                        <a:pt x="2871" y="1825"/>
                        <a:pt x="2968" y="1760"/>
                      </a:cubicBezTo>
                      <a:cubicBezTo>
                        <a:pt x="3000" y="1739"/>
                        <a:pt x="3041" y="1730"/>
                        <a:pt x="3072" y="1704"/>
                      </a:cubicBezTo>
                      <a:cubicBezTo>
                        <a:pt x="3081" y="1697"/>
                        <a:pt x="3086" y="1686"/>
                        <a:pt x="3096" y="1680"/>
                      </a:cubicBezTo>
                      <a:cubicBezTo>
                        <a:pt x="3116" y="1667"/>
                        <a:pt x="3160" y="1648"/>
                        <a:pt x="3160" y="1648"/>
                      </a:cubicBezTo>
                      <a:cubicBezTo>
                        <a:pt x="3178" y="1621"/>
                        <a:pt x="3206" y="1603"/>
                        <a:pt x="3224" y="1576"/>
                      </a:cubicBezTo>
                      <a:cubicBezTo>
                        <a:pt x="3235" y="1560"/>
                        <a:pt x="3256" y="1528"/>
                        <a:pt x="3256" y="1528"/>
                      </a:cubicBezTo>
                      <a:cubicBezTo>
                        <a:pt x="3265" y="1490"/>
                        <a:pt x="3279" y="1454"/>
                        <a:pt x="3288" y="1416"/>
                      </a:cubicBezTo>
                      <a:cubicBezTo>
                        <a:pt x="3280" y="1360"/>
                        <a:pt x="3268" y="1302"/>
                        <a:pt x="3248" y="1248"/>
                      </a:cubicBezTo>
                      <a:cubicBezTo>
                        <a:pt x="3222" y="1180"/>
                        <a:pt x="3240" y="1248"/>
                        <a:pt x="3224" y="1192"/>
                      </a:cubicBezTo>
                      <a:cubicBezTo>
                        <a:pt x="3200" y="1107"/>
                        <a:pt x="3238" y="1226"/>
                        <a:pt x="3200" y="1112"/>
                      </a:cubicBezTo>
                      <a:cubicBezTo>
                        <a:pt x="3195" y="1096"/>
                        <a:pt x="3184" y="1064"/>
                        <a:pt x="3184" y="1064"/>
                      </a:cubicBezTo>
                      <a:cubicBezTo>
                        <a:pt x="3187" y="992"/>
                        <a:pt x="3185" y="920"/>
                        <a:pt x="3192" y="848"/>
                      </a:cubicBezTo>
                      <a:cubicBezTo>
                        <a:pt x="3194" y="824"/>
                        <a:pt x="3249" y="798"/>
                        <a:pt x="3256" y="792"/>
                      </a:cubicBezTo>
                      <a:cubicBezTo>
                        <a:pt x="3301" y="759"/>
                        <a:pt x="3353" y="734"/>
                        <a:pt x="3408" y="720"/>
                      </a:cubicBezTo>
                      <a:cubicBezTo>
                        <a:pt x="3442" y="695"/>
                        <a:pt x="3479" y="674"/>
                        <a:pt x="3520" y="664"/>
                      </a:cubicBezTo>
                      <a:cubicBezTo>
                        <a:pt x="3547" y="646"/>
                        <a:pt x="3571" y="622"/>
                        <a:pt x="3600" y="608"/>
                      </a:cubicBezTo>
                      <a:cubicBezTo>
                        <a:pt x="3626" y="595"/>
                        <a:pt x="3656" y="585"/>
                        <a:pt x="3680" y="568"/>
                      </a:cubicBezTo>
                      <a:cubicBezTo>
                        <a:pt x="3706" y="549"/>
                        <a:pt x="3725" y="513"/>
                        <a:pt x="3744" y="488"/>
                      </a:cubicBezTo>
                      <a:cubicBezTo>
                        <a:pt x="3755" y="456"/>
                        <a:pt x="3772" y="435"/>
                        <a:pt x="3792" y="408"/>
                      </a:cubicBezTo>
                      <a:cubicBezTo>
                        <a:pt x="3800" y="375"/>
                        <a:pt x="3809" y="350"/>
                        <a:pt x="3824" y="320"/>
                      </a:cubicBezTo>
                      <a:cubicBezTo>
                        <a:pt x="3836" y="259"/>
                        <a:pt x="3842" y="197"/>
                        <a:pt x="3856" y="136"/>
                      </a:cubicBezTo>
                      <a:cubicBezTo>
                        <a:pt x="3856" y="134"/>
                        <a:pt x="3868" y="85"/>
                        <a:pt x="3872" y="80"/>
                      </a:cubicBezTo>
                      <a:cubicBezTo>
                        <a:pt x="3907" y="38"/>
                        <a:pt x="3970" y="23"/>
                        <a:pt x="4016" y="0"/>
                      </a:cubicBezTo>
                      <a:cubicBezTo>
                        <a:pt x="4085" y="3"/>
                        <a:pt x="4155" y="3"/>
                        <a:pt x="4224" y="8"/>
                      </a:cubicBezTo>
                      <a:cubicBezTo>
                        <a:pt x="4280" y="12"/>
                        <a:pt x="4312" y="72"/>
                        <a:pt x="4360" y="88"/>
                      </a:cubicBezTo>
                      <a:cubicBezTo>
                        <a:pt x="4394" y="122"/>
                        <a:pt x="4433" y="149"/>
                        <a:pt x="4464" y="184"/>
                      </a:cubicBezTo>
                      <a:cubicBezTo>
                        <a:pt x="4499" y="223"/>
                        <a:pt x="4538" y="292"/>
                        <a:pt x="4592" y="312"/>
                      </a:cubicBezTo>
                      <a:cubicBezTo>
                        <a:pt x="4648" y="333"/>
                        <a:pt x="4710" y="328"/>
                        <a:pt x="4768" y="328"/>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522" name="Freeform 74"/>
                <p:cNvSpPr>
                  <a:spLocks/>
                </p:cNvSpPr>
                <p:nvPr/>
              </p:nvSpPr>
              <p:spPr bwMode="auto">
                <a:xfrm>
                  <a:off x="4425" y="1334"/>
                  <a:ext cx="1002" cy="1245"/>
                </a:xfrm>
                <a:custGeom>
                  <a:avLst/>
                  <a:gdLst/>
                  <a:ahLst/>
                  <a:cxnLst>
                    <a:cxn ang="0">
                      <a:pos x="471" y="1242"/>
                    </a:cxn>
                    <a:cxn ang="0">
                      <a:pos x="786" y="1233"/>
                    </a:cxn>
                    <a:cxn ang="0">
                      <a:pos x="825" y="1215"/>
                    </a:cxn>
                    <a:cxn ang="0">
                      <a:pos x="852" y="1209"/>
                    </a:cxn>
                    <a:cxn ang="0">
                      <a:pos x="921" y="1161"/>
                    </a:cxn>
                    <a:cxn ang="0">
                      <a:pos x="975" y="1068"/>
                    </a:cxn>
                    <a:cxn ang="0">
                      <a:pos x="990" y="1035"/>
                    </a:cxn>
                    <a:cxn ang="0">
                      <a:pos x="1002" y="960"/>
                    </a:cxn>
                    <a:cxn ang="0">
                      <a:pos x="993" y="831"/>
                    </a:cxn>
                    <a:cxn ang="0">
                      <a:pos x="975" y="777"/>
                    </a:cxn>
                    <a:cxn ang="0">
                      <a:pos x="960" y="726"/>
                    </a:cxn>
                    <a:cxn ang="0">
                      <a:pos x="849" y="633"/>
                    </a:cxn>
                    <a:cxn ang="0">
                      <a:pos x="804" y="612"/>
                    </a:cxn>
                    <a:cxn ang="0">
                      <a:pos x="498" y="474"/>
                    </a:cxn>
                    <a:cxn ang="0">
                      <a:pos x="318" y="339"/>
                    </a:cxn>
                    <a:cxn ang="0">
                      <a:pos x="273" y="291"/>
                    </a:cxn>
                    <a:cxn ang="0">
                      <a:pos x="222" y="243"/>
                    </a:cxn>
                    <a:cxn ang="0">
                      <a:pos x="189" y="201"/>
                    </a:cxn>
                    <a:cxn ang="0">
                      <a:pos x="120" y="114"/>
                    </a:cxn>
                    <a:cxn ang="0">
                      <a:pos x="72" y="72"/>
                    </a:cxn>
                    <a:cxn ang="0">
                      <a:pos x="12" y="21"/>
                    </a:cxn>
                    <a:cxn ang="0">
                      <a:pos x="0" y="0"/>
                    </a:cxn>
                  </a:cxnLst>
                  <a:rect l="0" t="0" r="r" b="b"/>
                  <a:pathLst>
                    <a:path w="1002" h="1245">
                      <a:moveTo>
                        <a:pt x="471" y="1242"/>
                      </a:moveTo>
                      <a:cubicBezTo>
                        <a:pt x="575" y="1239"/>
                        <a:pt x="682" y="1245"/>
                        <a:pt x="786" y="1233"/>
                      </a:cubicBezTo>
                      <a:cubicBezTo>
                        <a:pt x="800" y="1227"/>
                        <a:pt x="812" y="1221"/>
                        <a:pt x="825" y="1215"/>
                      </a:cubicBezTo>
                      <a:cubicBezTo>
                        <a:pt x="833" y="1211"/>
                        <a:pt x="843" y="1212"/>
                        <a:pt x="852" y="1209"/>
                      </a:cubicBezTo>
                      <a:cubicBezTo>
                        <a:pt x="876" y="1200"/>
                        <a:pt x="907" y="1183"/>
                        <a:pt x="921" y="1161"/>
                      </a:cubicBezTo>
                      <a:cubicBezTo>
                        <a:pt x="941" y="1131"/>
                        <a:pt x="959" y="1100"/>
                        <a:pt x="975" y="1068"/>
                      </a:cubicBezTo>
                      <a:cubicBezTo>
                        <a:pt x="981" y="1055"/>
                        <a:pt x="981" y="1047"/>
                        <a:pt x="990" y="1035"/>
                      </a:cubicBezTo>
                      <a:cubicBezTo>
                        <a:pt x="993" y="1010"/>
                        <a:pt x="999" y="985"/>
                        <a:pt x="1002" y="960"/>
                      </a:cubicBezTo>
                      <a:cubicBezTo>
                        <a:pt x="1000" y="918"/>
                        <a:pt x="1001" y="873"/>
                        <a:pt x="993" y="831"/>
                      </a:cubicBezTo>
                      <a:cubicBezTo>
                        <a:pt x="989" y="812"/>
                        <a:pt x="980" y="796"/>
                        <a:pt x="975" y="777"/>
                      </a:cubicBezTo>
                      <a:cubicBezTo>
                        <a:pt x="971" y="761"/>
                        <a:pt x="969" y="741"/>
                        <a:pt x="960" y="726"/>
                      </a:cubicBezTo>
                      <a:cubicBezTo>
                        <a:pt x="933" y="683"/>
                        <a:pt x="892" y="659"/>
                        <a:pt x="849" y="633"/>
                      </a:cubicBezTo>
                      <a:cubicBezTo>
                        <a:pt x="818" y="614"/>
                        <a:pt x="851" y="647"/>
                        <a:pt x="804" y="612"/>
                      </a:cubicBezTo>
                      <a:cubicBezTo>
                        <a:pt x="714" y="544"/>
                        <a:pt x="597" y="524"/>
                        <a:pt x="498" y="474"/>
                      </a:cubicBezTo>
                      <a:cubicBezTo>
                        <a:pt x="430" y="440"/>
                        <a:pt x="380" y="380"/>
                        <a:pt x="318" y="339"/>
                      </a:cubicBezTo>
                      <a:cubicBezTo>
                        <a:pt x="315" y="330"/>
                        <a:pt x="282" y="296"/>
                        <a:pt x="273" y="291"/>
                      </a:cubicBezTo>
                      <a:cubicBezTo>
                        <a:pt x="260" y="272"/>
                        <a:pt x="237" y="261"/>
                        <a:pt x="222" y="243"/>
                      </a:cubicBezTo>
                      <a:cubicBezTo>
                        <a:pt x="209" y="228"/>
                        <a:pt x="206" y="213"/>
                        <a:pt x="189" y="201"/>
                      </a:cubicBezTo>
                      <a:cubicBezTo>
                        <a:pt x="178" y="168"/>
                        <a:pt x="149" y="133"/>
                        <a:pt x="120" y="114"/>
                      </a:cubicBezTo>
                      <a:cubicBezTo>
                        <a:pt x="112" y="102"/>
                        <a:pt x="85" y="79"/>
                        <a:pt x="72" y="72"/>
                      </a:cubicBezTo>
                      <a:cubicBezTo>
                        <a:pt x="59" y="55"/>
                        <a:pt x="32" y="28"/>
                        <a:pt x="12" y="21"/>
                      </a:cubicBezTo>
                      <a:cubicBezTo>
                        <a:pt x="8" y="14"/>
                        <a:pt x="5" y="5"/>
                        <a:pt x="0" y="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525" name="Line 77"/>
                <p:cNvSpPr>
                  <a:spLocks noChangeShapeType="1"/>
                </p:cNvSpPr>
                <p:nvPr/>
              </p:nvSpPr>
              <p:spPr bwMode="auto">
                <a:xfrm>
                  <a:off x="4816" y="2584"/>
                  <a:ext cx="128" cy="0"/>
                </a:xfrm>
                <a:prstGeom prst="line">
                  <a:avLst/>
                </a:prstGeom>
                <a:noFill/>
                <a:ln w="76200">
                  <a:solidFill>
                    <a:srgbClr val="00FF00"/>
                  </a:solidFill>
                  <a:round/>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44528" name="Line 80"/>
              <p:cNvSpPr>
                <a:spLocks noChangeShapeType="1"/>
              </p:cNvSpPr>
              <p:nvPr/>
            </p:nvSpPr>
            <p:spPr bwMode="auto">
              <a:xfrm>
                <a:off x="284" y="2232"/>
                <a:ext cx="12" cy="68"/>
              </a:xfrm>
              <a:prstGeom prst="line">
                <a:avLst/>
              </a:prstGeom>
              <a:noFill/>
              <a:ln w="76200">
                <a:solidFill>
                  <a:srgbClr val="00FF00"/>
                </a:solidFill>
                <a:round/>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44531" name="Line 83"/>
            <p:cNvSpPr>
              <a:spLocks noChangeShapeType="1"/>
            </p:cNvSpPr>
            <p:nvPr/>
          </p:nvSpPr>
          <p:spPr bwMode="auto">
            <a:xfrm flipV="1">
              <a:off x="4848" y="2588"/>
              <a:ext cx="356" cy="16"/>
            </a:xfrm>
            <a:prstGeom prst="line">
              <a:avLst/>
            </a:prstGeom>
            <a:noFill/>
            <a:ln w="85725">
              <a:solidFill>
                <a:srgbClr val="00FF00"/>
              </a:solidFill>
              <a:round/>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44493" name="Text Box 45"/>
          <p:cNvSpPr txBox="1">
            <a:spLocks noChangeArrowheads="1"/>
          </p:cNvSpPr>
          <p:nvPr/>
        </p:nvSpPr>
        <p:spPr bwMode="auto">
          <a:xfrm>
            <a:off x="366713" y="3768725"/>
            <a:ext cx="2122487"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إسماعيل</a:t>
            </a:r>
            <a:endPar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grpSp>
        <p:nvGrpSpPr>
          <p:cNvPr id="72716" name="Group 41"/>
          <p:cNvGrpSpPr>
            <a:grpSpLocks/>
          </p:cNvGrpSpPr>
          <p:nvPr/>
        </p:nvGrpSpPr>
        <p:grpSpPr bwMode="auto">
          <a:xfrm>
            <a:off x="8004176" y="3432175"/>
            <a:ext cx="1000125" cy="1231900"/>
            <a:chOff x="5042" y="2162"/>
            <a:chExt cx="630" cy="776"/>
          </a:xfrm>
        </p:grpSpPr>
        <p:sp>
          <p:nvSpPr>
            <p:cNvPr id="744451" name="Freeform 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52" name="AutoShape 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53" name="Rectangle 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54" name="AutoShape 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55" name="Line 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56" name="Line 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57" name="Rectangle 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727" name="Rectangle 10"/>
            <p:cNvSpPr>
              <a:spLocks noChangeArrowheads="1"/>
            </p:cNvSpPr>
            <p:nvPr/>
          </p:nvSpPr>
          <p:spPr bwMode="auto">
            <a:xfrm>
              <a:off x="5157" y="2414"/>
              <a:ext cx="512" cy="1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7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728" name="Rectangle 11"/>
            <p:cNvSpPr>
              <a:spLocks noChangeArrowheads="1"/>
            </p:cNvSpPr>
            <p:nvPr/>
          </p:nvSpPr>
          <p:spPr bwMode="auto">
            <a:xfrm>
              <a:off x="5150" y="2302"/>
              <a:ext cx="27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729" name="Rectangle 12"/>
            <p:cNvSpPr>
              <a:spLocks noChangeArrowheads="1"/>
            </p:cNvSpPr>
            <p:nvPr/>
          </p:nvSpPr>
          <p:spPr bwMode="auto">
            <a:xfrm>
              <a:off x="5042" y="2162"/>
              <a:ext cx="28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4461" name="Line 13"/>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62" name="Line 14"/>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63" name="Line 15"/>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733" name="Rectangle 27"/>
            <p:cNvSpPr>
              <a:spLocks noChangeArrowheads="1"/>
            </p:cNvSpPr>
            <p:nvPr/>
          </p:nvSpPr>
          <p:spPr bwMode="auto">
            <a:xfrm>
              <a:off x="5242" y="2541"/>
              <a:ext cx="382" cy="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إسماعيل- إسحاق</a:t>
              </a:r>
              <a:endParaRPr kumimoji="0" lang="en-US" sz="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44490" name="Rectangle 42"/>
          <p:cNvSpPr>
            <a:spLocks noChangeArrowheads="1"/>
          </p:cNvSpPr>
          <p:nvPr/>
        </p:nvSpPr>
        <p:spPr bwMode="auto">
          <a:xfrm>
            <a:off x="3305175" y="2414588"/>
            <a:ext cx="163513" cy="352425"/>
          </a:xfrm>
          <a:prstGeom prst="rect">
            <a:avLst/>
          </a:prstGeom>
          <a:solidFill>
            <a:schemeClr val="tx1"/>
          </a:solid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4494" name="Text Box 46"/>
          <p:cNvSpPr txBox="1">
            <a:spLocks noChangeArrowheads="1"/>
          </p:cNvSpPr>
          <p:nvPr/>
        </p:nvSpPr>
        <p:spPr bwMode="auto">
          <a:xfrm>
            <a:off x="3463925" y="2365375"/>
            <a:ext cx="1831975"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إسحق</a:t>
            </a:r>
            <a:endPar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4495" name="Text Box 47"/>
          <p:cNvSpPr txBox="1">
            <a:spLocks noChangeArrowheads="1"/>
          </p:cNvSpPr>
          <p:nvPr/>
        </p:nvSpPr>
        <p:spPr bwMode="auto">
          <a:xfrm>
            <a:off x="5235575" y="4365625"/>
            <a:ext cx="3101975" cy="107721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لماذا هذا الإختلاف الهائل؟</a:t>
            </a:r>
          </a:p>
        </p:txBody>
      </p:sp>
    </p:spTree>
    <p:extLst>
      <p:ext uri="{BB962C8B-B14F-4D97-AF65-F5344CB8AC3E}">
        <p14:creationId xmlns:p14="http://schemas.microsoft.com/office/powerpoint/2010/main" val="3937870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4493"/>
                                        </p:tgtEl>
                                        <p:attrNameLst>
                                          <p:attrName>style.visibility</p:attrName>
                                        </p:attrNameLst>
                                      </p:cBhvr>
                                      <p:to>
                                        <p:strVal val="visible"/>
                                      </p:to>
                                    </p:set>
                                    <p:animEffect transition="in" filter="fade">
                                      <p:cBhvr>
                                        <p:cTn id="7" dur="1000"/>
                                        <p:tgtEl>
                                          <p:spTgt spid="74449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44490"/>
                                        </p:tgtEl>
                                        <p:attrNameLst>
                                          <p:attrName>style.visibility</p:attrName>
                                        </p:attrNameLst>
                                      </p:cBhvr>
                                      <p:to>
                                        <p:strVal val="visible"/>
                                      </p:to>
                                    </p:set>
                                    <p:anim calcmode="lin" valueType="num">
                                      <p:cBhvr>
                                        <p:cTn id="15" dur="500" fill="hold"/>
                                        <p:tgtEl>
                                          <p:spTgt spid="744490"/>
                                        </p:tgtEl>
                                        <p:attrNameLst>
                                          <p:attrName>ppt_w</p:attrName>
                                        </p:attrNameLst>
                                      </p:cBhvr>
                                      <p:tavLst>
                                        <p:tav tm="0">
                                          <p:val>
                                            <p:strVal val="(6*min(max(#ppt_w*#ppt_h,.3),1)-7.4)/-.7*#ppt_w"/>
                                          </p:val>
                                        </p:tav>
                                        <p:tav tm="100000">
                                          <p:val>
                                            <p:strVal val="#ppt_w"/>
                                          </p:val>
                                        </p:tav>
                                      </p:tavLst>
                                    </p:anim>
                                    <p:anim calcmode="lin" valueType="num">
                                      <p:cBhvr>
                                        <p:cTn id="16" dur="500" fill="hold"/>
                                        <p:tgtEl>
                                          <p:spTgt spid="744490"/>
                                        </p:tgtEl>
                                        <p:attrNameLst>
                                          <p:attrName>ppt_h</p:attrName>
                                        </p:attrNameLst>
                                      </p:cBhvr>
                                      <p:tavLst>
                                        <p:tav tm="0">
                                          <p:val>
                                            <p:strVal val="(6*min(max(#ppt_w*#ppt_h,.3),1)-7.4)/-.7*#ppt_h"/>
                                          </p:val>
                                        </p:tav>
                                        <p:tav tm="100000">
                                          <p:val>
                                            <p:strVal val="#ppt_h"/>
                                          </p:val>
                                        </p:tav>
                                      </p:tavLst>
                                    </p:anim>
                                    <p:anim calcmode="lin" valueType="num">
                                      <p:cBhvr>
                                        <p:cTn id="17" dur="500" fill="hold"/>
                                        <p:tgtEl>
                                          <p:spTgt spid="744490"/>
                                        </p:tgtEl>
                                        <p:attrNameLst>
                                          <p:attrName>ppt_x</p:attrName>
                                        </p:attrNameLst>
                                      </p:cBhvr>
                                      <p:tavLst>
                                        <p:tav tm="0">
                                          <p:val>
                                            <p:fltVal val="0.5"/>
                                          </p:val>
                                        </p:tav>
                                        <p:tav tm="100000">
                                          <p:val>
                                            <p:strVal val="#ppt_x"/>
                                          </p:val>
                                        </p:tav>
                                      </p:tavLst>
                                    </p:anim>
                                    <p:anim calcmode="lin" valueType="num">
                                      <p:cBhvr>
                                        <p:cTn id="18" dur="500" fill="hold"/>
                                        <p:tgtEl>
                                          <p:spTgt spid="744490"/>
                                        </p:tgtEl>
                                        <p:attrNameLst>
                                          <p:attrName>ppt_y</p:attrName>
                                        </p:attrNameLst>
                                      </p:cBhvr>
                                      <p:tavLst>
                                        <p:tav tm="0">
                                          <p:val>
                                            <p:strVal val="1+(6*min(max(#ppt_w*#ppt_h,.3),1)-7.4)/-.7*#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744494"/>
                                        </p:tgtEl>
                                        <p:attrNameLst>
                                          <p:attrName>style.visibility</p:attrName>
                                        </p:attrNameLst>
                                      </p:cBhvr>
                                      <p:to>
                                        <p:strVal val="visible"/>
                                      </p:to>
                                    </p:set>
                                    <p:animEffect transition="in" filter="fade">
                                      <p:cBhvr>
                                        <p:cTn id="21" dur="1000"/>
                                        <p:tgtEl>
                                          <p:spTgt spid="7444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4495"/>
                                        </p:tgtEl>
                                        <p:attrNameLst>
                                          <p:attrName>style.visibility</p:attrName>
                                        </p:attrNameLst>
                                      </p:cBhvr>
                                      <p:to>
                                        <p:strVal val="visible"/>
                                      </p:to>
                                    </p:set>
                                    <p:animEffect transition="in" filter="fade">
                                      <p:cBhvr>
                                        <p:cTn id="26" dur="1000"/>
                                        <p:tgtEl>
                                          <p:spTgt spid="744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93" grpId="0" autoUpdateAnimBg="0"/>
      <p:bldP spid="744490" grpId="0" animBg="1"/>
      <p:bldP spid="744494" grpId="0" autoUpdateAnimBg="0"/>
      <p:bldP spid="744495"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28"/>
          <p:cNvGrpSpPr>
            <a:grpSpLocks/>
          </p:cNvGrpSpPr>
          <p:nvPr/>
        </p:nvGrpSpPr>
        <p:grpSpPr bwMode="auto">
          <a:xfrm>
            <a:off x="496888" y="7938"/>
            <a:ext cx="898525" cy="1720850"/>
            <a:chOff x="313" y="5"/>
            <a:chExt cx="566" cy="1084"/>
          </a:xfrm>
        </p:grpSpPr>
        <p:sp>
          <p:nvSpPr>
            <p:cNvPr id="746525" name="Rectangle 29"/>
            <p:cNvSpPr>
              <a:spLocks noChangeArrowheads="1"/>
            </p:cNvSpPr>
            <p:nvPr/>
          </p:nvSpPr>
          <p:spPr bwMode="auto">
            <a:xfrm>
              <a:off x="313" y="5"/>
              <a:ext cx="566"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46526" name="Line 30"/>
            <p:cNvSpPr>
              <a:spLocks noChangeShapeType="1"/>
            </p:cNvSpPr>
            <p:nvPr/>
          </p:nvSpPr>
          <p:spPr bwMode="auto">
            <a:xfrm flipV="1">
              <a:off x="471" y="694"/>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46498"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4755"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pic>
        <p:nvPicPr>
          <p:cNvPr id="746518"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7714" y="1073944"/>
            <a:ext cx="7524750"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6499"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00"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01"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02" name="AutoShape 6"/>
          <p:cNvSpPr>
            <a:spLocks noChangeArrowheads="1"/>
          </p:cNvSpPr>
          <p:nvPr/>
        </p:nvSpPr>
        <p:spPr bwMode="auto">
          <a:xfrm>
            <a:off x="8101885"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03"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04"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05"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764" name="Rectangle 10"/>
          <p:cNvSpPr>
            <a:spLocks noChangeArrowheads="1"/>
          </p:cNvSpPr>
          <p:nvPr/>
        </p:nvSpPr>
        <p:spPr bwMode="auto">
          <a:xfrm>
            <a:off x="8032605" y="3832225"/>
            <a:ext cx="108202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الأرض. النسل. البركة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4765" name="Rectangle 11"/>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4766" name="Rectangle 12"/>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46509"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10"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11"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770" name="Rectangle 23"/>
          <p:cNvSpPr>
            <a:spLocks noChangeArrowheads="1"/>
          </p:cNvSpPr>
          <p:nvPr/>
        </p:nvSpPr>
        <p:spPr bwMode="auto">
          <a:xfrm>
            <a:off x="8107363" y="4033838"/>
            <a:ext cx="1203364"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إسماعيل- إسحاق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6521" name="Text Box 25"/>
          <p:cNvSpPr txBox="1">
            <a:spLocks noChangeArrowheads="1"/>
          </p:cNvSpPr>
          <p:nvPr/>
        </p:nvSpPr>
        <p:spPr bwMode="auto">
          <a:xfrm>
            <a:off x="2108200" y="465138"/>
            <a:ext cx="5948363" cy="519112"/>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قارن الجغرافيا ...</a:t>
            </a:r>
          </a:p>
        </p:txBody>
      </p:sp>
      <p:sp>
        <p:nvSpPr>
          <p:cNvPr id="746522" name="Rectangle 26"/>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34</a:t>
            </a:r>
          </a:p>
        </p:txBody>
      </p:sp>
      <p:sp>
        <p:nvSpPr>
          <p:cNvPr id="74774" name="Text Box 27"/>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27" name="Text Box 34"/>
          <p:cNvSpPr txBox="1">
            <a:spLocks noChangeArrowheads="1"/>
          </p:cNvSpPr>
          <p:nvPr/>
        </p:nvSpPr>
        <p:spPr bwMode="auto">
          <a:xfrm>
            <a:off x="871536" y="4151148"/>
            <a:ext cx="3352382" cy="584776"/>
          </a:xfrm>
          <a:prstGeom prst="rect">
            <a:avLst/>
          </a:prstGeom>
          <a:solidFill>
            <a:srgbClr val="800000"/>
          </a:solidFill>
          <a:ln>
            <a:noFill/>
          </a:ln>
          <a:effectLst/>
        </p:spPr>
        <p:txBody>
          <a:bodyPr wrap="square">
            <a:spAutoFit/>
            <a:flatTx/>
          </a:bodyPr>
          <a:lstStyle/>
          <a:p>
            <a:pPr marL="0" marR="0" lvl="0" indent="0" algn="l" defTabSz="914400" rtl="1" eaLnBrk="1" fontAlgn="auto" latinLnBrk="0" hangingPunct="1">
              <a:lnSpc>
                <a:spcPct val="100000"/>
              </a:lnSpc>
              <a:spcBef>
                <a:spcPct val="50000"/>
              </a:spcBef>
              <a:spcAft>
                <a:spcPts val="0"/>
              </a:spcAft>
              <a:buClrTx/>
              <a:buSzTx/>
              <a:buFontTx/>
              <a:buNone/>
              <a:tabLst/>
              <a:defRPr/>
            </a:pPr>
            <a:r>
              <a:rPr kumimoji="0" lang="ar-JO" altLang="ja-JP" sz="3200" b="1" i="0" u="none" strike="noStrike" kern="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العالم العربي</a:t>
            </a:r>
          </a:p>
        </p:txBody>
      </p:sp>
      <p:sp>
        <p:nvSpPr>
          <p:cNvPr id="30" name="Text Box 30"/>
          <p:cNvSpPr txBox="1">
            <a:spLocks noChangeArrowheads="1"/>
          </p:cNvSpPr>
          <p:nvPr/>
        </p:nvSpPr>
        <p:spPr bwMode="auto">
          <a:xfrm>
            <a:off x="966536" y="1123867"/>
            <a:ext cx="7305927" cy="440237"/>
          </a:xfrm>
          <a:prstGeom prst="rect">
            <a:avLst/>
          </a:prstGeom>
          <a:solidFill>
            <a:schemeClr val="bg2"/>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defPPr>
              <a:defRPr lang="en-US"/>
            </a:defPPr>
            <a:lvl1pPr>
              <a:lnSpc>
                <a:spcPct val="80000"/>
              </a:lnSpc>
              <a:spcBef>
                <a:spcPct val="50000"/>
              </a:spcBef>
              <a:defRPr sz="2400">
                <a:effectLst/>
                <a:latin typeface="宋体" charset="0"/>
                <a:ea typeface="宋体" charset="0"/>
                <a:cs typeface="宋体" charset="0"/>
              </a:defRPr>
            </a:lvl1pPr>
          </a:lstStyle>
          <a:p>
            <a:pPr marL="0" marR="0" lvl="0" indent="0" algn="ctr" defTabSz="457200" rtl="1" eaLnBrk="1" fontAlgn="auto" latinLnBrk="0" hangingPunct="1">
              <a:lnSpc>
                <a:spcPct val="80000"/>
              </a:lnSpc>
              <a:spcBef>
                <a:spcPct val="50000"/>
              </a:spcBef>
              <a:spcAft>
                <a:spcPts val="0"/>
              </a:spcAft>
              <a:buClrTx/>
              <a:buSzTx/>
              <a:buFontTx/>
              <a:buNone/>
              <a:tabLst/>
              <a:defRPr/>
            </a:pPr>
            <a:r>
              <a:rPr kumimoji="0" lang="ar-JO" altLang="zh-CN" sz="2800" b="1" i="0" u="none" strike="noStrike" kern="1200" cap="none" spc="0" normalizeH="0" baseline="0" noProof="0" dirty="0">
                <a:ln>
                  <a:noFill/>
                </a:ln>
                <a:solidFill>
                  <a:srgbClr val="00FF00"/>
                </a:solidFill>
                <a:effectLst/>
                <a:uLnTx/>
                <a:uFillTx/>
                <a:latin typeface="Arial" panose="020B0604020202020204" pitchFamily="34" charset="0"/>
                <a:ea typeface="Accordance" panose="00000400000000000000" pitchFamily="2" charset="-79"/>
                <a:cs typeface="Arial" panose="020B0604020202020204" pitchFamily="34" charset="0"/>
              </a:rPr>
              <a:t>إسرائيل و ...</a:t>
            </a:r>
          </a:p>
        </p:txBody>
      </p:sp>
    </p:spTree>
    <p:extLst>
      <p:ext uri="{BB962C8B-B14F-4D97-AF65-F5344CB8AC3E}">
        <p14:creationId xmlns:p14="http://schemas.microsoft.com/office/powerpoint/2010/main" val="3222647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Rot="1" noChangeArrowheads="1"/>
          </p:cNvSpPr>
          <p:nvPr>
            <p:ph type="title" idx="4294967295"/>
          </p:nvPr>
        </p:nvSpPr>
        <p:spPr>
          <a:xfrm>
            <a:off x="2286000" y="152400"/>
            <a:ext cx="5410200" cy="762000"/>
          </a:xfrm>
          <a:solidFill>
            <a:srgbClr val="800080"/>
          </a:solidFill>
          <a:ln w="57150">
            <a:solidFill>
              <a:schemeClr val="bg2"/>
            </a:solidFill>
          </a:ln>
        </p:spPr>
        <p:txBody>
          <a:bodyPr/>
          <a:lstStyle/>
          <a:p>
            <a:pPr eaLnBrk="1" hangingPunct="1">
              <a:defRPr/>
            </a:pPr>
            <a:r>
              <a:rPr lang="ar-JO" sz="4000" dirty="0">
                <a:latin typeface="Garamond" charset="0"/>
              </a:rPr>
              <a:t>الشرق الأوسط المعاصر</a:t>
            </a:r>
            <a:endParaRPr lang="en-US" sz="4000" dirty="0">
              <a:latin typeface="Garamond" charset="0"/>
            </a:endParaRPr>
          </a:p>
        </p:txBody>
      </p:sp>
      <p:pic>
        <p:nvPicPr>
          <p:cNvPr id="57347"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ar-JO" dirty="0"/>
              <a:t>21</a:t>
            </a:r>
            <a:endParaRPr lang="en-US" dirty="0"/>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35"/>
          <p:cNvGrpSpPr>
            <a:grpSpLocks/>
          </p:cNvGrpSpPr>
          <p:nvPr/>
        </p:nvGrpSpPr>
        <p:grpSpPr bwMode="auto">
          <a:xfrm>
            <a:off x="496888" y="7938"/>
            <a:ext cx="898525" cy="1720850"/>
            <a:chOff x="313" y="5"/>
            <a:chExt cx="566" cy="1084"/>
          </a:xfrm>
        </p:grpSpPr>
        <p:sp>
          <p:nvSpPr>
            <p:cNvPr id="745508" name="Rectangle 36"/>
            <p:cNvSpPr>
              <a:spLocks noChangeArrowheads="1"/>
            </p:cNvSpPr>
            <p:nvPr/>
          </p:nvSpPr>
          <p:spPr bwMode="auto">
            <a:xfrm>
              <a:off x="313" y="5"/>
              <a:ext cx="566"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45509" name="Line 37"/>
            <p:cNvSpPr>
              <a:spLocks noChangeShapeType="1"/>
            </p:cNvSpPr>
            <p:nvPr/>
          </p:nvSpPr>
          <p:spPr bwMode="auto">
            <a:xfrm flipV="1">
              <a:off x="500" y="642"/>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45474"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6803"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grpSp>
        <p:nvGrpSpPr>
          <p:cNvPr id="76804"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5483" name="Freeform 11"/>
            <p:cNvSpPr>
              <a:spLocks/>
            </p:cNvSpPr>
            <p:nvPr/>
          </p:nvSpPr>
          <p:spPr bwMode="auto">
            <a:xfrm>
              <a:off x="2132" y="1717"/>
              <a:ext cx="35" cy="87"/>
            </a:xfrm>
            <a:custGeom>
              <a:avLst/>
              <a:gdLst/>
              <a:ahLst/>
              <a:cxnLst>
                <a:cxn ang="0">
                  <a:pos x="36" y="207"/>
                </a:cxn>
                <a:cxn ang="0">
                  <a:pos x="40" y="195"/>
                </a:cxn>
                <a:cxn ang="0">
                  <a:pos x="44" y="151"/>
                </a:cxn>
                <a:cxn ang="0">
                  <a:pos x="56" y="127"/>
                </a:cxn>
                <a:cxn ang="0">
                  <a:pos x="56" y="43"/>
                </a:cxn>
                <a:cxn ang="0">
                  <a:pos x="72" y="19"/>
                </a:cxn>
                <a:cxn ang="0">
                  <a:pos x="44" y="11"/>
                </a:cxn>
                <a:cxn ang="0">
                  <a:pos x="32" y="35"/>
                </a:cxn>
                <a:cxn ang="0">
                  <a:pos x="24" y="79"/>
                </a:cxn>
                <a:cxn ang="0">
                  <a:pos x="8" y="103"/>
                </a:cxn>
                <a:cxn ang="0">
                  <a:pos x="0" y="127"/>
                </a:cxn>
                <a:cxn ang="0">
                  <a:pos x="4" y="139"/>
                </a:cxn>
                <a:cxn ang="0">
                  <a:pos x="16" y="147"/>
                </a:cxn>
                <a:cxn ang="0">
                  <a:pos x="28" y="183"/>
                </a:cxn>
                <a:cxn ang="0">
                  <a:pos x="36" y="207"/>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45484" name="Freeform 1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85" name="AutoShape 1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86" name="Rectangle 1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87" name="AutoShape 1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88" name="Line 1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89" name="Line 1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90" name="Rectangle 1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6812" name="Rectangle 19"/>
          <p:cNvSpPr>
            <a:spLocks noChangeArrowheads="1"/>
          </p:cNvSpPr>
          <p:nvPr/>
        </p:nvSpPr>
        <p:spPr bwMode="auto">
          <a:xfrm>
            <a:off x="8004176" y="3832225"/>
            <a:ext cx="1315886"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الأرض. النسل. البركة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6813" name="Rectangle 20"/>
          <p:cNvSpPr>
            <a:spLocks noChangeArrowheads="1"/>
          </p:cNvSpPr>
          <p:nvPr/>
        </p:nvSpPr>
        <p:spPr bwMode="auto">
          <a:xfrm>
            <a:off x="8193258"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6814" name="Rectangle 21"/>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45494" name="Line 2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95" name="Line 2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496" name="Line 2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6818" name="Rectangle 26"/>
          <p:cNvSpPr>
            <a:spLocks noChangeArrowheads="1"/>
          </p:cNvSpPr>
          <p:nvPr/>
        </p:nvSpPr>
        <p:spPr bwMode="auto">
          <a:xfrm>
            <a:off x="8053388" y="3997657"/>
            <a:ext cx="1218867"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إسماعيل- إسحق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45501" name="Freeform 29"/>
          <p:cNvSpPr>
            <a:spLocks/>
          </p:cNvSpPr>
          <p:nvPr/>
        </p:nvSpPr>
        <p:spPr bwMode="auto">
          <a:xfrm>
            <a:off x="723900" y="1263650"/>
            <a:ext cx="7707313" cy="4456113"/>
          </a:xfrm>
          <a:custGeom>
            <a:avLst/>
            <a:gdLst/>
            <a:ahLst/>
            <a:cxnLst>
              <a:cxn ang="0">
                <a:pos x="1280" y="1044"/>
              </a:cxn>
              <a:cxn ang="0">
                <a:pos x="1152" y="1100"/>
              </a:cxn>
              <a:cxn ang="0">
                <a:pos x="928" y="932"/>
              </a:cxn>
              <a:cxn ang="0">
                <a:pos x="288" y="1036"/>
              </a:cxn>
              <a:cxn ang="0">
                <a:pos x="56" y="1420"/>
              </a:cxn>
              <a:cxn ang="0">
                <a:pos x="48" y="1732"/>
              </a:cxn>
              <a:cxn ang="0">
                <a:pos x="208" y="2068"/>
              </a:cxn>
              <a:cxn ang="0">
                <a:pos x="344" y="2108"/>
              </a:cxn>
              <a:cxn ang="0">
                <a:pos x="624" y="2124"/>
              </a:cxn>
              <a:cxn ang="0">
                <a:pos x="840" y="2076"/>
              </a:cxn>
              <a:cxn ang="0">
                <a:pos x="1032" y="2124"/>
              </a:cxn>
              <a:cxn ang="0">
                <a:pos x="1104" y="1956"/>
              </a:cxn>
              <a:cxn ang="0">
                <a:pos x="1440" y="2068"/>
              </a:cxn>
              <a:cxn ang="0">
                <a:pos x="1488" y="2036"/>
              </a:cxn>
              <a:cxn ang="0">
                <a:pos x="1736" y="2156"/>
              </a:cxn>
              <a:cxn ang="0">
                <a:pos x="1744" y="2492"/>
              </a:cxn>
              <a:cxn ang="0">
                <a:pos x="1800" y="2740"/>
              </a:cxn>
              <a:cxn ang="0">
                <a:pos x="1944" y="2396"/>
              </a:cxn>
              <a:cxn ang="0">
                <a:pos x="2200" y="2068"/>
              </a:cxn>
              <a:cxn ang="0">
                <a:pos x="2096" y="1860"/>
              </a:cxn>
              <a:cxn ang="0">
                <a:pos x="2464" y="1620"/>
              </a:cxn>
              <a:cxn ang="0">
                <a:pos x="2504" y="1460"/>
              </a:cxn>
              <a:cxn ang="0">
                <a:pos x="2624" y="1396"/>
              </a:cxn>
              <a:cxn ang="0">
                <a:pos x="2984" y="1540"/>
              </a:cxn>
              <a:cxn ang="0">
                <a:pos x="2960" y="1876"/>
              </a:cxn>
              <a:cxn ang="0">
                <a:pos x="3040" y="2244"/>
              </a:cxn>
              <a:cxn ang="0">
                <a:pos x="3336" y="2012"/>
              </a:cxn>
              <a:cxn ang="0">
                <a:pos x="3256" y="1748"/>
              </a:cxn>
              <a:cxn ang="0">
                <a:pos x="3456" y="1556"/>
              </a:cxn>
              <a:cxn ang="0">
                <a:pos x="3608" y="1876"/>
              </a:cxn>
              <a:cxn ang="0">
                <a:pos x="3752" y="2212"/>
              </a:cxn>
              <a:cxn ang="0">
                <a:pos x="4048" y="2660"/>
              </a:cxn>
              <a:cxn ang="0">
                <a:pos x="4696" y="2732"/>
              </a:cxn>
              <a:cxn ang="0">
                <a:pos x="4800" y="2492"/>
              </a:cxn>
              <a:cxn ang="0">
                <a:pos x="4472" y="2284"/>
              </a:cxn>
              <a:cxn ang="0">
                <a:pos x="4280" y="2180"/>
              </a:cxn>
              <a:cxn ang="0">
                <a:pos x="4072" y="2204"/>
              </a:cxn>
              <a:cxn ang="0">
                <a:pos x="3912" y="2060"/>
              </a:cxn>
              <a:cxn ang="0">
                <a:pos x="3792" y="1644"/>
              </a:cxn>
              <a:cxn ang="0">
                <a:pos x="3376" y="1284"/>
              </a:cxn>
              <a:cxn ang="0">
                <a:pos x="3000" y="1276"/>
              </a:cxn>
              <a:cxn ang="0">
                <a:pos x="3176" y="1068"/>
              </a:cxn>
              <a:cxn ang="0">
                <a:pos x="3680" y="852"/>
              </a:cxn>
              <a:cxn ang="0">
                <a:pos x="3736" y="660"/>
              </a:cxn>
              <a:cxn ang="0">
                <a:pos x="3576" y="508"/>
              </a:cxn>
              <a:cxn ang="0">
                <a:pos x="3384" y="308"/>
              </a:cxn>
              <a:cxn ang="0">
                <a:pos x="2880" y="28"/>
              </a:cxn>
              <a:cxn ang="0">
                <a:pos x="2552" y="220"/>
              </a:cxn>
              <a:cxn ang="0">
                <a:pos x="2136" y="348"/>
              </a:cxn>
              <a:cxn ang="0">
                <a:pos x="2120" y="564"/>
              </a:cxn>
              <a:cxn ang="0">
                <a:pos x="2008" y="636"/>
              </a:cxn>
              <a:cxn ang="0">
                <a:pos x="1816" y="692"/>
              </a:cxn>
              <a:cxn ang="0">
                <a:pos x="1416" y="660"/>
              </a:cxn>
              <a:cxn ang="0">
                <a:pos x="1712" y="1004"/>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5503" name="Text Box 31"/>
          <p:cNvSpPr txBox="1">
            <a:spLocks noChangeArrowheads="1"/>
          </p:cNvSpPr>
          <p:nvPr/>
        </p:nvSpPr>
        <p:spPr bwMode="auto">
          <a:xfrm>
            <a:off x="1752600" y="485775"/>
            <a:ext cx="703580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قارن الجغرافيا ...</a:t>
            </a:r>
          </a:p>
        </p:txBody>
      </p:sp>
      <p:sp>
        <p:nvSpPr>
          <p:cNvPr id="745504" name="Text Box 32"/>
          <p:cNvSpPr txBox="1">
            <a:spLocks noChangeArrowheads="1"/>
          </p:cNvSpPr>
          <p:nvPr/>
        </p:nvSpPr>
        <p:spPr bwMode="auto">
          <a:xfrm>
            <a:off x="1352550" y="5826125"/>
            <a:ext cx="669925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محمد مقابل إسحاق!</a:t>
            </a:r>
          </a:p>
        </p:txBody>
      </p:sp>
      <p:sp>
        <p:nvSpPr>
          <p:cNvPr id="745505" name="Rectangle 33"/>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35</a:t>
            </a:r>
          </a:p>
        </p:txBody>
      </p:sp>
      <p:sp>
        <p:nvSpPr>
          <p:cNvPr id="76824" name="Text Box 34"/>
          <p:cNvSpPr txBox="1">
            <a:spLocks noChangeArrowheads="1"/>
          </p:cNvSpPr>
          <p:nvPr/>
        </p:nvSpPr>
        <p:spPr bwMode="auto">
          <a:xfrm>
            <a:off x="7231656" y="6240870"/>
            <a:ext cx="115768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كتيب ص. ١٩- ٢٤</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Tree>
    <p:extLst>
      <p:ext uri="{BB962C8B-B14F-4D97-AF65-F5344CB8AC3E}">
        <p14:creationId xmlns:p14="http://schemas.microsoft.com/office/powerpoint/2010/main" val="491314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left)">
                                      <p:cBhvr>
                                        <p:cTn id="7" dur="5000"/>
                                        <p:tgtEl>
                                          <p:spTgt spid="745501"/>
                                        </p:tgtEl>
                                      </p:cBhvr>
                                    </p:animEffect>
                                  </p:childTnLst>
                                </p:cTn>
                              </p:par>
                            </p:childTnLst>
                          </p:cTn>
                        </p:par>
                        <p:par>
                          <p:cTn id="8" fill="hold" nodeType="afterGroup">
                            <p:stCondLst>
                              <p:cond delay="6000"/>
                            </p:stCondLst>
                            <p:childTnLst>
                              <p:par>
                                <p:cTn id="9" presetID="23" presetClass="entr" presetSubtype="36" fill="hold" grpId="0"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2"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Rectangle 42"/>
          <p:cNvSpPr>
            <a:spLocks noChangeArrowheads="1"/>
          </p:cNvSpPr>
          <p:nvPr/>
        </p:nvSpPr>
        <p:spPr bwMode="auto">
          <a:xfrm>
            <a:off x="7531349" y="6592180"/>
            <a:ext cx="721672" cy="246221"/>
          </a:xfrm>
          <a:prstGeom prst="rect">
            <a:avLst/>
          </a:prstGeom>
          <a:solidFill>
            <a:srgbClr val="800000"/>
          </a:solid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9.65.03b.</a:t>
            </a:r>
          </a:p>
        </p:txBody>
      </p:sp>
      <p:sp>
        <p:nvSpPr>
          <p:cNvPr id="747522" name="Text Box 2"/>
          <p:cNvSpPr txBox="1">
            <a:spLocks noChangeArrowheads="1"/>
          </p:cNvSpPr>
          <p:nvPr/>
        </p:nvSpPr>
        <p:spPr bwMode="auto">
          <a:xfrm>
            <a:off x="1787525" y="0"/>
            <a:ext cx="3584575"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uLnTx/>
              <a:uFillTx/>
              <a:latin typeface="Arial" panose="020B0604020202020204" pitchFamily="34" charset="0"/>
              <a:ea typeface="Gulim" charset="0"/>
              <a:cs typeface="Arial" panose="020B0604020202020204" pitchFamily="34" charset="0"/>
            </a:endParaRPr>
          </a:p>
        </p:txBody>
      </p:sp>
      <p:sp>
        <p:nvSpPr>
          <p:cNvPr id="747536"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2000" b="0" i="0" u="none" strike="noStrike" kern="1200" cap="none" spc="0" normalizeH="0" baseline="0" noProof="0">
              <a:ln>
                <a:noFill/>
              </a:ln>
              <a:solidFill>
                <a:srgbClr val="FFA27C"/>
              </a:solidFill>
              <a:effectLst/>
              <a:uLnTx/>
              <a:uFillTx/>
              <a:latin typeface="Arial" panose="020B0604020202020204" pitchFamily="34" charset="0"/>
              <a:ea typeface="Gulim" charset="0"/>
              <a:cs typeface="Arial" panose="020B0604020202020204" pitchFamily="34" charset="0"/>
            </a:endParaRPr>
          </a:p>
        </p:txBody>
      </p:sp>
      <p:sp>
        <p:nvSpPr>
          <p:cNvPr id="747538" name="Rectangle 18"/>
          <p:cNvSpPr>
            <a:spLocks noChangeArrowheads="1"/>
          </p:cNvSpPr>
          <p:nvPr/>
        </p:nvSpPr>
        <p:spPr bwMode="auto">
          <a:xfrm>
            <a:off x="620713" y="160338"/>
            <a:ext cx="776288" cy="1444624"/>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8800" b="0" i="0" u="none" strike="noStrike" kern="1200" cap="none" spc="0" normalizeH="0" baseline="0" noProof="0" dirty="0">
                <a:ln>
                  <a:noFill/>
                </a:ln>
                <a:solidFill>
                  <a:srgbClr val="FFD34A"/>
                </a:solidFill>
                <a:effectLst/>
                <a:uLnTx/>
                <a:uFillTx/>
                <a:latin typeface="Arial" panose="020B0604020202020204" pitchFamily="34" charset="0"/>
                <a:ea typeface="Gulim" charset="0"/>
                <a:cs typeface="Arial" panose="020B0604020202020204" pitchFamily="34" charset="0"/>
              </a:rPr>
              <a:t>٧</a:t>
            </a:r>
          </a:p>
        </p:txBody>
      </p:sp>
      <p:sp>
        <p:nvSpPr>
          <p:cNvPr id="747540" name="Text Box 20"/>
          <p:cNvSpPr txBox="1">
            <a:spLocks noChangeArrowheads="1"/>
          </p:cNvSpPr>
          <p:nvPr/>
        </p:nvSpPr>
        <p:spPr bwMode="auto">
          <a:xfrm>
            <a:off x="8559344" y="6403946"/>
            <a:ext cx="389851"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dirty="0">
                <a:ln>
                  <a:noFill/>
                </a:ln>
                <a:solidFill>
                  <a:srgbClr val="FFFFFF"/>
                </a:solidFill>
                <a:effectLst/>
                <a:uLnTx/>
                <a:uFillTx/>
                <a:latin typeface="Arial" panose="020B0604020202020204" pitchFamily="34" charset="0"/>
                <a:ea typeface="Gulim" charset="0"/>
                <a:cs typeface="Arial" panose="020B0604020202020204" pitchFamily="34" charset="0"/>
              </a:rPr>
              <a:t>٥ </a:t>
            </a:r>
          </a:p>
        </p:txBody>
      </p:sp>
      <p:sp>
        <p:nvSpPr>
          <p:cNvPr id="747549" name="Text Box 29"/>
          <p:cNvSpPr txBox="1">
            <a:spLocks noChangeArrowheads="1"/>
          </p:cNvSpPr>
          <p:nvPr/>
        </p:nvSpPr>
        <p:spPr bwMode="auto">
          <a:xfrm>
            <a:off x="2108200" y="465138"/>
            <a:ext cx="6405563" cy="519112"/>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flatTx/>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قارن الجغرافيا ...</a:t>
            </a:r>
          </a:p>
        </p:txBody>
      </p:sp>
      <p:sp>
        <p:nvSpPr>
          <p:cNvPr id="747550" name="Rectangle 30"/>
          <p:cNvSpPr>
            <a:spLocks noChangeArrowheads="1"/>
          </p:cNvSpPr>
          <p:nvPr/>
        </p:nvSpPr>
        <p:spPr bwMode="auto">
          <a:xfrm>
            <a:off x="8111853" y="6590592"/>
            <a:ext cx="325730"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Gulim" charset="0"/>
                <a:cs typeface="Arial" panose="020B0604020202020204" pitchFamily="34" charset="0"/>
              </a:rPr>
              <a:t>36</a:t>
            </a:r>
          </a:p>
        </p:txBody>
      </p:sp>
      <p:sp>
        <p:nvSpPr>
          <p:cNvPr id="747551" name="Text Box 31"/>
          <p:cNvSpPr txBox="1">
            <a:spLocks noChangeArrowheads="1"/>
          </p:cNvSpPr>
          <p:nvPr/>
        </p:nvSpPr>
        <p:spPr bwMode="auto">
          <a:xfrm>
            <a:off x="7083376" y="6240870"/>
            <a:ext cx="1455847"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altLang="ko-KR"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كتيب ، الصفحات 19-24</a:t>
            </a:r>
            <a:endParaRPr kumimoji="0" lang="en-US" altLang="ko-KR"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endParaRPr>
          </a:p>
        </p:txBody>
      </p:sp>
      <p:grpSp>
        <p:nvGrpSpPr>
          <p:cNvPr id="80913" name="Group 33"/>
          <p:cNvGrpSpPr>
            <a:grpSpLocks/>
          </p:cNvGrpSpPr>
          <p:nvPr/>
        </p:nvGrpSpPr>
        <p:grpSpPr bwMode="auto">
          <a:xfrm>
            <a:off x="8004175" y="3432175"/>
            <a:ext cx="1338329" cy="1231900"/>
            <a:chOff x="8004175" y="3432175"/>
            <a:chExt cx="1338329" cy="1231900"/>
          </a:xfrm>
        </p:grpSpPr>
        <p:sp>
          <p:nvSpPr>
            <p:cNvPr id="35"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6"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7"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8"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9"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40"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41"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0921" name="Rectangle 10"/>
            <p:cNvSpPr>
              <a:spLocks noChangeArrowheads="1"/>
            </p:cNvSpPr>
            <p:nvPr/>
          </p:nvSpPr>
          <p:spPr bwMode="auto">
            <a:xfrm>
              <a:off x="8004176" y="3783013"/>
              <a:ext cx="133832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الأرض- النسل- البركة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0922" name="Rectangle 11"/>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0923" name="Rectangle 12"/>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45"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46"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47"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0927" name="Rectangle 26"/>
            <p:cNvSpPr>
              <a:spLocks noChangeArrowheads="1"/>
            </p:cNvSpPr>
            <p:nvPr/>
          </p:nvSpPr>
          <p:spPr bwMode="auto">
            <a:xfrm>
              <a:off x="8004176" y="4033838"/>
              <a:ext cx="1268079"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إسماعيل- إسحق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grpSp>
      <p:grpSp>
        <p:nvGrpSpPr>
          <p:cNvPr id="6" name="Group 5"/>
          <p:cNvGrpSpPr/>
          <p:nvPr/>
        </p:nvGrpSpPr>
        <p:grpSpPr>
          <a:xfrm>
            <a:off x="4351926" y="1506731"/>
            <a:ext cx="2959100" cy="3589337"/>
            <a:chOff x="2651125" y="2652713"/>
            <a:chExt cx="2959100" cy="3589337"/>
          </a:xfrm>
        </p:grpSpPr>
        <p:pic>
          <p:nvPicPr>
            <p:cNvPr id="747543" name="Picture 2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51125" y="2652713"/>
              <a:ext cx="2959100" cy="35893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33" name="Rectangle 33"/>
            <p:cNvSpPr>
              <a:spLocks noChangeArrowheads="1"/>
            </p:cNvSpPr>
            <p:nvPr/>
          </p:nvSpPr>
          <p:spPr bwMode="auto">
            <a:xfrm>
              <a:off x="2703513" y="2700338"/>
              <a:ext cx="2687637"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إسرائيل و...</a:t>
              </a:r>
              <a:endParaRPr kumimoji="0" lang="en-US"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endParaRPr>
            </a:p>
          </p:txBody>
        </p:sp>
        <p:sp>
          <p:nvSpPr>
            <p:cNvPr id="42" name="TextBox 41"/>
            <p:cNvSpPr txBox="1"/>
            <p:nvPr/>
          </p:nvSpPr>
          <p:spPr>
            <a:xfrm>
              <a:off x="2773206" y="3193113"/>
              <a:ext cx="1451454" cy="523220"/>
            </a:xfrm>
            <a:prstGeom prst="rect">
              <a:avLst/>
            </a:prstGeom>
            <a:solidFill>
              <a:srgbClr val="790015"/>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grpSp>
        <p:nvGrpSpPr>
          <p:cNvPr id="9" name="Group 8"/>
          <p:cNvGrpSpPr/>
          <p:nvPr/>
        </p:nvGrpSpPr>
        <p:grpSpPr>
          <a:xfrm>
            <a:off x="1810338" y="1093336"/>
            <a:ext cx="2603500" cy="2819401"/>
            <a:chOff x="2238375" y="1060450"/>
            <a:chExt cx="2603500" cy="2819401"/>
          </a:xfrm>
        </p:grpSpPr>
        <p:pic>
          <p:nvPicPr>
            <p:cNvPr id="747542" name="Picture 2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38375" y="1066801"/>
              <a:ext cx="2603500" cy="28130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2" name="Rectangle 32"/>
            <p:cNvSpPr>
              <a:spLocks noChangeArrowheads="1"/>
            </p:cNvSpPr>
            <p:nvPr/>
          </p:nvSpPr>
          <p:spPr bwMode="auto">
            <a:xfrm>
              <a:off x="2276475" y="1060450"/>
              <a:ext cx="2503488"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0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إسرائيل و ...</a:t>
              </a:r>
            </a:p>
          </p:txBody>
        </p:sp>
        <p:sp>
          <p:nvSpPr>
            <p:cNvPr id="43" name="TextBox 42"/>
            <p:cNvSpPr txBox="1"/>
            <p:nvPr/>
          </p:nvSpPr>
          <p:spPr>
            <a:xfrm>
              <a:off x="2911509" y="1470228"/>
              <a:ext cx="1930366" cy="523220"/>
            </a:xfrm>
            <a:prstGeom prst="rect">
              <a:avLst/>
            </a:prstGeom>
            <a:solidFill>
              <a:srgbClr val="79001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إستراليا</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grpSp>
        <p:nvGrpSpPr>
          <p:cNvPr id="7" name="Group 6"/>
          <p:cNvGrpSpPr/>
          <p:nvPr/>
        </p:nvGrpSpPr>
        <p:grpSpPr>
          <a:xfrm>
            <a:off x="108928" y="2312606"/>
            <a:ext cx="2996700" cy="3916561"/>
            <a:chOff x="1033463" y="1804988"/>
            <a:chExt cx="2996700" cy="3916561"/>
          </a:xfrm>
        </p:grpSpPr>
        <p:pic>
          <p:nvPicPr>
            <p:cNvPr id="747547" name="Picture 2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33463" y="1804988"/>
              <a:ext cx="2933700" cy="391656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3" name="Rectangle 33"/>
            <p:cNvSpPr>
              <a:spLocks noChangeArrowheads="1"/>
            </p:cNvSpPr>
            <p:nvPr/>
          </p:nvSpPr>
          <p:spPr bwMode="auto">
            <a:xfrm>
              <a:off x="1114425" y="1817688"/>
              <a:ext cx="2535238"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إسرائيل و ...</a:t>
              </a:r>
            </a:p>
          </p:txBody>
        </p:sp>
        <p:sp>
          <p:nvSpPr>
            <p:cNvPr id="44" name="TextBox 43"/>
            <p:cNvSpPr txBox="1"/>
            <p:nvPr/>
          </p:nvSpPr>
          <p:spPr>
            <a:xfrm>
              <a:off x="2214081" y="4679007"/>
              <a:ext cx="1816082" cy="523220"/>
            </a:xfrm>
            <a:prstGeom prst="rect">
              <a:avLst/>
            </a:prstGeom>
            <a:solidFill>
              <a:srgbClr val="79001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48" name="TextBox 47"/>
          <p:cNvSpPr txBox="1"/>
          <p:nvPr/>
        </p:nvSpPr>
        <p:spPr>
          <a:xfrm>
            <a:off x="6215366" y="5459938"/>
            <a:ext cx="2389143" cy="923330"/>
          </a:xfrm>
          <a:prstGeom prst="rect">
            <a:avLst/>
          </a:prstGeom>
          <a:noFill/>
        </p:spPr>
        <p:txBody>
          <a:bodyPr wrap="square" rtlCol="0">
            <a:spAutoFit/>
          </a:bodyPr>
          <a:lstStyle/>
          <a:p>
            <a:pPr marL="0" marR="0" lvl="0" indent="0" algn="just" defTabSz="457200" rtl="1"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panose="020B0604020202020204" pitchFamily="34" charset="0"/>
                <a:ea typeface="ＭＳ Ｐゴシック"/>
                <a:cs typeface="Arial" panose="020B0604020202020204" pitchFamily="34" charset="0"/>
              </a:rPr>
              <a:t>الخرائط المرسومة بنفس المقياس مع إسرائيل باللون الأزرق</a:t>
            </a:r>
          </a:p>
        </p:txBody>
      </p:sp>
      <p:grpSp>
        <p:nvGrpSpPr>
          <p:cNvPr id="12" name="Group 11"/>
          <p:cNvGrpSpPr/>
          <p:nvPr/>
        </p:nvGrpSpPr>
        <p:grpSpPr>
          <a:xfrm>
            <a:off x="2773377" y="2533848"/>
            <a:ext cx="3145751" cy="3790057"/>
            <a:chOff x="2226349" y="2533848"/>
            <a:chExt cx="3145751" cy="3790057"/>
          </a:xfrm>
        </p:grpSpPr>
        <p:sp>
          <p:nvSpPr>
            <p:cNvPr id="10" name="Rectangle 9"/>
            <p:cNvSpPr/>
            <p:nvPr/>
          </p:nvSpPr>
          <p:spPr bwMode="auto">
            <a:xfrm>
              <a:off x="2226349" y="2533848"/>
              <a:ext cx="3145751" cy="3790057"/>
            </a:xfrm>
            <a:prstGeom prst="rect">
              <a:avLst/>
            </a:prstGeom>
            <a:solidFill>
              <a:schemeClr val="accent3"/>
            </a:solidFill>
            <a:ln w="76200">
              <a:solidFill>
                <a:schemeClr val="accent2"/>
              </a:solidFill>
              <a:miter lim="800000"/>
              <a:headEnd/>
              <a:tailEn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5" name="Rectangle 33"/>
            <p:cNvSpPr>
              <a:spLocks noChangeArrowheads="1"/>
            </p:cNvSpPr>
            <p:nvPr/>
          </p:nvSpPr>
          <p:spPr bwMode="auto">
            <a:xfrm>
              <a:off x="2264068" y="2573779"/>
              <a:ext cx="3070313" cy="483289"/>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إسرائيل و ...</a:t>
              </a:r>
            </a:p>
          </p:txBody>
        </p:sp>
        <p:pic>
          <p:nvPicPr>
            <p:cNvPr id="54" name="Picture 2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181067" y="3074122"/>
              <a:ext cx="1068740" cy="3130650"/>
            </a:xfrm>
            <a:prstGeom prst="rect">
              <a:avLst/>
            </a:prstGeom>
            <a:noFill/>
            <a:ln w="76200">
              <a:solidFill>
                <a:schemeClr val="accent2"/>
              </a:solidFill>
              <a:miter lim="800000"/>
              <a:headEnd/>
              <a:tailEnd/>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56" name="TextBox 55"/>
            <p:cNvSpPr txBox="1"/>
            <p:nvPr/>
          </p:nvSpPr>
          <p:spPr>
            <a:xfrm>
              <a:off x="2398556" y="3544405"/>
              <a:ext cx="2039852" cy="523220"/>
            </a:xfrm>
            <a:prstGeom prst="rect">
              <a:avLst/>
            </a:prstGeom>
            <a:solidFill>
              <a:srgbClr val="79001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p>
          </p:txBody>
        </p:sp>
      </p:grpSp>
      <p:pic>
        <p:nvPicPr>
          <p:cNvPr id="57" name="Picture 56" descr="singapore_map.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52656" y="4532443"/>
            <a:ext cx="930428" cy="560208"/>
          </a:xfrm>
          <a:prstGeom prst="rect">
            <a:avLst/>
          </a:prstGeom>
          <a:noFill/>
          <a:ln w="76200">
            <a:noFill/>
            <a:miter lim="800000"/>
            <a:headEnd/>
            <a:tailEnd/>
          </a:ln>
          <a:effectLst/>
        </p:spPr>
      </p:pic>
      <p:grpSp>
        <p:nvGrpSpPr>
          <p:cNvPr id="5" name="Group 4"/>
          <p:cNvGrpSpPr/>
          <p:nvPr/>
        </p:nvGrpSpPr>
        <p:grpSpPr>
          <a:xfrm>
            <a:off x="5818188" y="1063587"/>
            <a:ext cx="2946400" cy="3553347"/>
            <a:chOff x="5669102" y="1338263"/>
            <a:chExt cx="2946400" cy="3553347"/>
          </a:xfrm>
        </p:grpSpPr>
        <p:pic>
          <p:nvPicPr>
            <p:cNvPr id="747548" name="Picture 28"/>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669102" y="1338263"/>
              <a:ext cx="2946400" cy="355334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Lst>
          </p:spPr>
        </p:pic>
        <p:sp>
          <p:nvSpPr>
            <p:cNvPr id="747554" name="Rectangle 34"/>
            <p:cNvSpPr>
              <a:spLocks noChangeArrowheads="1"/>
            </p:cNvSpPr>
            <p:nvPr/>
          </p:nvSpPr>
          <p:spPr bwMode="auto">
            <a:xfrm>
              <a:off x="5738813" y="1350963"/>
              <a:ext cx="2695575" cy="368300"/>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إسرائيل و ...</a:t>
              </a:r>
            </a:p>
          </p:txBody>
        </p:sp>
        <p:sp>
          <p:nvSpPr>
            <p:cNvPr id="2" name="TextBox 1"/>
            <p:cNvSpPr txBox="1"/>
            <p:nvPr/>
          </p:nvSpPr>
          <p:spPr>
            <a:xfrm>
              <a:off x="6513755" y="2146105"/>
              <a:ext cx="1846673" cy="523220"/>
            </a:xfrm>
            <a:prstGeom prst="rect">
              <a:avLst/>
            </a:prstGeom>
            <a:solidFill>
              <a:srgbClr val="79001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كاليفورنيا</a:t>
              </a:r>
            </a:p>
          </p:txBody>
        </p:sp>
      </p:grpSp>
    </p:spTree>
    <p:extLst>
      <p:ext uri="{BB962C8B-B14F-4D97-AF65-F5344CB8AC3E}">
        <p14:creationId xmlns:p14="http://schemas.microsoft.com/office/powerpoint/2010/main" val="406061275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49571"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72"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73"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74"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75"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76"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77"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2953" name="Rectangle 10"/>
          <p:cNvSpPr>
            <a:spLocks noChangeArrowheads="1"/>
          </p:cNvSpPr>
          <p:nvPr/>
        </p:nvSpPr>
        <p:spPr bwMode="auto">
          <a:xfrm>
            <a:off x="8031162" y="3832225"/>
            <a:ext cx="1290501"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الأرض. النسل. البركة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2954" name="Rectangle 11"/>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2955" name="Rectangle 12"/>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49581" name="Line 13"/>
          <p:cNvSpPr>
            <a:spLocks noChangeShapeType="1"/>
          </p:cNvSpPr>
          <p:nvPr/>
        </p:nvSpPr>
        <p:spPr bwMode="auto">
          <a:xfrm flipV="1">
            <a:off x="8168987" y="3887067"/>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82"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83"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2959"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82960" name="Text Box 20"/>
          <p:cNvSpPr txBox="1">
            <a:spLocks noChangeArrowheads="1"/>
          </p:cNvSpPr>
          <p:nvPr/>
        </p:nvSpPr>
        <p:spPr bwMode="auto">
          <a:xfrm>
            <a:off x="8658225" y="64023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74959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4950" y="468313"/>
            <a:ext cx="6048375" cy="5803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9598" name="Rectangle 30"/>
          <p:cNvSpPr>
            <a:spLocks noChangeArrowheads="1"/>
          </p:cNvSpPr>
          <p:nvPr/>
        </p:nvSpPr>
        <p:spPr bwMode="auto">
          <a:xfrm>
            <a:off x="1577975" y="5638800"/>
            <a:ext cx="5975350" cy="595313"/>
          </a:xfrm>
          <a:prstGeom prst="rect">
            <a:avLst/>
          </a:prstGeom>
          <a:solidFill>
            <a:srgbClr val="A5A5A5"/>
          </a:soli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599" name="Text Box 31"/>
          <p:cNvSpPr txBox="1">
            <a:spLocks noChangeArrowheads="1"/>
          </p:cNvSpPr>
          <p:nvPr/>
        </p:nvSpPr>
        <p:spPr bwMode="auto">
          <a:xfrm>
            <a:off x="1164558" y="5624513"/>
            <a:ext cx="6929437" cy="60960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400" b="0"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هل يبدو هذا عادلاً ؟</a:t>
            </a:r>
          </a:p>
        </p:txBody>
      </p:sp>
      <p:sp>
        <p:nvSpPr>
          <p:cNvPr id="82964" name="Rectangle 32"/>
          <p:cNvSpPr>
            <a:spLocks noChangeArrowheads="1"/>
          </p:cNvSpPr>
          <p:nvPr/>
        </p:nvSpPr>
        <p:spPr bwMode="auto">
          <a:xfrm>
            <a:off x="8053388" y="4033837"/>
            <a:ext cx="1218867"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إسماعيل- إسحق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49602" name="Rectangle 34"/>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37</a:t>
            </a:r>
          </a:p>
        </p:txBody>
      </p:sp>
      <p:sp>
        <p:nvSpPr>
          <p:cNvPr id="82966" name="Text Box 35"/>
          <p:cNvSpPr txBox="1">
            <a:spLocks noChangeArrowheads="1"/>
          </p:cNvSpPr>
          <p:nvPr/>
        </p:nvSpPr>
        <p:spPr bwMode="auto">
          <a:xfrm>
            <a:off x="7082575" y="6240870"/>
            <a:ext cx="145584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كتيب ، الصفحات 19-24</a:t>
            </a:r>
          </a:p>
        </p:txBody>
      </p:sp>
      <p:sp>
        <p:nvSpPr>
          <p:cNvPr id="749604" name="Rectangle 36"/>
          <p:cNvSpPr>
            <a:spLocks noChangeArrowheads="1"/>
          </p:cNvSpPr>
          <p:nvPr/>
        </p:nvSpPr>
        <p:spPr bwMode="auto">
          <a:xfrm>
            <a:off x="1804988" y="1257300"/>
            <a:ext cx="5573712" cy="668338"/>
          </a:xfrm>
          <a:prstGeom prst="rect">
            <a:avLst/>
          </a:prstGeom>
          <a:solidFill>
            <a:srgbClr val="A5A5A5"/>
          </a:soli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49605" name="Text Box 37"/>
          <p:cNvSpPr txBox="1">
            <a:spLocks noChangeArrowheads="1"/>
          </p:cNvSpPr>
          <p:nvPr/>
        </p:nvSpPr>
        <p:spPr bwMode="auto">
          <a:xfrm>
            <a:off x="1103313" y="1263815"/>
            <a:ext cx="6929437" cy="60960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400" b="0"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الولايات المتحدة</a:t>
            </a:r>
          </a:p>
        </p:txBody>
      </p:sp>
      <p:sp>
        <p:nvSpPr>
          <p:cNvPr id="749607" name="Rectangle 39"/>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3" name="Group 47"/>
          <p:cNvGrpSpPr>
            <a:grpSpLocks/>
          </p:cNvGrpSpPr>
          <p:nvPr/>
        </p:nvGrpSpPr>
        <p:grpSpPr bwMode="auto">
          <a:xfrm>
            <a:off x="1987550" y="2327275"/>
            <a:ext cx="4395788" cy="2925763"/>
            <a:chOff x="1252" y="1466"/>
            <a:chExt cx="2769" cy="1843"/>
          </a:xfrm>
        </p:grpSpPr>
        <p:pic>
          <p:nvPicPr>
            <p:cNvPr id="82971" name="Picture 2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16" y="2946"/>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2" name="Picture 2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52" y="2218"/>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3" name="Picture 2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24" y="1466"/>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4" name="Picture 2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6" y="2038"/>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5" name="Picture 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91" y="2561"/>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6" name="Picture 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71" y="1705"/>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7" name="Picture 4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23" y="1977"/>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8" name="Picture 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51" y="2393"/>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82979" name="Picture 4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79" y="2233"/>
              <a:ext cx="155" cy="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grpSp>
      <p:sp>
        <p:nvSpPr>
          <p:cNvPr id="39" name="Rectangle 33"/>
          <p:cNvSpPr>
            <a:spLocks noChangeArrowheads="1"/>
          </p:cNvSpPr>
          <p:nvPr/>
        </p:nvSpPr>
        <p:spPr bwMode="auto">
          <a:xfrm>
            <a:off x="1504950" y="487363"/>
            <a:ext cx="6048375" cy="663919"/>
          </a:xfrm>
          <a:prstGeom prst="rect">
            <a:avLst/>
          </a:prstGeom>
          <a:solidFill>
            <a:srgbClr val="000000"/>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ko-KR" sz="4000" b="0" i="0" u="none" strike="noStrike" kern="1200" cap="none" spc="0" normalizeH="0" baseline="0" noProof="0" dirty="0">
                <a:ln>
                  <a:noFill/>
                </a:ln>
                <a:solidFill>
                  <a:srgbClr val="33CC33"/>
                </a:solidFill>
                <a:effectLst/>
                <a:uLnTx/>
                <a:uFillTx/>
                <a:latin typeface="Arial" panose="020B0604020202020204" pitchFamily="34" charset="0"/>
                <a:ea typeface="Gulim" charset="0"/>
                <a:cs typeface="Arial" panose="020B0604020202020204" pitchFamily="34" charset="0"/>
              </a:rPr>
              <a:t>إسرائيل و ...</a:t>
            </a:r>
          </a:p>
        </p:txBody>
      </p:sp>
    </p:spTree>
    <p:extLst>
      <p:ext uri="{BB962C8B-B14F-4D97-AF65-F5344CB8AC3E}">
        <p14:creationId xmlns:p14="http://schemas.microsoft.com/office/powerpoint/2010/main" val="5804155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ppt_x</p:attrName>
                                        </p:attrNameLst>
                                      </p:cBhvr>
                                      <p:tavLst>
                                        <p:tav tm="0">
                                          <p:val>
                                            <p:fltVal val="0.5"/>
                                          </p:val>
                                        </p:tav>
                                        <p:tav tm="100000">
                                          <p:val>
                                            <p:strVal val="#ppt_x"/>
                                          </p:val>
                                        </p:tav>
                                      </p:tavLst>
                                    </p:anim>
                                    <p:anim calcmode="lin" valueType="num">
                                      <p:cBhvr>
                                        <p:cTn id="10" dur="30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Text Box 2"/>
          <p:cNvSpPr txBox="1">
            <a:spLocks noChangeArrowheads="1"/>
          </p:cNvSpPr>
          <p:nvPr/>
        </p:nvSpPr>
        <p:spPr bwMode="auto">
          <a:xfrm>
            <a:off x="2055813" y="598488"/>
            <a:ext cx="5992812" cy="193899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50000"/>
              </a:spcBef>
              <a:spcAft>
                <a:spcPct val="0"/>
              </a:spcAft>
              <a:buClrTx/>
              <a:buSzTx/>
              <a:buFontTx/>
              <a:buNone/>
              <a:tabLst/>
              <a:defRPr/>
            </a:pPr>
            <a:r>
              <a:rPr kumimoji="0" lang="ar-JO" altLang="ja-JP"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rPr>
              <a:t>"... لقد مُنح الإسماعيليون أرضًا أكثر وثروة أكثر من الإسرائيليين في نهاية المطاف. وكان هذا صحيحًا في تاريخهم الماضي ، ناهيك عن الثروة النفطية الهائلة في العصر الحديث. وكان الخلاص الروحي دائمًا مفتوحًا للإسماعيليين.</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0595"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50596"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597"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598"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599"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600"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601"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602"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5002" name="Rectangle 11"/>
          <p:cNvSpPr>
            <a:spLocks noChangeArrowheads="1"/>
          </p:cNvSpPr>
          <p:nvPr/>
        </p:nvSpPr>
        <p:spPr bwMode="auto">
          <a:xfrm>
            <a:off x="8004176" y="3798888"/>
            <a:ext cx="1338328"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الأرض- النسل- البركة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5003" name="Rectangle 12"/>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5004" name="Rectangle 13"/>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0606"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607"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608"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5008"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85009" name="Rectangle 24"/>
          <p:cNvSpPr>
            <a:spLocks noChangeArrowheads="1"/>
          </p:cNvSpPr>
          <p:nvPr/>
        </p:nvSpPr>
        <p:spPr bwMode="auto">
          <a:xfrm>
            <a:off x="8053388" y="4033838"/>
            <a:ext cx="1218867"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إسماعيل- إسحق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0618" name="Oval 26"/>
          <p:cNvSpPr>
            <a:spLocks noChangeArrowheads="1"/>
          </p:cNvSpPr>
          <p:nvPr/>
        </p:nvSpPr>
        <p:spPr bwMode="auto">
          <a:xfrm>
            <a:off x="4873335" y="598488"/>
            <a:ext cx="1724891" cy="450994"/>
          </a:xfrm>
          <a:prstGeom prst="ellipse">
            <a:avLst/>
          </a:prstGeom>
          <a:noFill/>
          <a:ln w="57150">
            <a:solidFill>
              <a:schemeClr val="tx1"/>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0619" name="Text Box 27"/>
          <p:cNvSpPr txBox="1">
            <a:spLocks noChangeArrowheads="1"/>
          </p:cNvSpPr>
          <p:nvPr/>
        </p:nvSpPr>
        <p:spPr bwMode="auto">
          <a:xfrm>
            <a:off x="3586163" y="5884863"/>
            <a:ext cx="4806950" cy="338554"/>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rPr>
              <a:t>هال ليندسي ، الكراهية الأبدية: جذور الجهاد (2002) ، 65</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0620" name="Rectangle 28"/>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38</a:t>
            </a:r>
          </a:p>
        </p:txBody>
      </p:sp>
      <p:sp>
        <p:nvSpPr>
          <p:cNvPr id="85013" name="Text Box 29"/>
          <p:cNvSpPr txBox="1">
            <a:spLocks noChangeArrowheads="1"/>
          </p:cNvSpPr>
          <p:nvPr/>
        </p:nvSpPr>
        <p:spPr bwMode="auto">
          <a:xfrm>
            <a:off x="7082577" y="6340882"/>
            <a:ext cx="145584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كتيب ، الصفحات 19-24</a:t>
            </a:r>
          </a:p>
        </p:txBody>
      </p:sp>
      <p:sp>
        <p:nvSpPr>
          <p:cNvPr id="750623" name="Rectangle 31"/>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91777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dissolv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Text Box 2"/>
          <p:cNvSpPr txBox="1">
            <a:spLocks noChangeArrowheads="1"/>
          </p:cNvSpPr>
          <p:nvPr/>
        </p:nvSpPr>
        <p:spPr bwMode="auto">
          <a:xfrm>
            <a:off x="2055813" y="598488"/>
            <a:ext cx="5992812" cy="2308324"/>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50000"/>
              </a:spcBef>
              <a:spcAft>
                <a:spcPct val="0"/>
              </a:spcAft>
              <a:buClrTx/>
              <a:buSzTx/>
              <a:buFontTx/>
              <a:buNone/>
              <a:tabLst/>
              <a:defRPr/>
            </a:pPr>
            <a:r>
              <a:rPr kumimoji="0" lang="ar-JO" altLang="ja-JP"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rPr>
              <a:t>"... لقد مُنح الإسماعيليون أرضًا أكثر وثروة أكثر من الإسرائيليين في نهاية المطاف. وكان هذا صحيحًا في تاريخهم الماضي ، ناهيك عن الثروة النفطية الهائلة في العصر الحديث. وكان الخلاص الروحي دائمًا مفتوحًا للإسماعيليين.</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75366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5366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6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70" name="Rectangle 6"/>
          <p:cNvSpPr>
            <a:spLocks noChangeArrowheads="1"/>
          </p:cNvSpPr>
          <p:nvPr/>
        </p:nvSpPr>
        <p:spPr bwMode="auto">
          <a:xfrm>
            <a:off x="8078067"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7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7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7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7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7050" name="Rectangle 11"/>
          <p:cNvSpPr>
            <a:spLocks noChangeArrowheads="1"/>
          </p:cNvSpPr>
          <p:nvPr/>
        </p:nvSpPr>
        <p:spPr bwMode="auto">
          <a:xfrm>
            <a:off x="8004176" y="3832225"/>
            <a:ext cx="1315886"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الأرض. النسل. البركة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7051" name="Rectangle 12"/>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7052" name="Rectangle 13"/>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367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7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8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7056"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53686" name="Text Box 22"/>
          <p:cNvSpPr txBox="1">
            <a:spLocks noChangeArrowheads="1"/>
          </p:cNvSpPr>
          <p:nvPr/>
        </p:nvSpPr>
        <p:spPr bwMode="auto">
          <a:xfrm>
            <a:off x="2071688" y="3235325"/>
            <a:ext cx="5992812" cy="156966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9"/>
                <a:cs typeface="Arial" panose="020B0604020202020204" pitchFamily="34" charset="0"/>
              </a:rPr>
              <a:t>لكن عهد الله المتعلق </a:t>
            </a:r>
            <a:r>
              <a:rPr kumimoji="0" lang="ar-JO" sz="2400" b="1" i="0" u="sng"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بأهدافه الروحية</a:t>
            </a:r>
            <a:r>
              <a:rPr kumimoji="0" lang="ar-JO" sz="2400" b="1" i="0"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9"/>
                <a:cs typeface="Arial" panose="020B0604020202020204" pitchFamily="34" charset="0"/>
              </a:rPr>
              <a:t>كان فقط لإسحاق ونسله. كانت البركات الجسدية التي وعد بها إسحق هي تسهيل </a:t>
            </a:r>
            <a:r>
              <a:rPr kumimoji="0" lang="ar-JO" sz="2400" b="1" i="0" u="sng"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دعوة الله الروحية للأمة التي ستأتي منه </a:t>
            </a:r>
            <a:r>
              <a:rPr kumimoji="0" lang="ar-JO" sz="2400" b="1" i="0" u="none" strike="noStrike" kern="1200" cap="none" spc="0" normalizeH="0" baseline="0" noProof="0" dirty="0">
                <a:ln>
                  <a:noFill/>
                </a:ln>
                <a:solidFill>
                  <a:srgbClr val="66FFFF"/>
                </a:solidFill>
                <a:effectLst/>
                <a:uLnTx/>
                <a:uFillTx/>
                <a:latin typeface="Arial" panose="020B0604020202020204" pitchFamily="34" charset="0"/>
                <a:ea typeface="Accordance" panose="00000400000000000000" pitchFamily="2" charset="-79"/>
                <a:cs typeface="Arial" panose="020B0604020202020204" pitchFamily="34" charset="0"/>
              </a:rPr>
              <a:t>". [التوكيد مضاف]</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87058" name="Rectangle 23"/>
          <p:cNvSpPr>
            <a:spLocks noChangeArrowheads="1"/>
          </p:cNvSpPr>
          <p:nvPr/>
        </p:nvSpPr>
        <p:spPr bwMode="auto">
          <a:xfrm>
            <a:off x="8113713" y="4033838"/>
            <a:ext cx="1158542"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rPr>
              <a:t>إسماعيل- إسحق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3688" name="Oval 24"/>
          <p:cNvSpPr>
            <a:spLocks noChangeArrowheads="1"/>
          </p:cNvSpPr>
          <p:nvPr/>
        </p:nvSpPr>
        <p:spPr bwMode="auto">
          <a:xfrm>
            <a:off x="4966855" y="579438"/>
            <a:ext cx="1506681" cy="514350"/>
          </a:xfrm>
          <a:prstGeom prst="ellipse">
            <a:avLst/>
          </a:prstGeom>
          <a:noFill/>
          <a:ln w="57150">
            <a:solidFill>
              <a:srgbClr val="FFFFFF"/>
            </a:solidFill>
            <a:round/>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3689" name="Text Box 25"/>
          <p:cNvSpPr txBox="1">
            <a:spLocks noChangeArrowheads="1"/>
          </p:cNvSpPr>
          <p:nvPr/>
        </p:nvSpPr>
        <p:spPr bwMode="auto">
          <a:xfrm>
            <a:off x="3586163" y="5884863"/>
            <a:ext cx="4879676" cy="338554"/>
          </a:xfrm>
          <a:prstGeom prst="rect">
            <a:avLst/>
          </a:prstGeom>
          <a:noFill/>
          <a:ln w="9525">
            <a:noFill/>
            <a:miter lim="800000"/>
            <a:headEnd/>
            <a:tailEnd/>
          </a:ln>
          <a:effectLst>
            <a:outerShdw blurRad="63500" dist="46662" dir="3284183" algn="ctr" rotWithShape="0">
              <a:schemeClr val="bg2">
                <a:alpha val="74998"/>
              </a:schemeClr>
            </a:outerShdw>
          </a:effectLst>
        </p:spPr>
        <p:txBody>
          <a:bodyPr wrap="square">
            <a:spAutoFit/>
            <a:flatTx/>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rPr>
              <a:t>هال ليندسي ، الكراهية الأبدية: جذور الجهاد ، ٢٠٠٢ ، ص. ٦٥</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3690" name="Rectangle 26"/>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39</a:t>
            </a:r>
          </a:p>
        </p:txBody>
      </p:sp>
      <p:sp>
        <p:nvSpPr>
          <p:cNvPr id="87062" name="Text Box 27"/>
          <p:cNvSpPr txBox="1">
            <a:spLocks noChangeArrowheads="1"/>
          </p:cNvSpPr>
          <p:nvPr/>
        </p:nvSpPr>
        <p:spPr bwMode="auto">
          <a:xfrm>
            <a:off x="7082576" y="6340882"/>
            <a:ext cx="145584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كتيب ، الصفحات 19-24</a:t>
            </a:r>
          </a:p>
        </p:txBody>
      </p:sp>
      <p:sp>
        <p:nvSpPr>
          <p:cNvPr id="753694" name="Rectangle 30"/>
          <p:cNvSpPr>
            <a:spLocks noChangeArrowheads="1"/>
          </p:cNvSpPr>
          <p:nvPr/>
        </p:nvSpPr>
        <p:spPr bwMode="auto">
          <a:xfrm>
            <a:off x="496888" y="7938"/>
            <a:ext cx="898525"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45262"/>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ChangeArrowheads="1"/>
          </p:cNvSpPr>
          <p:nvPr/>
        </p:nvSpPr>
        <p:spPr bwMode="auto">
          <a:xfrm>
            <a:off x="1600200" y="635000"/>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43" name="Text Box 3"/>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52644" name="Line 4"/>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45" name="Line 5"/>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46" name="Line 6"/>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47" name="Freeform 7"/>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48" name="Oval 8"/>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49" name="Text Box 9"/>
          <p:cNvSpPr txBox="1">
            <a:spLocks noChangeArrowheads="1"/>
          </p:cNvSpPr>
          <p:nvPr/>
        </p:nvSpPr>
        <p:spPr bwMode="auto">
          <a:xfrm>
            <a:off x="2019300" y="5549900"/>
            <a:ext cx="1181100" cy="52322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1" u="none" strike="noStrike" kern="1200" cap="none" spc="0" normalizeH="0" baseline="0" noProof="0">
                <a:ln>
                  <a:noFill/>
                </a:ln>
                <a:solidFill>
                  <a:srgbClr val="99C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Gulf of                    Aqaba</a:t>
            </a:r>
          </a:p>
        </p:txBody>
      </p:sp>
      <p:sp>
        <p:nvSpPr>
          <p:cNvPr id="752650" name="Text Box 10"/>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مصر</a:t>
            </a:r>
            <a:endParaRPr kumimoji="0" lang="en-US"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51" name="Text Box 11"/>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العراق</a:t>
            </a:r>
            <a:endParaRPr kumimoji="0" lang="en-US"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52" name="Text Box 12"/>
          <p:cNvSpPr txBox="1">
            <a:spLocks noChangeArrowheads="1"/>
          </p:cNvSpPr>
          <p:nvPr/>
        </p:nvSpPr>
        <p:spPr bwMode="auto">
          <a:xfrm>
            <a:off x="4311203" y="135255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سوريا</a:t>
            </a:r>
            <a:endParaRPr kumimoji="0" lang="en-US"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53" name="Line 1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54" name="Text Box 14"/>
          <p:cNvSpPr txBox="1">
            <a:spLocks noChangeArrowheads="1"/>
          </p:cNvSpPr>
          <p:nvPr/>
        </p:nvSpPr>
        <p:spPr bwMode="auto">
          <a:xfrm>
            <a:off x="6375400" y="4699000"/>
            <a:ext cx="1460500" cy="5810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المملكة العربية السعودية</a:t>
            </a:r>
            <a:endParaRPr kumimoji="0" lang="en-US"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52655" name="Text Box 15"/>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عمان</a:t>
            </a:r>
            <a:endParaRPr kumimoji="0" lang="en-US" sz="14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56" name="Line 1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57" name="Line 1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58" name="Line 1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59" name="Line 1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0" name="Line 2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1" name="Line 2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2" name="Line 2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3" name="Line 2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4" name="Line 2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5" name="Line 2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6" name="Line 2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7" name="Line 2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8" name="Line 2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69" name="Freeform 29"/>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70" name="Freeform 30"/>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73" name="Text Box 33"/>
          <p:cNvSpPr txBox="1">
            <a:spLocks noChangeArrowheads="1"/>
          </p:cNvSpPr>
          <p:nvPr/>
        </p:nvSpPr>
        <p:spPr bwMode="auto">
          <a:xfrm>
            <a:off x="1073150" y="5713413"/>
            <a:ext cx="7572375" cy="461962"/>
          </a:xfrm>
          <a:prstGeom prst="rect">
            <a:avLst/>
          </a:prstGeom>
          <a:solidFill>
            <a:schemeClr val="accent2"/>
          </a:solidFill>
          <a:ln w="38100">
            <a:solidFill>
              <a:schemeClr val="tx1"/>
            </a:solid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752674" name="Text Box 34"/>
          <p:cNvSpPr txBox="1">
            <a:spLocks noChangeArrowheads="1"/>
          </p:cNvSpPr>
          <p:nvPr/>
        </p:nvSpPr>
        <p:spPr bwMode="auto">
          <a:xfrm>
            <a:off x="1073151" y="5714081"/>
            <a:ext cx="7613650" cy="400110"/>
          </a:xfrm>
          <a:prstGeom prst="rect">
            <a:avLst/>
          </a:prstGeom>
          <a:noFill/>
          <a:ln w="38100">
            <a:noFill/>
            <a:miter lim="800000"/>
            <a:headEnd/>
            <a:tailEnd/>
          </a:ln>
          <a:effectLst/>
        </p:spPr>
        <p:txBody>
          <a:bodyPr wrap="square">
            <a:spAutoFit/>
          </a:body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Accordance" panose="00000400000000000000" pitchFamily="2" charset="-79"/>
                <a:cs typeface="Arial" panose="020B0604020202020204" pitchFamily="34" charset="0"/>
              </a:rPr>
              <a:t>إسماعيل وإسحق في إسرائيل اليوم</a:t>
            </a:r>
            <a:endParaRPr kumimoji="0" lang="en-US" sz="2400" b="1" i="0"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75" name="Oval 35"/>
          <p:cNvSpPr>
            <a:spLocks noChangeArrowheads="1"/>
          </p:cNvSpPr>
          <p:nvPr/>
        </p:nvSpPr>
        <p:spPr bwMode="auto">
          <a:xfrm>
            <a:off x="3321050" y="5521325"/>
            <a:ext cx="146050" cy="139700"/>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76" name="Oval 36"/>
          <p:cNvSpPr>
            <a:spLocks noChangeArrowheads="1"/>
          </p:cNvSpPr>
          <p:nvPr/>
        </p:nvSpPr>
        <p:spPr bwMode="auto">
          <a:xfrm>
            <a:off x="3149600" y="5426075"/>
            <a:ext cx="146050" cy="139700"/>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77" name="Text Box 37"/>
          <p:cNvSpPr txBox="1">
            <a:spLocks noChangeArrowheads="1"/>
          </p:cNvSpPr>
          <p:nvPr/>
        </p:nvSpPr>
        <p:spPr bwMode="auto">
          <a:xfrm>
            <a:off x="2363788" y="5346700"/>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إيلات</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78" name="Text Box 38"/>
          <p:cNvSpPr txBox="1">
            <a:spLocks noChangeArrowheads="1"/>
          </p:cNvSpPr>
          <p:nvPr/>
        </p:nvSpPr>
        <p:spPr bwMode="auto">
          <a:xfrm>
            <a:off x="3225800" y="5426075"/>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العقبة</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grpSp>
        <p:nvGrpSpPr>
          <p:cNvPr id="89124" name="Group 39"/>
          <p:cNvGrpSpPr>
            <a:grpSpLocks/>
          </p:cNvGrpSpPr>
          <p:nvPr/>
        </p:nvGrpSpPr>
        <p:grpSpPr bwMode="auto">
          <a:xfrm>
            <a:off x="1676400" y="901700"/>
            <a:ext cx="3074988" cy="3311525"/>
            <a:chOff x="1056" y="568"/>
            <a:chExt cx="1937" cy="2086"/>
          </a:xfrm>
        </p:grpSpPr>
        <p:sp>
          <p:nvSpPr>
            <p:cNvPr id="752680" name="Freeform 40"/>
            <p:cNvSpPr>
              <a:spLocks/>
            </p:cNvSpPr>
            <p:nvPr/>
          </p:nvSpPr>
          <p:spPr bwMode="auto">
            <a:xfrm>
              <a:off x="1056" y="568"/>
              <a:ext cx="1480" cy="1864"/>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1" name="Freeform 41"/>
            <p:cNvSpPr>
              <a:spLocks/>
            </p:cNvSpPr>
            <p:nvPr/>
          </p:nvSpPr>
          <p:spPr bwMode="auto">
            <a:xfrm>
              <a:off x="2216" y="568"/>
              <a:ext cx="777" cy="608"/>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2" name="Freeform 42"/>
            <p:cNvSpPr>
              <a:spLocks/>
            </p:cNvSpPr>
            <p:nvPr/>
          </p:nvSpPr>
          <p:spPr bwMode="auto">
            <a:xfrm>
              <a:off x="2328" y="1944"/>
              <a:ext cx="134" cy="652"/>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3" name="Freeform 43"/>
            <p:cNvSpPr>
              <a:spLocks/>
            </p:cNvSpPr>
            <p:nvPr/>
          </p:nvSpPr>
          <p:spPr bwMode="auto">
            <a:xfrm>
              <a:off x="2013" y="1466"/>
              <a:ext cx="467" cy="838"/>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4" name="Freeform 44"/>
            <p:cNvSpPr>
              <a:spLocks/>
            </p:cNvSpPr>
            <p:nvPr/>
          </p:nvSpPr>
          <p:spPr bwMode="auto">
            <a:xfrm>
              <a:off x="1604" y="2176"/>
              <a:ext cx="152" cy="192"/>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5" name="Freeform 45"/>
            <p:cNvSpPr>
              <a:spLocks/>
            </p:cNvSpPr>
            <p:nvPr/>
          </p:nvSpPr>
          <p:spPr bwMode="auto">
            <a:xfrm>
              <a:off x="2354" y="2052"/>
              <a:ext cx="113" cy="32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6" name="Freeform 46"/>
            <p:cNvSpPr>
              <a:spLocks/>
            </p:cNvSpPr>
            <p:nvPr/>
          </p:nvSpPr>
          <p:spPr bwMode="auto">
            <a:xfrm>
              <a:off x="2447" y="1268"/>
              <a:ext cx="109" cy="172"/>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7" name="Oval 47"/>
            <p:cNvSpPr>
              <a:spLocks noChangeArrowheads="1"/>
            </p:cNvSpPr>
            <p:nvPr/>
          </p:nvSpPr>
          <p:spPr bwMode="auto">
            <a:xfrm>
              <a:off x="2704" y="1880"/>
              <a:ext cx="92" cy="88"/>
            </a:xfrm>
            <a:prstGeom prst="ellipse">
              <a:avLst/>
            </a:prstGeom>
            <a:solidFill>
              <a:srgbClr val="00CC00"/>
            </a:solidFill>
            <a:ln w="38100">
              <a:solidFill>
                <a:srgbClr val="FF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88" name="Text Box 48"/>
            <p:cNvSpPr txBox="1">
              <a:spLocks noChangeArrowheads="1"/>
            </p:cNvSpPr>
            <p:nvPr/>
          </p:nvSpPr>
          <p:spPr bwMode="auto">
            <a:xfrm>
              <a:off x="1064" y="920"/>
              <a:ext cx="1024" cy="21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600" b="1" i="1" u="none" strike="noStrike" kern="1200" cap="none" spc="0" normalizeH="0" baseline="0" noProof="0" dirty="0">
                  <a:ln>
                    <a:noFill/>
                  </a:ln>
                  <a:solidFill>
                    <a:srgbClr val="99CCFF"/>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البحرالابيض المتوسط</a:t>
              </a:r>
            </a:p>
          </p:txBody>
        </p:sp>
        <p:sp>
          <p:nvSpPr>
            <p:cNvPr id="752689" name="Text Box 49"/>
            <p:cNvSpPr txBox="1">
              <a:spLocks noChangeArrowheads="1"/>
            </p:cNvSpPr>
            <p:nvPr/>
          </p:nvSpPr>
          <p:spPr bwMode="auto">
            <a:xfrm>
              <a:off x="1960" y="75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1"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لبنان</a:t>
              </a:r>
              <a:endParaRPr kumimoji="0" lang="en-US"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90" name="Freeform 50"/>
            <p:cNvSpPr>
              <a:spLocks/>
            </p:cNvSpPr>
            <p:nvPr/>
          </p:nvSpPr>
          <p:spPr bwMode="auto">
            <a:xfrm>
              <a:off x="2450" y="1008"/>
              <a:ext cx="126" cy="94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91" name="Text Box 51"/>
            <p:cNvSpPr txBox="1">
              <a:spLocks noChangeArrowheads="1"/>
            </p:cNvSpPr>
            <p:nvPr/>
          </p:nvSpPr>
          <p:spPr bwMode="auto">
            <a:xfrm>
              <a:off x="2224" y="1981"/>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أريحا</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92" name="Text Box 52"/>
            <p:cNvSpPr txBox="1">
              <a:spLocks noChangeArrowheads="1"/>
            </p:cNvSpPr>
            <p:nvPr/>
          </p:nvSpPr>
          <p:spPr bwMode="auto">
            <a:xfrm>
              <a:off x="2256" y="2122"/>
              <a:ext cx="520" cy="33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400" b="0" i="1" u="none" strike="noStrike" kern="1200" cap="none" spc="0" normalizeH="0" baseline="0" noProof="0" dirty="0">
                  <a:ln>
                    <a:noFill/>
                  </a:ln>
                  <a:solidFill>
                    <a:srgbClr val="99CCFF"/>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البحر الميت</a:t>
              </a:r>
              <a:endParaRPr kumimoji="0" lang="en-US" sz="1400" b="0" i="1" u="none" strike="noStrike" kern="1200" cap="none" spc="0" normalizeH="0" baseline="0" noProof="0" dirty="0">
                <a:ln>
                  <a:noFill/>
                </a:ln>
                <a:solidFill>
                  <a:srgbClr val="99CCFF"/>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93" name="Text Box 53"/>
            <p:cNvSpPr txBox="1">
              <a:spLocks noChangeArrowheads="1"/>
            </p:cNvSpPr>
            <p:nvPr/>
          </p:nvSpPr>
          <p:spPr bwMode="auto">
            <a:xfrm>
              <a:off x="1600" y="20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حبرون</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94" name="Text Box 54"/>
            <p:cNvSpPr txBox="1">
              <a:spLocks noChangeArrowheads="1"/>
            </p:cNvSpPr>
            <p:nvPr/>
          </p:nvSpPr>
          <p:spPr bwMode="auto">
            <a:xfrm>
              <a:off x="2400" y="1202"/>
              <a:ext cx="520" cy="194"/>
            </a:xfrm>
            <a:prstGeom prst="rect">
              <a:avLst/>
            </a:prstGeom>
            <a:noFill/>
            <a:ln w="381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400" b="0" i="1" u="none" strike="noStrike" kern="1200" cap="none" spc="0" normalizeH="0" baseline="0" noProof="0" dirty="0">
                  <a:ln>
                    <a:noFill/>
                  </a:ln>
                  <a:solidFill>
                    <a:srgbClr val="99CCFF"/>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بحر الجليل</a:t>
              </a:r>
              <a:endParaRPr kumimoji="0" lang="en-US" sz="1400" b="0" i="1" u="none" strike="noStrike" kern="1200" cap="none" spc="0" normalizeH="0" baseline="0" noProof="0" dirty="0">
                <a:ln>
                  <a:noFill/>
                </a:ln>
                <a:solidFill>
                  <a:srgbClr val="99CCFF"/>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695" name="Oval 55"/>
            <p:cNvSpPr>
              <a:spLocks noChangeArrowheads="1"/>
            </p:cNvSpPr>
            <p:nvPr/>
          </p:nvSpPr>
          <p:spPr bwMode="auto">
            <a:xfrm>
              <a:off x="2272" y="1350"/>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96" name="Oval 56"/>
            <p:cNvSpPr>
              <a:spLocks noChangeArrowheads="1"/>
            </p:cNvSpPr>
            <p:nvPr/>
          </p:nvSpPr>
          <p:spPr bwMode="auto">
            <a:xfrm>
              <a:off x="2072" y="1298"/>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97" name="Oval 57"/>
            <p:cNvSpPr>
              <a:spLocks noChangeArrowheads="1"/>
            </p:cNvSpPr>
            <p:nvPr/>
          </p:nvSpPr>
          <p:spPr bwMode="auto">
            <a:xfrm>
              <a:off x="2396" y="1934"/>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98" name="Oval 58"/>
            <p:cNvSpPr>
              <a:spLocks noChangeArrowheads="1"/>
            </p:cNvSpPr>
            <p:nvPr/>
          </p:nvSpPr>
          <p:spPr bwMode="auto">
            <a:xfrm>
              <a:off x="1920" y="2318"/>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699" name="Oval 59"/>
            <p:cNvSpPr>
              <a:spLocks noChangeArrowheads="1"/>
            </p:cNvSpPr>
            <p:nvPr/>
          </p:nvSpPr>
          <p:spPr bwMode="auto">
            <a:xfrm>
              <a:off x="1692" y="2146"/>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00" name="Oval 60"/>
            <p:cNvSpPr>
              <a:spLocks noChangeArrowheads="1"/>
            </p:cNvSpPr>
            <p:nvPr/>
          </p:nvSpPr>
          <p:spPr bwMode="auto">
            <a:xfrm>
              <a:off x="1904" y="1818"/>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01" name="Oval 61"/>
            <p:cNvSpPr>
              <a:spLocks noChangeArrowheads="1"/>
            </p:cNvSpPr>
            <p:nvPr/>
          </p:nvSpPr>
          <p:spPr bwMode="auto">
            <a:xfrm>
              <a:off x="2124" y="2146"/>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02" name="Oval 62"/>
            <p:cNvSpPr>
              <a:spLocks noChangeArrowheads="1"/>
            </p:cNvSpPr>
            <p:nvPr/>
          </p:nvSpPr>
          <p:spPr bwMode="auto">
            <a:xfrm>
              <a:off x="1972" y="1622"/>
              <a:ext cx="92" cy="88"/>
            </a:xfrm>
            <a:prstGeom prst="ellipse">
              <a:avLst/>
            </a:prstGeom>
            <a:solidFill>
              <a:srgbClr val="00CC00"/>
            </a:solidFill>
            <a:ln w="127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03" name="Text Box 63"/>
            <p:cNvSpPr txBox="1">
              <a:spLocks noChangeArrowheads="1"/>
            </p:cNvSpPr>
            <p:nvPr/>
          </p:nvSpPr>
          <p:spPr bwMode="auto">
            <a:xfrm>
              <a:off x="1568" y="124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حيفا</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04" name="Text Box 64"/>
            <p:cNvSpPr txBox="1">
              <a:spLocks noChangeArrowheads="1"/>
            </p:cNvSpPr>
            <p:nvPr/>
          </p:nvSpPr>
          <p:spPr bwMode="auto">
            <a:xfrm>
              <a:off x="1811" y="1400"/>
              <a:ext cx="752" cy="349"/>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الناصرة</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52705" name="Text Box 65"/>
            <p:cNvSpPr txBox="1">
              <a:spLocks noChangeArrowheads="1"/>
            </p:cNvSpPr>
            <p:nvPr/>
          </p:nvSpPr>
          <p:spPr bwMode="auto">
            <a:xfrm>
              <a:off x="1400" y="156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نتانيا</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06" name="Text Box 66"/>
            <p:cNvSpPr txBox="1">
              <a:spLocks noChangeArrowheads="1"/>
            </p:cNvSpPr>
            <p:nvPr/>
          </p:nvSpPr>
          <p:spPr bwMode="auto">
            <a:xfrm>
              <a:off x="1184" y="1754"/>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تل أبيب - يافا</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07" name="Text Box 67"/>
            <p:cNvSpPr txBox="1">
              <a:spLocks noChangeArrowheads="1"/>
            </p:cNvSpPr>
            <p:nvPr/>
          </p:nvSpPr>
          <p:spPr bwMode="auto">
            <a:xfrm>
              <a:off x="1416" y="1906"/>
              <a:ext cx="832" cy="19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أورشليم</a:t>
              </a:r>
              <a:endParaRPr kumimoji="0" lang="en-US" sz="14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08" name="Text Box 68"/>
            <p:cNvSpPr txBox="1">
              <a:spLocks noChangeArrowheads="1"/>
            </p:cNvSpPr>
            <p:nvPr/>
          </p:nvSpPr>
          <p:spPr bwMode="auto">
            <a:xfrm>
              <a:off x="1272" y="22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بئرسبع</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09" name="Text Box 69"/>
            <p:cNvSpPr txBox="1">
              <a:spLocks noChangeArrowheads="1"/>
            </p:cNvSpPr>
            <p:nvPr/>
          </p:nvSpPr>
          <p:spPr bwMode="auto">
            <a:xfrm>
              <a:off x="1208" y="2099"/>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غزّة</a:t>
              </a:r>
              <a:endParaRPr kumimoji="0" lang="en-US" sz="1200" b="1" i="0" u="none" strike="noStrike" kern="1200" cap="none" spc="0" normalizeH="0" baseline="0" noProof="0" dirty="0">
                <a:ln>
                  <a:noFill/>
                </a:ln>
                <a:solidFill>
                  <a:srgbClr val="FAF2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10" name="Text Box 70"/>
            <p:cNvSpPr txBox="1">
              <a:spLocks noChangeArrowheads="1"/>
            </p:cNvSpPr>
            <p:nvPr/>
          </p:nvSpPr>
          <p:spPr bwMode="auto">
            <a:xfrm>
              <a:off x="1672" y="244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إسرائيل</a:t>
              </a:r>
              <a:endParaRPr kumimoji="0" lang="en-US"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52711" name="Oval 71"/>
            <p:cNvSpPr>
              <a:spLocks noChangeArrowheads="1"/>
            </p:cNvSpPr>
            <p:nvPr/>
          </p:nvSpPr>
          <p:spPr bwMode="auto">
            <a:xfrm>
              <a:off x="2196" y="1878"/>
              <a:ext cx="188" cy="172"/>
            </a:xfrm>
            <a:prstGeom prst="ellipse">
              <a:avLst/>
            </a:prstGeom>
            <a:solidFill>
              <a:srgbClr val="FAF200"/>
            </a:solidFill>
            <a:ln w="38100">
              <a:solidFill>
                <a:srgbClr val="FF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52712" name="Text Box 72"/>
          <p:cNvSpPr txBox="1">
            <a:spLocks noChangeArrowheads="1"/>
          </p:cNvSpPr>
          <p:nvPr/>
        </p:nvSpPr>
        <p:spPr bwMode="auto">
          <a:xfrm>
            <a:off x="5786438" y="24130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rPr>
              <a:t>الأردن</a:t>
            </a:r>
            <a:endParaRPr kumimoji="0" lang="en-US" sz="16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13"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14"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15"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16"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17"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18"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19"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9133" name="Rectangle 80"/>
          <p:cNvSpPr>
            <a:spLocks noChangeArrowheads="1"/>
          </p:cNvSpPr>
          <p:nvPr/>
        </p:nvSpPr>
        <p:spPr bwMode="auto">
          <a:xfrm>
            <a:off x="8004176" y="3832225"/>
            <a:ext cx="1315886"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9134" name="Rectangle 81"/>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9135" name="Rectangle 82"/>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9136" name="Rectangle 83"/>
          <p:cNvSpPr>
            <a:spLocks noChangeArrowheads="1"/>
          </p:cNvSpPr>
          <p:nvPr/>
        </p:nvSpPr>
        <p:spPr bwMode="auto">
          <a:xfrm>
            <a:off x="8051800" y="4033837"/>
            <a:ext cx="1258927"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إسماعيل- إسحاق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52724" name="Line 8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25" name="Line 8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26" name="Line 8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3" name="Group 87"/>
          <p:cNvGrpSpPr>
            <a:grpSpLocks/>
          </p:cNvGrpSpPr>
          <p:nvPr/>
        </p:nvGrpSpPr>
        <p:grpSpPr bwMode="auto">
          <a:xfrm>
            <a:off x="2592578" y="845343"/>
            <a:ext cx="4132263" cy="4729163"/>
            <a:chOff x="1688" y="560"/>
            <a:chExt cx="2603" cy="2979"/>
          </a:xfrm>
          <a:solidFill>
            <a:srgbClr val="FFFF00"/>
          </a:solidFill>
        </p:grpSpPr>
        <p:sp>
          <p:nvSpPr>
            <p:cNvPr id="752728" name="AutoShape 88"/>
            <p:cNvSpPr>
              <a:spLocks noChangeArrowheads="1"/>
            </p:cNvSpPr>
            <p:nvPr/>
          </p:nvSpPr>
          <p:spPr bwMode="auto">
            <a:xfrm rot="2155213">
              <a:off x="1864" y="560"/>
              <a:ext cx="488" cy="776"/>
            </a:xfrm>
            <a:prstGeom prst="curvedRightArrow">
              <a:avLst>
                <a:gd name="adj1" fmla="val 31803"/>
                <a:gd name="adj2" fmla="val 63607"/>
                <a:gd name="adj3" fmla="val 33333"/>
              </a:avLst>
            </a:prstGeom>
            <a:grpFill/>
            <a:ln w="57150">
              <a:solidFill>
                <a:schemeClr val="accent1"/>
              </a:solidFill>
              <a:miter lim="800000"/>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29" name="Text Box 89"/>
            <p:cNvSpPr txBox="1">
              <a:spLocks noChangeArrowheads="1"/>
            </p:cNvSpPr>
            <p:nvPr/>
          </p:nvSpPr>
          <p:spPr bwMode="auto">
            <a:xfrm>
              <a:off x="2355" y="827"/>
              <a:ext cx="1936" cy="297"/>
            </a:xfrm>
            <a:prstGeom prst="rect">
              <a:avLst/>
            </a:prstGeom>
            <a:grp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9"/>
                  <a:cs typeface="Arial" panose="020B0604020202020204" pitchFamily="34" charset="0"/>
                </a:rPr>
                <a:t>سلالات إسحق</a:t>
              </a:r>
              <a:endParaRPr kumimoji="0" lang="en-US" sz="1600" b="1" i="0" u="none" strike="noStrike" kern="1200" cap="none" spc="0" normalizeH="0" baseline="0" noProof="0" dirty="0">
                <a:ln>
                  <a:noFill/>
                </a:ln>
                <a:solidFill>
                  <a:srgbClr val="1A0004"/>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30" name="Freeform 90"/>
            <p:cNvSpPr>
              <a:spLocks/>
            </p:cNvSpPr>
            <p:nvPr/>
          </p:nvSpPr>
          <p:spPr bwMode="auto">
            <a:xfrm>
              <a:off x="1688" y="1076"/>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p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grpSp>
        <p:nvGrpSpPr>
          <p:cNvPr id="4" name="Group 91"/>
          <p:cNvGrpSpPr>
            <a:grpSpLocks/>
          </p:cNvGrpSpPr>
          <p:nvPr/>
        </p:nvGrpSpPr>
        <p:grpSpPr bwMode="auto">
          <a:xfrm>
            <a:off x="349250" y="2348706"/>
            <a:ext cx="6997700" cy="2582863"/>
            <a:chOff x="1352" y="-3515"/>
            <a:chExt cx="4408" cy="1627"/>
          </a:xfrm>
        </p:grpSpPr>
        <p:sp>
          <p:nvSpPr>
            <p:cNvPr id="752732" name="Text Box 92"/>
            <p:cNvSpPr txBox="1">
              <a:spLocks noChangeArrowheads="1"/>
            </p:cNvSpPr>
            <p:nvPr/>
          </p:nvSpPr>
          <p:spPr bwMode="auto">
            <a:xfrm>
              <a:off x="3648" y="-2184"/>
              <a:ext cx="2112" cy="296"/>
            </a:xfrm>
            <a:prstGeom prst="rect">
              <a:avLst/>
            </a:pr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9"/>
                  <a:cs typeface="Arial" panose="020B0604020202020204" pitchFamily="34" charset="0"/>
                </a:rPr>
                <a:t>سلالات إسماعيل</a:t>
              </a:r>
              <a:endParaRPr kumimoji="0" lang="en-US"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9"/>
                <a:cs typeface="Arial" panose="020B0604020202020204" pitchFamily="34" charset="0"/>
              </a:endParaRPr>
            </a:p>
          </p:txBody>
        </p:sp>
        <p:sp>
          <p:nvSpPr>
            <p:cNvPr id="752733" name="AutoShape 93"/>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89151" name="Group 94"/>
            <p:cNvGrpSpPr>
              <a:grpSpLocks/>
            </p:cNvGrpSpPr>
            <p:nvPr/>
          </p:nvGrpSpPr>
          <p:grpSpPr bwMode="auto">
            <a:xfrm>
              <a:off x="2795" y="-3515"/>
              <a:ext cx="907" cy="896"/>
              <a:chOff x="1584" y="1477"/>
              <a:chExt cx="907" cy="896"/>
            </a:xfrm>
          </p:grpSpPr>
          <p:sp>
            <p:nvSpPr>
              <p:cNvPr id="752735" name="Freeform 95"/>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2736" name="Freeform 96"/>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752737" name="AutoShape 97"/>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89142" name="Text Box 9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52741" name="Rectangle 101"/>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40</a:t>
            </a:r>
          </a:p>
        </p:txBody>
      </p:sp>
      <p:sp>
        <p:nvSpPr>
          <p:cNvPr id="89144" name="Text Box 102"/>
          <p:cNvSpPr txBox="1">
            <a:spLocks noChangeArrowheads="1"/>
          </p:cNvSpPr>
          <p:nvPr/>
        </p:nvSpPr>
        <p:spPr bwMode="auto">
          <a:xfrm>
            <a:off x="7082576" y="6283732"/>
            <a:ext cx="145584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9"/>
                <a:cs typeface="Arial" panose="020B0604020202020204" pitchFamily="34" charset="0"/>
              </a:rPr>
              <a:t>كتيب ، الصفحات 19-24</a:t>
            </a:r>
          </a:p>
        </p:txBody>
      </p:sp>
      <p:sp>
        <p:nvSpPr>
          <p:cNvPr id="752744" name="Rectangle 104"/>
          <p:cNvSpPr>
            <a:spLocks noChangeArrowheads="1"/>
          </p:cNvSpPr>
          <p:nvPr/>
        </p:nvSpPr>
        <p:spPr bwMode="auto">
          <a:xfrm>
            <a:off x="308950" y="7938"/>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9146" name="Text Box 108"/>
          <p:cNvSpPr txBox="1">
            <a:spLocks noChangeArrowheads="1"/>
          </p:cNvSpPr>
          <p:nvPr/>
        </p:nvSpPr>
        <p:spPr bwMode="auto">
          <a:xfrm>
            <a:off x="8628664" y="6464400"/>
            <a:ext cx="33534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٢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44916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7" name="Group 44"/>
          <p:cNvGrpSpPr>
            <a:grpSpLocks/>
          </p:cNvGrpSpPr>
          <p:nvPr/>
        </p:nvGrpSpPr>
        <p:grpSpPr bwMode="auto">
          <a:xfrm>
            <a:off x="425450" y="385763"/>
            <a:ext cx="7429500" cy="5119687"/>
            <a:chOff x="1181" y="852"/>
            <a:chExt cx="3653" cy="2649"/>
          </a:xfrm>
        </p:grpSpPr>
        <p:pic>
          <p:nvPicPr>
            <p:cNvPr id="707622" name="Picture 38" descr="Southern end of Sea of Galilee aerial, 117-15tb"/>
            <p:cNvPicPr preferRelativeResize="0">
              <a:picLocks noChangeAspect="1" noChangeArrowheads="1"/>
            </p:cNvPicPr>
            <p:nvPr>
              <p:custDataLst>
                <p:tags r:id="rId3"/>
              </p:custDataLst>
            </p:nvPr>
          </p:nvPicPr>
          <p:blipFill>
            <a:blip r:embed="rId6"/>
            <a:srcRect/>
            <a:stretch>
              <a:fillRect/>
            </a:stretch>
          </p:blipFill>
          <p:spPr bwMode="auto">
            <a:xfrm rot="418001">
              <a:off x="1181" y="852"/>
              <a:ext cx="3653" cy="2649"/>
            </a:xfrm>
            <a:prstGeom prst="rect">
              <a:avLst/>
            </a:prstGeom>
            <a:noFill/>
            <a:ln w="76200">
              <a:noFill/>
              <a:miter lim="800000"/>
              <a:headEnd/>
              <a:tailEnd/>
            </a:ln>
            <a:effectLst>
              <a:outerShdw blurRad="63500" dist="119812" dir="3479677" algn="ctr" rotWithShape="0">
                <a:schemeClr val="bg2">
                  <a:alpha val="74998"/>
                </a:schemeClr>
              </a:outerShdw>
            </a:effectLst>
          </p:spPr>
        </p:pic>
        <p:sp>
          <p:nvSpPr>
            <p:cNvPr id="707627" name="Rectangle 43"/>
            <p:cNvSpPr>
              <a:spLocks noChangeArrowheads="1"/>
            </p:cNvSpPr>
            <p:nvPr/>
          </p:nvSpPr>
          <p:spPr bwMode="auto">
            <a:xfrm>
              <a:off x="1270" y="1040"/>
              <a:ext cx="3430" cy="2250"/>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pic>
        <p:nvPicPr>
          <p:cNvPr id="707629" name="Picture 45" descr="Nahal Darga from top looking east, 95-13tb"/>
          <p:cNvPicPr preferRelativeResize="0">
            <a:picLocks noChangeAspect="1" noChangeArrowheads="1"/>
          </p:cNvPicPr>
          <p:nvPr>
            <p:custDataLst>
              <p:tags r:id="rId1"/>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500563" y="3238500"/>
            <a:ext cx="3355975" cy="21034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707630" name="Picture 46" descr="Moresheth Gath aerial from southeast, 132-15"/>
          <p:cNvPicPr preferRelativeResize="0">
            <a:picLocks noChangeAspect="1" noChangeArrowheads="1"/>
          </p:cNvPicPr>
          <p:nvPr>
            <p:custDataLst>
              <p:tags r:id="rId2"/>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1014413" y="4140200"/>
            <a:ext cx="2794000" cy="210978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70759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759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759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759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759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759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759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91147" name="Rectangle 16"/>
          <p:cNvSpPr>
            <a:spLocks noChangeArrowheads="1"/>
          </p:cNvSpPr>
          <p:nvPr/>
        </p:nvSpPr>
        <p:spPr bwMode="auto">
          <a:xfrm>
            <a:off x="8004176" y="3832225"/>
            <a:ext cx="136878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الأرض- النسل= البركة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1148" name="Rectangle 17"/>
          <p:cNvSpPr>
            <a:spLocks noChangeArrowheads="1"/>
          </p:cNvSpPr>
          <p:nvPr/>
        </p:nvSpPr>
        <p:spPr bwMode="auto">
          <a:xfrm>
            <a:off x="8175625"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1149" name="Rectangle 18"/>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0760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760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760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07631" name="Text Box 47"/>
          <p:cNvSpPr txBox="1">
            <a:spLocks noChangeArrowheads="1"/>
          </p:cNvSpPr>
          <p:nvPr/>
        </p:nvSpPr>
        <p:spPr bwMode="auto">
          <a:xfrm>
            <a:off x="606425" y="5386388"/>
            <a:ext cx="7567613" cy="461665"/>
          </a:xfrm>
          <a:prstGeom prst="rect">
            <a:avLst/>
          </a:prstGeom>
          <a:noFill/>
          <a:ln w="9525">
            <a:noFill/>
            <a:miter lim="800000"/>
            <a:headEnd/>
            <a:tailEnd/>
          </a:ln>
          <a:effectLst>
            <a:outerShdw blurRad="63500" dist="57501" dir="3723739"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جمال كنعان الرائع ... أرض ميراثه القديم!</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1154" name="Rectangle 48"/>
          <p:cNvSpPr>
            <a:spLocks noChangeArrowheads="1"/>
          </p:cNvSpPr>
          <p:nvPr/>
        </p:nvSpPr>
        <p:spPr bwMode="auto">
          <a:xfrm>
            <a:off x="8129587" y="4033838"/>
            <a:ext cx="1073739"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إسمايل- إسحق</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1155"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707589" name="Text Box 5"/>
          <p:cNvSpPr txBox="1">
            <a:spLocks noChangeArrowheads="1"/>
          </p:cNvSpPr>
          <p:nvPr/>
        </p:nvSpPr>
        <p:spPr bwMode="auto">
          <a:xfrm>
            <a:off x="269875" y="309563"/>
            <a:ext cx="8874125" cy="579437"/>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جزء من وعد إبراهيم ،،،</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nvGrpSpPr>
          <p:cNvPr id="3" name="Group 57"/>
          <p:cNvGrpSpPr>
            <a:grpSpLocks/>
          </p:cNvGrpSpPr>
          <p:nvPr/>
        </p:nvGrpSpPr>
        <p:grpSpPr bwMode="auto">
          <a:xfrm>
            <a:off x="0" y="-31333"/>
            <a:ext cx="9144000" cy="6859588"/>
            <a:chOff x="0" y="0"/>
            <a:chExt cx="5760" cy="4321"/>
          </a:xfrm>
        </p:grpSpPr>
        <p:pic>
          <p:nvPicPr>
            <p:cNvPr id="707639" name="Picture 55"/>
            <p:cNvPicPr>
              <a:picLocks noChangeAspect="1" noChangeArrowheads="1"/>
            </p:cNvPicPr>
            <p:nvPr/>
          </p:nvPicPr>
          <p:blipFill>
            <a:blip r:embed="rId9" cstate="screen">
              <a:extLst>
                <a:ext uri="{28A0092B-C50C-407E-A947-70E740481C1C}">
                  <a14:useLocalDpi xmlns:a14="http://schemas.microsoft.com/office/drawing/2010/main"/>
                </a:ext>
              </a:extLst>
            </a:blip>
            <a:srcRect b="9668"/>
            <a:stretch>
              <a:fillRect/>
            </a:stretch>
          </p:blipFill>
          <p:spPr bwMode="auto">
            <a:xfrm>
              <a:off x="0" y="0"/>
              <a:ext cx="5760" cy="4321"/>
            </a:xfrm>
            <a:prstGeom prst="rect">
              <a:avLst/>
            </a:prstGeom>
            <a:noFill/>
            <a:ln>
              <a:noFill/>
            </a:ln>
            <a:effectLst>
              <a:outerShdw blurRad="63500" dist="125724"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7640" name="Text Box 56"/>
            <p:cNvSpPr txBox="1">
              <a:spLocks noChangeArrowheads="1"/>
            </p:cNvSpPr>
            <p:nvPr/>
          </p:nvSpPr>
          <p:spPr bwMode="auto">
            <a:xfrm>
              <a:off x="192" y="3628"/>
              <a:ext cx="4925" cy="365"/>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نهر الأردن في وسط إسرائيل</a:t>
              </a:r>
              <a:endPar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707619" name="Rectangle 35"/>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41</a:t>
            </a:r>
          </a:p>
        </p:txBody>
      </p:sp>
      <p:sp>
        <p:nvSpPr>
          <p:cNvPr id="91159" name="Text Box 37"/>
          <p:cNvSpPr txBox="1">
            <a:spLocks noChangeArrowheads="1"/>
          </p:cNvSpPr>
          <p:nvPr/>
        </p:nvSpPr>
        <p:spPr bwMode="auto">
          <a:xfrm>
            <a:off x="7082576" y="6283732"/>
            <a:ext cx="145584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كتيب ، الصفحات 19-24</a:t>
            </a:r>
          </a:p>
        </p:txBody>
      </p:sp>
      <p:sp>
        <p:nvSpPr>
          <p:cNvPr id="91160" name="Text Box 51"/>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07637" name="Rectangle 53"/>
          <p:cNvSpPr>
            <a:spLocks noChangeArrowheads="1"/>
          </p:cNvSpPr>
          <p:nvPr/>
        </p:nvSpPr>
        <p:spPr bwMode="auto">
          <a:xfrm>
            <a:off x="7551264" y="6525340"/>
            <a:ext cx="721672"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9.65.03b.</a:t>
            </a:r>
          </a:p>
        </p:txBody>
      </p:sp>
      <p:sp>
        <p:nvSpPr>
          <p:cNvPr id="91162" name="Text Box 54"/>
          <p:cNvSpPr txBox="1">
            <a:spLocks noChangeArrowheads="1"/>
          </p:cNvSpPr>
          <p:nvPr/>
        </p:nvSpPr>
        <p:spPr bwMode="auto">
          <a:xfrm>
            <a:off x="8559344" y="6426171"/>
            <a:ext cx="38985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 </a:t>
            </a:r>
          </a:p>
        </p:txBody>
      </p:sp>
      <p:sp>
        <p:nvSpPr>
          <p:cNvPr id="91163" name="Text Box 52"/>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2006</a:t>
            </a:r>
            <a:r>
              <a:rPr kumimoji="0" lang="en-US" sz="9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TBBMI</a:t>
            </a:r>
          </a:p>
        </p:txBody>
      </p:sp>
      <p:sp>
        <p:nvSpPr>
          <p:cNvPr id="707592" name="Text Box 8"/>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تك ١٣: ١٠- ١١؛ خر ٣: ٨</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0193859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707630"/>
                                        </p:tgtEl>
                                        <p:attrNameLst>
                                          <p:attrName>style.visibility</p:attrName>
                                        </p:attrNameLst>
                                      </p:cBhvr>
                                      <p:to>
                                        <p:strVal val="visible"/>
                                      </p:to>
                                    </p:set>
                                    <p:animEffect transition="in" filter="fade">
                                      <p:cBhvr>
                                        <p:cTn id="11" dur="1000"/>
                                        <p:tgtEl>
                                          <p:spTgt spid="707630"/>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707629"/>
                                        </p:tgtEl>
                                        <p:attrNameLst>
                                          <p:attrName>style.visibility</p:attrName>
                                        </p:attrNameLst>
                                      </p:cBhvr>
                                      <p:to>
                                        <p:strVal val="visible"/>
                                      </p:to>
                                    </p:set>
                                    <p:animEffect transition="in" filter="fade">
                                      <p:cBhvr>
                                        <p:cTn id="15" dur="1000"/>
                                        <p:tgtEl>
                                          <p:spTgt spid="707629"/>
                                        </p:tgtEl>
                                      </p:cBhvr>
                                    </p:animEffect>
                                  </p:childTnLst>
                                </p:cTn>
                              </p:par>
                            </p:childTnLst>
                          </p:cTn>
                        </p:par>
                        <p:par>
                          <p:cTn id="16" fill="hold" nodeType="afterGroup">
                            <p:stCondLst>
                              <p:cond delay="4000"/>
                            </p:stCondLst>
                            <p:childTnLst>
                              <p:par>
                                <p:cTn id="17" presetID="22" presetClass="entr" presetSubtype="8" fill="hold" grpId="0" nodeType="afterEffect">
                                  <p:stCondLst>
                                    <p:cond delay="0"/>
                                  </p:stCondLst>
                                  <p:childTnLst>
                                    <p:set>
                                      <p:cBhvr>
                                        <p:cTn id="18" dur="1" fill="hold">
                                          <p:stCondLst>
                                            <p:cond delay="0"/>
                                          </p:stCondLst>
                                        </p:cTn>
                                        <p:tgtEl>
                                          <p:spTgt spid="707631"/>
                                        </p:tgtEl>
                                        <p:attrNameLst>
                                          <p:attrName>style.visibility</p:attrName>
                                        </p:attrNameLst>
                                      </p:cBhvr>
                                      <p:to>
                                        <p:strVal val="visible"/>
                                      </p:to>
                                    </p:set>
                                    <p:animEffect transition="in" filter="wipe(left)">
                                      <p:cBhvr>
                                        <p:cTn id="19" dur="500"/>
                                        <p:tgtEl>
                                          <p:spTgt spid="707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631"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DEDICA01.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953000" y="1600200"/>
            <a:ext cx="244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2514" name="Picture 3"/>
          <p:cNvPicPr>
            <a:picLocks noGrp="1" noChangeAspect="1" noChangeArrowheads="1"/>
          </p:cNvPicPr>
          <p:nvPr>
            <p:ph idx="1"/>
          </p:nvPr>
        </p:nvPicPr>
        <p:blipFill>
          <a:blip r:embed="rId6" cstate="screen">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 xmlns:a14="http://schemas.microsoft.com/office/drawing/2010/main">
                <a:solidFill>
                  <a:srgbClr val="FFFFFF"/>
                </a:solidFill>
              </a14:hiddenFill>
            </a:ext>
          </a:extLst>
        </p:spPr>
      </p:pic>
      <p:sp>
        <p:nvSpPr>
          <p:cNvPr id="131076" name="Text Box 4"/>
          <p:cNvSpPr txBox="1">
            <a:spLocks noChangeArrowheads="1"/>
          </p:cNvSpPr>
          <p:nvPr/>
        </p:nvSpPr>
        <p:spPr bwMode="auto">
          <a:xfrm>
            <a:off x="5729312" y="745549"/>
            <a:ext cx="3387371" cy="646331"/>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a:defRPr/>
            </a:pPr>
            <a:r>
              <a:rPr lang="ar-JO"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بحر جنيسارت (ع ق)</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077" name="Text Box 5"/>
          <p:cNvSpPr txBox="1">
            <a:spLocks noChangeArrowheads="1"/>
          </p:cNvSpPr>
          <p:nvPr/>
        </p:nvSpPr>
        <p:spPr bwMode="auto">
          <a:xfrm>
            <a:off x="5868988" y="3536950"/>
            <a:ext cx="2436812" cy="1322388"/>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anchor="ctr"/>
          <a:lstStyle>
            <a:defPPr>
              <a:defRPr lang="en-US"/>
            </a:defPPr>
            <a:lvl1pPr eaLnBrk="1" hangingPunct="1">
              <a:defRPr sz="4000" b="0">
                <a:solidFill>
                  <a:schemeClr val="tx2"/>
                </a:solidFill>
                <a:effectLst>
                  <a:outerShdw blurRad="38100" dist="38100" dir="2700000" algn="tl">
                    <a:srgbClr val="000000"/>
                  </a:outerShdw>
                </a:effectLst>
                <a:cs typeface="Arial" charset="0"/>
              </a:defRPr>
            </a:lvl1pPr>
            <a:lvl2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نهر الأردن</a:t>
            </a:r>
            <a:endParaRPr kumimoji="0" lang="en-US"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079" name="Freeform 7"/>
          <p:cNvSpPr>
            <a:spLocks/>
          </p:cNvSpPr>
          <p:nvPr/>
        </p:nvSpPr>
        <p:spPr bwMode="auto">
          <a:xfrm>
            <a:off x="5538788" y="1925638"/>
            <a:ext cx="152400" cy="2819400"/>
          </a:xfrm>
          <a:custGeom>
            <a:avLst/>
            <a:gdLst/>
            <a:ahLst/>
            <a:cxnLst>
              <a:cxn ang="0">
                <a:pos x="66" y="0"/>
              </a:cxn>
              <a:cxn ang="0">
                <a:pos x="59" y="294"/>
              </a:cxn>
              <a:cxn ang="0">
                <a:pos x="53" y="505"/>
              </a:cxn>
              <a:cxn ang="0">
                <a:pos x="27" y="563"/>
              </a:cxn>
              <a:cxn ang="0">
                <a:pos x="59" y="780"/>
              </a:cxn>
              <a:cxn ang="0">
                <a:pos x="53" y="985"/>
              </a:cxn>
              <a:cxn ang="0">
                <a:pos x="2" y="1158"/>
              </a:cxn>
              <a:cxn ang="0">
                <a:pos x="8" y="1267"/>
              </a:cxn>
              <a:cxn ang="0">
                <a:pos x="34" y="1305"/>
              </a:cxn>
              <a:cxn ang="0">
                <a:pos x="47" y="1324"/>
              </a:cxn>
              <a:cxn ang="0">
                <a:pos x="34" y="1478"/>
              </a:cxn>
              <a:cxn ang="0">
                <a:pos x="40" y="1529"/>
              </a:cxn>
              <a:cxn ang="0">
                <a:pos x="53" y="1548"/>
              </a:cxn>
              <a:cxn ang="0">
                <a:pos x="59" y="1702"/>
              </a:cxn>
            </a:cxnLst>
            <a:rect l="0" t="0" r="r" b="b"/>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cmpd="sng">
            <a:solidFill>
              <a:schemeClr val="accent1"/>
            </a:solidFill>
            <a:round/>
            <a:headEnd/>
            <a:tailEnd/>
          </a:ln>
          <a:effectLst>
            <a:outerShdw blurRad="63500" dist="35921" dir="2700000" algn="ctr" rotWithShape="0">
              <a:schemeClr val="bg2">
                <a:alpha val="74998"/>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1" name="Freeform 9"/>
          <p:cNvSpPr>
            <a:spLocks/>
          </p:cNvSpPr>
          <p:nvPr/>
        </p:nvSpPr>
        <p:spPr bwMode="auto">
          <a:xfrm>
            <a:off x="5076825" y="4702175"/>
            <a:ext cx="652463" cy="2097088"/>
          </a:xfrm>
          <a:custGeom>
            <a:avLst/>
            <a:gdLst/>
            <a:ahLst/>
            <a:cxnLst>
              <a:cxn ang="0">
                <a:pos x="253" y="5"/>
              </a:cxn>
              <a:cxn ang="0">
                <a:pos x="201" y="59"/>
              </a:cxn>
              <a:cxn ang="0">
                <a:pos x="189" y="75"/>
              </a:cxn>
              <a:cxn ang="0">
                <a:pos x="153" y="126"/>
              </a:cxn>
              <a:cxn ang="0">
                <a:pos x="121" y="225"/>
              </a:cxn>
              <a:cxn ang="0">
                <a:pos x="77" y="302"/>
              </a:cxn>
              <a:cxn ang="0">
                <a:pos x="73" y="421"/>
              </a:cxn>
              <a:cxn ang="0">
                <a:pos x="48" y="625"/>
              </a:cxn>
              <a:cxn ang="0">
                <a:pos x="61" y="715"/>
              </a:cxn>
              <a:cxn ang="0">
                <a:pos x="25" y="971"/>
              </a:cxn>
              <a:cxn ang="0">
                <a:pos x="35" y="1109"/>
              </a:cxn>
              <a:cxn ang="0">
                <a:pos x="64" y="1166"/>
              </a:cxn>
              <a:cxn ang="0">
                <a:pos x="93" y="1281"/>
              </a:cxn>
              <a:cxn ang="0">
                <a:pos x="243" y="1317"/>
              </a:cxn>
              <a:cxn ang="0">
                <a:pos x="272" y="1256"/>
              </a:cxn>
              <a:cxn ang="0">
                <a:pos x="288" y="1208"/>
              </a:cxn>
              <a:cxn ang="0">
                <a:pos x="259" y="1185"/>
              </a:cxn>
              <a:cxn ang="0">
                <a:pos x="281" y="1160"/>
              </a:cxn>
              <a:cxn ang="0">
                <a:pos x="297" y="1093"/>
              </a:cxn>
              <a:cxn ang="0">
                <a:pos x="272" y="1077"/>
              </a:cxn>
              <a:cxn ang="0">
                <a:pos x="214" y="1038"/>
              </a:cxn>
              <a:cxn ang="0">
                <a:pos x="160" y="997"/>
              </a:cxn>
              <a:cxn ang="0">
                <a:pos x="131" y="977"/>
              </a:cxn>
              <a:cxn ang="0">
                <a:pos x="185" y="894"/>
              </a:cxn>
              <a:cxn ang="0">
                <a:pos x="227" y="830"/>
              </a:cxn>
              <a:cxn ang="0">
                <a:pos x="253" y="789"/>
              </a:cxn>
              <a:cxn ang="0">
                <a:pos x="249" y="840"/>
              </a:cxn>
              <a:cxn ang="0">
                <a:pos x="275" y="885"/>
              </a:cxn>
              <a:cxn ang="0">
                <a:pos x="320" y="747"/>
              </a:cxn>
              <a:cxn ang="0">
                <a:pos x="371" y="561"/>
              </a:cxn>
              <a:cxn ang="0">
                <a:pos x="326" y="475"/>
              </a:cxn>
              <a:cxn ang="0">
                <a:pos x="361" y="193"/>
              </a:cxn>
              <a:cxn ang="0">
                <a:pos x="393" y="149"/>
              </a:cxn>
              <a:cxn ang="0">
                <a:pos x="342" y="27"/>
              </a:cxn>
              <a:cxn ang="0">
                <a:pos x="317" y="14"/>
              </a:cxn>
            </a:cxnLst>
            <a:rect l="0" t="0" r="r" b="b"/>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cmpd="sng">
            <a:solidFill>
              <a:schemeClr val="bg2"/>
            </a:solidFill>
            <a:round/>
            <a:headEnd/>
            <a:tailEnd/>
          </a:ln>
          <a:effectLst>
            <a:outerShdw blurRad="63500" dist="35921" dir="2700000" algn="ctr" rotWithShape="0">
              <a:schemeClr val="bg2">
                <a:alpha val="74998"/>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2" name="AutoShape 10"/>
          <p:cNvSpPr>
            <a:spLocks noChangeArrowheads="1"/>
          </p:cNvSpPr>
          <p:nvPr/>
        </p:nvSpPr>
        <p:spPr bwMode="auto">
          <a:xfrm flipH="1">
            <a:off x="2895600" y="2743200"/>
            <a:ext cx="2209800" cy="1828800"/>
          </a:xfrm>
          <a:prstGeom prst="wedgeRoundRectCallout">
            <a:avLst>
              <a:gd name="adj1" fmla="val -76583"/>
              <a:gd name="adj2" fmla="val 39407"/>
              <a:gd name="adj3" fmla="val 16667"/>
            </a:avLst>
          </a:prstGeom>
          <a:solidFill>
            <a:srgbClr val="CCFF99"/>
          </a:solidFill>
          <a:ln w="57150">
            <a:solidFill>
              <a:schemeClr val="bg1"/>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1083" name="Freeform 11"/>
          <p:cNvSpPr>
            <a:spLocks/>
          </p:cNvSpPr>
          <p:nvPr/>
        </p:nvSpPr>
        <p:spPr bwMode="auto">
          <a:xfrm>
            <a:off x="3733800" y="28194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38100" cmpd="sng">
            <a:solidFill>
              <a:schemeClr val="accent1"/>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4" name="Freeform 12"/>
          <p:cNvSpPr>
            <a:spLocks/>
          </p:cNvSpPr>
          <p:nvPr/>
        </p:nvSpPr>
        <p:spPr bwMode="auto">
          <a:xfrm>
            <a:off x="3733800" y="27940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76200" cmpd="sng">
            <a:solidFill>
              <a:schemeClr val="accent1"/>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6" name="Line 14"/>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7" name="Text Box 15"/>
          <p:cNvSpPr txBox="1">
            <a:spLocks noChangeArrowheads="1"/>
          </p:cNvSpPr>
          <p:nvPr/>
        </p:nvSpPr>
        <p:spPr bwMode="auto">
          <a:xfrm>
            <a:off x="5562600" y="2374900"/>
            <a:ext cx="2971800" cy="519113"/>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105 كم (65 ميل)</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091" name="Text Box 19"/>
          <p:cNvSpPr txBox="1">
            <a:spLocks noChangeArrowheads="1"/>
          </p:cNvSpPr>
          <p:nvPr/>
        </p:nvSpPr>
        <p:spPr bwMode="auto">
          <a:xfrm>
            <a:off x="3717925" y="228600"/>
            <a:ext cx="184150" cy="641350"/>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093" name="Text Box 21"/>
          <p:cNvSpPr txBox="1">
            <a:spLocks noChangeArrowheads="1"/>
          </p:cNvSpPr>
          <p:nvPr/>
        </p:nvSpPr>
        <p:spPr bwMode="auto">
          <a:xfrm>
            <a:off x="5749596" y="1470213"/>
            <a:ext cx="3394404" cy="708631"/>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anchor="ctr"/>
          <a:lstStyle>
            <a:defPPr>
              <a:defRPr lang="en-US"/>
            </a:defPPr>
            <a:lvl1pPr algn="ctr" eaLnBrk="1" hangingPunct="1">
              <a:defRPr sz="4000" b="0">
                <a:solidFill>
                  <a:schemeClr val="tx2"/>
                </a:solidFill>
                <a:effectLst>
                  <a:outerShdw blurRad="38100" dist="38100" dir="2700000" algn="tl">
                    <a:srgbClr val="000000"/>
                  </a:outerShdw>
                </a:effectLst>
                <a:cs typeface="Arial" charset="0"/>
              </a:defRPr>
            </a:lvl1pPr>
            <a:lvl2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 ج : بحر الجليل</a:t>
            </a:r>
            <a:endParaRPr kumimoji="0" lang="en-US"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131094" name="Picture 22" descr="j021287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92650" y="1219200"/>
            <a:ext cx="86995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95" name="Rectangle 23"/>
          <p:cNvSpPr>
            <a:spLocks noGrp="1" noChangeArrowheads="1"/>
          </p:cNvSpPr>
          <p:nvPr>
            <p:ph type="title"/>
          </p:nvPr>
        </p:nvSpPr>
        <p:spPr>
          <a:xfrm>
            <a:off x="304800" y="228600"/>
            <a:ext cx="2895600" cy="1752600"/>
          </a:xfrm>
          <a:solidFill>
            <a:schemeClr val="bg1"/>
          </a:solidFill>
          <a:ln>
            <a:solidFill>
              <a:schemeClr val="bg2"/>
            </a:solidFill>
          </a:ln>
          <a:effectLst>
            <a:outerShdw blurRad="63500" dist="35921" dir="2700000" algn="ctr" rotWithShape="0">
              <a:schemeClr val="bg2">
                <a:alpha val="74998"/>
              </a:schemeClr>
            </a:outerShdw>
          </a:effectLst>
        </p:spPr>
        <p:txBody>
          <a:bodyPr/>
          <a:lstStyle/>
          <a:p>
            <a:pPr eaLnBrk="1" hangingPunct="1">
              <a:defRPr/>
            </a:pPr>
            <a:r>
              <a:rPr lang="ar-JO" sz="4000" b="0" dirty="0">
                <a:latin typeface="Arial" panose="020B0604020202020204" pitchFamily="34" charset="0"/>
                <a:ea typeface="ＭＳ Ｐゴシック" charset="0"/>
                <a:cs typeface="Arial" panose="020B0604020202020204" pitchFamily="34" charset="0"/>
              </a:rPr>
              <a:t>الأجسام المائية في إسرائيل</a:t>
            </a:r>
            <a:endParaRPr lang="en-US" sz="4000" b="0" dirty="0">
              <a:latin typeface="Arial" panose="020B0604020202020204" pitchFamily="34" charset="0"/>
              <a:ea typeface="ＭＳ Ｐゴシック" charset="0"/>
              <a:cs typeface="Arial" panose="020B0604020202020204" pitchFamily="34" charset="0"/>
            </a:endParaRPr>
          </a:p>
        </p:txBody>
      </p:sp>
      <p:sp>
        <p:nvSpPr>
          <p:cNvPr id="131096" name="Text Box 24"/>
          <p:cNvSpPr txBox="1">
            <a:spLocks noChangeArrowheads="1"/>
          </p:cNvSpPr>
          <p:nvPr/>
        </p:nvSpPr>
        <p:spPr bwMode="auto">
          <a:xfrm>
            <a:off x="0" y="2863850"/>
            <a:ext cx="2895600" cy="1323975"/>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anchor="ctr"/>
          <a:lstStyle>
            <a:lvl1pPr algn="ctr" eaLnBrk="1" hangingPunct="1">
              <a:defRPr sz="4000" b="0">
                <a:solidFill>
                  <a:schemeClr val="tx2"/>
                </a:solidFill>
                <a:effectLst>
                  <a:outerShdw blurRad="38100" dist="38100" dir="2700000" algn="tl">
                    <a:srgbClr val="000000"/>
                  </a:outerShdw>
                </a:effectLst>
                <a:cs typeface="Arial" charset="0"/>
              </a:defRPr>
            </a:lvl1pPr>
            <a:lvl2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البحر الكبير</a:t>
            </a:r>
            <a:endParaRPr kumimoji="0" lang="en-US"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100" name="Text Box 28"/>
          <p:cNvSpPr txBox="1">
            <a:spLocks noChangeArrowheads="1"/>
          </p:cNvSpPr>
          <p:nvPr/>
        </p:nvSpPr>
        <p:spPr bwMode="auto">
          <a:xfrm>
            <a:off x="8610600" y="0"/>
            <a:ext cx="6096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1080" name="Freeform 8"/>
          <p:cNvSpPr>
            <a:spLocks/>
          </p:cNvSpPr>
          <p:nvPr/>
        </p:nvSpPr>
        <p:spPr bwMode="auto">
          <a:xfrm>
            <a:off x="5437188" y="1447800"/>
            <a:ext cx="331787" cy="534988"/>
          </a:xfrm>
          <a:custGeom>
            <a:avLst/>
            <a:gdLst/>
            <a:ahLst/>
            <a:cxnLst>
              <a:cxn ang="0">
                <a:pos x="110" y="332"/>
              </a:cxn>
              <a:cxn ang="0">
                <a:pos x="126" y="335"/>
              </a:cxn>
              <a:cxn ang="0">
                <a:pos x="140" y="324"/>
              </a:cxn>
              <a:cxn ang="0">
                <a:pos x="165" y="303"/>
              </a:cxn>
              <a:cxn ang="0">
                <a:pos x="174" y="294"/>
              </a:cxn>
              <a:cxn ang="0">
                <a:pos x="182" y="281"/>
              </a:cxn>
              <a:cxn ang="0">
                <a:pos x="184" y="275"/>
              </a:cxn>
              <a:cxn ang="0">
                <a:pos x="197" y="218"/>
              </a:cxn>
              <a:cxn ang="0">
                <a:pos x="194" y="182"/>
              </a:cxn>
              <a:cxn ang="0">
                <a:pos x="201" y="149"/>
              </a:cxn>
              <a:cxn ang="0">
                <a:pos x="209" y="84"/>
              </a:cxn>
              <a:cxn ang="0">
                <a:pos x="202" y="60"/>
              </a:cxn>
              <a:cxn ang="0">
                <a:pos x="194" y="42"/>
              </a:cxn>
              <a:cxn ang="0">
                <a:pos x="186" y="30"/>
              </a:cxn>
              <a:cxn ang="0">
                <a:pos x="180" y="23"/>
              </a:cxn>
              <a:cxn ang="0">
                <a:pos x="146" y="0"/>
              </a:cxn>
              <a:cxn ang="0">
                <a:pos x="105" y="13"/>
              </a:cxn>
              <a:cxn ang="0">
                <a:pos x="95" y="17"/>
              </a:cxn>
              <a:cxn ang="0">
                <a:pos x="86" y="38"/>
              </a:cxn>
              <a:cxn ang="0">
                <a:pos x="75" y="45"/>
              </a:cxn>
              <a:cxn ang="0">
                <a:pos x="32" y="56"/>
              </a:cxn>
              <a:cxn ang="0">
                <a:pos x="23" y="67"/>
              </a:cxn>
              <a:cxn ang="0">
                <a:pos x="11" y="81"/>
              </a:cxn>
              <a:cxn ang="0">
                <a:pos x="6" y="87"/>
              </a:cxn>
              <a:cxn ang="0">
                <a:pos x="0" y="104"/>
              </a:cxn>
              <a:cxn ang="0">
                <a:pos x="8" y="133"/>
              </a:cxn>
              <a:cxn ang="0">
                <a:pos x="17" y="164"/>
              </a:cxn>
              <a:cxn ang="0">
                <a:pos x="26" y="176"/>
              </a:cxn>
              <a:cxn ang="0">
                <a:pos x="35" y="188"/>
              </a:cxn>
              <a:cxn ang="0">
                <a:pos x="51" y="213"/>
              </a:cxn>
              <a:cxn ang="0">
                <a:pos x="62" y="224"/>
              </a:cxn>
              <a:cxn ang="0">
                <a:pos x="69" y="231"/>
              </a:cxn>
              <a:cxn ang="0">
                <a:pos x="75" y="248"/>
              </a:cxn>
              <a:cxn ang="0">
                <a:pos x="80" y="258"/>
              </a:cxn>
              <a:cxn ang="0">
                <a:pos x="86" y="272"/>
              </a:cxn>
              <a:cxn ang="0">
                <a:pos x="94" y="294"/>
              </a:cxn>
              <a:cxn ang="0">
                <a:pos x="100" y="306"/>
              </a:cxn>
              <a:cxn ang="0">
                <a:pos x="106" y="321"/>
              </a:cxn>
              <a:cxn ang="0">
                <a:pos x="110" y="332"/>
              </a:cxn>
            </a:cxnLst>
            <a:rect l="0" t="0" r="r" b="b"/>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blurRad="63500" dist="35921" dir="2700000" algn="ctr" rotWithShape="0">
              <a:schemeClr val="bg2">
                <a:alpha val="74998"/>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2" name="Group 1">
            <a:extLst>
              <a:ext uri="{FF2B5EF4-FFF2-40B4-BE49-F238E27FC236}">
                <a16:creationId xmlns:a16="http://schemas.microsoft.com/office/drawing/2014/main" id="{0ACB2125-8A6F-C8C7-D7E3-EDC61A22C039}"/>
              </a:ext>
            </a:extLst>
          </p:cNvPr>
          <p:cNvGrpSpPr/>
          <p:nvPr/>
        </p:nvGrpSpPr>
        <p:grpSpPr>
          <a:xfrm>
            <a:off x="3492500" y="0"/>
            <a:ext cx="5651500" cy="432048"/>
            <a:chOff x="2555776" y="692696"/>
            <a:chExt cx="5651500" cy="432048"/>
          </a:xfrm>
        </p:grpSpPr>
        <p:sp>
          <p:nvSpPr>
            <p:cNvPr id="3" name="Text Box 19">
              <a:extLst>
                <a:ext uri="{FF2B5EF4-FFF2-40B4-BE49-F238E27FC236}">
                  <a16:creationId xmlns:a16="http://schemas.microsoft.com/office/drawing/2014/main" id="{9ABD204E-9C03-8F42-A9B7-75822457EA02}"/>
                </a:ext>
              </a:extLst>
            </p:cNvPr>
            <p:cNvSpPr txBox="1">
              <a:spLocks noChangeArrowheads="1"/>
            </p:cNvSpPr>
            <p:nvPr/>
          </p:nvSpPr>
          <p:spPr bwMode="auto">
            <a:xfrm>
              <a:off x="2555776" y="692696"/>
              <a:ext cx="5651500" cy="400110"/>
            </a:xfrm>
            <a:prstGeom prst="rect">
              <a:avLst/>
            </a:prstGeom>
            <a:solidFill>
              <a:srgbClr val="663300"/>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rtl="1">
                <a:defRPr/>
              </a:pPr>
              <a:r>
                <a:rPr lang="ar-JO" sz="2000" dirty="0">
                  <a:solidFill>
                    <a:srgbClr val="FFFFFF"/>
                  </a:solidFill>
                  <a:effectLst/>
                  <a:latin typeface="Arial"/>
                  <a:cs typeface="Arial"/>
                </a:rPr>
                <a:t>قيثارة، آلة وترية تستخدم في الموسيقى الشعبية والمقدسة </a:t>
              </a:r>
              <a:r>
                <a:rPr lang="en-US" sz="2000" dirty="0">
                  <a:solidFill>
                    <a:srgbClr val="FFFFFF"/>
                  </a:solidFill>
                  <a:effectLst/>
                  <a:latin typeface="Arial"/>
                  <a:cs typeface="Arial"/>
                </a:rPr>
                <a:t>(B4604)</a:t>
              </a:r>
              <a:endParaRPr lang="en-US" sz="2000" dirty="0">
                <a:solidFill>
                  <a:srgbClr val="FFFFFF"/>
                </a:solidFill>
                <a:effectLst>
                  <a:outerShdw blurRad="38100" dist="38100" dir="2700000" algn="tl">
                    <a:srgbClr val="000000"/>
                  </a:outerShdw>
                </a:effectLst>
                <a:latin typeface="Arial"/>
                <a:cs typeface="Arial"/>
              </a:endParaRPr>
            </a:p>
          </p:txBody>
        </p:sp>
        <p:pic>
          <p:nvPicPr>
            <p:cNvPr id="4" name="Picture 3" descr="Screen Shot 2017-09-01 at 3.29.18 PM.png">
              <a:extLst>
                <a:ext uri="{FF2B5EF4-FFF2-40B4-BE49-F238E27FC236}">
                  <a16:creationId xmlns:a16="http://schemas.microsoft.com/office/drawing/2014/main" id="{54B0CD45-A181-A66F-643A-5A9359ED898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90652" y="720080"/>
              <a:ext cx="734235" cy="404664"/>
            </a:xfrm>
            <a:prstGeom prst="rect">
              <a:avLst/>
            </a:prstGeom>
          </p:spPr>
        </p:pic>
      </p:grpSp>
      <p:pic>
        <p:nvPicPr>
          <p:cNvPr id="8" name="Picture 7" descr="Screen Shot 2017-09-01 at 3.28.30 PM.png">
            <a:extLst>
              <a:ext uri="{FF2B5EF4-FFF2-40B4-BE49-F238E27FC236}">
                <a16:creationId xmlns:a16="http://schemas.microsoft.com/office/drawing/2014/main" id="{E8EA51A7-1660-C3B0-49D4-456EC861B33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07904" y="1052736"/>
            <a:ext cx="1008112" cy="537982"/>
          </a:xfrm>
          <a:prstGeom prst="rect">
            <a:avLst/>
          </a:prstGeom>
        </p:spPr>
      </p:pic>
    </p:spTree>
    <p:extLst>
      <p:ext uri="{BB962C8B-B14F-4D97-AF65-F5344CB8AC3E}">
        <p14:creationId xmlns:p14="http://schemas.microsoft.com/office/powerpoint/2010/main" val="24876767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31076"/>
                                        </p:tgtEl>
                                        <p:attrNameLst>
                                          <p:attrName>style.visibility</p:attrName>
                                        </p:attrNameLst>
                                      </p:cBhvr>
                                      <p:to>
                                        <p:strVal val="visible"/>
                                      </p:to>
                                    </p:set>
                                  </p:childTnLst>
                                </p:cTn>
                              </p:par>
                            </p:childTnLst>
                          </p:cTn>
                        </p:par>
                        <p:par>
                          <p:cTn id="7" fill="hold">
                            <p:stCondLst>
                              <p:cond delay="1050"/>
                            </p:stCondLst>
                            <p:childTnLst>
                              <p:par>
                                <p:cTn id="8" presetID="1" presetClass="entr" presetSubtype="0" fill="hold" nodeType="afterEffect">
                                  <p:stCondLst>
                                    <p:cond delay="0"/>
                                  </p:stCondLst>
                                  <p:childTnLst>
                                    <p:set>
                                      <p:cBhvr>
                                        <p:cTn id="9" dur="1" fill="hold">
                                          <p:stCondLst>
                                            <p:cond delay="499"/>
                                          </p:stCondLst>
                                        </p:cTn>
                                        <p:tgtEl>
                                          <p:spTgt spid="13109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type="lt">
                                    <p:tmAbs val="75"/>
                                  </p:iterate>
                                  <p:childTnLst>
                                    <p:set>
                                      <p:cBhvr>
                                        <p:cTn id="27" dur="1" fill="hold">
                                          <p:stCondLst>
                                            <p:cond delay="74"/>
                                          </p:stCondLst>
                                        </p:cTn>
                                        <p:tgtEl>
                                          <p:spTgt spid="13109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iterate type="lt">
                                    <p:tmAbs val="75"/>
                                  </p:iterate>
                                  <p:childTnLst>
                                    <p:set>
                                      <p:cBhvr>
                                        <p:cTn id="31" dur="1" fill="hold">
                                          <p:stCondLst>
                                            <p:cond delay="74"/>
                                          </p:stCondLst>
                                        </p:cTn>
                                        <p:tgtEl>
                                          <p:spTgt spid="13107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31086"/>
                                        </p:tgtEl>
                                        <p:attrNameLst>
                                          <p:attrName>style.visibility</p:attrName>
                                        </p:attrNameLst>
                                      </p:cBhvr>
                                      <p:to>
                                        <p:strVal val="visible"/>
                                      </p:to>
                                    </p:set>
                                    <p:animEffect transition="in" filter="dissolve">
                                      <p:cBhvr>
                                        <p:cTn id="36" dur="500"/>
                                        <p:tgtEl>
                                          <p:spTgt spid="131086"/>
                                        </p:tgtEl>
                                      </p:cBhvr>
                                    </p:animEffect>
                                  </p:childTnLst>
                                </p:cTn>
                              </p:par>
                            </p:childTnLst>
                          </p:cTn>
                        </p:par>
                        <p:par>
                          <p:cTn id="37" fill="hold">
                            <p:stCondLst>
                              <p:cond delay="500"/>
                            </p:stCondLst>
                            <p:childTnLst>
                              <p:par>
                                <p:cTn id="38" presetID="1" presetClass="entr" presetSubtype="0" fill="hold" grpId="0" nodeType="afterEffect">
                                  <p:stCondLst>
                                    <p:cond delay="0"/>
                                  </p:stCondLst>
                                  <p:iterate type="lt">
                                    <p:tmAbs val="75"/>
                                  </p:iterate>
                                  <p:childTnLst>
                                    <p:set>
                                      <p:cBhvr>
                                        <p:cTn id="39" dur="1" fill="hold">
                                          <p:stCondLst>
                                            <p:cond delay="74"/>
                                          </p:stCondLst>
                                        </p:cTn>
                                        <p:tgtEl>
                                          <p:spTgt spid="13108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131082"/>
                                        </p:tgtEl>
                                        <p:attrNameLst>
                                          <p:attrName>style.visibility</p:attrName>
                                        </p:attrNameLst>
                                      </p:cBhvr>
                                      <p:to>
                                        <p:strVal val="visible"/>
                                      </p:to>
                                    </p:set>
                                    <p:animEffect transition="in" filter="wipe(right)">
                                      <p:cBhvr>
                                        <p:cTn id="44" dur="500"/>
                                        <p:tgtEl>
                                          <p:spTgt spid="131082"/>
                                        </p:tgtEl>
                                      </p:cBhvr>
                                    </p:animEffect>
                                  </p:childTnLst>
                                </p:cTn>
                              </p:par>
                            </p:childTnLst>
                          </p:cTn>
                        </p:par>
                        <p:par>
                          <p:cTn id="45" fill="hold">
                            <p:stCondLst>
                              <p:cond delay="500"/>
                            </p:stCondLst>
                            <p:childTnLst>
                              <p:par>
                                <p:cTn id="46" presetID="22" presetClass="entr" presetSubtype="1" fill="hold" nodeType="afterEffect">
                                  <p:stCondLst>
                                    <p:cond delay="0"/>
                                  </p:stCondLst>
                                  <p:childTnLst>
                                    <p:set>
                                      <p:cBhvr>
                                        <p:cTn id="47" dur="1" fill="hold">
                                          <p:stCondLst>
                                            <p:cond delay="0"/>
                                          </p:stCondLst>
                                        </p:cTn>
                                        <p:tgtEl>
                                          <p:spTgt spid="131083"/>
                                        </p:tgtEl>
                                        <p:attrNameLst>
                                          <p:attrName>style.visibility</p:attrName>
                                        </p:attrNameLst>
                                      </p:cBhvr>
                                      <p:to>
                                        <p:strVal val="visible"/>
                                      </p:to>
                                    </p:set>
                                    <p:animEffect transition="in" filter="wipe(up)">
                                      <p:cBhvr>
                                        <p:cTn id="48" dur="500"/>
                                        <p:tgtEl>
                                          <p:spTgt spid="13108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31084"/>
                                        </p:tgtEl>
                                        <p:attrNameLst>
                                          <p:attrName>style.visibility</p:attrName>
                                        </p:attrNameLst>
                                      </p:cBhvr>
                                      <p:to>
                                        <p:strVal val="visible"/>
                                      </p:to>
                                    </p:set>
                                    <p:animEffect transition="in" filter="wipe(up)">
                                      <p:cBhvr>
                                        <p:cTn id="53" dur="500"/>
                                        <p:tgtEl>
                                          <p:spTgt spid="1310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4" fill="hold" display="0">
                  <p:stCondLst>
                    <p:cond delay="indefinite"/>
                  </p:stCondLst>
                  <p:endCondLst>
                    <p:cond evt="onNext" delay="0">
                      <p:tgtEl>
                        <p:sldTgt/>
                      </p:tgtEl>
                    </p:cond>
                    <p:cond evt="onPrev" delay="0">
                      <p:tgtEl>
                        <p:sldTgt/>
                      </p:tgtEl>
                    </p:cond>
                    <p:cond evt="onStopAudio" delay="0">
                      <p:tgtEl>
                        <p:sldTgt/>
                      </p:tgtEl>
                    </p:cond>
                  </p:endCondLst>
                </p:cTn>
                <p:tgtEl>
                  <p:spTgt spid="131074"/>
                </p:tgtEl>
              </p:cMediaNode>
            </p:audio>
          </p:childTnLst>
        </p:cTn>
      </p:par>
    </p:tnLst>
    <p:bldLst>
      <p:bldP spid="131076" grpId="0" animBg="1" autoUpdateAnimBg="0"/>
      <p:bldP spid="131077" grpId="0" animBg="1" autoUpdateAnimBg="0"/>
      <p:bldP spid="131082" grpId="0" animBg="1" autoUpdateAnimBg="0"/>
      <p:bldP spid="131087" grpId="0" animBg="1" autoUpdateAnimBg="0"/>
      <p:bldP spid="131093"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DEDICA01.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953000" y="1600200"/>
            <a:ext cx="244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2514" name="Picture 3"/>
          <p:cNvPicPr>
            <a:picLocks noGrp="1" noChangeAspect="1" noChangeArrowheads="1"/>
          </p:cNvPicPr>
          <p:nvPr>
            <p:ph idx="1"/>
          </p:nvPr>
        </p:nvPicPr>
        <p:blipFill>
          <a:blip r:embed="rId6" cstate="screen">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 xmlns:a14="http://schemas.microsoft.com/office/drawing/2010/main">
                <a:solidFill>
                  <a:srgbClr val="FFFFFF"/>
                </a:solidFill>
              </a14:hiddenFill>
            </a:ext>
          </a:extLst>
        </p:spPr>
      </p:pic>
      <p:sp>
        <p:nvSpPr>
          <p:cNvPr id="131076" name="Text Box 4"/>
          <p:cNvSpPr txBox="1">
            <a:spLocks noChangeArrowheads="1"/>
          </p:cNvSpPr>
          <p:nvPr/>
        </p:nvSpPr>
        <p:spPr bwMode="auto">
          <a:xfrm>
            <a:off x="5729312" y="745549"/>
            <a:ext cx="3387371" cy="646331"/>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a:defRPr/>
            </a:pPr>
            <a:r>
              <a:rPr lang="ar-JO"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بحر جنيسارت (ع ق)</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077" name="Text Box 5"/>
          <p:cNvSpPr txBox="1">
            <a:spLocks noChangeArrowheads="1"/>
          </p:cNvSpPr>
          <p:nvPr/>
        </p:nvSpPr>
        <p:spPr bwMode="auto">
          <a:xfrm>
            <a:off x="5868988" y="3536950"/>
            <a:ext cx="2436812" cy="1322388"/>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anchor="ctr"/>
          <a:lstStyle>
            <a:defPPr>
              <a:defRPr lang="en-US"/>
            </a:defPPr>
            <a:lvl1pPr eaLnBrk="1" hangingPunct="1">
              <a:defRPr sz="4000" b="0">
                <a:solidFill>
                  <a:schemeClr val="tx2"/>
                </a:solidFill>
                <a:effectLst>
                  <a:outerShdw blurRad="38100" dist="38100" dir="2700000" algn="tl">
                    <a:srgbClr val="000000"/>
                  </a:outerShdw>
                </a:effectLst>
                <a:cs typeface="Arial" charset="0"/>
              </a:defRPr>
            </a:lvl1pPr>
            <a:lvl2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نهر الأردن</a:t>
            </a:r>
            <a:endParaRPr kumimoji="0" lang="en-US"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078" name="Text Box 6"/>
          <p:cNvSpPr txBox="1">
            <a:spLocks noChangeArrowheads="1"/>
          </p:cNvSpPr>
          <p:nvPr/>
        </p:nvSpPr>
        <p:spPr bwMode="auto">
          <a:xfrm>
            <a:off x="5943600" y="4921250"/>
            <a:ext cx="2514600" cy="708025"/>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anchor="ctr"/>
          <a:lstStyle>
            <a:defPPr>
              <a:defRPr lang="en-US"/>
            </a:defPPr>
            <a:lvl1pPr eaLnBrk="1" hangingPunct="1">
              <a:defRPr sz="4000" b="0">
                <a:solidFill>
                  <a:schemeClr val="tx2"/>
                </a:solidFill>
                <a:effectLst>
                  <a:outerShdw blurRad="38100" dist="38100" dir="2700000" algn="tl">
                    <a:srgbClr val="000000"/>
                  </a:outerShdw>
                </a:effectLst>
                <a:cs typeface="Arial" charset="0"/>
              </a:defRPr>
            </a:lvl1pPr>
            <a:lvl2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بحر الملح</a:t>
            </a:r>
            <a:endParaRPr kumimoji="0" lang="en-US"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079" name="Freeform 7"/>
          <p:cNvSpPr>
            <a:spLocks/>
          </p:cNvSpPr>
          <p:nvPr/>
        </p:nvSpPr>
        <p:spPr bwMode="auto">
          <a:xfrm>
            <a:off x="5538788" y="1925638"/>
            <a:ext cx="152400" cy="2819400"/>
          </a:xfrm>
          <a:custGeom>
            <a:avLst/>
            <a:gdLst/>
            <a:ahLst/>
            <a:cxnLst>
              <a:cxn ang="0">
                <a:pos x="66" y="0"/>
              </a:cxn>
              <a:cxn ang="0">
                <a:pos x="59" y="294"/>
              </a:cxn>
              <a:cxn ang="0">
                <a:pos x="53" y="505"/>
              </a:cxn>
              <a:cxn ang="0">
                <a:pos x="27" y="563"/>
              </a:cxn>
              <a:cxn ang="0">
                <a:pos x="59" y="780"/>
              </a:cxn>
              <a:cxn ang="0">
                <a:pos x="53" y="985"/>
              </a:cxn>
              <a:cxn ang="0">
                <a:pos x="2" y="1158"/>
              </a:cxn>
              <a:cxn ang="0">
                <a:pos x="8" y="1267"/>
              </a:cxn>
              <a:cxn ang="0">
                <a:pos x="34" y="1305"/>
              </a:cxn>
              <a:cxn ang="0">
                <a:pos x="47" y="1324"/>
              </a:cxn>
              <a:cxn ang="0">
                <a:pos x="34" y="1478"/>
              </a:cxn>
              <a:cxn ang="0">
                <a:pos x="40" y="1529"/>
              </a:cxn>
              <a:cxn ang="0">
                <a:pos x="53" y="1548"/>
              </a:cxn>
              <a:cxn ang="0">
                <a:pos x="59" y="1702"/>
              </a:cxn>
            </a:cxnLst>
            <a:rect l="0" t="0" r="r" b="b"/>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cmpd="sng">
            <a:solidFill>
              <a:schemeClr val="accent1"/>
            </a:solidFill>
            <a:round/>
            <a:headEnd/>
            <a:tailEnd/>
          </a:ln>
          <a:effectLst>
            <a:outerShdw blurRad="63500" dist="35921" dir="2700000" algn="ctr" rotWithShape="0">
              <a:schemeClr val="bg2">
                <a:alpha val="74998"/>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1" name="Freeform 9"/>
          <p:cNvSpPr>
            <a:spLocks/>
          </p:cNvSpPr>
          <p:nvPr/>
        </p:nvSpPr>
        <p:spPr bwMode="auto">
          <a:xfrm>
            <a:off x="5076825" y="4702175"/>
            <a:ext cx="652463" cy="2097088"/>
          </a:xfrm>
          <a:custGeom>
            <a:avLst/>
            <a:gdLst/>
            <a:ahLst/>
            <a:cxnLst>
              <a:cxn ang="0">
                <a:pos x="253" y="5"/>
              </a:cxn>
              <a:cxn ang="0">
                <a:pos x="201" y="59"/>
              </a:cxn>
              <a:cxn ang="0">
                <a:pos x="189" y="75"/>
              </a:cxn>
              <a:cxn ang="0">
                <a:pos x="153" y="126"/>
              </a:cxn>
              <a:cxn ang="0">
                <a:pos x="121" y="225"/>
              </a:cxn>
              <a:cxn ang="0">
                <a:pos x="77" y="302"/>
              </a:cxn>
              <a:cxn ang="0">
                <a:pos x="73" y="421"/>
              </a:cxn>
              <a:cxn ang="0">
                <a:pos x="48" y="625"/>
              </a:cxn>
              <a:cxn ang="0">
                <a:pos x="61" y="715"/>
              </a:cxn>
              <a:cxn ang="0">
                <a:pos x="25" y="971"/>
              </a:cxn>
              <a:cxn ang="0">
                <a:pos x="35" y="1109"/>
              </a:cxn>
              <a:cxn ang="0">
                <a:pos x="64" y="1166"/>
              </a:cxn>
              <a:cxn ang="0">
                <a:pos x="93" y="1281"/>
              </a:cxn>
              <a:cxn ang="0">
                <a:pos x="243" y="1317"/>
              </a:cxn>
              <a:cxn ang="0">
                <a:pos x="272" y="1256"/>
              </a:cxn>
              <a:cxn ang="0">
                <a:pos x="288" y="1208"/>
              </a:cxn>
              <a:cxn ang="0">
                <a:pos x="259" y="1185"/>
              </a:cxn>
              <a:cxn ang="0">
                <a:pos x="281" y="1160"/>
              </a:cxn>
              <a:cxn ang="0">
                <a:pos x="297" y="1093"/>
              </a:cxn>
              <a:cxn ang="0">
                <a:pos x="272" y="1077"/>
              </a:cxn>
              <a:cxn ang="0">
                <a:pos x="214" y="1038"/>
              </a:cxn>
              <a:cxn ang="0">
                <a:pos x="160" y="997"/>
              </a:cxn>
              <a:cxn ang="0">
                <a:pos x="131" y="977"/>
              </a:cxn>
              <a:cxn ang="0">
                <a:pos x="185" y="894"/>
              </a:cxn>
              <a:cxn ang="0">
                <a:pos x="227" y="830"/>
              </a:cxn>
              <a:cxn ang="0">
                <a:pos x="253" y="789"/>
              </a:cxn>
              <a:cxn ang="0">
                <a:pos x="249" y="840"/>
              </a:cxn>
              <a:cxn ang="0">
                <a:pos x="275" y="885"/>
              </a:cxn>
              <a:cxn ang="0">
                <a:pos x="320" y="747"/>
              </a:cxn>
              <a:cxn ang="0">
                <a:pos x="371" y="561"/>
              </a:cxn>
              <a:cxn ang="0">
                <a:pos x="326" y="475"/>
              </a:cxn>
              <a:cxn ang="0">
                <a:pos x="361" y="193"/>
              </a:cxn>
              <a:cxn ang="0">
                <a:pos x="393" y="149"/>
              </a:cxn>
              <a:cxn ang="0">
                <a:pos x="342" y="27"/>
              </a:cxn>
              <a:cxn ang="0">
                <a:pos x="317" y="14"/>
              </a:cxn>
            </a:cxnLst>
            <a:rect l="0" t="0" r="r" b="b"/>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cmpd="sng">
            <a:solidFill>
              <a:schemeClr val="bg2"/>
            </a:solidFill>
            <a:round/>
            <a:headEnd/>
            <a:tailEnd/>
          </a:ln>
          <a:effectLst>
            <a:outerShdw blurRad="63500" dist="35921" dir="2700000" algn="ctr" rotWithShape="0">
              <a:schemeClr val="bg2">
                <a:alpha val="74998"/>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2" name="AutoShape 10"/>
          <p:cNvSpPr>
            <a:spLocks noChangeArrowheads="1"/>
          </p:cNvSpPr>
          <p:nvPr/>
        </p:nvSpPr>
        <p:spPr bwMode="auto">
          <a:xfrm flipH="1">
            <a:off x="2895600" y="2743200"/>
            <a:ext cx="2209800" cy="1828800"/>
          </a:xfrm>
          <a:prstGeom prst="wedgeRoundRectCallout">
            <a:avLst>
              <a:gd name="adj1" fmla="val -76583"/>
              <a:gd name="adj2" fmla="val 39407"/>
              <a:gd name="adj3" fmla="val 16667"/>
            </a:avLst>
          </a:prstGeom>
          <a:solidFill>
            <a:srgbClr val="CCFF99"/>
          </a:solidFill>
          <a:ln w="57150">
            <a:solidFill>
              <a:schemeClr val="bg1"/>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1083" name="Freeform 11"/>
          <p:cNvSpPr>
            <a:spLocks/>
          </p:cNvSpPr>
          <p:nvPr/>
        </p:nvSpPr>
        <p:spPr bwMode="auto">
          <a:xfrm>
            <a:off x="3733800" y="28194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38100" cmpd="sng">
            <a:solidFill>
              <a:schemeClr val="accent1"/>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4" name="Freeform 12"/>
          <p:cNvSpPr>
            <a:spLocks/>
          </p:cNvSpPr>
          <p:nvPr/>
        </p:nvSpPr>
        <p:spPr bwMode="auto">
          <a:xfrm>
            <a:off x="3733800" y="27940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76200" cmpd="sng">
            <a:solidFill>
              <a:schemeClr val="accent1"/>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5" name="Freeform 13"/>
          <p:cNvSpPr>
            <a:spLocks/>
          </p:cNvSpPr>
          <p:nvPr/>
        </p:nvSpPr>
        <p:spPr bwMode="auto">
          <a:xfrm>
            <a:off x="3659188" y="2743200"/>
            <a:ext cx="608012"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152400" cmpd="sng">
            <a:solidFill>
              <a:schemeClr val="accent1"/>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6" name="Line 14"/>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7" name="Text Box 15"/>
          <p:cNvSpPr txBox="1">
            <a:spLocks noChangeArrowheads="1"/>
          </p:cNvSpPr>
          <p:nvPr/>
        </p:nvSpPr>
        <p:spPr bwMode="auto">
          <a:xfrm>
            <a:off x="5562600" y="2374900"/>
            <a:ext cx="2971800" cy="519113"/>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105 كم (65 ميل)</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089" name="Text Box 17"/>
          <p:cNvSpPr txBox="1">
            <a:spLocks noChangeArrowheads="1"/>
          </p:cNvSpPr>
          <p:nvPr/>
        </p:nvSpPr>
        <p:spPr bwMode="auto">
          <a:xfrm>
            <a:off x="5562600" y="2955925"/>
            <a:ext cx="3048000" cy="52322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215 كم (135 ميل)</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091" name="Text Box 19"/>
          <p:cNvSpPr txBox="1">
            <a:spLocks noChangeArrowheads="1"/>
          </p:cNvSpPr>
          <p:nvPr/>
        </p:nvSpPr>
        <p:spPr bwMode="auto">
          <a:xfrm>
            <a:off x="3717925" y="228600"/>
            <a:ext cx="184150" cy="641350"/>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093" name="Text Box 21"/>
          <p:cNvSpPr txBox="1">
            <a:spLocks noChangeArrowheads="1"/>
          </p:cNvSpPr>
          <p:nvPr/>
        </p:nvSpPr>
        <p:spPr bwMode="auto">
          <a:xfrm>
            <a:off x="5749596" y="1470213"/>
            <a:ext cx="3394404" cy="708631"/>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anchor="ctr"/>
          <a:lstStyle>
            <a:defPPr>
              <a:defRPr lang="en-US"/>
            </a:defPPr>
            <a:lvl1pPr algn="ctr" eaLnBrk="1" hangingPunct="1">
              <a:defRPr sz="4000" b="0">
                <a:solidFill>
                  <a:schemeClr val="tx2"/>
                </a:solidFill>
                <a:effectLst>
                  <a:outerShdw blurRad="38100" dist="38100" dir="2700000" algn="tl">
                    <a:srgbClr val="000000"/>
                  </a:outerShdw>
                </a:effectLst>
                <a:cs typeface="Arial" charset="0"/>
              </a:defRPr>
            </a:lvl1pPr>
            <a:lvl2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 ج : بحر الجليل</a:t>
            </a:r>
            <a:endParaRPr kumimoji="0" lang="en-US"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131094" name="Picture 22" descr="j021287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92650" y="1219200"/>
            <a:ext cx="86995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95" name="Rectangle 23"/>
          <p:cNvSpPr>
            <a:spLocks noGrp="1" noChangeArrowheads="1"/>
          </p:cNvSpPr>
          <p:nvPr>
            <p:ph type="title"/>
          </p:nvPr>
        </p:nvSpPr>
        <p:spPr>
          <a:xfrm>
            <a:off x="304800" y="228600"/>
            <a:ext cx="2895600" cy="1752600"/>
          </a:xfrm>
          <a:solidFill>
            <a:schemeClr val="bg1"/>
          </a:solidFill>
          <a:ln>
            <a:solidFill>
              <a:schemeClr val="bg2"/>
            </a:solidFill>
          </a:ln>
          <a:effectLst>
            <a:outerShdw blurRad="63500" dist="35921" dir="2700000" algn="ctr" rotWithShape="0">
              <a:schemeClr val="bg2">
                <a:alpha val="74998"/>
              </a:schemeClr>
            </a:outerShdw>
          </a:effectLst>
        </p:spPr>
        <p:txBody>
          <a:bodyPr/>
          <a:lstStyle/>
          <a:p>
            <a:pPr eaLnBrk="1" hangingPunct="1">
              <a:defRPr/>
            </a:pPr>
            <a:r>
              <a:rPr lang="ar-JO" sz="4000" b="0" dirty="0">
                <a:latin typeface="Arial" panose="020B0604020202020204" pitchFamily="34" charset="0"/>
                <a:ea typeface="ＭＳ Ｐゴシック" charset="0"/>
                <a:cs typeface="Arial" panose="020B0604020202020204" pitchFamily="34" charset="0"/>
              </a:rPr>
              <a:t>الأجسام المائية في إسرائيل</a:t>
            </a:r>
            <a:endParaRPr lang="en-US" sz="4000" b="0" dirty="0">
              <a:latin typeface="Arial" panose="020B0604020202020204" pitchFamily="34" charset="0"/>
              <a:ea typeface="ＭＳ Ｐゴシック" charset="0"/>
              <a:cs typeface="Arial" panose="020B0604020202020204" pitchFamily="34" charset="0"/>
            </a:endParaRPr>
          </a:p>
        </p:txBody>
      </p:sp>
      <p:sp>
        <p:nvSpPr>
          <p:cNvPr id="131096" name="Text Box 24"/>
          <p:cNvSpPr txBox="1">
            <a:spLocks noChangeArrowheads="1"/>
          </p:cNvSpPr>
          <p:nvPr/>
        </p:nvSpPr>
        <p:spPr bwMode="auto">
          <a:xfrm>
            <a:off x="0" y="2863850"/>
            <a:ext cx="2895600" cy="1323975"/>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anchor="ctr"/>
          <a:lstStyle>
            <a:lvl1pPr algn="ctr" eaLnBrk="1" hangingPunct="1">
              <a:defRPr sz="4000" b="0">
                <a:solidFill>
                  <a:schemeClr val="tx2"/>
                </a:solidFill>
                <a:effectLst>
                  <a:outerShdw blurRad="38100" dist="38100" dir="2700000" algn="tl">
                    <a:srgbClr val="000000"/>
                  </a:outerShdw>
                </a:effectLst>
                <a:cs typeface="Arial" charset="0"/>
              </a:defRPr>
            </a:lvl1pPr>
            <a:lvl2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البحر الكبير</a:t>
            </a:r>
            <a:endParaRPr kumimoji="0" lang="en-US"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100" name="Text Box 28"/>
          <p:cNvSpPr txBox="1">
            <a:spLocks noChangeArrowheads="1"/>
          </p:cNvSpPr>
          <p:nvPr/>
        </p:nvSpPr>
        <p:spPr bwMode="auto">
          <a:xfrm>
            <a:off x="8610600" y="0"/>
            <a:ext cx="6096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1080" name="Freeform 8"/>
          <p:cNvSpPr>
            <a:spLocks/>
          </p:cNvSpPr>
          <p:nvPr/>
        </p:nvSpPr>
        <p:spPr bwMode="auto">
          <a:xfrm>
            <a:off x="5437188" y="1447800"/>
            <a:ext cx="331787" cy="534988"/>
          </a:xfrm>
          <a:custGeom>
            <a:avLst/>
            <a:gdLst/>
            <a:ahLst/>
            <a:cxnLst>
              <a:cxn ang="0">
                <a:pos x="110" y="332"/>
              </a:cxn>
              <a:cxn ang="0">
                <a:pos x="126" y="335"/>
              </a:cxn>
              <a:cxn ang="0">
                <a:pos x="140" y="324"/>
              </a:cxn>
              <a:cxn ang="0">
                <a:pos x="165" y="303"/>
              </a:cxn>
              <a:cxn ang="0">
                <a:pos x="174" y="294"/>
              </a:cxn>
              <a:cxn ang="0">
                <a:pos x="182" y="281"/>
              </a:cxn>
              <a:cxn ang="0">
                <a:pos x="184" y="275"/>
              </a:cxn>
              <a:cxn ang="0">
                <a:pos x="197" y="218"/>
              </a:cxn>
              <a:cxn ang="0">
                <a:pos x="194" y="182"/>
              </a:cxn>
              <a:cxn ang="0">
                <a:pos x="201" y="149"/>
              </a:cxn>
              <a:cxn ang="0">
                <a:pos x="209" y="84"/>
              </a:cxn>
              <a:cxn ang="0">
                <a:pos x="202" y="60"/>
              </a:cxn>
              <a:cxn ang="0">
                <a:pos x="194" y="42"/>
              </a:cxn>
              <a:cxn ang="0">
                <a:pos x="186" y="30"/>
              </a:cxn>
              <a:cxn ang="0">
                <a:pos x="180" y="23"/>
              </a:cxn>
              <a:cxn ang="0">
                <a:pos x="146" y="0"/>
              </a:cxn>
              <a:cxn ang="0">
                <a:pos x="105" y="13"/>
              </a:cxn>
              <a:cxn ang="0">
                <a:pos x="95" y="17"/>
              </a:cxn>
              <a:cxn ang="0">
                <a:pos x="86" y="38"/>
              </a:cxn>
              <a:cxn ang="0">
                <a:pos x="75" y="45"/>
              </a:cxn>
              <a:cxn ang="0">
                <a:pos x="32" y="56"/>
              </a:cxn>
              <a:cxn ang="0">
                <a:pos x="23" y="67"/>
              </a:cxn>
              <a:cxn ang="0">
                <a:pos x="11" y="81"/>
              </a:cxn>
              <a:cxn ang="0">
                <a:pos x="6" y="87"/>
              </a:cxn>
              <a:cxn ang="0">
                <a:pos x="0" y="104"/>
              </a:cxn>
              <a:cxn ang="0">
                <a:pos x="8" y="133"/>
              </a:cxn>
              <a:cxn ang="0">
                <a:pos x="17" y="164"/>
              </a:cxn>
              <a:cxn ang="0">
                <a:pos x="26" y="176"/>
              </a:cxn>
              <a:cxn ang="0">
                <a:pos x="35" y="188"/>
              </a:cxn>
              <a:cxn ang="0">
                <a:pos x="51" y="213"/>
              </a:cxn>
              <a:cxn ang="0">
                <a:pos x="62" y="224"/>
              </a:cxn>
              <a:cxn ang="0">
                <a:pos x="69" y="231"/>
              </a:cxn>
              <a:cxn ang="0">
                <a:pos x="75" y="248"/>
              </a:cxn>
              <a:cxn ang="0">
                <a:pos x="80" y="258"/>
              </a:cxn>
              <a:cxn ang="0">
                <a:pos x="86" y="272"/>
              </a:cxn>
              <a:cxn ang="0">
                <a:pos x="94" y="294"/>
              </a:cxn>
              <a:cxn ang="0">
                <a:pos x="100" y="306"/>
              </a:cxn>
              <a:cxn ang="0">
                <a:pos x="106" y="321"/>
              </a:cxn>
              <a:cxn ang="0">
                <a:pos x="110" y="332"/>
              </a:cxn>
            </a:cxnLst>
            <a:rect l="0" t="0" r="r" b="b"/>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blurRad="63500" dist="35921" dir="2700000" algn="ctr" rotWithShape="0">
              <a:schemeClr val="bg2">
                <a:alpha val="74998"/>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2" name="Group 1">
            <a:extLst>
              <a:ext uri="{FF2B5EF4-FFF2-40B4-BE49-F238E27FC236}">
                <a16:creationId xmlns:a16="http://schemas.microsoft.com/office/drawing/2014/main" id="{0ACB2125-8A6F-C8C7-D7E3-EDC61A22C039}"/>
              </a:ext>
            </a:extLst>
          </p:cNvPr>
          <p:cNvGrpSpPr/>
          <p:nvPr/>
        </p:nvGrpSpPr>
        <p:grpSpPr>
          <a:xfrm>
            <a:off x="3492500" y="0"/>
            <a:ext cx="5651500" cy="432048"/>
            <a:chOff x="2555776" y="692696"/>
            <a:chExt cx="5651500" cy="432048"/>
          </a:xfrm>
        </p:grpSpPr>
        <p:sp>
          <p:nvSpPr>
            <p:cNvPr id="3" name="Text Box 19">
              <a:extLst>
                <a:ext uri="{FF2B5EF4-FFF2-40B4-BE49-F238E27FC236}">
                  <a16:creationId xmlns:a16="http://schemas.microsoft.com/office/drawing/2014/main" id="{9ABD204E-9C03-8F42-A9B7-75822457EA02}"/>
                </a:ext>
              </a:extLst>
            </p:cNvPr>
            <p:cNvSpPr txBox="1">
              <a:spLocks noChangeArrowheads="1"/>
            </p:cNvSpPr>
            <p:nvPr/>
          </p:nvSpPr>
          <p:spPr bwMode="auto">
            <a:xfrm>
              <a:off x="2555776" y="692696"/>
              <a:ext cx="5651500" cy="400110"/>
            </a:xfrm>
            <a:prstGeom prst="rect">
              <a:avLst/>
            </a:prstGeom>
            <a:solidFill>
              <a:srgbClr val="663300"/>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rtl="1">
                <a:defRPr/>
              </a:pPr>
              <a:r>
                <a:rPr lang="ar-JO" sz="2000" dirty="0">
                  <a:solidFill>
                    <a:srgbClr val="FFFFFF"/>
                  </a:solidFill>
                  <a:effectLst/>
                  <a:latin typeface="Arial"/>
                  <a:cs typeface="Arial"/>
                </a:rPr>
                <a:t>قيثارة، آلة وترية تستخدم في الموسيقى الشعبية والمقدسة </a:t>
              </a:r>
              <a:r>
                <a:rPr lang="en-US" sz="2000" dirty="0">
                  <a:solidFill>
                    <a:srgbClr val="FFFFFF"/>
                  </a:solidFill>
                  <a:effectLst/>
                  <a:latin typeface="Arial"/>
                  <a:cs typeface="Arial"/>
                </a:rPr>
                <a:t>(B4604)</a:t>
              </a:r>
              <a:endParaRPr lang="en-US" sz="2000" dirty="0">
                <a:solidFill>
                  <a:srgbClr val="FFFFFF"/>
                </a:solidFill>
                <a:effectLst>
                  <a:outerShdw blurRad="38100" dist="38100" dir="2700000" algn="tl">
                    <a:srgbClr val="000000"/>
                  </a:outerShdw>
                </a:effectLst>
                <a:latin typeface="Arial"/>
                <a:cs typeface="Arial"/>
              </a:endParaRPr>
            </a:p>
          </p:txBody>
        </p:sp>
        <p:pic>
          <p:nvPicPr>
            <p:cNvPr id="4" name="Picture 3" descr="Screen Shot 2017-09-01 at 3.29.18 PM.png">
              <a:extLst>
                <a:ext uri="{FF2B5EF4-FFF2-40B4-BE49-F238E27FC236}">
                  <a16:creationId xmlns:a16="http://schemas.microsoft.com/office/drawing/2014/main" id="{54B0CD45-A181-A66F-643A-5A9359ED898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90652" y="720080"/>
              <a:ext cx="734235" cy="404664"/>
            </a:xfrm>
            <a:prstGeom prst="rect">
              <a:avLst/>
            </a:prstGeom>
          </p:spPr>
        </p:pic>
      </p:grpSp>
      <p:pic>
        <p:nvPicPr>
          <p:cNvPr id="8" name="Picture 7" descr="Screen Shot 2017-09-01 at 3.28.30 PM.png">
            <a:extLst>
              <a:ext uri="{FF2B5EF4-FFF2-40B4-BE49-F238E27FC236}">
                <a16:creationId xmlns:a16="http://schemas.microsoft.com/office/drawing/2014/main" id="{E8EA51A7-1660-C3B0-49D4-456EC861B33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07904" y="1052736"/>
            <a:ext cx="1008112" cy="537982"/>
          </a:xfrm>
          <a:prstGeom prst="rect">
            <a:avLst/>
          </a:prstGeom>
        </p:spPr>
      </p:pic>
    </p:spTree>
    <p:extLst>
      <p:ext uri="{BB962C8B-B14F-4D97-AF65-F5344CB8AC3E}">
        <p14:creationId xmlns:p14="http://schemas.microsoft.com/office/powerpoint/2010/main" val="1714800811"/>
      </p:ext>
    </p:extLst>
  </p:cSld>
  <p:clrMapOvr>
    <a:masterClrMapping/>
  </p:clrMapOvr>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3107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DEDICA01.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953000" y="1600200"/>
            <a:ext cx="244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2514" name="Picture 3"/>
          <p:cNvPicPr>
            <a:picLocks noGrp="1" noChangeAspect="1" noChangeArrowheads="1"/>
          </p:cNvPicPr>
          <p:nvPr>
            <p:ph idx="1"/>
          </p:nvPr>
        </p:nvPicPr>
        <p:blipFill>
          <a:blip r:embed="rId6" cstate="screen">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 xmlns:a14="http://schemas.microsoft.com/office/drawing/2010/main">
                <a:solidFill>
                  <a:srgbClr val="FFFFFF"/>
                </a:solidFill>
              </a14:hiddenFill>
            </a:ext>
          </a:extLst>
        </p:spPr>
      </p:pic>
      <p:sp>
        <p:nvSpPr>
          <p:cNvPr id="131076" name="Text Box 4"/>
          <p:cNvSpPr txBox="1">
            <a:spLocks noChangeArrowheads="1"/>
          </p:cNvSpPr>
          <p:nvPr/>
        </p:nvSpPr>
        <p:spPr bwMode="auto">
          <a:xfrm>
            <a:off x="5729312" y="745549"/>
            <a:ext cx="3387371" cy="646331"/>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lvl="0" algn="ctr">
              <a:defRPr/>
            </a:pPr>
            <a:r>
              <a:rPr lang="ar-JO"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بحر جنيسارت (ع ق)</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077" name="Text Box 5"/>
          <p:cNvSpPr txBox="1">
            <a:spLocks noChangeArrowheads="1"/>
          </p:cNvSpPr>
          <p:nvPr/>
        </p:nvSpPr>
        <p:spPr bwMode="auto">
          <a:xfrm>
            <a:off x="5868988" y="3536950"/>
            <a:ext cx="2436812" cy="1322388"/>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anchor="ctr"/>
          <a:lstStyle>
            <a:defPPr>
              <a:defRPr lang="en-US"/>
            </a:defPPr>
            <a:lvl1pPr eaLnBrk="1" hangingPunct="1">
              <a:defRPr sz="4000" b="0">
                <a:solidFill>
                  <a:schemeClr val="tx2"/>
                </a:solidFill>
                <a:effectLst>
                  <a:outerShdw blurRad="38100" dist="38100" dir="2700000" algn="tl">
                    <a:srgbClr val="000000"/>
                  </a:outerShdw>
                </a:effectLst>
                <a:cs typeface="Arial" charset="0"/>
              </a:defRPr>
            </a:lvl1pPr>
            <a:lvl2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نهر الأردن</a:t>
            </a:r>
            <a:endParaRPr kumimoji="0" lang="en-US"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078" name="Text Box 6"/>
          <p:cNvSpPr txBox="1">
            <a:spLocks noChangeArrowheads="1"/>
          </p:cNvSpPr>
          <p:nvPr/>
        </p:nvSpPr>
        <p:spPr bwMode="auto">
          <a:xfrm>
            <a:off x="5943600" y="4921250"/>
            <a:ext cx="2514600" cy="708025"/>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anchor="ctr"/>
          <a:lstStyle>
            <a:defPPr>
              <a:defRPr lang="en-US"/>
            </a:defPPr>
            <a:lvl1pPr eaLnBrk="1" hangingPunct="1">
              <a:defRPr sz="4000" b="0">
                <a:solidFill>
                  <a:schemeClr val="tx2"/>
                </a:solidFill>
                <a:effectLst>
                  <a:outerShdw blurRad="38100" dist="38100" dir="2700000" algn="tl">
                    <a:srgbClr val="000000"/>
                  </a:outerShdw>
                </a:effectLst>
                <a:cs typeface="Arial" charset="0"/>
              </a:defRPr>
            </a:lvl1pPr>
            <a:lvl2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بحر الملح</a:t>
            </a:r>
            <a:endParaRPr kumimoji="0" lang="en-US"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079" name="Freeform 7"/>
          <p:cNvSpPr>
            <a:spLocks/>
          </p:cNvSpPr>
          <p:nvPr/>
        </p:nvSpPr>
        <p:spPr bwMode="auto">
          <a:xfrm>
            <a:off x="5538788" y="1925638"/>
            <a:ext cx="152400" cy="2819400"/>
          </a:xfrm>
          <a:custGeom>
            <a:avLst/>
            <a:gdLst/>
            <a:ahLst/>
            <a:cxnLst>
              <a:cxn ang="0">
                <a:pos x="66" y="0"/>
              </a:cxn>
              <a:cxn ang="0">
                <a:pos x="59" y="294"/>
              </a:cxn>
              <a:cxn ang="0">
                <a:pos x="53" y="505"/>
              </a:cxn>
              <a:cxn ang="0">
                <a:pos x="27" y="563"/>
              </a:cxn>
              <a:cxn ang="0">
                <a:pos x="59" y="780"/>
              </a:cxn>
              <a:cxn ang="0">
                <a:pos x="53" y="985"/>
              </a:cxn>
              <a:cxn ang="0">
                <a:pos x="2" y="1158"/>
              </a:cxn>
              <a:cxn ang="0">
                <a:pos x="8" y="1267"/>
              </a:cxn>
              <a:cxn ang="0">
                <a:pos x="34" y="1305"/>
              </a:cxn>
              <a:cxn ang="0">
                <a:pos x="47" y="1324"/>
              </a:cxn>
              <a:cxn ang="0">
                <a:pos x="34" y="1478"/>
              </a:cxn>
              <a:cxn ang="0">
                <a:pos x="40" y="1529"/>
              </a:cxn>
              <a:cxn ang="0">
                <a:pos x="53" y="1548"/>
              </a:cxn>
              <a:cxn ang="0">
                <a:pos x="59" y="1702"/>
              </a:cxn>
            </a:cxnLst>
            <a:rect l="0" t="0" r="r" b="b"/>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cmpd="sng">
            <a:solidFill>
              <a:schemeClr val="accent1"/>
            </a:solidFill>
            <a:round/>
            <a:headEnd/>
            <a:tailEnd/>
          </a:ln>
          <a:effectLst>
            <a:outerShdw blurRad="63500" dist="35921" dir="2700000" algn="ctr" rotWithShape="0">
              <a:schemeClr val="bg2">
                <a:alpha val="74998"/>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1" name="Freeform 9"/>
          <p:cNvSpPr>
            <a:spLocks/>
          </p:cNvSpPr>
          <p:nvPr/>
        </p:nvSpPr>
        <p:spPr bwMode="auto">
          <a:xfrm>
            <a:off x="5076825" y="4702175"/>
            <a:ext cx="652463" cy="2097088"/>
          </a:xfrm>
          <a:custGeom>
            <a:avLst/>
            <a:gdLst/>
            <a:ahLst/>
            <a:cxnLst>
              <a:cxn ang="0">
                <a:pos x="253" y="5"/>
              </a:cxn>
              <a:cxn ang="0">
                <a:pos x="201" y="59"/>
              </a:cxn>
              <a:cxn ang="0">
                <a:pos x="189" y="75"/>
              </a:cxn>
              <a:cxn ang="0">
                <a:pos x="153" y="126"/>
              </a:cxn>
              <a:cxn ang="0">
                <a:pos x="121" y="225"/>
              </a:cxn>
              <a:cxn ang="0">
                <a:pos x="77" y="302"/>
              </a:cxn>
              <a:cxn ang="0">
                <a:pos x="73" y="421"/>
              </a:cxn>
              <a:cxn ang="0">
                <a:pos x="48" y="625"/>
              </a:cxn>
              <a:cxn ang="0">
                <a:pos x="61" y="715"/>
              </a:cxn>
              <a:cxn ang="0">
                <a:pos x="25" y="971"/>
              </a:cxn>
              <a:cxn ang="0">
                <a:pos x="35" y="1109"/>
              </a:cxn>
              <a:cxn ang="0">
                <a:pos x="64" y="1166"/>
              </a:cxn>
              <a:cxn ang="0">
                <a:pos x="93" y="1281"/>
              </a:cxn>
              <a:cxn ang="0">
                <a:pos x="243" y="1317"/>
              </a:cxn>
              <a:cxn ang="0">
                <a:pos x="272" y="1256"/>
              </a:cxn>
              <a:cxn ang="0">
                <a:pos x="288" y="1208"/>
              </a:cxn>
              <a:cxn ang="0">
                <a:pos x="259" y="1185"/>
              </a:cxn>
              <a:cxn ang="0">
                <a:pos x="281" y="1160"/>
              </a:cxn>
              <a:cxn ang="0">
                <a:pos x="297" y="1093"/>
              </a:cxn>
              <a:cxn ang="0">
                <a:pos x="272" y="1077"/>
              </a:cxn>
              <a:cxn ang="0">
                <a:pos x="214" y="1038"/>
              </a:cxn>
              <a:cxn ang="0">
                <a:pos x="160" y="997"/>
              </a:cxn>
              <a:cxn ang="0">
                <a:pos x="131" y="977"/>
              </a:cxn>
              <a:cxn ang="0">
                <a:pos x="185" y="894"/>
              </a:cxn>
              <a:cxn ang="0">
                <a:pos x="227" y="830"/>
              </a:cxn>
              <a:cxn ang="0">
                <a:pos x="253" y="789"/>
              </a:cxn>
              <a:cxn ang="0">
                <a:pos x="249" y="840"/>
              </a:cxn>
              <a:cxn ang="0">
                <a:pos x="275" y="885"/>
              </a:cxn>
              <a:cxn ang="0">
                <a:pos x="320" y="747"/>
              </a:cxn>
              <a:cxn ang="0">
                <a:pos x="371" y="561"/>
              </a:cxn>
              <a:cxn ang="0">
                <a:pos x="326" y="475"/>
              </a:cxn>
              <a:cxn ang="0">
                <a:pos x="361" y="193"/>
              </a:cxn>
              <a:cxn ang="0">
                <a:pos x="393" y="149"/>
              </a:cxn>
              <a:cxn ang="0">
                <a:pos x="342" y="27"/>
              </a:cxn>
              <a:cxn ang="0">
                <a:pos x="317" y="14"/>
              </a:cxn>
            </a:cxnLst>
            <a:rect l="0" t="0" r="r" b="b"/>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cmpd="sng">
            <a:solidFill>
              <a:schemeClr val="bg2"/>
            </a:solidFill>
            <a:round/>
            <a:headEnd/>
            <a:tailEnd/>
          </a:ln>
          <a:effectLst>
            <a:outerShdw blurRad="63500" dist="35921" dir="2700000" algn="ctr" rotWithShape="0">
              <a:schemeClr val="bg2">
                <a:alpha val="74998"/>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2" name="AutoShape 10"/>
          <p:cNvSpPr>
            <a:spLocks noChangeArrowheads="1"/>
          </p:cNvSpPr>
          <p:nvPr/>
        </p:nvSpPr>
        <p:spPr bwMode="auto">
          <a:xfrm flipH="1">
            <a:off x="2895600" y="2743200"/>
            <a:ext cx="2209800" cy="1828800"/>
          </a:xfrm>
          <a:prstGeom prst="wedgeRoundRectCallout">
            <a:avLst>
              <a:gd name="adj1" fmla="val -76583"/>
              <a:gd name="adj2" fmla="val 39407"/>
              <a:gd name="adj3" fmla="val 16667"/>
            </a:avLst>
          </a:prstGeom>
          <a:solidFill>
            <a:srgbClr val="CCFF99"/>
          </a:solidFill>
          <a:ln w="57150">
            <a:solidFill>
              <a:schemeClr val="bg1"/>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1083" name="Freeform 11"/>
          <p:cNvSpPr>
            <a:spLocks/>
          </p:cNvSpPr>
          <p:nvPr/>
        </p:nvSpPr>
        <p:spPr bwMode="auto">
          <a:xfrm>
            <a:off x="3733800" y="28194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38100" cmpd="sng">
            <a:solidFill>
              <a:schemeClr val="accent1"/>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4" name="Freeform 12"/>
          <p:cNvSpPr>
            <a:spLocks/>
          </p:cNvSpPr>
          <p:nvPr/>
        </p:nvSpPr>
        <p:spPr bwMode="auto">
          <a:xfrm>
            <a:off x="3733800" y="27940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76200" cmpd="sng">
            <a:solidFill>
              <a:schemeClr val="accent1"/>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5" name="Freeform 13"/>
          <p:cNvSpPr>
            <a:spLocks/>
          </p:cNvSpPr>
          <p:nvPr/>
        </p:nvSpPr>
        <p:spPr bwMode="auto">
          <a:xfrm>
            <a:off x="3659188" y="2743200"/>
            <a:ext cx="608012"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152400" cmpd="sng">
            <a:solidFill>
              <a:schemeClr val="accent1"/>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6" name="Line 14"/>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7" name="Text Box 15"/>
          <p:cNvSpPr txBox="1">
            <a:spLocks noChangeArrowheads="1"/>
          </p:cNvSpPr>
          <p:nvPr/>
        </p:nvSpPr>
        <p:spPr bwMode="auto">
          <a:xfrm>
            <a:off x="5562600" y="2374900"/>
            <a:ext cx="2971800" cy="519113"/>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105 كم (65 ميل)</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088" name="Freeform 16"/>
          <p:cNvSpPr>
            <a:spLocks/>
          </p:cNvSpPr>
          <p:nvPr/>
        </p:nvSpPr>
        <p:spPr bwMode="auto">
          <a:xfrm>
            <a:off x="3733800" y="28702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114300" cmpd="sng">
            <a:solidFill>
              <a:schemeClr val="accent1"/>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1089" name="Text Box 17"/>
          <p:cNvSpPr txBox="1">
            <a:spLocks noChangeArrowheads="1"/>
          </p:cNvSpPr>
          <p:nvPr/>
        </p:nvSpPr>
        <p:spPr bwMode="auto">
          <a:xfrm>
            <a:off x="5562600" y="2955925"/>
            <a:ext cx="3048000" cy="52322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215 كم (135 ميل)</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091" name="Text Box 19"/>
          <p:cNvSpPr txBox="1">
            <a:spLocks noChangeArrowheads="1"/>
          </p:cNvSpPr>
          <p:nvPr/>
        </p:nvSpPr>
        <p:spPr bwMode="auto">
          <a:xfrm>
            <a:off x="3717925" y="228600"/>
            <a:ext cx="184150" cy="641350"/>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093" name="Text Box 21"/>
          <p:cNvSpPr txBox="1">
            <a:spLocks noChangeArrowheads="1"/>
          </p:cNvSpPr>
          <p:nvPr/>
        </p:nvSpPr>
        <p:spPr bwMode="auto">
          <a:xfrm>
            <a:off x="5749596" y="1470213"/>
            <a:ext cx="3394404" cy="708631"/>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anchor="ctr"/>
          <a:lstStyle>
            <a:defPPr>
              <a:defRPr lang="en-US"/>
            </a:defPPr>
            <a:lvl1pPr algn="ctr" eaLnBrk="1" hangingPunct="1">
              <a:defRPr sz="4000" b="0">
                <a:solidFill>
                  <a:schemeClr val="tx2"/>
                </a:solidFill>
                <a:effectLst>
                  <a:outerShdw blurRad="38100" dist="38100" dir="2700000" algn="tl">
                    <a:srgbClr val="000000"/>
                  </a:outerShdw>
                </a:effectLst>
                <a:cs typeface="Arial" charset="0"/>
              </a:defRPr>
            </a:lvl1pPr>
            <a:lvl2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 ج : بحر الجليل</a:t>
            </a:r>
            <a:endParaRPr kumimoji="0" lang="en-US"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131094" name="Picture 22" descr="j021287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92650" y="1219200"/>
            <a:ext cx="86995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95" name="Rectangle 23"/>
          <p:cNvSpPr>
            <a:spLocks noGrp="1" noChangeArrowheads="1"/>
          </p:cNvSpPr>
          <p:nvPr>
            <p:ph type="title"/>
          </p:nvPr>
        </p:nvSpPr>
        <p:spPr>
          <a:xfrm>
            <a:off x="304800" y="228600"/>
            <a:ext cx="2895600" cy="1752600"/>
          </a:xfrm>
          <a:solidFill>
            <a:schemeClr val="bg1"/>
          </a:solidFill>
          <a:ln>
            <a:solidFill>
              <a:schemeClr val="bg2"/>
            </a:solidFill>
          </a:ln>
          <a:effectLst>
            <a:outerShdw blurRad="63500" dist="35921" dir="2700000" algn="ctr" rotWithShape="0">
              <a:schemeClr val="bg2">
                <a:alpha val="74998"/>
              </a:schemeClr>
            </a:outerShdw>
          </a:effectLst>
        </p:spPr>
        <p:txBody>
          <a:bodyPr/>
          <a:lstStyle/>
          <a:p>
            <a:pPr eaLnBrk="1" hangingPunct="1">
              <a:defRPr/>
            </a:pPr>
            <a:r>
              <a:rPr lang="ar-JO" sz="4000" b="0" dirty="0">
                <a:latin typeface="Arial" panose="020B0604020202020204" pitchFamily="34" charset="0"/>
                <a:ea typeface="ＭＳ Ｐゴシック" charset="0"/>
                <a:cs typeface="Arial" panose="020B0604020202020204" pitchFamily="34" charset="0"/>
              </a:rPr>
              <a:t>الأجسام المائية في إسرائيل</a:t>
            </a:r>
            <a:endParaRPr lang="en-US" sz="4000" b="0" dirty="0">
              <a:latin typeface="Arial" panose="020B0604020202020204" pitchFamily="34" charset="0"/>
              <a:ea typeface="ＭＳ Ｐゴシック" charset="0"/>
              <a:cs typeface="Arial" panose="020B0604020202020204" pitchFamily="34" charset="0"/>
            </a:endParaRPr>
          </a:p>
        </p:txBody>
      </p:sp>
      <p:sp>
        <p:nvSpPr>
          <p:cNvPr id="131096" name="Text Box 24"/>
          <p:cNvSpPr txBox="1">
            <a:spLocks noChangeArrowheads="1"/>
          </p:cNvSpPr>
          <p:nvPr/>
        </p:nvSpPr>
        <p:spPr bwMode="auto">
          <a:xfrm>
            <a:off x="0" y="2863850"/>
            <a:ext cx="2895600" cy="1323975"/>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anchor="ctr"/>
          <a:lstStyle>
            <a:lvl1pPr algn="ctr" eaLnBrk="1" hangingPunct="1">
              <a:defRPr sz="4000" b="0">
                <a:solidFill>
                  <a:schemeClr val="tx2"/>
                </a:solidFill>
                <a:effectLst>
                  <a:outerShdw blurRad="38100" dist="38100" dir="2700000" algn="tl">
                    <a:srgbClr val="000000"/>
                  </a:outerShdw>
                </a:effectLst>
                <a:cs typeface="Arial" charset="0"/>
              </a:defRPr>
            </a:lvl1pPr>
            <a:lvl2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البحر الكبير</a:t>
            </a:r>
            <a:endParaRPr kumimoji="0" lang="en-US" sz="4000" b="0"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1100" name="Text Box 28"/>
          <p:cNvSpPr txBox="1">
            <a:spLocks noChangeArrowheads="1"/>
          </p:cNvSpPr>
          <p:nvPr/>
        </p:nvSpPr>
        <p:spPr bwMode="auto">
          <a:xfrm>
            <a:off x="8610600" y="0"/>
            <a:ext cx="6096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1080" name="Freeform 8"/>
          <p:cNvSpPr>
            <a:spLocks/>
          </p:cNvSpPr>
          <p:nvPr/>
        </p:nvSpPr>
        <p:spPr bwMode="auto">
          <a:xfrm>
            <a:off x="5437188" y="1447800"/>
            <a:ext cx="331787" cy="534988"/>
          </a:xfrm>
          <a:custGeom>
            <a:avLst/>
            <a:gdLst/>
            <a:ahLst/>
            <a:cxnLst>
              <a:cxn ang="0">
                <a:pos x="110" y="332"/>
              </a:cxn>
              <a:cxn ang="0">
                <a:pos x="126" y="335"/>
              </a:cxn>
              <a:cxn ang="0">
                <a:pos x="140" y="324"/>
              </a:cxn>
              <a:cxn ang="0">
                <a:pos x="165" y="303"/>
              </a:cxn>
              <a:cxn ang="0">
                <a:pos x="174" y="294"/>
              </a:cxn>
              <a:cxn ang="0">
                <a:pos x="182" y="281"/>
              </a:cxn>
              <a:cxn ang="0">
                <a:pos x="184" y="275"/>
              </a:cxn>
              <a:cxn ang="0">
                <a:pos x="197" y="218"/>
              </a:cxn>
              <a:cxn ang="0">
                <a:pos x="194" y="182"/>
              </a:cxn>
              <a:cxn ang="0">
                <a:pos x="201" y="149"/>
              </a:cxn>
              <a:cxn ang="0">
                <a:pos x="209" y="84"/>
              </a:cxn>
              <a:cxn ang="0">
                <a:pos x="202" y="60"/>
              </a:cxn>
              <a:cxn ang="0">
                <a:pos x="194" y="42"/>
              </a:cxn>
              <a:cxn ang="0">
                <a:pos x="186" y="30"/>
              </a:cxn>
              <a:cxn ang="0">
                <a:pos x="180" y="23"/>
              </a:cxn>
              <a:cxn ang="0">
                <a:pos x="146" y="0"/>
              </a:cxn>
              <a:cxn ang="0">
                <a:pos x="105" y="13"/>
              </a:cxn>
              <a:cxn ang="0">
                <a:pos x="95" y="17"/>
              </a:cxn>
              <a:cxn ang="0">
                <a:pos x="86" y="38"/>
              </a:cxn>
              <a:cxn ang="0">
                <a:pos x="75" y="45"/>
              </a:cxn>
              <a:cxn ang="0">
                <a:pos x="32" y="56"/>
              </a:cxn>
              <a:cxn ang="0">
                <a:pos x="23" y="67"/>
              </a:cxn>
              <a:cxn ang="0">
                <a:pos x="11" y="81"/>
              </a:cxn>
              <a:cxn ang="0">
                <a:pos x="6" y="87"/>
              </a:cxn>
              <a:cxn ang="0">
                <a:pos x="0" y="104"/>
              </a:cxn>
              <a:cxn ang="0">
                <a:pos x="8" y="133"/>
              </a:cxn>
              <a:cxn ang="0">
                <a:pos x="17" y="164"/>
              </a:cxn>
              <a:cxn ang="0">
                <a:pos x="26" y="176"/>
              </a:cxn>
              <a:cxn ang="0">
                <a:pos x="35" y="188"/>
              </a:cxn>
              <a:cxn ang="0">
                <a:pos x="51" y="213"/>
              </a:cxn>
              <a:cxn ang="0">
                <a:pos x="62" y="224"/>
              </a:cxn>
              <a:cxn ang="0">
                <a:pos x="69" y="231"/>
              </a:cxn>
              <a:cxn ang="0">
                <a:pos x="75" y="248"/>
              </a:cxn>
              <a:cxn ang="0">
                <a:pos x="80" y="258"/>
              </a:cxn>
              <a:cxn ang="0">
                <a:pos x="86" y="272"/>
              </a:cxn>
              <a:cxn ang="0">
                <a:pos x="94" y="294"/>
              </a:cxn>
              <a:cxn ang="0">
                <a:pos x="100" y="306"/>
              </a:cxn>
              <a:cxn ang="0">
                <a:pos x="106" y="321"/>
              </a:cxn>
              <a:cxn ang="0">
                <a:pos x="110" y="332"/>
              </a:cxn>
            </a:cxnLst>
            <a:rect l="0" t="0" r="r" b="b"/>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blurRad="63500" dist="35921" dir="2700000" algn="ctr" rotWithShape="0">
              <a:schemeClr val="bg2">
                <a:alpha val="74998"/>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2" name="Group 1">
            <a:extLst>
              <a:ext uri="{FF2B5EF4-FFF2-40B4-BE49-F238E27FC236}">
                <a16:creationId xmlns:a16="http://schemas.microsoft.com/office/drawing/2014/main" id="{0ACB2125-8A6F-C8C7-D7E3-EDC61A22C039}"/>
              </a:ext>
            </a:extLst>
          </p:cNvPr>
          <p:cNvGrpSpPr/>
          <p:nvPr/>
        </p:nvGrpSpPr>
        <p:grpSpPr>
          <a:xfrm>
            <a:off x="3492500" y="0"/>
            <a:ext cx="5651500" cy="432048"/>
            <a:chOff x="2555776" y="692696"/>
            <a:chExt cx="5651500" cy="432048"/>
          </a:xfrm>
        </p:grpSpPr>
        <p:sp>
          <p:nvSpPr>
            <p:cNvPr id="3" name="Text Box 19">
              <a:extLst>
                <a:ext uri="{FF2B5EF4-FFF2-40B4-BE49-F238E27FC236}">
                  <a16:creationId xmlns:a16="http://schemas.microsoft.com/office/drawing/2014/main" id="{9ABD204E-9C03-8F42-A9B7-75822457EA02}"/>
                </a:ext>
              </a:extLst>
            </p:cNvPr>
            <p:cNvSpPr txBox="1">
              <a:spLocks noChangeArrowheads="1"/>
            </p:cNvSpPr>
            <p:nvPr/>
          </p:nvSpPr>
          <p:spPr bwMode="auto">
            <a:xfrm>
              <a:off x="2555776" y="692696"/>
              <a:ext cx="5651500" cy="400110"/>
            </a:xfrm>
            <a:prstGeom prst="rect">
              <a:avLst/>
            </a:prstGeom>
            <a:solidFill>
              <a:srgbClr val="663300"/>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rtl="1">
                <a:defRPr/>
              </a:pPr>
              <a:r>
                <a:rPr lang="ar-JO" sz="2000" dirty="0">
                  <a:solidFill>
                    <a:srgbClr val="FFFFFF"/>
                  </a:solidFill>
                  <a:effectLst/>
                  <a:latin typeface="Arial"/>
                  <a:cs typeface="Arial"/>
                </a:rPr>
                <a:t>قيثارة، آلة وترية تستخدم في الموسيقى الشعبية والمقدسة </a:t>
              </a:r>
              <a:r>
                <a:rPr lang="en-US" sz="2000" dirty="0">
                  <a:solidFill>
                    <a:srgbClr val="FFFFFF"/>
                  </a:solidFill>
                  <a:effectLst/>
                  <a:latin typeface="Arial"/>
                  <a:cs typeface="Arial"/>
                </a:rPr>
                <a:t>(B4604)</a:t>
              </a:r>
              <a:endParaRPr lang="en-US" sz="2000" dirty="0">
                <a:solidFill>
                  <a:srgbClr val="FFFFFF"/>
                </a:solidFill>
                <a:effectLst>
                  <a:outerShdw blurRad="38100" dist="38100" dir="2700000" algn="tl">
                    <a:srgbClr val="000000"/>
                  </a:outerShdw>
                </a:effectLst>
                <a:latin typeface="Arial"/>
                <a:cs typeface="Arial"/>
              </a:endParaRPr>
            </a:p>
          </p:txBody>
        </p:sp>
        <p:pic>
          <p:nvPicPr>
            <p:cNvPr id="4" name="Picture 3" descr="Screen Shot 2017-09-01 at 3.29.18 PM.png">
              <a:extLst>
                <a:ext uri="{FF2B5EF4-FFF2-40B4-BE49-F238E27FC236}">
                  <a16:creationId xmlns:a16="http://schemas.microsoft.com/office/drawing/2014/main" id="{54B0CD45-A181-A66F-643A-5A9359ED898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90652" y="720080"/>
              <a:ext cx="734235" cy="404664"/>
            </a:xfrm>
            <a:prstGeom prst="rect">
              <a:avLst/>
            </a:prstGeom>
          </p:spPr>
        </p:pic>
      </p:grpSp>
      <p:grpSp>
        <p:nvGrpSpPr>
          <p:cNvPr id="5" name="Group 27">
            <a:extLst>
              <a:ext uri="{FF2B5EF4-FFF2-40B4-BE49-F238E27FC236}">
                <a16:creationId xmlns:a16="http://schemas.microsoft.com/office/drawing/2014/main" id="{DB4AE22A-E652-D031-8194-679C1845A226}"/>
              </a:ext>
            </a:extLst>
          </p:cNvPr>
          <p:cNvGrpSpPr>
            <a:grpSpLocks/>
          </p:cNvGrpSpPr>
          <p:nvPr/>
        </p:nvGrpSpPr>
        <p:grpSpPr bwMode="auto">
          <a:xfrm>
            <a:off x="6048376" y="2345263"/>
            <a:ext cx="3068308" cy="4495800"/>
            <a:chOff x="3696" y="1488"/>
            <a:chExt cx="2121" cy="2832"/>
          </a:xfrm>
        </p:grpSpPr>
        <p:pic>
          <p:nvPicPr>
            <p:cNvPr id="6" name="Picture 25" descr="Nahal Senir">
              <a:extLst>
                <a:ext uri="{FF2B5EF4-FFF2-40B4-BE49-F238E27FC236}">
                  <a16:creationId xmlns:a16="http://schemas.microsoft.com/office/drawing/2014/main" id="{EA8E6BF1-9CF2-7387-8915-3032A95754E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696" y="1488"/>
              <a:ext cx="2121" cy="2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26">
              <a:extLst>
                <a:ext uri="{FF2B5EF4-FFF2-40B4-BE49-F238E27FC236}">
                  <a16:creationId xmlns:a16="http://schemas.microsoft.com/office/drawing/2014/main" id="{B8BF76A8-1BD8-A5BC-1370-191D3060A949}"/>
                </a:ext>
              </a:extLst>
            </p:cNvPr>
            <p:cNvSpPr txBox="1">
              <a:spLocks noChangeArrowheads="1"/>
            </p:cNvSpPr>
            <p:nvPr/>
          </p:nvSpPr>
          <p:spPr bwMode="auto">
            <a:xfrm>
              <a:off x="3742" y="3748"/>
              <a:ext cx="2075" cy="23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a:defRPr/>
              </a:pPr>
              <a:r>
                <a:rPr lang="ar-JO" sz="1800" b="1">
                  <a:solidFill>
                    <a:srgbClr val="FFFFFF"/>
                  </a:solidFill>
                  <a:effectLst>
                    <a:outerShdw blurRad="38100" dist="38100" dir="2700000" algn="tl">
                      <a:srgbClr val="000000"/>
                    </a:outerShdw>
                  </a:effectLst>
                  <a:latin typeface="Arial"/>
                  <a:cs typeface="Arial"/>
                </a:rPr>
                <a:t>نحال سنير أحد منابع نهر الأردن</a:t>
              </a:r>
              <a:endParaRPr lang="en-US" sz="1800" b="1" dirty="0">
                <a:solidFill>
                  <a:srgbClr val="FFFFFF"/>
                </a:solidFill>
                <a:effectLst>
                  <a:outerShdw blurRad="38100" dist="38100" dir="2700000" algn="tl">
                    <a:srgbClr val="000000"/>
                  </a:outerShdw>
                </a:effectLst>
                <a:latin typeface="Arial"/>
                <a:cs typeface="Arial"/>
              </a:endParaRPr>
            </a:p>
          </p:txBody>
        </p:sp>
      </p:grpSp>
      <p:pic>
        <p:nvPicPr>
          <p:cNvPr id="8" name="Picture 7" descr="Screen Shot 2017-09-01 at 3.28.30 PM.png">
            <a:extLst>
              <a:ext uri="{FF2B5EF4-FFF2-40B4-BE49-F238E27FC236}">
                <a16:creationId xmlns:a16="http://schemas.microsoft.com/office/drawing/2014/main" id="{E8EA51A7-1660-C3B0-49D4-456EC861B33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07904" y="1052736"/>
            <a:ext cx="1008112" cy="537982"/>
          </a:xfrm>
          <a:prstGeom prst="rect">
            <a:avLst/>
          </a:prstGeom>
        </p:spPr>
      </p:pic>
    </p:spTree>
    <p:extLst>
      <p:ext uri="{BB962C8B-B14F-4D97-AF65-F5344CB8AC3E}">
        <p14:creationId xmlns:p14="http://schemas.microsoft.com/office/powerpoint/2010/main" val="4001858073"/>
      </p:ext>
    </p:extLst>
  </p:cSld>
  <p:clrMapOvr>
    <a:masterClrMapping/>
  </p:clrMapOvr>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3107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5" name="Freeform 9"/>
          <p:cNvSpPr>
            <a:spLocks/>
          </p:cNvSpPr>
          <p:nvPr/>
        </p:nvSpPr>
        <p:spPr bwMode="auto">
          <a:xfrm>
            <a:off x="-130175" y="1214438"/>
            <a:ext cx="3322638" cy="2960687"/>
          </a:xfrm>
          <a:custGeom>
            <a:avLst/>
            <a:gdLst/>
            <a:ahLst/>
            <a:cxnLst>
              <a:cxn ang="0">
                <a:pos x="2093" y="1856"/>
              </a:cxn>
              <a:cxn ang="0">
                <a:pos x="2050" y="1841"/>
              </a:cxn>
              <a:cxn ang="0">
                <a:pos x="1964" y="1827"/>
              </a:cxn>
              <a:cxn ang="0">
                <a:pos x="1757" y="1774"/>
              </a:cxn>
              <a:cxn ang="0">
                <a:pos x="1724" y="1712"/>
              </a:cxn>
              <a:cxn ang="0">
                <a:pos x="1637" y="1669"/>
              </a:cxn>
              <a:cxn ang="0">
                <a:pos x="1560" y="1621"/>
              </a:cxn>
              <a:cxn ang="0">
                <a:pos x="1498" y="1467"/>
              </a:cxn>
              <a:cxn ang="0">
                <a:pos x="1407" y="1400"/>
              </a:cxn>
              <a:cxn ang="0">
                <a:pos x="1349" y="1352"/>
              </a:cxn>
              <a:cxn ang="0">
                <a:pos x="1392" y="1328"/>
              </a:cxn>
              <a:cxn ang="0">
                <a:pos x="1364" y="1261"/>
              </a:cxn>
              <a:cxn ang="0">
                <a:pos x="1349" y="1241"/>
              </a:cxn>
              <a:cxn ang="0">
                <a:pos x="1320" y="1174"/>
              </a:cxn>
              <a:cxn ang="0">
                <a:pos x="1277" y="1150"/>
              </a:cxn>
              <a:cxn ang="0">
                <a:pos x="1181" y="1112"/>
              </a:cxn>
              <a:cxn ang="0">
                <a:pos x="1138" y="1069"/>
              </a:cxn>
              <a:cxn ang="0">
                <a:pos x="1100" y="1035"/>
              </a:cxn>
              <a:cxn ang="0">
                <a:pos x="1066" y="992"/>
              </a:cxn>
              <a:cxn ang="0">
                <a:pos x="946" y="896"/>
              </a:cxn>
              <a:cxn ang="0">
                <a:pos x="768" y="901"/>
              </a:cxn>
              <a:cxn ang="0">
                <a:pos x="730" y="877"/>
              </a:cxn>
              <a:cxn ang="0">
                <a:pos x="605" y="790"/>
              </a:cxn>
              <a:cxn ang="0">
                <a:pos x="586" y="747"/>
              </a:cxn>
              <a:cxn ang="0">
                <a:pos x="552" y="675"/>
              </a:cxn>
              <a:cxn ang="0">
                <a:pos x="524" y="641"/>
              </a:cxn>
              <a:cxn ang="0">
                <a:pos x="495" y="589"/>
              </a:cxn>
              <a:cxn ang="0">
                <a:pos x="360" y="550"/>
              </a:cxn>
              <a:cxn ang="0">
                <a:pos x="264" y="493"/>
              </a:cxn>
              <a:cxn ang="0">
                <a:pos x="173" y="454"/>
              </a:cxn>
              <a:cxn ang="0">
                <a:pos x="130" y="478"/>
              </a:cxn>
              <a:cxn ang="0">
                <a:pos x="120" y="344"/>
              </a:cxn>
              <a:cxn ang="0">
                <a:pos x="92" y="301"/>
              </a:cxn>
              <a:cxn ang="0">
                <a:pos x="0" y="181"/>
              </a:cxn>
              <a:cxn ang="0">
                <a:pos x="10" y="161"/>
              </a:cxn>
              <a:cxn ang="0">
                <a:pos x="44" y="152"/>
              </a:cxn>
              <a:cxn ang="0">
                <a:pos x="197" y="137"/>
              </a:cxn>
              <a:cxn ang="0">
                <a:pos x="144" y="51"/>
              </a:cxn>
              <a:cxn ang="0">
                <a:pos x="125" y="41"/>
              </a:cxn>
              <a:cxn ang="0">
                <a:pos x="154" y="51"/>
              </a:cxn>
              <a:cxn ang="0">
                <a:pos x="284" y="46"/>
              </a:cxn>
              <a:cxn ang="0">
                <a:pos x="288" y="3"/>
              </a:cxn>
              <a:cxn ang="0">
                <a:pos x="298" y="3"/>
              </a:cxn>
            </a:cxnLst>
            <a:rect l="0" t="0" r="r" b="b"/>
            <a:pathLst>
              <a:path w="2093" h="1865">
                <a:moveTo>
                  <a:pt x="2093" y="1856"/>
                </a:moveTo>
                <a:cubicBezTo>
                  <a:pt x="2067" y="1865"/>
                  <a:pt x="2070" y="1854"/>
                  <a:pt x="2050" y="1841"/>
                </a:cubicBezTo>
                <a:cubicBezTo>
                  <a:pt x="2031" y="1828"/>
                  <a:pt x="1976" y="1828"/>
                  <a:pt x="1964" y="1827"/>
                </a:cubicBezTo>
                <a:cubicBezTo>
                  <a:pt x="1920" y="1765"/>
                  <a:pt x="1825" y="1783"/>
                  <a:pt x="1757" y="1774"/>
                </a:cubicBezTo>
                <a:cubicBezTo>
                  <a:pt x="1770" y="1736"/>
                  <a:pt x="1775" y="1723"/>
                  <a:pt x="1724" y="1712"/>
                </a:cubicBezTo>
                <a:cubicBezTo>
                  <a:pt x="1691" y="1685"/>
                  <a:pt x="1672" y="1683"/>
                  <a:pt x="1637" y="1669"/>
                </a:cubicBezTo>
                <a:cubicBezTo>
                  <a:pt x="1609" y="1658"/>
                  <a:pt x="1585" y="1636"/>
                  <a:pt x="1560" y="1621"/>
                </a:cubicBezTo>
                <a:cubicBezTo>
                  <a:pt x="1550" y="1585"/>
                  <a:pt x="1524" y="1503"/>
                  <a:pt x="1498" y="1467"/>
                </a:cubicBezTo>
                <a:cubicBezTo>
                  <a:pt x="1477" y="1438"/>
                  <a:pt x="1437" y="1418"/>
                  <a:pt x="1407" y="1400"/>
                </a:cubicBezTo>
                <a:cubicBezTo>
                  <a:pt x="1378" y="1366"/>
                  <a:pt x="1379" y="1370"/>
                  <a:pt x="1349" y="1352"/>
                </a:cubicBezTo>
                <a:cubicBezTo>
                  <a:pt x="1340" y="1324"/>
                  <a:pt x="1365" y="1332"/>
                  <a:pt x="1392" y="1328"/>
                </a:cubicBezTo>
                <a:cubicBezTo>
                  <a:pt x="1386" y="1281"/>
                  <a:pt x="1395" y="1303"/>
                  <a:pt x="1364" y="1261"/>
                </a:cubicBezTo>
                <a:cubicBezTo>
                  <a:pt x="1359" y="1254"/>
                  <a:pt x="1349" y="1241"/>
                  <a:pt x="1349" y="1241"/>
                </a:cubicBezTo>
                <a:cubicBezTo>
                  <a:pt x="1342" y="1220"/>
                  <a:pt x="1333" y="1192"/>
                  <a:pt x="1320" y="1174"/>
                </a:cubicBezTo>
                <a:cubicBezTo>
                  <a:pt x="1306" y="1155"/>
                  <a:pt x="1300" y="1158"/>
                  <a:pt x="1277" y="1150"/>
                </a:cubicBezTo>
                <a:cubicBezTo>
                  <a:pt x="1242" y="1138"/>
                  <a:pt x="1217" y="1120"/>
                  <a:pt x="1181" y="1112"/>
                </a:cubicBezTo>
                <a:cubicBezTo>
                  <a:pt x="1173" y="1087"/>
                  <a:pt x="1163" y="1076"/>
                  <a:pt x="1138" y="1069"/>
                </a:cubicBezTo>
                <a:cubicBezTo>
                  <a:pt x="1127" y="1052"/>
                  <a:pt x="1116" y="1046"/>
                  <a:pt x="1100" y="1035"/>
                </a:cubicBezTo>
                <a:cubicBezTo>
                  <a:pt x="1093" y="1015"/>
                  <a:pt x="1084" y="1003"/>
                  <a:pt x="1066" y="992"/>
                </a:cubicBezTo>
                <a:cubicBezTo>
                  <a:pt x="1048" y="938"/>
                  <a:pt x="995" y="914"/>
                  <a:pt x="946" y="896"/>
                </a:cubicBezTo>
                <a:cubicBezTo>
                  <a:pt x="887" y="898"/>
                  <a:pt x="827" y="902"/>
                  <a:pt x="768" y="901"/>
                </a:cubicBezTo>
                <a:cubicBezTo>
                  <a:pt x="748" y="900"/>
                  <a:pt x="743" y="888"/>
                  <a:pt x="730" y="877"/>
                </a:cubicBezTo>
                <a:cubicBezTo>
                  <a:pt x="693" y="845"/>
                  <a:pt x="653" y="803"/>
                  <a:pt x="605" y="790"/>
                </a:cubicBezTo>
                <a:cubicBezTo>
                  <a:pt x="584" y="777"/>
                  <a:pt x="579" y="772"/>
                  <a:pt x="586" y="747"/>
                </a:cubicBezTo>
                <a:cubicBezTo>
                  <a:pt x="582" y="711"/>
                  <a:pt x="588" y="687"/>
                  <a:pt x="552" y="675"/>
                </a:cubicBezTo>
                <a:cubicBezTo>
                  <a:pt x="541" y="658"/>
                  <a:pt x="543" y="648"/>
                  <a:pt x="524" y="641"/>
                </a:cubicBezTo>
                <a:cubicBezTo>
                  <a:pt x="513" y="625"/>
                  <a:pt x="509" y="602"/>
                  <a:pt x="495" y="589"/>
                </a:cubicBezTo>
                <a:cubicBezTo>
                  <a:pt x="457" y="555"/>
                  <a:pt x="408" y="557"/>
                  <a:pt x="360" y="550"/>
                </a:cubicBezTo>
                <a:cubicBezTo>
                  <a:pt x="328" y="530"/>
                  <a:pt x="302" y="503"/>
                  <a:pt x="264" y="493"/>
                </a:cubicBezTo>
                <a:cubicBezTo>
                  <a:pt x="233" y="476"/>
                  <a:pt x="206" y="465"/>
                  <a:pt x="173" y="454"/>
                </a:cubicBezTo>
                <a:cubicBezTo>
                  <a:pt x="151" y="460"/>
                  <a:pt x="150" y="471"/>
                  <a:pt x="130" y="478"/>
                </a:cubicBezTo>
                <a:cubicBezTo>
                  <a:pt x="110" y="423"/>
                  <a:pt x="136" y="500"/>
                  <a:pt x="120" y="344"/>
                </a:cubicBezTo>
                <a:cubicBezTo>
                  <a:pt x="119" y="332"/>
                  <a:pt x="99" y="311"/>
                  <a:pt x="92" y="301"/>
                </a:cubicBezTo>
                <a:cubicBezTo>
                  <a:pt x="79" y="251"/>
                  <a:pt x="18" y="231"/>
                  <a:pt x="0" y="181"/>
                </a:cubicBezTo>
                <a:cubicBezTo>
                  <a:pt x="3" y="174"/>
                  <a:pt x="4" y="166"/>
                  <a:pt x="10" y="161"/>
                </a:cubicBezTo>
                <a:cubicBezTo>
                  <a:pt x="19" y="154"/>
                  <a:pt x="32" y="154"/>
                  <a:pt x="44" y="152"/>
                </a:cubicBezTo>
                <a:cubicBezTo>
                  <a:pt x="114" y="139"/>
                  <a:pt x="121" y="141"/>
                  <a:pt x="197" y="137"/>
                </a:cubicBezTo>
                <a:cubicBezTo>
                  <a:pt x="251" y="123"/>
                  <a:pt x="179" y="60"/>
                  <a:pt x="144" y="51"/>
                </a:cubicBezTo>
                <a:cubicBezTo>
                  <a:pt x="138" y="48"/>
                  <a:pt x="118" y="41"/>
                  <a:pt x="125" y="41"/>
                </a:cubicBezTo>
                <a:cubicBezTo>
                  <a:pt x="135" y="41"/>
                  <a:pt x="154" y="51"/>
                  <a:pt x="154" y="51"/>
                </a:cubicBezTo>
                <a:cubicBezTo>
                  <a:pt x="197" y="49"/>
                  <a:pt x="243" y="61"/>
                  <a:pt x="284" y="46"/>
                </a:cubicBezTo>
                <a:cubicBezTo>
                  <a:pt x="298" y="41"/>
                  <a:pt x="284" y="17"/>
                  <a:pt x="288" y="3"/>
                </a:cubicBezTo>
                <a:cubicBezTo>
                  <a:pt x="289" y="0"/>
                  <a:pt x="295" y="3"/>
                  <a:pt x="298" y="3"/>
                </a:cubicBezTo>
              </a:path>
            </a:pathLst>
          </a:custGeom>
          <a:noFill/>
          <a:ln w="57150" cmpd="sng">
            <a:solidFill>
              <a:srgbClr val="0033CC"/>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07" name="Freeform 11"/>
          <p:cNvSpPr>
            <a:spLocks/>
          </p:cNvSpPr>
          <p:nvPr/>
        </p:nvSpPr>
        <p:spPr bwMode="auto">
          <a:xfrm>
            <a:off x="701675" y="1089025"/>
            <a:ext cx="2193925" cy="2957513"/>
          </a:xfrm>
          <a:custGeom>
            <a:avLst/>
            <a:gdLst/>
            <a:ahLst/>
            <a:cxnLst>
              <a:cxn ang="0">
                <a:pos x="1382" y="1863"/>
              </a:cxn>
              <a:cxn ang="0">
                <a:pos x="1334" y="1757"/>
              </a:cxn>
              <a:cxn ang="0">
                <a:pos x="1291" y="1685"/>
              </a:cxn>
              <a:cxn ang="0">
                <a:pos x="1320" y="1599"/>
              </a:cxn>
              <a:cxn ang="0">
                <a:pos x="1257" y="1488"/>
              </a:cxn>
              <a:cxn ang="0">
                <a:pos x="1195" y="1412"/>
              </a:cxn>
              <a:cxn ang="0">
                <a:pos x="1108" y="1383"/>
              </a:cxn>
              <a:cxn ang="0">
                <a:pos x="1089" y="1364"/>
              </a:cxn>
              <a:cxn ang="0">
                <a:pos x="1046" y="1349"/>
              </a:cxn>
              <a:cxn ang="0">
                <a:pos x="1022" y="1320"/>
              </a:cxn>
              <a:cxn ang="0">
                <a:pos x="974" y="1301"/>
              </a:cxn>
              <a:cxn ang="0">
                <a:pos x="950" y="1263"/>
              </a:cxn>
              <a:cxn ang="0">
                <a:pos x="916" y="1167"/>
              </a:cxn>
              <a:cxn ang="0">
                <a:pos x="873" y="1143"/>
              </a:cxn>
              <a:cxn ang="0">
                <a:pos x="849" y="1066"/>
              </a:cxn>
              <a:cxn ang="0">
                <a:pos x="825" y="951"/>
              </a:cxn>
              <a:cxn ang="0">
                <a:pos x="801" y="908"/>
              </a:cxn>
              <a:cxn ang="0">
                <a:pos x="777" y="879"/>
              </a:cxn>
              <a:cxn ang="0">
                <a:pos x="739" y="869"/>
              </a:cxn>
              <a:cxn ang="0">
                <a:pos x="724" y="764"/>
              </a:cxn>
              <a:cxn ang="0">
                <a:pos x="710" y="716"/>
              </a:cxn>
              <a:cxn ang="0">
                <a:pos x="724" y="668"/>
              </a:cxn>
              <a:cxn ang="0">
                <a:pos x="720" y="629"/>
              </a:cxn>
              <a:cxn ang="0">
                <a:pos x="739" y="600"/>
              </a:cxn>
              <a:cxn ang="0">
                <a:pos x="667" y="528"/>
              </a:cxn>
              <a:cxn ang="0">
                <a:pos x="710" y="533"/>
              </a:cxn>
              <a:cxn ang="0">
                <a:pos x="729" y="528"/>
              </a:cxn>
              <a:cxn ang="0">
                <a:pos x="715" y="524"/>
              </a:cxn>
              <a:cxn ang="0">
                <a:pos x="672" y="509"/>
              </a:cxn>
              <a:cxn ang="0">
                <a:pos x="657" y="504"/>
              </a:cxn>
              <a:cxn ang="0">
                <a:pos x="648" y="514"/>
              </a:cxn>
              <a:cxn ang="0">
                <a:pos x="643" y="500"/>
              </a:cxn>
              <a:cxn ang="0">
                <a:pos x="624" y="452"/>
              </a:cxn>
              <a:cxn ang="0">
                <a:pos x="604" y="408"/>
              </a:cxn>
              <a:cxn ang="0">
                <a:pos x="552" y="346"/>
              </a:cxn>
              <a:cxn ang="0">
                <a:pos x="480" y="188"/>
              </a:cxn>
              <a:cxn ang="0">
                <a:pos x="441" y="197"/>
              </a:cxn>
              <a:cxn ang="0">
                <a:pos x="427" y="188"/>
              </a:cxn>
              <a:cxn ang="0">
                <a:pos x="350" y="164"/>
              </a:cxn>
              <a:cxn ang="0">
                <a:pos x="326" y="159"/>
              </a:cxn>
              <a:cxn ang="0">
                <a:pos x="259" y="149"/>
              </a:cxn>
              <a:cxn ang="0">
                <a:pos x="129" y="125"/>
              </a:cxn>
              <a:cxn ang="0">
                <a:pos x="67" y="58"/>
              </a:cxn>
              <a:cxn ang="0">
                <a:pos x="48" y="0"/>
              </a:cxn>
              <a:cxn ang="0">
                <a:pos x="19" y="15"/>
              </a:cxn>
              <a:cxn ang="0">
                <a:pos x="0" y="68"/>
              </a:cxn>
            </a:cxnLst>
            <a:rect l="0" t="0" r="r" b="b"/>
            <a:pathLst>
              <a:path w="1382" h="1863">
                <a:moveTo>
                  <a:pt x="1382" y="1863"/>
                </a:moveTo>
                <a:cubicBezTo>
                  <a:pt x="1360" y="1830"/>
                  <a:pt x="1358" y="1790"/>
                  <a:pt x="1334" y="1757"/>
                </a:cubicBezTo>
                <a:cubicBezTo>
                  <a:pt x="1324" y="1729"/>
                  <a:pt x="1301" y="1714"/>
                  <a:pt x="1291" y="1685"/>
                </a:cubicBezTo>
                <a:cubicBezTo>
                  <a:pt x="1301" y="1644"/>
                  <a:pt x="1308" y="1632"/>
                  <a:pt x="1320" y="1599"/>
                </a:cubicBezTo>
                <a:cubicBezTo>
                  <a:pt x="1313" y="1528"/>
                  <a:pt x="1310" y="1523"/>
                  <a:pt x="1257" y="1488"/>
                </a:cubicBezTo>
                <a:cubicBezTo>
                  <a:pt x="1240" y="1442"/>
                  <a:pt x="1250" y="1428"/>
                  <a:pt x="1195" y="1412"/>
                </a:cubicBezTo>
                <a:cubicBezTo>
                  <a:pt x="1168" y="1394"/>
                  <a:pt x="1140" y="1388"/>
                  <a:pt x="1108" y="1383"/>
                </a:cubicBezTo>
                <a:cubicBezTo>
                  <a:pt x="1059" y="1365"/>
                  <a:pt x="1126" y="1394"/>
                  <a:pt x="1089" y="1364"/>
                </a:cubicBezTo>
                <a:cubicBezTo>
                  <a:pt x="1077" y="1355"/>
                  <a:pt x="1060" y="1355"/>
                  <a:pt x="1046" y="1349"/>
                </a:cubicBezTo>
                <a:cubicBezTo>
                  <a:pt x="1037" y="1340"/>
                  <a:pt x="1032" y="1328"/>
                  <a:pt x="1022" y="1320"/>
                </a:cubicBezTo>
                <a:cubicBezTo>
                  <a:pt x="1011" y="1311"/>
                  <a:pt x="988" y="1306"/>
                  <a:pt x="974" y="1301"/>
                </a:cubicBezTo>
                <a:cubicBezTo>
                  <a:pt x="968" y="1283"/>
                  <a:pt x="956" y="1281"/>
                  <a:pt x="950" y="1263"/>
                </a:cubicBezTo>
                <a:cubicBezTo>
                  <a:pt x="962" y="1227"/>
                  <a:pt x="928" y="1199"/>
                  <a:pt x="916" y="1167"/>
                </a:cubicBezTo>
                <a:cubicBezTo>
                  <a:pt x="927" y="1133"/>
                  <a:pt x="899" y="1152"/>
                  <a:pt x="873" y="1143"/>
                </a:cubicBezTo>
                <a:cubicBezTo>
                  <a:pt x="864" y="1117"/>
                  <a:pt x="860" y="1091"/>
                  <a:pt x="849" y="1066"/>
                </a:cubicBezTo>
                <a:cubicBezTo>
                  <a:pt x="855" y="1018"/>
                  <a:pt x="853" y="990"/>
                  <a:pt x="825" y="951"/>
                </a:cubicBezTo>
                <a:cubicBezTo>
                  <a:pt x="818" y="930"/>
                  <a:pt x="821" y="920"/>
                  <a:pt x="801" y="908"/>
                </a:cubicBezTo>
                <a:cubicBezTo>
                  <a:pt x="795" y="898"/>
                  <a:pt x="789" y="884"/>
                  <a:pt x="777" y="879"/>
                </a:cubicBezTo>
                <a:cubicBezTo>
                  <a:pt x="765" y="874"/>
                  <a:pt x="739" y="869"/>
                  <a:pt x="739" y="869"/>
                </a:cubicBezTo>
                <a:cubicBezTo>
                  <a:pt x="702" y="847"/>
                  <a:pt x="722" y="808"/>
                  <a:pt x="724" y="764"/>
                </a:cubicBezTo>
                <a:cubicBezTo>
                  <a:pt x="721" y="748"/>
                  <a:pt x="712" y="733"/>
                  <a:pt x="710" y="716"/>
                </a:cubicBezTo>
                <a:cubicBezTo>
                  <a:pt x="709" y="703"/>
                  <a:pt x="720" y="681"/>
                  <a:pt x="724" y="668"/>
                </a:cubicBezTo>
                <a:cubicBezTo>
                  <a:pt x="723" y="655"/>
                  <a:pt x="717" y="642"/>
                  <a:pt x="720" y="629"/>
                </a:cubicBezTo>
                <a:cubicBezTo>
                  <a:pt x="722" y="618"/>
                  <a:pt x="739" y="600"/>
                  <a:pt x="739" y="600"/>
                </a:cubicBezTo>
                <a:cubicBezTo>
                  <a:pt x="720" y="576"/>
                  <a:pt x="693" y="546"/>
                  <a:pt x="667" y="528"/>
                </a:cubicBezTo>
                <a:cubicBezTo>
                  <a:pt x="687" y="515"/>
                  <a:pt x="689" y="526"/>
                  <a:pt x="710" y="533"/>
                </a:cubicBezTo>
                <a:cubicBezTo>
                  <a:pt x="716" y="531"/>
                  <a:pt x="726" y="534"/>
                  <a:pt x="729" y="528"/>
                </a:cubicBezTo>
                <a:cubicBezTo>
                  <a:pt x="731" y="524"/>
                  <a:pt x="720" y="526"/>
                  <a:pt x="715" y="524"/>
                </a:cubicBezTo>
                <a:cubicBezTo>
                  <a:pt x="684" y="514"/>
                  <a:pt x="694" y="517"/>
                  <a:pt x="672" y="509"/>
                </a:cubicBezTo>
                <a:cubicBezTo>
                  <a:pt x="667" y="507"/>
                  <a:pt x="657" y="504"/>
                  <a:pt x="657" y="504"/>
                </a:cubicBezTo>
                <a:cubicBezTo>
                  <a:pt x="632" y="479"/>
                  <a:pt x="648" y="490"/>
                  <a:pt x="648" y="514"/>
                </a:cubicBezTo>
                <a:cubicBezTo>
                  <a:pt x="648" y="519"/>
                  <a:pt x="645" y="505"/>
                  <a:pt x="643" y="500"/>
                </a:cubicBezTo>
                <a:cubicBezTo>
                  <a:pt x="637" y="484"/>
                  <a:pt x="632" y="467"/>
                  <a:pt x="624" y="452"/>
                </a:cubicBezTo>
                <a:cubicBezTo>
                  <a:pt x="617" y="438"/>
                  <a:pt x="615" y="419"/>
                  <a:pt x="604" y="408"/>
                </a:cubicBezTo>
                <a:cubicBezTo>
                  <a:pt x="583" y="387"/>
                  <a:pt x="568" y="371"/>
                  <a:pt x="552" y="346"/>
                </a:cubicBezTo>
                <a:cubicBezTo>
                  <a:pt x="536" y="287"/>
                  <a:pt x="531" y="229"/>
                  <a:pt x="480" y="188"/>
                </a:cubicBezTo>
                <a:cubicBezTo>
                  <a:pt x="473" y="190"/>
                  <a:pt x="446" y="197"/>
                  <a:pt x="441" y="197"/>
                </a:cubicBezTo>
                <a:cubicBezTo>
                  <a:pt x="435" y="196"/>
                  <a:pt x="432" y="190"/>
                  <a:pt x="427" y="188"/>
                </a:cubicBezTo>
                <a:cubicBezTo>
                  <a:pt x="403" y="178"/>
                  <a:pt x="375" y="171"/>
                  <a:pt x="350" y="164"/>
                </a:cubicBezTo>
                <a:cubicBezTo>
                  <a:pt x="317" y="141"/>
                  <a:pt x="317" y="133"/>
                  <a:pt x="326" y="159"/>
                </a:cubicBezTo>
                <a:cubicBezTo>
                  <a:pt x="312" y="199"/>
                  <a:pt x="280" y="156"/>
                  <a:pt x="259" y="149"/>
                </a:cubicBezTo>
                <a:cubicBezTo>
                  <a:pt x="243" y="105"/>
                  <a:pt x="156" y="126"/>
                  <a:pt x="129" y="125"/>
                </a:cubicBezTo>
                <a:cubicBezTo>
                  <a:pt x="96" y="68"/>
                  <a:pt x="126" y="67"/>
                  <a:pt x="67" y="58"/>
                </a:cubicBezTo>
                <a:cubicBezTo>
                  <a:pt x="52" y="38"/>
                  <a:pt x="52" y="26"/>
                  <a:pt x="48" y="0"/>
                </a:cubicBezTo>
                <a:cubicBezTo>
                  <a:pt x="39" y="3"/>
                  <a:pt x="24" y="6"/>
                  <a:pt x="19" y="15"/>
                </a:cubicBezTo>
                <a:cubicBezTo>
                  <a:pt x="15" y="21"/>
                  <a:pt x="0" y="59"/>
                  <a:pt x="0" y="68"/>
                </a:cubicBezTo>
              </a:path>
            </a:pathLst>
          </a:custGeom>
          <a:noFill/>
          <a:ln w="57150" cmpd="sng">
            <a:solidFill>
              <a:srgbClr val="0033CC"/>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17" name="Text Box 21"/>
          <p:cNvSpPr txBox="1">
            <a:spLocks noChangeArrowheads="1"/>
          </p:cNvSpPr>
          <p:nvPr/>
        </p:nvSpPr>
        <p:spPr bwMode="auto">
          <a:xfrm>
            <a:off x="165100" y="2162175"/>
            <a:ext cx="1968500" cy="519113"/>
          </a:xfrm>
          <a:prstGeom prst="rect">
            <a:avLst/>
          </a:prstGeom>
          <a:solidFill>
            <a:schemeClr val="bg1"/>
          </a:soli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الفرات</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18" name="Text Box 22"/>
          <p:cNvSpPr txBox="1">
            <a:spLocks noChangeArrowheads="1"/>
          </p:cNvSpPr>
          <p:nvPr/>
        </p:nvSpPr>
        <p:spPr bwMode="auto">
          <a:xfrm>
            <a:off x="838200" y="1004888"/>
            <a:ext cx="1968500" cy="523220"/>
          </a:xfrm>
          <a:prstGeom prst="rect">
            <a:avLst/>
          </a:prstGeom>
          <a:solidFill>
            <a:schemeClr val="bg1"/>
          </a:soli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دجلة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19" name="Text Box 23"/>
          <p:cNvSpPr txBox="1">
            <a:spLocks noChangeArrowheads="1"/>
          </p:cNvSpPr>
          <p:nvPr/>
        </p:nvSpPr>
        <p:spPr bwMode="auto">
          <a:xfrm>
            <a:off x="3200400" y="5195888"/>
            <a:ext cx="2438400" cy="519112"/>
          </a:xfrm>
          <a:prstGeom prst="rect">
            <a:avLst/>
          </a:prstGeom>
          <a:solidFill>
            <a:schemeClr val="bg1"/>
          </a:soli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خليج فارس</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20" name="Line 24"/>
          <p:cNvSpPr>
            <a:spLocks noChangeShapeType="1"/>
          </p:cNvSpPr>
          <p:nvPr/>
        </p:nvSpPr>
        <p:spPr bwMode="auto">
          <a:xfrm flipH="1">
            <a:off x="1447800" y="838200"/>
            <a:ext cx="2971800" cy="1447800"/>
          </a:xfrm>
          <a:prstGeom prst="line">
            <a:avLst/>
          </a:prstGeom>
          <a:noFill/>
          <a:ln w="76200">
            <a:solidFill>
              <a:schemeClr val="tx1"/>
            </a:solidFill>
            <a:round/>
            <a:headEnd/>
            <a:tailEnd type="triangle" w="med" len="me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104" name="Rectangle 8"/>
          <p:cNvSpPr>
            <a:spLocks noGrp="1" noRot="1" noChangeArrowheads="1"/>
          </p:cNvSpPr>
          <p:nvPr>
            <p:ph type="title" idx="4294967295"/>
          </p:nvPr>
        </p:nvSpPr>
        <p:spPr>
          <a:xfrm>
            <a:off x="1295400" y="76200"/>
            <a:ext cx="5715000" cy="762000"/>
          </a:xfrm>
          <a:solidFill>
            <a:schemeClr val="tx1"/>
          </a:solidFill>
          <a:ln>
            <a:solidFill>
              <a:schemeClr val="bg2"/>
            </a:solidFill>
          </a:ln>
        </p:spPr>
        <p:txBody>
          <a:bodyPr/>
          <a:lstStyle/>
          <a:p>
            <a:pPr eaLnBrk="1" hangingPunct="1">
              <a:defRPr/>
            </a:pPr>
            <a:r>
              <a:rPr lang="ar-JO" sz="4000"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بلاد ما بين النهرين</a:t>
            </a:r>
            <a:endParaRPr lang="en-US" sz="4000"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15" name="Text Box 25"/>
          <p:cNvSpPr txBox="1">
            <a:spLocks noChangeAspect="1" noChangeArrowheads="1"/>
          </p:cNvSpPr>
          <p:nvPr/>
        </p:nvSpPr>
        <p:spPr bwMode="auto">
          <a:xfrm>
            <a:off x="8604250" y="76200"/>
            <a:ext cx="539750" cy="461665"/>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9</a:t>
            </a:r>
          </a:p>
        </p:txBody>
      </p:sp>
      <p:sp>
        <p:nvSpPr>
          <p:cNvPr id="2" name="Text Box 21">
            <a:extLst>
              <a:ext uri="{FF2B5EF4-FFF2-40B4-BE49-F238E27FC236}">
                <a16:creationId xmlns:a16="http://schemas.microsoft.com/office/drawing/2014/main" id="{172B94C1-A28D-10F3-3FA4-13C740FA4201}"/>
              </a:ext>
            </a:extLst>
          </p:cNvPr>
          <p:cNvSpPr txBox="1">
            <a:spLocks noChangeArrowheads="1"/>
          </p:cNvSpPr>
          <p:nvPr/>
        </p:nvSpPr>
        <p:spPr bwMode="auto">
          <a:xfrm>
            <a:off x="1515917" y="2745045"/>
            <a:ext cx="1968500" cy="519113"/>
          </a:xfrm>
          <a:prstGeom prst="rect">
            <a:avLst/>
          </a:prstGeom>
          <a:solidFill>
            <a:schemeClr val="bg2"/>
          </a:soli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22">
            <a:extLst>
              <a:ext uri="{FF2B5EF4-FFF2-40B4-BE49-F238E27FC236}">
                <a16:creationId xmlns:a16="http://schemas.microsoft.com/office/drawing/2014/main" id="{F64C2FEB-27E1-F048-E4B7-6F385D247148}"/>
              </a:ext>
            </a:extLst>
          </p:cNvPr>
          <p:cNvSpPr txBox="1">
            <a:spLocks noChangeArrowheads="1"/>
          </p:cNvSpPr>
          <p:nvPr/>
        </p:nvSpPr>
        <p:spPr bwMode="auto">
          <a:xfrm>
            <a:off x="144830" y="1526381"/>
            <a:ext cx="1968500" cy="519112"/>
          </a:xfrm>
          <a:prstGeom prst="rect">
            <a:avLst/>
          </a:prstGeom>
          <a:solidFill>
            <a:schemeClr val="bg2"/>
          </a:soli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أشور</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23">
            <a:extLst>
              <a:ext uri="{FF2B5EF4-FFF2-40B4-BE49-F238E27FC236}">
                <a16:creationId xmlns:a16="http://schemas.microsoft.com/office/drawing/2014/main" id="{99ECCFE2-01EC-D31E-2EE7-C8E38E46D040}"/>
              </a:ext>
            </a:extLst>
          </p:cNvPr>
          <p:cNvSpPr txBox="1">
            <a:spLocks noChangeArrowheads="1"/>
          </p:cNvSpPr>
          <p:nvPr/>
        </p:nvSpPr>
        <p:spPr bwMode="auto">
          <a:xfrm>
            <a:off x="2378075" y="3723203"/>
            <a:ext cx="2438400" cy="519112"/>
          </a:xfrm>
          <a:prstGeom prst="rect">
            <a:avLst/>
          </a:prstGeom>
          <a:solidFill>
            <a:schemeClr val="bg2"/>
          </a:soli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الكلدانيين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23">
            <a:extLst>
              <a:ext uri="{FF2B5EF4-FFF2-40B4-BE49-F238E27FC236}">
                <a16:creationId xmlns:a16="http://schemas.microsoft.com/office/drawing/2014/main" id="{23AC35B3-E950-EA42-23D3-06B7298362FF}"/>
              </a:ext>
            </a:extLst>
          </p:cNvPr>
          <p:cNvSpPr txBox="1">
            <a:spLocks noChangeArrowheads="1"/>
          </p:cNvSpPr>
          <p:nvPr/>
        </p:nvSpPr>
        <p:spPr bwMode="auto">
          <a:xfrm>
            <a:off x="4791254" y="2854490"/>
            <a:ext cx="2438400" cy="519112"/>
          </a:xfrm>
          <a:prstGeom prst="rect">
            <a:avLst/>
          </a:prstGeom>
          <a:solidFill>
            <a:schemeClr val="bg2"/>
          </a:soli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فارس</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7370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119"/>
                                        </p:tgtEl>
                                        <p:attrNameLst>
                                          <p:attrName>style.visibility</p:attrName>
                                        </p:attrNameLst>
                                      </p:cBhvr>
                                      <p:to>
                                        <p:strVal val="visible"/>
                                      </p:to>
                                    </p:set>
                                    <p:anim calcmode="lin" valueType="num">
                                      <p:cBhvr>
                                        <p:cTn id="7" dur="1000" fill="hold"/>
                                        <p:tgtEl>
                                          <p:spTgt spid="4119"/>
                                        </p:tgtEl>
                                        <p:attrNameLst>
                                          <p:attrName>ppt_w</p:attrName>
                                        </p:attrNameLst>
                                      </p:cBhvr>
                                      <p:tavLst>
                                        <p:tav tm="0">
                                          <p:val>
                                            <p:fltVal val="0"/>
                                          </p:val>
                                        </p:tav>
                                        <p:tav tm="100000">
                                          <p:val>
                                            <p:strVal val="#ppt_w"/>
                                          </p:val>
                                        </p:tav>
                                      </p:tavLst>
                                    </p:anim>
                                    <p:anim calcmode="lin" valueType="num">
                                      <p:cBhvr>
                                        <p:cTn id="8" dur="1000" fill="hold"/>
                                        <p:tgtEl>
                                          <p:spTgt spid="4119"/>
                                        </p:tgtEl>
                                        <p:attrNameLst>
                                          <p:attrName>ppt_h</p:attrName>
                                        </p:attrNameLst>
                                      </p:cBhvr>
                                      <p:tavLst>
                                        <p:tav tm="0">
                                          <p:val>
                                            <p:fltVal val="0"/>
                                          </p:val>
                                        </p:tav>
                                        <p:tav tm="100000">
                                          <p:val>
                                            <p:strVal val="#ppt_h"/>
                                          </p:val>
                                        </p:tav>
                                      </p:tavLst>
                                    </p:anim>
                                    <p:anim calcmode="lin" valueType="num">
                                      <p:cBhvr>
                                        <p:cTn id="9" dur="1000" fill="hold"/>
                                        <p:tgtEl>
                                          <p:spTgt spid="41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118"/>
                                        </p:tgtEl>
                                        <p:attrNameLst>
                                          <p:attrName>style.visibility</p:attrName>
                                        </p:attrNameLst>
                                      </p:cBhvr>
                                      <p:to>
                                        <p:strVal val="visible"/>
                                      </p:to>
                                    </p:set>
                                    <p:anim calcmode="lin" valueType="num">
                                      <p:cBhvr>
                                        <p:cTn id="15" dur="1000" fill="hold"/>
                                        <p:tgtEl>
                                          <p:spTgt spid="4118"/>
                                        </p:tgtEl>
                                        <p:attrNameLst>
                                          <p:attrName>ppt_w</p:attrName>
                                        </p:attrNameLst>
                                      </p:cBhvr>
                                      <p:tavLst>
                                        <p:tav tm="0">
                                          <p:val>
                                            <p:fltVal val="0"/>
                                          </p:val>
                                        </p:tav>
                                        <p:tav tm="100000">
                                          <p:val>
                                            <p:strVal val="#ppt_w"/>
                                          </p:val>
                                        </p:tav>
                                      </p:tavLst>
                                    </p:anim>
                                    <p:anim calcmode="lin" valueType="num">
                                      <p:cBhvr>
                                        <p:cTn id="16" dur="1000" fill="hold"/>
                                        <p:tgtEl>
                                          <p:spTgt spid="4118"/>
                                        </p:tgtEl>
                                        <p:attrNameLst>
                                          <p:attrName>ppt_h</p:attrName>
                                        </p:attrNameLst>
                                      </p:cBhvr>
                                      <p:tavLst>
                                        <p:tav tm="0">
                                          <p:val>
                                            <p:fltVal val="0"/>
                                          </p:val>
                                        </p:tav>
                                        <p:tav tm="100000">
                                          <p:val>
                                            <p:strVal val="#ppt_h"/>
                                          </p:val>
                                        </p:tav>
                                      </p:tavLst>
                                    </p:anim>
                                    <p:anim calcmode="lin" valueType="num">
                                      <p:cBhvr>
                                        <p:cTn id="17" dur="1000" fill="hold"/>
                                        <p:tgtEl>
                                          <p:spTgt spid="411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1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117"/>
                                        </p:tgtEl>
                                        <p:attrNameLst>
                                          <p:attrName>style.visibility</p:attrName>
                                        </p:attrNameLst>
                                      </p:cBhvr>
                                      <p:to>
                                        <p:strVal val="visible"/>
                                      </p:to>
                                    </p:set>
                                    <p:anim calcmode="lin" valueType="num">
                                      <p:cBhvr>
                                        <p:cTn id="23" dur="1000" fill="hold"/>
                                        <p:tgtEl>
                                          <p:spTgt spid="4117"/>
                                        </p:tgtEl>
                                        <p:attrNameLst>
                                          <p:attrName>ppt_w</p:attrName>
                                        </p:attrNameLst>
                                      </p:cBhvr>
                                      <p:tavLst>
                                        <p:tav tm="0">
                                          <p:val>
                                            <p:fltVal val="0"/>
                                          </p:val>
                                        </p:tav>
                                        <p:tav tm="100000">
                                          <p:val>
                                            <p:strVal val="#ppt_w"/>
                                          </p:val>
                                        </p:tav>
                                      </p:tavLst>
                                    </p:anim>
                                    <p:anim calcmode="lin" valueType="num">
                                      <p:cBhvr>
                                        <p:cTn id="24" dur="1000" fill="hold"/>
                                        <p:tgtEl>
                                          <p:spTgt spid="4117"/>
                                        </p:tgtEl>
                                        <p:attrNameLst>
                                          <p:attrName>ppt_h</p:attrName>
                                        </p:attrNameLst>
                                      </p:cBhvr>
                                      <p:tavLst>
                                        <p:tav tm="0">
                                          <p:val>
                                            <p:fltVal val="0"/>
                                          </p:val>
                                        </p:tav>
                                        <p:tav tm="100000">
                                          <p:val>
                                            <p:strVal val="#ppt_h"/>
                                          </p:val>
                                        </p:tav>
                                      </p:tavLst>
                                    </p:anim>
                                    <p:anim calcmode="lin" valueType="num">
                                      <p:cBhvr>
                                        <p:cTn id="25" dur="1000" fill="hold"/>
                                        <p:tgtEl>
                                          <p:spTgt spid="411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1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4120"/>
                                        </p:tgtEl>
                                        <p:attrNameLst>
                                          <p:attrName>style.visibility</p:attrName>
                                        </p:attrNameLst>
                                      </p:cBhvr>
                                      <p:to>
                                        <p:strVal val="visible"/>
                                      </p:to>
                                    </p:set>
                                    <p:animEffect transition="in" filter="wipe(up)">
                                      <p:cBhvr>
                                        <p:cTn id="31" dur="500"/>
                                        <p:tgtEl>
                                          <p:spTgt spid="4120"/>
                                        </p:tgtEl>
                                      </p:cBhvr>
                                    </p:animEffect>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1000" fill="hold"/>
                                        <p:tgtEl>
                                          <p:spTgt spid="3"/>
                                        </p:tgtEl>
                                        <p:attrNameLst>
                                          <p:attrName>ppt_w</p:attrName>
                                        </p:attrNameLst>
                                      </p:cBhvr>
                                      <p:tavLst>
                                        <p:tav tm="0">
                                          <p:val>
                                            <p:fltVal val="0"/>
                                          </p:val>
                                        </p:tav>
                                        <p:tav tm="100000">
                                          <p:val>
                                            <p:strVal val="#ppt_w"/>
                                          </p:val>
                                        </p:tav>
                                      </p:tavLst>
                                    </p:anim>
                                    <p:anim calcmode="lin" valueType="num">
                                      <p:cBhvr>
                                        <p:cTn id="37" dur="1000" fill="hold"/>
                                        <p:tgtEl>
                                          <p:spTgt spid="3"/>
                                        </p:tgtEl>
                                        <p:attrNameLst>
                                          <p:attrName>ppt_h</p:attrName>
                                        </p:attrNameLst>
                                      </p:cBhvr>
                                      <p:tavLst>
                                        <p:tav tm="0">
                                          <p:val>
                                            <p:fltVal val="0"/>
                                          </p:val>
                                        </p:tav>
                                        <p:tav tm="100000">
                                          <p:val>
                                            <p:strVal val="#ppt_h"/>
                                          </p:val>
                                        </p:tav>
                                      </p:tavLst>
                                    </p:anim>
                                    <p:anim calcmode="lin" valueType="num">
                                      <p:cBhvr>
                                        <p:cTn id="38"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15"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1000" fill="hold"/>
                                        <p:tgtEl>
                                          <p:spTgt spid="2"/>
                                        </p:tgtEl>
                                        <p:attrNameLst>
                                          <p:attrName>ppt_w</p:attrName>
                                        </p:attrNameLst>
                                      </p:cBhvr>
                                      <p:tavLst>
                                        <p:tav tm="0">
                                          <p:val>
                                            <p:fltVal val="0"/>
                                          </p:val>
                                        </p:tav>
                                        <p:tav tm="100000">
                                          <p:val>
                                            <p:strVal val="#ppt_w"/>
                                          </p:val>
                                        </p:tav>
                                      </p:tavLst>
                                    </p:anim>
                                    <p:anim calcmode="lin" valueType="num">
                                      <p:cBhvr>
                                        <p:cTn id="45" dur="1000" fill="hold"/>
                                        <p:tgtEl>
                                          <p:spTgt spid="2"/>
                                        </p:tgtEl>
                                        <p:attrNameLst>
                                          <p:attrName>ppt_h</p:attrName>
                                        </p:attrNameLst>
                                      </p:cBhvr>
                                      <p:tavLst>
                                        <p:tav tm="0">
                                          <p:val>
                                            <p:fltVal val="0"/>
                                          </p:val>
                                        </p:tav>
                                        <p:tav tm="100000">
                                          <p:val>
                                            <p:strVal val="#ppt_h"/>
                                          </p:val>
                                        </p:tav>
                                      </p:tavLst>
                                    </p:anim>
                                    <p:anim calcmode="lin" valueType="num">
                                      <p:cBhvr>
                                        <p:cTn id="46"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p:stCondLst>
                        <p:cond delay="indefinite"/>
                      </p:stCondLst>
                      <p:childTnLst>
                        <p:par>
                          <p:cTn id="49" fill="hold">
                            <p:stCondLst>
                              <p:cond delay="0"/>
                            </p:stCondLst>
                            <p:childTnLst>
                              <p:par>
                                <p:cTn id="50" presetID="15"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p:cTn id="52" dur="1000" fill="hold"/>
                                        <p:tgtEl>
                                          <p:spTgt spid="4"/>
                                        </p:tgtEl>
                                        <p:attrNameLst>
                                          <p:attrName>ppt_w</p:attrName>
                                        </p:attrNameLst>
                                      </p:cBhvr>
                                      <p:tavLst>
                                        <p:tav tm="0">
                                          <p:val>
                                            <p:fltVal val="0"/>
                                          </p:val>
                                        </p:tav>
                                        <p:tav tm="100000">
                                          <p:val>
                                            <p:strVal val="#ppt_w"/>
                                          </p:val>
                                        </p:tav>
                                      </p:tavLst>
                                    </p:anim>
                                    <p:anim calcmode="lin" valueType="num">
                                      <p:cBhvr>
                                        <p:cTn id="53" dur="1000" fill="hold"/>
                                        <p:tgtEl>
                                          <p:spTgt spid="4"/>
                                        </p:tgtEl>
                                        <p:attrNameLst>
                                          <p:attrName>ppt_h</p:attrName>
                                        </p:attrNameLst>
                                      </p:cBhvr>
                                      <p:tavLst>
                                        <p:tav tm="0">
                                          <p:val>
                                            <p:fltVal val="0"/>
                                          </p:val>
                                        </p:tav>
                                        <p:tav tm="100000">
                                          <p:val>
                                            <p:strVal val="#ppt_h"/>
                                          </p:val>
                                        </p:tav>
                                      </p:tavLst>
                                    </p:anim>
                                    <p:anim calcmode="lin" valueType="num">
                                      <p:cBhvr>
                                        <p:cTn id="5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p:cTn id="60" dur="1000" fill="hold"/>
                                        <p:tgtEl>
                                          <p:spTgt spid="5"/>
                                        </p:tgtEl>
                                        <p:attrNameLst>
                                          <p:attrName>ppt_w</p:attrName>
                                        </p:attrNameLst>
                                      </p:cBhvr>
                                      <p:tavLst>
                                        <p:tav tm="0">
                                          <p:val>
                                            <p:fltVal val="0"/>
                                          </p:val>
                                        </p:tav>
                                        <p:tav tm="100000">
                                          <p:val>
                                            <p:strVal val="#ppt_w"/>
                                          </p:val>
                                        </p:tav>
                                      </p:tavLst>
                                    </p:anim>
                                    <p:anim calcmode="lin" valueType="num">
                                      <p:cBhvr>
                                        <p:cTn id="61" dur="1000" fill="hold"/>
                                        <p:tgtEl>
                                          <p:spTgt spid="5"/>
                                        </p:tgtEl>
                                        <p:attrNameLst>
                                          <p:attrName>ppt_h</p:attrName>
                                        </p:attrNameLst>
                                      </p:cBhvr>
                                      <p:tavLst>
                                        <p:tav tm="0">
                                          <p:val>
                                            <p:fltVal val="0"/>
                                          </p:val>
                                        </p:tav>
                                        <p:tav tm="100000">
                                          <p:val>
                                            <p:strVal val="#ppt_h"/>
                                          </p:val>
                                        </p:tav>
                                      </p:tavLst>
                                    </p:anim>
                                    <p:anim calcmode="lin" valueType="num">
                                      <p:cBhvr>
                                        <p:cTn id="6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7" grpId="0" animBg="1"/>
      <p:bldP spid="4118" grpId="0" animBg="1"/>
      <p:bldP spid="4119" grpId="0" animBg="1"/>
      <p:bldP spid="2" grpId="0" animBg="1"/>
      <p:bldP spid="3" grpId="0" animBg="1"/>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0"/>
            <a:ext cx="9296400" cy="6934200"/>
          </a:xfrm>
          <a:noFill/>
          <a:extLst>
            <a:ext uri="{909E8E84-426E-40dd-AFC4-6F175D3DCCD1}">
              <a14:hiddenFill xmlns:a14="http://schemas.microsoft.com/office/drawing/2010/main" xmlns="">
                <a:solidFill>
                  <a:srgbClr val="FFFFFF"/>
                </a:solidFill>
              </a14:hiddenFill>
            </a:ext>
          </a:extLst>
        </p:spPr>
      </p:pic>
      <p:sp>
        <p:nvSpPr>
          <p:cNvPr id="28679" name="Rectangle 7"/>
          <p:cNvSpPr>
            <a:spLocks noGrp="1" noChangeArrowheads="1"/>
          </p:cNvSpPr>
          <p:nvPr>
            <p:ph type="title"/>
          </p:nvPr>
        </p:nvSpPr>
        <p:spPr>
          <a:xfrm>
            <a:off x="152400" y="76200"/>
            <a:ext cx="3276600" cy="1752600"/>
          </a:xfrm>
          <a:solidFill>
            <a:srgbClr val="663300"/>
          </a:solidFill>
          <a:ln>
            <a:solidFill>
              <a:schemeClr val="bg2"/>
            </a:solidFill>
          </a:ln>
          <a:effectLst>
            <a:outerShdw blurRad="63500" dist="35921" dir="2700000" algn="ctr" rotWithShape="0">
              <a:schemeClr val="bg2">
                <a:alpha val="74998"/>
              </a:schemeClr>
            </a:outerShdw>
          </a:effectLst>
        </p:spPr>
        <p:txBody>
          <a:bodyPr/>
          <a:lstStyle/>
          <a:p>
            <a:pPr eaLnBrk="1" hangingPunct="1">
              <a:defRPr/>
            </a:pPr>
            <a:r>
              <a:rPr lang="ar-JO" sz="4000" b="0" dirty="0">
                <a:latin typeface="Arial" panose="020B0604020202020204" pitchFamily="34" charset="0"/>
                <a:ea typeface="ＭＳ Ｐゴシック" charset="0"/>
                <a:cs typeface="Arial" panose="020B0604020202020204" pitchFamily="34" charset="0"/>
              </a:rPr>
              <a:t>الجبال في إسرائيل</a:t>
            </a:r>
            <a:endParaRPr lang="en-US" sz="4000" b="0" dirty="0">
              <a:latin typeface="Arial" panose="020B0604020202020204" pitchFamily="34" charset="0"/>
              <a:ea typeface="ＭＳ Ｐゴシック" charset="0"/>
              <a:cs typeface="Arial" panose="020B0604020202020204" pitchFamily="34" charset="0"/>
            </a:endParaRPr>
          </a:p>
        </p:txBody>
      </p:sp>
      <p:grpSp>
        <p:nvGrpSpPr>
          <p:cNvPr id="46083" name="Group 58"/>
          <p:cNvGrpSpPr>
            <a:grpSpLocks/>
          </p:cNvGrpSpPr>
          <p:nvPr/>
        </p:nvGrpSpPr>
        <p:grpSpPr bwMode="auto">
          <a:xfrm>
            <a:off x="3581400" y="4616450"/>
            <a:ext cx="1724025" cy="889000"/>
            <a:chOff x="2880" y="2208"/>
            <a:chExt cx="960" cy="560"/>
          </a:xfrm>
        </p:grpSpPr>
        <p:sp>
          <p:nvSpPr>
            <p:cNvPr id="28720" name="Text Box 48"/>
            <p:cNvSpPr txBox="1">
              <a:spLocks noChangeArrowheads="1"/>
            </p:cNvSpPr>
            <p:nvPr/>
          </p:nvSpPr>
          <p:spPr bwMode="auto">
            <a:xfrm>
              <a:off x="2880" y="2400"/>
              <a:ext cx="864"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ar-JO" dirty="0">
                  <a:latin typeface="Arial" panose="020B0604020202020204" pitchFamily="34" charset="0"/>
                  <a:cs typeface="Arial" panose="020B0604020202020204" pitchFamily="34" charset="0"/>
                </a:rPr>
                <a:t>الزيتون</a:t>
              </a:r>
              <a:endParaRPr lang="en-US" dirty="0">
                <a:latin typeface="Arial" panose="020B0604020202020204" pitchFamily="34" charset="0"/>
                <a:cs typeface="Arial" panose="020B0604020202020204" pitchFamily="34" charset="0"/>
              </a:endParaRPr>
            </a:p>
          </p:txBody>
        </p:sp>
        <p:sp>
          <p:nvSpPr>
            <p:cNvPr id="28726" name="Line 54"/>
            <p:cNvSpPr>
              <a:spLocks noChangeShapeType="1"/>
            </p:cNvSpPr>
            <p:nvPr/>
          </p:nvSpPr>
          <p:spPr bwMode="auto">
            <a:xfrm flipV="1">
              <a:off x="3696" y="2208"/>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anose="020B0604020202020204" pitchFamily="34" charset="0"/>
                <a:cs typeface="Arial" panose="020B0604020202020204" pitchFamily="34" charset="0"/>
              </a:endParaRPr>
            </a:p>
          </p:txBody>
        </p:sp>
      </p:grpSp>
      <p:sp>
        <p:nvSpPr>
          <p:cNvPr id="28733" name="Line 61"/>
          <p:cNvSpPr>
            <a:spLocks noChangeShapeType="1"/>
          </p:cNvSpPr>
          <p:nvPr/>
        </p:nvSpPr>
        <p:spPr bwMode="auto">
          <a:xfrm rot="16200000" flipV="1">
            <a:off x="6324578" y="76222"/>
            <a:ext cx="228600" cy="380956"/>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28732" name="Text Box 60"/>
          <p:cNvSpPr txBox="1">
            <a:spLocks noChangeArrowheads="1"/>
          </p:cNvSpPr>
          <p:nvPr/>
        </p:nvSpPr>
        <p:spPr bwMode="auto">
          <a:xfrm>
            <a:off x="6580838" y="332656"/>
            <a:ext cx="1996425" cy="707886"/>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lvl1pPr algn="ctr" eaLnBrk="1" fontAlgn="base" hangingPunct="1">
              <a:spcBef>
                <a:spcPct val="0"/>
              </a:spcBef>
              <a:defRPr sz="4000" b="0">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ar-JO" sz="3200" b="1" dirty="0">
                <a:solidFill>
                  <a:srgbClr val="FFFFFF"/>
                </a:solidFill>
                <a:latin typeface="Arial" panose="020B0604020202020204" pitchFamily="34" charset="0"/>
                <a:cs typeface="Arial" panose="020B0604020202020204" pitchFamily="34" charset="0"/>
              </a:rPr>
              <a:t>حرمون</a:t>
            </a:r>
            <a:endParaRPr lang="en-US" b="1" dirty="0">
              <a:solidFill>
                <a:srgbClr val="FFFFFF"/>
              </a:solidFill>
              <a:latin typeface="Arial" panose="020B0604020202020204" pitchFamily="34" charset="0"/>
              <a:cs typeface="Arial" panose="020B0604020202020204" pitchFamily="34" charset="0"/>
            </a:endParaRPr>
          </a:p>
        </p:txBody>
      </p:sp>
      <p:grpSp>
        <p:nvGrpSpPr>
          <p:cNvPr id="46085" name="Group 63"/>
          <p:cNvGrpSpPr>
            <a:grpSpLocks/>
          </p:cNvGrpSpPr>
          <p:nvPr/>
        </p:nvGrpSpPr>
        <p:grpSpPr bwMode="auto">
          <a:xfrm>
            <a:off x="5334000" y="1987550"/>
            <a:ext cx="2112963" cy="774700"/>
            <a:chOff x="3360" y="1252"/>
            <a:chExt cx="1176" cy="488"/>
          </a:xfrm>
        </p:grpSpPr>
        <p:sp>
          <p:nvSpPr>
            <p:cNvPr id="28727" name="Line 55"/>
            <p:cNvSpPr>
              <a:spLocks noChangeShapeType="1"/>
            </p:cNvSpPr>
            <p:nvPr/>
          </p:nvSpPr>
          <p:spPr bwMode="auto">
            <a:xfrm rot="16200000" flipV="1">
              <a:off x="3384" y="1228"/>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28719" name="Text Box 47"/>
            <p:cNvSpPr txBox="1">
              <a:spLocks noChangeArrowheads="1"/>
            </p:cNvSpPr>
            <p:nvPr/>
          </p:nvSpPr>
          <p:spPr bwMode="auto">
            <a:xfrm>
              <a:off x="3528" y="1372"/>
              <a:ext cx="1008"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ar-JO" dirty="0">
                  <a:latin typeface="Arial" panose="020B0604020202020204" pitchFamily="34" charset="0"/>
                  <a:cs typeface="Arial" panose="020B0604020202020204" pitchFamily="34" charset="0"/>
                </a:rPr>
                <a:t>تابور</a:t>
              </a:r>
              <a:endParaRPr lang="en-US" dirty="0">
                <a:latin typeface="Arial" panose="020B0604020202020204" pitchFamily="34" charset="0"/>
                <a:cs typeface="Arial" panose="020B0604020202020204" pitchFamily="34" charset="0"/>
              </a:endParaRPr>
            </a:p>
          </p:txBody>
        </p:sp>
      </p:grpSp>
      <p:sp>
        <p:nvSpPr>
          <p:cNvPr id="28737" name="Line 65"/>
          <p:cNvSpPr>
            <a:spLocks noChangeShapeType="1"/>
          </p:cNvSpPr>
          <p:nvPr/>
        </p:nvSpPr>
        <p:spPr bwMode="auto">
          <a:xfrm rot="16200000" flipV="1">
            <a:off x="6230144" y="4672806"/>
            <a:ext cx="228600" cy="344488"/>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28738" name="Text Box 66"/>
          <p:cNvSpPr txBox="1">
            <a:spLocks noChangeArrowheads="1"/>
          </p:cNvSpPr>
          <p:nvPr/>
        </p:nvSpPr>
        <p:spPr bwMode="auto">
          <a:xfrm>
            <a:off x="6438900" y="4921250"/>
            <a:ext cx="1811338" cy="584776"/>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ar-JO" dirty="0">
                <a:latin typeface="Arial" panose="020B0604020202020204" pitchFamily="34" charset="0"/>
                <a:cs typeface="Arial" panose="020B0604020202020204" pitchFamily="34" charset="0"/>
              </a:rPr>
              <a:t>نبو</a:t>
            </a:r>
            <a:endParaRPr lang="en-US" dirty="0">
              <a:latin typeface="Arial" panose="020B0604020202020204" pitchFamily="34" charset="0"/>
              <a:cs typeface="Arial" panose="020B0604020202020204" pitchFamily="34" charset="0"/>
            </a:endParaRPr>
          </a:p>
        </p:txBody>
      </p:sp>
      <p:grpSp>
        <p:nvGrpSpPr>
          <p:cNvPr id="46088" name="Group 67"/>
          <p:cNvGrpSpPr>
            <a:grpSpLocks/>
          </p:cNvGrpSpPr>
          <p:nvPr/>
        </p:nvGrpSpPr>
        <p:grpSpPr bwMode="auto">
          <a:xfrm>
            <a:off x="3581400" y="2514600"/>
            <a:ext cx="1811338" cy="857250"/>
            <a:chOff x="2256" y="1584"/>
            <a:chExt cx="1008" cy="540"/>
          </a:xfrm>
        </p:grpSpPr>
        <p:sp>
          <p:nvSpPr>
            <p:cNvPr id="28723" name="Line 51"/>
            <p:cNvSpPr>
              <a:spLocks noChangeShapeType="1"/>
            </p:cNvSpPr>
            <p:nvPr/>
          </p:nvSpPr>
          <p:spPr bwMode="auto">
            <a:xfrm flipV="1">
              <a:off x="3120" y="1584"/>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28716" name="Text Box 44"/>
            <p:cNvSpPr txBox="1">
              <a:spLocks noChangeArrowheads="1"/>
            </p:cNvSpPr>
            <p:nvPr/>
          </p:nvSpPr>
          <p:spPr bwMode="auto">
            <a:xfrm>
              <a:off x="2256" y="1756"/>
              <a:ext cx="912"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ar-JO" dirty="0">
                  <a:latin typeface="Arial" panose="020B0604020202020204" pitchFamily="34" charset="0"/>
                  <a:cs typeface="Arial" panose="020B0604020202020204" pitchFamily="34" charset="0"/>
                </a:rPr>
                <a:t>جلبوع</a:t>
              </a:r>
              <a:endParaRPr lang="en-US" dirty="0">
                <a:latin typeface="Arial" panose="020B0604020202020204" pitchFamily="34" charset="0"/>
                <a:cs typeface="Arial" panose="020B0604020202020204" pitchFamily="34" charset="0"/>
              </a:endParaRPr>
            </a:p>
          </p:txBody>
        </p:sp>
      </p:grpSp>
      <p:grpSp>
        <p:nvGrpSpPr>
          <p:cNvPr id="46089" name="Group 68"/>
          <p:cNvGrpSpPr>
            <a:grpSpLocks/>
          </p:cNvGrpSpPr>
          <p:nvPr/>
        </p:nvGrpSpPr>
        <p:grpSpPr bwMode="auto">
          <a:xfrm>
            <a:off x="2362200" y="1676400"/>
            <a:ext cx="1982788" cy="857250"/>
            <a:chOff x="1488" y="1056"/>
            <a:chExt cx="1104" cy="540"/>
          </a:xfrm>
        </p:grpSpPr>
        <p:sp>
          <p:nvSpPr>
            <p:cNvPr id="28721" name="Line 49"/>
            <p:cNvSpPr>
              <a:spLocks noChangeShapeType="1"/>
            </p:cNvSpPr>
            <p:nvPr/>
          </p:nvSpPr>
          <p:spPr bwMode="auto">
            <a:xfrm flipV="1">
              <a:off x="2448" y="1056"/>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28717" name="Text Box 45"/>
            <p:cNvSpPr txBox="1">
              <a:spLocks noChangeArrowheads="1"/>
            </p:cNvSpPr>
            <p:nvPr/>
          </p:nvSpPr>
          <p:spPr bwMode="auto">
            <a:xfrm>
              <a:off x="1488" y="1228"/>
              <a:ext cx="1008"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ar-JO" dirty="0">
                  <a:latin typeface="Arial" panose="020B0604020202020204" pitchFamily="34" charset="0"/>
                  <a:cs typeface="Arial" panose="020B0604020202020204" pitchFamily="34" charset="0"/>
                </a:rPr>
                <a:t>الكرمل</a:t>
              </a:r>
              <a:endParaRPr lang="en-US" dirty="0">
                <a:latin typeface="Arial" panose="020B0604020202020204" pitchFamily="34" charset="0"/>
                <a:cs typeface="Arial" panose="020B0604020202020204" pitchFamily="34" charset="0"/>
              </a:endParaRPr>
            </a:p>
          </p:txBody>
        </p:sp>
      </p:grpSp>
      <p:grpSp>
        <p:nvGrpSpPr>
          <p:cNvPr id="46090" name="Group 70"/>
          <p:cNvGrpSpPr>
            <a:grpSpLocks/>
          </p:cNvGrpSpPr>
          <p:nvPr/>
        </p:nvGrpSpPr>
        <p:grpSpPr bwMode="auto">
          <a:xfrm>
            <a:off x="5867400" y="5943600"/>
            <a:ext cx="1379538" cy="762000"/>
            <a:chOff x="3696" y="3744"/>
            <a:chExt cx="768" cy="480"/>
          </a:xfrm>
        </p:grpSpPr>
        <p:sp>
          <p:nvSpPr>
            <p:cNvPr id="28741" name="Line 69"/>
            <p:cNvSpPr>
              <a:spLocks noChangeShapeType="1"/>
            </p:cNvSpPr>
            <p:nvPr/>
          </p:nvSpPr>
          <p:spPr bwMode="auto">
            <a:xfrm rot="-5400000" flipH="1" flipV="1">
              <a:off x="3720" y="4056"/>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28715" name="Text Box 43"/>
            <p:cNvSpPr txBox="1">
              <a:spLocks noChangeArrowheads="1"/>
            </p:cNvSpPr>
            <p:nvPr/>
          </p:nvSpPr>
          <p:spPr bwMode="auto">
            <a:xfrm>
              <a:off x="3840" y="3744"/>
              <a:ext cx="624"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ar-JO" dirty="0">
                  <a:latin typeface="Arial" panose="020B0604020202020204" pitchFamily="34" charset="0"/>
                  <a:cs typeface="Arial" panose="020B0604020202020204" pitchFamily="34" charset="0"/>
                </a:rPr>
                <a:t>هور</a:t>
              </a:r>
              <a:endParaRPr lang="en-US" dirty="0">
                <a:latin typeface="Arial" panose="020B0604020202020204" pitchFamily="34" charset="0"/>
                <a:cs typeface="Arial" panose="020B0604020202020204" pitchFamily="34" charset="0"/>
              </a:endParaRPr>
            </a:p>
          </p:txBody>
        </p:sp>
      </p:grpSp>
      <p:sp>
        <p:nvSpPr>
          <p:cNvPr id="24"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ar-JO" dirty="0">
                <a:latin typeface="Arial" panose="020B0604020202020204" pitchFamily="34" charset="0"/>
                <a:cs typeface="Arial" panose="020B0604020202020204" pitchFamily="34" charset="0"/>
              </a:rPr>
              <a:t>10</a:t>
            </a:r>
            <a:endParaRPr lang="en-US" dirty="0">
              <a:latin typeface="Arial" panose="020B0604020202020204" pitchFamily="34" charset="0"/>
              <a:cs typeface="Arial" panose="020B0604020202020204" pitchFamily="34" charset="0"/>
            </a:endParaRPr>
          </a:p>
        </p:txBody>
      </p:sp>
      <p:grpSp>
        <p:nvGrpSpPr>
          <p:cNvPr id="25" name="Group 58"/>
          <p:cNvGrpSpPr>
            <a:grpSpLocks/>
          </p:cNvGrpSpPr>
          <p:nvPr/>
        </p:nvGrpSpPr>
        <p:grpSpPr bwMode="auto">
          <a:xfrm>
            <a:off x="3131841" y="4155309"/>
            <a:ext cx="1727617" cy="584200"/>
            <a:chOff x="2880" y="2348"/>
            <a:chExt cx="962" cy="368"/>
          </a:xfrm>
        </p:grpSpPr>
        <p:sp>
          <p:nvSpPr>
            <p:cNvPr id="26" name="Text Box 48"/>
            <p:cNvSpPr txBox="1">
              <a:spLocks noChangeArrowheads="1"/>
            </p:cNvSpPr>
            <p:nvPr/>
          </p:nvSpPr>
          <p:spPr bwMode="auto">
            <a:xfrm>
              <a:off x="2880" y="2348"/>
              <a:ext cx="864"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ar-JO" dirty="0">
                  <a:latin typeface="Arial" panose="020B0604020202020204" pitchFamily="34" charset="0"/>
                  <a:cs typeface="Arial" panose="020B0604020202020204" pitchFamily="34" charset="0"/>
                </a:rPr>
                <a:t>صهيون</a:t>
              </a:r>
              <a:endParaRPr lang="en-US" dirty="0">
                <a:latin typeface="Arial" panose="020B0604020202020204" pitchFamily="34" charset="0"/>
                <a:cs typeface="Arial" panose="020B0604020202020204" pitchFamily="34" charset="0"/>
              </a:endParaRPr>
            </a:p>
          </p:txBody>
        </p:sp>
        <p:sp>
          <p:nvSpPr>
            <p:cNvPr id="27" name="Line 54"/>
            <p:cNvSpPr>
              <a:spLocks noChangeShapeType="1"/>
            </p:cNvSpPr>
            <p:nvPr/>
          </p:nvSpPr>
          <p:spPr bwMode="auto">
            <a:xfrm>
              <a:off x="3696" y="2445"/>
              <a:ext cx="146" cy="262"/>
            </a:xfrm>
            <a:prstGeom prst="line">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algn="ctr" eaLnBrk="1" fontAlgn="base" hangingPunct="1">
                <a:spcBef>
                  <a:spcPct val="0"/>
                </a:spcBef>
              </a:pPr>
              <a:endParaRPr lang="en-US" sz="32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56182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3"/>
          <p:cNvSpPr>
            <a:spLocks noGrp="1" noRot="1" noChangeArrowheads="1"/>
          </p:cNvSpPr>
          <p:nvPr>
            <p:ph type="title" idx="4294967295"/>
          </p:nvPr>
        </p:nvSpPr>
        <p:spPr>
          <a:xfrm>
            <a:off x="1143000" y="228600"/>
            <a:ext cx="7162800" cy="762000"/>
          </a:xfrm>
          <a:solidFill>
            <a:srgbClr val="FF0000"/>
          </a:solidFill>
          <a:ln>
            <a:solidFill>
              <a:schemeClr val="bg2"/>
            </a:solidFill>
          </a:ln>
        </p:spPr>
        <p:txBody>
          <a:bodyPr/>
          <a:lstStyle/>
          <a:p>
            <a:pPr eaLnBrk="1" hangingPunct="1">
              <a:defRPr/>
            </a:pPr>
            <a:r>
              <a:rPr lang="ar-JO" sz="4000" dirty="0">
                <a:solidFill>
                  <a:schemeClr val="tx1"/>
                </a:solidFill>
                <a:latin typeface="Arial" panose="020B0604020202020204" pitchFamily="34" charset="0"/>
                <a:ea typeface="ＭＳ Ｐゴシック" charset="0"/>
                <a:cs typeface="Arial" panose="020B0604020202020204" pitchFamily="34" charset="0"/>
              </a:rPr>
              <a:t>موقع إسرائيل الإستراتيجي</a:t>
            </a:r>
            <a:endParaRPr lang="en-US" sz="40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04163" name="Oval 4"/>
          <p:cNvSpPr>
            <a:spLocks noChangeArrowheads="1"/>
          </p:cNvSpPr>
          <p:nvPr/>
        </p:nvSpPr>
        <p:spPr bwMode="auto">
          <a:xfrm>
            <a:off x="5702491" y="3352800"/>
            <a:ext cx="1066800" cy="1905000"/>
          </a:xfrm>
          <a:prstGeom prst="ellipse">
            <a:avLst/>
          </a:pr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191493" name="AutoShape 5"/>
          <p:cNvSpPr>
            <a:spLocks noChangeArrowheads="1"/>
          </p:cNvSpPr>
          <p:nvPr/>
        </p:nvSpPr>
        <p:spPr bwMode="auto">
          <a:xfrm rot="6298269">
            <a:off x="5174442" y="1570038"/>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91495" name="AutoShape 7"/>
          <p:cNvSpPr>
            <a:spLocks noChangeArrowheads="1"/>
          </p:cNvSpPr>
          <p:nvPr/>
        </p:nvSpPr>
        <p:spPr bwMode="auto">
          <a:xfrm rot="17525952" flipV="1">
            <a:off x="4237817" y="4376737"/>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91496" name="Rectangle 8"/>
          <p:cNvSpPr>
            <a:spLocks noChangeArrowheads="1"/>
          </p:cNvSpPr>
          <p:nvPr/>
        </p:nvSpPr>
        <p:spPr bwMode="auto">
          <a:xfrm>
            <a:off x="0" y="2362200"/>
            <a:ext cx="3352800" cy="3048000"/>
          </a:xfrm>
          <a:prstGeom prst="rect">
            <a:avLst/>
          </a:prstGeom>
          <a:solidFill>
            <a:schemeClr val="bg1"/>
          </a:solidFill>
          <a:ln w="9525">
            <a:noFill/>
            <a:miter lim="800000"/>
            <a:headEnd/>
            <a:tailEnd/>
          </a:ln>
          <a:effectLst/>
        </p:spPr>
        <p:txBody>
          <a:bodyPr/>
          <a:lstStyle/>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endPar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endPar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endPar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وضعك الله </a:t>
            </a:r>
            <a:r>
              <a:rPr lang="ar-JO" sz="2800" dirty="0">
                <a:solidFill>
                  <a:srgbClr val="FFFFFF"/>
                </a:solidFill>
                <a:effectLst/>
                <a:latin typeface="Arial" panose="020B0604020202020204" pitchFamily="34" charset="0"/>
                <a:cs typeface="Arial" panose="020B0604020202020204" pitchFamily="34" charset="0"/>
              </a:rPr>
              <a:t>          </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مكان استراتيجي لتحقيق مقاصده؟</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1497" name="WordArt 9"/>
          <p:cNvSpPr>
            <a:spLocks noChangeArrowheads="1" noChangeShapeType="1" noTextEdit="1"/>
          </p:cNvSpPr>
          <p:nvPr/>
        </p:nvSpPr>
        <p:spPr bwMode="auto">
          <a:xfrm>
            <a:off x="-22225" y="1905000"/>
            <a:ext cx="3375025" cy="1676400"/>
          </a:xfrm>
          <a:prstGeom prst="rect">
            <a:avLst/>
          </a:prstGeom>
        </p:spPr>
        <p:txBody>
          <a:bodyPr wrap="none" fromWordArt="1">
            <a:prstTxWarp prst="textCascadeUp">
              <a:avLst>
                <a:gd name="adj" fmla="val 44444"/>
              </a:avLst>
            </a:prstTxWarp>
            <a:scene3d>
              <a:camera prst="legacyPerspectiveFront">
                <a:rot lat="20519961"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uLnTx/>
                <a:uFillTx/>
                <a:latin typeface="Impact"/>
                <a:ea typeface="Impact"/>
                <a:cs typeface="Impact"/>
              </a:rPr>
              <a:t>سؤال للتفكير</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uLnTx/>
              <a:uFillTx/>
              <a:latin typeface="Impact"/>
              <a:ea typeface="Impact"/>
              <a:cs typeface="Impact"/>
            </a:endParaRPr>
          </a:p>
        </p:txBody>
      </p:sp>
      <p:sp>
        <p:nvSpPr>
          <p:cNvPr id="191498" name="Rectangle 10"/>
          <p:cNvSpPr>
            <a:spLocks noChangeArrowheads="1"/>
          </p:cNvSpPr>
          <p:nvPr/>
        </p:nvSpPr>
        <p:spPr bwMode="auto">
          <a:xfrm>
            <a:off x="-22224" y="5588000"/>
            <a:ext cx="9166224" cy="1270000"/>
          </a:xfrm>
          <a:prstGeom prst="rect">
            <a:avLst/>
          </a:prstGeom>
          <a:solidFill>
            <a:schemeClr val="bg1"/>
          </a:solidFill>
          <a:ln w="9525">
            <a:noFill/>
            <a:miter lim="800000"/>
            <a:headEnd/>
            <a:tailEnd/>
          </a:ln>
          <a:effectLst/>
        </p:spPr>
        <p:txBody>
          <a:bodyPr anchor="ctr"/>
          <a:lstStyle/>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ar-JO"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هكذا قال السيد الرب هذه أورشليم في وسط الشعوب قد أقمتها وحواليها الأراضي</a:t>
            </a: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(حز 5: 5)</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1494" name="AutoShape 6"/>
          <p:cNvSpPr>
            <a:spLocks noChangeArrowheads="1"/>
          </p:cNvSpPr>
          <p:nvPr/>
        </p:nvSpPr>
        <p:spPr bwMode="auto">
          <a:xfrm rot="7220944" flipV="1">
            <a:off x="6579379" y="1905000"/>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91499" name="Text Box 11"/>
          <p:cNvSpPr txBox="1">
            <a:spLocks noChangeArrowheads="1"/>
          </p:cNvSpPr>
          <p:nvPr/>
        </p:nvSpPr>
        <p:spPr bwMode="auto">
          <a:xfrm>
            <a:off x="9291638" y="0"/>
            <a:ext cx="609600" cy="461963"/>
          </a:xfrm>
          <a:prstGeom prst="rect">
            <a:avLst/>
          </a:prstGeom>
          <a:solidFill>
            <a:schemeClr val="bg2"/>
          </a:solid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26</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155561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wipe(up)">
                                      <p:cBhvr>
                                        <p:cTn id="7" dur="5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91494"/>
                                        </p:tgtEl>
                                        <p:attrNameLst>
                                          <p:attrName>style.visibility</p:attrName>
                                        </p:attrNameLst>
                                      </p:cBhvr>
                                      <p:to>
                                        <p:strVal val="visible"/>
                                      </p:to>
                                    </p:set>
                                    <p:animEffect transition="in" filter="wipe(up)">
                                      <p:cBhvr>
                                        <p:cTn id="12" dur="500"/>
                                        <p:tgtEl>
                                          <p:spTgt spid="191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91495"/>
                                        </p:tgtEl>
                                        <p:attrNameLst>
                                          <p:attrName>style.visibility</p:attrName>
                                        </p:attrNameLst>
                                      </p:cBhvr>
                                      <p:to>
                                        <p:strVal val="visible"/>
                                      </p:to>
                                    </p:set>
                                    <p:animEffect transition="in" filter="wipe(down)">
                                      <p:cBhvr>
                                        <p:cTn id="17" dur="500"/>
                                        <p:tgtEl>
                                          <p:spTgt spid="1914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149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1496"/>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191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6" grpId="0" animBg="1"/>
      <p:bldP spid="191497" grpId="0" animBg="1"/>
      <p:bldP spid="19149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solidFill>
            <a:srgbClr val="000090"/>
          </a:solidFill>
          <a:ln w="9525">
            <a:solidFill>
              <a:schemeClr val="bg2"/>
            </a:solidFill>
            <a:miter lim="800000"/>
            <a:headEnd/>
            <a:tailEnd/>
          </a:ln>
          <a:effectLst/>
          <a:extLst>
            <a:ext uri="{909E8E84-426E-40dd-AFC4-6F175D3DCCD1}">
              <a14:hiddenFill xmlns:a14="http://schemas.microsoft.com/office/drawing/2010/main" xmlns="">
                <a:solidFill>
                  <a:srgbClr val="FFFFFF"/>
                </a:solidFill>
              </a14:hiddenFill>
            </a:ext>
          </a:extLst>
        </p:spPr>
      </p:pic>
      <p:sp>
        <p:nvSpPr>
          <p:cNvPr id="145411" name="Rectangle 3"/>
          <p:cNvSpPr>
            <a:spLocks noGrp="1" noChangeArrowheads="1"/>
          </p:cNvSpPr>
          <p:nvPr>
            <p:ph type="title"/>
          </p:nvPr>
        </p:nvSpPr>
        <p:spPr>
          <a:xfrm>
            <a:off x="0" y="0"/>
            <a:ext cx="3429000" cy="3657600"/>
          </a:xfrm>
          <a:solidFill>
            <a:srgbClr val="000090"/>
          </a:solidFill>
          <a:ln>
            <a:solidFill>
              <a:schemeClr val="bg2"/>
            </a:solidFill>
          </a:ln>
        </p:spPr>
        <p:txBody>
          <a:bodyPr/>
          <a:lstStyle/>
          <a:p>
            <a:pPr eaLnBrk="1" hangingPunct="1">
              <a:defRPr/>
            </a:pPr>
            <a:r>
              <a:rPr lang="ar-JO" sz="4000" dirty="0">
                <a:latin typeface="Arial" panose="020B0604020202020204" pitchFamily="34" charset="0"/>
                <a:cs typeface="Arial" panose="020B0604020202020204" pitchFamily="34" charset="0"/>
              </a:rPr>
              <a:t>من                دان                إلى                بئر السبع</a:t>
            </a:r>
            <a:endParaRPr lang="en-US" sz="4000" dirty="0">
              <a:latin typeface="Arial" panose="020B0604020202020204" pitchFamily="34" charset="0"/>
              <a:cs typeface="Arial" panose="020B0604020202020204" pitchFamily="34" charset="0"/>
            </a:endParaRPr>
          </a:p>
        </p:txBody>
      </p:sp>
      <p:sp>
        <p:nvSpPr>
          <p:cNvPr id="145412" name="Oval 4"/>
          <p:cNvSpPr>
            <a:spLocks noChangeArrowheads="1"/>
          </p:cNvSpPr>
          <p:nvPr/>
        </p:nvSpPr>
        <p:spPr bwMode="auto">
          <a:xfrm rot="784604">
            <a:off x="3592513" y="-63500"/>
            <a:ext cx="2576512" cy="7010400"/>
          </a:xfrm>
          <a:prstGeom prst="ellipse">
            <a:avLst/>
          </a:prstGeom>
          <a:noFill/>
          <a:ln w="28575">
            <a:solidFill>
              <a:srgbClr val="FF0000"/>
            </a:solidFill>
            <a:round/>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145413" name="Text Box 5"/>
          <p:cNvSpPr txBox="1">
            <a:spLocks noChangeArrowheads="1"/>
          </p:cNvSpPr>
          <p:nvPr/>
        </p:nvSpPr>
        <p:spPr bwMode="auto">
          <a:xfrm>
            <a:off x="0" y="6216651"/>
            <a:ext cx="3429000" cy="740741"/>
          </a:xfrm>
          <a:prstGeom prst="rect">
            <a:avLst/>
          </a:prstGeom>
          <a:solidFill>
            <a:srgbClr val="000090"/>
          </a:solidFill>
          <a:ln w="9525">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4000"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defRPr>
            </a:lvl2pPr>
            <a:lvl3pPr algn="ctr" fontAlgn="base">
              <a:spcBef>
                <a:spcPct val="0"/>
              </a:spcBef>
              <a:defRPr sz="4400" b="1">
                <a:solidFill>
                  <a:schemeClr val="tx2"/>
                </a:solidFill>
                <a:effectLst>
                  <a:outerShdw blurRad="38100" dist="38100" dir="2700000" algn="tl">
                    <a:srgbClr val="000000"/>
                  </a:outerShdw>
                </a:effectLst>
                <a:latin typeface="Arial" charset="0"/>
              </a:defRPr>
            </a:lvl3pPr>
            <a:lvl4pPr algn="ctr" fontAlgn="base">
              <a:spcBef>
                <a:spcPct val="0"/>
              </a:spcBef>
              <a:defRPr sz="4400" b="1">
                <a:solidFill>
                  <a:schemeClr val="tx2"/>
                </a:solidFill>
                <a:effectLst>
                  <a:outerShdw blurRad="38100" dist="38100" dir="2700000" algn="tl">
                    <a:srgbClr val="000000"/>
                  </a:outerShdw>
                </a:effectLst>
                <a:latin typeface="Arial" charset="0"/>
              </a:defRPr>
            </a:lvl4pPr>
            <a:lvl5pPr algn="ctr" fontAlgn="base">
              <a:spcBef>
                <a:spcPct val="0"/>
              </a:spcBef>
              <a:defRPr sz="4400" b="1">
                <a:solidFill>
                  <a:schemeClr val="tx2"/>
                </a:solidFill>
                <a:effectLst>
                  <a:outerShdw blurRad="38100" dist="38100" dir="2700000" algn="tl">
                    <a:srgbClr val="000000"/>
                  </a:outerShdw>
                </a:effectLst>
                <a:latin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defRPr>
            </a:lvl9pPr>
          </a:lstStyle>
          <a:p>
            <a:r>
              <a:rPr lang="ar-JO" dirty="0">
                <a:latin typeface="Arial" panose="020B0604020202020204" pitchFamily="34" charset="0"/>
                <a:cs typeface="Arial" panose="020B0604020202020204" pitchFamily="34" charset="0"/>
              </a:rPr>
              <a:t>بئر السبع</a:t>
            </a:r>
            <a:endParaRPr lang="en-US" dirty="0">
              <a:latin typeface="Arial" panose="020B0604020202020204" pitchFamily="34" charset="0"/>
              <a:cs typeface="Arial" panose="020B0604020202020204" pitchFamily="34" charset="0"/>
            </a:endParaRPr>
          </a:p>
        </p:txBody>
      </p:sp>
      <p:sp>
        <p:nvSpPr>
          <p:cNvPr id="145415" name="Oval 7"/>
          <p:cNvSpPr>
            <a:spLocks noChangeArrowheads="1"/>
          </p:cNvSpPr>
          <p:nvPr/>
        </p:nvSpPr>
        <p:spPr bwMode="auto">
          <a:xfrm>
            <a:off x="3657600" y="6309320"/>
            <a:ext cx="338336" cy="393512"/>
          </a:xfrm>
          <a:prstGeom prst="ellipse">
            <a:avLst/>
          </a:prstGeom>
          <a:solidFill>
            <a:srgbClr val="0033CC"/>
          </a:solidFill>
          <a:ln w="9525">
            <a:noFill/>
            <a:round/>
            <a:headEnd/>
            <a:tailEnd/>
          </a:ln>
          <a:effectLst>
            <a:outerShdw blurRad="63500" dist="38099" dir="2700000" algn="ctr" rotWithShape="0">
              <a:schemeClr val="bg2">
                <a:alpha val="50000"/>
              </a:schemeClr>
            </a:outerShdw>
          </a:effectLst>
        </p:spPr>
        <p:txBody>
          <a:bodyPr wrap="square" anchor="ctr">
            <a:spAutoFit/>
          </a:bodyPr>
          <a:lstStyle/>
          <a:p>
            <a:pPr>
              <a:defRPr/>
            </a:pPr>
            <a:endParaRPr lang="en-US">
              <a:latin typeface="Arial" panose="020B0604020202020204" pitchFamily="34" charset="0"/>
              <a:ea typeface="+mn-ea"/>
              <a:cs typeface="Arial" panose="020B0604020202020204" pitchFamily="34" charset="0"/>
            </a:endParaRPr>
          </a:p>
        </p:txBody>
      </p:sp>
      <p:sp>
        <p:nvSpPr>
          <p:cNvPr id="145416" name="Text Box 8"/>
          <p:cNvSpPr txBox="1">
            <a:spLocks noChangeArrowheads="1"/>
          </p:cNvSpPr>
          <p:nvPr/>
        </p:nvSpPr>
        <p:spPr bwMode="auto">
          <a:xfrm>
            <a:off x="6400800" y="0"/>
            <a:ext cx="1143000" cy="707886"/>
          </a:xfrm>
          <a:prstGeom prst="rect">
            <a:avLst/>
          </a:prstGeom>
          <a:solidFill>
            <a:srgbClr val="000090"/>
          </a:solidFill>
          <a:ln w="9525">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lvl1pPr algn="ctr" eaLnBrk="1" fontAlgn="base" hangingPunct="1">
              <a:spcBef>
                <a:spcPct val="0"/>
              </a:spcBef>
              <a:defRPr sz="4000"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defRPr>
            </a:lvl2pPr>
            <a:lvl3pPr algn="ctr" fontAlgn="base">
              <a:spcBef>
                <a:spcPct val="0"/>
              </a:spcBef>
              <a:defRPr sz="4400" b="1">
                <a:solidFill>
                  <a:schemeClr val="tx2"/>
                </a:solidFill>
                <a:effectLst>
                  <a:outerShdw blurRad="38100" dist="38100" dir="2700000" algn="tl">
                    <a:srgbClr val="000000"/>
                  </a:outerShdw>
                </a:effectLst>
                <a:latin typeface="Arial" charset="0"/>
              </a:defRPr>
            </a:lvl3pPr>
            <a:lvl4pPr algn="ctr" fontAlgn="base">
              <a:spcBef>
                <a:spcPct val="0"/>
              </a:spcBef>
              <a:defRPr sz="4400" b="1">
                <a:solidFill>
                  <a:schemeClr val="tx2"/>
                </a:solidFill>
                <a:effectLst>
                  <a:outerShdw blurRad="38100" dist="38100" dir="2700000" algn="tl">
                    <a:srgbClr val="000000"/>
                  </a:outerShdw>
                </a:effectLst>
                <a:latin typeface="Arial" charset="0"/>
              </a:defRPr>
            </a:lvl4pPr>
            <a:lvl5pPr algn="ctr" fontAlgn="base">
              <a:spcBef>
                <a:spcPct val="0"/>
              </a:spcBef>
              <a:defRPr sz="4400" b="1">
                <a:solidFill>
                  <a:schemeClr val="tx2"/>
                </a:solidFill>
                <a:effectLst>
                  <a:outerShdw blurRad="38100" dist="38100" dir="2700000" algn="tl">
                    <a:srgbClr val="000000"/>
                  </a:outerShdw>
                </a:effectLst>
                <a:latin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defRPr>
            </a:lvl9pPr>
          </a:lstStyle>
          <a:p>
            <a:r>
              <a:rPr lang="ar-JO" dirty="0">
                <a:latin typeface="Arial" panose="020B0604020202020204" pitchFamily="34" charset="0"/>
                <a:cs typeface="Arial" panose="020B0604020202020204" pitchFamily="34" charset="0"/>
              </a:rPr>
              <a:t>دان</a:t>
            </a:r>
            <a:endParaRPr lang="en-US" dirty="0">
              <a:latin typeface="Arial" panose="020B0604020202020204" pitchFamily="34" charset="0"/>
              <a:cs typeface="Arial" panose="020B0604020202020204" pitchFamily="34" charset="0"/>
            </a:endParaRPr>
          </a:p>
        </p:txBody>
      </p:sp>
      <p:sp>
        <p:nvSpPr>
          <p:cNvPr id="145417" name="Oval 9"/>
          <p:cNvSpPr>
            <a:spLocks noChangeArrowheads="1"/>
          </p:cNvSpPr>
          <p:nvPr/>
        </p:nvSpPr>
        <p:spPr bwMode="auto">
          <a:xfrm>
            <a:off x="5562600" y="441920"/>
            <a:ext cx="338336" cy="393512"/>
          </a:xfrm>
          <a:prstGeom prst="ellipse">
            <a:avLst/>
          </a:prstGeom>
          <a:solidFill>
            <a:srgbClr val="0033CC"/>
          </a:solidFill>
          <a:ln w="9525">
            <a:noFill/>
            <a:round/>
            <a:headEnd/>
            <a:tailEnd/>
          </a:ln>
          <a:effectLst>
            <a:outerShdw blurRad="63500" dist="38099" dir="2700000" algn="ctr" rotWithShape="0">
              <a:schemeClr val="bg2">
                <a:alpha val="50000"/>
              </a:schemeClr>
            </a:outerShdw>
          </a:effectLst>
        </p:spPr>
        <p:txBody>
          <a:bodyPr wrap="square" anchor="ctr">
            <a:spAutoFit/>
          </a:bodyPr>
          <a:lstStyle/>
          <a:p>
            <a:pPr>
              <a:defRPr/>
            </a:pPr>
            <a:endParaRPr lang="en-US">
              <a:latin typeface="Arial" panose="020B0604020202020204" pitchFamily="34" charset="0"/>
              <a:ea typeface="+mn-ea"/>
              <a:cs typeface="Arial" panose="020B0604020202020204" pitchFamily="34" charset="0"/>
            </a:endParaRPr>
          </a:p>
        </p:txBody>
      </p:sp>
      <p:sp>
        <p:nvSpPr>
          <p:cNvPr id="10"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ar-JO" dirty="0">
                <a:latin typeface="Arial" panose="020B0604020202020204" pitchFamily="34" charset="0"/>
                <a:cs typeface="Arial" panose="020B0604020202020204" pitchFamily="34" charset="0"/>
              </a:rPr>
              <a:t>36</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5411"/>
                                        </p:tgtEl>
                                        <p:attrNameLst>
                                          <p:attrName>style.visibility</p:attrName>
                                        </p:attrNameLst>
                                      </p:cBhvr>
                                      <p:to>
                                        <p:strVal val="visible"/>
                                      </p:to>
                                    </p:set>
                                    <p:animEffect transition="in" filter="fade">
                                      <p:cBhvr>
                                        <p:cTn id="7" dur="2000"/>
                                        <p:tgtEl>
                                          <p:spTgt spid="1454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45412"/>
                                        </p:tgtEl>
                                        <p:attrNameLst>
                                          <p:attrName>style.visibility</p:attrName>
                                        </p:attrNameLst>
                                      </p:cBhvr>
                                      <p:to>
                                        <p:strVal val="visible"/>
                                      </p:to>
                                    </p:set>
                                    <p:animEffect transition="in" filter="wedge">
                                      <p:cBhvr>
                                        <p:cTn id="12" dur="2000"/>
                                        <p:tgtEl>
                                          <p:spTgt spid="145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animBg="1"/>
      <p:bldP spid="1454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9" name="Text Box 29"/>
          <p:cNvSpPr txBox="1">
            <a:spLocks noChangeArrowheads="1"/>
          </p:cNvSpPr>
          <p:nvPr/>
        </p:nvSpPr>
        <p:spPr bwMode="auto">
          <a:xfrm>
            <a:off x="1787525" y="41275"/>
            <a:ext cx="3146425" cy="2143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800" u="sng">
              <a:solidFill>
                <a:srgbClr val="000000"/>
              </a:solidFill>
              <a:latin typeface="Arial" panose="020B0604020202020204" pitchFamily="34" charset="0"/>
              <a:ea typeface="+mn-ea"/>
              <a:cs typeface="Arial" panose="020B0604020202020204" pitchFamily="34" charset="0"/>
            </a:endParaRPr>
          </a:p>
        </p:txBody>
      </p:sp>
      <p:sp>
        <p:nvSpPr>
          <p:cNvPr id="94210" name="Text Box 4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Arial" panose="020B0604020202020204" pitchFamily="34" charset="0"/>
                <a:cs typeface="Arial" panose="020B0604020202020204" pitchFamily="34" charset="0"/>
              </a:rPr>
              <a:t> </a:t>
            </a:r>
          </a:p>
        </p:txBody>
      </p:sp>
      <p:pic>
        <p:nvPicPr>
          <p:cNvPr id="112691" name="Picture 51"/>
          <p:cNvPicPr>
            <a:picLocks noChangeAspect="1" noChangeArrowheads="1"/>
          </p:cNvPicPr>
          <p:nvPr/>
        </p:nvPicPr>
        <p:blipFill>
          <a:blip r:embed="rId3">
            <a:lum contrast="42000"/>
            <a:extLst>
              <a:ext uri="{28A0092B-C50C-407E-A947-70E740481C1C}">
                <a14:useLocalDpi xmlns:a14="http://schemas.microsoft.com/office/drawing/2010/main"/>
              </a:ext>
            </a:extLst>
          </a:blip>
          <a:srcRect/>
          <a:stretch>
            <a:fillRect/>
          </a:stretch>
        </p:blipFill>
        <p:spPr bwMode="auto">
          <a:xfrm>
            <a:off x="633413" y="565150"/>
            <a:ext cx="3159125" cy="244633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112692" name="Picture 52"/>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3968750" y="3100388"/>
            <a:ext cx="4535488" cy="31146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12651" name="Rectangle 11"/>
          <p:cNvSpPr>
            <a:spLocks noChangeArrowheads="1"/>
          </p:cNvSpPr>
          <p:nvPr/>
        </p:nvSpPr>
        <p:spPr bwMode="auto">
          <a:xfrm>
            <a:off x="3883025" y="666750"/>
            <a:ext cx="4595813" cy="459100"/>
          </a:xfrm>
          <a:prstGeom prst="rect">
            <a:avLst/>
          </a:prstGeom>
          <a:solidFill>
            <a:schemeClr val="tx1"/>
          </a:solidFill>
          <a:ln w="76200">
            <a:solidFill>
              <a:schemeClr val="accent2"/>
            </a:solid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sz="2000" dirty="0">
                <a:solidFill>
                  <a:schemeClr val="bg2"/>
                </a:solidFill>
                <a:latin typeface="Arial" panose="020B0604020202020204" pitchFamily="34" charset="0"/>
                <a:ea typeface="+mn-ea"/>
                <a:cs typeface="Arial" panose="020B0604020202020204" pitchFamily="34" charset="0"/>
              </a:rPr>
              <a:t> </a:t>
            </a:r>
            <a:r>
              <a:rPr lang="ar-JO" sz="2400" dirty="0">
                <a:solidFill>
                  <a:schemeClr val="accent2"/>
                </a:solidFill>
                <a:latin typeface="Arial" panose="020B0604020202020204" pitchFamily="34" charset="0"/>
                <a:ea typeface="+mn-ea"/>
                <a:cs typeface="Arial" panose="020B0604020202020204" pitchFamily="34" charset="0"/>
              </a:rPr>
              <a:t>من دان في الشمال </a:t>
            </a:r>
            <a:endParaRPr lang="en-US" sz="2400" dirty="0">
              <a:solidFill>
                <a:schemeClr val="accent2"/>
              </a:solidFill>
              <a:latin typeface="Arial" panose="020B0604020202020204" pitchFamily="34" charset="0"/>
              <a:ea typeface="+mn-ea"/>
              <a:cs typeface="Arial" panose="020B0604020202020204" pitchFamily="34" charset="0"/>
            </a:endParaRPr>
          </a:p>
        </p:txBody>
      </p:sp>
      <p:sp>
        <p:nvSpPr>
          <p:cNvPr id="112652" name="Rectangle 12"/>
          <p:cNvSpPr>
            <a:spLocks noChangeArrowheads="1"/>
          </p:cNvSpPr>
          <p:nvPr/>
        </p:nvSpPr>
        <p:spPr bwMode="auto">
          <a:xfrm>
            <a:off x="2428875" y="5707063"/>
            <a:ext cx="5116513" cy="397545"/>
          </a:xfrm>
          <a:prstGeom prst="rect">
            <a:avLst/>
          </a:prstGeom>
          <a:solidFill>
            <a:schemeClr val="tx1"/>
          </a:solidFill>
          <a:ln w="76200">
            <a:solidFill>
              <a:schemeClr val="accent2"/>
            </a:solid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ar-JO" sz="2000" dirty="0">
                <a:solidFill>
                  <a:schemeClr val="bg2"/>
                </a:solidFill>
                <a:latin typeface="Arial" panose="020B0604020202020204" pitchFamily="34" charset="0"/>
                <a:ea typeface="+mn-ea"/>
                <a:cs typeface="Arial" panose="020B0604020202020204" pitchFamily="34" charset="0"/>
              </a:rPr>
              <a:t>... إلى بئر السبع في الجنوب ...           </a:t>
            </a:r>
            <a:endParaRPr lang="en-US" sz="2400" dirty="0">
              <a:solidFill>
                <a:schemeClr val="accent2"/>
              </a:solidFill>
              <a:latin typeface="Arial" panose="020B0604020202020204" pitchFamily="34" charset="0"/>
              <a:ea typeface="+mn-ea"/>
              <a:cs typeface="Arial" panose="020B0604020202020204" pitchFamily="34" charset="0"/>
            </a:endParaRPr>
          </a:p>
        </p:txBody>
      </p:sp>
      <p:sp>
        <p:nvSpPr>
          <p:cNvPr id="94215" name="Freeform 35"/>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94216" name="Rectangle 36"/>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94217" name="Freeform 37"/>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94218" name="AutoShape 3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94219" name="Rectangle 3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94220" name="Rectangle 40"/>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94221" name="AutoShape 41"/>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94222" name="Line 42"/>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94223" name="Line 43"/>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94224" name="Rectangle 44"/>
          <p:cNvSpPr>
            <a:spLocks noChangeArrowheads="1"/>
          </p:cNvSpPr>
          <p:nvPr/>
        </p:nvSpPr>
        <p:spPr bwMode="auto">
          <a:xfrm>
            <a:off x="8053388" y="3429000"/>
            <a:ext cx="66364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dirty="0">
                <a:solidFill>
                  <a:srgbClr val="000000"/>
                </a:solidFill>
                <a:latin typeface="Arial" panose="020B0604020202020204" pitchFamily="34" charset="0"/>
                <a:cs typeface="Arial" panose="020B0604020202020204" pitchFamily="34" charset="0"/>
              </a:rPr>
              <a:t>JOSHUA</a:t>
            </a:r>
          </a:p>
        </p:txBody>
      </p:sp>
      <p:sp>
        <p:nvSpPr>
          <p:cNvPr id="94225" name="Rectangle 45"/>
          <p:cNvSpPr>
            <a:spLocks noChangeArrowheads="1"/>
          </p:cNvSpPr>
          <p:nvPr/>
        </p:nvSpPr>
        <p:spPr bwMode="auto">
          <a:xfrm>
            <a:off x="8118475" y="3644900"/>
            <a:ext cx="68929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Arial" panose="020B0604020202020204" pitchFamily="34" charset="0"/>
                <a:cs typeface="Arial" panose="020B0604020202020204" pitchFamily="34" charset="0"/>
              </a:rPr>
              <a:t>Jericho/Ai</a:t>
            </a:r>
          </a:p>
        </p:txBody>
      </p:sp>
      <p:sp>
        <p:nvSpPr>
          <p:cNvPr id="94226" name="Rectangle 46"/>
          <p:cNvSpPr>
            <a:spLocks noChangeArrowheads="1"/>
          </p:cNvSpPr>
          <p:nvPr/>
        </p:nvSpPr>
        <p:spPr bwMode="auto">
          <a:xfrm>
            <a:off x="8035925" y="3835400"/>
            <a:ext cx="182806"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900">
              <a:solidFill>
                <a:srgbClr val="000000"/>
              </a:solidFill>
              <a:latin typeface="Arial" panose="020B0604020202020204" pitchFamily="34" charset="0"/>
              <a:cs typeface="Arial" panose="020B0604020202020204" pitchFamily="34" charset="0"/>
            </a:endParaRPr>
          </a:p>
        </p:txBody>
      </p:sp>
      <p:pic>
        <p:nvPicPr>
          <p:cNvPr id="112644" name="Picture 4"/>
          <p:cNvPicPr>
            <a:picLocks noChangeArrowheads="1"/>
          </p:cNvPicPr>
          <p:nvPr/>
        </p:nvPicPr>
        <p:blipFill>
          <a:blip r:embed="rId5"/>
          <a:srcRect/>
          <a:stretch>
            <a:fillRect/>
          </a:stretch>
        </p:blipFill>
        <p:spPr bwMode="auto">
          <a:xfrm>
            <a:off x="3273425" y="1549400"/>
            <a:ext cx="2609850" cy="3832225"/>
          </a:xfrm>
          <a:prstGeom prst="rect">
            <a:avLst/>
          </a:prstGeom>
          <a:noFill/>
          <a:ln w="57150">
            <a:solidFill>
              <a:schemeClr val="accent2"/>
            </a:solidFill>
            <a:miter lim="800000"/>
            <a:headEnd/>
            <a:tailEnd/>
          </a:ln>
          <a:effectLst>
            <a:outerShdw blurRad="63500" dist="89803" dir="2700000" algn="ctr" rotWithShape="0">
              <a:schemeClr val="bg2">
                <a:alpha val="74998"/>
              </a:schemeClr>
            </a:outerShdw>
          </a:effectLst>
        </p:spPr>
      </p:pic>
      <p:sp>
        <p:nvSpPr>
          <p:cNvPr id="112671" name="AutoShape 31"/>
          <p:cNvSpPr>
            <a:spLocks noChangeArrowheads="1"/>
          </p:cNvSpPr>
          <p:nvPr/>
        </p:nvSpPr>
        <p:spPr bwMode="auto">
          <a:xfrm rot="2223925">
            <a:off x="3905250" y="3335338"/>
            <a:ext cx="482600" cy="1724025"/>
          </a:xfrm>
          <a:prstGeom prst="curvedRightArrow">
            <a:avLst>
              <a:gd name="adj1" fmla="val 71447"/>
              <a:gd name="adj2" fmla="val 142895"/>
              <a:gd name="adj3" fmla="val 33333"/>
            </a:avLst>
          </a:prstGeom>
          <a:gradFill rotWithShape="0">
            <a:gsLst>
              <a:gs pos="0">
                <a:srgbClr val="66FF66"/>
              </a:gs>
              <a:gs pos="100000">
                <a:srgbClr val="000000"/>
              </a:gs>
            </a:gsLst>
            <a:lin ang="5400000" scaled="1"/>
          </a:gradFill>
          <a:ln w="12700">
            <a:solidFill>
              <a:srgbClr val="FF0000"/>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112672" name="AutoShape 32"/>
          <p:cNvSpPr>
            <a:spLocks noChangeArrowheads="1"/>
          </p:cNvSpPr>
          <p:nvPr/>
        </p:nvSpPr>
        <p:spPr bwMode="auto">
          <a:xfrm flipV="1">
            <a:off x="4387850" y="1816100"/>
            <a:ext cx="614363" cy="2300288"/>
          </a:xfrm>
          <a:prstGeom prst="curvedRightArrow">
            <a:avLst>
              <a:gd name="adj1" fmla="val 74884"/>
              <a:gd name="adj2" fmla="val 149767"/>
              <a:gd name="adj3" fmla="val 33333"/>
            </a:avLst>
          </a:prstGeom>
          <a:gradFill rotWithShape="0">
            <a:gsLst>
              <a:gs pos="0">
                <a:srgbClr val="000000"/>
              </a:gs>
              <a:gs pos="100000">
                <a:srgbClr val="66FF66"/>
              </a:gs>
            </a:gsLst>
            <a:lin ang="5400000" scaled="1"/>
          </a:gradFill>
          <a:ln w="12700">
            <a:solidFill>
              <a:srgbClr val="FF0000"/>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112695" name="Rectangle 55"/>
          <p:cNvSpPr>
            <a:spLocks noChangeArrowheads="1"/>
          </p:cNvSpPr>
          <p:nvPr/>
        </p:nvSpPr>
        <p:spPr bwMode="auto">
          <a:xfrm>
            <a:off x="8098485" y="6530102"/>
            <a:ext cx="325730" cy="246221"/>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45</a:t>
            </a:r>
          </a:p>
        </p:txBody>
      </p:sp>
      <p:sp>
        <p:nvSpPr>
          <p:cNvPr id="94231" name="Text Box 56"/>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panose="020B0604020202020204" pitchFamily="34" charset="0"/>
                <a:cs typeface="Arial" panose="020B0604020202020204" pitchFamily="34" charset="0"/>
              </a:rPr>
              <a:t>Handbook pg. 29-31</a:t>
            </a:r>
          </a:p>
        </p:txBody>
      </p:sp>
      <p:sp>
        <p:nvSpPr>
          <p:cNvPr id="94232" name="Text Box 58"/>
          <p:cNvSpPr txBox="1">
            <a:spLocks noChangeArrowheads="1"/>
          </p:cNvSpPr>
          <p:nvPr/>
        </p:nvSpPr>
        <p:spPr bwMode="auto">
          <a:xfrm>
            <a:off x="8661400" y="64103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panose="020B0604020202020204" pitchFamily="34" charset="0"/>
              <a:cs typeface="Arial" panose="020B0604020202020204" pitchFamily="34" charset="0"/>
            </a:endParaRPr>
          </a:p>
        </p:txBody>
      </p:sp>
      <p:sp>
        <p:nvSpPr>
          <p:cNvPr id="112699" name="Text Box 59"/>
          <p:cNvSpPr txBox="1">
            <a:spLocks noChangeArrowheads="1"/>
          </p:cNvSpPr>
          <p:nvPr/>
        </p:nvSpPr>
        <p:spPr bwMode="auto">
          <a:xfrm>
            <a:off x="503238" y="2963863"/>
            <a:ext cx="2382837" cy="230832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3600" dirty="0">
                <a:solidFill>
                  <a:srgbClr val="FFEA18"/>
                </a:solidFill>
                <a:latin typeface="Arial" panose="020B0604020202020204" pitchFamily="34" charset="0"/>
                <a:ea typeface="+mn-ea"/>
                <a:cs typeface="Arial" panose="020B0604020202020204" pitchFamily="34" charset="0"/>
              </a:rPr>
              <a:t>عبر سبع سنوات من المعركة الصعبة ...</a:t>
            </a:r>
            <a:endParaRPr lang="en-US" sz="3600" dirty="0">
              <a:solidFill>
                <a:srgbClr val="FFEA18"/>
              </a:solidFill>
              <a:latin typeface="Arial" panose="020B0604020202020204" pitchFamily="34" charset="0"/>
              <a:ea typeface="+mn-ea"/>
              <a:cs typeface="Arial" panose="020B0604020202020204" pitchFamily="34" charset="0"/>
            </a:endParaRPr>
          </a:p>
        </p:txBody>
      </p:sp>
      <p:sp>
        <p:nvSpPr>
          <p:cNvPr id="94234" name="Text Box 62"/>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latin typeface="Arial" panose="020B0604020202020204" pitchFamily="34" charset="0"/>
                <a:cs typeface="Arial" panose="020B0604020202020204" pitchFamily="34" charset="0"/>
              </a:rPr>
              <a:t>2</a:t>
            </a:r>
            <a:endParaRPr lang="en-US" sz="1400">
              <a:latin typeface="Arial" panose="020B0604020202020204" pitchFamily="34" charset="0"/>
              <a:cs typeface="Arial" panose="020B0604020202020204" pitchFamily="34" charset="0"/>
            </a:endParaRPr>
          </a:p>
        </p:txBody>
      </p:sp>
      <p:sp>
        <p:nvSpPr>
          <p:cNvPr id="28" name="Freeform 19"/>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29" name="Rectangle 20"/>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30" name="Freeform 21"/>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31" name="AutoShape 22"/>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32" name="Rectangle 23"/>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33" name="Rectangle 24"/>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34" name="AutoShape 25"/>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35" name="Line 26"/>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6" name="Line 27"/>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7" name="Rectangle 28"/>
          <p:cNvSpPr>
            <a:spLocks noChangeArrowheads="1"/>
          </p:cNvSpPr>
          <p:nvPr/>
        </p:nvSpPr>
        <p:spPr bwMode="auto">
          <a:xfrm>
            <a:off x="8053388" y="3429000"/>
            <a:ext cx="39914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dirty="0">
                <a:solidFill>
                  <a:srgbClr val="000000"/>
                </a:solidFill>
                <a:latin typeface="Arial" panose="020B0604020202020204" pitchFamily="34" charset="0"/>
                <a:cs typeface="Arial" panose="020B0604020202020204" pitchFamily="34" charset="0"/>
              </a:rPr>
              <a:t>يشوع</a:t>
            </a:r>
            <a:endParaRPr lang="en-US" sz="900" dirty="0">
              <a:solidFill>
                <a:srgbClr val="000000"/>
              </a:solidFill>
              <a:latin typeface="Arial" panose="020B0604020202020204" pitchFamily="34" charset="0"/>
              <a:cs typeface="Arial" panose="020B0604020202020204" pitchFamily="34" charset="0"/>
            </a:endParaRPr>
          </a:p>
        </p:txBody>
      </p:sp>
      <p:sp>
        <p:nvSpPr>
          <p:cNvPr id="38" name="Rectangle 29"/>
          <p:cNvSpPr>
            <a:spLocks noChangeArrowheads="1"/>
          </p:cNvSpPr>
          <p:nvPr/>
        </p:nvSpPr>
        <p:spPr bwMode="auto">
          <a:xfrm>
            <a:off x="8118475" y="3644900"/>
            <a:ext cx="637994"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dirty="0">
                <a:solidFill>
                  <a:srgbClr val="000000"/>
                </a:solidFill>
                <a:latin typeface="Arial" panose="020B0604020202020204" pitchFamily="34" charset="0"/>
                <a:cs typeface="Arial" panose="020B0604020202020204" pitchFamily="34" charset="0"/>
              </a:rPr>
              <a:t>اريحا / عاي</a:t>
            </a:r>
            <a:endParaRPr lang="en-US" sz="900"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2672"/>
                                        </p:tgtEl>
                                        <p:attrNameLst>
                                          <p:attrName>style.visibility</p:attrName>
                                        </p:attrNameLst>
                                      </p:cBhvr>
                                      <p:to>
                                        <p:strVal val="visible"/>
                                      </p:to>
                                    </p:set>
                                    <p:animEffect transition="in" filter="wipe(down)">
                                      <p:cBhvr>
                                        <p:cTn id="7" dur="500"/>
                                        <p:tgtEl>
                                          <p:spTgt spid="11267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2671"/>
                                        </p:tgtEl>
                                        <p:attrNameLst>
                                          <p:attrName>style.visibility</p:attrName>
                                        </p:attrNameLst>
                                      </p:cBhvr>
                                      <p:to>
                                        <p:strVal val="visible"/>
                                      </p:to>
                                    </p:set>
                                    <p:animEffect transition="in" filter="wipe(up)">
                                      <p:cBhvr>
                                        <p:cTn id="11" dur="500"/>
                                        <p:tgtEl>
                                          <p:spTgt spid="11267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12691"/>
                                        </p:tgtEl>
                                        <p:attrNameLst>
                                          <p:attrName>style.visibility</p:attrName>
                                        </p:attrNameLst>
                                      </p:cBhvr>
                                      <p:to>
                                        <p:strVal val="visible"/>
                                      </p:to>
                                    </p:set>
                                    <p:animEffect transition="in" filter="wipe(left)">
                                      <p:cBhvr>
                                        <p:cTn id="16" dur="500"/>
                                        <p:tgtEl>
                                          <p:spTgt spid="112691"/>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12692"/>
                                        </p:tgtEl>
                                        <p:attrNameLst>
                                          <p:attrName>style.visibility</p:attrName>
                                        </p:attrNameLst>
                                      </p:cBhvr>
                                      <p:to>
                                        <p:strVal val="visible"/>
                                      </p:to>
                                    </p:set>
                                    <p:animEffect transition="in" filter="wipe(left)">
                                      <p:cBhvr>
                                        <p:cTn id="20" dur="500"/>
                                        <p:tgtEl>
                                          <p:spTgt spid="11269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12651"/>
                                        </p:tgtEl>
                                        <p:attrNameLst>
                                          <p:attrName>style.visibility</p:attrName>
                                        </p:attrNameLst>
                                      </p:cBhvr>
                                      <p:to>
                                        <p:strVal val="visible"/>
                                      </p:to>
                                    </p:set>
                                    <p:animEffect transition="in" filter="wipe(right)">
                                      <p:cBhvr>
                                        <p:cTn id="25" dur="1000"/>
                                        <p:tgtEl>
                                          <p:spTgt spid="112651"/>
                                        </p:tgtEl>
                                      </p:cBhvr>
                                    </p:animEffect>
                                  </p:childTnLst>
                                </p:cTn>
                              </p:par>
                            </p:childTnLst>
                          </p:cTn>
                        </p:par>
                        <p:par>
                          <p:cTn id="26" fill="hold" nodeType="afterGroup">
                            <p:stCondLst>
                              <p:cond delay="1000"/>
                            </p:stCondLst>
                            <p:childTnLst>
                              <p:par>
                                <p:cTn id="27" presetID="22" presetClass="entr" presetSubtype="2" fill="hold" grpId="0" nodeType="afterEffect">
                                  <p:stCondLst>
                                    <p:cond delay="0"/>
                                  </p:stCondLst>
                                  <p:childTnLst>
                                    <p:set>
                                      <p:cBhvr>
                                        <p:cTn id="28" dur="1" fill="hold">
                                          <p:stCondLst>
                                            <p:cond delay="0"/>
                                          </p:stCondLst>
                                        </p:cTn>
                                        <p:tgtEl>
                                          <p:spTgt spid="112652"/>
                                        </p:tgtEl>
                                        <p:attrNameLst>
                                          <p:attrName>style.visibility</p:attrName>
                                        </p:attrNameLst>
                                      </p:cBhvr>
                                      <p:to>
                                        <p:strVal val="visible"/>
                                      </p:to>
                                    </p:set>
                                    <p:animEffect transition="in" filter="wipe(right)">
                                      <p:cBhvr>
                                        <p:cTn id="29" dur="1000"/>
                                        <p:tgtEl>
                                          <p:spTgt spid="112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1" grpId="0" animBg="1" autoUpdateAnimBg="0"/>
      <p:bldP spid="112652" grpId="0" animBg="1" autoUpdateAnimBg="0"/>
      <p:bldP spid="112671" grpId="0" animBg="1"/>
      <p:bldP spid="11267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76200"/>
            <a:ext cx="9296400" cy="6858000"/>
          </a:xfrm>
          <a:noFill/>
          <a:extLst>
            <a:ext uri="{909E8E84-426E-40dd-AFC4-6F175D3DCCD1}">
              <a14:hiddenFill xmlns:a14="http://schemas.microsoft.com/office/drawing/2010/main" xmlns="">
                <a:solidFill>
                  <a:srgbClr val="FFFFFF"/>
                </a:solidFill>
              </a14:hiddenFill>
            </a:ext>
          </a:extLst>
        </p:spPr>
      </p:pic>
      <p:sp>
        <p:nvSpPr>
          <p:cNvPr id="99331" name="Text Box 3"/>
          <p:cNvSpPr txBox="1">
            <a:spLocks noChangeArrowheads="1"/>
          </p:cNvSpPr>
          <p:nvPr/>
        </p:nvSpPr>
        <p:spPr bwMode="auto">
          <a:xfrm>
            <a:off x="5715000" y="2482850"/>
            <a:ext cx="725016"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dirty="0">
                <a:solidFill>
                  <a:schemeClr val="bg2"/>
                </a:solidFill>
                <a:effectLst/>
                <a:latin typeface="Arial" panose="020B0604020202020204" pitchFamily="34" charset="0"/>
                <a:cs typeface="Arial" panose="020B0604020202020204" pitchFamily="34" charset="0"/>
              </a:rPr>
              <a:t>G</a:t>
            </a:r>
          </a:p>
        </p:txBody>
      </p:sp>
      <p:sp>
        <p:nvSpPr>
          <p:cNvPr id="99332" name="Text Box 4"/>
          <p:cNvSpPr txBox="1">
            <a:spLocks noChangeArrowheads="1"/>
          </p:cNvSpPr>
          <p:nvPr/>
        </p:nvSpPr>
        <p:spPr bwMode="auto">
          <a:xfrm>
            <a:off x="5715000" y="3736583"/>
            <a:ext cx="7429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latin typeface="Arial" panose="020B0604020202020204" pitchFamily="34" charset="0"/>
                <a:cs typeface="Arial" panose="020B0604020202020204" pitchFamily="34" charset="0"/>
              </a:rPr>
              <a:t>A</a:t>
            </a:r>
          </a:p>
        </p:txBody>
      </p:sp>
      <p:sp>
        <p:nvSpPr>
          <p:cNvPr id="99333" name="Text Box 5"/>
          <p:cNvSpPr txBox="1">
            <a:spLocks noChangeArrowheads="1"/>
          </p:cNvSpPr>
          <p:nvPr/>
        </p:nvSpPr>
        <p:spPr bwMode="auto">
          <a:xfrm>
            <a:off x="6457950" y="2482850"/>
            <a:ext cx="207449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ar-JO" b="1" dirty="0">
                <a:solidFill>
                  <a:schemeClr val="bg2"/>
                </a:solidFill>
                <a:effectLst/>
                <a:latin typeface="Arial" panose="020B0604020202020204" pitchFamily="34" charset="0"/>
                <a:cs typeface="Arial" panose="020B0604020202020204" pitchFamily="34" charset="0"/>
              </a:rPr>
              <a:t>جلعاد</a:t>
            </a:r>
            <a:endParaRPr lang="en-US" b="1" dirty="0">
              <a:solidFill>
                <a:schemeClr val="bg2"/>
              </a:solidFill>
              <a:effectLst/>
              <a:latin typeface="Arial" panose="020B0604020202020204" pitchFamily="34" charset="0"/>
              <a:cs typeface="Arial" panose="020B0604020202020204" pitchFamily="34" charset="0"/>
            </a:endParaRPr>
          </a:p>
        </p:txBody>
      </p:sp>
      <p:sp>
        <p:nvSpPr>
          <p:cNvPr id="99334" name="Text Box 6"/>
          <p:cNvSpPr txBox="1">
            <a:spLocks noChangeArrowheads="1"/>
          </p:cNvSpPr>
          <p:nvPr/>
        </p:nvSpPr>
        <p:spPr bwMode="auto">
          <a:xfrm>
            <a:off x="6457950" y="3751190"/>
            <a:ext cx="236252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ar-JO" b="1" dirty="0">
                <a:solidFill>
                  <a:schemeClr val="bg2"/>
                </a:solidFill>
                <a:effectLst/>
                <a:latin typeface="Arial" panose="020B0604020202020204" pitchFamily="34" charset="0"/>
                <a:cs typeface="Arial" panose="020B0604020202020204" pitchFamily="34" charset="0"/>
              </a:rPr>
              <a:t>عمون</a:t>
            </a:r>
            <a:endParaRPr lang="en-US" b="1" dirty="0">
              <a:solidFill>
                <a:schemeClr val="bg2"/>
              </a:solidFill>
              <a:effectLst/>
              <a:latin typeface="Arial" panose="020B0604020202020204" pitchFamily="34" charset="0"/>
              <a:cs typeface="Arial" panose="020B0604020202020204" pitchFamily="34" charset="0"/>
            </a:endParaRPr>
          </a:p>
        </p:txBody>
      </p:sp>
      <p:sp>
        <p:nvSpPr>
          <p:cNvPr id="99335" name="Rectangle 7"/>
          <p:cNvSpPr>
            <a:spLocks noGrp="1" noChangeArrowheads="1"/>
          </p:cNvSpPr>
          <p:nvPr>
            <p:ph type="title"/>
          </p:nvPr>
        </p:nvSpPr>
        <p:spPr>
          <a:xfrm>
            <a:off x="457200" y="228600"/>
            <a:ext cx="2895600" cy="2480320"/>
          </a:xfrm>
          <a:solidFill>
            <a:srgbClr val="008000"/>
          </a:solidFill>
          <a:ln>
            <a:solidFill>
              <a:schemeClr val="bg2"/>
            </a:solidFill>
          </a:ln>
        </p:spPr>
        <p:txBody>
          <a:bodyPr/>
          <a:lstStyle/>
          <a:p>
            <a:pPr eaLnBrk="1" hangingPunct="1">
              <a:defRPr/>
            </a:pPr>
            <a:r>
              <a:rPr lang="ar-JO" dirty="0">
                <a:latin typeface="Arial" panose="020B0604020202020204" pitchFamily="34" charset="0"/>
                <a:cs typeface="Arial" panose="020B0604020202020204" pitchFamily="34" charset="0"/>
              </a:rPr>
              <a:t>مناطق  إسرائيل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(ع ق)</a:t>
            </a:r>
            <a:endParaRPr lang="en-US" dirty="0">
              <a:latin typeface="Arial" panose="020B0604020202020204" pitchFamily="34" charset="0"/>
              <a:cs typeface="Arial" panose="020B0604020202020204" pitchFamily="34" charset="0"/>
            </a:endParaRPr>
          </a:p>
        </p:txBody>
      </p:sp>
      <p:sp>
        <p:nvSpPr>
          <p:cNvPr id="99336" name="Text Box 8"/>
          <p:cNvSpPr txBox="1">
            <a:spLocks noChangeArrowheads="1"/>
          </p:cNvSpPr>
          <p:nvPr/>
        </p:nvSpPr>
        <p:spPr bwMode="auto">
          <a:xfrm>
            <a:off x="3276600" y="4419600"/>
            <a:ext cx="2133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ar-JO" b="1" dirty="0">
                <a:solidFill>
                  <a:schemeClr val="bg2"/>
                </a:solidFill>
                <a:effectLst/>
                <a:latin typeface="Arial" panose="020B0604020202020204" pitchFamily="34" charset="0"/>
                <a:cs typeface="Arial" panose="020B0604020202020204" pitchFamily="34" charset="0"/>
              </a:rPr>
              <a:t>يهوذا</a:t>
            </a:r>
            <a:endParaRPr lang="en-US" b="1" dirty="0">
              <a:solidFill>
                <a:schemeClr val="bg2"/>
              </a:solidFill>
              <a:effectLst/>
              <a:latin typeface="Arial" panose="020B0604020202020204" pitchFamily="34" charset="0"/>
              <a:cs typeface="Arial" panose="020B0604020202020204" pitchFamily="34" charset="0"/>
            </a:endParaRPr>
          </a:p>
        </p:txBody>
      </p:sp>
      <p:sp>
        <p:nvSpPr>
          <p:cNvPr id="99337" name="Text Box 9"/>
          <p:cNvSpPr txBox="1">
            <a:spLocks noChangeArrowheads="1"/>
          </p:cNvSpPr>
          <p:nvPr/>
        </p:nvSpPr>
        <p:spPr bwMode="auto">
          <a:xfrm>
            <a:off x="3962400" y="2362200"/>
            <a:ext cx="2133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ar-JO" b="1" dirty="0">
                <a:solidFill>
                  <a:schemeClr val="bg2"/>
                </a:solidFill>
                <a:effectLst/>
                <a:latin typeface="Arial" panose="020B0604020202020204" pitchFamily="34" charset="0"/>
                <a:cs typeface="Arial" panose="020B0604020202020204" pitchFamily="34" charset="0"/>
              </a:rPr>
              <a:t>إسرائيل</a:t>
            </a:r>
            <a:endParaRPr lang="en-US" b="1" dirty="0">
              <a:solidFill>
                <a:schemeClr val="bg2"/>
              </a:solidFill>
              <a:effectLst/>
              <a:latin typeface="Arial" panose="020B0604020202020204" pitchFamily="34" charset="0"/>
              <a:cs typeface="Arial" panose="020B0604020202020204" pitchFamily="34" charset="0"/>
            </a:endParaRPr>
          </a:p>
        </p:txBody>
      </p:sp>
      <p:sp>
        <p:nvSpPr>
          <p:cNvPr id="99338" name="Text Box 10"/>
          <p:cNvSpPr txBox="1">
            <a:spLocks noChangeArrowheads="1"/>
          </p:cNvSpPr>
          <p:nvPr/>
        </p:nvSpPr>
        <p:spPr bwMode="auto">
          <a:xfrm>
            <a:off x="4267200" y="1066800"/>
            <a:ext cx="2133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ar-JO" b="1" dirty="0">
                <a:solidFill>
                  <a:schemeClr val="bg2"/>
                </a:solidFill>
                <a:effectLst/>
                <a:latin typeface="Arial" panose="020B0604020202020204" pitchFamily="34" charset="0"/>
                <a:cs typeface="Arial" panose="020B0604020202020204" pitchFamily="34" charset="0"/>
              </a:rPr>
              <a:t>الجليل</a:t>
            </a:r>
            <a:endParaRPr lang="en-US" b="1" dirty="0">
              <a:solidFill>
                <a:schemeClr val="bg2"/>
              </a:solidFill>
              <a:effectLst/>
              <a:latin typeface="Arial" panose="020B0604020202020204" pitchFamily="34" charset="0"/>
              <a:cs typeface="Arial" panose="020B0604020202020204" pitchFamily="34" charset="0"/>
            </a:endParaRPr>
          </a:p>
        </p:txBody>
      </p:sp>
      <p:sp>
        <p:nvSpPr>
          <p:cNvPr id="99339" name="Text Box 11"/>
          <p:cNvSpPr txBox="1">
            <a:spLocks noChangeArrowheads="1"/>
          </p:cNvSpPr>
          <p:nvPr/>
        </p:nvSpPr>
        <p:spPr bwMode="auto">
          <a:xfrm>
            <a:off x="6096000" y="533400"/>
            <a:ext cx="2133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ar-JO" b="1" dirty="0">
                <a:solidFill>
                  <a:schemeClr val="bg2"/>
                </a:solidFill>
                <a:effectLst/>
                <a:latin typeface="Arial" panose="020B0604020202020204" pitchFamily="34" charset="0"/>
                <a:cs typeface="Arial" panose="020B0604020202020204" pitchFamily="34" charset="0"/>
              </a:rPr>
              <a:t>باشان</a:t>
            </a:r>
            <a:endParaRPr lang="en-US" b="1" dirty="0">
              <a:solidFill>
                <a:schemeClr val="bg2"/>
              </a:solidFill>
              <a:effectLst/>
              <a:latin typeface="Arial" panose="020B0604020202020204" pitchFamily="34" charset="0"/>
              <a:cs typeface="Arial" panose="020B0604020202020204" pitchFamily="34" charset="0"/>
            </a:endParaRPr>
          </a:p>
        </p:txBody>
      </p:sp>
      <p:sp>
        <p:nvSpPr>
          <p:cNvPr id="99340" name="Text Box 12"/>
          <p:cNvSpPr txBox="1">
            <a:spLocks noChangeArrowheads="1"/>
          </p:cNvSpPr>
          <p:nvPr/>
        </p:nvSpPr>
        <p:spPr bwMode="auto">
          <a:xfrm>
            <a:off x="6457950" y="5024511"/>
            <a:ext cx="243453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ar-SA" b="1" dirty="0">
                <a:solidFill>
                  <a:schemeClr val="bg2"/>
                </a:solidFill>
                <a:effectLst/>
                <a:latin typeface="Arial" panose="020B0604020202020204" pitchFamily="34" charset="0"/>
                <a:cs typeface="Arial" panose="020B0604020202020204" pitchFamily="34" charset="0"/>
              </a:rPr>
              <a:t>مواب</a:t>
            </a:r>
            <a:endParaRPr lang="en-US" b="1" dirty="0">
              <a:solidFill>
                <a:schemeClr val="bg2"/>
              </a:solidFill>
              <a:effectLst/>
              <a:latin typeface="Arial" panose="020B0604020202020204" pitchFamily="34" charset="0"/>
              <a:cs typeface="Arial" panose="020B0604020202020204" pitchFamily="34" charset="0"/>
            </a:endParaRPr>
          </a:p>
        </p:txBody>
      </p:sp>
      <p:sp>
        <p:nvSpPr>
          <p:cNvPr id="99341" name="Text Box 13"/>
          <p:cNvSpPr txBox="1">
            <a:spLocks noChangeArrowheads="1"/>
          </p:cNvSpPr>
          <p:nvPr/>
        </p:nvSpPr>
        <p:spPr bwMode="auto">
          <a:xfrm>
            <a:off x="6457950" y="6292850"/>
            <a:ext cx="2218506"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ar-SA" b="1" dirty="0">
                <a:solidFill>
                  <a:schemeClr val="bg2"/>
                </a:solidFill>
                <a:effectLst/>
                <a:latin typeface="Arial" panose="020B0604020202020204" pitchFamily="34" charset="0"/>
                <a:cs typeface="Arial" panose="020B0604020202020204" pitchFamily="34" charset="0"/>
              </a:rPr>
              <a:t>أدوم</a:t>
            </a:r>
            <a:endParaRPr lang="en-US" b="1" dirty="0">
              <a:solidFill>
                <a:schemeClr val="bg2"/>
              </a:solidFill>
              <a:effectLst/>
              <a:latin typeface="Arial" panose="020B0604020202020204" pitchFamily="34" charset="0"/>
              <a:cs typeface="Arial" panose="020B0604020202020204" pitchFamily="34" charset="0"/>
            </a:endParaRPr>
          </a:p>
        </p:txBody>
      </p:sp>
      <p:sp>
        <p:nvSpPr>
          <p:cNvPr id="99342" name="Text Box 14"/>
          <p:cNvSpPr txBox="1">
            <a:spLocks noChangeArrowheads="1"/>
          </p:cNvSpPr>
          <p:nvPr/>
        </p:nvSpPr>
        <p:spPr bwMode="auto">
          <a:xfrm>
            <a:off x="5715000" y="4990316"/>
            <a:ext cx="685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dirty="0">
                <a:solidFill>
                  <a:schemeClr val="bg2"/>
                </a:solidFill>
                <a:effectLst/>
                <a:latin typeface="Arial" panose="020B0604020202020204" pitchFamily="34" charset="0"/>
                <a:cs typeface="Arial" panose="020B0604020202020204" pitchFamily="34" charset="0"/>
              </a:rPr>
              <a:t>M</a:t>
            </a:r>
          </a:p>
        </p:txBody>
      </p:sp>
      <p:sp>
        <p:nvSpPr>
          <p:cNvPr id="99343" name="Text Box 15"/>
          <p:cNvSpPr txBox="1">
            <a:spLocks noChangeArrowheads="1"/>
          </p:cNvSpPr>
          <p:nvPr/>
        </p:nvSpPr>
        <p:spPr bwMode="auto">
          <a:xfrm>
            <a:off x="5715000" y="6244048"/>
            <a:ext cx="58519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dirty="0">
                <a:solidFill>
                  <a:schemeClr val="bg2"/>
                </a:solidFill>
                <a:effectLst/>
                <a:latin typeface="Arial" panose="020B0604020202020204" pitchFamily="34" charset="0"/>
                <a:cs typeface="Arial" panose="020B0604020202020204" pitchFamily="34" charset="0"/>
              </a:rPr>
              <a:t>E</a:t>
            </a:r>
          </a:p>
        </p:txBody>
      </p:sp>
      <p:sp>
        <p:nvSpPr>
          <p:cNvPr id="17"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ar-JO" dirty="0">
                <a:latin typeface="Arial" panose="020B0604020202020204" pitchFamily="34" charset="0"/>
                <a:cs typeface="Arial" panose="020B0604020202020204" pitchFamily="34" charset="0"/>
              </a:rPr>
              <a:t>40</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9335"/>
                                        </p:tgtEl>
                                        <p:attrNameLst>
                                          <p:attrName>style.visibility</p:attrName>
                                        </p:attrNameLst>
                                      </p:cBhvr>
                                      <p:to>
                                        <p:strVal val="visible"/>
                                      </p:to>
                                    </p:set>
                                    <p:animEffect transition="in" filter="fade">
                                      <p:cBhvr>
                                        <p:cTn id="7" dur="2000"/>
                                        <p:tgtEl>
                                          <p:spTgt spid="99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9336"/>
                                        </p:tgtEl>
                                        <p:attrNameLst>
                                          <p:attrName>style.visibility</p:attrName>
                                        </p:attrNameLst>
                                      </p:cBhvr>
                                      <p:to>
                                        <p:strVal val="visible"/>
                                      </p:to>
                                    </p:set>
                                    <p:animEffect transition="in" filter="randombar(horizontal)">
                                      <p:cBhvr>
                                        <p:cTn id="12" dur="500"/>
                                        <p:tgtEl>
                                          <p:spTgt spid="993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99338"/>
                                        </p:tgtEl>
                                        <p:attrNameLst>
                                          <p:attrName>style.visibility</p:attrName>
                                        </p:attrNameLst>
                                      </p:cBhvr>
                                      <p:to>
                                        <p:strVal val="visible"/>
                                      </p:to>
                                    </p:set>
                                    <p:anim calcmode="lin" valueType="num">
                                      <p:cBhvr>
                                        <p:cTn id="17" dur="500" fill="hold"/>
                                        <p:tgtEl>
                                          <p:spTgt spid="99338"/>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9338"/>
                                        </p:tgtEl>
                                        <p:attrNameLst>
                                          <p:attrName>ppt_y</p:attrName>
                                        </p:attrNameLst>
                                      </p:cBhvr>
                                      <p:tavLst>
                                        <p:tav tm="0">
                                          <p:val>
                                            <p:strVal val="#ppt_y"/>
                                          </p:val>
                                        </p:tav>
                                        <p:tav tm="100000">
                                          <p:val>
                                            <p:strVal val="#ppt_y"/>
                                          </p:val>
                                        </p:tav>
                                      </p:tavLst>
                                    </p:anim>
                                    <p:anim calcmode="lin" valueType="num">
                                      <p:cBhvr>
                                        <p:cTn id="19" dur="500" fill="hold"/>
                                        <p:tgtEl>
                                          <p:spTgt spid="99338"/>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9338"/>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933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99337"/>
                                        </p:tgtEl>
                                        <p:attrNameLst>
                                          <p:attrName>style.visibility</p:attrName>
                                        </p:attrNameLst>
                                      </p:cBhvr>
                                      <p:to>
                                        <p:strVal val="visible"/>
                                      </p:to>
                                    </p:set>
                                    <p:animEffect transition="in" filter="wedge">
                                      <p:cBhvr>
                                        <p:cTn id="26" dur="2000"/>
                                        <p:tgtEl>
                                          <p:spTgt spid="9933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9339"/>
                                        </p:tgtEl>
                                        <p:attrNameLst>
                                          <p:attrName>style.visibility</p:attrName>
                                        </p:attrNameLst>
                                      </p:cBhvr>
                                      <p:to>
                                        <p:strVal val="visible"/>
                                      </p:to>
                                    </p:set>
                                    <p:animEffect transition="in" filter="fade">
                                      <p:cBhvr>
                                        <p:cTn id="31" dur="2000"/>
                                        <p:tgtEl>
                                          <p:spTgt spid="993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99331"/>
                                        </p:tgtEl>
                                        <p:attrNameLst>
                                          <p:attrName>style.visibility</p:attrName>
                                        </p:attrNameLst>
                                      </p:cBhvr>
                                      <p:to>
                                        <p:strVal val="visible"/>
                                      </p:to>
                                    </p:set>
                                    <p:anim calcmode="lin" valueType="num">
                                      <p:cBhvr>
                                        <p:cTn id="36" dur="1000" fill="hold"/>
                                        <p:tgtEl>
                                          <p:spTgt spid="99331"/>
                                        </p:tgtEl>
                                        <p:attrNameLst>
                                          <p:attrName>ppt_w</p:attrName>
                                        </p:attrNameLst>
                                      </p:cBhvr>
                                      <p:tavLst>
                                        <p:tav tm="0">
                                          <p:val>
                                            <p:fltVal val="0"/>
                                          </p:val>
                                        </p:tav>
                                        <p:tav tm="100000">
                                          <p:val>
                                            <p:strVal val="#ppt_w"/>
                                          </p:val>
                                        </p:tav>
                                      </p:tavLst>
                                    </p:anim>
                                    <p:anim calcmode="lin" valueType="num">
                                      <p:cBhvr>
                                        <p:cTn id="37" dur="1000" fill="hold"/>
                                        <p:tgtEl>
                                          <p:spTgt spid="99331"/>
                                        </p:tgtEl>
                                        <p:attrNameLst>
                                          <p:attrName>ppt_h</p:attrName>
                                        </p:attrNameLst>
                                      </p:cBhvr>
                                      <p:tavLst>
                                        <p:tav tm="0">
                                          <p:val>
                                            <p:fltVal val="0"/>
                                          </p:val>
                                        </p:tav>
                                        <p:tav tm="100000">
                                          <p:val>
                                            <p:strVal val="#ppt_h"/>
                                          </p:val>
                                        </p:tav>
                                      </p:tavLst>
                                    </p:anim>
                                    <p:anim calcmode="lin" valueType="num">
                                      <p:cBhvr>
                                        <p:cTn id="38" dur="1000" fill="hold"/>
                                        <p:tgtEl>
                                          <p:spTgt spid="99331"/>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993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5" presetClass="entr" presetSubtype="0" fill="hold" grpId="0" nodeType="clickEffect">
                                  <p:stCondLst>
                                    <p:cond delay="0"/>
                                  </p:stCondLst>
                                  <p:childTnLst>
                                    <p:set>
                                      <p:cBhvr>
                                        <p:cTn id="43" dur="1" fill="hold">
                                          <p:stCondLst>
                                            <p:cond delay="0"/>
                                          </p:stCondLst>
                                        </p:cTn>
                                        <p:tgtEl>
                                          <p:spTgt spid="99332"/>
                                        </p:tgtEl>
                                        <p:attrNameLst>
                                          <p:attrName>style.visibility</p:attrName>
                                        </p:attrNameLst>
                                      </p:cBhvr>
                                      <p:to>
                                        <p:strVal val="visible"/>
                                      </p:to>
                                    </p:set>
                                    <p:anim calcmode="lin" valueType="num">
                                      <p:cBhvr>
                                        <p:cTn id="44" dur="1000" fill="hold"/>
                                        <p:tgtEl>
                                          <p:spTgt spid="99332"/>
                                        </p:tgtEl>
                                        <p:attrNameLst>
                                          <p:attrName>ppt_w</p:attrName>
                                        </p:attrNameLst>
                                      </p:cBhvr>
                                      <p:tavLst>
                                        <p:tav tm="0">
                                          <p:val>
                                            <p:fltVal val="0"/>
                                          </p:val>
                                        </p:tav>
                                        <p:tav tm="100000">
                                          <p:val>
                                            <p:strVal val="#ppt_w"/>
                                          </p:val>
                                        </p:tav>
                                      </p:tavLst>
                                    </p:anim>
                                    <p:anim calcmode="lin" valueType="num">
                                      <p:cBhvr>
                                        <p:cTn id="45" dur="1000" fill="hold"/>
                                        <p:tgtEl>
                                          <p:spTgt spid="99332"/>
                                        </p:tgtEl>
                                        <p:attrNameLst>
                                          <p:attrName>ppt_h</p:attrName>
                                        </p:attrNameLst>
                                      </p:cBhvr>
                                      <p:tavLst>
                                        <p:tav tm="0">
                                          <p:val>
                                            <p:fltVal val="0"/>
                                          </p:val>
                                        </p:tav>
                                        <p:tav tm="100000">
                                          <p:val>
                                            <p:strVal val="#ppt_h"/>
                                          </p:val>
                                        </p:tav>
                                      </p:tavLst>
                                    </p:anim>
                                    <p:anim calcmode="lin" valueType="num">
                                      <p:cBhvr>
                                        <p:cTn id="46" dur="1000" fill="hold"/>
                                        <p:tgtEl>
                                          <p:spTgt spid="99332"/>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993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grpId="0" nodeType="clickEffect">
                                  <p:stCondLst>
                                    <p:cond delay="0"/>
                                  </p:stCondLst>
                                  <p:childTnLst>
                                    <p:set>
                                      <p:cBhvr>
                                        <p:cTn id="51" dur="1" fill="hold">
                                          <p:stCondLst>
                                            <p:cond delay="0"/>
                                          </p:stCondLst>
                                        </p:cTn>
                                        <p:tgtEl>
                                          <p:spTgt spid="99342"/>
                                        </p:tgtEl>
                                        <p:attrNameLst>
                                          <p:attrName>style.visibility</p:attrName>
                                        </p:attrNameLst>
                                      </p:cBhvr>
                                      <p:to>
                                        <p:strVal val="visible"/>
                                      </p:to>
                                    </p:set>
                                    <p:anim calcmode="lin" valueType="num">
                                      <p:cBhvr>
                                        <p:cTn id="52" dur="1000" fill="hold"/>
                                        <p:tgtEl>
                                          <p:spTgt spid="99342"/>
                                        </p:tgtEl>
                                        <p:attrNameLst>
                                          <p:attrName>ppt_w</p:attrName>
                                        </p:attrNameLst>
                                      </p:cBhvr>
                                      <p:tavLst>
                                        <p:tav tm="0">
                                          <p:val>
                                            <p:fltVal val="0"/>
                                          </p:val>
                                        </p:tav>
                                        <p:tav tm="100000">
                                          <p:val>
                                            <p:strVal val="#ppt_w"/>
                                          </p:val>
                                        </p:tav>
                                      </p:tavLst>
                                    </p:anim>
                                    <p:anim calcmode="lin" valueType="num">
                                      <p:cBhvr>
                                        <p:cTn id="53" dur="1000" fill="hold"/>
                                        <p:tgtEl>
                                          <p:spTgt spid="99342"/>
                                        </p:tgtEl>
                                        <p:attrNameLst>
                                          <p:attrName>ppt_h</p:attrName>
                                        </p:attrNameLst>
                                      </p:cBhvr>
                                      <p:tavLst>
                                        <p:tav tm="0">
                                          <p:val>
                                            <p:fltVal val="0"/>
                                          </p:val>
                                        </p:tav>
                                        <p:tav tm="100000">
                                          <p:val>
                                            <p:strVal val="#ppt_h"/>
                                          </p:val>
                                        </p:tav>
                                      </p:tavLst>
                                    </p:anim>
                                    <p:anim calcmode="lin" valueType="num">
                                      <p:cBhvr>
                                        <p:cTn id="54" dur="1000" fill="hold"/>
                                        <p:tgtEl>
                                          <p:spTgt spid="99342"/>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993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5" presetClass="entr" presetSubtype="0" fill="hold" grpId="0" nodeType="clickEffect">
                                  <p:stCondLst>
                                    <p:cond delay="0"/>
                                  </p:stCondLst>
                                  <p:childTnLst>
                                    <p:set>
                                      <p:cBhvr>
                                        <p:cTn id="59" dur="1" fill="hold">
                                          <p:stCondLst>
                                            <p:cond delay="0"/>
                                          </p:stCondLst>
                                        </p:cTn>
                                        <p:tgtEl>
                                          <p:spTgt spid="99343"/>
                                        </p:tgtEl>
                                        <p:attrNameLst>
                                          <p:attrName>style.visibility</p:attrName>
                                        </p:attrNameLst>
                                      </p:cBhvr>
                                      <p:to>
                                        <p:strVal val="visible"/>
                                      </p:to>
                                    </p:set>
                                    <p:anim calcmode="lin" valueType="num">
                                      <p:cBhvr>
                                        <p:cTn id="60" dur="1000" fill="hold"/>
                                        <p:tgtEl>
                                          <p:spTgt spid="99343"/>
                                        </p:tgtEl>
                                        <p:attrNameLst>
                                          <p:attrName>ppt_w</p:attrName>
                                        </p:attrNameLst>
                                      </p:cBhvr>
                                      <p:tavLst>
                                        <p:tav tm="0">
                                          <p:val>
                                            <p:fltVal val="0"/>
                                          </p:val>
                                        </p:tav>
                                        <p:tav tm="100000">
                                          <p:val>
                                            <p:strVal val="#ppt_w"/>
                                          </p:val>
                                        </p:tav>
                                      </p:tavLst>
                                    </p:anim>
                                    <p:anim calcmode="lin" valueType="num">
                                      <p:cBhvr>
                                        <p:cTn id="61" dur="1000" fill="hold"/>
                                        <p:tgtEl>
                                          <p:spTgt spid="99343"/>
                                        </p:tgtEl>
                                        <p:attrNameLst>
                                          <p:attrName>ppt_h</p:attrName>
                                        </p:attrNameLst>
                                      </p:cBhvr>
                                      <p:tavLst>
                                        <p:tav tm="0">
                                          <p:val>
                                            <p:fltVal val="0"/>
                                          </p:val>
                                        </p:tav>
                                        <p:tav tm="100000">
                                          <p:val>
                                            <p:strVal val="#ppt_h"/>
                                          </p:val>
                                        </p:tav>
                                      </p:tavLst>
                                    </p:anim>
                                    <p:anim calcmode="lin" valueType="num">
                                      <p:cBhvr>
                                        <p:cTn id="62" dur="1000" fill="hold"/>
                                        <p:tgtEl>
                                          <p:spTgt spid="99343"/>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993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5" presetClass="entr" presetSubtype="0" fill="hold" grpId="0" nodeType="clickEffect">
                                  <p:stCondLst>
                                    <p:cond delay="0"/>
                                  </p:stCondLst>
                                  <p:childTnLst>
                                    <p:set>
                                      <p:cBhvr>
                                        <p:cTn id="67" dur="1" fill="hold">
                                          <p:stCondLst>
                                            <p:cond delay="0"/>
                                          </p:stCondLst>
                                        </p:cTn>
                                        <p:tgtEl>
                                          <p:spTgt spid="99333"/>
                                        </p:tgtEl>
                                        <p:attrNameLst>
                                          <p:attrName>style.visibility</p:attrName>
                                        </p:attrNameLst>
                                      </p:cBhvr>
                                      <p:to>
                                        <p:strVal val="visible"/>
                                      </p:to>
                                    </p:set>
                                    <p:anim calcmode="lin" valueType="num">
                                      <p:cBhvr>
                                        <p:cTn id="68" dur="1000" fill="hold"/>
                                        <p:tgtEl>
                                          <p:spTgt spid="99333"/>
                                        </p:tgtEl>
                                        <p:attrNameLst>
                                          <p:attrName>ppt_w</p:attrName>
                                        </p:attrNameLst>
                                      </p:cBhvr>
                                      <p:tavLst>
                                        <p:tav tm="0">
                                          <p:val>
                                            <p:fltVal val="0"/>
                                          </p:val>
                                        </p:tav>
                                        <p:tav tm="100000">
                                          <p:val>
                                            <p:strVal val="#ppt_w"/>
                                          </p:val>
                                        </p:tav>
                                      </p:tavLst>
                                    </p:anim>
                                    <p:anim calcmode="lin" valueType="num">
                                      <p:cBhvr>
                                        <p:cTn id="69" dur="1000" fill="hold"/>
                                        <p:tgtEl>
                                          <p:spTgt spid="99333"/>
                                        </p:tgtEl>
                                        <p:attrNameLst>
                                          <p:attrName>ppt_h</p:attrName>
                                        </p:attrNameLst>
                                      </p:cBhvr>
                                      <p:tavLst>
                                        <p:tav tm="0">
                                          <p:val>
                                            <p:fltVal val="0"/>
                                          </p:val>
                                        </p:tav>
                                        <p:tav tm="100000">
                                          <p:val>
                                            <p:strVal val="#ppt_h"/>
                                          </p:val>
                                        </p:tav>
                                      </p:tavLst>
                                    </p:anim>
                                    <p:anim calcmode="lin" valueType="num">
                                      <p:cBhvr>
                                        <p:cTn id="70" dur="1000" fill="hold"/>
                                        <p:tgtEl>
                                          <p:spTgt spid="99333"/>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993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5" presetClass="entr" presetSubtype="0" fill="hold" grpId="0" nodeType="clickEffect">
                                  <p:stCondLst>
                                    <p:cond delay="0"/>
                                  </p:stCondLst>
                                  <p:childTnLst>
                                    <p:set>
                                      <p:cBhvr>
                                        <p:cTn id="75" dur="1" fill="hold">
                                          <p:stCondLst>
                                            <p:cond delay="0"/>
                                          </p:stCondLst>
                                        </p:cTn>
                                        <p:tgtEl>
                                          <p:spTgt spid="99334"/>
                                        </p:tgtEl>
                                        <p:attrNameLst>
                                          <p:attrName>style.visibility</p:attrName>
                                        </p:attrNameLst>
                                      </p:cBhvr>
                                      <p:to>
                                        <p:strVal val="visible"/>
                                      </p:to>
                                    </p:set>
                                    <p:anim calcmode="lin" valueType="num">
                                      <p:cBhvr>
                                        <p:cTn id="76" dur="1000" fill="hold"/>
                                        <p:tgtEl>
                                          <p:spTgt spid="99334"/>
                                        </p:tgtEl>
                                        <p:attrNameLst>
                                          <p:attrName>ppt_w</p:attrName>
                                        </p:attrNameLst>
                                      </p:cBhvr>
                                      <p:tavLst>
                                        <p:tav tm="0">
                                          <p:val>
                                            <p:fltVal val="0"/>
                                          </p:val>
                                        </p:tav>
                                        <p:tav tm="100000">
                                          <p:val>
                                            <p:strVal val="#ppt_w"/>
                                          </p:val>
                                        </p:tav>
                                      </p:tavLst>
                                    </p:anim>
                                    <p:anim calcmode="lin" valueType="num">
                                      <p:cBhvr>
                                        <p:cTn id="77" dur="1000" fill="hold"/>
                                        <p:tgtEl>
                                          <p:spTgt spid="99334"/>
                                        </p:tgtEl>
                                        <p:attrNameLst>
                                          <p:attrName>ppt_h</p:attrName>
                                        </p:attrNameLst>
                                      </p:cBhvr>
                                      <p:tavLst>
                                        <p:tav tm="0">
                                          <p:val>
                                            <p:fltVal val="0"/>
                                          </p:val>
                                        </p:tav>
                                        <p:tav tm="100000">
                                          <p:val>
                                            <p:strVal val="#ppt_h"/>
                                          </p:val>
                                        </p:tav>
                                      </p:tavLst>
                                    </p:anim>
                                    <p:anim calcmode="lin" valueType="num">
                                      <p:cBhvr>
                                        <p:cTn id="78" dur="1000" fill="hold"/>
                                        <p:tgtEl>
                                          <p:spTgt spid="99334"/>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993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15" presetClass="entr" presetSubtype="0" fill="hold" grpId="0" nodeType="clickEffect">
                                  <p:stCondLst>
                                    <p:cond delay="0"/>
                                  </p:stCondLst>
                                  <p:childTnLst>
                                    <p:set>
                                      <p:cBhvr>
                                        <p:cTn id="83" dur="1" fill="hold">
                                          <p:stCondLst>
                                            <p:cond delay="0"/>
                                          </p:stCondLst>
                                        </p:cTn>
                                        <p:tgtEl>
                                          <p:spTgt spid="99340"/>
                                        </p:tgtEl>
                                        <p:attrNameLst>
                                          <p:attrName>style.visibility</p:attrName>
                                        </p:attrNameLst>
                                      </p:cBhvr>
                                      <p:to>
                                        <p:strVal val="visible"/>
                                      </p:to>
                                    </p:set>
                                    <p:anim calcmode="lin" valueType="num">
                                      <p:cBhvr>
                                        <p:cTn id="84" dur="1000" fill="hold"/>
                                        <p:tgtEl>
                                          <p:spTgt spid="99340"/>
                                        </p:tgtEl>
                                        <p:attrNameLst>
                                          <p:attrName>ppt_w</p:attrName>
                                        </p:attrNameLst>
                                      </p:cBhvr>
                                      <p:tavLst>
                                        <p:tav tm="0">
                                          <p:val>
                                            <p:fltVal val="0"/>
                                          </p:val>
                                        </p:tav>
                                        <p:tav tm="100000">
                                          <p:val>
                                            <p:strVal val="#ppt_w"/>
                                          </p:val>
                                        </p:tav>
                                      </p:tavLst>
                                    </p:anim>
                                    <p:anim calcmode="lin" valueType="num">
                                      <p:cBhvr>
                                        <p:cTn id="85" dur="1000" fill="hold"/>
                                        <p:tgtEl>
                                          <p:spTgt spid="99340"/>
                                        </p:tgtEl>
                                        <p:attrNameLst>
                                          <p:attrName>ppt_h</p:attrName>
                                        </p:attrNameLst>
                                      </p:cBhvr>
                                      <p:tavLst>
                                        <p:tav tm="0">
                                          <p:val>
                                            <p:fltVal val="0"/>
                                          </p:val>
                                        </p:tav>
                                        <p:tav tm="100000">
                                          <p:val>
                                            <p:strVal val="#ppt_h"/>
                                          </p:val>
                                        </p:tav>
                                      </p:tavLst>
                                    </p:anim>
                                    <p:anim calcmode="lin" valueType="num">
                                      <p:cBhvr>
                                        <p:cTn id="86" dur="1000" fill="hold"/>
                                        <p:tgtEl>
                                          <p:spTgt spid="99340"/>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993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15" presetClass="entr" presetSubtype="0" fill="hold" grpId="0" nodeType="clickEffect">
                                  <p:stCondLst>
                                    <p:cond delay="0"/>
                                  </p:stCondLst>
                                  <p:childTnLst>
                                    <p:set>
                                      <p:cBhvr>
                                        <p:cTn id="91" dur="1" fill="hold">
                                          <p:stCondLst>
                                            <p:cond delay="0"/>
                                          </p:stCondLst>
                                        </p:cTn>
                                        <p:tgtEl>
                                          <p:spTgt spid="99341"/>
                                        </p:tgtEl>
                                        <p:attrNameLst>
                                          <p:attrName>style.visibility</p:attrName>
                                        </p:attrNameLst>
                                      </p:cBhvr>
                                      <p:to>
                                        <p:strVal val="visible"/>
                                      </p:to>
                                    </p:set>
                                    <p:anim calcmode="lin" valueType="num">
                                      <p:cBhvr>
                                        <p:cTn id="92" dur="1000" fill="hold"/>
                                        <p:tgtEl>
                                          <p:spTgt spid="99341"/>
                                        </p:tgtEl>
                                        <p:attrNameLst>
                                          <p:attrName>ppt_w</p:attrName>
                                        </p:attrNameLst>
                                      </p:cBhvr>
                                      <p:tavLst>
                                        <p:tav tm="0">
                                          <p:val>
                                            <p:fltVal val="0"/>
                                          </p:val>
                                        </p:tav>
                                        <p:tav tm="100000">
                                          <p:val>
                                            <p:strVal val="#ppt_w"/>
                                          </p:val>
                                        </p:tav>
                                      </p:tavLst>
                                    </p:anim>
                                    <p:anim calcmode="lin" valueType="num">
                                      <p:cBhvr>
                                        <p:cTn id="93" dur="1000" fill="hold"/>
                                        <p:tgtEl>
                                          <p:spTgt spid="99341"/>
                                        </p:tgtEl>
                                        <p:attrNameLst>
                                          <p:attrName>ppt_h</p:attrName>
                                        </p:attrNameLst>
                                      </p:cBhvr>
                                      <p:tavLst>
                                        <p:tav tm="0">
                                          <p:val>
                                            <p:fltVal val="0"/>
                                          </p:val>
                                        </p:tav>
                                        <p:tav tm="100000">
                                          <p:val>
                                            <p:strVal val="#ppt_h"/>
                                          </p:val>
                                        </p:tav>
                                      </p:tavLst>
                                    </p:anim>
                                    <p:anim calcmode="lin" valueType="num">
                                      <p:cBhvr>
                                        <p:cTn id="94" dur="1000" fill="hold"/>
                                        <p:tgtEl>
                                          <p:spTgt spid="99341"/>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993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p:bldP spid="99332" grpId="0"/>
      <p:bldP spid="99333" grpId="0"/>
      <p:bldP spid="99334" grpId="0"/>
      <p:bldP spid="99335" grpId="0" animBg="1"/>
      <p:bldP spid="99336" grpId="0"/>
      <p:bldP spid="99337" grpId="0"/>
      <p:bldP spid="99338" grpId="0"/>
      <p:bldP spid="99339" grpId="0"/>
      <p:bldP spid="99340" grpId="0"/>
      <p:bldP spid="99341" grpId="0"/>
      <p:bldP spid="99342" grpId="0"/>
      <p:bldP spid="9934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ChangeArrowheads="1"/>
          </p:cNvSpPr>
          <p:nvPr/>
        </p:nvSpPr>
        <p:spPr bwMode="auto">
          <a:xfrm>
            <a:off x="0" y="0"/>
            <a:ext cx="9144000" cy="6858000"/>
          </a:xfrm>
          <a:prstGeom prst="rect">
            <a:avLst/>
          </a:prstGeom>
          <a:solidFill>
            <a:schemeClr val="bg2"/>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ea typeface="+mn-ea"/>
              <a:cs typeface="+mn-cs"/>
            </a:endParaRPr>
          </a:p>
        </p:txBody>
      </p:sp>
      <p:sp>
        <p:nvSpPr>
          <p:cNvPr id="327683" name="Rectangle 3"/>
          <p:cNvSpPr>
            <a:spLocks noGrp="1" noRot="1" noChangeArrowheads="1"/>
          </p:cNvSpPr>
          <p:nvPr>
            <p:ph type="title"/>
          </p:nvPr>
        </p:nvSpPr>
        <p:spPr>
          <a:xfrm>
            <a:off x="685800" y="2667000"/>
            <a:ext cx="8229600" cy="1143000"/>
          </a:xfrm>
        </p:spPr>
        <p:txBody>
          <a:bodyPr/>
          <a:lstStyle/>
          <a:p>
            <a:pPr eaLnBrk="1" hangingPunct="1">
              <a:defRPr/>
            </a:pPr>
            <a:r>
              <a:rPr lang="ar-JO" sz="18900" dirty="0">
                <a:latin typeface="Garamond" charset="0"/>
              </a:rPr>
              <a:t>البتراء</a:t>
            </a:r>
            <a:endParaRPr lang="en-US" dirty="0">
              <a:latin typeface="Garamond"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title"/>
          </p:nvPr>
        </p:nvSpPr>
        <p:spPr>
          <a:xfrm>
            <a:off x="4662488" y="381000"/>
            <a:ext cx="3581400" cy="2362200"/>
          </a:xfrm>
        </p:spPr>
        <p:txBody>
          <a:bodyPr/>
          <a:lstStyle/>
          <a:p>
            <a:pPr eaLnBrk="1" hangingPunct="1"/>
            <a:r>
              <a:rPr lang="ar-JO" sz="5400" b="1" i="0" dirty="0">
                <a:solidFill>
                  <a:srgbClr val="996633"/>
                </a:solidFill>
                <a:latin typeface="Arial" charset="0"/>
                <a:ea typeface="Geneva" charset="0"/>
              </a:rPr>
              <a:t>الإطار</a:t>
            </a:r>
            <a:br>
              <a:rPr lang="ar-JO" sz="5400" b="1" i="0" dirty="0">
                <a:solidFill>
                  <a:srgbClr val="996633"/>
                </a:solidFill>
                <a:latin typeface="Arial" charset="0"/>
                <a:ea typeface="Geneva" charset="0"/>
              </a:rPr>
            </a:br>
            <a:r>
              <a:rPr lang="ar-JO" sz="5400" b="1" i="0" dirty="0">
                <a:solidFill>
                  <a:srgbClr val="996633"/>
                </a:solidFill>
                <a:latin typeface="Arial" charset="0"/>
                <a:ea typeface="Geneva" charset="0"/>
              </a:rPr>
              <a:t>الجغرافي</a:t>
            </a:r>
            <a:endParaRPr lang="en-US" sz="5400" b="1" i="0" dirty="0">
              <a:solidFill>
                <a:srgbClr val="996633"/>
              </a:solidFill>
              <a:latin typeface="Arial" charset="0"/>
              <a:ea typeface="Geneva" charset="0"/>
            </a:endParaRPr>
          </a:p>
        </p:txBody>
      </p:sp>
      <p:graphicFrame>
        <p:nvGraphicFramePr>
          <p:cNvPr id="168962" name="Object 2"/>
          <p:cNvGraphicFramePr>
            <a:graphicFrameLocks noChangeAspect="1"/>
          </p:cNvGraphicFramePr>
          <p:nvPr>
            <p:extLst>
              <p:ext uri="{D42A27DB-BD31-4B8C-83A1-F6EECF244321}">
                <p14:modId xmlns:p14="http://schemas.microsoft.com/office/powerpoint/2010/main" val="1060338867"/>
              </p:ext>
            </p:extLst>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
                  <p:embed/>
                </p:oleObj>
              </mc:Choice>
              <mc:Fallback>
                <p:oleObj name="Photo Editor Photo" r:id="rId3" imgW="5133333" imgH="8097380" progId="">
                  <p:embed/>
                  <p:pic>
                    <p:nvPicPr>
                      <p:cNvPr id="168962"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8963"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463634"/>
              </a:solidFill>
              <a:effectLst/>
              <a:uLnTx/>
              <a:uFillTx/>
              <a:latin typeface="Arial" charset="0"/>
              <a:ea typeface="ＭＳ Ｐゴシック" charset="0"/>
              <a:cs typeface="Arial" charset="0"/>
            </a:endParaRPr>
          </a:p>
        </p:txBody>
      </p:sp>
      <p:sp>
        <p:nvSpPr>
          <p:cNvPr id="104453" name="Text Box 5" descr="Purple mesh"/>
          <p:cNvSpPr txBox="1">
            <a:spLocks noChangeArrowheads="1"/>
          </p:cNvSpPr>
          <p:nvPr/>
        </p:nvSpPr>
        <p:spPr bwMode="auto">
          <a:xfrm>
            <a:off x="2400300" y="6262688"/>
            <a:ext cx="1235075" cy="519112"/>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أدوم</a:t>
            </a:r>
            <a:endParaRPr kumimoji="0" lang="en-US" sz="28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68965" name="Text Box 6"/>
          <p:cNvSpPr txBox="1">
            <a:spLocks noChangeArrowheads="1"/>
          </p:cNvSpPr>
          <p:nvPr/>
        </p:nvSpPr>
        <p:spPr bwMode="auto">
          <a:xfrm>
            <a:off x="8305800" y="76200"/>
            <a:ext cx="90441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463634"/>
                </a:solidFill>
                <a:effectLst/>
                <a:uLnTx/>
                <a:uFillTx/>
                <a:latin typeface="Arial" charset="0"/>
                <a:ea typeface="ＭＳ Ｐゴシック" charset="0"/>
                <a:cs typeface="Arial" charset="0"/>
              </a:rPr>
              <a:t>444</a:t>
            </a:r>
            <a:endParaRPr kumimoji="0" lang="en-US" sz="2400" b="1" u="none" strike="noStrike" kern="1200" cap="none" spc="0" normalizeH="0" baseline="0" noProof="0" dirty="0">
              <a:ln>
                <a:noFill/>
              </a:ln>
              <a:solidFill>
                <a:srgbClr val="463634"/>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463634"/>
                </a:solidFill>
                <a:effectLst/>
                <a:uLnTx/>
                <a:uFillTx/>
                <a:latin typeface="Arial" charset="0"/>
                <a:ea typeface="ＭＳ Ｐゴシック" charset="0"/>
                <a:cs typeface="Arial" charset="0"/>
              </a:rPr>
              <a:t>598ث</a:t>
            </a:r>
            <a:endParaRPr kumimoji="0" lang="en-US" sz="2400" b="1" u="none" strike="noStrike" kern="1200" cap="none" spc="0" normalizeH="0" baseline="0" noProof="0" dirty="0">
              <a:ln>
                <a:noFill/>
              </a:ln>
              <a:solidFill>
                <a:srgbClr val="463634"/>
              </a:solidFill>
              <a:effectLst/>
              <a:uLnTx/>
              <a:uFillTx/>
              <a:latin typeface="Arial" charset="0"/>
              <a:ea typeface="ＭＳ Ｐゴシック" charset="0"/>
              <a:cs typeface="Arial" charset="0"/>
            </a:endParaRPr>
          </a:p>
        </p:txBody>
      </p:sp>
      <p:sp>
        <p:nvSpPr>
          <p:cNvPr id="104455" name="Text Box 7" descr="Purple mesh"/>
          <p:cNvSpPr txBox="1">
            <a:spLocks noChangeArrowheads="1"/>
          </p:cNvSpPr>
          <p:nvPr/>
        </p:nvSpPr>
        <p:spPr bwMode="auto">
          <a:xfrm>
            <a:off x="2400300" y="5410200"/>
            <a:ext cx="1235075" cy="519113"/>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عيسو</a:t>
            </a:r>
            <a:endParaRPr kumimoji="0" lang="en-US" sz="28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4456" name="AutoShape 8"/>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04457"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إسرائيل</a:t>
            </a:r>
            <a:endParaRPr kumimoji="0" lang="en-US" sz="28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4458"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يعقوب</a:t>
            </a:r>
            <a:endParaRPr kumimoji="0" lang="en-US" sz="28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4459"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103820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4458"/>
                                        </p:tgtEl>
                                        <p:attrNameLst>
                                          <p:attrName>style.visibility</p:attrName>
                                        </p:attrNameLst>
                                      </p:cBhvr>
                                      <p:to>
                                        <p:strVal val="visible"/>
                                      </p:to>
                                    </p:set>
                                    <p:animEffect transition="in" filter="strips(downLeft)">
                                      <p:cBhvr>
                                        <p:cTn id="7" dur="500"/>
                                        <p:tgtEl>
                                          <p:spTgt spid="104458"/>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4455"/>
                                        </p:tgtEl>
                                        <p:attrNameLst>
                                          <p:attrName>style.visibility</p:attrName>
                                        </p:attrNameLst>
                                      </p:cBhvr>
                                      <p:to>
                                        <p:strVal val="visible"/>
                                      </p:to>
                                    </p:set>
                                    <p:animEffect transition="in" filter="strips(downLeft)">
                                      <p:cBhvr>
                                        <p:cTn id="11" dur="500"/>
                                        <p:tgtEl>
                                          <p:spTgt spid="1044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4459"/>
                                        </p:tgtEl>
                                        <p:attrNameLst>
                                          <p:attrName>style.visibility</p:attrName>
                                        </p:attrNameLst>
                                      </p:cBhvr>
                                      <p:to>
                                        <p:strVal val="visible"/>
                                      </p:to>
                                    </p:set>
                                    <p:animEffect transition="in" filter="wipe(up)">
                                      <p:cBhvr>
                                        <p:cTn id="16" dur="500"/>
                                        <p:tgtEl>
                                          <p:spTgt spid="10445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4457"/>
                                        </p:tgtEl>
                                        <p:attrNameLst>
                                          <p:attrName>style.visibility</p:attrName>
                                        </p:attrNameLst>
                                      </p:cBhvr>
                                      <p:to>
                                        <p:strVal val="visible"/>
                                      </p:to>
                                    </p:set>
                                    <p:animEffect transition="in" filter="dissolve">
                                      <p:cBhvr>
                                        <p:cTn id="20" dur="500"/>
                                        <p:tgtEl>
                                          <p:spTgt spid="10445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4456"/>
                                        </p:tgtEl>
                                        <p:attrNameLst>
                                          <p:attrName>style.visibility</p:attrName>
                                        </p:attrNameLst>
                                      </p:cBhvr>
                                      <p:to>
                                        <p:strVal val="visible"/>
                                      </p:to>
                                    </p:set>
                                    <p:animEffect transition="in" filter="wipe(up)">
                                      <p:cBhvr>
                                        <p:cTn id="25" dur="500"/>
                                        <p:tgtEl>
                                          <p:spTgt spid="10445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4453"/>
                                        </p:tgtEl>
                                        <p:attrNameLst>
                                          <p:attrName>style.visibility</p:attrName>
                                        </p:attrNameLst>
                                      </p:cBhvr>
                                      <p:to>
                                        <p:strVal val="visible"/>
                                      </p:to>
                                    </p:set>
                                    <p:animEffect transition="in" filter="dissolve">
                                      <p:cBhvr>
                                        <p:cTn id="29"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5" grpId="0" animBg="1"/>
      <p:bldP spid="104456" grpId="0" animBg="1"/>
      <p:bldP spid="104457" grpId="0" animBg="1"/>
      <p:bldP spid="104458" grpId="0" animBg="1"/>
      <p:bldP spid="10445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4" descr="MonasterybyA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5106" name="Picture 5" descr="MonasterybyAi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0"/>
            <a:ext cx="44958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7" name="Rectangle 2"/>
          <p:cNvSpPr>
            <a:spLocks noGrp="1" noChangeArrowheads="1"/>
          </p:cNvSpPr>
          <p:nvPr>
            <p:ph type="title"/>
          </p:nvPr>
        </p:nvSpPr>
        <p:spPr>
          <a:xfrm>
            <a:off x="0" y="6172200"/>
            <a:ext cx="9144000" cy="685800"/>
          </a:xfrm>
          <a:solidFill>
            <a:srgbClr val="FFFFFF"/>
          </a:solidFill>
        </p:spPr>
        <p:txBody>
          <a:bodyPr/>
          <a:lstStyle/>
          <a:p>
            <a:pPr eaLnBrk="1" hangingPunct="1"/>
            <a:r>
              <a:rPr lang="ar-JO" b="1" i="0" dirty="0">
                <a:latin typeface="Arial" panose="020B0604020202020204" pitchFamily="34" charset="0"/>
                <a:ea typeface="Geneva" charset="0"/>
                <a:cs typeface="Arial" panose="020B0604020202020204" pitchFamily="34" charset="0"/>
              </a:rPr>
              <a:t>تخيل أنك تعيش في هذه الأرض</a:t>
            </a:r>
            <a:endParaRPr lang="en-US" i="0" dirty="0">
              <a:latin typeface="Arial" panose="020B0604020202020204" pitchFamily="34" charset="0"/>
              <a:ea typeface="Geneva" charset="0"/>
              <a:cs typeface="Arial" panose="020B0604020202020204" pitchFamily="34" charset="0"/>
            </a:endParaRPr>
          </a:p>
        </p:txBody>
      </p:sp>
    </p:spTree>
    <p:extLst>
      <p:ext uri="{BB962C8B-B14F-4D97-AF65-F5344CB8AC3E}">
        <p14:creationId xmlns:p14="http://schemas.microsoft.com/office/powerpoint/2010/main" val="30318806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3" name="Group 2"/>
          <p:cNvGrpSpPr>
            <a:grpSpLocks/>
          </p:cNvGrpSpPr>
          <p:nvPr/>
        </p:nvGrpSpPr>
        <p:grpSpPr bwMode="auto">
          <a:xfrm>
            <a:off x="0" y="0"/>
            <a:ext cx="9144000" cy="6858000"/>
            <a:chOff x="0" y="0"/>
            <a:chExt cx="5760" cy="4320"/>
          </a:xfrm>
        </p:grpSpPr>
        <p:pic>
          <p:nvPicPr>
            <p:cNvPr id="141316" name="Picture 3" descr="SiqEx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277"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2" name="Rectangle 4"/>
            <p:cNvSpPr>
              <a:spLocks noChangeArrowheads="1"/>
            </p:cNvSpPr>
            <p:nvPr/>
          </p:nvSpPr>
          <p:spPr bwMode="auto">
            <a:xfrm>
              <a:off x="2208" y="0"/>
              <a:ext cx="3552" cy="4320"/>
            </a:xfrm>
            <a:prstGeom prst="rect">
              <a:avLst/>
            </a:prstGeom>
            <a:solidFill>
              <a:schemeClr val="bg2"/>
            </a:solidFill>
            <a:ln w="9525">
              <a:noFill/>
              <a:miter lim="800000"/>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grpSp>
      <p:sp>
        <p:nvSpPr>
          <p:cNvPr id="141314" name="Rectangle 5"/>
          <p:cNvSpPr>
            <a:spLocks noGrp="1" noChangeArrowheads="1"/>
          </p:cNvSpPr>
          <p:nvPr>
            <p:ph type="title"/>
          </p:nvPr>
        </p:nvSpPr>
        <p:spPr>
          <a:xfrm>
            <a:off x="2160588" y="304800"/>
            <a:ext cx="7092950" cy="1447800"/>
          </a:xfrm>
        </p:spPr>
        <p:txBody>
          <a:bodyPr/>
          <a:lstStyle/>
          <a:p>
            <a:pPr eaLnBrk="1" hangingPunct="1"/>
            <a:r>
              <a:rPr lang="ar-JO" b="1" dirty="0">
                <a:solidFill>
                  <a:srgbClr val="F3E7F3"/>
                </a:solidFill>
                <a:latin typeface="Arial" panose="020B0604020202020204" pitchFamily="34" charset="0"/>
                <a:cs typeface="Arial" panose="020B0604020202020204" pitchFamily="34" charset="0"/>
              </a:rPr>
              <a:t>من عاش في البتراء؟</a:t>
            </a:r>
            <a:endParaRPr lang="en-US" sz="4000" b="1" dirty="0">
              <a:latin typeface="Arial" panose="020B0604020202020204" pitchFamily="34" charset="0"/>
              <a:cs typeface="Arial" panose="020B0604020202020204" pitchFamily="34" charset="0"/>
            </a:endParaRPr>
          </a:p>
        </p:txBody>
      </p:sp>
      <p:sp>
        <p:nvSpPr>
          <p:cNvPr id="427014" name="Rectangle 6"/>
          <p:cNvSpPr>
            <a:spLocks noChangeArrowheads="1"/>
          </p:cNvSpPr>
          <p:nvPr/>
        </p:nvSpPr>
        <p:spPr bwMode="auto">
          <a:xfrm>
            <a:off x="2590800" y="1752600"/>
            <a:ext cx="65532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rtl="1" eaLnBrk="1" fontAlgn="base" hangingPunct="1">
              <a:spcBef>
                <a:spcPct val="20000"/>
              </a:spcBef>
              <a:buClr>
                <a:schemeClr val="tx2"/>
              </a:buClr>
              <a:buSzPct val="65000"/>
              <a:buFont typeface="Wingdings" charset="0"/>
              <a:buChar char="v"/>
            </a:pPr>
            <a:r>
              <a:rPr lang="ar-JO" sz="2800" b="1" dirty="0">
                <a:solidFill>
                  <a:srgbClr val="FFFF00"/>
                </a:solidFill>
                <a:effectLst/>
                <a:latin typeface="Arial" panose="020B0604020202020204" pitchFamily="34" charset="0"/>
                <a:cs typeface="Arial" panose="020B0604020202020204" pitchFamily="34" charset="0"/>
              </a:rPr>
              <a:t>الحوريون</a:t>
            </a:r>
            <a:r>
              <a:rPr lang="ar-JO" sz="2800" b="1" dirty="0">
                <a:solidFill>
                  <a:srgbClr val="F3E7F3"/>
                </a:solidFill>
                <a:effectLst/>
                <a:latin typeface="Arial" panose="020B0604020202020204" pitchFamily="34" charset="0"/>
                <a:cs typeface="Arial" panose="020B0604020202020204" pitchFamily="34" charset="0"/>
              </a:rPr>
              <a:t> (تك 14: 6):</a:t>
            </a:r>
            <a:br>
              <a:rPr lang="en-US" sz="2800" b="1" dirty="0">
                <a:solidFill>
                  <a:srgbClr val="F3E7F3"/>
                </a:solidFill>
                <a:effectLst/>
                <a:latin typeface="Arial" panose="020B0604020202020204" pitchFamily="34" charset="0"/>
                <a:cs typeface="Arial" panose="020B0604020202020204" pitchFamily="34" charset="0"/>
              </a:rPr>
            </a:br>
            <a:r>
              <a:rPr lang="ar-JO" altLang="ja-JP" sz="2800" b="1" dirty="0">
                <a:solidFill>
                  <a:srgbClr val="F3E7F3"/>
                </a:solidFill>
                <a:effectLst/>
                <a:latin typeface="Arial" panose="020B0604020202020204" pitchFamily="34" charset="0"/>
                <a:cs typeface="Arial" panose="020B0604020202020204" pitchFamily="34" charset="0"/>
              </a:rPr>
              <a:t>ما قبل 1850 ق.م (بلد جبل سعير)</a:t>
            </a:r>
            <a:endParaRPr lang="en-US" sz="2800" b="1" dirty="0">
              <a:solidFill>
                <a:srgbClr val="F3E7F3"/>
              </a:solidFill>
              <a:effectLst/>
              <a:latin typeface="Arial" panose="020B0604020202020204" pitchFamily="34" charset="0"/>
              <a:cs typeface="Arial" panose="020B0604020202020204" pitchFamily="34" charset="0"/>
            </a:endParaRPr>
          </a:p>
          <a:p>
            <a:pPr marL="342900" indent="-342900" algn="r" rtl="1" eaLnBrk="1" fontAlgn="base" hangingPunct="1">
              <a:spcBef>
                <a:spcPct val="20000"/>
              </a:spcBef>
              <a:buClr>
                <a:schemeClr val="tx2"/>
              </a:buClr>
              <a:buSzPct val="65000"/>
              <a:buFont typeface="Wingdings" charset="0"/>
              <a:buChar char="v"/>
            </a:pPr>
            <a:r>
              <a:rPr lang="ar-JO" sz="2800" b="1" dirty="0">
                <a:solidFill>
                  <a:srgbClr val="FFFF00"/>
                </a:solidFill>
                <a:effectLst/>
                <a:latin typeface="Arial" panose="020B0604020202020204" pitchFamily="34" charset="0"/>
                <a:cs typeface="Arial" panose="020B0604020202020204" pitchFamily="34" charset="0"/>
              </a:rPr>
              <a:t>الأدوميون</a:t>
            </a:r>
            <a:r>
              <a:rPr lang="ar-JO" sz="2800" b="1" dirty="0">
                <a:solidFill>
                  <a:srgbClr val="F3E7F3"/>
                </a:solidFill>
                <a:effectLst/>
                <a:latin typeface="Arial" panose="020B0604020202020204" pitchFamily="34" charset="0"/>
                <a:cs typeface="Arial" panose="020B0604020202020204" pitchFamily="34" charset="0"/>
              </a:rPr>
              <a:t> (عا 1: 12)</a:t>
            </a:r>
            <a:r>
              <a:rPr lang="en-US" sz="2800" b="1" dirty="0">
                <a:solidFill>
                  <a:srgbClr val="F3E7F3"/>
                </a:solidFill>
                <a:effectLst/>
                <a:latin typeface="Arial" panose="020B0604020202020204" pitchFamily="34" charset="0"/>
                <a:cs typeface="Arial" panose="020B0604020202020204" pitchFamily="34" charset="0"/>
              </a:rPr>
              <a:t> </a:t>
            </a:r>
            <a:br>
              <a:rPr lang="en-US" sz="2800" b="1" dirty="0">
                <a:solidFill>
                  <a:srgbClr val="F3E7F3"/>
                </a:solidFill>
                <a:effectLst/>
                <a:latin typeface="Arial" panose="020B0604020202020204" pitchFamily="34" charset="0"/>
                <a:cs typeface="Arial" panose="020B0604020202020204" pitchFamily="34" charset="0"/>
              </a:rPr>
            </a:br>
            <a:r>
              <a:rPr lang="ar-JO" altLang="ja-JP" sz="2800" b="1" dirty="0">
                <a:solidFill>
                  <a:srgbClr val="F3E7F3"/>
                </a:solidFill>
                <a:effectLst/>
                <a:latin typeface="Arial" panose="020B0604020202020204" pitchFamily="34" charset="0"/>
                <a:cs typeface="Arial" panose="020B0604020202020204" pitchFamily="34" charset="0"/>
              </a:rPr>
              <a:t>1850-552 ق.م (سيلا بالعبرية صخرة)</a:t>
            </a:r>
            <a:endParaRPr lang="en-US" sz="2800" b="1" dirty="0">
              <a:solidFill>
                <a:srgbClr val="F3E7F3"/>
              </a:solidFill>
              <a:effectLst/>
              <a:latin typeface="Arial" panose="020B0604020202020204" pitchFamily="34" charset="0"/>
              <a:cs typeface="Arial" panose="020B0604020202020204" pitchFamily="34" charset="0"/>
            </a:endParaRPr>
          </a:p>
          <a:p>
            <a:pPr marL="342900" indent="-342900" algn="r" rtl="1" eaLnBrk="1" fontAlgn="base" hangingPunct="1">
              <a:spcBef>
                <a:spcPct val="20000"/>
              </a:spcBef>
              <a:buClr>
                <a:schemeClr val="tx2"/>
              </a:buClr>
              <a:buSzPct val="65000"/>
              <a:buFont typeface="Wingdings" charset="0"/>
              <a:buChar char="v"/>
            </a:pPr>
            <a:r>
              <a:rPr lang="ar-JO" sz="2800" b="1" dirty="0">
                <a:solidFill>
                  <a:srgbClr val="FFFF00"/>
                </a:solidFill>
                <a:effectLst/>
                <a:latin typeface="Arial" panose="020B0604020202020204" pitchFamily="34" charset="0"/>
                <a:cs typeface="Arial" panose="020B0604020202020204" pitchFamily="34" charset="0"/>
              </a:rPr>
              <a:t>الأنباط</a:t>
            </a:r>
            <a:r>
              <a:rPr lang="ar-JO" sz="2800" b="1" dirty="0">
                <a:solidFill>
                  <a:srgbClr val="F3E7F3"/>
                </a:solidFill>
                <a:effectLst/>
                <a:latin typeface="Arial" panose="020B0604020202020204" pitchFamily="34" charset="0"/>
                <a:cs typeface="Arial" panose="020B0604020202020204" pitchFamily="34" charset="0"/>
              </a:rPr>
              <a:t> (غير مذكورين في الكتاب المقدس)</a:t>
            </a:r>
            <a:br>
              <a:rPr lang="en-US" sz="2800" b="1" dirty="0">
                <a:solidFill>
                  <a:srgbClr val="F3E7F3"/>
                </a:solidFill>
                <a:effectLst/>
                <a:latin typeface="Arial" panose="020B0604020202020204" pitchFamily="34" charset="0"/>
                <a:cs typeface="Arial" panose="020B0604020202020204" pitchFamily="34" charset="0"/>
              </a:rPr>
            </a:br>
            <a:r>
              <a:rPr lang="ar-JO" altLang="ja-JP" sz="2800" b="1" dirty="0">
                <a:solidFill>
                  <a:srgbClr val="F3E7F3"/>
                </a:solidFill>
                <a:effectLst/>
                <a:latin typeface="Arial" panose="020B0604020202020204" pitchFamily="34" charset="0"/>
                <a:cs typeface="Arial" panose="020B0604020202020204" pitchFamily="34" charset="0"/>
              </a:rPr>
              <a:t>552 ق.م – 106م (بترا باليونانية صخرة)</a:t>
            </a:r>
            <a:endParaRPr lang="en-US" sz="2800" b="1" dirty="0">
              <a:solidFill>
                <a:srgbClr val="F3E7F3"/>
              </a:solidFill>
              <a:effectLst/>
              <a:latin typeface="Arial" panose="020B0604020202020204" pitchFamily="34" charset="0"/>
              <a:cs typeface="Arial" panose="020B0604020202020204" pitchFamily="34" charset="0"/>
            </a:endParaRPr>
          </a:p>
          <a:p>
            <a:pPr marL="342900" indent="-342900" algn="r" rtl="1" eaLnBrk="1" fontAlgn="base" hangingPunct="1">
              <a:spcBef>
                <a:spcPct val="20000"/>
              </a:spcBef>
              <a:buClr>
                <a:schemeClr val="tx2"/>
              </a:buClr>
              <a:buSzPct val="65000"/>
              <a:buFont typeface="Wingdings" charset="0"/>
              <a:buChar char="v"/>
            </a:pPr>
            <a:r>
              <a:rPr lang="ar-JO" sz="2800" b="1" dirty="0">
                <a:solidFill>
                  <a:srgbClr val="FFFF00"/>
                </a:solidFill>
                <a:effectLst/>
                <a:latin typeface="Arial" panose="020B0604020202020204" pitchFamily="34" charset="0"/>
                <a:cs typeface="Arial" panose="020B0604020202020204" pitchFamily="34" charset="0"/>
              </a:rPr>
              <a:t>الرومان</a:t>
            </a:r>
            <a:r>
              <a:rPr lang="ar-JO" sz="2800" b="1" dirty="0">
                <a:solidFill>
                  <a:srgbClr val="F3E7F3"/>
                </a:solidFill>
                <a:effectLst/>
                <a:latin typeface="Arial" panose="020B0604020202020204" pitchFamily="34" charset="0"/>
                <a:cs typeface="Arial" panose="020B0604020202020204" pitchFamily="34" charset="0"/>
              </a:rPr>
              <a:t> (ما بعد العهد الجديد)</a:t>
            </a:r>
            <a:br>
              <a:rPr lang="en-US" sz="2800" b="1" dirty="0">
                <a:solidFill>
                  <a:srgbClr val="F3E7F3"/>
                </a:solidFill>
                <a:effectLst/>
                <a:latin typeface="Arial" panose="020B0604020202020204" pitchFamily="34" charset="0"/>
                <a:cs typeface="Arial" panose="020B0604020202020204" pitchFamily="34" charset="0"/>
              </a:rPr>
            </a:br>
            <a:r>
              <a:rPr lang="ar-JO" sz="2800" b="1" dirty="0">
                <a:solidFill>
                  <a:srgbClr val="F3E7F3"/>
                </a:solidFill>
                <a:effectLst/>
                <a:latin typeface="Arial" panose="020B0604020202020204" pitchFamily="34" charset="0"/>
                <a:cs typeface="Arial" panose="020B0604020202020204" pitchFamily="34" charset="0"/>
              </a:rPr>
              <a:t>ما بعد 106 م (هادريانا)</a:t>
            </a:r>
            <a:endParaRPr lang="en-US" sz="2800" b="1" dirty="0">
              <a:solidFill>
                <a:srgbClr val="F3E7F3"/>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7014">
                                            <p:txEl>
                                              <p:pRg st="0" end="0"/>
                                            </p:txEl>
                                          </p:spTgt>
                                        </p:tgtEl>
                                        <p:attrNameLst>
                                          <p:attrName>style.visibility</p:attrName>
                                        </p:attrNameLst>
                                      </p:cBhvr>
                                      <p:to>
                                        <p:strVal val="visible"/>
                                      </p:to>
                                    </p:set>
                                    <p:animEffect transition="in" filter="fade">
                                      <p:cBhvr>
                                        <p:cTn id="7" dur="500"/>
                                        <p:tgtEl>
                                          <p:spTgt spid="4270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7014">
                                            <p:txEl>
                                              <p:pRg st="1" end="1"/>
                                            </p:txEl>
                                          </p:spTgt>
                                        </p:tgtEl>
                                        <p:attrNameLst>
                                          <p:attrName>style.visibility</p:attrName>
                                        </p:attrNameLst>
                                      </p:cBhvr>
                                      <p:to>
                                        <p:strVal val="visible"/>
                                      </p:to>
                                    </p:set>
                                    <p:animEffect transition="in" filter="fade">
                                      <p:cBhvr>
                                        <p:cTn id="12" dur="500"/>
                                        <p:tgtEl>
                                          <p:spTgt spid="4270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7014">
                                            <p:txEl>
                                              <p:pRg st="2" end="2"/>
                                            </p:txEl>
                                          </p:spTgt>
                                        </p:tgtEl>
                                        <p:attrNameLst>
                                          <p:attrName>style.visibility</p:attrName>
                                        </p:attrNameLst>
                                      </p:cBhvr>
                                      <p:to>
                                        <p:strVal val="visible"/>
                                      </p:to>
                                    </p:set>
                                    <p:animEffect transition="in" filter="fade">
                                      <p:cBhvr>
                                        <p:cTn id="17" dur="500"/>
                                        <p:tgtEl>
                                          <p:spTgt spid="4270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7014">
                                            <p:txEl>
                                              <p:pRg st="3" end="3"/>
                                            </p:txEl>
                                          </p:spTgt>
                                        </p:tgtEl>
                                        <p:attrNameLst>
                                          <p:attrName>style.visibility</p:attrName>
                                        </p:attrNameLst>
                                      </p:cBhvr>
                                      <p:to>
                                        <p:strVal val="visible"/>
                                      </p:to>
                                    </p:set>
                                    <p:animEffect transition="in" filter="fade">
                                      <p:cBhvr>
                                        <p:cTn id="22" dur="500"/>
                                        <p:tgtEl>
                                          <p:spTgt spid="4270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4"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ctrTitle"/>
          </p:nvPr>
        </p:nvSpPr>
        <p:spPr>
          <a:xfrm>
            <a:off x="4648200" y="76200"/>
            <a:ext cx="3236168" cy="4572000"/>
          </a:xfrm>
        </p:spPr>
        <p:txBody>
          <a:bodyPr/>
          <a:lstStyle/>
          <a:p>
            <a:pPr eaLnBrk="1" hangingPunct="1"/>
            <a:r>
              <a:rPr lang="ar-JO" sz="4400" b="1" i="0" dirty="0">
                <a:latin typeface="Arial" panose="020B0604020202020204" pitchFamily="34" charset="0"/>
                <a:ea typeface="Geneva" charset="0"/>
                <a:cs typeface="Arial" panose="020B0604020202020204" pitchFamily="34" charset="0"/>
              </a:rPr>
              <a:t>ناشونال جيوغرافيك تمتلك عدة مقالات عن البتراء </a:t>
            </a:r>
            <a:br>
              <a:rPr lang="ar-JO" sz="4400" b="1" i="0" dirty="0">
                <a:latin typeface="Arial" panose="020B0604020202020204" pitchFamily="34" charset="0"/>
                <a:ea typeface="Geneva" charset="0"/>
                <a:cs typeface="Arial" panose="020B0604020202020204" pitchFamily="34" charset="0"/>
              </a:rPr>
            </a:br>
            <a:r>
              <a:rPr lang="ar-JO" sz="4400" b="1" i="0" dirty="0">
                <a:latin typeface="Arial" panose="020B0604020202020204" pitchFamily="34" charset="0"/>
                <a:ea typeface="Geneva" charset="0"/>
                <a:cs typeface="Arial" panose="020B0604020202020204" pitchFamily="34" charset="0"/>
              </a:rPr>
              <a:t>رجوعاً إلى 1907</a:t>
            </a:r>
            <a:endParaRPr lang="en-US" sz="3600" i="0" dirty="0">
              <a:latin typeface="Arial" panose="020B0604020202020204" pitchFamily="34" charset="0"/>
              <a:ea typeface="Geneva" charset="0"/>
              <a:cs typeface="Arial" panose="020B0604020202020204" pitchFamily="34" charset="0"/>
            </a:endParaRPr>
          </a:p>
        </p:txBody>
      </p:sp>
      <p:sp>
        <p:nvSpPr>
          <p:cNvPr id="171010" name="Rectangle 3"/>
          <p:cNvSpPr>
            <a:spLocks noGrp="1" noChangeArrowheads="1"/>
          </p:cNvSpPr>
          <p:nvPr>
            <p:ph type="subTitle" idx="1"/>
          </p:nvPr>
        </p:nvSpPr>
        <p:spPr>
          <a:xfrm rot="10800000" flipV="1">
            <a:off x="5029200" y="6248400"/>
            <a:ext cx="3810000" cy="609600"/>
          </a:xfrm>
        </p:spPr>
        <p:txBody>
          <a:bodyPr/>
          <a:lstStyle/>
          <a:p>
            <a:pPr eaLnBrk="1" hangingPunct="1">
              <a:buFont typeface="Wingdings" charset="0"/>
              <a:buNone/>
            </a:pPr>
            <a:r>
              <a:rPr lang="ar-JO" sz="3600" b="1" dirty="0">
                <a:latin typeface="Arial" panose="020B0604020202020204" pitchFamily="34" charset="0"/>
                <a:ea typeface="Geneva" charset="0"/>
                <a:cs typeface="Arial" panose="020B0604020202020204" pitchFamily="34" charset="0"/>
              </a:rPr>
              <a:t>كانون أول 1998</a:t>
            </a:r>
            <a:endParaRPr lang="en-US" sz="3600" b="1" dirty="0">
              <a:latin typeface="Arial" panose="020B0604020202020204" pitchFamily="34" charset="0"/>
              <a:ea typeface="Geneva" charset="0"/>
              <a:cs typeface="Arial" panose="020B0604020202020204" pitchFamily="34" charset="0"/>
            </a:endParaRPr>
          </a:p>
        </p:txBody>
      </p:sp>
      <p:pic>
        <p:nvPicPr>
          <p:cNvPr id="171011" name="Picture 4" descr="298LC01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52475">
            <a:off x="0" y="-273050"/>
            <a:ext cx="4718050" cy="713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67740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158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6188" y="0"/>
            <a:ext cx="6704012"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0195" name="Text Box 3"/>
          <p:cNvSpPr txBox="1">
            <a:spLocks noChangeArrowheads="1"/>
          </p:cNvSpPr>
          <p:nvPr/>
        </p:nvSpPr>
        <p:spPr bwMode="auto">
          <a:xfrm>
            <a:off x="3810000" y="1447800"/>
            <a:ext cx="25908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عدن</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60196" name="Text Box 4"/>
          <p:cNvSpPr txBox="1">
            <a:spLocks noChangeArrowheads="1"/>
          </p:cNvSpPr>
          <p:nvPr/>
        </p:nvSpPr>
        <p:spPr bwMode="auto">
          <a:xfrm>
            <a:off x="4572000" y="266700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دجلة</a:t>
            </a:r>
            <a:endParaRPr kumimoji="0" lang="en-US" sz="3600" b="1" i="0"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60197" name="Text Box 5"/>
          <p:cNvSpPr txBox="1">
            <a:spLocks noChangeArrowheads="1"/>
          </p:cNvSpPr>
          <p:nvPr/>
        </p:nvSpPr>
        <p:spPr bwMode="auto">
          <a:xfrm>
            <a:off x="2895600" y="3505200"/>
            <a:ext cx="2667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3600" b="1" i="0"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الفرات</a:t>
            </a:r>
            <a:endParaRPr kumimoji="0" lang="en-US" sz="3600" b="1" i="0"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451589" name="Text Box 6"/>
          <p:cNvSpPr txBox="1">
            <a:spLocks noChangeArrowheads="1"/>
          </p:cNvSpPr>
          <p:nvPr/>
        </p:nvSpPr>
        <p:spPr bwMode="auto">
          <a:xfrm>
            <a:off x="4495800" y="5029200"/>
            <a:ext cx="426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تكوين 1 - 2</a:t>
            </a:r>
            <a:endParaRPr kumimoji="0" lang="en-US" altLang="zh-CN"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1590" name="Rectangle 7"/>
          <p:cNvSpPr>
            <a:spLocks noGrp="1" noChangeArrowheads="1"/>
          </p:cNvSpPr>
          <p:nvPr>
            <p:ph type="title" idx="4294967295"/>
          </p:nvPr>
        </p:nvSpPr>
        <p:spPr>
          <a:xfrm>
            <a:off x="0" y="762000"/>
            <a:ext cx="2438400" cy="1143000"/>
          </a:xfrm>
        </p:spPr>
        <p:txBody>
          <a:bodyPr>
            <a:normAutofit fontScale="90000"/>
          </a:bodyPr>
          <a:lstStyle/>
          <a:p>
            <a:pPr eaLnBrk="1" hangingPunct="1"/>
            <a:r>
              <a:rPr lang="ar-JO" altLang="zh-CN" sz="3600" b="1" dirty="0">
                <a:solidFill>
                  <a:schemeClr val="bg1"/>
                </a:solidFill>
                <a:latin typeface="Arial" panose="020B0604020202020204" pitchFamily="34" charset="0"/>
                <a:cs typeface="Arial" panose="020B0604020202020204" pitchFamily="34" charset="0"/>
              </a:rPr>
              <a:t>مواقع محتملة لجنة عدن</a:t>
            </a:r>
            <a:endParaRPr lang="en-US" altLang="zh-CN" sz="2400" dirty="0">
              <a:solidFill>
                <a:schemeClr val="bg1"/>
              </a:solidFill>
              <a:latin typeface="Arial" panose="020B0604020202020204" pitchFamily="34" charset="0"/>
              <a:cs typeface="Arial" panose="020B0604020202020204" pitchFamily="34" charset="0"/>
            </a:endParaRPr>
          </a:p>
        </p:txBody>
      </p:sp>
      <p:sp>
        <p:nvSpPr>
          <p:cNvPr id="451591" name="Rectangle 8"/>
          <p:cNvSpPr>
            <a:spLocks noChangeArrowheads="1"/>
          </p:cNvSpPr>
          <p:nvPr/>
        </p:nvSpPr>
        <p:spPr bwMode="auto">
          <a:xfrm>
            <a:off x="76200" y="5638800"/>
            <a:ext cx="243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altLang="zh-CN" sz="1800" dirty="0">
                <a:solidFill>
                  <a:srgbClr val="FFFFFF"/>
                </a:solidFill>
                <a:effectLst/>
                <a:latin typeface="Arial" panose="020B0604020202020204" pitchFamily="34" charset="0"/>
                <a:ea typeface="+mn-ea"/>
                <a:cs typeface="Arial" panose="020B0604020202020204" pitchFamily="34" charset="0"/>
              </a:rPr>
              <a:t>باري بيتزل،                أطلس مودي، 75</a:t>
            </a:r>
            <a:endParaRPr kumimoji="0" lang="en-US" altLang="zh-C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65041546"/>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ctrTitle"/>
          </p:nvPr>
        </p:nvSpPr>
        <p:spPr/>
        <p:txBody>
          <a:bodyPr/>
          <a:lstStyle/>
          <a:p>
            <a:pPr eaLnBrk="1" hangingPunct="1"/>
            <a:r>
              <a:rPr lang="en-US">
                <a:latin typeface="Arial" panose="020B0604020202020204" pitchFamily="34" charset="0"/>
                <a:cs typeface="Arial" panose="020B0604020202020204" pitchFamily="34" charset="0"/>
              </a:rPr>
              <a:t>Petra Article Front Page</a:t>
            </a:r>
          </a:p>
        </p:txBody>
      </p:sp>
      <p:sp>
        <p:nvSpPr>
          <p:cNvPr id="145410" name="Rectangle 3"/>
          <p:cNvSpPr>
            <a:spLocks noGrp="1" noChangeArrowheads="1"/>
          </p:cNvSpPr>
          <p:nvPr>
            <p:ph type="subTitle" idx="1"/>
          </p:nvPr>
        </p:nvSpPr>
        <p:spPr/>
        <p:txBody>
          <a:bodyPr/>
          <a:lstStyle/>
          <a:p>
            <a:pPr eaLnBrk="1" hangingPunct="1">
              <a:buFont typeface="Wingdings" charset="0"/>
              <a:buNone/>
            </a:pPr>
            <a:endParaRPr lang="en-US">
              <a:latin typeface="Arial" panose="020B0604020202020204" pitchFamily="34" charset="0"/>
              <a:cs typeface="Arial" panose="020B0604020202020204" pitchFamily="34" charset="0"/>
            </a:endParaRPr>
          </a:p>
        </p:txBody>
      </p:sp>
      <p:grpSp>
        <p:nvGrpSpPr>
          <p:cNvPr id="145411" name="Group 4"/>
          <p:cNvGrpSpPr>
            <a:grpSpLocks/>
          </p:cNvGrpSpPr>
          <p:nvPr/>
        </p:nvGrpSpPr>
        <p:grpSpPr bwMode="auto">
          <a:xfrm>
            <a:off x="0" y="0"/>
            <a:ext cx="9144000" cy="7010400"/>
            <a:chOff x="0" y="0"/>
            <a:chExt cx="5760" cy="4416"/>
          </a:xfrm>
        </p:grpSpPr>
        <p:pic>
          <p:nvPicPr>
            <p:cNvPr id="145412" name="Picture 5" descr="ArticleIntr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60" cy="4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5413" name="Picture 6" descr="ArticleIntr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0"/>
              <a:ext cx="2864" cy="4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 name="Rectangle 3"/>
          <p:cNvSpPr txBox="1">
            <a:spLocks noRot="1" noChangeArrowheads="1"/>
          </p:cNvSpPr>
          <p:nvPr/>
        </p:nvSpPr>
        <p:spPr bwMode="auto">
          <a:xfrm>
            <a:off x="72008" y="4827240"/>
            <a:ext cx="4572000" cy="1914128"/>
          </a:xfrm>
          <a:prstGeom prst="rect">
            <a:avLst/>
          </a:prstGeom>
          <a:solidFill>
            <a:schemeClr val="bg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F6F4F2"/>
                </a:solidFill>
                <a:effectLst/>
                <a:uLnTx/>
                <a:uFillTx/>
                <a:latin typeface="Arial" panose="020B0604020202020204" pitchFamily="34" charset="0"/>
                <a:cs typeface="Arial" panose="020B0604020202020204" pitchFamily="34" charset="0"/>
              </a:rPr>
              <a:t>البتراء</a:t>
            </a:r>
            <a:endParaRPr kumimoji="0" lang="en-US" sz="2000" b="1" i="0" u="none" strike="noStrike" kern="1200" cap="none" spc="0" normalizeH="0" baseline="0" noProof="0" dirty="0">
              <a:ln>
                <a:noFill/>
              </a:ln>
              <a:solidFill>
                <a:srgbClr val="F6F4F2"/>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Siq"/>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975475"/>
          </a:xfrm>
          <a:noFill/>
        </p:spPr>
      </p:pic>
      <p:sp>
        <p:nvSpPr>
          <p:cNvPr id="39941" name="Rectangle 5"/>
          <p:cNvSpPr>
            <a:spLocks noGrp="1" noChangeArrowheads="1"/>
          </p:cNvSpPr>
          <p:nvPr>
            <p:ph type="title"/>
          </p:nvPr>
        </p:nvSpPr>
        <p:spPr>
          <a:xfrm>
            <a:off x="-76200" y="152400"/>
            <a:ext cx="4503738" cy="1260475"/>
          </a:xfrm>
          <a:solidFill>
            <a:schemeClr val="tx1"/>
          </a:solidFill>
        </p:spPr>
        <p:txBody>
          <a:bodyPr/>
          <a:lstStyle/>
          <a:p>
            <a:pPr eaLnBrk="1" hangingPunct="1"/>
            <a:r>
              <a:rPr lang="ar-JO" sz="4800" b="1" i="0" dirty="0">
                <a:solidFill>
                  <a:srgbClr val="FFFFFF"/>
                </a:solidFill>
                <a:latin typeface="Arial" charset="0"/>
                <a:ea typeface="Geneva" charset="0"/>
              </a:rPr>
              <a:t>السيق</a:t>
            </a:r>
            <a:br>
              <a:rPr lang="en-US" sz="4800" b="1" i="0" dirty="0">
                <a:solidFill>
                  <a:srgbClr val="FFFFFF"/>
                </a:solidFill>
                <a:latin typeface="Arial" charset="0"/>
                <a:ea typeface="Geneva" charset="0"/>
              </a:rPr>
            </a:br>
            <a:r>
              <a:rPr lang="en-US" sz="3200" b="1" i="0" dirty="0">
                <a:solidFill>
                  <a:srgbClr val="FFFFFF"/>
                </a:solidFill>
                <a:latin typeface="Arial" charset="0"/>
                <a:ea typeface="Geneva" charset="0"/>
              </a:rPr>
              <a:t>(</a:t>
            </a:r>
            <a:r>
              <a:rPr lang="ar-JO" sz="3200" b="1" i="0" dirty="0">
                <a:solidFill>
                  <a:srgbClr val="FFFFFF"/>
                </a:solidFill>
                <a:latin typeface="Arial" charset="0"/>
                <a:ea typeface="Geneva" charset="0"/>
              </a:rPr>
              <a:t>تلفظ السيق</a:t>
            </a:r>
            <a:r>
              <a:rPr lang="en-US" sz="3200" b="1" i="0" dirty="0">
                <a:solidFill>
                  <a:srgbClr val="FFFFFF"/>
                </a:solidFill>
                <a:latin typeface="Arial" charset="0"/>
                <a:ea typeface="Geneva" charset="0"/>
              </a:rPr>
              <a:t>)</a:t>
            </a:r>
          </a:p>
        </p:txBody>
      </p:sp>
      <p:sp>
        <p:nvSpPr>
          <p:cNvPr id="39943" name="Rectangle 7"/>
          <p:cNvSpPr>
            <a:spLocks noChangeArrowheads="1"/>
          </p:cNvSpPr>
          <p:nvPr/>
        </p:nvSpPr>
        <p:spPr bwMode="auto">
          <a:xfrm>
            <a:off x="0" y="1676400"/>
            <a:ext cx="3962400" cy="1981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المدخل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الوحيد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للبتراء</a:t>
            </a:r>
            <a:endParaRPr kumimoji="0" lang="en-US" sz="28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9944" name="AutoShape 8"/>
          <p:cNvSpPr>
            <a:spLocks noChangeArrowheads="1"/>
          </p:cNvSpPr>
          <p:nvPr/>
        </p:nvSpPr>
        <p:spPr bwMode="auto">
          <a:xfrm rot="-1080250">
            <a:off x="0" y="5257800"/>
            <a:ext cx="4343400" cy="1066800"/>
          </a:xfrm>
          <a:prstGeom prst="rightArrowCallout">
            <a:avLst>
              <a:gd name="adj1" fmla="val 25000"/>
              <a:gd name="adj2" fmla="val 25000"/>
              <a:gd name="adj3" fmla="val 67857"/>
              <a:gd name="adj4" fmla="val 72574"/>
            </a:avLst>
          </a:prstGeom>
          <a:solidFill>
            <a:srgbClr val="0033CC"/>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قناة مائية</a:t>
            </a:r>
            <a:endParaRPr kumimoji="0" lang="en-US" sz="36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7157" name="Text Box 9"/>
          <p:cNvSpPr txBox="1">
            <a:spLocks noChangeArrowheads="1"/>
          </p:cNvSpPr>
          <p:nvPr/>
        </p:nvSpPr>
        <p:spPr bwMode="auto">
          <a:xfrm>
            <a:off x="8305800" y="7620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598ت</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21367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dissolve">
                                      <p:cBhvr>
                                        <p:cTn id="7" dur="500"/>
                                        <p:tgtEl>
                                          <p:spTgt spid="399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dissolve">
                                      <p:cBhvr>
                                        <p:cTn id="12" dur="5000"/>
                                        <p:tgtEl>
                                          <p:spTgt spid="399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39944"/>
                                        </p:tgtEl>
                                        <p:attrNameLst>
                                          <p:attrName>style.visibility</p:attrName>
                                        </p:attrNameLst>
                                      </p:cBhvr>
                                      <p:to>
                                        <p:strVal val="visible"/>
                                      </p:to>
                                    </p:set>
                                    <p:anim calcmode="lin" valueType="num">
                                      <p:cBhvr>
                                        <p:cTn id="17" dur="500" fill="hold"/>
                                        <p:tgtEl>
                                          <p:spTgt spid="39944"/>
                                        </p:tgtEl>
                                        <p:attrNameLst>
                                          <p:attrName>ppt_w</p:attrName>
                                        </p:attrNameLst>
                                      </p:cBhvr>
                                      <p:tavLst>
                                        <p:tav tm="0">
                                          <p:val>
                                            <p:fltVal val="0"/>
                                          </p:val>
                                        </p:tav>
                                        <p:tav tm="100000">
                                          <p:val>
                                            <p:strVal val="#ppt_w"/>
                                          </p:val>
                                        </p:tav>
                                      </p:tavLst>
                                    </p:anim>
                                    <p:anim calcmode="lin" valueType="num">
                                      <p:cBhvr>
                                        <p:cTn id="18" dur="500" fill="hold"/>
                                        <p:tgtEl>
                                          <p:spTgt spid="39944"/>
                                        </p:tgtEl>
                                        <p:attrNameLst>
                                          <p:attrName>ppt_h</p:attrName>
                                        </p:attrNameLst>
                                      </p:cBhvr>
                                      <p:tavLst>
                                        <p:tav tm="0">
                                          <p:val>
                                            <p:fltVal val="0"/>
                                          </p:val>
                                        </p:tav>
                                        <p:tav tm="100000">
                                          <p:val>
                                            <p:strVal val="#ppt_h"/>
                                          </p:val>
                                        </p:tav>
                                      </p:tavLst>
                                    </p:anim>
                                    <p:anim calcmode="lin" valueType="num">
                                      <p:cBhvr>
                                        <p:cTn id="19" dur="500" fill="hold"/>
                                        <p:tgtEl>
                                          <p:spTgt spid="39944"/>
                                        </p:tgtEl>
                                        <p:attrNameLst>
                                          <p:attrName>style.rotation</p:attrName>
                                        </p:attrNameLst>
                                      </p:cBhvr>
                                      <p:tavLst>
                                        <p:tav tm="0">
                                          <p:val>
                                            <p:fltVal val="360"/>
                                          </p:val>
                                        </p:tav>
                                        <p:tav tm="100000">
                                          <p:val>
                                            <p:fltVal val="0"/>
                                          </p:val>
                                        </p:tav>
                                      </p:tavLst>
                                    </p:anim>
                                    <p:animEffect transition="in" filter="fade">
                                      <p:cBhvr>
                                        <p:cTn id="20"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3" name="Picture 5" descr="Mosai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4163" y="2629"/>
            <a:ext cx="7496493" cy="6234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0"/>
            <a:ext cx="9144000" cy="762000"/>
          </a:xfrm>
          <a:solidFill>
            <a:srgbClr val="FFFFFF"/>
          </a:solidFill>
        </p:spPr>
        <p:txBody>
          <a:bodyPr/>
          <a:lstStyle/>
          <a:p>
            <a:pPr eaLnBrk="1" hangingPunct="1"/>
            <a:r>
              <a:rPr lang="ar-JO" b="1" dirty="0">
                <a:solidFill>
                  <a:schemeClr val="tx1">
                    <a:lumMod val="95000"/>
                    <a:lumOff val="5000"/>
                  </a:schemeClr>
                </a:solidFill>
                <a:latin typeface="Arial" panose="020B0604020202020204" pitchFamily="34" charset="0"/>
                <a:ea typeface="Geneva" charset="0"/>
                <a:cs typeface="Arial" panose="020B0604020202020204" pitchFamily="34" charset="0"/>
              </a:rPr>
              <a:t>تم دفن قنوات المياه لقرون</a:t>
            </a:r>
            <a:endParaRPr lang="en-US" dirty="0">
              <a:solidFill>
                <a:schemeClr val="tx1">
                  <a:lumMod val="95000"/>
                  <a:lumOff val="5000"/>
                </a:schemeClr>
              </a:solidFill>
              <a:latin typeface="Arial" panose="020B0604020202020204" pitchFamily="34" charset="0"/>
              <a:ea typeface="Geneva" charset="0"/>
              <a:cs typeface="Arial" panose="020B0604020202020204" pitchFamily="34" charset="0"/>
            </a:endParaRPr>
          </a:p>
        </p:txBody>
      </p:sp>
    </p:spTree>
    <p:extLst>
      <p:ext uri="{BB962C8B-B14F-4D97-AF65-F5344CB8AC3E}">
        <p14:creationId xmlns:p14="http://schemas.microsoft.com/office/powerpoint/2010/main" val="535401360"/>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ctrTitle"/>
          </p:nvPr>
        </p:nvSpPr>
        <p:spPr/>
        <p:txBody>
          <a:bodyPr/>
          <a:lstStyle/>
          <a:p>
            <a:pPr eaLnBrk="1" hangingPunct="1"/>
            <a:r>
              <a:rPr lang="ar-SA" dirty="0">
                <a:latin typeface="Arial" panose="020B0604020202020204" pitchFamily="34" charset="0"/>
                <a:cs typeface="Arial" panose="020B0604020202020204" pitchFamily="34" charset="0"/>
              </a:rPr>
              <a:t>بيترا</a:t>
            </a:r>
            <a:r>
              <a:rPr lang="en-US" dirty="0">
                <a:latin typeface="Arial" panose="020B0604020202020204" pitchFamily="34" charset="0"/>
                <a:cs typeface="Arial" panose="020B0604020202020204" pitchFamily="34" charset="0"/>
              </a:rPr>
              <a:t> Map</a:t>
            </a:r>
          </a:p>
        </p:txBody>
      </p:sp>
      <p:sp>
        <p:nvSpPr>
          <p:cNvPr id="437251" name="Rectangle 3"/>
          <p:cNvSpPr>
            <a:spLocks noChangeArrowheads="1"/>
          </p:cNvSpPr>
          <p:nvPr/>
        </p:nvSpPr>
        <p:spPr bwMode="auto">
          <a:xfrm>
            <a:off x="0" y="0"/>
            <a:ext cx="9144000" cy="6858000"/>
          </a:xfrm>
          <a:prstGeom prst="rect">
            <a:avLst/>
          </a:prstGeom>
          <a:solidFill>
            <a:srgbClr val="F3E7F3"/>
          </a:solidFill>
          <a:ln w="9525">
            <a:solidFill>
              <a:schemeClr val="tx1"/>
            </a:solidFill>
            <a:miter lim="800000"/>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pic>
        <p:nvPicPr>
          <p:cNvPr id="151555" name="Picture 4" descr="Petra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8153400" cy="684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7253" name="Freeform 5"/>
          <p:cNvSpPr>
            <a:spLocks/>
          </p:cNvSpPr>
          <p:nvPr/>
        </p:nvSpPr>
        <p:spPr bwMode="auto">
          <a:xfrm>
            <a:off x="5556250" y="4260850"/>
            <a:ext cx="2730500" cy="596900"/>
          </a:xfrm>
          <a:custGeom>
            <a:avLst/>
            <a:gdLst/>
            <a:ahLst/>
            <a:cxnLst>
              <a:cxn ang="0">
                <a:pos x="1720" y="316"/>
              </a:cxn>
              <a:cxn ang="0">
                <a:pos x="1648" y="340"/>
              </a:cxn>
              <a:cxn ang="0">
                <a:pos x="1592" y="332"/>
              </a:cxn>
              <a:cxn ang="0">
                <a:pos x="1580" y="320"/>
              </a:cxn>
              <a:cxn ang="0">
                <a:pos x="1516" y="300"/>
              </a:cxn>
              <a:cxn ang="0">
                <a:pos x="1468" y="264"/>
              </a:cxn>
              <a:cxn ang="0">
                <a:pos x="1428" y="284"/>
              </a:cxn>
              <a:cxn ang="0">
                <a:pos x="1356" y="324"/>
              </a:cxn>
              <a:cxn ang="0">
                <a:pos x="1332" y="340"/>
              </a:cxn>
              <a:cxn ang="0">
                <a:pos x="1320" y="352"/>
              </a:cxn>
              <a:cxn ang="0">
                <a:pos x="1268" y="372"/>
              </a:cxn>
              <a:cxn ang="0">
                <a:pos x="1192" y="368"/>
              </a:cxn>
              <a:cxn ang="0">
                <a:pos x="1184" y="344"/>
              </a:cxn>
              <a:cxn ang="0">
                <a:pos x="1172" y="280"/>
              </a:cxn>
              <a:cxn ang="0">
                <a:pos x="1164" y="256"/>
              </a:cxn>
              <a:cxn ang="0">
                <a:pos x="1092" y="208"/>
              </a:cxn>
              <a:cxn ang="0">
                <a:pos x="1064" y="216"/>
              </a:cxn>
              <a:cxn ang="0">
                <a:pos x="1056" y="228"/>
              </a:cxn>
              <a:cxn ang="0">
                <a:pos x="1032" y="240"/>
              </a:cxn>
              <a:cxn ang="0">
                <a:pos x="1008" y="256"/>
              </a:cxn>
              <a:cxn ang="0">
                <a:pos x="984" y="304"/>
              </a:cxn>
              <a:cxn ang="0">
                <a:pos x="932" y="320"/>
              </a:cxn>
              <a:cxn ang="0">
                <a:pos x="896" y="304"/>
              </a:cxn>
              <a:cxn ang="0">
                <a:pos x="888" y="280"/>
              </a:cxn>
              <a:cxn ang="0">
                <a:pos x="864" y="268"/>
              </a:cxn>
              <a:cxn ang="0">
                <a:pos x="804" y="120"/>
              </a:cxn>
              <a:cxn ang="0">
                <a:pos x="708" y="36"/>
              </a:cxn>
              <a:cxn ang="0">
                <a:pos x="676" y="0"/>
              </a:cxn>
              <a:cxn ang="0">
                <a:pos x="540" y="28"/>
              </a:cxn>
              <a:cxn ang="0">
                <a:pos x="516" y="48"/>
              </a:cxn>
              <a:cxn ang="0">
                <a:pos x="476" y="100"/>
              </a:cxn>
              <a:cxn ang="0">
                <a:pos x="452" y="112"/>
              </a:cxn>
              <a:cxn ang="0">
                <a:pos x="372" y="164"/>
              </a:cxn>
              <a:cxn ang="0">
                <a:pos x="332" y="88"/>
              </a:cxn>
              <a:cxn ang="0">
                <a:pos x="276" y="48"/>
              </a:cxn>
              <a:cxn ang="0">
                <a:pos x="168" y="64"/>
              </a:cxn>
              <a:cxn ang="0">
                <a:pos x="80" y="100"/>
              </a:cxn>
              <a:cxn ang="0">
                <a:pos x="48" y="160"/>
              </a:cxn>
              <a:cxn ang="0">
                <a:pos x="0" y="180"/>
              </a:cxn>
            </a:cxnLst>
            <a:rect l="0" t="0" r="r" b="b"/>
            <a:pathLst>
              <a:path w="1720" h="376">
                <a:moveTo>
                  <a:pt x="1720" y="316"/>
                </a:moveTo>
                <a:cubicBezTo>
                  <a:pt x="1658" y="337"/>
                  <a:pt x="1683" y="331"/>
                  <a:pt x="1648" y="340"/>
                </a:cubicBezTo>
                <a:cubicBezTo>
                  <a:pt x="1629" y="338"/>
                  <a:pt x="1607" y="342"/>
                  <a:pt x="1592" y="332"/>
                </a:cubicBezTo>
                <a:cubicBezTo>
                  <a:pt x="1587" y="328"/>
                  <a:pt x="1584" y="322"/>
                  <a:pt x="1580" y="320"/>
                </a:cubicBezTo>
                <a:cubicBezTo>
                  <a:pt x="1560" y="309"/>
                  <a:pt x="1534" y="312"/>
                  <a:pt x="1516" y="300"/>
                </a:cubicBezTo>
                <a:cubicBezTo>
                  <a:pt x="1497" y="287"/>
                  <a:pt x="1482" y="278"/>
                  <a:pt x="1468" y="264"/>
                </a:cubicBezTo>
                <a:cubicBezTo>
                  <a:pt x="1453" y="267"/>
                  <a:pt x="1428" y="284"/>
                  <a:pt x="1428" y="284"/>
                </a:cubicBezTo>
                <a:cubicBezTo>
                  <a:pt x="1406" y="316"/>
                  <a:pt x="1384" y="307"/>
                  <a:pt x="1356" y="324"/>
                </a:cubicBezTo>
                <a:cubicBezTo>
                  <a:pt x="1347" y="328"/>
                  <a:pt x="1338" y="333"/>
                  <a:pt x="1332" y="340"/>
                </a:cubicBezTo>
                <a:cubicBezTo>
                  <a:pt x="1328" y="344"/>
                  <a:pt x="1324" y="349"/>
                  <a:pt x="1320" y="352"/>
                </a:cubicBezTo>
                <a:cubicBezTo>
                  <a:pt x="1303" y="361"/>
                  <a:pt x="1284" y="361"/>
                  <a:pt x="1268" y="372"/>
                </a:cubicBezTo>
                <a:cubicBezTo>
                  <a:pt x="1242" y="370"/>
                  <a:pt x="1216" y="376"/>
                  <a:pt x="1192" y="368"/>
                </a:cubicBezTo>
                <a:cubicBezTo>
                  <a:pt x="1184" y="365"/>
                  <a:pt x="1184" y="344"/>
                  <a:pt x="1184" y="344"/>
                </a:cubicBezTo>
                <a:cubicBezTo>
                  <a:pt x="1180" y="322"/>
                  <a:pt x="1177" y="300"/>
                  <a:pt x="1172" y="280"/>
                </a:cubicBezTo>
                <a:cubicBezTo>
                  <a:pt x="1169" y="271"/>
                  <a:pt x="1171" y="260"/>
                  <a:pt x="1164" y="256"/>
                </a:cubicBezTo>
                <a:cubicBezTo>
                  <a:pt x="1141" y="241"/>
                  <a:pt x="1117" y="216"/>
                  <a:pt x="1092" y="208"/>
                </a:cubicBezTo>
                <a:cubicBezTo>
                  <a:pt x="1082" y="211"/>
                  <a:pt x="1072" y="210"/>
                  <a:pt x="1064" y="216"/>
                </a:cubicBezTo>
                <a:cubicBezTo>
                  <a:pt x="1060" y="218"/>
                  <a:pt x="1059" y="224"/>
                  <a:pt x="1056" y="228"/>
                </a:cubicBezTo>
                <a:cubicBezTo>
                  <a:pt x="1042" y="241"/>
                  <a:pt x="1046" y="231"/>
                  <a:pt x="1032" y="240"/>
                </a:cubicBezTo>
                <a:cubicBezTo>
                  <a:pt x="1023" y="244"/>
                  <a:pt x="1008" y="256"/>
                  <a:pt x="1008" y="256"/>
                </a:cubicBezTo>
                <a:cubicBezTo>
                  <a:pt x="1004" y="266"/>
                  <a:pt x="994" y="297"/>
                  <a:pt x="984" y="304"/>
                </a:cubicBezTo>
                <a:cubicBezTo>
                  <a:pt x="970" y="312"/>
                  <a:pt x="947" y="314"/>
                  <a:pt x="932" y="320"/>
                </a:cubicBezTo>
                <a:cubicBezTo>
                  <a:pt x="914" y="317"/>
                  <a:pt x="905" y="320"/>
                  <a:pt x="896" y="304"/>
                </a:cubicBezTo>
                <a:cubicBezTo>
                  <a:pt x="891" y="296"/>
                  <a:pt x="896" y="282"/>
                  <a:pt x="888" y="280"/>
                </a:cubicBezTo>
                <a:cubicBezTo>
                  <a:pt x="871" y="274"/>
                  <a:pt x="879" y="278"/>
                  <a:pt x="864" y="268"/>
                </a:cubicBezTo>
                <a:cubicBezTo>
                  <a:pt x="835" y="225"/>
                  <a:pt x="851" y="151"/>
                  <a:pt x="804" y="120"/>
                </a:cubicBezTo>
                <a:cubicBezTo>
                  <a:pt x="786" y="68"/>
                  <a:pt x="741" y="69"/>
                  <a:pt x="708" y="36"/>
                </a:cubicBezTo>
                <a:cubicBezTo>
                  <a:pt x="703" y="23"/>
                  <a:pt x="688" y="4"/>
                  <a:pt x="676" y="0"/>
                </a:cubicBezTo>
                <a:cubicBezTo>
                  <a:pt x="640" y="2"/>
                  <a:pt x="574" y="16"/>
                  <a:pt x="540" y="28"/>
                </a:cubicBezTo>
                <a:cubicBezTo>
                  <a:pt x="532" y="35"/>
                  <a:pt x="522" y="40"/>
                  <a:pt x="516" y="48"/>
                </a:cubicBezTo>
                <a:cubicBezTo>
                  <a:pt x="502" y="64"/>
                  <a:pt x="500" y="91"/>
                  <a:pt x="476" y="100"/>
                </a:cubicBezTo>
                <a:cubicBezTo>
                  <a:pt x="459" y="105"/>
                  <a:pt x="467" y="101"/>
                  <a:pt x="452" y="112"/>
                </a:cubicBezTo>
                <a:cubicBezTo>
                  <a:pt x="437" y="133"/>
                  <a:pt x="398" y="155"/>
                  <a:pt x="372" y="164"/>
                </a:cubicBezTo>
                <a:cubicBezTo>
                  <a:pt x="355" y="139"/>
                  <a:pt x="349" y="111"/>
                  <a:pt x="332" y="88"/>
                </a:cubicBezTo>
                <a:cubicBezTo>
                  <a:pt x="323" y="63"/>
                  <a:pt x="295" y="61"/>
                  <a:pt x="276" y="48"/>
                </a:cubicBezTo>
                <a:cubicBezTo>
                  <a:pt x="237" y="50"/>
                  <a:pt x="204" y="54"/>
                  <a:pt x="168" y="64"/>
                </a:cubicBezTo>
                <a:cubicBezTo>
                  <a:pt x="136" y="95"/>
                  <a:pt x="124" y="95"/>
                  <a:pt x="80" y="100"/>
                </a:cubicBezTo>
                <a:cubicBezTo>
                  <a:pt x="64" y="122"/>
                  <a:pt x="72" y="143"/>
                  <a:pt x="48" y="160"/>
                </a:cubicBezTo>
                <a:cubicBezTo>
                  <a:pt x="35" y="178"/>
                  <a:pt x="20" y="180"/>
                  <a:pt x="0" y="180"/>
                </a:cubicBezTo>
              </a:path>
            </a:pathLst>
          </a:custGeom>
          <a:noFill/>
          <a:ln w="38100" cap="flat" cmpd="sng">
            <a:solidFill>
              <a:srgbClr val="FF3300"/>
            </a:solidFill>
            <a:prstDash val="solid"/>
            <a:round/>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6" name="Rectangle 3"/>
          <p:cNvSpPr txBox="1">
            <a:spLocks noRot="1" noChangeArrowheads="1"/>
          </p:cNvSpPr>
          <p:nvPr/>
        </p:nvSpPr>
        <p:spPr bwMode="auto">
          <a:xfrm>
            <a:off x="5436096" y="5877272"/>
            <a:ext cx="2880320" cy="79208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a:lstStyle>
          <a:p>
            <a:pPr eaLnBrk="1" hangingPunct="1">
              <a:defRPr/>
            </a:pPr>
            <a:r>
              <a:rPr lang="ar-JO" sz="4000" b="1" i="0" dirty="0">
                <a:solidFill>
                  <a:srgbClr val="F6F4F2"/>
                </a:solidFill>
                <a:effectLst/>
                <a:latin typeface="Arial" panose="020B0604020202020204" pitchFamily="34" charset="0"/>
                <a:cs typeface="Arial" panose="020B0604020202020204" pitchFamily="34" charset="0"/>
              </a:rPr>
              <a:t>البتراء</a:t>
            </a:r>
            <a:endParaRPr lang="en-US" sz="1000" b="1" i="0" dirty="0">
              <a:solidFill>
                <a:srgbClr val="F6F4F2"/>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37253"/>
                                        </p:tgtEl>
                                        <p:attrNameLst>
                                          <p:attrName>style.visibility</p:attrName>
                                        </p:attrNameLst>
                                      </p:cBhvr>
                                      <p:to>
                                        <p:strVal val="visible"/>
                                      </p:to>
                                    </p:set>
                                    <p:animEffect transition="in" filter="wipe(right)">
                                      <p:cBhvr>
                                        <p:cTn id="7" dur="500"/>
                                        <p:tgtEl>
                                          <p:spTgt spid="437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5"/>
          <p:cNvSpPr>
            <a:spLocks noGrp="1" noChangeArrowheads="1"/>
          </p:cNvSpPr>
          <p:nvPr>
            <p:ph type="title"/>
          </p:nvPr>
        </p:nvSpPr>
        <p:spPr>
          <a:xfrm>
            <a:off x="4038600" y="5791200"/>
            <a:ext cx="3810000" cy="1143000"/>
          </a:xfrm>
        </p:spPr>
        <p:txBody>
          <a:bodyPr/>
          <a:lstStyle/>
          <a:p>
            <a:pPr eaLnBrk="1" hangingPunct="1"/>
            <a:r>
              <a:rPr lang="ar-JO" sz="5400" i="0" dirty="0">
                <a:solidFill>
                  <a:schemeClr val="tx1"/>
                </a:solidFill>
                <a:latin typeface="Arial" panose="020B0604020202020204" pitchFamily="34" charset="0"/>
                <a:ea typeface="Geneva" charset="0"/>
                <a:cs typeface="Arial" panose="020B0604020202020204" pitchFamily="34" charset="0"/>
              </a:rPr>
              <a:t>مخرج السيق</a:t>
            </a:r>
            <a:endParaRPr lang="en-US" sz="5400" i="0" dirty="0">
              <a:solidFill>
                <a:schemeClr val="tx1"/>
              </a:solidFill>
              <a:latin typeface="Arial" panose="020B0604020202020204" pitchFamily="34" charset="0"/>
              <a:ea typeface="Geneva" charset="0"/>
              <a:cs typeface="Arial" panose="020B0604020202020204" pitchFamily="34" charset="0"/>
            </a:endParaRPr>
          </a:p>
        </p:txBody>
      </p:sp>
      <p:pic>
        <p:nvPicPr>
          <p:cNvPr id="181250" name="Picture 4" descr="Siq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76200"/>
            <a:ext cx="4318000" cy="7162800"/>
          </a:xfrm>
          <a:noFill/>
        </p:spPr>
      </p:pic>
      <p:sp>
        <p:nvSpPr>
          <p:cNvPr id="181251" name="Text Box 7"/>
          <p:cNvSpPr txBox="1">
            <a:spLocks noChangeArrowheads="1"/>
          </p:cNvSpPr>
          <p:nvPr/>
        </p:nvSpPr>
        <p:spPr bwMode="auto">
          <a:xfrm>
            <a:off x="8305800" y="7620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795241"/>
                </a:solidFill>
                <a:effectLst/>
                <a:uLnTx/>
                <a:uFillTx/>
                <a:latin typeface="Arial" panose="020B0604020202020204" pitchFamily="34" charset="0"/>
                <a:cs typeface="Arial" panose="020B0604020202020204" pitchFamily="34" charset="0"/>
              </a:rPr>
              <a:t>598ب</a:t>
            </a:r>
            <a:endParaRPr kumimoji="0" lang="en-US" sz="2400" b="1" u="none" strike="noStrike" kern="1200" cap="none" spc="0" normalizeH="0" baseline="0" noProof="0" dirty="0">
              <a:ln>
                <a:noFill/>
              </a:ln>
              <a:solidFill>
                <a:srgbClr val="795241"/>
              </a:solidFill>
              <a:effectLst/>
              <a:uLnTx/>
              <a:uFillTx/>
              <a:latin typeface="Arial" panose="020B0604020202020204" pitchFamily="34" charset="0"/>
              <a:cs typeface="Arial" panose="020B0604020202020204" pitchFamily="34" charset="0"/>
            </a:endParaRPr>
          </a:p>
        </p:txBody>
      </p:sp>
      <p:sp>
        <p:nvSpPr>
          <p:cNvPr id="2" name="Rectangle 3">
            <a:extLst>
              <a:ext uri="{FF2B5EF4-FFF2-40B4-BE49-F238E27FC236}">
                <a16:creationId xmlns:a16="http://schemas.microsoft.com/office/drawing/2014/main" id="{2B85022C-5158-685B-7526-AB049254AF8A}"/>
              </a:ext>
            </a:extLst>
          </p:cNvPr>
          <p:cNvSpPr txBox="1">
            <a:spLocks noRot="1" noChangeArrowheads="1"/>
          </p:cNvSpPr>
          <p:nvPr/>
        </p:nvSpPr>
        <p:spPr bwMode="auto">
          <a:xfrm>
            <a:off x="2171584" y="307032"/>
            <a:ext cx="3096344" cy="1368152"/>
          </a:xfrm>
          <a:prstGeom prst="rect">
            <a:avLst/>
          </a:prstGeom>
          <a:solidFill>
            <a:schemeClr val="bg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F6F4F2"/>
                </a:solidFill>
                <a:effectLst/>
                <a:uLnTx/>
                <a:uFillTx/>
                <a:latin typeface="Arial" panose="020B0604020202020204" pitchFamily="34" charset="0"/>
                <a:cs typeface="Arial" panose="020B0604020202020204" pitchFamily="34" charset="0"/>
              </a:rPr>
              <a:t>البتراء</a:t>
            </a:r>
            <a:endParaRPr kumimoji="0" lang="en-US" sz="2000" b="1" i="0" u="none" strike="noStrike" kern="1200" cap="none" spc="0" normalizeH="0" baseline="0" noProof="0" dirty="0">
              <a:ln>
                <a:noFill/>
              </a:ln>
              <a:solidFill>
                <a:srgbClr val="F6F4F2"/>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07649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6" descr="Petra_Kazneh4_tb_n031901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6" name="Rectangle 2"/>
          <p:cNvSpPr>
            <a:spLocks noGrp="1" noChangeArrowheads="1"/>
          </p:cNvSpPr>
          <p:nvPr>
            <p:ph type="title"/>
          </p:nvPr>
        </p:nvSpPr>
        <p:spPr>
          <a:xfrm>
            <a:off x="0" y="5715000"/>
            <a:ext cx="4038600" cy="1143000"/>
          </a:xfrm>
        </p:spPr>
        <p:txBody>
          <a:bodyPr/>
          <a:lstStyle/>
          <a:p>
            <a:pPr eaLnBrk="1" hangingPunct="1"/>
            <a:r>
              <a:rPr lang="ar-JO" sz="6600" b="1" i="0" dirty="0">
                <a:solidFill>
                  <a:srgbClr val="FFFFFF"/>
                </a:solidFill>
                <a:latin typeface="Arial" panose="020B0604020202020204" pitchFamily="34" charset="0"/>
                <a:ea typeface="Geneva" charset="0"/>
                <a:cs typeface="Arial" panose="020B0604020202020204" pitchFamily="34" charset="0"/>
              </a:rPr>
              <a:t>الخزنة</a:t>
            </a:r>
            <a:endParaRPr lang="en-US" sz="6600" b="1" i="0" dirty="0">
              <a:solidFill>
                <a:srgbClr val="FFFFFF"/>
              </a:solidFill>
              <a:latin typeface="Arial" panose="020B0604020202020204" pitchFamily="34" charset="0"/>
              <a:ea typeface="Geneva" charset="0"/>
              <a:cs typeface="Arial" panose="020B0604020202020204" pitchFamily="34" charset="0"/>
            </a:endParaRPr>
          </a:p>
        </p:txBody>
      </p:sp>
      <p:sp>
        <p:nvSpPr>
          <p:cNvPr id="185347" name="Text Box 7"/>
          <p:cNvSpPr txBox="1">
            <a:spLocks noChangeArrowheads="1"/>
          </p:cNvSpPr>
          <p:nvPr/>
        </p:nvSpPr>
        <p:spPr bwMode="auto">
          <a:xfrm>
            <a:off x="8305800" y="76200"/>
            <a:ext cx="904415" cy="461665"/>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598ب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57774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4" descr="AtopTreasu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4" name="Rectangle 2"/>
          <p:cNvSpPr>
            <a:spLocks noGrp="1" noChangeArrowheads="1"/>
          </p:cNvSpPr>
          <p:nvPr>
            <p:ph type="ctrTitle"/>
          </p:nvPr>
        </p:nvSpPr>
        <p:spPr>
          <a:xfrm>
            <a:off x="0" y="6019800"/>
            <a:ext cx="9144000" cy="838200"/>
          </a:xfrm>
          <a:solidFill>
            <a:srgbClr val="FFFFFF"/>
          </a:solidFill>
        </p:spPr>
        <p:txBody>
          <a:bodyPr/>
          <a:lstStyle/>
          <a:p>
            <a:pPr eaLnBrk="1" hangingPunct="1"/>
            <a:r>
              <a:rPr lang="ar-JO" sz="5400" b="1" i="0" dirty="0">
                <a:latin typeface="Arial" panose="020B0604020202020204" pitchFamily="34" charset="0"/>
                <a:ea typeface="Geneva" charset="0"/>
                <a:cs typeface="Arial" panose="020B0604020202020204" pitchFamily="34" charset="0"/>
              </a:rPr>
              <a:t>الخزنة من أعلى</a:t>
            </a:r>
            <a:endParaRPr lang="en-US" sz="5400" i="0" dirty="0">
              <a:latin typeface="Arial" panose="020B0604020202020204" pitchFamily="34" charset="0"/>
              <a:ea typeface="Geneva" charset="0"/>
              <a:cs typeface="Arial" panose="020B0604020202020204" pitchFamily="34" charset="0"/>
            </a:endParaRPr>
          </a:p>
        </p:txBody>
      </p:sp>
    </p:spTree>
    <p:extLst>
      <p:ext uri="{BB962C8B-B14F-4D97-AF65-F5344CB8AC3E}">
        <p14:creationId xmlns:p14="http://schemas.microsoft.com/office/powerpoint/2010/main" val="85863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ctrTitle"/>
          </p:nvPr>
        </p:nvSpPr>
        <p:spPr/>
        <p:txBody>
          <a:bodyPr/>
          <a:lstStyle/>
          <a:p>
            <a:pPr eaLnBrk="1" hangingPunct="1"/>
            <a:r>
              <a:rPr lang="ar-SA" dirty="0">
                <a:latin typeface="Arial" panose="020B0604020202020204" pitchFamily="34" charset="0"/>
                <a:cs typeface="Arial" panose="020B0604020202020204" pitchFamily="34" charset="0"/>
              </a:rPr>
              <a:t>بيترا</a:t>
            </a:r>
            <a:r>
              <a:rPr lang="en-US" dirty="0">
                <a:latin typeface="Arial" panose="020B0604020202020204" pitchFamily="34" charset="0"/>
                <a:cs typeface="Arial" panose="020B0604020202020204" pitchFamily="34" charset="0"/>
              </a:rPr>
              <a:t> Map</a:t>
            </a:r>
          </a:p>
        </p:txBody>
      </p:sp>
      <p:sp>
        <p:nvSpPr>
          <p:cNvPr id="445443" name="Rectangle 3"/>
          <p:cNvSpPr>
            <a:spLocks noChangeArrowheads="1"/>
          </p:cNvSpPr>
          <p:nvPr/>
        </p:nvSpPr>
        <p:spPr bwMode="auto">
          <a:xfrm>
            <a:off x="0" y="0"/>
            <a:ext cx="9144000" cy="6858000"/>
          </a:xfrm>
          <a:prstGeom prst="rect">
            <a:avLst/>
          </a:prstGeom>
          <a:solidFill>
            <a:srgbClr val="F3E7F3"/>
          </a:solidFill>
          <a:ln w="9525">
            <a:solidFill>
              <a:schemeClr val="tx1"/>
            </a:solidFill>
            <a:miter lim="800000"/>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pic>
        <p:nvPicPr>
          <p:cNvPr id="159747" name="Picture 4" descr="Petra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8153400" cy="684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5445" name="Freeform 5"/>
          <p:cNvSpPr>
            <a:spLocks/>
          </p:cNvSpPr>
          <p:nvPr/>
        </p:nvSpPr>
        <p:spPr bwMode="auto">
          <a:xfrm>
            <a:off x="5556250" y="4260850"/>
            <a:ext cx="2730500" cy="596900"/>
          </a:xfrm>
          <a:custGeom>
            <a:avLst/>
            <a:gdLst/>
            <a:ahLst/>
            <a:cxnLst>
              <a:cxn ang="0">
                <a:pos x="1720" y="316"/>
              </a:cxn>
              <a:cxn ang="0">
                <a:pos x="1648" y="340"/>
              </a:cxn>
              <a:cxn ang="0">
                <a:pos x="1592" y="332"/>
              </a:cxn>
              <a:cxn ang="0">
                <a:pos x="1580" y="320"/>
              </a:cxn>
              <a:cxn ang="0">
                <a:pos x="1516" y="300"/>
              </a:cxn>
              <a:cxn ang="0">
                <a:pos x="1468" y="264"/>
              </a:cxn>
              <a:cxn ang="0">
                <a:pos x="1428" y="284"/>
              </a:cxn>
              <a:cxn ang="0">
                <a:pos x="1356" y="324"/>
              </a:cxn>
              <a:cxn ang="0">
                <a:pos x="1332" y="340"/>
              </a:cxn>
              <a:cxn ang="0">
                <a:pos x="1320" y="352"/>
              </a:cxn>
              <a:cxn ang="0">
                <a:pos x="1268" y="372"/>
              </a:cxn>
              <a:cxn ang="0">
                <a:pos x="1192" y="368"/>
              </a:cxn>
              <a:cxn ang="0">
                <a:pos x="1184" y="344"/>
              </a:cxn>
              <a:cxn ang="0">
                <a:pos x="1172" y="280"/>
              </a:cxn>
              <a:cxn ang="0">
                <a:pos x="1164" y="256"/>
              </a:cxn>
              <a:cxn ang="0">
                <a:pos x="1092" y="208"/>
              </a:cxn>
              <a:cxn ang="0">
                <a:pos x="1064" y="216"/>
              </a:cxn>
              <a:cxn ang="0">
                <a:pos x="1056" y="228"/>
              </a:cxn>
              <a:cxn ang="0">
                <a:pos x="1032" y="240"/>
              </a:cxn>
              <a:cxn ang="0">
                <a:pos x="1008" y="256"/>
              </a:cxn>
              <a:cxn ang="0">
                <a:pos x="984" y="304"/>
              </a:cxn>
              <a:cxn ang="0">
                <a:pos x="932" y="320"/>
              </a:cxn>
              <a:cxn ang="0">
                <a:pos x="896" y="304"/>
              </a:cxn>
              <a:cxn ang="0">
                <a:pos x="888" y="280"/>
              </a:cxn>
              <a:cxn ang="0">
                <a:pos x="864" y="268"/>
              </a:cxn>
              <a:cxn ang="0">
                <a:pos x="804" y="120"/>
              </a:cxn>
              <a:cxn ang="0">
                <a:pos x="708" y="36"/>
              </a:cxn>
              <a:cxn ang="0">
                <a:pos x="676" y="0"/>
              </a:cxn>
              <a:cxn ang="0">
                <a:pos x="540" y="28"/>
              </a:cxn>
              <a:cxn ang="0">
                <a:pos x="516" y="48"/>
              </a:cxn>
              <a:cxn ang="0">
                <a:pos x="476" y="100"/>
              </a:cxn>
              <a:cxn ang="0">
                <a:pos x="452" y="112"/>
              </a:cxn>
              <a:cxn ang="0">
                <a:pos x="372" y="164"/>
              </a:cxn>
              <a:cxn ang="0">
                <a:pos x="332" y="88"/>
              </a:cxn>
              <a:cxn ang="0">
                <a:pos x="276" y="48"/>
              </a:cxn>
              <a:cxn ang="0">
                <a:pos x="168" y="64"/>
              </a:cxn>
              <a:cxn ang="0">
                <a:pos x="80" y="100"/>
              </a:cxn>
              <a:cxn ang="0">
                <a:pos x="48" y="160"/>
              </a:cxn>
              <a:cxn ang="0">
                <a:pos x="0" y="180"/>
              </a:cxn>
            </a:cxnLst>
            <a:rect l="0" t="0" r="r" b="b"/>
            <a:pathLst>
              <a:path w="1720" h="376">
                <a:moveTo>
                  <a:pt x="1720" y="316"/>
                </a:moveTo>
                <a:cubicBezTo>
                  <a:pt x="1658" y="337"/>
                  <a:pt x="1683" y="331"/>
                  <a:pt x="1648" y="340"/>
                </a:cubicBezTo>
                <a:cubicBezTo>
                  <a:pt x="1629" y="338"/>
                  <a:pt x="1607" y="342"/>
                  <a:pt x="1592" y="332"/>
                </a:cubicBezTo>
                <a:cubicBezTo>
                  <a:pt x="1587" y="328"/>
                  <a:pt x="1584" y="322"/>
                  <a:pt x="1580" y="320"/>
                </a:cubicBezTo>
                <a:cubicBezTo>
                  <a:pt x="1560" y="309"/>
                  <a:pt x="1534" y="312"/>
                  <a:pt x="1516" y="300"/>
                </a:cubicBezTo>
                <a:cubicBezTo>
                  <a:pt x="1497" y="287"/>
                  <a:pt x="1482" y="278"/>
                  <a:pt x="1468" y="264"/>
                </a:cubicBezTo>
                <a:cubicBezTo>
                  <a:pt x="1453" y="267"/>
                  <a:pt x="1428" y="284"/>
                  <a:pt x="1428" y="284"/>
                </a:cubicBezTo>
                <a:cubicBezTo>
                  <a:pt x="1406" y="316"/>
                  <a:pt x="1384" y="307"/>
                  <a:pt x="1356" y="324"/>
                </a:cubicBezTo>
                <a:cubicBezTo>
                  <a:pt x="1347" y="328"/>
                  <a:pt x="1338" y="333"/>
                  <a:pt x="1332" y="340"/>
                </a:cubicBezTo>
                <a:cubicBezTo>
                  <a:pt x="1328" y="344"/>
                  <a:pt x="1324" y="349"/>
                  <a:pt x="1320" y="352"/>
                </a:cubicBezTo>
                <a:cubicBezTo>
                  <a:pt x="1303" y="361"/>
                  <a:pt x="1284" y="361"/>
                  <a:pt x="1268" y="372"/>
                </a:cubicBezTo>
                <a:cubicBezTo>
                  <a:pt x="1242" y="370"/>
                  <a:pt x="1216" y="376"/>
                  <a:pt x="1192" y="368"/>
                </a:cubicBezTo>
                <a:cubicBezTo>
                  <a:pt x="1184" y="365"/>
                  <a:pt x="1184" y="344"/>
                  <a:pt x="1184" y="344"/>
                </a:cubicBezTo>
                <a:cubicBezTo>
                  <a:pt x="1180" y="322"/>
                  <a:pt x="1177" y="300"/>
                  <a:pt x="1172" y="280"/>
                </a:cubicBezTo>
                <a:cubicBezTo>
                  <a:pt x="1169" y="271"/>
                  <a:pt x="1171" y="260"/>
                  <a:pt x="1164" y="256"/>
                </a:cubicBezTo>
                <a:cubicBezTo>
                  <a:pt x="1141" y="241"/>
                  <a:pt x="1117" y="216"/>
                  <a:pt x="1092" y="208"/>
                </a:cubicBezTo>
                <a:cubicBezTo>
                  <a:pt x="1082" y="211"/>
                  <a:pt x="1072" y="210"/>
                  <a:pt x="1064" y="216"/>
                </a:cubicBezTo>
                <a:cubicBezTo>
                  <a:pt x="1060" y="218"/>
                  <a:pt x="1059" y="224"/>
                  <a:pt x="1056" y="228"/>
                </a:cubicBezTo>
                <a:cubicBezTo>
                  <a:pt x="1042" y="241"/>
                  <a:pt x="1046" y="231"/>
                  <a:pt x="1032" y="240"/>
                </a:cubicBezTo>
                <a:cubicBezTo>
                  <a:pt x="1023" y="244"/>
                  <a:pt x="1008" y="256"/>
                  <a:pt x="1008" y="256"/>
                </a:cubicBezTo>
                <a:cubicBezTo>
                  <a:pt x="1004" y="266"/>
                  <a:pt x="994" y="297"/>
                  <a:pt x="984" y="304"/>
                </a:cubicBezTo>
                <a:cubicBezTo>
                  <a:pt x="970" y="312"/>
                  <a:pt x="947" y="314"/>
                  <a:pt x="932" y="320"/>
                </a:cubicBezTo>
                <a:cubicBezTo>
                  <a:pt x="914" y="317"/>
                  <a:pt x="905" y="320"/>
                  <a:pt x="896" y="304"/>
                </a:cubicBezTo>
                <a:cubicBezTo>
                  <a:pt x="891" y="296"/>
                  <a:pt x="896" y="282"/>
                  <a:pt x="888" y="280"/>
                </a:cubicBezTo>
                <a:cubicBezTo>
                  <a:pt x="871" y="274"/>
                  <a:pt x="879" y="278"/>
                  <a:pt x="864" y="268"/>
                </a:cubicBezTo>
                <a:cubicBezTo>
                  <a:pt x="835" y="225"/>
                  <a:pt x="851" y="151"/>
                  <a:pt x="804" y="120"/>
                </a:cubicBezTo>
                <a:cubicBezTo>
                  <a:pt x="786" y="68"/>
                  <a:pt x="741" y="69"/>
                  <a:pt x="708" y="36"/>
                </a:cubicBezTo>
                <a:cubicBezTo>
                  <a:pt x="703" y="23"/>
                  <a:pt x="688" y="4"/>
                  <a:pt x="676" y="0"/>
                </a:cubicBezTo>
                <a:cubicBezTo>
                  <a:pt x="640" y="2"/>
                  <a:pt x="574" y="16"/>
                  <a:pt x="540" y="28"/>
                </a:cubicBezTo>
                <a:cubicBezTo>
                  <a:pt x="532" y="35"/>
                  <a:pt x="522" y="40"/>
                  <a:pt x="516" y="48"/>
                </a:cubicBezTo>
                <a:cubicBezTo>
                  <a:pt x="502" y="64"/>
                  <a:pt x="500" y="91"/>
                  <a:pt x="476" y="100"/>
                </a:cubicBezTo>
                <a:cubicBezTo>
                  <a:pt x="459" y="105"/>
                  <a:pt x="467" y="101"/>
                  <a:pt x="452" y="112"/>
                </a:cubicBezTo>
                <a:cubicBezTo>
                  <a:pt x="437" y="133"/>
                  <a:pt x="398" y="155"/>
                  <a:pt x="372" y="164"/>
                </a:cubicBezTo>
                <a:cubicBezTo>
                  <a:pt x="355" y="139"/>
                  <a:pt x="349" y="111"/>
                  <a:pt x="332" y="88"/>
                </a:cubicBezTo>
                <a:cubicBezTo>
                  <a:pt x="323" y="63"/>
                  <a:pt x="295" y="61"/>
                  <a:pt x="276" y="48"/>
                </a:cubicBezTo>
                <a:cubicBezTo>
                  <a:pt x="237" y="50"/>
                  <a:pt x="204" y="54"/>
                  <a:pt x="168" y="64"/>
                </a:cubicBezTo>
                <a:cubicBezTo>
                  <a:pt x="136" y="95"/>
                  <a:pt x="124" y="95"/>
                  <a:pt x="80" y="100"/>
                </a:cubicBezTo>
                <a:cubicBezTo>
                  <a:pt x="64" y="122"/>
                  <a:pt x="72" y="143"/>
                  <a:pt x="48" y="160"/>
                </a:cubicBezTo>
                <a:cubicBezTo>
                  <a:pt x="35" y="178"/>
                  <a:pt x="20" y="180"/>
                  <a:pt x="0" y="180"/>
                </a:cubicBezTo>
              </a:path>
            </a:pathLst>
          </a:custGeom>
          <a:noFill/>
          <a:ln w="38100" cap="flat" cmpd="sng">
            <a:solidFill>
              <a:srgbClr val="FF3300"/>
            </a:solidFill>
            <a:prstDash val="solid"/>
            <a:round/>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45446" name="Freeform 6"/>
          <p:cNvSpPr>
            <a:spLocks/>
          </p:cNvSpPr>
          <p:nvPr/>
        </p:nvSpPr>
        <p:spPr bwMode="auto">
          <a:xfrm>
            <a:off x="4686300" y="3905250"/>
            <a:ext cx="831850" cy="565150"/>
          </a:xfrm>
          <a:custGeom>
            <a:avLst/>
            <a:gdLst/>
            <a:ahLst/>
            <a:cxnLst>
              <a:cxn ang="0">
                <a:pos x="524" y="356"/>
              </a:cxn>
              <a:cxn ang="0">
                <a:pos x="448" y="300"/>
              </a:cxn>
              <a:cxn ang="0">
                <a:pos x="420" y="272"/>
              </a:cxn>
              <a:cxn ang="0">
                <a:pos x="380" y="232"/>
              </a:cxn>
              <a:cxn ang="0">
                <a:pos x="308" y="192"/>
              </a:cxn>
              <a:cxn ang="0">
                <a:pos x="260" y="144"/>
              </a:cxn>
              <a:cxn ang="0">
                <a:pos x="92" y="68"/>
              </a:cxn>
              <a:cxn ang="0">
                <a:pos x="44" y="40"/>
              </a:cxn>
              <a:cxn ang="0">
                <a:pos x="0" y="0"/>
              </a:cxn>
            </a:cxnLst>
            <a:rect l="0" t="0" r="r" b="b"/>
            <a:pathLst>
              <a:path w="524" h="356">
                <a:moveTo>
                  <a:pt x="524" y="356"/>
                </a:moveTo>
                <a:cubicBezTo>
                  <a:pt x="509" y="313"/>
                  <a:pt x="492" y="308"/>
                  <a:pt x="448" y="300"/>
                </a:cubicBezTo>
                <a:cubicBezTo>
                  <a:pt x="433" y="290"/>
                  <a:pt x="434" y="281"/>
                  <a:pt x="420" y="272"/>
                </a:cubicBezTo>
                <a:cubicBezTo>
                  <a:pt x="403" y="247"/>
                  <a:pt x="413" y="238"/>
                  <a:pt x="380" y="232"/>
                </a:cubicBezTo>
                <a:cubicBezTo>
                  <a:pt x="356" y="216"/>
                  <a:pt x="331" y="207"/>
                  <a:pt x="308" y="192"/>
                </a:cubicBezTo>
                <a:cubicBezTo>
                  <a:pt x="300" y="169"/>
                  <a:pt x="282" y="151"/>
                  <a:pt x="260" y="144"/>
                </a:cubicBezTo>
                <a:cubicBezTo>
                  <a:pt x="220" y="104"/>
                  <a:pt x="146" y="81"/>
                  <a:pt x="92" y="68"/>
                </a:cubicBezTo>
                <a:cubicBezTo>
                  <a:pt x="75" y="56"/>
                  <a:pt x="62" y="46"/>
                  <a:pt x="44" y="40"/>
                </a:cubicBezTo>
                <a:cubicBezTo>
                  <a:pt x="29" y="25"/>
                  <a:pt x="14" y="14"/>
                  <a:pt x="0" y="0"/>
                </a:cubicBezTo>
              </a:path>
            </a:pathLst>
          </a:custGeom>
          <a:noFill/>
          <a:ln w="38100" cap="flat" cmpd="sng">
            <a:solidFill>
              <a:srgbClr val="FF3300"/>
            </a:solidFill>
            <a:prstDash val="solid"/>
            <a:round/>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7" name="Rectangle 3"/>
          <p:cNvSpPr txBox="1">
            <a:spLocks noRot="1" noChangeArrowheads="1"/>
          </p:cNvSpPr>
          <p:nvPr/>
        </p:nvSpPr>
        <p:spPr bwMode="auto">
          <a:xfrm>
            <a:off x="5436096" y="5877272"/>
            <a:ext cx="2880320" cy="79208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a:lstStyle>
          <a:p>
            <a:pPr eaLnBrk="1" hangingPunct="1">
              <a:defRPr/>
            </a:pPr>
            <a:r>
              <a:rPr lang="ar-JO" sz="4000" b="1" i="0" dirty="0">
                <a:solidFill>
                  <a:srgbClr val="F6F4F2"/>
                </a:solidFill>
                <a:effectLst/>
                <a:latin typeface="Arial" panose="020B0604020202020204" pitchFamily="34" charset="0"/>
                <a:cs typeface="Arial" panose="020B0604020202020204" pitchFamily="34" charset="0"/>
              </a:rPr>
              <a:t>البتراء</a:t>
            </a:r>
            <a:endParaRPr lang="en-US" sz="1000" b="1" i="0" dirty="0">
              <a:solidFill>
                <a:srgbClr val="F6F4F2"/>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45446"/>
                                        </p:tgtEl>
                                        <p:attrNameLst>
                                          <p:attrName>style.visibility</p:attrName>
                                        </p:attrNameLst>
                                      </p:cBhvr>
                                      <p:to>
                                        <p:strVal val="visible"/>
                                      </p:to>
                                    </p:set>
                                    <p:animEffect transition="in" filter="wipe(right)">
                                      <p:cBhvr>
                                        <p:cTn id="7" dur="500"/>
                                        <p:tgtEl>
                                          <p:spTgt spid="445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0" y="2438400"/>
            <a:ext cx="4419600" cy="4038600"/>
          </a:xfrm>
        </p:spPr>
        <p:txBody>
          <a:bodyPr/>
          <a:lstStyle/>
          <a:p>
            <a:pPr eaLnBrk="1" hangingPunct="1"/>
            <a:r>
              <a:rPr lang="ar-JO" sz="5400" b="1" i="0" dirty="0"/>
              <a:t>قام المهندسون النبطيون ببراعة بجمع 6 بوصات من الأمطار السنوية.</a:t>
            </a:r>
            <a:endParaRPr lang="en-US" sz="5400" b="1" i="0" dirty="0">
              <a:latin typeface="Arial" charset="0"/>
              <a:ea typeface="Geneva" charset="0"/>
              <a:cs typeface="Geneva" charset="0"/>
            </a:endParaRPr>
          </a:p>
        </p:txBody>
      </p:sp>
      <p:pic>
        <p:nvPicPr>
          <p:cNvPr id="189442" name="Picture 4" descr="Waterwa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3113" y="0"/>
            <a:ext cx="4560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4781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4" descr="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490" name="Picture 5" descr="Tomb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2"/>
          <p:cNvSpPr>
            <a:spLocks noGrp="1" noChangeArrowheads="1"/>
          </p:cNvSpPr>
          <p:nvPr>
            <p:ph type="title"/>
          </p:nvPr>
        </p:nvSpPr>
        <p:spPr>
          <a:xfrm>
            <a:off x="0" y="6019800"/>
            <a:ext cx="9144000" cy="838200"/>
          </a:xfrm>
          <a:solidFill>
            <a:srgbClr val="FFFFFF"/>
          </a:solidFill>
        </p:spPr>
        <p:txBody>
          <a:bodyPr/>
          <a:lstStyle/>
          <a:p>
            <a:pPr eaLnBrk="1" hangingPunct="1"/>
            <a:r>
              <a:rPr lang="ar-JO" sz="4400" b="1" i="0" dirty="0">
                <a:latin typeface="Arial" panose="020B0604020202020204" pitchFamily="34" charset="0"/>
                <a:ea typeface="Geneva" charset="0"/>
                <a:cs typeface="Arial" panose="020B0604020202020204" pitchFamily="34" charset="0"/>
              </a:rPr>
              <a:t>القبور النبطية شرق مركز المدينة</a:t>
            </a:r>
            <a:endParaRPr lang="en-US" sz="4400" b="1" i="0" dirty="0">
              <a:latin typeface="Arial" panose="020B0604020202020204" pitchFamily="34" charset="0"/>
              <a:ea typeface="Geneva" charset="0"/>
              <a:cs typeface="Arial" panose="020B0604020202020204" pitchFamily="34" charset="0"/>
            </a:endParaRPr>
          </a:p>
        </p:txBody>
      </p:sp>
    </p:spTree>
    <p:extLst>
      <p:ext uri="{BB962C8B-B14F-4D97-AF65-F5344CB8AC3E}">
        <p14:creationId xmlns:p14="http://schemas.microsoft.com/office/powerpoint/2010/main" val="2084523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7" name="Freeform 6">
            <a:extLst>
              <a:ext uri="{FF2B5EF4-FFF2-40B4-BE49-F238E27FC236}">
                <a16:creationId xmlns:a16="http://schemas.microsoft.com/office/drawing/2014/main" id="{0EB7BB9B-64D7-C546-A2BC-440AD81886E1}"/>
              </a:ext>
            </a:extLst>
          </p:cNvPr>
          <p:cNvSpPr/>
          <p:nvPr/>
        </p:nvSpPr>
        <p:spPr bwMode="auto">
          <a:xfrm>
            <a:off x="5770844" y="1382591"/>
            <a:ext cx="109182" cy="812925"/>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 name="Explosion 1 3"/>
          <p:cNvSpPr/>
          <p:nvPr/>
        </p:nvSpPr>
        <p:spPr bwMode="auto">
          <a:xfrm>
            <a:off x="4560957" y="445369"/>
            <a:ext cx="2528957" cy="1619765"/>
          </a:xfrm>
          <a:prstGeom prst="irregularSeal1">
            <a:avLst/>
          </a:prstGeom>
          <a:solidFill>
            <a:srgbClr val="245336"/>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ar-JO" altLang="zh-CN" sz="2800" b="1" dirty="0">
                <a:solidFill>
                  <a:schemeClr val="bg1"/>
                </a:solidFill>
                <a:latin typeface="Arial" panose="020B0604020202020204" pitchFamily="34" charset="0"/>
                <a:cs typeface="Arial" panose="020B0604020202020204" pitchFamily="34" charset="0"/>
              </a:rPr>
              <a:t>ذكر كوش بلاد ما بين النهرين لأول مرة في تكوين 2</a:t>
            </a:r>
            <a:endParaRPr kumimoji="1" lang="en-US" altLang="zh-CN" sz="18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4981109" y="901308"/>
            <a:ext cx="150555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عدن</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4" name="TextBox 13"/>
          <p:cNvSpPr txBox="1"/>
          <p:nvPr/>
        </p:nvSpPr>
        <p:spPr>
          <a:xfrm>
            <a:off x="518313" y="4594264"/>
            <a:ext cx="84991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مصر</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4280653" y="2780928"/>
            <a:ext cx="122341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حويلة ؟</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20" name="TextBox 19"/>
          <p:cNvSpPr txBox="1"/>
          <p:nvPr/>
        </p:nvSpPr>
        <p:spPr>
          <a:xfrm>
            <a:off x="572979" y="6131115"/>
            <a:ext cx="126028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السودان</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22" name="TextBox 21"/>
          <p:cNvSpPr txBox="1"/>
          <p:nvPr/>
        </p:nvSpPr>
        <p:spPr>
          <a:xfrm>
            <a:off x="6360387" y="2784215"/>
            <a:ext cx="114646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كوش ؟</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6" name="Line Callout 1 (Accent Bar) 15">
            <a:extLst>
              <a:ext uri="{FF2B5EF4-FFF2-40B4-BE49-F238E27FC236}">
                <a16:creationId xmlns:a16="http://schemas.microsoft.com/office/drawing/2014/main" id="{6BEF5527-3989-F84E-BBAA-935CE5918789}"/>
              </a:ext>
            </a:extLst>
          </p:cNvPr>
          <p:cNvSpPr/>
          <p:nvPr/>
        </p:nvSpPr>
        <p:spPr bwMode="auto">
          <a:xfrm>
            <a:off x="2009591" y="3429000"/>
            <a:ext cx="7134409" cy="3413519"/>
          </a:xfrm>
          <a:prstGeom prst="accentCallout1">
            <a:avLst>
              <a:gd name="adj1" fmla="val 17243"/>
              <a:gd name="adj2" fmla="val -1626"/>
              <a:gd name="adj3" fmla="val -59222"/>
              <a:gd name="adj4" fmla="val 22200"/>
            </a:avLst>
          </a:prstGeom>
          <a:solidFill>
            <a:srgbClr val="00206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C9D4389-CF0C-964C-9846-13B4BCB8DA39}"/>
              </a:ext>
            </a:extLst>
          </p:cNvPr>
          <p:cNvSpPr txBox="1"/>
          <p:nvPr/>
        </p:nvSpPr>
        <p:spPr>
          <a:xfrm>
            <a:off x="2051720" y="3429000"/>
            <a:ext cx="7134409" cy="1938992"/>
          </a:xfrm>
          <a:prstGeom prst="rect">
            <a:avLst/>
          </a:prstGeom>
          <a:noFill/>
        </p:spPr>
        <p:txBody>
          <a:bodyPr wrap="square" rtlCol="0">
            <a:spAutoFit/>
          </a:body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 وكان نهر يخرج من عدن ليسقي الجنة ومن هناك ينقسم فيصير أربعة رؤوس 11 اسم الواحد فيشون وهو المحيط بجميع أرض الحويلة حيث الذهب 12 وذهب تلك الأرض جيد هناك المقل وحجر الجزع     13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واسم النهر الثاني جيحون وهو المحيط بجميع أرض كوش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 2: 10-13)</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Freeform 20">
            <a:extLst>
              <a:ext uri="{FF2B5EF4-FFF2-40B4-BE49-F238E27FC236}">
                <a16:creationId xmlns:a16="http://schemas.microsoft.com/office/drawing/2014/main" id="{5DA5CB26-1F52-464C-BB5E-819ABAF2F8A6}"/>
              </a:ext>
            </a:extLst>
          </p:cNvPr>
          <p:cNvSpPr/>
          <p:nvPr/>
        </p:nvSpPr>
        <p:spPr bwMode="auto">
          <a:xfrm rot="3097679">
            <a:off x="5574840" y="2153629"/>
            <a:ext cx="93639" cy="646754"/>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Freeform 22">
            <a:extLst>
              <a:ext uri="{FF2B5EF4-FFF2-40B4-BE49-F238E27FC236}">
                <a16:creationId xmlns:a16="http://schemas.microsoft.com/office/drawing/2014/main" id="{7223846B-4204-544B-B4CF-34E213395EEB}"/>
              </a:ext>
            </a:extLst>
          </p:cNvPr>
          <p:cNvSpPr/>
          <p:nvPr/>
        </p:nvSpPr>
        <p:spPr bwMode="auto">
          <a:xfrm rot="19351571">
            <a:off x="6196671" y="2095716"/>
            <a:ext cx="86864" cy="697195"/>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42136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par>
                          <p:cTn id="22" fill="hold">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linds(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2" grpId="0"/>
      <p:bldP spid="21" grpId="0" animBg="1"/>
      <p:bldP spid="2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244624"/>
            <a:ext cx="9144000" cy="1600200"/>
          </a:xfrm>
          <a:gradFill rotWithShape="1">
            <a:gsLst>
              <a:gs pos="0">
                <a:schemeClr val="bg2">
                  <a:alpha val="94000"/>
                </a:schemeClr>
              </a:gs>
              <a:gs pos="100000">
                <a:schemeClr val="accent1">
                  <a:gamma/>
                  <a:shade val="46275"/>
                  <a:invGamma/>
                </a:schemeClr>
              </a:gs>
            </a:gsLst>
            <a:lin ang="5400000" scaled="1"/>
          </a:gradFill>
        </p:spPr>
        <p:txBody>
          <a:bodyPr/>
          <a:lstStyle/>
          <a:p>
            <a:pPr eaLnBrk="1" hangingPunct="1">
              <a:defRPr/>
            </a:pPr>
            <a:r>
              <a:rPr lang="ar-JO" sz="3600" b="1" i="0" dirty="0">
                <a:solidFill>
                  <a:srgbClr val="FFFFFF"/>
                </a:solidFill>
                <a:effectLst>
                  <a:outerShdw blurRad="50800" dist="50800" dir="2700000" algn="tl" rotWithShape="0">
                    <a:srgbClr val="000000">
                      <a:alpha val="80000"/>
                    </a:srgbClr>
                  </a:outerShdw>
                </a:effectLst>
                <a:latin typeface="Arial" panose="020B0604020202020204" pitchFamily="34" charset="0"/>
                <a:ea typeface="+mj-ea"/>
                <a:cs typeface="Arial" panose="020B0604020202020204" pitchFamily="34" charset="0"/>
              </a:rPr>
              <a:t>تكبر قلبك قد خدعك أيها الساكن في محاجئ الصخر رفعة مقعده القائل في قلبه من يحدرني إلى الأرض (عوبديا 3)</a:t>
            </a:r>
            <a:endParaRPr lang="en-US" sz="3600" b="1" i="0" dirty="0">
              <a:solidFill>
                <a:srgbClr val="FFFFFF"/>
              </a:solidFill>
              <a:effectLst>
                <a:outerShdw blurRad="50800" dist="50800" dir="2700000" algn="tl" rotWithShape="0">
                  <a:srgbClr val="000000">
                    <a:alpha val="80000"/>
                  </a:srgbClr>
                </a:outerShdw>
              </a:effectLst>
              <a:latin typeface="Arial" panose="020B0604020202020204" pitchFamily="34" charset="0"/>
              <a:ea typeface="+mj-ea"/>
              <a:cs typeface="Arial" panose="020B0604020202020204" pitchFamily="34" charset="0"/>
            </a:endParaRPr>
          </a:p>
        </p:txBody>
      </p:sp>
      <p:sp>
        <p:nvSpPr>
          <p:cNvPr id="195587" name="Text Box 7"/>
          <p:cNvSpPr txBox="1">
            <a:spLocks noChangeArrowheads="1"/>
          </p:cNvSpPr>
          <p:nvPr/>
        </p:nvSpPr>
        <p:spPr bwMode="auto">
          <a:xfrm>
            <a:off x="8311163" y="-76200"/>
            <a:ext cx="904415"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598ت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0848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ctrTitle"/>
          </p:nvPr>
        </p:nvSpPr>
        <p:spPr/>
        <p:txBody>
          <a:bodyPr/>
          <a:lstStyle/>
          <a:p>
            <a:pPr eaLnBrk="1" hangingPunct="1"/>
            <a:r>
              <a:rPr lang="ar-SA" dirty="0">
                <a:latin typeface="Arial" panose="020B0604020202020204" pitchFamily="34" charset="0"/>
                <a:cs typeface="Arial" panose="020B0604020202020204" pitchFamily="34" charset="0"/>
              </a:rPr>
              <a:t>بيترا</a:t>
            </a:r>
            <a:r>
              <a:rPr lang="en-US" dirty="0">
                <a:latin typeface="Arial" panose="020B0604020202020204" pitchFamily="34" charset="0"/>
                <a:cs typeface="Arial" panose="020B0604020202020204" pitchFamily="34" charset="0"/>
              </a:rPr>
              <a:t> Map</a:t>
            </a:r>
          </a:p>
        </p:txBody>
      </p:sp>
      <p:sp>
        <p:nvSpPr>
          <p:cNvPr id="453635" name="Rectangle 3"/>
          <p:cNvSpPr>
            <a:spLocks noChangeArrowheads="1"/>
          </p:cNvSpPr>
          <p:nvPr/>
        </p:nvSpPr>
        <p:spPr bwMode="auto">
          <a:xfrm>
            <a:off x="0" y="0"/>
            <a:ext cx="9144000" cy="6858000"/>
          </a:xfrm>
          <a:prstGeom prst="rect">
            <a:avLst/>
          </a:prstGeom>
          <a:solidFill>
            <a:srgbClr val="F3E7F3"/>
          </a:solidFill>
          <a:ln w="9525">
            <a:solidFill>
              <a:schemeClr val="tx1"/>
            </a:solidFill>
            <a:miter lim="800000"/>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pic>
        <p:nvPicPr>
          <p:cNvPr id="167939" name="Picture 4" descr="Petra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8153400" cy="684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3637" name="Freeform 5"/>
          <p:cNvSpPr>
            <a:spLocks/>
          </p:cNvSpPr>
          <p:nvPr/>
        </p:nvSpPr>
        <p:spPr bwMode="auto">
          <a:xfrm>
            <a:off x="5556250" y="4260850"/>
            <a:ext cx="2730500" cy="596900"/>
          </a:xfrm>
          <a:custGeom>
            <a:avLst/>
            <a:gdLst/>
            <a:ahLst/>
            <a:cxnLst>
              <a:cxn ang="0">
                <a:pos x="1720" y="316"/>
              </a:cxn>
              <a:cxn ang="0">
                <a:pos x="1648" y="340"/>
              </a:cxn>
              <a:cxn ang="0">
                <a:pos x="1592" y="332"/>
              </a:cxn>
              <a:cxn ang="0">
                <a:pos x="1580" y="320"/>
              </a:cxn>
              <a:cxn ang="0">
                <a:pos x="1516" y="300"/>
              </a:cxn>
              <a:cxn ang="0">
                <a:pos x="1468" y="264"/>
              </a:cxn>
              <a:cxn ang="0">
                <a:pos x="1428" y="284"/>
              </a:cxn>
              <a:cxn ang="0">
                <a:pos x="1356" y="324"/>
              </a:cxn>
              <a:cxn ang="0">
                <a:pos x="1332" y="340"/>
              </a:cxn>
              <a:cxn ang="0">
                <a:pos x="1320" y="352"/>
              </a:cxn>
              <a:cxn ang="0">
                <a:pos x="1268" y="372"/>
              </a:cxn>
              <a:cxn ang="0">
                <a:pos x="1192" y="368"/>
              </a:cxn>
              <a:cxn ang="0">
                <a:pos x="1184" y="344"/>
              </a:cxn>
              <a:cxn ang="0">
                <a:pos x="1172" y="280"/>
              </a:cxn>
              <a:cxn ang="0">
                <a:pos x="1164" y="256"/>
              </a:cxn>
              <a:cxn ang="0">
                <a:pos x="1092" y="208"/>
              </a:cxn>
              <a:cxn ang="0">
                <a:pos x="1064" y="216"/>
              </a:cxn>
              <a:cxn ang="0">
                <a:pos x="1056" y="228"/>
              </a:cxn>
              <a:cxn ang="0">
                <a:pos x="1032" y="240"/>
              </a:cxn>
              <a:cxn ang="0">
                <a:pos x="1008" y="256"/>
              </a:cxn>
              <a:cxn ang="0">
                <a:pos x="984" y="304"/>
              </a:cxn>
              <a:cxn ang="0">
                <a:pos x="932" y="320"/>
              </a:cxn>
              <a:cxn ang="0">
                <a:pos x="896" y="304"/>
              </a:cxn>
              <a:cxn ang="0">
                <a:pos x="888" y="280"/>
              </a:cxn>
              <a:cxn ang="0">
                <a:pos x="864" y="268"/>
              </a:cxn>
              <a:cxn ang="0">
                <a:pos x="804" y="120"/>
              </a:cxn>
              <a:cxn ang="0">
                <a:pos x="708" y="36"/>
              </a:cxn>
              <a:cxn ang="0">
                <a:pos x="676" y="0"/>
              </a:cxn>
              <a:cxn ang="0">
                <a:pos x="540" y="28"/>
              </a:cxn>
              <a:cxn ang="0">
                <a:pos x="516" y="48"/>
              </a:cxn>
              <a:cxn ang="0">
                <a:pos x="476" y="100"/>
              </a:cxn>
              <a:cxn ang="0">
                <a:pos x="452" y="112"/>
              </a:cxn>
              <a:cxn ang="0">
                <a:pos x="372" y="164"/>
              </a:cxn>
              <a:cxn ang="0">
                <a:pos x="332" y="88"/>
              </a:cxn>
              <a:cxn ang="0">
                <a:pos x="276" y="48"/>
              </a:cxn>
              <a:cxn ang="0">
                <a:pos x="168" y="64"/>
              </a:cxn>
              <a:cxn ang="0">
                <a:pos x="80" y="100"/>
              </a:cxn>
              <a:cxn ang="0">
                <a:pos x="48" y="160"/>
              </a:cxn>
              <a:cxn ang="0">
                <a:pos x="0" y="180"/>
              </a:cxn>
            </a:cxnLst>
            <a:rect l="0" t="0" r="r" b="b"/>
            <a:pathLst>
              <a:path w="1720" h="376">
                <a:moveTo>
                  <a:pt x="1720" y="316"/>
                </a:moveTo>
                <a:cubicBezTo>
                  <a:pt x="1658" y="337"/>
                  <a:pt x="1683" y="331"/>
                  <a:pt x="1648" y="340"/>
                </a:cubicBezTo>
                <a:cubicBezTo>
                  <a:pt x="1629" y="338"/>
                  <a:pt x="1607" y="342"/>
                  <a:pt x="1592" y="332"/>
                </a:cubicBezTo>
                <a:cubicBezTo>
                  <a:pt x="1587" y="328"/>
                  <a:pt x="1584" y="322"/>
                  <a:pt x="1580" y="320"/>
                </a:cubicBezTo>
                <a:cubicBezTo>
                  <a:pt x="1560" y="309"/>
                  <a:pt x="1534" y="312"/>
                  <a:pt x="1516" y="300"/>
                </a:cubicBezTo>
                <a:cubicBezTo>
                  <a:pt x="1497" y="287"/>
                  <a:pt x="1482" y="278"/>
                  <a:pt x="1468" y="264"/>
                </a:cubicBezTo>
                <a:cubicBezTo>
                  <a:pt x="1453" y="267"/>
                  <a:pt x="1428" y="284"/>
                  <a:pt x="1428" y="284"/>
                </a:cubicBezTo>
                <a:cubicBezTo>
                  <a:pt x="1406" y="316"/>
                  <a:pt x="1384" y="307"/>
                  <a:pt x="1356" y="324"/>
                </a:cubicBezTo>
                <a:cubicBezTo>
                  <a:pt x="1347" y="328"/>
                  <a:pt x="1338" y="333"/>
                  <a:pt x="1332" y="340"/>
                </a:cubicBezTo>
                <a:cubicBezTo>
                  <a:pt x="1328" y="344"/>
                  <a:pt x="1324" y="349"/>
                  <a:pt x="1320" y="352"/>
                </a:cubicBezTo>
                <a:cubicBezTo>
                  <a:pt x="1303" y="361"/>
                  <a:pt x="1284" y="361"/>
                  <a:pt x="1268" y="372"/>
                </a:cubicBezTo>
                <a:cubicBezTo>
                  <a:pt x="1242" y="370"/>
                  <a:pt x="1216" y="376"/>
                  <a:pt x="1192" y="368"/>
                </a:cubicBezTo>
                <a:cubicBezTo>
                  <a:pt x="1184" y="365"/>
                  <a:pt x="1184" y="344"/>
                  <a:pt x="1184" y="344"/>
                </a:cubicBezTo>
                <a:cubicBezTo>
                  <a:pt x="1180" y="322"/>
                  <a:pt x="1177" y="300"/>
                  <a:pt x="1172" y="280"/>
                </a:cubicBezTo>
                <a:cubicBezTo>
                  <a:pt x="1169" y="271"/>
                  <a:pt x="1171" y="260"/>
                  <a:pt x="1164" y="256"/>
                </a:cubicBezTo>
                <a:cubicBezTo>
                  <a:pt x="1141" y="241"/>
                  <a:pt x="1117" y="216"/>
                  <a:pt x="1092" y="208"/>
                </a:cubicBezTo>
                <a:cubicBezTo>
                  <a:pt x="1082" y="211"/>
                  <a:pt x="1072" y="210"/>
                  <a:pt x="1064" y="216"/>
                </a:cubicBezTo>
                <a:cubicBezTo>
                  <a:pt x="1060" y="218"/>
                  <a:pt x="1059" y="224"/>
                  <a:pt x="1056" y="228"/>
                </a:cubicBezTo>
                <a:cubicBezTo>
                  <a:pt x="1042" y="241"/>
                  <a:pt x="1046" y="231"/>
                  <a:pt x="1032" y="240"/>
                </a:cubicBezTo>
                <a:cubicBezTo>
                  <a:pt x="1023" y="244"/>
                  <a:pt x="1008" y="256"/>
                  <a:pt x="1008" y="256"/>
                </a:cubicBezTo>
                <a:cubicBezTo>
                  <a:pt x="1004" y="266"/>
                  <a:pt x="994" y="297"/>
                  <a:pt x="984" y="304"/>
                </a:cubicBezTo>
                <a:cubicBezTo>
                  <a:pt x="970" y="312"/>
                  <a:pt x="947" y="314"/>
                  <a:pt x="932" y="320"/>
                </a:cubicBezTo>
                <a:cubicBezTo>
                  <a:pt x="914" y="317"/>
                  <a:pt x="905" y="320"/>
                  <a:pt x="896" y="304"/>
                </a:cubicBezTo>
                <a:cubicBezTo>
                  <a:pt x="891" y="296"/>
                  <a:pt x="896" y="282"/>
                  <a:pt x="888" y="280"/>
                </a:cubicBezTo>
                <a:cubicBezTo>
                  <a:pt x="871" y="274"/>
                  <a:pt x="879" y="278"/>
                  <a:pt x="864" y="268"/>
                </a:cubicBezTo>
                <a:cubicBezTo>
                  <a:pt x="835" y="225"/>
                  <a:pt x="851" y="151"/>
                  <a:pt x="804" y="120"/>
                </a:cubicBezTo>
                <a:cubicBezTo>
                  <a:pt x="786" y="68"/>
                  <a:pt x="741" y="69"/>
                  <a:pt x="708" y="36"/>
                </a:cubicBezTo>
                <a:cubicBezTo>
                  <a:pt x="703" y="23"/>
                  <a:pt x="688" y="4"/>
                  <a:pt x="676" y="0"/>
                </a:cubicBezTo>
                <a:cubicBezTo>
                  <a:pt x="640" y="2"/>
                  <a:pt x="574" y="16"/>
                  <a:pt x="540" y="28"/>
                </a:cubicBezTo>
                <a:cubicBezTo>
                  <a:pt x="532" y="35"/>
                  <a:pt x="522" y="40"/>
                  <a:pt x="516" y="48"/>
                </a:cubicBezTo>
                <a:cubicBezTo>
                  <a:pt x="502" y="64"/>
                  <a:pt x="500" y="91"/>
                  <a:pt x="476" y="100"/>
                </a:cubicBezTo>
                <a:cubicBezTo>
                  <a:pt x="459" y="105"/>
                  <a:pt x="467" y="101"/>
                  <a:pt x="452" y="112"/>
                </a:cubicBezTo>
                <a:cubicBezTo>
                  <a:pt x="437" y="133"/>
                  <a:pt x="398" y="155"/>
                  <a:pt x="372" y="164"/>
                </a:cubicBezTo>
                <a:cubicBezTo>
                  <a:pt x="355" y="139"/>
                  <a:pt x="349" y="111"/>
                  <a:pt x="332" y="88"/>
                </a:cubicBezTo>
                <a:cubicBezTo>
                  <a:pt x="323" y="63"/>
                  <a:pt x="295" y="61"/>
                  <a:pt x="276" y="48"/>
                </a:cubicBezTo>
                <a:cubicBezTo>
                  <a:pt x="237" y="50"/>
                  <a:pt x="204" y="54"/>
                  <a:pt x="168" y="64"/>
                </a:cubicBezTo>
                <a:cubicBezTo>
                  <a:pt x="136" y="95"/>
                  <a:pt x="124" y="95"/>
                  <a:pt x="80" y="100"/>
                </a:cubicBezTo>
                <a:cubicBezTo>
                  <a:pt x="64" y="122"/>
                  <a:pt x="72" y="143"/>
                  <a:pt x="48" y="160"/>
                </a:cubicBezTo>
                <a:cubicBezTo>
                  <a:pt x="35" y="178"/>
                  <a:pt x="20" y="180"/>
                  <a:pt x="0" y="180"/>
                </a:cubicBezTo>
              </a:path>
            </a:pathLst>
          </a:custGeom>
          <a:noFill/>
          <a:ln w="38100" cap="flat" cmpd="sng">
            <a:solidFill>
              <a:srgbClr val="FF3300"/>
            </a:solidFill>
            <a:prstDash val="solid"/>
            <a:round/>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53638" name="Freeform 6"/>
          <p:cNvSpPr>
            <a:spLocks/>
          </p:cNvSpPr>
          <p:nvPr/>
        </p:nvSpPr>
        <p:spPr bwMode="auto">
          <a:xfrm>
            <a:off x="4686300" y="3905250"/>
            <a:ext cx="831850" cy="565150"/>
          </a:xfrm>
          <a:custGeom>
            <a:avLst/>
            <a:gdLst/>
            <a:ahLst/>
            <a:cxnLst>
              <a:cxn ang="0">
                <a:pos x="524" y="356"/>
              </a:cxn>
              <a:cxn ang="0">
                <a:pos x="448" y="300"/>
              </a:cxn>
              <a:cxn ang="0">
                <a:pos x="420" y="272"/>
              </a:cxn>
              <a:cxn ang="0">
                <a:pos x="380" y="232"/>
              </a:cxn>
              <a:cxn ang="0">
                <a:pos x="308" y="192"/>
              </a:cxn>
              <a:cxn ang="0">
                <a:pos x="260" y="144"/>
              </a:cxn>
              <a:cxn ang="0">
                <a:pos x="92" y="68"/>
              </a:cxn>
              <a:cxn ang="0">
                <a:pos x="44" y="40"/>
              </a:cxn>
              <a:cxn ang="0">
                <a:pos x="0" y="0"/>
              </a:cxn>
            </a:cxnLst>
            <a:rect l="0" t="0" r="r" b="b"/>
            <a:pathLst>
              <a:path w="524" h="356">
                <a:moveTo>
                  <a:pt x="524" y="356"/>
                </a:moveTo>
                <a:cubicBezTo>
                  <a:pt x="509" y="313"/>
                  <a:pt x="492" y="308"/>
                  <a:pt x="448" y="300"/>
                </a:cubicBezTo>
                <a:cubicBezTo>
                  <a:pt x="433" y="290"/>
                  <a:pt x="434" y="281"/>
                  <a:pt x="420" y="272"/>
                </a:cubicBezTo>
                <a:cubicBezTo>
                  <a:pt x="403" y="247"/>
                  <a:pt x="413" y="238"/>
                  <a:pt x="380" y="232"/>
                </a:cubicBezTo>
                <a:cubicBezTo>
                  <a:pt x="356" y="216"/>
                  <a:pt x="331" y="207"/>
                  <a:pt x="308" y="192"/>
                </a:cubicBezTo>
                <a:cubicBezTo>
                  <a:pt x="300" y="169"/>
                  <a:pt x="282" y="151"/>
                  <a:pt x="260" y="144"/>
                </a:cubicBezTo>
                <a:cubicBezTo>
                  <a:pt x="220" y="104"/>
                  <a:pt x="146" y="81"/>
                  <a:pt x="92" y="68"/>
                </a:cubicBezTo>
                <a:cubicBezTo>
                  <a:pt x="75" y="56"/>
                  <a:pt x="62" y="46"/>
                  <a:pt x="44" y="40"/>
                </a:cubicBezTo>
                <a:cubicBezTo>
                  <a:pt x="29" y="25"/>
                  <a:pt x="14" y="14"/>
                  <a:pt x="0" y="0"/>
                </a:cubicBezTo>
              </a:path>
            </a:pathLst>
          </a:custGeom>
          <a:noFill/>
          <a:ln w="38100" cap="flat" cmpd="sng">
            <a:solidFill>
              <a:srgbClr val="FF3300"/>
            </a:solidFill>
            <a:prstDash val="solid"/>
            <a:round/>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453639" name="Freeform 7"/>
          <p:cNvSpPr>
            <a:spLocks/>
          </p:cNvSpPr>
          <p:nvPr/>
        </p:nvSpPr>
        <p:spPr bwMode="auto">
          <a:xfrm>
            <a:off x="3594100" y="2736850"/>
            <a:ext cx="1290638" cy="1111250"/>
          </a:xfrm>
          <a:custGeom>
            <a:avLst/>
            <a:gdLst/>
            <a:ahLst/>
            <a:cxnLst>
              <a:cxn ang="0">
                <a:pos x="676" y="700"/>
              </a:cxn>
              <a:cxn ang="0">
                <a:pos x="708" y="620"/>
              </a:cxn>
              <a:cxn ang="0">
                <a:pos x="712" y="532"/>
              </a:cxn>
              <a:cxn ang="0">
                <a:pos x="748" y="468"/>
              </a:cxn>
              <a:cxn ang="0">
                <a:pos x="748" y="416"/>
              </a:cxn>
              <a:cxn ang="0">
                <a:pos x="792" y="316"/>
              </a:cxn>
              <a:cxn ang="0">
                <a:pos x="684" y="232"/>
              </a:cxn>
              <a:cxn ang="0">
                <a:pos x="636" y="212"/>
              </a:cxn>
              <a:cxn ang="0">
                <a:pos x="568" y="188"/>
              </a:cxn>
              <a:cxn ang="0">
                <a:pos x="540" y="192"/>
              </a:cxn>
              <a:cxn ang="0">
                <a:pos x="516" y="200"/>
              </a:cxn>
              <a:cxn ang="0">
                <a:pos x="424" y="172"/>
              </a:cxn>
              <a:cxn ang="0">
                <a:pos x="400" y="156"/>
              </a:cxn>
              <a:cxn ang="0">
                <a:pos x="384" y="132"/>
              </a:cxn>
              <a:cxn ang="0">
                <a:pos x="296" y="124"/>
              </a:cxn>
              <a:cxn ang="0">
                <a:pos x="216" y="100"/>
              </a:cxn>
              <a:cxn ang="0">
                <a:pos x="128" y="88"/>
              </a:cxn>
              <a:cxn ang="0">
                <a:pos x="60" y="36"/>
              </a:cxn>
              <a:cxn ang="0">
                <a:pos x="0" y="0"/>
              </a:cxn>
            </a:cxnLst>
            <a:rect l="0" t="0" r="r" b="b"/>
            <a:pathLst>
              <a:path w="813" h="700">
                <a:moveTo>
                  <a:pt x="676" y="700"/>
                </a:moveTo>
                <a:cubicBezTo>
                  <a:pt x="688" y="674"/>
                  <a:pt x="695" y="645"/>
                  <a:pt x="708" y="620"/>
                </a:cubicBezTo>
                <a:cubicBezTo>
                  <a:pt x="709" y="590"/>
                  <a:pt x="706" y="560"/>
                  <a:pt x="712" y="532"/>
                </a:cubicBezTo>
                <a:cubicBezTo>
                  <a:pt x="715" y="512"/>
                  <a:pt x="741" y="488"/>
                  <a:pt x="748" y="468"/>
                </a:cubicBezTo>
                <a:cubicBezTo>
                  <a:pt x="741" y="435"/>
                  <a:pt x="743" y="457"/>
                  <a:pt x="748" y="416"/>
                </a:cubicBezTo>
                <a:cubicBezTo>
                  <a:pt x="754" y="350"/>
                  <a:pt x="751" y="356"/>
                  <a:pt x="792" y="316"/>
                </a:cubicBezTo>
                <a:cubicBezTo>
                  <a:pt x="813" y="251"/>
                  <a:pt x="724" y="245"/>
                  <a:pt x="684" y="232"/>
                </a:cubicBezTo>
                <a:cubicBezTo>
                  <a:pt x="666" y="214"/>
                  <a:pt x="660" y="218"/>
                  <a:pt x="636" y="212"/>
                </a:cubicBezTo>
                <a:cubicBezTo>
                  <a:pt x="611" y="205"/>
                  <a:pt x="592" y="192"/>
                  <a:pt x="568" y="188"/>
                </a:cubicBezTo>
                <a:cubicBezTo>
                  <a:pt x="558" y="189"/>
                  <a:pt x="549" y="189"/>
                  <a:pt x="540" y="192"/>
                </a:cubicBezTo>
                <a:cubicBezTo>
                  <a:pt x="531" y="193"/>
                  <a:pt x="516" y="200"/>
                  <a:pt x="516" y="200"/>
                </a:cubicBezTo>
                <a:cubicBezTo>
                  <a:pt x="484" y="193"/>
                  <a:pt x="455" y="179"/>
                  <a:pt x="424" y="172"/>
                </a:cubicBezTo>
                <a:cubicBezTo>
                  <a:pt x="416" y="166"/>
                  <a:pt x="405" y="164"/>
                  <a:pt x="400" y="156"/>
                </a:cubicBezTo>
                <a:cubicBezTo>
                  <a:pt x="394" y="148"/>
                  <a:pt x="393" y="132"/>
                  <a:pt x="384" y="132"/>
                </a:cubicBezTo>
                <a:cubicBezTo>
                  <a:pt x="328" y="126"/>
                  <a:pt x="357" y="129"/>
                  <a:pt x="296" y="124"/>
                </a:cubicBezTo>
                <a:cubicBezTo>
                  <a:pt x="266" y="114"/>
                  <a:pt x="247" y="103"/>
                  <a:pt x="216" y="100"/>
                </a:cubicBezTo>
                <a:cubicBezTo>
                  <a:pt x="188" y="90"/>
                  <a:pt x="157" y="92"/>
                  <a:pt x="128" y="88"/>
                </a:cubicBezTo>
                <a:cubicBezTo>
                  <a:pt x="107" y="67"/>
                  <a:pt x="89" y="45"/>
                  <a:pt x="60" y="36"/>
                </a:cubicBezTo>
                <a:cubicBezTo>
                  <a:pt x="46" y="15"/>
                  <a:pt x="26" y="0"/>
                  <a:pt x="0" y="0"/>
                </a:cubicBezTo>
              </a:path>
            </a:pathLst>
          </a:custGeom>
          <a:noFill/>
          <a:ln w="38100" cap="flat" cmpd="sng">
            <a:solidFill>
              <a:srgbClr val="FF3300"/>
            </a:solidFill>
            <a:prstDash val="solid"/>
            <a:round/>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8" name="Rectangle 3"/>
          <p:cNvSpPr txBox="1">
            <a:spLocks noRot="1" noChangeArrowheads="1"/>
          </p:cNvSpPr>
          <p:nvPr/>
        </p:nvSpPr>
        <p:spPr bwMode="auto">
          <a:xfrm>
            <a:off x="5436096" y="5877272"/>
            <a:ext cx="2880320" cy="79208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a:lstStyle>
          <a:p>
            <a:pPr eaLnBrk="1" hangingPunct="1">
              <a:defRPr/>
            </a:pPr>
            <a:r>
              <a:rPr lang="ar-JO" sz="4000" b="1" i="0" dirty="0">
                <a:solidFill>
                  <a:srgbClr val="F6F4F2"/>
                </a:solidFill>
                <a:effectLst/>
                <a:latin typeface="Arial" panose="020B0604020202020204" pitchFamily="34" charset="0"/>
                <a:cs typeface="Arial" panose="020B0604020202020204" pitchFamily="34" charset="0"/>
              </a:rPr>
              <a:t>البتراء</a:t>
            </a:r>
            <a:endParaRPr lang="en-US" sz="1000" b="1" i="0" dirty="0">
              <a:solidFill>
                <a:srgbClr val="F6F4F2"/>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53639"/>
                                        </p:tgtEl>
                                        <p:attrNameLst>
                                          <p:attrName>style.visibility</p:attrName>
                                        </p:attrNameLst>
                                      </p:cBhvr>
                                      <p:to>
                                        <p:strVal val="visible"/>
                                      </p:to>
                                    </p:set>
                                    <p:animEffect transition="in" filter="wipe(right)">
                                      <p:cBhvr>
                                        <p:cTn id="7" dur="500"/>
                                        <p:tgtEl>
                                          <p:spTgt spid="453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4" descr="Nymphaleo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010400"/>
          </a:xfrm>
          <a:noFill/>
        </p:spPr>
      </p:pic>
      <p:sp>
        <p:nvSpPr>
          <p:cNvPr id="205826" name="Rectangle 5"/>
          <p:cNvSpPr>
            <a:spLocks noGrp="1" noChangeArrowheads="1"/>
          </p:cNvSpPr>
          <p:nvPr>
            <p:ph type="title"/>
          </p:nvPr>
        </p:nvSpPr>
        <p:spPr>
          <a:xfrm>
            <a:off x="5076056" y="188640"/>
            <a:ext cx="3657600" cy="990600"/>
          </a:xfrm>
        </p:spPr>
        <p:txBody>
          <a:bodyPr/>
          <a:lstStyle/>
          <a:p>
            <a:pPr algn="r" eaLnBrk="1" hangingPunct="1"/>
            <a:r>
              <a:rPr lang="ar-JO" sz="6000" b="1" i="0" dirty="0">
                <a:latin typeface="Arial" panose="020B0604020202020204" pitchFamily="34" charset="0"/>
                <a:ea typeface="Geneva" charset="0"/>
                <a:cs typeface="Arial" panose="020B0604020202020204" pitchFamily="34" charset="0"/>
              </a:rPr>
              <a:t>النيمفاليون</a:t>
            </a:r>
            <a:endParaRPr lang="en-US" sz="6000" b="1" i="0" dirty="0">
              <a:latin typeface="Arial" panose="020B0604020202020204" pitchFamily="34" charset="0"/>
              <a:ea typeface="Geneva" charset="0"/>
              <a:cs typeface="Arial" panose="020B0604020202020204" pitchFamily="34" charset="0"/>
            </a:endParaRPr>
          </a:p>
        </p:txBody>
      </p:sp>
    </p:spTree>
    <p:extLst>
      <p:ext uri="{BB962C8B-B14F-4D97-AF65-F5344CB8AC3E}">
        <p14:creationId xmlns:p14="http://schemas.microsoft.com/office/powerpoint/2010/main" val="27242501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6" descr="Nymphaleon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724775"/>
          </a:xfrm>
          <a:noFill/>
        </p:spPr>
      </p:pic>
      <p:sp>
        <p:nvSpPr>
          <p:cNvPr id="207874" name="Rectangle 3"/>
          <p:cNvSpPr>
            <a:spLocks noGrp="1" noChangeArrowheads="1"/>
          </p:cNvSpPr>
          <p:nvPr>
            <p:ph type="title"/>
          </p:nvPr>
        </p:nvSpPr>
        <p:spPr>
          <a:xfrm>
            <a:off x="5472062" y="188640"/>
            <a:ext cx="3657600" cy="990600"/>
          </a:xfrm>
        </p:spPr>
        <p:txBody>
          <a:bodyPr/>
          <a:lstStyle/>
          <a:p>
            <a:pPr eaLnBrk="1" hangingPunct="1"/>
            <a:r>
              <a:rPr lang="ar-JO" sz="6000" b="1" i="0" dirty="0">
                <a:solidFill>
                  <a:srgbClr val="795241"/>
                </a:solidFill>
                <a:latin typeface="Arial" panose="020B0604020202020204" pitchFamily="34" charset="0"/>
                <a:ea typeface="Geneva" charset="0"/>
                <a:cs typeface="Arial" panose="020B0604020202020204" pitchFamily="34" charset="0"/>
              </a:rPr>
              <a:t>النيمفاليون</a:t>
            </a:r>
            <a:endParaRPr lang="en-US" i="0" dirty="0">
              <a:latin typeface="Arial" charset="0"/>
              <a:ea typeface="Geneva" charset="0"/>
              <a:cs typeface="Geneva" charset="0"/>
            </a:endParaRPr>
          </a:p>
        </p:txBody>
      </p:sp>
    </p:spTree>
    <p:extLst>
      <p:ext uri="{BB962C8B-B14F-4D97-AF65-F5344CB8AC3E}">
        <p14:creationId xmlns:p14="http://schemas.microsoft.com/office/powerpoint/2010/main" val="14897980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4" descr="Colonnad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p:spPr>
      </p:pic>
      <p:sp>
        <p:nvSpPr>
          <p:cNvPr id="201730" name="Rectangle 5"/>
          <p:cNvSpPr>
            <a:spLocks noGrp="1" noChangeArrowheads="1"/>
          </p:cNvSpPr>
          <p:nvPr>
            <p:ph type="title"/>
          </p:nvPr>
        </p:nvSpPr>
        <p:spPr>
          <a:xfrm>
            <a:off x="0" y="5867400"/>
            <a:ext cx="9144000" cy="990600"/>
          </a:xfrm>
        </p:spPr>
        <p:txBody>
          <a:bodyPr/>
          <a:lstStyle/>
          <a:p>
            <a:pPr eaLnBrk="1" hangingPunct="1"/>
            <a:r>
              <a:rPr lang="ar-JO" sz="6000" b="1" i="0" dirty="0">
                <a:latin typeface="Arial" charset="0"/>
                <a:ea typeface="Geneva" charset="0"/>
              </a:rPr>
              <a:t>تصور الرواق</a:t>
            </a:r>
            <a:endParaRPr lang="en-US" sz="6000" b="1" i="0" dirty="0">
              <a:latin typeface="Arial" charset="0"/>
              <a:ea typeface="Geneva" charset="0"/>
            </a:endParaRPr>
          </a:p>
        </p:txBody>
      </p:sp>
      <p:sp>
        <p:nvSpPr>
          <p:cNvPr id="201731" name="Text Box 7"/>
          <p:cNvSpPr txBox="1">
            <a:spLocks noChangeArrowheads="1"/>
          </p:cNvSpPr>
          <p:nvPr/>
        </p:nvSpPr>
        <p:spPr bwMode="auto">
          <a:xfrm>
            <a:off x="8305800" y="76200"/>
            <a:ext cx="904415" cy="461665"/>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598ت</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771975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4" descr="Colonnade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52400" y="-304800"/>
            <a:ext cx="9144000" cy="7162800"/>
          </a:xfrm>
          <a:noFill/>
        </p:spPr>
      </p:pic>
      <p:sp>
        <p:nvSpPr>
          <p:cNvPr id="203778" name="Rectangle 5"/>
          <p:cNvSpPr>
            <a:spLocks noGrp="1" noChangeArrowheads="1"/>
          </p:cNvSpPr>
          <p:nvPr>
            <p:ph type="title"/>
          </p:nvPr>
        </p:nvSpPr>
        <p:spPr>
          <a:xfrm>
            <a:off x="-152400" y="5715000"/>
            <a:ext cx="9296400" cy="1295400"/>
          </a:xfrm>
        </p:spPr>
        <p:txBody>
          <a:bodyPr/>
          <a:lstStyle/>
          <a:p>
            <a:pPr eaLnBrk="1" hangingPunct="1"/>
            <a:r>
              <a:rPr lang="ar-JO" sz="6000" b="1" i="0" dirty="0">
                <a:solidFill>
                  <a:srgbClr val="FFFFFF"/>
                </a:solidFill>
                <a:effectLst>
                  <a:glow rad="228600">
                    <a:schemeClr val="accent4">
                      <a:satMod val="175000"/>
                      <a:alpha val="70000"/>
                    </a:schemeClr>
                  </a:glow>
                </a:effectLst>
                <a:latin typeface="Arial" charset="0"/>
                <a:ea typeface="Geneva" charset="0"/>
              </a:rPr>
              <a:t>تصور الرواق</a:t>
            </a:r>
            <a:endParaRPr lang="en-US" sz="6000" i="0" dirty="0">
              <a:solidFill>
                <a:srgbClr val="FFFFFF"/>
              </a:solidFill>
              <a:effectLst>
                <a:glow rad="228600">
                  <a:schemeClr val="accent4">
                    <a:satMod val="175000"/>
                    <a:alpha val="70000"/>
                  </a:schemeClr>
                </a:glow>
              </a:effectLst>
              <a:latin typeface="Arial" charset="0"/>
              <a:ea typeface="Geneva" charset="0"/>
            </a:endParaRPr>
          </a:p>
        </p:txBody>
      </p:sp>
      <p:sp>
        <p:nvSpPr>
          <p:cNvPr id="203779" name="Text Box 7"/>
          <p:cNvSpPr txBox="1">
            <a:spLocks noChangeArrowheads="1"/>
          </p:cNvSpPr>
          <p:nvPr/>
        </p:nvSpPr>
        <p:spPr bwMode="auto">
          <a:xfrm>
            <a:off x="7884368" y="-63062"/>
            <a:ext cx="904415" cy="461665"/>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598ت</a:t>
            </a:r>
            <a:endParaRPr kumimoji="0" lang="en-US"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833558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PetraMosai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907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8" name="Rectangle 3"/>
          <p:cNvSpPr>
            <a:spLocks noGrp="1" noChangeArrowheads="1"/>
          </p:cNvSpPr>
          <p:nvPr>
            <p:ph type="title"/>
          </p:nvPr>
        </p:nvSpPr>
        <p:spPr>
          <a:xfrm>
            <a:off x="0" y="6019800"/>
            <a:ext cx="9144000" cy="838200"/>
          </a:xfrm>
          <a:solidFill>
            <a:srgbClr val="F3E7F3"/>
          </a:solidFill>
        </p:spPr>
        <p:txBody>
          <a:bodyPr/>
          <a:lstStyle/>
          <a:p>
            <a:pPr eaLnBrk="1" hangingPunct="1"/>
            <a:r>
              <a:rPr lang="ar-JO" dirty="0">
                <a:latin typeface="Times New Roman" charset="0"/>
              </a:rPr>
              <a:t>فسيفساء الكنيسة البيزنطية (القرن الخامس)</a:t>
            </a:r>
            <a:endParaRPr lang="en-US" dirty="0">
              <a:latin typeface="Times New Roman"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ChangeArrowheads="1"/>
          </p:cNvSpPr>
          <p:nvPr>
            <p:ph type="ctrTitle"/>
          </p:nvPr>
        </p:nvSpPr>
        <p:spPr>
          <a:xfrm>
            <a:off x="304800" y="144016"/>
            <a:ext cx="5275312" cy="2132856"/>
          </a:xfrm>
        </p:spPr>
        <p:txBody>
          <a:bodyPr/>
          <a:lstStyle/>
          <a:p>
            <a:pPr eaLnBrk="1" hangingPunct="1"/>
            <a:r>
              <a:rPr lang="ar-JO" b="1" dirty="0">
                <a:latin typeface="Times New Roman" charset="0"/>
              </a:rPr>
              <a:t>صناعة الخبز</a:t>
            </a:r>
            <a:br>
              <a:rPr lang="ar-JO" b="1" dirty="0">
                <a:latin typeface="Times New Roman" charset="0"/>
              </a:rPr>
            </a:br>
            <a:r>
              <a:rPr lang="en-US" b="1" dirty="0">
                <a:latin typeface="Times New Roman" charset="0"/>
              </a:rPr>
              <a:t> </a:t>
            </a:r>
            <a:r>
              <a:rPr lang="ar-JO" b="1" dirty="0">
                <a:latin typeface="Times New Roman" charset="0"/>
              </a:rPr>
              <a:t>لا زال البدو يعيشون</a:t>
            </a:r>
            <a:br>
              <a:rPr lang="ar-JO" b="1" dirty="0">
                <a:latin typeface="Times New Roman" charset="0"/>
              </a:rPr>
            </a:br>
            <a:r>
              <a:rPr lang="ar-JO" b="1" dirty="0">
                <a:latin typeface="Times New Roman" charset="0"/>
              </a:rPr>
              <a:t> في البتراء حتى الآن</a:t>
            </a:r>
            <a:endParaRPr lang="en-US" b="1" dirty="0">
              <a:latin typeface="Times New Roman" charset="0"/>
            </a:endParaRPr>
          </a:p>
        </p:txBody>
      </p:sp>
      <p:sp>
        <p:nvSpPr>
          <p:cNvPr id="180226"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endParaRPr>
          </a:p>
        </p:txBody>
      </p:sp>
      <p:pic>
        <p:nvPicPr>
          <p:cNvPr id="180227" name="Picture 4" descr="BedouinMakingBrea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8610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28" name="Picture 5" descr="BedouinMakingBrea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8800" y="2362200"/>
            <a:ext cx="2819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29" name="Picture 6" descr="SiqExi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8800" y="1295400"/>
            <a:ext cx="2176463"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7971" name="Rectangle 3"/>
          <p:cNvSpPr>
            <a:spLocks noGrp="1" noRot="1" noChangeArrowheads="1"/>
          </p:cNvSpPr>
          <p:nvPr>
            <p:ph type="title" idx="4294967295"/>
          </p:nvPr>
        </p:nvSpPr>
        <p:spPr>
          <a:xfrm>
            <a:off x="1295400" y="152400"/>
            <a:ext cx="7315200" cy="762000"/>
          </a:xfrm>
          <a:solidFill>
            <a:srgbClr val="800080"/>
          </a:solidFill>
          <a:ln w="57150">
            <a:solidFill>
              <a:schemeClr val="bg2"/>
            </a:solidFill>
          </a:ln>
        </p:spPr>
        <p:txBody>
          <a:bodyPr/>
          <a:lstStyle/>
          <a:p>
            <a:pPr eaLnBrk="1" hangingPunct="1">
              <a:defRPr/>
            </a:pPr>
            <a:r>
              <a:rPr lang="ar-JO" sz="4000" dirty="0">
                <a:latin typeface="Arial" panose="020B0604020202020204" pitchFamily="34" charset="0"/>
                <a:cs typeface="Arial" panose="020B0604020202020204" pitchFamily="34" charset="0"/>
              </a:rPr>
              <a:t>التجارة من مصر إلى بلاد ما بين النهرين</a:t>
            </a:r>
            <a:endParaRPr lang="en-US" sz="4000" dirty="0">
              <a:latin typeface="Arial" panose="020B0604020202020204" pitchFamily="34" charset="0"/>
              <a:cs typeface="Arial" panose="020B0604020202020204" pitchFamily="34" charset="0"/>
            </a:endParaRPr>
          </a:p>
        </p:txBody>
      </p:sp>
      <p:pic>
        <p:nvPicPr>
          <p:cNvPr id="182275"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7973" name="Freeform 5"/>
          <p:cNvSpPr>
            <a:spLocks/>
          </p:cNvSpPr>
          <p:nvPr/>
        </p:nvSpPr>
        <p:spPr bwMode="auto">
          <a:xfrm>
            <a:off x="1820863" y="2482850"/>
            <a:ext cx="2954337" cy="706438"/>
          </a:xfrm>
          <a:custGeom>
            <a:avLst/>
            <a:gdLst/>
            <a:ahLst/>
            <a:cxnLst>
              <a:cxn ang="0">
                <a:pos x="0" y="445"/>
              </a:cxn>
              <a:cxn ang="0">
                <a:pos x="53" y="418"/>
              </a:cxn>
              <a:cxn ang="0">
                <a:pos x="71" y="392"/>
              </a:cxn>
              <a:cxn ang="0">
                <a:pos x="169" y="374"/>
              </a:cxn>
              <a:cxn ang="0">
                <a:pos x="373" y="409"/>
              </a:cxn>
              <a:cxn ang="0">
                <a:pos x="480" y="400"/>
              </a:cxn>
              <a:cxn ang="0">
                <a:pos x="542" y="329"/>
              </a:cxn>
              <a:cxn ang="0">
                <a:pos x="577" y="187"/>
              </a:cxn>
              <a:cxn ang="0">
                <a:pos x="604" y="107"/>
              </a:cxn>
              <a:cxn ang="0">
                <a:pos x="906" y="0"/>
              </a:cxn>
              <a:cxn ang="0">
                <a:pos x="1662" y="27"/>
              </a:cxn>
              <a:cxn ang="0">
                <a:pos x="1786" y="45"/>
              </a:cxn>
              <a:cxn ang="0">
                <a:pos x="1831" y="54"/>
              </a:cxn>
            </a:cxnLst>
            <a:rect l="0" t="0" r="r" b="b"/>
            <a:pathLst>
              <a:path w="1861" h="445">
                <a:moveTo>
                  <a:pt x="0" y="445"/>
                </a:moveTo>
                <a:cubicBezTo>
                  <a:pt x="21" y="437"/>
                  <a:pt x="35" y="435"/>
                  <a:pt x="53" y="418"/>
                </a:cubicBezTo>
                <a:cubicBezTo>
                  <a:pt x="60" y="410"/>
                  <a:pt x="62" y="398"/>
                  <a:pt x="71" y="392"/>
                </a:cubicBezTo>
                <a:cubicBezTo>
                  <a:pt x="96" y="371"/>
                  <a:pt x="136" y="378"/>
                  <a:pt x="169" y="374"/>
                </a:cubicBezTo>
                <a:cubicBezTo>
                  <a:pt x="237" y="383"/>
                  <a:pt x="304" y="397"/>
                  <a:pt x="373" y="409"/>
                </a:cubicBezTo>
                <a:cubicBezTo>
                  <a:pt x="408" y="406"/>
                  <a:pt x="444" y="406"/>
                  <a:pt x="480" y="400"/>
                </a:cubicBezTo>
                <a:cubicBezTo>
                  <a:pt x="506" y="394"/>
                  <a:pt x="537" y="342"/>
                  <a:pt x="542" y="329"/>
                </a:cubicBezTo>
                <a:cubicBezTo>
                  <a:pt x="557" y="282"/>
                  <a:pt x="566" y="234"/>
                  <a:pt x="577" y="187"/>
                </a:cubicBezTo>
                <a:cubicBezTo>
                  <a:pt x="583" y="156"/>
                  <a:pt x="578" y="129"/>
                  <a:pt x="604" y="107"/>
                </a:cubicBezTo>
                <a:cubicBezTo>
                  <a:pt x="670" y="48"/>
                  <a:pt x="819" y="22"/>
                  <a:pt x="906" y="0"/>
                </a:cubicBezTo>
                <a:cubicBezTo>
                  <a:pt x="1164" y="5"/>
                  <a:pt x="1406" y="15"/>
                  <a:pt x="1662" y="27"/>
                </a:cubicBezTo>
                <a:cubicBezTo>
                  <a:pt x="1728" y="49"/>
                  <a:pt x="1649" y="25"/>
                  <a:pt x="1786" y="45"/>
                </a:cubicBezTo>
                <a:cubicBezTo>
                  <a:pt x="1861" y="55"/>
                  <a:pt x="1776" y="54"/>
                  <a:pt x="1831" y="54"/>
                </a:cubicBezTo>
              </a:path>
            </a:pathLst>
          </a:custGeom>
          <a:noFill/>
          <a:ln w="76200" cap="flat" cmpd="sng">
            <a:solidFill>
              <a:srgbClr val="FF3300"/>
            </a:solidFill>
            <a:prstDash val="solid"/>
            <a:round/>
            <a:headEnd/>
            <a:tailEnd/>
          </a:ln>
          <a:effectLst/>
        </p:spPr>
        <p:txBody>
          <a:bodyPr wrap="none" anchor="ctr"/>
          <a:lstStyle/>
          <a:p>
            <a:pPr>
              <a:defRPr/>
            </a:pPr>
            <a:endParaRPr lang="en-US">
              <a:ea typeface="+mn-ea"/>
              <a:cs typeface="+mn-cs"/>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67973"/>
                                        </p:tgtEl>
                                        <p:attrNameLst>
                                          <p:attrName>style.visibility</p:attrName>
                                        </p:attrNameLst>
                                      </p:cBhvr>
                                      <p:to>
                                        <p:strVal val="visible"/>
                                      </p:to>
                                    </p:set>
                                    <p:animEffect transition="in" filter="wipe(left)">
                                      <p:cBhvr>
                                        <p:cTn id="7" dur="500"/>
                                        <p:tgtEl>
                                          <p:spTgt spid="4679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67971"/>
                                        </p:tgtEl>
                                        <p:attrNameLst>
                                          <p:attrName>style.visibility</p:attrName>
                                        </p:attrNameLst>
                                      </p:cBhvr>
                                      <p:to>
                                        <p:strVal val="visible"/>
                                      </p:to>
                                    </p:set>
                                    <p:animEffect transition="in" filter="wipe(down)">
                                      <p:cBhvr>
                                        <p:cTn id="12" dur="500"/>
                                        <p:tgtEl>
                                          <p:spTgt spid="467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ExodusMapBeitzel3"/>
          <p:cNvPicPr>
            <a:picLocks noChangeAspect="1" noChangeArrowheads="1"/>
          </p:cNvPicPr>
          <p:nvPr/>
        </p:nvPicPr>
        <p:blipFill rotWithShape="1">
          <a:blip r:embed="rId3" cstate="screen">
            <a:lum bright="-24000"/>
            <a:extLst>
              <a:ext uri="{28A0092B-C50C-407E-A947-70E740481C1C}">
                <a14:useLocalDpi xmlns:a14="http://schemas.microsoft.com/office/drawing/2010/main"/>
              </a:ext>
            </a:extLst>
          </a:blip>
          <a:srcRect b="36620"/>
          <a:stretch/>
        </p:blipFill>
        <p:spPr bwMode="auto">
          <a:xfrm>
            <a:off x="0" y="0"/>
            <a:ext cx="80883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43" name="Text Box 3"/>
          <p:cNvSpPr txBox="1">
            <a:spLocks noChangeArrowheads="1"/>
          </p:cNvSpPr>
          <p:nvPr/>
        </p:nvSpPr>
        <p:spPr bwMode="auto">
          <a:xfrm>
            <a:off x="8467725" y="76200"/>
            <a:ext cx="530915"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fontAlgn="base">
              <a:spcBef>
                <a:spcPct val="0"/>
              </a:spcBef>
              <a:defRPr/>
            </a:pPr>
            <a:r>
              <a:rPr lang="ar-JO" sz="2400" b="1" dirty="0">
                <a:solidFill>
                  <a:srgbClr val="000000"/>
                </a:solidFill>
                <a:effectLst/>
                <a:latin typeface="Arial" panose="020B0604020202020204" pitchFamily="34" charset="0"/>
                <a:cs typeface="Arial" panose="020B0604020202020204" pitchFamily="34" charset="0"/>
              </a:rPr>
              <a:t>54</a:t>
            </a:r>
            <a:endParaRPr lang="en-US" sz="2400" b="1" dirty="0">
              <a:solidFill>
                <a:srgbClr val="000000"/>
              </a:solidFill>
              <a:effectLst/>
              <a:latin typeface="Arial" panose="020B0604020202020204" pitchFamily="34" charset="0"/>
              <a:cs typeface="Arial" panose="020B0604020202020204" pitchFamily="34" charset="0"/>
            </a:endParaRPr>
          </a:p>
        </p:txBody>
      </p:sp>
      <p:sp>
        <p:nvSpPr>
          <p:cNvPr id="184323" name="Rectangle 4"/>
          <p:cNvSpPr>
            <a:spLocks noGrp="1" noChangeArrowheads="1"/>
          </p:cNvSpPr>
          <p:nvPr>
            <p:ph type="ctrTitle"/>
          </p:nvPr>
        </p:nvSpPr>
        <p:spPr>
          <a:xfrm>
            <a:off x="7164288" y="2852936"/>
            <a:ext cx="1951712" cy="2328664"/>
          </a:xfrm>
          <a:solidFill>
            <a:srgbClr val="FFFFFF"/>
          </a:solidFill>
        </p:spPr>
        <p:txBody>
          <a:bodyPr/>
          <a:lstStyle/>
          <a:p>
            <a:pPr eaLnBrk="1" hangingPunct="1"/>
            <a:r>
              <a:rPr lang="ar-JO" sz="3200" b="1" dirty="0">
                <a:latin typeface="Arial" panose="020B0604020202020204" pitchFamily="34" charset="0"/>
                <a:cs typeface="Arial" panose="020B0604020202020204" pitchFamily="34" charset="0"/>
              </a:rPr>
              <a:t>طريق الملوك</a:t>
            </a:r>
            <a:endParaRPr lang="en-US" sz="3200" b="1" dirty="0">
              <a:latin typeface="Arial" panose="020B0604020202020204" pitchFamily="34" charset="0"/>
              <a:cs typeface="Arial" panose="020B0604020202020204" pitchFamily="34" charset="0"/>
            </a:endParaRPr>
          </a:p>
        </p:txBody>
      </p:sp>
      <p:sp>
        <p:nvSpPr>
          <p:cNvPr id="471045" name="Freeform 5"/>
          <p:cNvSpPr>
            <a:spLocks/>
          </p:cNvSpPr>
          <p:nvPr/>
        </p:nvSpPr>
        <p:spPr bwMode="auto">
          <a:xfrm>
            <a:off x="0" y="-84138"/>
            <a:ext cx="6716713" cy="6462713"/>
          </a:xfrm>
          <a:custGeom>
            <a:avLst/>
            <a:gdLst/>
            <a:ahLst/>
            <a:cxnLst>
              <a:cxn ang="0">
                <a:pos x="0" y="3360"/>
              </a:cxn>
              <a:cxn ang="0">
                <a:pos x="267" y="3315"/>
              </a:cxn>
              <a:cxn ang="0">
                <a:pos x="444" y="3324"/>
              </a:cxn>
              <a:cxn ang="0">
                <a:pos x="702" y="3315"/>
              </a:cxn>
              <a:cxn ang="0">
                <a:pos x="889" y="3377"/>
              </a:cxn>
              <a:cxn ang="0">
                <a:pos x="1013" y="3413"/>
              </a:cxn>
              <a:cxn ang="0">
                <a:pos x="1227" y="3484"/>
              </a:cxn>
              <a:cxn ang="0">
                <a:pos x="1316" y="3511"/>
              </a:cxn>
              <a:cxn ang="0">
                <a:pos x="1636" y="3573"/>
              </a:cxn>
              <a:cxn ang="0">
                <a:pos x="1716" y="3617"/>
              </a:cxn>
              <a:cxn ang="0">
                <a:pos x="1876" y="3724"/>
              </a:cxn>
              <a:cxn ang="0">
                <a:pos x="2053" y="3760"/>
              </a:cxn>
              <a:cxn ang="0">
                <a:pos x="2187" y="3786"/>
              </a:cxn>
              <a:cxn ang="0">
                <a:pos x="2293" y="3813"/>
              </a:cxn>
              <a:cxn ang="0">
                <a:pos x="2373" y="3857"/>
              </a:cxn>
              <a:cxn ang="0">
                <a:pos x="2400" y="3866"/>
              </a:cxn>
              <a:cxn ang="0">
                <a:pos x="2516" y="3955"/>
              </a:cxn>
              <a:cxn ang="0">
                <a:pos x="2596" y="3991"/>
              </a:cxn>
              <a:cxn ang="0">
                <a:pos x="2782" y="4071"/>
              </a:cxn>
              <a:cxn ang="0">
                <a:pos x="3093" y="4044"/>
              </a:cxn>
              <a:cxn ang="0">
                <a:pos x="3200" y="3973"/>
              </a:cxn>
              <a:cxn ang="0">
                <a:pos x="3253" y="3937"/>
              </a:cxn>
              <a:cxn ang="0">
                <a:pos x="3333" y="3840"/>
              </a:cxn>
              <a:cxn ang="0">
                <a:pos x="3396" y="3769"/>
              </a:cxn>
              <a:cxn ang="0">
                <a:pos x="3458" y="3653"/>
              </a:cxn>
              <a:cxn ang="0">
                <a:pos x="3502" y="3493"/>
              </a:cxn>
              <a:cxn ang="0">
                <a:pos x="3600" y="3351"/>
              </a:cxn>
              <a:cxn ang="0">
                <a:pos x="3653" y="3226"/>
              </a:cxn>
              <a:cxn ang="0">
                <a:pos x="3707" y="3022"/>
              </a:cxn>
              <a:cxn ang="0">
                <a:pos x="3724" y="2969"/>
              </a:cxn>
              <a:cxn ang="0">
                <a:pos x="3689" y="2764"/>
              </a:cxn>
              <a:cxn ang="0">
                <a:pos x="3707" y="2657"/>
              </a:cxn>
              <a:cxn ang="0">
                <a:pos x="3716" y="2426"/>
              </a:cxn>
              <a:cxn ang="0">
                <a:pos x="3769" y="2417"/>
              </a:cxn>
              <a:cxn ang="0">
                <a:pos x="3849" y="2391"/>
              </a:cxn>
              <a:cxn ang="0">
                <a:pos x="3884" y="2337"/>
              </a:cxn>
              <a:cxn ang="0">
                <a:pos x="3902" y="2284"/>
              </a:cxn>
              <a:cxn ang="0">
                <a:pos x="3884" y="2257"/>
              </a:cxn>
              <a:cxn ang="0">
                <a:pos x="3893" y="2231"/>
              </a:cxn>
              <a:cxn ang="0">
                <a:pos x="3884" y="2097"/>
              </a:cxn>
              <a:cxn ang="0">
                <a:pos x="3902" y="1893"/>
              </a:cxn>
              <a:cxn ang="0">
                <a:pos x="3911" y="1866"/>
              </a:cxn>
              <a:cxn ang="0">
                <a:pos x="3920" y="1751"/>
              </a:cxn>
              <a:cxn ang="0">
                <a:pos x="4009" y="1724"/>
              </a:cxn>
              <a:cxn ang="0">
                <a:pos x="4036" y="1457"/>
              </a:cxn>
              <a:cxn ang="0">
                <a:pos x="4053" y="1155"/>
              </a:cxn>
              <a:cxn ang="0">
                <a:pos x="4116" y="995"/>
              </a:cxn>
              <a:cxn ang="0">
                <a:pos x="4160" y="773"/>
              </a:cxn>
              <a:cxn ang="0">
                <a:pos x="4169" y="613"/>
              </a:cxn>
              <a:cxn ang="0">
                <a:pos x="4178" y="320"/>
              </a:cxn>
              <a:cxn ang="0">
                <a:pos x="4187" y="266"/>
              </a:cxn>
              <a:cxn ang="0">
                <a:pos x="4222" y="62"/>
              </a:cxn>
              <a:cxn ang="0">
                <a:pos x="4231" y="0"/>
              </a:cxn>
            </a:cxnLst>
            <a:rect l="0" t="0" r="r" b="b"/>
            <a:pathLst>
              <a:path w="4231" h="4071">
                <a:moveTo>
                  <a:pt x="0" y="3360"/>
                </a:moveTo>
                <a:cubicBezTo>
                  <a:pt x="89" y="3329"/>
                  <a:pt x="172" y="3328"/>
                  <a:pt x="267" y="3315"/>
                </a:cubicBezTo>
                <a:cubicBezTo>
                  <a:pt x="311" y="3299"/>
                  <a:pt x="412" y="3321"/>
                  <a:pt x="444" y="3324"/>
                </a:cubicBezTo>
                <a:cubicBezTo>
                  <a:pt x="532" y="3318"/>
                  <a:pt x="615" y="3302"/>
                  <a:pt x="702" y="3315"/>
                </a:cubicBezTo>
                <a:cubicBezTo>
                  <a:pt x="764" y="3335"/>
                  <a:pt x="826" y="3356"/>
                  <a:pt x="889" y="3377"/>
                </a:cubicBezTo>
                <a:cubicBezTo>
                  <a:pt x="927" y="3389"/>
                  <a:pt x="978" y="3389"/>
                  <a:pt x="1013" y="3413"/>
                </a:cubicBezTo>
                <a:cubicBezTo>
                  <a:pt x="1073" y="3453"/>
                  <a:pt x="1156" y="3468"/>
                  <a:pt x="1227" y="3484"/>
                </a:cubicBezTo>
                <a:cubicBezTo>
                  <a:pt x="1257" y="3490"/>
                  <a:pt x="1285" y="3507"/>
                  <a:pt x="1316" y="3511"/>
                </a:cubicBezTo>
                <a:cubicBezTo>
                  <a:pt x="1417" y="3521"/>
                  <a:pt x="1537" y="3540"/>
                  <a:pt x="1636" y="3573"/>
                </a:cubicBezTo>
                <a:cubicBezTo>
                  <a:pt x="1696" y="3614"/>
                  <a:pt x="1668" y="3602"/>
                  <a:pt x="1716" y="3617"/>
                </a:cubicBezTo>
                <a:cubicBezTo>
                  <a:pt x="1758" y="3661"/>
                  <a:pt x="1816" y="3704"/>
                  <a:pt x="1876" y="3724"/>
                </a:cubicBezTo>
                <a:cubicBezTo>
                  <a:pt x="1931" y="3762"/>
                  <a:pt x="1981" y="3754"/>
                  <a:pt x="2053" y="3760"/>
                </a:cubicBezTo>
                <a:cubicBezTo>
                  <a:pt x="2097" y="3768"/>
                  <a:pt x="2141" y="3778"/>
                  <a:pt x="2187" y="3786"/>
                </a:cubicBezTo>
                <a:cubicBezTo>
                  <a:pt x="2221" y="3797"/>
                  <a:pt x="2257" y="3803"/>
                  <a:pt x="2293" y="3813"/>
                </a:cubicBezTo>
                <a:cubicBezTo>
                  <a:pt x="2333" y="3853"/>
                  <a:pt x="2307" y="3835"/>
                  <a:pt x="2373" y="3857"/>
                </a:cubicBezTo>
                <a:cubicBezTo>
                  <a:pt x="2382" y="3859"/>
                  <a:pt x="2400" y="3866"/>
                  <a:pt x="2400" y="3866"/>
                </a:cubicBezTo>
                <a:cubicBezTo>
                  <a:pt x="2426" y="3892"/>
                  <a:pt x="2481" y="3943"/>
                  <a:pt x="2516" y="3955"/>
                </a:cubicBezTo>
                <a:cubicBezTo>
                  <a:pt x="2579" y="3976"/>
                  <a:pt x="2553" y="3962"/>
                  <a:pt x="2596" y="3991"/>
                </a:cubicBezTo>
                <a:cubicBezTo>
                  <a:pt x="2643" y="4063"/>
                  <a:pt x="2701" y="4062"/>
                  <a:pt x="2782" y="4071"/>
                </a:cubicBezTo>
                <a:cubicBezTo>
                  <a:pt x="2838" y="4067"/>
                  <a:pt x="3042" y="4071"/>
                  <a:pt x="3093" y="4044"/>
                </a:cubicBezTo>
                <a:cubicBezTo>
                  <a:pt x="3129" y="4023"/>
                  <a:pt x="3164" y="3996"/>
                  <a:pt x="3200" y="3973"/>
                </a:cubicBezTo>
                <a:cubicBezTo>
                  <a:pt x="3217" y="3961"/>
                  <a:pt x="3253" y="3937"/>
                  <a:pt x="3253" y="3937"/>
                </a:cubicBezTo>
                <a:cubicBezTo>
                  <a:pt x="3280" y="3896"/>
                  <a:pt x="3293" y="3865"/>
                  <a:pt x="3333" y="3840"/>
                </a:cubicBezTo>
                <a:cubicBezTo>
                  <a:pt x="3345" y="3803"/>
                  <a:pt x="3363" y="3789"/>
                  <a:pt x="3396" y="3769"/>
                </a:cubicBezTo>
                <a:cubicBezTo>
                  <a:pt x="3409" y="3723"/>
                  <a:pt x="3445" y="3691"/>
                  <a:pt x="3458" y="3653"/>
                </a:cubicBezTo>
                <a:cubicBezTo>
                  <a:pt x="3469" y="3617"/>
                  <a:pt x="3487" y="3515"/>
                  <a:pt x="3502" y="3493"/>
                </a:cubicBezTo>
                <a:cubicBezTo>
                  <a:pt x="3536" y="3440"/>
                  <a:pt x="3574" y="3417"/>
                  <a:pt x="3600" y="3351"/>
                </a:cubicBezTo>
                <a:cubicBezTo>
                  <a:pt x="3617" y="3304"/>
                  <a:pt x="3632" y="3268"/>
                  <a:pt x="3653" y="3226"/>
                </a:cubicBezTo>
                <a:cubicBezTo>
                  <a:pt x="3682" y="3165"/>
                  <a:pt x="3686" y="3086"/>
                  <a:pt x="3707" y="3022"/>
                </a:cubicBezTo>
                <a:cubicBezTo>
                  <a:pt x="3712" y="3004"/>
                  <a:pt x="3724" y="2969"/>
                  <a:pt x="3724" y="2969"/>
                </a:cubicBezTo>
                <a:cubicBezTo>
                  <a:pt x="3718" y="2864"/>
                  <a:pt x="3735" y="2833"/>
                  <a:pt x="3689" y="2764"/>
                </a:cubicBezTo>
                <a:cubicBezTo>
                  <a:pt x="3693" y="2728"/>
                  <a:pt x="3704" y="2693"/>
                  <a:pt x="3707" y="2657"/>
                </a:cubicBezTo>
                <a:cubicBezTo>
                  <a:pt x="3712" y="2580"/>
                  <a:pt x="3696" y="2500"/>
                  <a:pt x="3716" y="2426"/>
                </a:cubicBezTo>
                <a:cubicBezTo>
                  <a:pt x="3720" y="2408"/>
                  <a:pt x="3751" y="2420"/>
                  <a:pt x="3769" y="2417"/>
                </a:cubicBezTo>
                <a:cubicBezTo>
                  <a:pt x="3796" y="2411"/>
                  <a:pt x="3849" y="2391"/>
                  <a:pt x="3849" y="2391"/>
                </a:cubicBezTo>
                <a:cubicBezTo>
                  <a:pt x="3860" y="2373"/>
                  <a:pt x="3877" y="2357"/>
                  <a:pt x="3884" y="2337"/>
                </a:cubicBezTo>
                <a:cubicBezTo>
                  <a:pt x="3890" y="2319"/>
                  <a:pt x="3902" y="2284"/>
                  <a:pt x="3902" y="2284"/>
                </a:cubicBezTo>
                <a:cubicBezTo>
                  <a:pt x="3896" y="2275"/>
                  <a:pt x="3885" y="2267"/>
                  <a:pt x="3884" y="2257"/>
                </a:cubicBezTo>
                <a:cubicBezTo>
                  <a:pt x="3882" y="2247"/>
                  <a:pt x="3893" y="2240"/>
                  <a:pt x="3893" y="2231"/>
                </a:cubicBezTo>
                <a:cubicBezTo>
                  <a:pt x="3893" y="2186"/>
                  <a:pt x="3887" y="2141"/>
                  <a:pt x="3884" y="2097"/>
                </a:cubicBezTo>
                <a:cubicBezTo>
                  <a:pt x="3890" y="2029"/>
                  <a:pt x="3894" y="1960"/>
                  <a:pt x="3902" y="1893"/>
                </a:cubicBezTo>
                <a:cubicBezTo>
                  <a:pt x="3903" y="1883"/>
                  <a:pt x="3909" y="1875"/>
                  <a:pt x="3911" y="1866"/>
                </a:cubicBezTo>
                <a:cubicBezTo>
                  <a:pt x="3915" y="1827"/>
                  <a:pt x="3909" y="1787"/>
                  <a:pt x="3920" y="1751"/>
                </a:cubicBezTo>
                <a:cubicBezTo>
                  <a:pt x="3920" y="1749"/>
                  <a:pt x="3999" y="1727"/>
                  <a:pt x="4009" y="1724"/>
                </a:cubicBezTo>
                <a:cubicBezTo>
                  <a:pt x="4071" y="1629"/>
                  <a:pt x="4023" y="1712"/>
                  <a:pt x="4036" y="1457"/>
                </a:cubicBezTo>
                <a:cubicBezTo>
                  <a:pt x="4040" y="1356"/>
                  <a:pt x="4041" y="1255"/>
                  <a:pt x="4053" y="1155"/>
                </a:cubicBezTo>
                <a:cubicBezTo>
                  <a:pt x="4059" y="1096"/>
                  <a:pt x="4098" y="1048"/>
                  <a:pt x="4116" y="995"/>
                </a:cubicBezTo>
                <a:cubicBezTo>
                  <a:pt x="4124" y="919"/>
                  <a:pt x="4104" y="828"/>
                  <a:pt x="4160" y="773"/>
                </a:cubicBezTo>
                <a:cubicBezTo>
                  <a:pt x="4165" y="718"/>
                  <a:pt x="4182" y="665"/>
                  <a:pt x="4169" y="613"/>
                </a:cubicBezTo>
                <a:cubicBezTo>
                  <a:pt x="4172" y="515"/>
                  <a:pt x="4172" y="417"/>
                  <a:pt x="4178" y="320"/>
                </a:cubicBezTo>
                <a:cubicBezTo>
                  <a:pt x="4178" y="301"/>
                  <a:pt x="4185" y="284"/>
                  <a:pt x="4187" y="266"/>
                </a:cubicBezTo>
                <a:cubicBezTo>
                  <a:pt x="4195" y="165"/>
                  <a:pt x="4176" y="130"/>
                  <a:pt x="4222" y="62"/>
                </a:cubicBezTo>
                <a:cubicBezTo>
                  <a:pt x="4231" y="7"/>
                  <a:pt x="4231" y="27"/>
                  <a:pt x="4231" y="0"/>
                </a:cubicBezTo>
              </a:path>
            </a:pathLst>
          </a:custGeom>
          <a:noFill/>
          <a:ln w="57150" cap="flat" cmpd="sng">
            <a:solidFill>
              <a:srgbClr val="CC3300"/>
            </a:solidFill>
            <a:prstDash val="solid"/>
            <a:round/>
            <a:headEnd/>
            <a:tailEnd/>
          </a:ln>
          <a:effectLst/>
        </p:spPr>
        <p:txBody>
          <a:bodyPr wrap="none" anchor="ctr"/>
          <a:lstStyle/>
          <a:p>
            <a:pPr>
              <a:defRPr/>
            </a:pPr>
            <a:endParaRPr lang="en-US">
              <a:solidFill>
                <a:srgbClr val="000000"/>
              </a:solidFill>
              <a:latin typeface="Arial" panose="020B0604020202020204" pitchFamily="34" charset="0"/>
              <a:cs typeface="Arial" panose="020B0604020202020204" pitchFamily="34" charset="0"/>
            </a:endParaRPr>
          </a:p>
        </p:txBody>
      </p:sp>
      <p:sp>
        <p:nvSpPr>
          <p:cNvPr id="471046" name="Oval 6"/>
          <p:cNvSpPr>
            <a:spLocks noChangeArrowheads="1"/>
          </p:cNvSpPr>
          <p:nvPr/>
        </p:nvSpPr>
        <p:spPr bwMode="auto">
          <a:xfrm>
            <a:off x="9372600" y="457200"/>
            <a:ext cx="914400" cy="914400"/>
          </a:xfrm>
          <a:prstGeom prst="ellipse">
            <a:avLst/>
          </a:prstGeom>
          <a:solidFill>
            <a:schemeClr val="accent1"/>
          </a:solidFill>
          <a:ln w="9525">
            <a:solidFill>
              <a:schemeClr val="tx1"/>
            </a:solidFill>
            <a:round/>
            <a:headEnd/>
            <a:tailEnd/>
          </a:ln>
          <a:effectLst/>
        </p:spPr>
        <p:txBody>
          <a:bodyPr wrap="none" anchor="ctr"/>
          <a:lstStyle/>
          <a:p>
            <a:pPr>
              <a:defRPr/>
            </a:pPr>
            <a:endParaRPr lang="en-US">
              <a:solidFill>
                <a:srgbClr val="000000"/>
              </a:solidFill>
              <a:latin typeface="Arial" panose="020B0604020202020204" pitchFamily="34" charset="0"/>
              <a:cs typeface="Arial" panose="020B0604020202020204" pitchFamily="34" charset="0"/>
            </a:endParaRPr>
          </a:p>
        </p:txBody>
      </p:sp>
      <p:sp>
        <p:nvSpPr>
          <p:cNvPr id="184326" name="Text Box 7"/>
          <p:cNvSpPr txBox="1">
            <a:spLocks noChangeArrowheads="1"/>
          </p:cNvSpPr>
          <p:nvPr/>
        </p:nvSpPr>
        <p:spPr bwMode="auto">
          <a:xfrm>
            <a:off x="4251325" y="34813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endParaRPr lang="en-US" sz="2400">
              <a:solidFill>
                <a:srgbClr val="000000"/>
              </a:solidFill>
              <a:effectLst/>
              <a:latin typeface="Arial" panose="020B0604020202020204" pitchFamily="34" charset="0"/>
              <a:cs typeface="Arial" panose="020B0604020202020204" pitchFamily="34" charset="0"/>
            </a:endParaRPr>
          </a:p>
        </p:txBody>
      </p:sp>
      <p:sp>
        <p:nvSpPr>
          <p:cNvPr id="184327" name="Rectangle 8"/>
          <p:cNvSpPr>
            <a:spLocks noChangeArrowheads="1"/>
          </p:cNvSpPr>
          <p:nvPr/>
        </p:nvSpPr>
        <p:spPr bwMode="auto">
          <a:xfrm>
            <a:off x="5562600" y="6096000"/>
            <a:ext cx="3505200" cy="762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fontAlgn="base" hangingPunct="1">
              <a:spcBef>
                <a:spcPct val="20000"/>
              </a:spcBef>
            </a:pPr>
            <a:r>
              <a:rPr lang="ar-JO" sz="1800" b="1" dirty="0">
                <a:solidFill>
                  <a:srgbClr val="000000"/>
                </a:solidFill>
                <a:effectLst/>
                <a:latin typeface="Arial" panose="020B0604020202020204" pitchFamily="34" charset="0"/>
                <a:cs typeface="Arial" panose="020B0604020202020204" pitchFamily="34" charset="0"/>
              </a:rPr>
              <a:t>باري بيتزل</a:t>
            </a:r>
            <a:br>
              <a:rPr lang="en-US" sz="1800" b="1" dirty="0">
                <a:solidFill>
                  <a:srgbClr val="000000"/>
                </a:solidFill>
                <a:effectLst/>
                <a:latin typeface="Arial" panose="020B0604020202020204" pitchFamily="34" charset="0"/>
                <a:cs typeface="Arial" panose="020B0604020202020204" pitchFamily="34" charset="0"/>
              </a:rPr>
            </a:br>
            <a:r>
              <a:rPr lang="ar-JO" sz="1800" b="1" dirty="0">
                <a:solidFill>
                  <a:srgbClr val="000000"/>
                </a:solidFill>
                <a:effectLst/>
                <a:latin typeface="Arial" panose="020B0604020202020204" pitchFamily="34" charset="0"/>
                <a:cs typeface="Arial" panose="020B0604020202020204" pitchFamily="34" charset="0"/>
              </a:rPr>
              <a:t>أطلس مودي لأراضي الكتاب المقدس، 87</a:t>
            </a:r>
            <a:endParaRPr lang="en-US" sz="1800" b="1" dirty="0">
              <a:solidFill>
                <a:srgbClr val="000000"/>
              </a:solidFill>
              <a:effectLst/>
              <a:latin typeface="Arial" panose="020B0604020202020204" pitchFamily="34" charset="0"/>
              <a:cs typeface="Arial" panose="020B0604020202020204" pitchFamily="34" charset="0"/>
            </a:endParaRPr>
          </a:p>
        </p:txBody>
      </p:sp>
      <p:grpSp>
        <p:nvGrpSpPr>
          <p:cNvPr id="184328" name="Group 9"/>
          <p:cNvGrpSpPr>
            <a:grpSpLocks/>
          </p:cNvGrpSpPr>
          <p:nvPr/>
        </p:nvGrpSpPr>
        <p:grpSpPr bwMode="auto">
          <a:xfrm>
            <a:off x="3733800" y="3352800"/>
            <a:ext cx="2057400" cy="914400"/>
            <a:chOff x="2352" y="2112"/>
            <a:chExt cx="1296" cy="576"/>
          </a:xfrm>
        </p:grpSpPr>
        <p:sp>
          <p:nvSpPr>
            <p:cNvPr id="184329" name="Rectangle 10"/>
            <p:cNvSpPr>
              <a:spLocks noChangeArrowheads="1"/>
            </p:cNvSpPr>
            <p:nvPr/>
          </p:nvSpPr>
          <p:spPr bwMode="auto">
            <a:xfrm>
              <a:off x="2352" y="2112"/>
              <a:ext cx="1027" cy="411"/>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fontAlgn="base" hangingPunct="1">
                <a:spcBef>
                  <a:spcPct val="0"/>
                </a:spcBef>
              </a:pPr>
              <a:r>
                <a:rPr lang="ar-JO" sz="3200" b="1" dirty="0">
                  <a:solidFill>
                    <a:srgbClr val="000000"/>
                  </a:solidFill>
                  <a:latin typeface="Arial" panose="020B0604020202020204" pitchFamily="34" charset="0"/>
                  <a:cs typeface="Arial" panose="020B0604020202020204" pitchFamily="34" charset="0"/>
                </a:rPr>
                <a:t>البتراء</a:t>
              </a:r>
              <a:endParaRPr lang="en-US" sz="3200" b="1" dirty="0">
                <a:solidFill>
                  <a:srgbClr val="000000"/>
                </a:solidFill>
                <a:latin typeface="Arial" panose="020B0604020202020204" pitchFamily="34" charset="0"/>
                <a:cs typeface="Arial" panose="020B0604020202020204" pitchFamily="34" charset="0"/>
              </a:endParaRPr>
            </a:p>
          </p:txBody>
        </p:sp>
        <p:sp>
          <p:nvSpPr>
            <p:cNvPr id="471051" name="Oval 11"/>
            <p:cNvSpPr>
              <a:spLocks noChangeArrowheads="1"/>
            </p:cNvSpPr>
            <p:nvPr/>
          </p:nvSpPr>
          <p:spPr bwMode="auto">
            <a:xfrm>
              <a:off x="3456" y="2496"/>
              <a:ext cx="192" cy="192"/>
            </a:xfrm>
            <a:prstGeom prst="ellipse">
              <a:avLst/>
            </a:prstGeom>
            <a:solidFill>
              <a:schemeClr val="bg1"/>
            </a:solidFill>
            <a:ln w="9525">
              <a:solidFill>
                <a:schemeClr val="tx1"/>
              </a:solidFill>
              <a:round/>
              <a:headEnd/>
              <a:tailEnd/>
            </a:ln>
            <a:effectLst/>
          </p:spPr>
          <p:txBody>
            <a:bodyPr wrap="none" anchor="ctr"/>
            <a:lstStyle/>
            <a:p>
              <a:pPr>
                <a:defRPr/>
              </a:pPr>
              <a:endParaRPr lang="en-US">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28638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1045"/>
                                        </p:tgtEl>
                                        <p:attrNameLst>
                                          <p:attrName>style.visibility</p:attrName>
                                        </p:attrNameLst>
                                      </p:cBhvr>
                                      <p:to>
                                        <p:strVal val="visible"/>
                                      </p:to>
                                    </p:set>
                                    <p:animEffect transition="in" filter="wipe(left)">
                                      <p:cBhvr>
                                        <p:cTn id="7" dur="500"/>
                                        <p:tgtEl>
                                          <p:spTgt spid="47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2258" name="Picture 2" descr="The first land identified as Cush is in Iraq and the 2nd land of Cush is  between Egypt and Sudan. A place called Ethiopia is no where in the  scriptures.">
            <a:extLst>
              <a:ext uri="{FF2B5EF4-FFF2-40B4-BE49-F238E27FC236}">
                <a16:creationId xmlns:a16="http://schemas.microsoft.com/office/drawing/2014/main" id="{AF7F620F-00D0-D148-B385-193930B57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656"/>
            <a:ext cx="9144000" cy="61079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DF82FC-0555-F844-A534-A12C37C8CDB8}"/>
              </a:ext>
            </a:extLst>
          </p:cNvPr>
          <p:cNvSpPr>
            <a:spLocks noGrp="1"/>
          </p:cNvSpPr>
          <p:nvPr>
            <p:ph type="title"/>
          </p:nvPr>
        </p:nvSpPr>
        <p:spPr>
          <a:xfrm>
            <a:off x="0" y="0"/>
            <a:ext cx="9144000" cy="750094"/>
          </a:xfrm>
        </p:spPr>
        <p:txBody>
          <a:bodyPr/>
          <a:lstStyle/>
          <a:p>
            <a:r>
              <a:rPr lang="ar-SA" dirty="0">
                <a:latin typeface="Arial" panose="020B0604020202020204" pitchFamily="34" charset="0"/>
                <a:cs typeface="Arial" panose="020B0604020202020204" pitchFamily="34" charset="0"/>
              </a:rPr>
              <a:t>الموقع الصحيح لكوش</a:t>
            </a:r>
            <a:endParaRPr lang="en-US"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FA91EB20-4563-264E-A44C-710420BAF2FC}"/>
              </a:ext>
            </a:extLst>
          </p:cNvPr>
          <p:cNvSpPr txBox="1">
            <a:spLocks/>
          </p:cNvSpPr>
          <p:nvPr/>
        </p:nvSpPr>
        <p:spPr bwMode="auto">
          <a:xfrm>
            <a:off x="4932040" y="6525343"/>
            <a:ext cx="4211960" cy="33654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http://</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ea typeface="Osaka"/>
                <a:cs typeface="Arial" panose="020B0604020202020204" pitchFamily="34" charset="0"/>
              </a:rPr>
              <a:t>arab-israelites.tripod.com</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/cush2.htm</a:t>
            </a:r>
          </a:p>
        </p:txBody>
      </p:sp>
      <p:grpSp>
        <p:nvGrpSpPr>
          <p:cNvPr id="12" name="Group 11">
            <a:extLst>
              <a:ext uri="{FF2B5EF4-FFF2-40B4-BE49-F238E27FC236}">
                <a16:creationId xmlns:a16="http://schemas.microsoft.com/office/drawing/2014/main" id="{D91FF6F2-416E-AC4F-BAAD-289869FBB20B}"/>
              </a:ext>
            </a:extLst>
          </p:cNvPr>
          <p:cNvGrpSpPr/>
          <p:nvPr/>
        </p:nvGrpSpPr>
        <p:grpSpPr>
          <a:xfrm>
            <a:off x="-540568" y="2989414"/>
            <a:ext cx="6204237" cy="3823962"/>
            <a:chOff x="-540568" y="2989414"/>
            <a:chExt cx="6204237" cy="3823962"/>
          </a:xfrm>
        </p:grpSpPr>
        <p:grpSp>
          <p:nvGrpSpPr>
            <p:cNvPr id="8" name="Group 7">
              <a:extLst>
                <a:ext uri="{FF2B5EF4-FFF2-40B4-BE49-F238E27FC236}">
                  <a16:creationId xmlns:a16="http://schemas.microsoft.com/office/drawing/2014/main" id="{0E721EE0-1970-9840-BA2B-75E54C66AB53}"/>
                </a:ext>
              </a:extLst>
            </p:cNvPr>
            <p:cNvGrpSpPr/>
            <p:nvPr/>
          </p:nvGrpSpPr>
          <p:grpSpPr>
            <a:xfrm>
              <a:off x="-540568" y="3068960"/>
              <a:ext cx="5472608" cy="3744416"/>
              <a:chOff x="-540568" y="3068960"/>
              <a:chExt cx="5472608" cy="3744416"/>
            </a:xfrm>
          </p:grpSpPr>
          <p:sp>
            <p:nvSpPr>
              <p:cNvPr id="3" name="Trapezoid 2">
                <a:extLst>
                  <a:ext uri="{FF2B5EF4-FFF2-40B4-BE49-F238E27FC236}">
                    <a16:creationId xmlns:a16="http://schemas.microsoft.com/office/drawing/2014/main" id="{6F44FE25-EACD-794F-94D1-C3F7C7647ADA}"/>
                  </a:ext>
                </a:extLst>
              </p:cNvPr>
              <p:cNvSpPr/>
              <p:nvPr/>
            </p:nvSpPr>
            <p:spPr bwMode="auto">
              <a:xfrm>
                <a:off x="467544" y="3068960"/>
                <a:ext cx="3888432" cy="864096"/>
              </a:xfrm>
              <a:prstGeom prst="trapezoid">
                <a:avLst>
                  <a:gd name="adj" fmla="val 14091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rapezoid 5">
                <a:extLst>
                  <a:ext uri="{FF2B5EF4-FFF2-40B4-BE49-F238E27FC236}">
                    <a16:creationId xmlns:a16="http://schemas.microsoft.com/office/drawing/2014/main" id="{C8F4FE96-A013-AF4E-8FD0-9FC0388C4020}"/>
                  </a:ext>
                </a:extLst>
              </p:cNvPr>
              <p:cNvSpPr/>
              <p:nvPr/>
            </p:nvSpPr>
            <p:spPr bwMode="auto">
              <a:xfrm>
                <a:off x="-540568" y="3972306"/>
                <a:ext cx="5472608" cy="2841070"/>
              </a:xfrm>
              <a:prstGeom prst="trapezoid">
                <a:avLst>
                  <a:gd name="adj" fmla="val 14091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rapezoid 6">
                <a:extLst>
                  <a:ext uri="{FF2B5EF4-FFF2-40B4-BE49-F238E27FC236}">
                    <a16:creationId xmlns:a16="http://schemas.microsoft.com/office/drawing/2014/main" id="{C4608DF7-7547-EF42-A128-F17CB4EA5C75}"/>
                  </a:ext>
                </a:extLst>
              </p:cNvPr>
              <p:cNvSpPr/>
              <p:nvPr/>
            </p:nvSpPr>
            <p:spPr bwMode="auto">
              <a:xfrm rot="10800000">
                <a:off x="395537" y="3933056"/>
                <a:ext cx="3888432" cy="1589550"/>
              </a:xfrm>
              <a:prstGeom prst="trapezoid">
                <a:avLst>
                  <a:gd name="adj" fmla="val 53413"/>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9C03255-C5E4-5D46-B121-C331C0CE8496}"/>
                  </a:ext>
                </a:extLst>
              </p:cNvPr>
              <p:cNvSpPr/>
              <p:nvPr/>
            </p:nvSpPr>
            <p:spPr bwMode="auto">
              <a:xfrm>
                <a:off x="0" y="3933056"/>
                <a:ext cx="1259632" cy="23042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 name="Rectangle 8">
              <a:extLst>
                <a:ext uri="{FF2B5EF4-FFF2-40B4-BE49-F238E27FC236}">
                  <a16:creationId xmlns:a16="http://schemas.microsoft.com/office/drawing/2014/main" id="{0C3CE936-1FA3-4640-936E-FFCF8D8BAAD7}"/>
                </a:ext>
              </a:extLst>
            </p:cNvPr>
            <p:cNvSpPr/>
            <p:nvPr/>
          </p:nvSpPr>
          <p:spPr bwMode="auto">
            <a:xfrm rot="2567461">
              <a:off x="4583549" y="2989414"/>
              <a:ext cx="108012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0" name="Title 1">
            <a:extLst>
              <a:ext uri="{FF2B5EF4-FFF2-40B4-BE49-F238E27FC236}">
                <a16:creationId xmlns:a16="http://schemas.microsoft.com/office/drawing/2014/main" id="{8A0ED173-9CE7-954A-97CE-6418E1ECB104}"/>
              </a:ext>
            </a:extLst>
          </p:cNvPr>
          <p:cNvSpPr txBox="1">
            <a:spLocks/>
          </p:cNvSpPr>
          <p:nvPr/>
        </p:nvSpPr>
        <p:spPr bwMode="auto">
          <a:xfrm>
            <a:off x="91262" y="3717032"/>
            <a:ext cx="3760658" cy="2952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هذه ليست كوش سفر التكوين ولكنها تسوية لاحقة بين دولتي مصر والسودان كجزء من النوبة تمتد من أسوان مصر إلى الخرطوم في السودان.
</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4" name="Title 1">
            <a:extLst>
              <a:ext uri="{FF2B5EF4-FFF2-40B4-BE49-F238E27FC236}">
                <a16:creationId xmlns:a16="http://schemas.microsoft.com/office/drawing/2014/main" id="{4E724B21-A3D8-3D46-8E14-90B394FA2328}"/>
              </a:ext>
            </a:extLst>
          </p:cNvPr>
          <p:cNvSpPr txBox="1">
            <a:spLocks/>
          </p:cNvSpPr>
          <p:nvPr/>
        </p:nvSpPr>
        <p:spPr bwMode="auto">
          <a:xfrm rot="2683866">
            <a:off x="4342079" y="2921801"/>
            <a:ext cx="1345441" cy="423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كوش</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381470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2067" name="Rectangle 3"/>
          <p:cNvSpPr>
            <a:spLocks noGrp="1" noRot="1" noChangeArrowheads="1"/>
          </p:cNvSpPr>
          <p:nvPr>
            <p:ph type="title" idx="4294967295"/>
          </p:nvPr>
        </p:nvSpPr>
        <p:spPr>
          <a:xfrm>
            <a:off x="2286000" y="152400"/>
            <a:ext cx="5410200" cy="762000"/>
          </a:xfrm>
          <a:solidFill>
            <a:srgbClr val="800080"/>
          </a:solidFill>
          <a:ln w="57150">
            <a:solidFill>
              <a:schemeClr val="bg2"/>
            </a:solidFill>
          </a:ln>
        </p:spPr>
        <p:txBody>
          <a:bodyPr/>
          <a:lstStyle/>
          <a:p>
            <a:pPr eaLnBrk="1" hangingPunct="1">
              <a:defRPr/>
            </a:pPr>
            <a:r>
              <a:rPr lang="ar-JO" sz="4000" dirty="0">
                <a:latin typeface="Arial" panose="020B0604020202020204" pitchFamily="34" charset="0"/>
                <a:cs typeface="Arial" panose="020B0604020202020204" pitchFamily="34" charset="0"/>
              </a:rPr>
              <a:t>تجارة التوابل</a:t>
            </a:r>
            <a:endParaRPr lang="en-US" sz="4000" dirty="0">
              <a:latin typeface="Arial" panose="020B0604020202020204" pitchFamily="34" charset="0"/>
              <a:cs typeface="Arial" panose="020B0604020202020204" pitchFamily="34" charset="0"/>
            </a:endParaRPr>
          </a:p>
        </p:txBody>
      </p:sp>
      <p:pic>
        <p:nvPicPr>
          <p:cNvPr id="186371"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2069" name="Freeform 5"/>
          <p:cNvSpPr>
            <a:spLocks/>
          </p:cNvSpPr>
          <p:nvPr/>
        </p:nvSpPr>
        <p:spPr bwMode="auto">
          <a:xfrm>
            <a:off x="84138" y="1533525"/>
            <a:ext cx="4953000" cy="4378325"/>
          </a:xfrm>
          <a:custGeom>
            <a:avLst/>
            <a:gdLst/>
            <a:ahLst/>
            <a:cxnLst>
              <a:cxn ang="0">
                <a:pos x="3120" y="2758"/>
              </a:cxn>
              <a:cxn ang="0">
                <a:pos x="3049" y="2678"/>
              </a:cxn>
              <a:cxn ang="0">
                <a:pos x="2907" y="2332"/>
              </a:cxn>
              <a:cxn ang="0">
                <a:pos x="2836" y="2163"/>
              </a:cxn>
              <a:cxn ang="0">
                <a:pos x="2729" y="2065"/>
              </a:cxn>
              <a:cxn ang="0">
                <a:pos x="2551" y="1816"/>
              </a:cxn>
              <a:cxn ang="0">
                <a:pos x="2516" y="1781"/>
              </a:cxn>
              <a:cxn ang="0">
                <a:pos x="2480" y="1727"/>
              </a:cxn>
              <a:cxn ang="0">
                <a:pos x="2445" y="1674"/>
              </a:cxn>
              <a:cxn ang="0">
                <a:pos x="2365" y="1603"/>
              </a:cxn>
              <a:cxn ang="0">
                <a:pos x="2223" y="1496"/>
              </a:cxn>
              <a:cxn ang="0">
                <a:pos x="2054" y="1443"/>
              </a:cxn>
              <a:cxn ang="0">
                <a:pos x="1983" y="1345"/>
              </a:cxn>
              <a:cxn ang="0">
                <a:pos x="1974" y="1318"/>
              </a:cxn>
              <a:cxn ang="0">
                <a:pos x="1751" y="1150"/>
              </a:cxn>
              <a:cxn ang="0">
                <a:pos x="1725" y="1123"/>
              </a:cxn>
              <a:cxn ang="0">
                <a:pos x="1698" y="1105"/>
              </a:cxn>
              <a:cxn ang="0">
                <a:pos x="1663" y="1061"/>
              </a:cxn>
              <a:cxn ang="0">
                <a:pos x="1645" y="1025"/>
              </a:cxn>
              <a:cxn ang="0">
                <a:pos x="1618" y="1007"/>
              </a:cxn>
              <a:cxn ang="0">
                <a:pos x="1574" y="954"/>
              </a:cxn>
              <a:cxn ang="0">
                <a:pos x="1503" y="732"/>
              </a:cxn>
              <a:cxn ang="0">
                <a:pos x="1378" y="714"/>
              </a:cxn>
              <a:cxn ang="0">
                <a:pos x="1049" y="652"/>
              </a:cxn>
              <a:cxn ang="0">
                <a:pos x="925" y="590"/>
              </a:cxn>
              <a:cxn ang="0">
                <a:pos x="889" y="563"/>
              </a:cxn>
              <a:cxn ang="0">
                <a:pos x="863" y="554"/>
              </a:cxn>
              <a:cxn ang="0">
                <a:pos x="747" y="465"/>
              </a:cxn>
              <a:cxn ang="0">
                <a:pos x="534" y="394"/>
              </a:cxn>
              <a:cxn ang="0">
                <a:pos x="463" y="350"/>
              </a:cxn>
              <a:cxn ang="0">
                <a:pos x="383" y="323"/>
              </a:cxn>
              <a:cxn ang="0">
                <a:pos x="249" y="243"/>
              </a:cxn>
              <a:cxn ang="0">
                <a:pos x="178" y="198"/>
              </a:cxn>
              <a:cxn ang="0">
                <a:pos x="107" y="118"/>
              </a:cxn>
              <a:cxn ang="0">
                <a:pos x="80" y="65"/>
              </a:cxn>
              <a:cxn ang="0">
                <a:pos x="27" y="30"/>
              </a:cxn>
              <a:cxn ang="0">
                <a:pos x="0" y="3"/>
              </a:cxn>
            </a:cxnLst>
            <a:rect l="0" t="0" r="r" b="b"/>
            <a:pathLst>
              <a:path w="3120" h="2758">
                <a:moveTo>
                  <a:pt x="3120" y="2758"/>
                </a:moveTo>
                <a:cubicBezTo>
                  <a:pt x="3087" y="2725"/>
                  <a:pt x="3068" y="2713"/>
                  <a:pt x="3049" y="2678"/>
                </a:cubicBezTo>
                <a:cubicBezTo>
                  <a:pt x="2988" y="2568"/>
                  <a:pt x="2963" y="2442"/>
                  <a:pt x="2907" y="2332"/>
                </a:cubicBezTo>
                <a:cubicBezTo>
                  <a:pt x="2900" y="2298"/>
                  <a:pt x="2858" y="2190"/>
                  <a:pt x="2836" y="2163"/>
                </a:cubicBezTo>
                <a:cubicBezTo>
                  <a:pt x="2802" y="2121"/>
                  <a:pt x="2761" y="2103"/>
                  <a:pt x="2729" y="2065"/>
                </a:cubicBezTo>
                <a:cubicBezTo>
                  <a:pt x="2663" y="1986"/>
                  <a:pt x="2613" y="1896"/>
                  <a:pt x="2551" y="1816"/>
                </a:cubicBezTo>
                <a:cubicBezTo>
                  <a:pt x="2540" y="1802"/>
                  <a:pt x="2526" y="1793"/>
                  <a:pt x="2516" y="1781"/>
                </a:cubicBezTo>
                <a:cubicBezTo>
                  <a:pt x="2502" y="1764"/>
                  <a:pt x="2491" y="1745"/>
                  <a:pt x="2480" y="1727"/>
                </a:cubicBezTo>
                <a:cubicBezTo>
                  <a:pt x="2479" y="1725"/>
                  <a:pt x="2445" y="1674"/>
                  <a:pt x="2445" y="1674"/>
                </a:cubicBezTo>
                <a:cubicBezTo>
                  <a:pt x="2415" y="1654"/>
                  <a:pt x="2365" y="1603"/>
                  <a:pt x="2365" y="1603"/>
                </a:cubicBezTo>
                <a:cubicBezTo>
                  <a:pt x="2340" y="1528"/>
                  <a:pt x="2286" y="1527"/>
                  <a:pt x="2223" y="1496"/>
                </a:cubicBezTo>
                <a:cubicBezTo>
                  <a:pt x="2170" y="1469"/>
                  <a:pt x="2111" y="1454"/>
                  <a:pt x="2054" y="1443"/>
                </a:cubicBezTo>
                <a:cubicBezTo>
                  <a:pt x="2007" y="1407"/>
                  <a:pt x="2006" y="1415"/>
                  <a:pt x="1983" y="1345"/>
                </a:cubicBezTo>
                <a:cubicBezTo>
                  <a:pt x="1980" y="1336"/>
                  <a:pt x="1979" y="1325"/>
                  <a:pt x="1974" y="1318"/>
                </a:cubicBezTo>
                <a:cubicBezTo>
                  <a:pt x="1910" y="1240"/>
                  <a:pt x="1829" y="1208"/>
                  <a:pt x="1751" y="1150"/>
                </a:cubicBezTo>
                <a:cubicBezTo>
                  <a:pt x="1740" y="1142"/>
                  <a:pt x="1734" y="1131"/>
                  <a:pt x="1725" y="1123"/>
                </a:cubicBezTo>
                <a:cubicBezTo>
                  <a:pt x="1716" y="1115"/>
                  <a:pt x="1707" y="1111"/>
                  <a:pt x="1698" y="1105"/>
                </a:cubicBezTo>
                <a:cubicBezTo>
                  <a:pt x="1676" y="1039"/>
                  <a:pt x="1707" y="1114"/>
                  <a:pt x="1663" y="1061"/>
                </a:cubicBezTo>
                <a:cubicBezTo>
                  <a:pt x="1654" y="1050"/>
                  <a:pt x="1653" y="1035"/>
                  <a:pt x="1645" y="1025"/>
                </a:cubicBezTo>
                <a:cubicBezTo>
                  <a:pt x="1638" y="1016"/>
                  <a:pt x="1626" y="1013"/>
                  <a:pt x="1618" y="1007"/>
                </a:cubicBezTo>
                <a:cubicBezTo>
                  <a:pt x="1589" y="984"/>
                  <a:pt x="1592" y="982"/>
                  <a:pt x="1574" y="954"/>
                </a:cubicBezTo>
                <a:cubicBezTo>
                  <a:pt x="1562" y="908"/>
                  <a:pt x="1558" y="753"/>
                  <a:pt x="1503" y="732"/>
                </a:cubicBezTo>
                <a:cubicBezTo>
                  <a:pt x="1479" y="723"/>
                  <a:pt x="1388" y="715"/>
                  <a:pt x="1378" y="714"/>
                </a:cubicBezTo>
                <a:cubicBezTo>
                  <a:pt x="1270" y="686"/>
                  <a:pt x="1153" y="686"/>
                  <a:pt x="1049" y="652"/>
                </a:cubicBezTo>
                <a:cubicBezTo>
                  <a:pt x="956" y="589"/>
                  <a:pt x="1000" y="603"/>
                  <a:pt x="925" y="590"/>
                </a:cubicBezTo>
                <a:cubicBezTo>
                  <a:pt x="913" y="581"/>
                  <a:pt x="901" y="570"/>
                  <a:pt x="889" y="563"/>
                </a:cubicBezTo>
                <a:cubicBezTo>
                  <a:pt x="881" y="558"/>
                  <a:pt x="870" y="559"/>
                  <a:pt x="863" y="554"/>
                </a:cubicBezTo>
                <a:cubicBezTo>
                  <a:pt x="797" y="504"/>
                  <a:pt x="836" y="501"/>
                  <a:pt x="747" y="465"/>
                </a:cubicBezTo>
                <a:cubicBezTo>
                  <a:pt x="672" y="434"/>
                  <a:pt x="610" y="413"/>
                  <a:pt x="534" y="394"/>
                </a:cubicBezTo>
                <a:cubicBezTo>
                  <a:pt x="502" y="370"/>
                  <a:pt x="498" y="364"/>
                  <a:pt x="463" y="350"/>
                </a:cubicBezTo>
                <a:cubicBezTo>
                  <a:pt x="436" y="339"/>
                  <a:pt x="406" y="338"/>
                  <a:pt x="383" y="323"/>
                </a:cubicBezTo>
                <a:cubicBezTo>
                  <a:pt x="339" y="294"/>
                  <a:pt x="293" y="270"/>
                  <a:pt x="249" y="243"/>
                </a:cubicBezTo>
                <a:cubicBezTo>
                  <a:pt x="225" y="228"/>
                  <a:pt x="197" y="217"/>
                  <a:pt x="178" y="198"/>
                </a:cubicBezTo>
                <a:cubicBezTo>
                  <a:pt x="152" y="172"/>
                  <a:pt x="123" y="150"/>
                  <a:pt x="107" y="118"/>
                </a:cubicBezTo>
                <a:cubicBezTo>
                  <a:pt x="95" y="94"/>
                  <a:pt x="102" y="84"/>
                  <a:pt x="80" y="65"/>
                </a:cubicBezTo>
                <a:cubicBezTo>
                  <a:pt x="64" y="51"/>
                  <a:pt x="27" y="30"/>
                  <a:pt x="27" y="30"/>
                </a:cubicBezTo>
                <a:cubicBezTo>
                  <a:pt x="7" y="0"/>
                  <a:pt x="19" y="3"/>
                  <a:pt x="0" y="3"/>
                </a:cubicBezTo>
              </a:path>
            </a:pathLst>
          </a:custGeom>
          <a:noFill/>
          <a:ln w="76200" cap="flat" cmpd="sng">
            <a:solidFill>
              <a:srgbClr val="FF3300"/>
            </a:solidFill>
            <a:prstDash val="solid"/>
            <a:round/>
            <a:headEnd/>
            <a:tailEnd/>
          </a:ln>
          <a:effectLst/>
        </p:spPr>
        <p:txBody>
          <a:bodyPr wrap="none" anchor="ct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472070" name="Freeform 6"/>
          <p:cNvSpPr>
            <a:spLocks/>
          </p:cNvSpPr>
          <p:nvPr/>
        </p:nvSpPr>
        <p:spPr bwMode="auto">
          <a:xfrm>
            <a:off x="1820863" y="2482850"/>
            <a:ext cx="2954337" cy="706438"/>
          </a:xfrm>
          <a:custGeom>
            <a:avLst/>
            <a:gdLst/>
            <a:ahLst/>
            <a:cxnLst>
              <a:cxn ang="0">
                <a:pos x="0" y="445"/>
              </a:cxn>
              <a:cxn ang="0">
                <a:pos x="53" y="418"/>
              </a:cxn>
              <a:cxn ang="0">
                <a:pos x="71" y="392"/>
              </a:cxn>
              <a:cxn ang="0">
                <a:pos x="169" y="374"/>
              </a:cxn>
              <a:cxn ang="0">
                <a:pos x="373" y="409"/>
              </a:cxn>
              <a:cxn ang="0">
                <a:pos x="480" y="400"/>
              </a:cxn>
              <a:cxn ang="0">
                <a:pos x="542" y="329"/>
              </a:cxn>
              <a:cxn ang="0">
                <a:pos x="577" y="187"/>
              </a:cxn>
              <a:cxn ang="0">
                <a:pos x="604" y="107"/>
              </a:cxn>
              <a:cxn ang="0">
                <a:pos x="906" y="0"/>
              </a:cxn>
              <a:cxn ang="0">
                <a:pos x="1662" y="27"/>
              </a:cxn>
              <a:cxn ang="0">
                <a:pos x="1786" y="45"/>
              </a:cxn>
              <a:cxn ang="0">
                <a:pos x="1831" y="54"/>
              </a:cxn>
            </a:cxnLst>
            <a:rect l="0" t="0" r="r" b="b"/>
            <a:pathLst>
              <a:path w="1861" h="445">
                <a:moveTo>
                  <a:pt x="0" y="445"/>
                </a:moveTo>
                <a:cubicBezTo>
                  <a:pt x="21" y="437"/>
                  <a:pt x="35" y="435"/>
                  <a:pt x="53" y="418"/>
                </a:cubicBezTo>
                <a:cubicBezTo>
                  <a:pt x="60" y="410"/>
                  <a:pt x="62" y="398"/>
                  <a:pt x="71" y="392"/>
                </a:cubicBezTo>
                <a:cubicBezTo>
                  <a:pt x="96" y="371"/>
                  <a:pt x="136" y="378"/>
                  <a:pt x="169" y="374"/>
                </a:cubicBezTo>
                <a:cubicBezTo>
                  <a:pt x="237" y="383"/>
                  <a:pt x="304" y="397"/>
                  <a:pt x="373" y="409"/>
                </a:cubicBezTo>
                <a:cubicBezTo>
                  <a:pt x="408" y="406"/>
                  <a:pt x="444" y="406"/>
                  <a:pt x="480" y="400"/>
                </a:cubicBezTo>
                <a:cubicBezTo>
                  <a:pt x="506" y="394"/>
                  <a:pt x="537" y="342"/>
                  <a:pt x="542" y="329"/>
                </a:cubicBezTo>
                <a:cubicBezTo>
                  <a:pt x="557" y="282"/>
                  <a:pt x="566" y="234"/>
                  <a:pt x="577" y="187"/>
                </a:cubicBezTo>
                <a:cubicBezTo>
                  <a:pt x="583" y="156"/>
                  <a:pt x="578" y="129"/>
                  <a:pt x="604" y="107"/>
                </a:cubicBezTo>
                <a:cubicBezTo>
                  <a:pt x="670" y="48"/>
                  <a:pt x="819" y="22"/>
                  <a:pt x="906" y="0"/>
                </a:cubicBezTo>
                <a:cubicBezTo>
                  <a:pt x="1164" y="5"/>
                  <a:pt x="1406" y="15"/>
                  <a:pt x="1662" y="27"/>
                </a:cubicBezTo>
                <a:cubicBezTo>
                  <a:pt x="1728" y="49"/>
                  <a:pt x="1649" y="25"/>
                  <a:pt x="1786" y="45"/>
                </a:cubicBezTo>
                <a:cubicBezTo>
                  <a:pt x="1861" y="55"/>
                  <a:pt x="1776" y="54"/>
                  <a:pt x="1831" y="54"/>
                </a:cubicBezTo>
              </a:path>
            </a:pathLst>
          </a:custGeom>
          <a:noFill/>
          <a:ln w="76200" cap="flat" cmpd="sng">
            <a:solidFill>
              <a:srgbClr val="FF3300"/>
            </a:solidFill>
            <a:prstDash val="solid"/>
            <a:round/>
            <a:headEnd/>
            <a:tailEnd/>
          </a:ln>
          <a:effectLst/>
        </p:spPr>
        <p:txBody>
          <a:bodyPr wrap="none" anchor="ct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8" name="Rectangle 10"/>
          <p:cNvSpPr>
            <a:spLocks noChangeArrowheads="1"/>
          </p:cNvSpPr>
          <p:nvPr/>
        </p:nvSpPr>
        <p:spPr bwMode="auto">
          <a:xfrm>
            <a:off x="2843808" y="2708920"/>
            <a:ext cx="1630363" cy="652463"/>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fontAlgn="base" hangingPunct="1">
              <a:spcBef>
                <a:spcPct val="0"/>
              </a:spcBef>
              <a:spcAft>
                <a:spcPts val="0"/>
              </a:spcAft>
            </a:pPr>
            <a:r>
              <a:rPr lang="ar-JO" sz="3200" b="1" kern="0" dirty="0">
                <a:solidFill>
                  <a:srgbClr val="000000"/>
                </a:solidFill>
                <a:effectLst/>
                <a:latin typeface="Arial" panose="020B0604020202020204" pitchFamily="34" charset="0"/>
                <a:cs typeface="Arial" panose="020B0604020202020204" pitchFamily="34" charset="0"/>
              </a:rPr>
              <a:t>البتراء</a:t>
            </a:r>
            <a:endParaRPr lang="en-US" sz="3200" b="1" kern="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932663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2070"/>
                                        </p:tgtEl>
                                        <p:attrNameLst>
                                          <p:attrName>style.visibility</p:attrName>
                                        </p:attrNameLst>
                                      </p:cBhvr>
                                      <p:to>
                                        <p:strVal val="visible"/>
                                      </p:to>
                                    </p:set>
                                    <p:animEffect transition="in" filter="wipe(left)">
                                      <p:cBhvr>
                                        <p:cTn id="7" dur="500"/>
                                        <p:tgtEl>
                                          <p:spTgt spid="4720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72067"/>
                                        </p:tgtEl>
                                        <p:attrNameLst>
                                          <p:attrName>style.visibility</p:attrName>
                                        </p:attrNameLst>
                                      </p:cBhvr>
                                      <p:to>
                                        <p:strVal val="visible"/>
                                      </p:to>
                                    </p:set>
                                    <p:animEffect transition="in" filter="wipe(down)">
                                      <p:cBhvr>
                                        <p:cTn id="12" dur="500"/>
                                        <p:tgtEl>
                                          <p:spTgt spid="4720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472069"/>
                                        </p:tgtEl>
                                        <p:attrNameLst>
                                          <p:attrName>style.visibility</p:attrName>
                                        </p:attrNameLst>
                                      </p:cBhvr>
                                      <p:to>
                                        <p:strVal val="visible"/>
                                      </p:to>
                                    </p:set>
                                    <p:animEffect transition="in" filter="wipe(right)">
                                      <p:cBhvr>
                                        <p:cTn id="17" dur="500"/>
                                        <p:tgtEl>
                                          <p:spTgt spid="47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1989314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latin typeface="Arial" panose="020B0604020202020204" pitchFamily="34" charset="0"/>
                <a:cs typeface="Arial" panose="020B0604020202020204" pitchFamily="34" charset="0"/>
              </a:rPr>
              <a:t>جغرافي</a:t>
            </a:r>
            <a:r>
              <a:rPr lang="ar-JO" sz="4000" dirty="0">
                <a:latin typeface="Arial" panose="020B0604020202020204" pitchFamily="34" charset="0"/>
                <a:cs typeface="Arial" panose="020B0604020202020204" pitchFamily="34" charset="0"/>
              </a:rPr>
              <a:t>ا</a:t>
            </a:r>
            <a:r>
              <a:rPr lang="ar-SA" sz="4000" dirty="0">
                <a:latin typeface="Arial" panose="020B0604020202020204" pitchFamily="34" charset="0"/>
                <a:cs typeface="Arial" panose="020B0604020202020204" pitchFamily="34" charset="0"/>
              </a:rPr>
              <a:t> الكتاب المقدس</a:t>
            </a:r>
            <a:r>
              <a:rPr lang="ar-EG" sz="3200" b="1" dirty="0">
                <a:solidFill>
                  <a:srgbClr val="FFFFFF"/>
                </a:solidFill>
                <a:latin typeface="Arial" panose="020B0604020202020204" pitchFamily="34" charset="0"/>
                <a:ea typeface="ＭＳ Ｐゴシック" charset="0"/>
                <a:cs typeface="Arial" panose="020B0604020202020204" pitchFamily="34" charset="0"/>
              </a:rPr>
              <a:t> </a:t>
            </a:r>
            <a:r>
              <a:rPr lang="en-US" sz="3200" b="1" dirty="0">
                <a:solidFill>
                  <a:srgbClr val="FFFFFF"/>
                </a:solidFill>
                <a:latin typeface="Arial" panose="020B0604020202020204" pitchFamily="34" charset="0"/>
                <a:ea typeface="ＭＳ Ｐゴシック" charset="0"/>
                <a:cs typeface="Arial" panose="020B0604020202020204" pitchFamily="34" charset="0"/>
              </a:rPr>
              <a:t>  </a:t>
            </a:r>
            <a:r>
              <a:rPr lang="en-US" sz="28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lang="ar-JO" sz="3600" b="1" dirty="0">
                <a:solidFill>
                  <a:srgbClr val="FFFFFF"/>
                </a:solidFill>
                <a:effectLst/>
                <a:latin typeface="Arial" charset="0"/>
                <a:cs typeface="Arial" charset="0"/>
              </a:rPr>
              <a:t>أ</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حصل عل</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ى</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 مجانا</a:t>
            </a:r>
            <a:r>
              <a:rPr lang="ar-JO" sz="3600" b="1" dirty="0">
                <a:solidFill>
                  <a:srgbClr val="FFFFFF"/>
                </a:solidFill>
                <a:effectLst/>
                <a:latin typeface="Arial" charset="0"/>
                <a:cs typeface="Arial" charset="0"/>
              </a:rPr>
              <a: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088385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
          <p:cNvPicPr>
            <a:picLocks noGrp="1" noChangeAspect="1" noChangeArrowheads="1"/>
          </p:cNvPicPr>
          <p:nvPr>
            <p:ph type="body" idx="1"/>
          </p:nvPr>
        </p:nvPicPr>
        <p:blipFill>
          <a:blip r:embed="rId3">
            <a:lum bright="-32000"/>
            <a:extLst>
              <a:ext uri="{28A0092B-C50C-407E-A947-70E740481C1C}">
                <a14:useLocalDpi xmlns:a14="http://schemas.microsoft.com/office/drawing/2010/main"/>
              </a:ext>
            </a:extLst>
          </a:blip>
          <a:srcRect/>
          <a:stretch>
            <a:fillRect/>
          </a:stretch>
        </p:blipFill>
        <p:spPr>
          <a:xfrm>
            <a:off x="0" y="1828800"/>
            <a:ext cx="9144000" cy="5029200"/>
          </a:xfrm>
        </p:spPr>
      </p:pic>
      <p:sp>
        <p:nvSpPr>
          <p:cNvPr id="651267" name="Rectangle 3"/>
          <p:cNvSpPr>
            <a:spLocks noGrp="1" noRot="1" noChangeArrowheads="1"/>
          </p:cNvSpPr>
          <p:nvPr>
            <p:ph type="title"/>
          </p:nvPr>
        </p:nvSpPr>
        <p:spPr>
          <a:xfrm>
            <a:off x="1371600" y="269034"/>
            <a:ext cx="6400800" cy="838200"/>
          </a:xfrm>
          <a:solidFill>
            <a:srgbClr val="00FFFF"/>
          </a:solidFill>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أرض إبراهيم</a:t>
            </a:r>
            <a:endParaRPr lang="en-US" dirty="0">
              <a:solidFill>
                <a:schemeClr val="bg1"/>
              </a:solidFill>
              <a:latin typeface="Arial" panose="020B0604020202020204" pitchFamily="34" charset="0"/>
              <a:cs typeface="Arial" panose="020B0604020202020204" pitchFamily="34" charset="0"/>
            </a:endParaRPr>
          </a:p>
        </p:txBody>
      </p:sp>
      <p:sp>
        <p:nvSpPr>
          <p:cNvPr id="651268" name="Text Box 4"/>
          <p:cNvSpPr txBox="1">
            <a:spLocks noChangeArrowheads="1"/>
          </p:cNvSpPr>
          <p:nvPr/>
        </p:nvSpPr>
        <p:spPr bwMode="auto">
          <a:xfrm>
            <a:off x="8458200" y="76200"/>
            <a:ext cx="6858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93</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51269" name="AutoShape 5"/>
          <p:cNvSpPr>
            <a:spLocks noChangeArrowheads="1"/>
          </p:cNvSpPr>
          <p:nvPr/>
        </p:nvSpPr>
        <p:spPr bwMode="auto">
          <a:xfrm flipH="1">
            <a:off x="2590800" y="2544763"/>
            <a:ext cx="4572000" cy="2667000"/>
          </a:xfrm>
          <a:prstGeom prst="curvedDownArrow">
            <a:avLst>
              <a:gd name="adj1" fmla="val 34286"/>
              <a:gd name="adj2" fmla="val 68571"/>
              <a:gd name="adj3" fmla="val 33333"/>
            </a:avLst>
          </a:prstGeom>
          <a:noFill/>
          <a:ln w="76200">
            <a:solidFill>
              <a:schemeClr val="accent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51270" name="Text Box 6"/>
          <p:cNvSpPr txBox="1">
            <a:spLocks noChangeArrowheads="1"/>
          </p:cNvSpPr>
          <p:nvPr/>
        </p:nvSpPr>
        <p:spPr bwMode="auto">
          <a:xfrm>
            <a:off x="990600" y="54864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مصر</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51271" name="Text Box 7"/>
          <p:cNvSpPr txBox="1">
            <a:spLocks noChangeArrowheads="1"/>
          </p:cNvSpPr>
          <p:nvPr/>
        </p:nvSpPr>
        <p:spPr bwMode="auto">
          <a:xfrm>
            <a:off x="5943600" y="2971800"/>
            <a:ext cx="22098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دجلة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51272" name="Text Box 8"/>
          <p:cNvSpPr txBox="1">
            <a:spLocks noChangeArrowheads="1"/>
          </p:cNvSpPr>
          <p:nvPr/>
        </p:nvSpPr>
        <p:spPr bwMode="auto">
          <a:xfrm>
            <a:off x="4038600" y="3810000"/>
            <a:ext cx="26670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الفرات</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51273" name="Text Box 9"/>
          <p:cNvSpPr txBox="1">
            <a:spLocks noChangeArrowheads="1"/>
          </p:cNvSpPr>
          <p:nvPr/>
        </p:nvSpPr>
        <p:spPr bwMode="auto">
          <a:xfrm>
            <a:off x="1981200" y="43434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كنعان</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51274" name="Text Box 10"/>
          <p:cNvSpPr txBox="1">
            <a:spLocks noChangeArrowheads="1"/>
          </p:cNvSpPr>
          <p:nvPr/>
        </p:nvSpPr>
        <p:spPr bwMode="auto">
          <a:xfrm>
            <a:off x="1331640" y="1180322"/>
            <a:ext cx="6480720" cy="584776"/>
          </a:xfrm>
          <a:prstGeom prst="rect">
            <a:avLst/>
          </a:prstGeom>
          <a:noFill/>
          <a:ln w="9525">
            <a:noFill/>
            <a:miter lim="800000"/>
            <a:headEnd/>
            <a:tailEnd/>
          </a:ln>
          <a:effectLst>
            <a:outerShdw blurRad="63500" dist="29783" dir="1514402"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تكوين 12 - 24</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51275" name="Text Box 11"/>
          <p:cNvSpPr txBox="1">
            <a:spLocks noChangeArrowheads="1"/>
          </p:cNvSpPr>
          <p:nvPr/>
        </p:nvSpPr>
        <p:spPr bwMode="auto">
          <a:xfrm>
            <a:off x="4267200" y="2727325"/>
            <a:ext cx="2590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حاران</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51276" name="Text Box 12"/>
          <p:cNvSpPr txBox="1">
            <a:spLocks noChangeArrowheads="1"/>
          </p:cNvSpPr>
          <p:nvPr/>
        </p:nvSpPr>
        <p:spPr bwMode="auto">
          <a:xfrm>
            <a:off x="6858000" y="49530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أور</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304140" name="Text Box 13"/>
          <p:cNvSpPr txBox="1">
            <a:spLocks noChangeArrowheads="1"/>
          </p:cNvSpPr>
          <p:nvPr/>
        </p:nvSpPr>
        <p:spPr bwMode="auto">
          <a:xfrm>
            <a:off x="2555776" y="5517232"/>
            <a:ext cx="6588224" cy="830997"/>
          </a:xfrm>
          <a:prstGeom prst="rect">
            <a:avLst/>
          </a:prstGeom>
          <a:solidFill>
            <a:schemeClr val="bg2"/>
          </a:solidFill>
          <a:ln>
            <a:noFill/>
          </a:ln>
          <a:extLst>
            <a:ext uri="{91240B29-F687-4f45-9708-019B960494DF}">
              <a14:hiddenLine xmlns="" xmlns:a14="http://schemas.microsoft.com/office/drawing/2010/main" w="5715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اعتاد إبراهيم أن يعبد الإله سين. بعد دعوته هاجر غربًا لطاعة الله ولم يعرف إلى أين يتجه!</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24564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651276"/>
                                        </p:tgtEl>
                                        <p:attrNameLst>
                                          <p:attrName>style.visibility</p:attrName>
                                        </p:attrNameLst>
                                      </p:cBhvr>
                                      <p:to>
                                        <p:strVal val="visible"/>
                                      </p:to>
                                    </p:set>
                                    <p:animEffect transition="in" filter="dissolve">
                                      <p:cBhvr>
                                        <p:cTn id="7" dur="500"/>
                                        <p:tgtEl>
                                          <p:spTgt spid="651276"/>
                                        </p:tgtEl>
                                      </p:cBhvr>
                                    </p:animEffect>
                                  </p:childTnLst>
                                </p:cTn>
                              </p:par>
                            </p:childTnLst>
                          </p:cTn>
                        </p:par>
                        <p:par>
                          <p:cTn id="8" fill="hold" nodeType="afterGroup">
                            <p:stCondLst>
                              <p:cond delay="1500"/>
                            </p:stCondLst>
                            <p:childTnLst>
                              <p:par>
                                <p:cTn id="9" presetID="9" presetClass="entr" presetSubtype="0" fill="hold" grpId="0" nodeType="afterEffect">
                                  <p:stCondLst>
                                    <p:cond delay="6000"/>
                                  </p:stCondLst>
                                  <p:childTnLst>
                                    <p:set>
                                      <p:cBhvr>
                                        <p:cTn id="10" dur="1" fill="hold">
                                          <p:stCondLst>
                                            <p:cond delay="0"/>
                                          </p:stCondLst>
                                        </p:cTn>
                                        <p:tgtEl>
                                          <p:spTgt spid="651273"/>
                                        </p:tgtEl>
                                        <p:attrNameLst>
                                          <p:attrName>style.visibility</p:attrName>
                                        </p:attrNameLst>
                                      </p:cBhvr>
                                      <p:to>
                                        <p:strVal val="visible"/>
                                      </p:to>
                                    </p:set>
                                    <p:animEffect transition="in" filter="dissolve">
                                      <p:cBhvr>
                                        <p:cTn id="11" dur="500"/>
                                        <p:tgtEl>
                                          <p:spTgt spid="651273"/>
                                        </p:tgtEl>
                                      </p:cBhvr>
                                    </p:animEffect>
                                  </p:childTnLst>
                                </p:cTn>
                              </p:par>
                            </p:childTnLst>
                          </p:cTn>
                        </p:par>
                        <p:par>
                          <p:cTn id="12" fill="hold" nodeType="afterGroup">
                            <p:stCondLst>
                              <p:cond delay="8000"/>
                            </p:stCondLst>
                            <p:childTnLst>
                              <p:par>
                                <p:cTn id="13" presetID="22" presetClass="entr" presetSubtype="2" fill="hold" grpId="0" nodeType="afterEffect">
                                  <p:stCondLst>
                                    <p:cond delay="4000"/>
                                  </p:stCondLst>
                                  <p:childTnLst>
                                    <p:set>
                                      <p:cBhvr>
                                        <p:cTn id="14" dur="1" fill="hold">
                                          <p:stCondLst>
                                            <p:cond delay="0"/>
                                          </p:stCondLst>
                                        </p:cTn>
                                        <p:tgtEl>
                                          <p:spTgt spid="651269"/>
                                        </p:tgtEl>
                                        <p:attrNameLst>
                                          <p:attrName>style.visibility</p:attrName>
                                        </p:attrNameLst>
                                      </p:cBhvr>
                                      <p:to>
                                        <p:strVal val="visible"/>
                                      </p:to>
                                    </p:set>
                                    <p:animEffect transition="in" filter="wipe(right)">
                                      <p:cBhvr>
                                        <p:cTn id="15" dur="500"/>
                                        <p:tgtEl>
                                          <p:spTgt spid="651269"/>
                                        </p:tgtEl>
                                      </p:cBhvr>
                                    </p:animEffect>
                                  </p:childTnLst>
                                </p:cTn>
                              </p:par>
                            </p:childTnLst>
                          </p:cTn>
                        </p:par>
                        <p:par>
                          <p:cTn id="16" fill="hold" nodeType="afterGroup">
                            <p:stCondLst>
                              <p:cond delay="12500"/>
                            </p:stCondLst>
                            <p:childTnLst>
                              <p:par>
                                <p:cTn id="17" presetID="9" presetClass="entr" presetSubtype="0" fill="hold" grpId="0" nodeType="afterEffect">
                                  <p:stCondLst>
                                    <p:cond delay="5000"/>
                                  </p:stCondLst>
                                  <p:childTnLst>
                                    <p:set>
                                      <p:cBhvr>
                                        <p:cTn id="18" dur="1" fill="hold">
                                          <p:stCondLst>
                                            <p:cond delay="0"/>
                                          </p:stCondLst>
                                        </p:cTn>
                                        <p:tgtEl>
                                          <p:spTgt spid="651275"/>
                                        </p:tgtEl>
                                        <p:attrNameLst>
                                          <p:attrName>style.visibility</p:attrName>
                                        </p:attrNameLst>
                                      </p:cBhvr>
                                      <p:to>
                                        <p:strVal val="visible"/>
                                      </p:to>
                                    </p:set>
                                    <p:animEffect transition="in" filter="dissolve">
                                      <p:cBhvr>
                                        <p:cTn id="19" dur="500"/>
                                        <p:tgtEl>
                                          <p:spTgt spid="651275"/>
                                        </p:tgtEl>
                                      </p:cBhvr>
                                    </p:animEffect>
                                  </p:childTnLst>
                                </p:cTn>
                              </p:par>
                            </p:childTnLst>
                          </p:cTn>
                        </p:par>
                        <p:par>
                          <p:cTn id="20" fill="hold" nodeType="afterGroup">
                            <p:stCondLst>
                              <p:cond delay="18000"/>
                            </p:stCondLst>
                            <p:childTnLst>
                              <p:par>
                                <p:cTn id="21" presetID="9" presetClass="entr" presetSubtype="0" fill="hold" grpId="0" nodeType="afterEffect">
                                  <p:stCondLst>
                                    <p:cond delay="8000"/>
                                  </p:stCondLst>
                                  <p:childTnLst>
                                    <p:set>
                                      <p:cBhvr>
                                        <p:cTn id="22" dur="1" fill="hold">
                                          <p:stCondLst>
                                            <p:cond delay="0"/>
                                          </p:stCondLst>
                                        </p:cTn>
                                        <p:tgtEl>
                                          <p:spTgt spid="651270"/>
                                        </p:tgtEl>
                                        <p:attrNameLst>
                                          <p:attrName>style.visibility</p:attrName>
                                        </p:attrNameLst>
                                      </p:cBhvr>
                                      <p:to>
                                        <p:strVal val="visible"/>
                                      </p:to>
                                    </p:set>
                                    <p:animEffect transition="in" filter="dissolve">
                                      <p:cBhvr>
                                        <p:cTn id="23" dur="500"/>
                                        <p:tgtEl>
                                          <p:spTgt spid="65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9" grpId="0" animBg="1"/>
      <p:bldP spid="651270" grpId="0" autoUpdateAnimBg="0"/>
      <p:bldP spid="651273" grpId="0" autoUpdateAnimBg="0"/>
      <p:bldP spid="651275" grpId="0" autoUpdateAnimBg="0"/>
      <p:bldP spid="65127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a:grpSpLocks/>
          </p:cNvGrpSpPr>
          <p:nvPr/>
        </p:nvGrpSpPr>
        <p:grpSpPr bwMode="auto">
          <a:xfrm>
            <a:off x="520282" y="919584"/>
            <a:ext cx="7439026" cy="1148335"/>
            <a:chOff x="625" y="440"/>
            <a:chExt cx="4686" cy="439"/>
          </a:xfrm>
        </p:grpSpPr>
        <p:sp>
          <p:nvSpPr>
            <p:cNvPr id="246786" name="Rectangle 2"/>
            <p:cNvSpPr>
              <a:spLocks noChangeArrowheads="1"/>
            </p:cNvSpPr>
            <p:nvPr/>
          </p:nvSpPr>
          <p:spPr bwMode="auto">
            <a:xfrm>
              <a:off x="625" y="515"/>
              <a:ext cx="4686" cy="364"/>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514350" marR="0" lvl="0" indent="-514350" algn="r" defTabSz="914400" rtl="1" eaLnBrk="0" fontAlgn="base" latinLnBrk="0" hangingPunct="0">
                <a:lnSpc>
                  <a:spcPct val="100000"/>
                </a:lnSpc>
                <a:spcBef>
                  <a:spcPct val="0"/>
                </a:spcBef>
                <a:spcAft>
                  <a:spcPct val="0"/>
                </a:spcAft>
                <a:buClrTx/>
                <a:buSzTx/>
                <a:buFontTx/>
                <a:buAutoNum type="arabicPlain"/>
                <a:tabLst/>
                <a:defRPr/>
              </a:pP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وقال الرب لإبرام: اذهب من أرضك ومن </a:t>
              </a:r>
            </a:p>
            <a:p>
              <a:pPr marR="0" lvl="0" algn="r" defTabSz="914400" rtl="1" eaLnBrk="0" fontAlgn="base" latinLnBrk="0" hangingPunct="0">
                <a:lnSpc>
                  <a:spcPct val="100000"/>
                </a:lnSpc>
                <a:spcBef>
                  <a:spcPct val="0"/>
                </a:spcBef>
                <a:spcAft>
                  <a:spcPct val="0"/>
                </a:spcAft>
                <a:buClrTx/>
                <a:buSzTx/>
                <a:tabLst/>
                <a:defRPr/>
              </a:pPr>
              <a:r>
                <a:rPr lang="ar-JO" sz="2800" b="1" dirty="0">
                  <a:solidFill>
                    <a:srgbClr val="FAFD00"/>
                  </a:solidFill>
                  <a:effectLst/>
                  <a:latin typeface="Arial" panose="020B0604020202020204" pitchFamily="34" charset="0"/>
                  <a:ea typeface="Accordance" panose="00000400000000000000" pitchFamily="2" charset="-78"/>
                  <a:cs typeface="Arial" panose="020B0604020202020204" pitchFamily="34" charset="0"/>
                </a:rPr>
                <a:t>     </a:t>
              </a: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عشيرتك ومن بيت أبيك </a:t>
              </a:r>
              <a:r>
                <a:rPr lang="ar-JO" sz="2800" b="1" dirty="0">
                  <a:solidFill>
                    <a:srgbClr val="FAFD00"/>
                  </a:solidFill>
                  <a:effectLst/>
                  <a:latin typeface="Arial" panose="020B0604020202020204" pitchFamily="34" charset="0"/>
                  <a:ea typeface="Accordance" panose="00000400000000000000" pitchFamily="2" charset="-78"/>
                  <a:cs typeface="Arial" panose="020B0604020202020204" pitchFamily="34" charset="0"/>
                </a:rPr>
                <a:t>إ</a:t>
              </a: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لى </a:t>
              </a:r>
              <a:r>
                <a:rPr kumimoji="0" lang="ar-JO" sz="2800" b="1" i="0"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الأرض</a:t>
              </a: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 التي أريك.</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788" name="Rectangle 4"/>
            <p:cNvSpPr>
              <a:spLocks noChangeArrowheads="1"/>
            </p:cNvSpPr>
            <p:nvPr/>
          </p:nvSpPr>
          <p:spPr bwMode="auto">
            <a:xfrm>
              <a:off x="1207" y="440"/>
              <a:ext cx="180" cy="17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grpSp>
      <p:grpSp>
        <p:nvGrpSpPr>
          <p:cNvPr id="3" name="Group 43"/>
          <p:cNvGrpSpPr>
            <a:grpSpLocks/>
          </p:cNvGrpSpPr>
          <p:nvPr/>
        </p:nvGrpSpPr>
        <p:grpSpPr bwMode="auto">
          <a:xfrm>
            <a:off x="848896" y="2443524"/>
            <a:ext cx="7110412" cy="1036911"/>
            <a:chOff x="727" y="1339"/>
            <a:chExt cx="4479" cy="313"/>
          </a:xfrm>
        </p:grpSpPr>
        <p:sp>
          <p:nvSpPr>
            <p:cNvPr id="246822" name="Rectangle 38"/>
            <p:cNvSpPr>
              <a:spLocks noChangeArrowheads="1"/>
            </p:cNvSpPr>
            <p:nvPr/>
          </p:nvSpPr>
          <p:spPr bwMode="auto">
            <a:xfrm>
              <a:off x="727" y="1339"/>
              <a:ext cx="4479" cy="157"/>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٢  فأجعلك </a:t>
              </a:r>
              <a:r>
                <a:rPr kumimoji="0" lang="ar-JO" sz="2800" b="1" i="0"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أُمّة عظيمة </a:t>
              </a: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وأباركك وأعظّم اسمك وتكون بركة.</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789" name="Rectangle 5"/>
            <p:cNvSpPr>
              <a:spLocks noChangeArrowheads="1"/>
            </p:cNvSpPr>
            <p:nvPr/>
          </p:nvSpPr>
          <p:spPr bwMode="auto">
            <a:xfrm>
              <a:off x="1227" y="1513"/>
              <a:ext cx="180" cy="13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grpSp>
      <p:grpSp>
        <p:nvGrpSpPr>
          <p:cNvPr id="4" name="Group 40"/>
          <p:cNvGrpSpPr>
            <a:grpSpLocks/>
          </p:cNvGrpSpPr>
          <p:nvPr/>
        </p:nvGrpSpPr>
        <p:grpSpPr bwMode="auto">
          <a:xfrm>
            <a:off x="302796" y="3856040"/>
            <a:ext cx="7656512" cy="950913"/>
            <a:chOff x="327" y="2429"/>
            <a:chExt cx="4865" cy="599"/>
          </a:xfrm>
        </p:grpSpPr>
        <p:sp>
          <p:nvSpPr>
            <p:cNvPr id="246817" name="Rectangle 33"/>
            <p:cNvSpPr>
              <a:spLocks noChangeArrowheads="1"/>
            </p:cNvSpPr>
            <p:nvPr/>
          </p:nvSpPr>
          <p:spPr bwMode="auto">
            <a:xfrm>
              <a:off x="327" y="2429"/>
              <a:ext cx="4865" cy="599"/>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٣ وأبارك مباركيك ولاعنك ألعنه. وتتبارك فيك </a:t>
              </a:r>
              <a:r>
                <a:rPr kumimoji="0" lang="ar-JO" sz="2800" b="1" i="0" u="none" strike="noStrike" kern="1200" cap="none" spc="0" normalizeH="0" baseline="0" noProof="0" dirty="0">
                  <a:ln>
                    <a:noFill/>
                  </a:ln>
                  <a:solidFill>
                    <a:srgbClr val="00B0F0"/>
                  </a:solidFill>
                  <a:effectLst/>
                  <a:uLnTx/>
                  <a:uFillTx/>
                  <a:latin typeface="Arial" panose="020B0604020202020204" pitchFamily="34" charset="0"/>
                  <a:ea typeface="Accordance" panose="00000400000000000000" pitchFamily="2" charset="-78"/>
                  <a:cs typeface="Arial" panose="020B0604020202020204" pitchFamily="34" charset="0"/>
                </a:rPr>
                <a:t>جميع قبائل الأرض.</a:t>
              </a: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790" name="Rectangle 6"/>
            <p:cNvSpPr>
              <a:spLocks noChangeArrowheads="1"/>
            </p:cNvSpPr>
            <p:nvPr/>
          </p:nvSpPr>
          <p:spPr bwMode="auto">
            <a:xfrm>
              <a:off x="1207" y="2589"/>
              <a:ext cx="180" cy="2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grpSp>
      <p:sp>
        <p:nvSpPr>
          <p:cNvPr id="246828"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46829"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46830"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46831"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46832"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46833"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46834"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803" name="Rectangle 51"/>
          <p:cNvSpPr>
            <a:spLocks noChangeArrowheads="1"/>
          </p:cNvSpPr>
          <p:nvPr/>
        </p:nvSpPr>
        <p:spPr bwMode="auto">
          <a:xfrm>
            <a:off x="8141854" y="3832225"/>
            <a:ext cx="928138"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أرض. نسل. بركة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804" name="Rectangle 52"/>
          <p:cNvSpPr>
            <a:spLocks noChangeArrowheads="1"/>
          </p:cNvSpPr>
          <p:nvPr/>
        </p:nvSpPr>
        <p:spPr bwMode="auto">
          <a:xfrm>
            <a:off x="8193258" y="3654425"/>
            <a:ext cx="42960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الدعوة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805" name="Rectangle 53"/>
          <p:cNvSpPr>
            <a:spLocks noChangeArrowheads="1"/>
          </p:cNvSpPr>
          <p:nvPr/>
        </p:nvSpPr>
        <p:spPr bwMode="auto">
          <a:xfrm>
            <a:off x="8004175" y="3432175"/>
            <a:ext cx="4616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إبراهيم</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838" name="Line 5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46839" name="Line 5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46840" name="Line 5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3809"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3810" name="Text Box 60"/>
          <p:cNvSpPr txBox="1">
            <a:spLocks noChangeArrowheads="1"/>
          </p:cNvSpPr>
          <p:nvPr/>
        </p:nvSpPr>
        <p:spPr bwMode="auto">
          <a:xfrm>
            <a:off x="8605435" y="6429653"/>
            <a:ext cx="37863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 </a:t>
            </a:r>
          </a:p>
        </p:txBody>
      </p:sp>
      <p:sp>
        <p:nvSpPr>
          <p:cNvPr id="246846" name="Rectangle 62"/>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14</a:t>
            </a:r>
          </a:p>
        </p:txBody>
      </p:sp>
      <p:sp>
        <p:nvSpPr>
          <p:cNvPr id="33812" name="Text Box 63"/>
          <p:cNvSpPr txBox="1">
            <a:spLocks noChangeArrowheads="1"/>
          </p:cNvSpPr>
          <p:nvPr/>
        </p:nvSpPr>
        <p:spPr bwMode="auto">
          <a:xfrm>
            <a:off x="6986396" y="6240870"/>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246848" name="Text Box 64"/>
          <p:cNvSpPr txBox="1">
            <a:spLocks noChangeArrowheads="1"/>
          </p:cNvSpPr>
          <p:nvPr/>
        </p:nvSpPr>
        <p:spPr bwMode="auto">
          <a:xfrm>
            <a:off x="3403600" y="279400"/>
            <a:ext cx="4025900" cy="519113"/>
          </a:xfrm>
          <a:prstGeom prst="rect">
            <a:avLst/>
          </a:prstGeom>
          <a:noFill/>
          <a:ln w="9525">
            <a:noFill/>
            <a:miter lim="800000"/>
            <a:headEnd/>
            <a:tailEnd/>
          </a:ln>
          <a:effectLst/>
        </p:spPr>
        <p:txBody>
          <a:bodyPr>
            <a:spAutoFit/>
            <a:flatTx/>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46862" name="Text Box 78"/>
          <p:cNvSpPr txBox="1">
            <a:spLocks noChangeArrowheads="1"/>
          </p:cNvSpPr>
          <p:nvPr/>
        </p:nvSpPr>
        <p:spPr bwMode="auto">
          <a:xfrm>
            <a:off x="2870200" y="355600"/>
            <a:ext cx="3606800" cy="519113"/>
          </a:xfrm>
          <a:prstGeom prst="rect">
            <a:avLst/>
          </a:prstGeom>
          <a:noFill/>
          <a:ln w="9525">
            <a:noFill/>
            <a:miter lim="800000"/>
            <a:headEnd/>
            <a:tailEnd/>
          </a:ln>
          <a:effectLst>
            <a:outerShdw blurRad="63500" dist="107763" dir="2700000" algn="ctr" rotWithShape="0">
              <a:srgbClr val="000000">
                <a:alpha val="74998"/>
              </a:srgbClr>
            </a:outerShdw>
          </a:effectLst>
        </p:spPr>
        <p:txBody>
          <a:bodyPr wrap="square">
            <a:spAutoFit/>
            <a:flatTx/>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rPr>
              <a:t>تكوين ١٢</a:t>
            </a:r>
            <a:endParaRPr kumimoji="0" lang="en-US" sz="2800" b="1" i="0" u="none" strike="noStrike" kern="1200" cap="none" spc="0" normalizeH="0" baseline="0" noProof="0" dirty="0">
              <a:ln>
                <a:noFill/>
              </a:ln>
              <a:solidFill>
                <a:srgbClr val="FAFD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864" name="Rectangle 80"/>
          <p:cNvSpPr>
            <a:spLocks noChangeArrowheads="1"/>
          </p:cNvSpPr>
          <p:nvPr/>
        </p:nvSpPr>
        <p:spPr bwMode="auto">
          <a:xfrm>
            <a:off x="285136" y="-109"/>
            <a:ext cx="1275990" cy="17209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26070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ean Wilderness\Judean Wilderness sr\Nahal Darga from Murabaat caves, 95-22tb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4,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Sr Slides\Nahal Darga from top looking east, 95-13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Todd Sites\0 Adds\4 Judah\Aerial new scans\sr\Moresheth Gath aerial from southeast, 132-15.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South\sr\Southern end of Sea of Galilee aerial, 117-15tb.jpg"/>
</p:tagLst>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Stream</Template>
  <TotalTime>4404</TotalTime>
  <Words>4078</Words>
  <Application>Microsoft Macintosh PowerPoint</Application>
  <PresentationFormat>On-screen Show (4:3)</PresentationFormat>
  <Paragraphs>800</Paragraphs>
  <Slides>72</Slides>
  <Notes>71</Notes>
  <HiddenSlides>0</HiddenSlides>
  <MMClips>3</MMClips>
  <ScaleCrop>false</ScaleCrop>
  <HeadingPairs>
    <vt:vector size="8" baseType="variant">
      <vt:variant>
        <vt:lpstr>Fonts Used</vt:lpstr>
      </vt:variant>
      <vt:variant>
        <vt:i4>11</vt:i4>
      </vt:variant>
      <vt:variant>
        <vt:lpstr>Theme</vt:lpstr>
      </vt:variant>
      <vt:variant>
        <vt:i4>17</vt:i4>
      </vt:variant>
      <vt:variant>
        <vt:lpstr>Embedded OLE Servers</vt:lpstr>
      </vt:variant>
      <vt:variant>
        <vt:i4>1</vt:i4>
      </vt:variant>
      <vt:variant>
        <vt:lpstr>Slide Titles</vt:lpstr>
      </vt:variant>
      <vt:variant>
        <vt:i4>72</vt:i4>
      </vt:variant>
    </vt:vector>
  </HeadingPairs>
  <TitlesOfParts>
    <vt:vector size="101" baseType="lpstr">
      <vt:lpstr>ＭＳ Ｐゴシック</vt:lpstr>
      <vt:lpstr>Osaka</vt:lpstr>
      <vt:lpstr>Times</vt:lpstr>
      <vt:lpstr>Arial</vt:lpstr>
      <vt:lpstr>Calibri</vt:lpstr>
      <vt:lpstr>Comic Sans MS</vt:lpstr>
      <vt:lpstr>Garamond</vt:lpstr>
      <vt:lpstr>Impact</vt:lpstr>
      <vt:lpstr>Monotype Sorts</vt:lpstr>
      <vt:lpstr>Times New Roman</vt:lpstr>
      <vt:lpstr>Wingdings</vt:lpstr>
      <vt:lpstr>Stream</vt:lpstr>
      <vt:lpstr>Sakura</vt:lpstr>
      <vt:lpstr>untitled 3</vt:lpstr>
      <vt:lpstr>Orbit</vt:lpstr>
      <vt:lpstr>1_Stream</vt:lpstr>
      <vt:lpstr>2_Default Design</vt:lpstr>
      <vt:lpstr>2_Stream</vt:lpstr>
      <vt:lpstr>2_untitled 3</vt:lpstr>
      <vt:lpstr>3_untitled 3</vt:lpstr>
      <vt:lpstr>2_Sakura</vt:lpstr>
      <vt:lpstr>1_Sakura</vt:lpstr>
      <vt:lpstr>49_Blank Presentation</vt:lpstr>
      <vt:lpstr>1_Orbit</vt:lpstr>
      <vt:lpstr>3_Stream</vt:lpstr>
      <vt:lpstr>16_Default Design</vt:lpstr>
      <vt:lpstr>23_Default Design</vt:lpstr>
      <vt:lpstr>3_Blank Presentation</vt:lpstr>
      <vt:lpstr>Photo Editor Photo</vt:lpstr>
      <vt:lpstr>جغرافيا جنة عدن والشرق الأدنى القديم</vt:lpstr>
      <vt:lpstr>العالم اليوم</vt:lpstr>
      <vt:lpstr>الشرق الأوسط المعاصر</vt:lpstr>
      <vt:lpstr>بلاد ما بين النهرين</vt:lpstr>
      <vt:lpstr>مواقع محتملة لجنة عدن</vt:lpstr>
      <vt:lpstr>ذكر كوش بلاد ما بين النهرين لأول مرة في تكوين 2</vt:lpstr>
      <vt:lpstr>الموقع الصحيح لكوش</vt:lpstr>
      <vt:lpstr>أرض إبراهيم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الأجسام المائية في إسرائيل</vt:lpstr>
      <vt:lpstr>الأجسام المائية في إسرائيل</vt:lpstr>
      <vt:lpstr>الأجسام المائية في إسرائيل</vt:lpstr>
      <vt:lpstr>الجبال في إسرائيل</vt:lpstr>
      <vt:lpstr>موقع إسرائيل الإستراتيجي</vt:lpstr>
      <vt:lpstr>من                دان                إلى                بئر السبع</vt:lpstr>
      <vt:lpstr>PowerPoint Presentation</vt:lpstr>
      <vt:lpstr>مناطق  إسرائيل  (ع ق)</vt:lpstr>
      <vt:lpstr>البتراء</vt:lpstr>
      <vt:lpstr>الإطار الجغرافي</vt:lpstr>
      <vt:lpstr>تخيل أنك تعيش في هذه الأرض</vt:lpstr>
      <vt:lpstr>من عاش في البتراء؟</vt:lpstr>
      <vt:lpstr>ناشونال جيوغرافيك تمتلك عدة مقالات عن البتراء  رجوعاً إلى 1907</vt:lpstr>
      <vt:lpstr>Petra Article Front Page</vt:lpstr>
      <vt:lpstr>السيق (تلفظ السيق)</vt:lpstr>
      <vt:lpstr>تم دفن قنوات المياه لقرون</vt:lpstr>
      <vt:lpstr>بيترا Map</vt:lpstr>
      <vt:lpstr>مخرج السيق</vt:lpstr>
      <vt:lpstr>الخزنة</vt:lpstr>
      <vt:lpstr>الخزنة من أعلى</vt:lpstr>
      <vt:lpstr>بيترا Map</vt:lpstr>
      <vt:lpstr>قام المهندسون النبطيون ببراعة بجمع 6 بوصات من الأمطار السنوية.</vt:lpstr>
      <vt:lpstr>القبور النبطية شرق مركز المدينة</vt:lpstr>
      <vt:lpstr>تكبر قلبك قد خدعك أيها الساكن في محاجئ الصخر رفعة مقعده القائل في قلبه من يحدرني إلى الأرض (عوبديا 3)</vt:lpstr>
      <vt:lpstr>بيترا Map</vt:lpstr>
      <vt:lpstr>النيمفاليون</vt:lpstr>
      <vt:lpstr>النيمفاليون</vt:lpstr>
      <vt:lpstr>تصور الرواق</vt:lpstr>
      <vt:lpstr>تصور الرواق</vt:lpstr>
      <vt:lpstr>فسيفساء الكنيسة البيزنطية (القرن الخامس)</vt:lpstr>
      <vt:lpstr>صناعة الخبز  لا زال البدو يعيشون  في البتراء حتى الآن</vt:lpstr>
      <vt:lpstr>التجارة من مصر إلى بلاد ما بين النهرين</vt:lpstr>
      <vt:lpstr>طريق الملوك</vt:lpstr>
      <vt:lpstr>تجارة التوابل</vt:lpstr>
      <vt:lpstr>Black</vt:lpstr>
      <vt:lpstr>جغرافيا الكتاب المقدس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Israel’s Strategic Location</dc:title>
  <dc:creator> Rick Griffith</dc:creator>
  <cp:lastModifiedBy>Rick Griffith</cp:lastModifiedBy>
  <cp:revision>312</cp:revision>
  <dcterms:created xsi:type="dcterms:W3CDTF">2002-07-30T01:35:17Z</dcterms:created>
  <dcterms:modified xsi:type="dcterms:W3CDTF">2026-06-12T05:13:02Z</dcterms:modified>
</cp:coreProperties>
</file>