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7" r:id="rId3"/>
    <p:sldMasterId id="2147483928" r:id="rId4"/>
    <p:sldMasterId id="2147484047" r:id="rId5"/>
    <p:sldMasterId id="2147484059" r:id="rId6"/>
  </p:sldMasterIdLst>
  <p:notesMasterIdLst>
    <p:notesMasterId r:id="rId74"/>
  </p:notesMasterIdLst>
  <p:sldIdLst>
    <p:sldId id="314"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21" r:id="rId20"/>
    <p:sldId id="256" r:id="rId21"/>
    <p:sldId id="257" r:id="rId22"/>
    <p:sldId id="290" r:id="rId23"/>
    <p:sldId id="258" r:id="rId24"/>
    <p:sldId id="259" r:id="rId25"/>
    <p:sldId id="260" r:id="rId26"/>
    <p:sldId id="263" r:id="rId27"/>
    <p:sldId id="265" r:id="rId28"/>
    <p:sldId id="306" r:id="rId29"/>
    <p:sldId id="338" r:id="rId30"/>
    <p:sldId id="371" r:id="rId31"/>
    <p:sldId id="360" r:id="rId32"/>
    <p:sldId id="362" r:id="rId33"/>
    <p:sldId id="361" r:id="rId34"/>
    <p:sldId id="372" r:id="rId35"/>
    <p:sldId id="316" r:id="rId36"/>
    <p:sldId id="266" r:id="rId37"/>
    <p:sldId id="268" r:id="rId38"/>
    <p:sldId id="264" r:id="rId39"/>
    <p:sldId id="267" r:id="rId40"/>
    <p:sldId id="275" r:id="rId41"/>
    <p:sldId id="308" r:id="rId42"/>
    <p:sldId id="289" r:id="rId43"/>
    <p:sldId id="273" r:id="rId44"/>
    <p:sldId id="311" r:id="rId45"/>
    <p:sldId id="303" r:id="rId46"/>
    <p:sldId id="304" r:id="rId47"/>
    <p:sldId id="305" r:id="rId48"/>
    <p:sldId id="278" r:id="rId49"/>
    <p:sldId id="335" r:id="rId50"/>
    <p:sldId id="310" r:id="rId51"/>
    <p:sldId id="269" r:id="rId52"/>
    <p:sldId id="272" r:id="rId53"/>
    <p:sldId id="521" r:id="rId54"/>
    <p:sldId id="270" r:id="rId55"/>
    <p:sldId id="276" r:id="rId56"/>
    <p:sldId id="277" r:id="rId57"/>
    <p:sldId id="274" r:id="rId58"/>
    <p:sldId id="288" r:id="rId59"/>
    <p:sldId id="291" r:id="rId60"/>
    <p:sldId id="292" r:id="rId61"/>
    <p:sldId id="293" r:id="rId62"/>
    <p:sldId id="313" r:id="rId63"/>
    <p:sldId id="295" r:id="rId64"/>
    <p:sldId id="296" r:id="rId65"/>
    <p:sldId id="297" r:id="rId66"/>
    <p:sldId id="298" r:id="rId67"/>
    <p:sldId id="299" r:id="rId68"/>
    <p:sldId id="300" r:id="rId69"/>
    <p:sldId id="301" r:id="rId70"/>
    <p:sldId id="302" r:id="rId71"/>
    <p:sldId id="337" r:id="rId72"/>
    <p:sldId id="287" r:id="rId7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CC"/>
    <a:srgbClr val="DDD02A"/>
    <a:srgbClr val="B2B2B2"/>
    <a:srgbClr val="003399"/>
    <a:srgbClr val="376D6C"/>
    <a:srgbClr val="FF3399"/>
    <a:srgbClr val="E62B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3"/>
    <p:restoredTop sz="57168" autoAdjust="0"/>
  </p:normalViewPr>
  <p:slideViewPr>
    <p:cSldViewPr>
      <p:cViewPr varScale="1">
        <p:scale>
          <a:sx n="103" d="100"/>
          <a:sy n="103" d="100"/>
        </p:scale>
        <p:origin x="176" y="1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7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mn-ea"/>
                <a:cs typeface="+mn-cs"/>
              </a:defRPr>
            </a:lvl1pPr>
          </a:lstStyle>
          <a:p>
            <a:pPr>
              <a:defRPr/>
            </a:pPr>
            <a:endParaRPr lang="en-US"/>
          </a:p>
        </p:txBody>
      </p:sp>
      <p:sp>
        <p:nvSpPr>
          <p:cNvPr id="573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pPr>
              <a:defRPr/>
            </a:pPr>
            <a:fld id="{F0B21B4A-8497-CE48-A41F-E1DC0DCA1774}" type="slidenum">
              <a:rPr lang="en-US"/>
              <a:pPr>
                <a:defRPr/>
              </a:pPr>
              <a:t>‹#›</a:t>
            </a:fld>
            <a:endParaRPr lang="en-US"/>
          </a:p>
        </p:txBody>
      </p:sp>
    </p:spTree>
    <p:extLst>
      <p:ext uri="{BB962C8B-B14F-4D97-AF65-F5344CB8AC3E}">
        <p14:creationId xmlns:p14="http://schemas.microsoft.com/office/powerpoint/2010/main" val="3039937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272596-64DF-B544-8D6A-D228E19C6800}" type="slidenum">
              <a:rPr lang="en-US" sz="1200">
                <a:latin typeface="Arial Narrow" charset="0"/>
              </a:rPr>
              <a:pPr eaLnBrk="1" hangingPunct="1"/>
              <a:t>1</a:t>
            </a:fld>
            <a:endParaRPr lang="en-US" sz="1200">
              <a:latin typeface="Arial Narrow"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Narrow"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CB59D1-CE16-CB4A-80A5-05C4855D23CC}" type="slidenum">
              <a:rPr lang="en-US" sz="1200">
                <a:solidFill>
                  <a:srgbClr val="000000"/>
                </a:solidFill>
                <a:latin typeface="Times" charset="0"/>
              </a:rPr>
              <a:pPr eaLnBrk="1" hangingPunct="1"/>
              <a:t>10</a:t>
            </a:fld>
            <a:endParaRPr lang="en-US" sz="1200">
              <a:solidFill>
                <a:srgbClr val="000000"/>
              </a:solidFill>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D0B7D8-AE7D-B54F-8222-02FE815B5B78}" type="slidenum">
              <a:rPr lang="en-US" sz="1200">
                <a:solidFill>
                  <a:srgbClr val="000000"/>
                </a:solidFill>
                <a:latin typeface="Times" charset="0"/>
              </a:rPr>
              <a:pPr eaLnBrk="1" hangingPunct="1"/>
              <a:t>11</a:t>
            </a:fld>
            <a:endParaRPr lang="en-US" sz="1200">
              <a:solidFill>
                <a:srgbClr val="000000"/>
              </a:solidFill>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2FB6E4-9947-764B-9068-5941E8270EB7}" type="slidenum">
              <a:rPr lang="en-US" sz="1200">
                <a:solidFill>
                  <a:srgbClr val="000000"/>
                </a:solidFill>
                <a:latin typeface="Times" charset="0"/>
              </a:rPr>
              <a:pPr eaLnBrk="1" hangingPunct="1"/>
              <a:t>12</a:t>
            </a:fld>
            <a:endParaRPr lang="en-US" sz="1200">
              <a:solidFill>
                <a:srgbClr val="000000"/>
              </a:solidFill>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252FD5-E088-C546-82E6-3621440A3D6E}" type="slidenum">
              <a:rPr lang="en-US" sz="1200">
                <a:solidFill>
                  <a:srgbClr val="000000"/>
                </a:solidFill>
                <a:latin typeface="Times" charset="0"/>
              </a:rPr>
              <a:pPr eaLnBrk="1" hangingPunct="1"/>
              <a:t>13</a:t>
            </a:fld>
            <a:endParaRPr lang="en-US" sz="1200">
              <a:solidFill>
                <a:srgbClr val="000000"/>
              </a:solidFill>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5C76E7-B897-6D4B-ABDA-3EC4CE2BA787}" type="slidenum">
              <a:rPr lang="en-US" sz="1200">
                <a:latin typeface="Arial Narrow" charset="0"/>
              </a:rPr>
              <a:pPr eaLnBrk="1" hangingPunct="1"/>
              <a:t>14</a:t>
            </a:fld>
            <a:endParaRPr lang="en-US" sz="1200">
              <a:latin typeface="Arial Narrow"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CE8F5D-1415-C14A-8C51-03DC0A447A0D}" type="slidenum">
              <a:rPr lang="en-US" sz="1200">
                <a:latin typeface="Arial Narrow" charset="0"/>
              </a:rPr>
              <a:pPr eaLnBrk="1" hangingPunct="1"/>
              <a:t>15</a:t>
            </a:fld>
            <a:endParaRPr lang="en-US" sz="1200">
              <a:latin typeface="Arial Narrow"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16</a:t>
            </a:fld>
            <a:endParaRPr lang="en-US" sz="1200">
              <a:latin typeface="Arial Narrow"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CD4AA-F4C5-5E4D-B0CD-E7B64FE8991B}" type="slidenum">
              <a:rPr lang="en-US" sz="1200">
                <a:latin typeface="Arial Narrow" charset="0"/>
              </a:rPr>
              <a:pPr eaLnBrk="1" hangingPunct="1"/>
              <a:t>17</a:t>
            </a:fld>
            <a:endParaRPr lang="en-US" sz="1200">
              <a:latin typeface="Arial Narrow"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20E730-F671-0A45-80BF-101B22F02618}" type="slidenum">
              <a:rPr lang="en-US" sz="1200">
                <a:latin typeface="Arial Narrow" charset="0"/>
              </a:rPr>
              <a:pPr eaLnBrk="1" hangingPunct="1"/>
              <a:t>18</a:t>
            </a:fld>
            <a:endParaRPr lang="en-US" sz="1200">
              <a:latin typeface="Arial Narrow"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188473-B380-CC41-8698-BAB4EC6B2002}" type="slidenum">
              <a:rPr lang="en-US" sz="1200">
                <a:latin typeface="Arial Narrow" charset="0"/>
              </a:rPr>
              <a:pPr eaLnBrk="1" hangingPunct="1"/>
              <a:t>19</a:t>
            </a:fld>
            <a:endParaRPr lang="en-US" sz="1200">
              <a:latin typeface="Arial Narrow"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Narrow" charset="0"/>
              <a:ea typeface="ＭＳ Ｐゴシック" charset="0"/>
              <a:cs typeface="ＭＳ Ｐゴシック" charset="0"/>
            </a:endParaRPr>
          </a:p>
          <a:p>
            <a:r>
              <a:rPr lang="en-US" dirty="0">
                <a:latin typeface="Arial Narrow" charset="0"/>
                <a:ea typeface="ＭＳ Ｐゴシック" charset="0"/>
                <a:cs typeface="ＭＳ Ｐゴシック" charset="0"/>
              </a:rPr>
              <a:t>The goal is to understand the biblical text better—not to prove or disprove the Bible. </a:t>
            </a:r>
          </a:p>
          <a:p>
            <a:r>
              <a:rPr lang="en-US" dirty="0">
                <a:latin typeface="Arial Narrow" charset="0"/>
                <a:ea typeface="ＭＳ Ｐゴシック" charset="0"/>
                <a:cs typeface="ＭＳ Ｐゴシック" charset="0"/>
              </a:rPr>
              <a:t>It studies the regions, periods and cultures in which the Bible appeared, and their background.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2A8A13-E668-3C42-9655-B30E5BD166E7}" type="slidenum">
              <a:rPr lang="en-US" sz="1200">
                <a:solidFill>
                  <a:srgbClr val="000000"/>
                </a:solidFill>
                <a:latin typeface="Times" charset="0"/>
              </a:rPr>
              <a:pPr eaLnBrk="1" hangingPunct="1"/>
              <a:t>2</a:t>
            </a:fld>
            <a:endParaRPr lang="en-US" sz="1200">
              <a:solidFill>
                <a:srgbClr val="000000"/>
              </a:solidFill>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83AC67-FB16-C04C-8079-7F0045FF9BB0}" type="slidenum">
              <a:rPr lang="en-US" sz="1200">
                <a:latin typeface="Arial Narrow" charset="0"/>
              </a:rPr>
              <a:pPr eaLnBrk="1" hangingPunct="1"/>
              <a:t>20</a:t>
            </a:fld>
            <a:endParaRPr lang="en-US" sz="1200">
              <a:latin typeface="Arial Narrow"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DE82C-12A6-4A46-B8F0-9E611DA34113}" type="slidenum">
              <a:rPr lang="en-US" sz="1200">
                <a:latin typeface="Arial Narrow" charset="0"/>
              </a:rPr>
              <a:pPr eaLnBrk="1" hangingPunct="1"/>
              <a:t>21</a:t>
            </a:fld>
            <a:endParaRPr lang="en-US" sz="1200">
              <a:latin typeface="Arial Narrow"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0B57A7-B15C-B945-82F0-10E356C42D38}" type="slidenum">
              <a:rPr lang="en-US" sz="1200">
                <a:latin typeface="Arial Narrow" charset="0"/>
              </a:rPr>
              <a:pPr eaLnBrk="1" hangingPunct="1"/>
              <a:t>22</a:t>
            </a:fld>
            <a:endParaRPr lang="en-US" sz="1200">
              <a:latin typeface="Arial Narrow"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29C7B3-6880-5140-B997-997A1F8D7352}" type="slidenum">
              <a:rPr lang="en-US" sz="1200">
                <a:latin typeface="Arial Narrow" charset="0"/>
              </a:rPr>
              <a:pPr eaLnBrk="1" hangingPunct="1"/>
              <a:t>23</a:t>
            </a:fld>
            <a:endParaRPr lang="en-US" sz="1200">
              <a:latin typeface="Arial Narrow"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19A514-D84A-440C-88C6-70080AFC413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612054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47C24-06F4-5640-A9E9-2A45BDF4CA02}" type="slidenum">
              <a:rPr lang="en-US" sz="1200">
                <a:latin typeface="Arial Narrow" charset="0"/>
              </a:rPr>
              <a:pPr eaLnBrk="1" hangingPunct="1"/>
              <a:t>31</a:t>
            </a:fld>
            <a:endParaRPr lang="en-US" sz="1200">
              <a:latin typeface="Arial Narrow"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EF92B-5421-1346-B018-633A49BEB159}" type="slidenum">
              <a:rPr lang="en-US" sz="1200">
                <a:latin typeface="Arial Narrow" charset="0"/>
              </a:rPr>
              <a:pPr eaLnBrk="1" hangingPunct="1"/>
              <a:t>32</a:t>
            </a:fld>
            <a:endParaRPr lang="en-US" sz="1200">
              <a:latin typeface="Arial Narrow"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3771E4-4341-A94C-9E97-31160A2DF0AF}" type="slidenum">
              <a:rPr lang="en-US" sz="1200">
                <a:latin typeface="Arial Narrow" charset="0"/>
              </a:rPr>
              <a:pPr eaLnBrk="1" hangingPunct="1"/>
              <a:t>33</a:t>
            </a:fld>
            <a:endParaRPr lang="en-US" sz="1200">
              <a:latin typeface="Arial Narrow"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A9753-C0EB-3C4B-A8D0-83C9366D8704}" type="slidenum">
              <a:rPr lang="en-US" sz="1200">
                <a:latin typeface="Arial Narrow" charset="0"/>
              </a:rPr>
              <a:pPr eaLnBrk="1" hangingPunct="1"/>
              <a:t>34</a:t>
            </a:fld>
            <a:endParaRPr lang="en-US" sz="1200">
              <a:latin typeface="Arial Narrow"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CFC1B-49F9-5E48-8052-1AA3AE2B06C0}" type="slidenum">
              <a:rPr lang="en-US" sz="1200">
                <a:latin typeface="Arial Narrow" charset="0"/>
              </a:rPr>
              <a:pPr eaLnBrk="1" hangingPunct="1"/>
              <a:t>35</a:t>
            </a:fld>
            <a:endParaRPr lang="en-US" sz="1200">
              <a:latin typeface="Arial Narrow"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231FB0-6BF2-EE46-AD94-EAD6D4FB2719}" type="slidenum">
              <a:rPr lang="en-US" sz="1200">
                <a:solidFill>
                  <a:srgbClr val="000000"/>
                </a:solidFill>
                <a:latin typeface="Times" charset="0"/>
              </a:rPr>
              <a:pPr eaLnBrk="1" hangingPunct="1"/>
              <a:t>3</a:t>
            </a:fld>
            <a:endParaRPr lang="en-US" sz="1200">
              <a:solidFill>
                <a:srgbClr val="000000"/>
              </a:solidFill>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6F2DC3-A37C-FE46-9075-CF1BAC6A1697}" type="slidenum">
              <a:rPr lang="en-US" sz="1200">
                <a:latin typeface="Arial Narrow" charset="0"/>
              </a:rPr>
              <a:pPr eaLnBrk="1" hangingPunct="1"/>
              <a:t>36</a:t>
            </a:fld>
            <a:endParaRPr lang="en-US" sz="1200">
              <a:latin typeface="Arial Narrow" charset="0"/>
            </a:endParaRPr>
          </a:p>
        </p:txBody>
      </p:sp>
      <p:sp>
        <p:nvSpPr>
          <p:cNvPr id="116738" name="Rectangle 1026"/>
          <p:cNvSpPr>
            <a:spLocks noGrp="1" noRot="1" noChangeAspect="1" noChangeArrowheads="1" noTextEdit="1"/>
          </p:cNvSpPr>
          <p:nvPr>
            <p:ph type="sldImg"/>
          </p:nvPr>
        </p:nvSpPr>
        <p:spPr>
          <a:ln/>
        </p:spPr>
      </p:sp>
      <p:sp>
        <p:nvSpPr>
          <p:cNvPr id="116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324ED6-7A5F-2A40-A23F-D4D04BE43EF4}" type="slidenum">
              <a:rPr lang="en-US" sz="1200">
                <a:latin typeface="Arial Narrow" charset="0"/>
              </a:rPr>
              <a:pPr eaLnBrk="1" hangingPunct="1"/>
              <a:t>37</a:t>
            </a:fld>
            <a:endParaRPr lang="en-US" sz="1200">
              <a:latin typeface="Arial Narrow"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B38896-299D-C74B-8DDE-AEF9A8620057}" type="slidenum">
              <a:rPr lang="en-US" sz="1200">
                <a:latin typeface="Arial Narrow" charset="0"/>
              </a:rPr>
              <a:pPr eaLnBrk="1" hangingPunct="1"/>
              <a:t>38</a:t>
            </a:fld>
            <a:endParaRPr lang="en-US" sz="1200">
              <a:latin typeface="Arial Narrow"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E194-CC79-D349-8AA5-2FD32BCBEE79}" type="slidenum">
              <a:rPr lang="en-US" sz="1200">
                <a:latin typeface="Arial Narrow" charset="0"/>
              </a:rPr>
              <a:pPr eaLnBrk="1" hangingPunct="1"/>
              <a:t>39</a:t>
            </a:fld>
            <a:endParaRPr lang="en-US" sz="1200">
              <a:latin typeface="Arial Narrow"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5C1C6A-4E6C-FC4A-A9D1-81C0E6ED4E72}" type="slidenum">
              <a:rPr lang="en-US" sz="1200">
                <a:latin typeface="Arial Narrow" charset="0"/>
              </a:rPr>
              <a:pPr eaLnBrk="1" hangingPunct="1"/>
              <a:t>40</a:t>
            </a:fld>
            <a:endParaRPr lang="en-US" sz="1200">
              <a:latin typeface="Arial Narrow"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9FF3B-AF18-944A-B210-E3896C80AC9B}" type="slidenum">
              <a:rPr lang="en-US" sz="1200">
                <a:latin typeface="Arial Narrow" charset="0"/>
              </a:rPr>
              <a:pPr eaLnBrk="1" hangingPunct="1"/>
              <a:t>41</a:t>
            </a:fld>
            <a:endParaRPr lang="en-US" sz="1200">
              <a:latin typeface="Arial Narrow"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2EDC01-A959-414E-B09B-0D6BC06C26CF}" type="slidenum">
              <a:rPr lang="en-US" sz="1200">
                <a:latin typeface="Arial Narrow" charset="0"/>
              </a:rPr>
              <a:pPr eaLnBrk="1" hangingPunct="1"/>
              <a:t>42</a:t>
            </a:fld>
            <a:endParaRPr lang="en-US" sz="1200">
              <a:latin typeface="Arial Narrow"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Narrow" charset="0"/>
                <a:ea typeface="ＭＳ Ｐゴシック" charset="0"/>
                <a:cs typeface="ＭＳ Ｐゴシック" charset="0"/>
              </a:rPr>
              <a:t>BAR Nov/Dec 1999</a:t>
            </a:r>
          </a:p>
          <a:p>
            <a:endParaRPr lang="en-US">
              <a:latin typeface="Arial Narrow"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862A78-CD26-9D49-8B1A-A510AAC3AD25}" type="slidenum">
              <a:rPr lang="en-US" sz="1200">
                <a:latin typeface="Arial Narrow" charset="0"/>
              </a:rPr>
              <a:pPr eaLnBrk="1" hangingPunct="1"/>
              <a:t>43</a:t>
            </a:fld>
            <a:endParaRPr lang="en-US" sz="1200">
              <a:latin typeface="Arial Narrow"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44</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7B02F2-806E-9C4C-A3A6-CB50F4BEA5C1}" type="slidenum">
              <a:rPr lang="en-US" sz="1200">
                <a:latin typeface="Arial Narrow" charset="0"/>
              </a:rPr>
              <a:pPr eaLnBrk="1" hangingPunct="1"/>
              <a:t>45</a:t>
            </a:fld>
            <a:endParaRPr lang="en-US" sz="1200">
              <a:latin typeface="Arial Narrow"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17773-A0BD-9944-A0E5-46900023F176}" type="slidenum">
              <a:rPr lang="en-US" sz="1200">
                <a:solidFill>
                  <a:srgbClr val="000000"/>
                </a:solidFill>
                <a:latin typeface="Times" charset="0"/>
              </a:rPr>
              <a:pPr eaLnBrk="1" hangingPunct="1"/>
              <a:t>4</a:t>
            </a:fld>
            <a:endParaRPr lang="en-US" sz="1200">
              <a:solidFill>
                <a:srgbClr val="000000"/>
              </a:solidFill>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D995A5-89DB-9E42-AED3-8792C7468901}" type="slidenum">
              <a:rPr lang="en-US" sz="1200">
                <a:latin typeface="Arial Narrow" charset="0"/>
              </a:rPr>
              <a:pPr eaLnBrk="1" hangingPunct="1"/>
              <a:t>46</a:t>
            </a:fld>
            <a:endParaRPr lang="en-US" sz="1200">
              <a:latin typeface="Arial Narrow"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50E58-A3A3-1845-91D7-8FD7E42B254F}" type="slidenum">
              <a:rPr lang="en-US" sz="1200">
                <a:latin typeface="Arial Narrow" charset="0"/>
              </a:rPr>
              <a:pPr eaLnBrk="1" hangingPunct="1"/>
              <a:t>47</a:t>
            </a:fld>
            <a:endParaRPr lang="en-US" sz="1200">
              <a:latin typeface="Arial Narrow"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85809-7F58-054C-8830-93D7846D430E}" type="slidenum">
              <a:rPr lang="zh-CN" altLang="en-US" sz="1200">
                <a:solidFill>
                  <a:prstClr val="black"/>
                </a:solidFill>
              </a:rPr>
              <a:pPr/>
              <a:t>48</a:t>
            </a:fld>
            <a:endParaRPr lang="en-US" altLang="zh-CN"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008833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64CBA-0B74-4942-A18B-3D7FD0068C25}" type="slidenum">
              <a:rPr lang="en-US" sz="1200">
                <a:latin typeface="Arial Narrow" charset="0"/>
              </a:rPr>
              <a:pPr eaLnBrk="1" hangingPunct="1"/>
              <a:t>49</a:t>
            </a:fld>
            <a:endParaRPr lang="en-US" sz="1200">
              <a:latin typeface="Arial Narrow"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72FF92-9554-F04E-9EA9-0E2A24D659C5}" type="slidenum">
              <a:rPr lang="en-US" sz="1200">
                <a:latin typeface="Arial Narrow" charset="0"/>
              </a:rPr>
              <a:pPr eaLnBrk="1" hangingPunct="1"/>
              <a:t>50</a:t>
            </a:fld>
            <a:endParaRPr lang="en-US" sz="1200">
              <a:latin typeface="Arial Narrow"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73EE18-BD32-3545-ACDA-AE891FFBE95E}" type="slidenum">
              <a:rPr lang="en-US" sz="1200">
                <a:latin typeface="Arial Narrow" charset="0"/>
              </a:rPr>
              <a:pPr eaLnBrk="1" hangingPunct="1"/>
              <a:t>51</a:t>
            </a:fld>
            <a:endParaRPr lang="en-US" sz="1200">
              <a:latin typeface="Arial Narrow"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DE64AC-A207-6D40-A10E-138050174973}" type="slidenum">
              <a:rPr lang="en-US" sz="1200">
                <a:latin typeface="Arial Narrow" charset="0"/>
              </a:rPr>
              <a:pPr eaLnBrk="1" hangingPunct="1"/>
              <a:t>52</a:t>
            </a:fld>
            <a:endParaRPr lang="en-US" sz="1200">
              <a:latin typeface="Arial Narrow"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106D3B-F6C3-8441-ABAD-BB8269C80F67}" type="slidenum">
              <a:rPr lang="en-US" sz="1200">
                <a:latin typeface="Arial Narrow" charset="0"/>
              </a:rPr>
              <a:pPr eaLnBrk="1" hangingPunct="1"/>
              <a:t>53</a:t>
            </a:fld>
            <a:endParaRPr lang="en-US" sz="1200">
              <a:latin typeface="Arial Narrow"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020AC1-872A-9844-9774-DC9B4DF27D6B}" type="slidenum">
              <a:rPr lang="en-US" sz="1200">
                <a:latin typeface="Arial Narrow" charset="0"/>
              </a:rPr>
              <a:pPr eaLnBrk="1" hangingPunct="1"/>
              <a:t>54</a:t>
            </a:fld>
            <a:endParaRPr lang="en-US" sz="1200">
              <a:latin typeface="Arial Narrow"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7182B3-C5A3-6041-9756-FAC4D77BF615}" type="slidenum">
              <a:rPr lang="en-US" sz="1200">
                <a:latin typeface="Arial Narrow" charset="0"/>
              </a:rPr>
              <a:pPr eaLnBrk="1" hangingPunct="1"/>
              <a:t>55</a:t>
            </a:fld>
            <a:endParaRPr lang="en-US" sz="1200">
              <a:latin typeface="Arial Narrow"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9A120-F311-0C44-9C84-7BDDB5BC560C}" type="slidenum">
              <a:rPr lang="en-US" sz="1200">
                <a:solidFill>
                  <a:srgbClr val="000000"/>
                </a:solidFill>
                <a:latin typeface="Times" charset="0"/>
              </a:rPr>
              <a:pPr eaLnBrk="1" hangingPunct="1"/>
              <a:t>5</a:t>
            </a:fld>
            <a:endParaRPr lang="en-US" sz="1200">
              <a:solidFill>
                <a:srgbClr val="000000"/>
              </a:solidFill>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F6E94C-E344-CD41-84FE-512A512DB0F7}" type="slidenum">
              <a:rPr lang="en-US" sz="1200">
                <a:latin typeface="Arial Narrow" charset="0"/>
              </a:rPr>
              <a:pPr eaLnBrk="1" hangingPunct="1"/>
              <a:t>56</a:t>
            </a:fld>
            <a:endParaRPr lang="en-US" sz="1200">
              <a:latin typeface="Arial Narrow"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2281-8F08-5D47-BC8A-588855D31383}" type="slidenum">
              <a:rPr lang="en-US" sz="1200">
                <a:latin typeface="Arial Narrow" charset="0"/>
              </a:rPr>
              <a:pPr eaLnBrk="1" hangingPunct="1"/>
              <a:t>57</a:t>
            </a:fld>
            <a:endParaRPr lang="en-US" sz="1200">
              <a:latin typeface="Arial Narrow"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426A30-753D-2043-860B-9A6EC2CEAB9D}" type="slidenum">
              <a:rPr lang="en-US" sz="1200">
                <a:latin typeface="Arial Narrow" charset="0"/>
              </a:rPr>
              <a:pPr eaLnBrk="1" hangingPunct="1"/>
              <a:t>58</a:t>
            </a:fld>
            <a:endParaRPr lang="en-US" sz="1200">
              <a:latin typeface="Arial Narrow"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1478F-CA78-904F-A60C-DA218ADBAA95}" type="slidenum">
              <a:rPr lang="en-US" sz="1200">
                <a:latin typeface="Arial Narrow" charset="0"/>
              </a:rPr>
              <a:pPr eaLnBrk="1" hangingPunct="1"/>
              <a:t>59</a:t>
            </a:fld>
            <a:endParaRPr lang="en-US" sz="1200">
              <a:latin typeface="Arial Narrow"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E47683-8969-D742-AED9-3DB4E97D078D}" type="slidenum">
              <a:rPr lang="en-US" sz="1200">
                <a:latin typeface="Arial Narrow" charset="0"/>
              </a:rPr>
              <a:pPr eaLnBrk="1" hangingPunct="1"/>
              <a:t>60</a:t>
            </a:fld>
            <a:endParaRPr lang="en-US" sz="1200">
              <a:latin typeface="Arial Narrow"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BD2FB-7AF0-544A-AF99-E1A8B4E9EBF9}" type="slidenum">
              <a:rPr lang="en-US" sz="1200">
                <a:latin typeface="Arial Narrow" charset="0"/>
              </a:rPr>
              <a:pPr eaLnBrk="1" hangingPunct="1"/>
              <a:t>61</a:t>
            </a:fld>
            <a:endParaRPr lang="en-US" sz="1200">
              <a:latin typeface="Arial Narrow"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1742F-311E-EF4A-8CDD-4589E7124DCA}" type="slidenum">
              <a:rPr lang="en-US" sz="1200">
                <a:latin typeface="Arial Narrow" charset="0"/>
              </a:rPr>
              <a:pPr eaLnBrk="1" hangingPunct="1"/>
              <a:t>62</a:t>
            </a:fld>
            <a:endParaRPr lang="en-US" sz="1200">
              <a:latin typeface="Arial Narrow"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4B979D-97C0-DF41-A91A-9F341731FC7A}" type="slidenum">
              <a:rPr lang="en-US" sz="1200">
                <a:latin typeface="Arial Narrow" charset="0"/>
              </a:rPr>
              <a:pPr eaLnBrk="1" hangingPunct="1"/>
              <a:t>63</a:t>
            </a:fld>
            <a:endParaRPr lang="en-US" sz="1200">
              <a:latin typeface="Arial Narrow"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Narrow" charset="0"/>
                <a:ea typeface="ＭＳ Ｐゴシック" charset="0"/>
                <a:cs typeface="ＭＳ Ｐゴシック" charset="0"/>
              </a:rPr>
              <a:t>This tells us that this section of the biblical text was used in objects prior to phylacteries of NT times.</a:t>
            </a:r>
          </a:p>
          <a:p>
            <a:r>
              <a:rPr lang="en-US" dirty="0">
                <a:latin typeface="Arial Narrow" charset="0"/>
                <a:ea typeface="ＭＳ Ｐゴシック" charset="0"/>
                <a:cs typeface="ＭＳ Ｐゴシック" charset="0"/>
              </a:rPr>
              <a:t>This comes from an actual archaeological site so we know it is genuine.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21B0F-09CB-BB47-8E44-47E651EFFBBC}" type="slidenum">
              <a:rPr lang="en-US" sz="1200">
                <a:latin typeface="Arial Narrow" charset="0"/>
              </a:rPr>
              <a:pPr eaLnBrk="1" hangingPunct="1"/>
              <a:t>64</a:t>
            </a:fld>
            <a:endParaRPr lang="en-US" sz="1200">
              <a:latin typeface="Arial Narrow"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0BC91F-DEE5-F040-A8D3-A932F355BEF4}" type="slidenum">
              <a:rPr lang="en-US" sz="1200">
                <a:latin typeface="Arial Narrow" charset="0"/>
              </a:rPr>
              <a:pPr eaLnBrk="1" hangingPunct="1"/>
              <a:t>65</a:t>
            </a:fld>
            <a:endParaRPr lang="en-US" sz="1200">
              <a:latin typeface="Arial Narrow"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AEFC4A-D496-0542-9A76-D2650CEADEA0}" type="slidenum">
              <a:rPr lang="en-US" sz="1200">
                <a:solidFill>
                  <a:srgbClr val="000000"/>
                </a:solidFill>
                <a:latin typeface="Times" charset="0"/>
              </a:rPr>
              <a:pPr eaLnBrk="1" hangingPunct="1"/>
              <a:t>6</a:t>
            </a:fld>
            <a:endParaRPr lang="en-US" sz="1200">
              <a:solidFill>
                <a:srgbClr val="000000"/>
              </a:solidFill>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Backgrounds (</a:t>
            </a:r>
            <a:r>
              <a:rPr lang="en-US" b="1" dirty="0" err="1">
                <a:latin typeface="Arial" panose="020B0604020202020204" pitchFamily="34" charset="0"/>
                <a:ea typeface="ＭＳ Ｐゴシック" charset="0"/>
                <a:cs typeface="ＭＳ Ｐゴシック" charset="0"/>
              </a:rPr>
              <a:t>ob</a:t>
            </a:r>
            <a:r>
              <a:rPr lang="en-US" b="1" dirty="0">
                <a:latin typeface="Arial" panose="020B0604020202020204" pitchFamily="34" charset="0"/>
                <a:ea typeface="ＭＳ Ｐゴシック" charset="0"/>
                <a:cs typeface="ＭＳ Ｐゴシック" charset="0"/>
              </a:rPr>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FD82A9-43F2-FF43-A76D-7293302EDDC6}" type="slidenum">
              <a:rPr lang="en-US" sz="1200">
                <a:latin typeface="Arial Narrow" charset="0"/>
              </a:rPr>
              <a:pPr eaLnBrk="1" hangingPunct="1"/>
              <a:t>67</a:t>
            </a:fld>
            <a:endParaRPr lang="en-US" sz="1200">
              <a:latin typeface="Arial Narrow"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BF3C3C-4EE1-0745-8AD0-91A27BAE776F}" type="slidenum">
              <a:rPr lang="en-US" sz="1200">
                <a:solidFill>
                  <a:srgbClr val="000000"/>
                </a:solidFill>
                <a:latin typeface="Times" charset="0"/>
              </a:rPr>
              <a:pPr eaLnBrk="1" hangingPunct="1"/>
              <a:t>7</a:t>
            </a:fld>
            <a:endParaRPr lang="en-US" sz="1200">
              <a:solidFill>
                <a:srgbClr val="000000"/>
              </a:solidFill>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2AC0D6-7088-E74D-BA73-DFFBCEEB0C47}" type="slidenum">
              <a:rPr lang="en-US" sz="1200">
                <a:solidFill>
                  <a:srgbClr val="000000"/>
                </a:solidFill>
                <a:latin typeface="Times" charset="0"/>
              </a:rPr>
              <a:pPr eaLnBrk="1" hangingPunct="1"/>
              <a:t>8</a:t>
            </a:fld>
            <a:endParaRPr lang="en-US" sz="1200">
              <a:solidFill>
                <a:srgbClr val="000000"/>
              </a:solidFill>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D5A8A-6619-C344-95BF-2AD16D155B61}" type="slidenum">
              <a:rPr lang="en-US" sz="1200">
                <a:solidFill>
                  <a:srgbClr val="000000"/>
                </a:solidFill>
                <a:latin typeface="Times" charset="0"/>
              </a:rPr>
              <a:pPr eaLnBrk="1" hangingPunct="1"/>
              <a:t>9</a:t>
            </a:fld>
            <a:endParaRPr lang="en-US" sz="1200">
              <a:solidFill>
                <a:srgbClr val="000000"/>
              </a:solidFill>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50" descr="Topbanx"/>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66"/>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67"/>
          <p:cNvSpPr>
            <a:spLocks noGrp="1" noChangeArrowheads="1"/>
          </p:cNvSpPr>
          <p:nvPr>
            <p:ph type="sldNum" sz="quarter" idx="12"/>
          </p:nvPr>
        </p:nvSpPr>
        <p:spPr>
          <a:xfrm>
            <a:off x="7086600" y="6342063"/>
            <a:ext cx="1905000" cy="457200"/>
          </a:xfrm>
        </p:spPr>
        <p:txBody>
          <a:bodyPr/>
          <a:lstStyle>
            <a:lvl1pPr>
              <a:defRPr/>
            </a:lvl1pPr>
          </a:lstStyle>
          <a:p>
            <a:pPr>
              <a:defRPr/>
            </a:pPr>
            <a:fld id="{B3E164C3-1D0C-E048-A5A4-CF749A2CC262}" type="slidenum">
              <a:rPr lang="en-US"/>
              <a:pPr>
                <a:defRPr/>
              </a:pPr>
              <a:t>‹#›</a:t>
            </a:fld>
            <a:endParaRPr lang="en-US"/>
          </a:p>
        </p:txBody>
      </p:sp>
    </p:spTree>
    <p:extLst>
      <p:ext uri="{BB962C8B-B14F-4D97-AF65-F5344CB8AC3E}">
        <p14:creationId xmlns:p14="http://schemas.microsoft.com/office/powerpoint/2010/main" val="38888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0F1370F-5193-2245-926B-F70B4ECFFE78}" type="slidenum">
              <a:rPr lang="en-US"/>
              <a:pPr>
                <a:defRPr/>
              </a:pPr>
              <a:t>‹#›</a:t>
            </a:fld>
            <a:endParaRPr lang="en-US"/>
          </a:p>
        </p:txBody>
      </p:sp>
    </p:spTree>
    <p:extLst>
      <p:ext uri="{BB962C8B-B14F-4D97-AF65-F5344CB8AC3E}">
        <p14:creationId xmlns:p14="http://schemas.microsoft.com/office/powerpoint/2010/main" val="1151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3EEEB26-B754-E44E-8B7D-C9F79C47502F}" type="slidenum">
              <a:rPr lang="en-US"/>
              <a:pPr>
                <a:defRPr/>
              </a:pPr>
              <a:t>‹#›</a:t>
            </a:fld>
            <a:endParaRPr lang="en-US"/>
          </a:p>
        </p:txBody>
      </p:sp>
    </p:spTree>
    <p:extLst>
      <p:ext uri="{BB962C8B-B14F-4D97-AF65-F5344CB8AC3E}">
        <p14:creationId xmlns:p14="http://schemas.microsoft.com/office/powerpoint/2010/main" val="352950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384F638-0E88-744F-9427-31C5DF73A18D}" type="slidenum">
              <a:rPr lang="en-US"/>
              <a:pPr>
                <a:defRPr/>
              </a:pPr>
              <a:t>‹#›</a:t>
            </a:fld>
            <a:endParaRPr lang="en-US"/>
          </a:p>
        </p:txBody>
      </p:sp>
    </p:spTree>
    <p:extLst>
      <p:ext uri="{BB962C8B-B14F-4D97-AF65-F5344CB8AC3E}">
        <p14:creationId xmlns:p14="http://schemas.microsoft.com/office/powerpoint/2010/main" val="177020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8DD5016-1853-2745-B607-11A1C5159077}" type="slidenum">
              <a:rPr lang="en-US"/>
              <a:pPr>
                <a:defRPr/>
              </a:pPr>
              <a:t>‹#›</a:t>
            </a:fld>
            <a:endParaRPr lang="en-US"/>
          </a:p>
        </p:txBody>
      </p:sp>
    </p:spTree>
    <p:extLst>
      <p:ext uri="{BB962C8B-B14F-4D97-AF65-F5344CB8AC3E}">
        <p14:creationId xmlns:p14="http://schemas.microsoft.com/office/powerpoint/2010/main" val="260468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a:ln/>
        </p:spPr>
        <p:txBody>
          <a:bodyPr/>
          <a:lstStyle>
            <a:lvl1pPr>
              <a:defRPr/>
            </a:lvl1pPr>
          </a:lstStyle>
          <a:p>
            <a:pPr>
              <a:defRPr/>
            </a:pPr>
            <a:endParaRPr lang="en-US"/>
          </a:p>
        </p:txBody>
      </p:sp>
      <p:sp>
        <p:nvSpPr>
          <p:cNvPr id="7" name="Rectangle 60"/>
          <p:cNvSpPr>
            <a:spLocks noGrp="1" noChangeArrowheads="1"/>
          </p:cNvSpPr>
          <p:nvPr>
            <p:ph type="ftr" sz="quarter" idx="11"/>
          </p:nvPr>
        </p:nvSpPr>
        <p:spPr>
          <a:ln/>
        </p:spPr>
        <p:txBody>
          <a:bodyPr/>
          <a:lstStyle>
            <a:lvl1pPr>
              <a:defRPr/>
            </a:lvl1pPr>
          </a:lstStyle>
          <a:p>
            <a:pPr>
              <a:defRPr/>
            </a:pPr>
            <a:endParaRPr lang="en-US"/>
          </a:p>
        </p:txBody>
      </p:sp>
      <p:sp>
        <p:nvSpPr>
          <p:cNvPr id="8" name="Rectangle 61"/>
          <p:cNvSpPr>
            <a:spLocks noGrp="1" noChangeArrowheads="1"/>
          </p:cNvSpPr>
          <p:nvPr>
            <p:ph type="sldNum" sz="quarter" idx="12"/>
          </p:nvPr>
        </p:nvSpPr>
        <p:spPr>
          <a:ln/>
        </p:spPr>
        <p:txBody>
          <a:bodyPr/>
          <a:lstStyle>
            <a:lvl1pPr>
              <a:defRPr/>
            </a:lvl1pPr>
          </a:lstStyle>
          <a:p>
            <a:pPr>
              <a:defRPr/>
            </a:pPr>
            <a:fld id="{78A8C934-DE6C-F949-BF06-AF48D7166DA2}" type="slidenum">
              <a:rPr lang="en-US"/>
              <a:pPr>
                <a:defRPr/>
              </a:pPr>
              <a:t>‹#›</a:t>
            </a:fld>
            <a:endParaRPr lang="en-US"/>
          </a:p>
        </p:txBody>
      </p:sp>
    </p:spTree>
    <p:extLst>
      <p:ext uri="{BB962C8B-B14F-4D97-AF65-F5344CB8AC3E}">
        <p14:creationId xmlns:p14="http://schemas.microsoft.com/office/powerpoint/2010/main" val="74583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38C2FC1-97D9-8343-9E19-D1E5611F627D}" type="slidenum">
              <a:rPr lang="en-US"/>
              <a:pPr>
                <a:defRPr/>
              </a:pPr>
              <a:t>‹#›</a:t>
            </a:fld>
            <a:endParaRPr lang="en-US"/>
          </a:p>
        </p:txBody>
      </p:sp>
    </p:spTree>
    <p:extLst>
      <p:ext uri="{BB962C8B-B14F-4D97-AF65-F5344CB8AC3E}">
        <p14:creationId xmlns:p14="http://schemas.microsoft.com/office/powerpoint/2010/main" val="279601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3CD8377-A216-9E4B-B6BF-00FCAE9C7453}" type="slidenum">
              <a:rPr lang="en-US"/>
              <a:pPr>
                <a:defRPr/>
              </a:pPr>
              <a:t>‹#›</a:t>
            </a:fld>
            <a:endParaRPr lang="en-US"/>
          </a:p>
        </p:txBody>
      </p:sp>
    </p:spTree>
    <p:extLst>
      <p:ext uri="{BB962C8B-B14F-4D97-AF65-F5344CB8AC3E}">
        <p14:creationId xmlns:p14="http://schemas.microsoft.com/office/powerpoint/2010/main" val="1763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EA4AD-9CCD-6A4B-8762-1EFC65CFA63F}" type="slidenum">
              <a:rPr lang="en-US"/>
              <a:pPr>
                <a:defRPr/>
              </a:pPr>
              <a:t>‹#›</a:t>
            </a:fld>
            <a:endParaRPr lang="en-US"/>
          </a:p>
        </p:txBody>
      </p:sp>
    </p:spTree>
    <p:extLst>
      <p:ext uri="{BB962C8B-B14F-4D97-AF65-F5344CB8AC3E}">
        <p14:creationId xmlns:p14="http://schemas.microsoft.com/office/powerpoint/2010/main" val="723559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07B9A6-9AF6-2D48-B17D-1467341C82D8}" type="slidenum">
              <a:rPr lang="en-US"/>
              <a:pPr>
                <a:defRPr/>
              </a:pPr>
              <a:t>‹#›</a:t>
            </a:fld>
            <a:endParaRPr lang="en-US"/>
          </a:p>
        </p:txBody>
      </p:sp>
    </p:spTree>
    <p:extLst>
      <p:ext uri="{BB962C8B-B14F-4D97-AF65-F5344CB8AC3E}">
        <p14:creationId xmlns:p14="http://schemas.microsoft.com/office/powerpoint/2010/main" val="362975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D7E19F-9B0E-0D4C-8337-E4E3224D6D2F}" type="slidenum">
              <a:rPr lang="en-US"/>
              <a:pPr>
                <a:defRPr/>
              </a:pPr>
              <a:t>‹#›</a:t>
            </a:fld>
            <a:endParaRPr lang="en-US"/>
          </a:p>
        </p:txBody>
      </p:sp>
    </p:spTree>
    <p:extLst>
      <p:ext uri="{BB962C8B-B14F-4D97-AF65-F5344CB8AC3E}">
        <p14:creationId xmlns:p14="http://schemas.microsoft.com/office/powerpoint/2010/main" val="21109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B80153A-B741-0A49-8B8C-C616A49E74B2}" type="slidenum">
              <a:rPr lang="en-US"/>
              <a:pPr>
                <a:defRPr/>
              </a:pPr>
              <a:t>‹#›</a:t>
            </a:fld>
            <a:endParaRPr lang="en-US"/>
          </a:p>
        </p:txBody>
      </p:sp>
    </p:spTree>
    <p:extLst>
      <p:ext uri="{BB962C8B-B14F-4D97-AF65-F5344CB8AC3E}">
        <p14:creationId xmlns:p14="http://schemas.microsoft.com/office/powerpoint/2010/main" val="73737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CCB07F4-64C0-3346-9529-5FD1F89D4D3F}" type="slidenum">
              <a:rPr lang="en-US"/>
              <a:pPr>
                <a:defRPr/>
              </a:pPr>
              <a:t>‹#›</a:t>
            </a:fld>
            <a:endParaRPr lang="en-US"/>
          </a:p>
        </p:txBody>
      </p:sp>
    </p:spTree>
    <p:extLst>
      <p:ext uri="{BB962C8B-B14F-4D97-AF65-F5344CB8AC3E}">
        <p14:creationId xmlns:p14="http://schemas.microsoft.com/office/powerpoint/2010/main" val="111516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78262DE-4397-394F-BFEA-3CCD37B2F1EF}" type="slidenum">
              <a:rPr lang="en-US"/>
              <a:pPr>
                <a:defRPr/>
              </a:pPr>
              <a:t>‹#›</a:t>
            </a:fld>
            <a:endParaRPr lang="en-US"/>
          </a:p>
        </p:txBody>
      </p:sp>
    </p:spTree>
    <p:extLst>
      <p:ext uri="{BB962C8B-B14F-4D97-AF65-F5344CB8AC3E}">
        <p14:creationId xmlns:p14="http://schemas.microsoft.com/office/powerpoint/2010/main" val="397451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539A2A-F167-4349-85E9-58C400D9985C}" type="slidenum">
              <a:rPr lang="en-US"/>
              <a:pPr>
                <a:defRPr/>
              </a:pPr>
              <a:t>‹#›</a:t>
            </a:fld>
            <a:endParaRPr lang="en-US"/>
          </a:p>
        </p:txBody>
      </p:sp>
    </p:spTree>
    <p:extLst>
      <p:ext uri="{BB962C8B-B14F-4D97-AF65-F5344CB8AC3E}">
        <p14:creationId xmlns:p14="http://schemas.microsoft.com/office/powerpoint/2010/main" val="1135063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740A08-040B-E04D-B405-51C26BFDA573}" type="slidenum">
              <a:rPr lang="en-US"/>
              <a:pPr>
                <a:defRPr/>
              </a:pPr>
              <a:t>‹#›</a:t>
            </a:fld>
            <a:endParaRPr lang="en-US"/>
          </a:p>
        </p:txBody>
      </p:sp>
    </p:spTree>
    <p:extLst>
      <p:ext uri="{BB962C8B-B14F-4D97-AF65-F5344CB8AC3E}">
        <p14:creationId xmlns:p14="http://schemas.microsoft.com/office/powerpoint/2010/main" val="425431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9C14B8-F681-3E4D-ADD9-18B6ED3D482E}" type="slidenum">
              <a:rPr lang="en-US"/>
              <a:pPr>
                <a:defRPr/>
              </a:pPr>
              <a:t>‹#›</a:t>
            </a:fld>
            <a:endParaRPr lang="en-US"/>
          </a:p>
        </p:txBody>
      </p:sp>
    </p:spTree>
    <p:extLst>
      <p:ext uri="{BB962C8B-B14F-4D97-AF65-F5344CB8AC3E}">
        <p14:creationId xmlns:p14="http://schemas.microsoft.com/office/powerpoint/2010/main" val="305401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313FE9-7A31-164B-B457-82ECF7A91C30}" type="slidenum">
              <a:rPr lang="en-US"/>
              <a:pPr>
                <a:defRPr/>
              </a:pPr>
              <a:t>‹#›</a:t>
            </a:fld>
            <a:endParaRPr lang="en-US"/>
          </a:p>
        </p:txBody>
      </p:sp>
    </p:spTree>
    <p:extLst>
      <p:ext uri="{BB962C8B-B14F-4D97-AF65-F5344CB8AC3E}">
        <p14:creationId xmlns:p14="http://schemas.microsoft.com/office/powerpoint/2010/main" val="264915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28D4CB6-6CF7-674B-B977-9E4C251BD08C}" type="slidenum">
              <a:rPr lang="en-US"/>
              <a:pPr>
                <a:defRPr/>
              </a:pPr>
              <a:t>‹#›</a:t>
            </a:fld>
            <a:endParaRPr lang="en-US"/>
          </a:p>
        </p:txBody>
      </p:sp>
    </p:spTree>
    <p:extLst>
      <p:ext uri="{BB962C8B-B14F-4D97-AF65-F5344CB8AC3E}">
        <p14:creationId xmlns:p14="http://schemas.microsoft.com/office/powerpoint/2010/main" val="40321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eaLnBrk="1" hangingPunct="1">
              <a:defRPr b="1" i="0">
                <a:cs typeface="Arial" panose="020B0604020202020204" pitchFamily="34" charset="0"/>
              </a:defRPr>
            </a:lvl1pPr>
          </a:lstStyle>
          <a:p>
            <a:pPr>
              <a:defRPr/>
            </a:pPr>
            <a:endParaRPr lang="en-US" altLang="en-US" dirty="0"/>
          </a:p>
        </p:txBody>
      </p:sp>
      <p:sp>
        <p:nvSpPr>
          <p:cNvPr id="3" name="Rectangle 37"/>
          <p:cNvSpPr>
            <a:spLocks noGrp="1" noChangeArrowheads="1"/>
          </p:cNvSpPr>
          <p:nvPr>
            <p:ph type="ftr" sz="quarter" idx="11"/>
          </p:nvPr>
        </p:nvSpPr>
        <p:spPr/>
        <p:txBody>
          <a:bodyPr/>
          <a:lstStyle>
            <a:lvl1pPr eaLnBrk="1" hangingPunct="1">
              <a:defRPr b="1" i="0">
                <a:cs typeface="Arial" panose="020B0604020202020204" pitchFamily="34" charset="0"/>
              </a:defRPr>
            </a:lvl1pPr>
          </a:lstStyle>
          <a:p>
            <a:pPr>
              <a:defRPr/>
            </a:pPr>
            <a:endParaRPr lang="en-US" altLang="en-US" dirty="0"/>
          </a:p>
        </p:txBody>
      </p:sp>
      <p:sp>
        <p:nvSpPr>
          <p:cNvPr id="4" name="Rectangle 38"/>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66D1AE1-3F9A-CF40-BF59-09D53FAA504F}" type="slidenum">
              <a:rPr lang="en-US" smtClean="0"/>
              <a:pPr>
                <a:defRPr/>
              </a:pPr>
              <a:t>‹#›</a:t>
            </a:fld>
            <a:endParaRPr lang="en-US" dirty="0"/>
          </a:p>
        </p:txBody>
      </p:sp>
    </p:spTree>
    <p:extLst>
      <p:ext uri="{BB962C8B-B14F-4D97-AF65-F5344CB8AC3E}">
        <p14:creationId xmlns:p14="http://schemas.microsoft.com/office/powerpoint/2010/main" val="214144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0BDC6EB7-380F-8A4E-A776-100D1D24D42C}" type="slidenum">
              <a:rPr lang="en-US" smtClean="0"/>
              <a:pPr>
                <a:defRPr/>
              </a:pPr>
              <a:t>‹#›</a:t>
            </a:fld>
            <a:endParaRPr lang="en-US" dirty="0"/>
          </a:p>
        </p:txBody>
      </p:sp>
    </p:spTree>
    <p:extLst>
      <p:ext uri="{BB962C8B-B14F-4D97-AF65-F5344CB8AC3E}">
        <p14:creationId xmlns:p14="http://schemas.microsoft.com/office/powerpoint/2010/main" val="571677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CEBBCF0-59C8-3A4D-8204-E43BAC1B938C}"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510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D0B6D4B-2BF8-DB45-9A3A-A943EDC8218C}" type="slidenum">
              <a:rPr lang="en-US"/>
              <a:pPr>
                <a:defRPr/>
              </a:pPr>
              <a:t>‹#›</a:t>
            </a:fld>
            <a:endParaRPr lang="en-US"/>
          </a:p>
        </p:txBody>
      </p:sp>
    </p:spTree>
    <p:extLst>
      <p:ext uri="{BB962C8B-B14F-4D97-AF65-F5344CB8AC3E}">
        <p14:creationId xmlns:p14="http://schemas.microsoft.com/office/powerpoint/2010/main" val="387163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4F754F8-4849-7344-A07D-1F09285E97E3}"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5899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6C1BF1C-C746-D74B-8AC3-DD2778FA0EC9}"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8139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9FA7248-3F54-3E44-A038-E45858C937EA}"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5879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6ABC841-04F8-7C4C-8EA0-56BBFCA24147}"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83267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16C4FDE-333A-0B4D-B36F-00ACF3DEFBAF}"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6292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D927389-B749-4346-A2C6-33E40006FB2A}"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9662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B53B8D-6873-E740-8762-52B27B508B4F}"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49314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FD9D0C8-B9FA-9849-A596-0DB7C86DB78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83651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2B34815-0DEF-1D44-A1DA-5526CC9D5289}"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665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ECA227D-07EF-224A-941F-87FE1212A441}"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9865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FEAE092D-00A8-924A-BC6C-F520AF8A9CE9}" type="slidenum">
              <a:rPr lang="en-US"/>
              <a:pPr>
                <a:defRPr/>
              </a:pPr>
              <a:t>‹#›</a:t>
            </a:fld>
            <a:endParaRPr lang="en-US"/>
          </a:p>
        </p:txBody>
      </p:sp>
    </p:spTree>
    <p:extLst>
      <p:ext uri="{BB962C8B-B14F-4D97-AF65-F5344CB8AC3E}">
        <p14:creationId xmlns:p14="http://schemas.microsoft.com/office/powerpoint/2010/main" val="196758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7940829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20480041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98632839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0821963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88367191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5681516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428510679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22639608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46474331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6268252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C06D4186-FD27-7844-9BFF-B8B405247269}" type="slidenum">
              <a:rPr lang="en-US"/>
              <a:pPr>
                <a:defRPr/>
              </a:pPr>
              <a:t>‹#›</a:t>
            </a:fld>
            <a:endParaRPr lang="en-US"/>
          </a:p>
        </p:txBody>
      </p:sp>
    </p:spTree>
    <p:extLst>
      <p:ext uri="{BB962C8B-B14F-4D97-AF65-F5344CB8AC3E}">
        <p14:creationId xmlns:p14="http://schemas.microsoft.com/office/powerpoint/2010/main" val="41946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61653590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9B6013-15BD-4BDE-BDF8-8B7E0C2F777D}" type="slidenum">
              <a:rPr lang="en-US" altLang="en-US"/>
              <a:pPr/>
              <a:t>‹#›</a:t>
            </a:fld>
            <a:endParaRPr lang="en-US" altLang="en-US"/>
          </a:p>
        </p:txBody>
      </p:sp>
    </p:spTree>
    <p:extLst>
      <p:ext uri="{BB962C8B-B14F-4D97-AF65-F5344CB8AC3E}">
        <p14:creationId xmlns:p14="http://schemas.microsoft.com/office/powerpoint/2010/main" val="1803995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7C9B33-D5ED-4DDF-8AC3-706A98E74BF5}" type="slidenum">
              <a:rPr lang="en-US" altLang="en-US"/>
              <a:pPr/>
              <a:t>‹#›</a:t>
            </a:fld>
            <a:endParaRPr lang="en-US" altLang="en-US"/>
          </a:p>
        </p:txBody>
      </p:sp>
    </p:spTree>
    <p:extLst>
      <p:ext uri="{BB962C8B-B14F-4D97-AF65-F5344CB8AC3E}">
        <p14:creationId xmlns:p14="http://schemas.microsoft.com/office/powerpoint/2010/main" val="1070975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8492E3-B079-4845-B5DC-383B97E60914}" type="slidenum">
              <a:rPr lang="en-US" altLang="en-US"/>
              <a:pPr/>
              <a:t>‹#›</a:t>
            </a:fld>
            <a:endParaRPr lang="en-US" altLang="en-US"/>
          </a:p>
        </p:txBody>
      </p:sp>
    </p:spTree>
    <p:extLst>
      <p:ext uri="{BB962C8B-B14F-4D97-AF65-F5344CB8AC3E}">
        <p14:creationId xmlns:p14="http://schemas.microsoft.com/office/powerpoint/2010/main" val="1166969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4CBC7E0-F31F-40F4-94EA-D18AD01C8ACB}" type="slidenum">
              <a:rPr lang="en-US" altLang="en-US"/>
              <a:pPr/>
              <a:t>‹#›</a:t>
            </a:fld>
            <a:endParaRPr lang="en-US" altLang="en-US"/>
          </a:p>
        </p:txBody>
      </p:sp>
    </p:spTree>
    <p:extLst>
      <p:ext uri="{BB962C8B-B14F-4D97-AF65-F5344CB8AC3E}">
        <p14:creationId xmlns:p14="http://schemas.microsoft.com/office/powerpoint/2010/main" val="741368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3008928-8739-4F70-BEF7-A53E85778F68}" type="slidenum">
              <a:rPr lang="en-US" altLang="en-US"/>
              <a:pPr/>
              <a:t>‹#›</a:t>
            </a:fld>
            <a:endParaRPr lang="en-US" altLang="en-US"/>
          </a:p>
        </p:txBody>
      </p:sp>
    </p:spTree>
    <p:extLst>
      <p:ext uri="{BB962C8B-B14F-4D97-AF65-F5344CB8AC3E}">
        <p14:creationId xmlns:p14="http://schemas.microsoft.com/office/powerpoint/2010/main" val="1323055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533299E-D22E-4CCB-91DA-C4E8964AF5FC}" type="slidenum">
              <a:rPr lang="en-US" altLang="en-US"/>
              <a:pPr/>
              <a:t>‹#›</a:t>
            </a:fld>
            <a:endParaRPr lang="en-US" altLang="en-US"/>
          </a:p>
        </p:txBody>
      </p:sp>
    </p:spTree>
    <p:extLst>
      <p:ext uri="{BB962C8B-B14F-4D97-AF65-F5344CB8AC3E}">
        <p14:creationId xmlns:p14="http://schemas.microsoft.com/office/powerpoint/2010/main" val="33945608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1E235-231C-46F0-8AD5-568DE033F4D5}" type="slidenum">
              <a:rPr lang="en-US" altLang="en-US"/>
              <a:pPr/>
              <a:t>‹#›</a:t>
            </a:fld>
            <a:endParaRPr lang="en-US" altLang="en-US"/>
          </a:p>
        </p:txBody>
      </p:sp>
    </p:spTree>
    <p:extLst>
      <p:ext uri="{BB962C8B-B14F-4D97-AF65-F5344CB8AC3E}">
        <p14:creationId xmlns:p14="http://schemas.microsoft.com/office/powerpoint/2010/main" val="3109790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09E3A33-43CD-4439-9F19-FD8098ADEEE2}" type="slidenum">
              <a:rPr lang="en-US" altLang="en-US"/>
              <a:pPr/>
              <a:t>‹#›</a:t>
            </a:fld>
            <a:endParaRPr lang="en-US" altLang="en-US"/>
          </a:p>
        </p:txBody>
      </p:sp>
    </p:spTree>
    <p:extLst>
      <p:ext uri="{BB962C8B-B14F-4D97-AF65-F5344CB8AC3E}">
        <p14:creationId xmlns:p14="http://schemas.microsoft.com/office/powerpoint/2010/main" val="4294334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6E792D3-390D-4696-A4C7-1E8ADBACB8E1}" type="slidenum">
              <a:rPr lang="en-US" altLang="en-US"/>
              <a:pPr/>
              <a:t>‹#›</a:t>
            </a:fld>
            <a:endParaRPr lang="en-US" altLang="en-US"/>
          </a:p>
        </p:txBody>
      </p:sp>
    </p:spTree>
    <p:extLst>
      <p:ext uri="{BB962C8B-B14F-4D97-AF65-F5344CB8AC3E}">
        <p14:creationId xmlns:p14="http://schemas.microsoft.com/office/powerpoint/2010/main" val="260708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F62C0EA-1445-B341-A63F-7335AD2A7E7F}" type="slidenum">
              <a:rPr lang="en-US"/>
              <a:pPr>
                <a:defRPr/>
              </a:pPr>
              <a:t>‹#›</a:t>
            </a:fld>
            <a:endParaRPr lang="en-US"/>
          </a:p>
        </p:txBody>
      </p:sp>
    </p:spTree>
    <p:extLst>
      <p:ext uri="{BB962C8B-B14F-4D97-AF65-F5344CB8AC3E}">
        <p14:creationId xmlns:p14="http://schemas.microsoft.com/office/powerpoint/2010/main" val="440665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FC179A1-F82C-4380-996F-87EF892386CD}" type="slidenum">
              <a:rPr lang="en-US" altLang="en-US"/>
              <a:pPr/>
              <a:t>‹#›</a:t>
            </a:fld>
            <a:endParaRPr lang="en-US" altLang="en-US"/>
          </a:p>
        </p:txBody>
      </p:sp>
    </p:spTree>
    <p:extLst>
      <p:ext uri="{BB962C8B-B14F-4D97-AF65-F5344CB8AC3E}">
        <p14:creationId xmlns:p14="http://schemas.microsoft.com/office/powerpoint/2010/main" val="876331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89449B-7317-4641-887F-AC3AE12A2FE8}" type="slidenum">
              <a:rPr lang="en-US" altLang="en-US"/>
              <a:pPr/>
              <a:t>‹#›</a:t>
            </a:fld>
            <a:endParaRPr lang="en-US" altLang="en-US"/>
          </a:p>
        </p:txBody>
      </p:sp>
    </p:spTree>
    <p:extLst>
      <p:ext uri="{BB962C8B-B14F-4D97-AF65-F5344CB8AC3E}">
        <p14:creationId xmlns:p14="http://schemas.microsoft.com/office/powerpoint/2010/main" val="242231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FC8BC6-7C08-4D59-AADC-8EAA30EA3D16}" type="slidenum">
              <a:rPr lang="en-US" altLang="en-US"/>
              <a:pPr/>
              <a:t>‹#›</a:t>
            </a:fld>
            <a:endParaRPr lang="en-US" altLang="en-US"/>
          </a:p>
        </p:txBody>
      </p:sp>
    </p:spTree>
    <p:extLst>
      <p:ext uri="{BB962C8B-B14F-4D97-AF65-F5344CB8AC3E}">
        <p14:creationId xmlns:p14="http://schemas.microsoft.com/office/powerpoint/2010/main" val="626438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A11D8754-1C07-4ADE-ACCC-8FEFCCCF7BA5}" type="slidenum">
              <a:rPr lang="en-US" altLang="en-US"/>
              <a:pPr/>
              <a:t>‹#›</a:t>
            </a:fld>
            <a:endParaRPr lang="en-US" altLang="en-US"/>
          </a:p>
        </p:txBody>
      </p:sp>
    </p:spTree>
    <p:extLst>
      <p:ext uri="{BB962C8B-B14F-4D97-AF65-F5344CB8AC3E}">
        <p14:creationId xmlns:p14="http://schemas.microsoft.com/office/powerpoint/2010/main" val="1652690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72526044-AA29-4BD8-9557-D8A24B389D0A}" type="slidenum">
              <a:rPr lang="en-US" altLang="en-US"/>
              <a:pPr/>
              <a:t>‹#›</a:t>
            </a:fld>
            <a:endParaRPr lang="en-US" altLang="en-US"/>
          </a:p>
        </p:txBody>
      </p:sp>
    </p:spTree>
    <p:extLst>
      <p:ext uri="{BB962C8B-B14F-4D97-AF65-F5344CB8AC3E}">
        <p14:creationId xmlns:p14="http://schemas.microsoft.com/office/powerpoint/2010/main" val="21154490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8233801-7D20-4F6E-964A-CCFFF001E3DE}" type="slidenum">
              <a:rPr lang="en-US" altLang="en-US"/>
              <a:pPr/>
              <a:t>‹#›</a:t>
            </a:fld>
            <a:endParaRPr lang="en-US" altLang="en-US"/>
          </a:p>
        </p:txBody>
      </p:sp>
    </p:spTree>
    <p:extLst>
      <p:ext uri="{BB962C8B-B14F-4D97-AF65-F5344CB8AC3E}">
        <p14:creationId xmlns:p14="http://schemas.microsoft.com/office/powerpoint/2010/main" val="468021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7054A2E-DCFE-422F-9FEF-20FEE00BA3BC}" type="slidenum">
              <a:rPr lang="en-US" altLang="en-US"/>
              <a:pPr/>
              <a:t>‹#›</a:t>
            </a:fld>
            <a:endParaRPr lang="en-US" altLang="en-US"/>
          </a:p>
        </p:txBody>
      </p:sp>
    </p:spTree>
    <p:extLst>
      <p:ext uri="{BB962C8B-B14F-4D97-AF65-F5344CB8AC3E}">
        <p14:creationId xmlns:p14="http://schemas.microsoft.com/office/powerpoint/2010/main" val="54683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3EA176CF-27AE-564C-B757-A2C3E8B53FF3}" type="slidenum">
              <a:rPr lang="en-US"/>
              <a:pPr>
                <a:defRPr/>
              </a:pPr>
              <a:t>‹#›</a:t>
            </a:fld>
            <a:endParaRPr lang="en-US"/>
          </a:p>
        </p:txBody>
      </p:sp>
    </p:spTree>
    <p:extLst>
      <p:ext uri="{BB962C8B-B14F-4D97-AF65-F5344CB8AC3E}">
        <p14:creationId xmlns:p14="http://schemas.microsoft.com/office/powerpoint/2010/main" val="32562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4042E4A9-3942-114F-9AFA-7BAE76FD51D0}" type="slidenum">
              <a:rPr lang="en-US"/>
              <a:pPr>
                <a:defRPr/>
              </a:pPr>
              <a:t>‹#›</a:t>
            </a:fld>
            <a:endParaRPr lang="en-US"/>
          </a:p>
        </p:txBody>
      </p:sp>
    </p:spTree>
    <p:extLst>
      <p:ext uri="{BB962C8B-B14F-4D97-AF65-F5344CB8AC3E}">
        <p14:creationId xmlns:p14="http://schemas.microsoft.com/office/powerpoint/2010/main" val="136266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80895034-7FB8-7449-81A4-B2395A871D29}" type="slidenum">
              <a:rPr lang="en-US"/>
              <a:pPr>
                <a:defRPr/>
              </a:pPr>
              <a:t>‹#›</a:t>
            </a:fld>
            <a:endParaRPr lang="en-US"/>
          </a:p>
        </p:txBody>
      </p:sp>
    </p:spTree>
    <p:extLst>
      <p:ext uri="{BB962C8B-B14F-4D97-AF65-F5344CB8AC3E}">
        <p14:creationId xmlns:p14="http://schemas.microsoft.com/office/powerpoint/2010/main" val="1777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6" name="Group 56"/>
          <p:cNvGrpSpPr>
            <a:grpSpLocks/>
          </p:cNvGrpSpPr>
          <p:nvPr/>
        </p:nvGrpSpPr>
        <p:grpSpPr bwMode="auto">
          <a:xfrm>
            <a:off x="0" y="-12700"/>
            <a:ext cx="9156700" cy="6870700"/>
            <a:chOff x="0" y="-8"/>
            <a:chExt cx="5768" cy="4328"/>
          </a:xfrm>
        </p:grpSpPr>
        <p:sp>
          <p:nvSpPr>
            <p:cNvPr id="103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1" name="Picture 49" descr="Topbanx"/>
            <p:cNvPicPr>
              <a:picLocks noChangeAspect="1" noChangeArrowheads="1"/>
            </p:cNvPicPr>
            <p:nvPr/>
          </p:nvPicPr>
          <p:blipFill>
            <a:blip r:embed="rId17">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2B56461-288A-CA44-83A3-891EB7CCEA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4"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8"/>
        </a:buBlip>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9"/>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536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53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7A8D7-5B86-CB4E-9EE8-6B8769681E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491" name="Rectangle 35"/>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92"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3"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4"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defRPr>
            </a:lvl1pPr>
          </a:lstStyle>
          <a:p>
            <a:pPr>
              <a:defRPr/>
            </a:pPr>
            <a:fld id="{AFD0EDE3-C85D-B241-82D2-40F6DD949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latin typeface="Times New Roman" pitchFamily="-112" charset="0"/>
        </a:defRPr>
      </a:lvl6pPr>
      <a:lvl7pPr marL="914400" algn="l" rtl="0" eaLnBrk="0" fontAlgn="base" hangingPunct="0">
        <a:spcBef>
          <a:spcPct val="0"/>
        </a:spcBef>
        <a:spcAft>
          <a:spcPct val="0"/>
        </a:spcAft>
        <a:defRPr sz="4400">
          <a:solidFill>
            <a:schemeClr val="tx2"/>
          </a:solidFill>
          <a:latin typeface="Times New Roman" pitchFamily="-112" charset="0"/>
        </a:defRPr>
      </a:lvl7pPr>
      <a:lvl8pPr marL="1371600" algn="l" rtl="0" eaLnBrk="0" fontAlgn="base" hangingPunct="0">
        <a:spcBef>
          <a:spcPct val="0"/>
        </a:spcBef>
        <a:spcAft>
          <a:spcPct val="0"/>
        </a:spcAft>
        <a:defRPr sz="4400">
          <a:solidFill>
            <a:schemeClr val="tx2"/>
          </a:solidFill>
          <a:latin typeface="Times New Roman" pitchFamily="-112" charset="0"/>
        </a:defRPr>
      </a:lvl8pPr>
      <a:lvl9pPr marL="1828800" algn="l"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FFFFFF"/>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75000"/>
        <a:buFont typeface="Monotype Sorts" charset="0"/>
        <a:buChar char="u"/>
        <a:defRPr sz="3200">
          <a:solidFill>
            <a:schemeClr val="tx1"/>
          </a:solidFill>
          <a:effectLst>
            <a:outerShdw blurRad="38100" dist="38100" dir="2700000" algn="tl">
              <a:srgbClr val="FFFFFF"/>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F"/>
        <a:defRPr sz="3200">
          <a:solidFill>
            <a:schemeClr val="tx1"/>
          </a:solidFill>
          <a:effectLst>
            <a:outerShdw blurRad="38100" dist="38100" dir="2700000" algn="tl">
              <a:srgbClr val="FFFFFF"/>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latin typeface="Arial" panose="020B0604020202020204" pitchFamily="34" charset="0"/>
              </a:defRPr>
            </a:lvl1pPr>
          </a:lstStyle>
          <a:p>
            <a:pPr>
              <a:defRPr/>
            </a:pPr>
            <a:fld id="{60D66683-7520-9F40-AC22-9BED5A3DEED0}" type="slidenum">
              <a:rPr lang="en-US" smtClean="0"/>
              <a:pPr>
                <a:defRPr/>
              </a:pPr>
              <a:t>‹#›</a:t>
            </a:fld>
            <a:endParaRPr lang="en-US" dirty="0"/>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46"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493917808"/>
      </p:ext>
    </p:extLst>
  </p:cSld>
  <p:clrMap bg1="dk2" tx1="lt1" bg2="dk1"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ABFA88-91E7-421C-9E8B-77676D332F4E}" type="slidenum">
              <a:rPr lang="en-US" altLang="en-US"/>
              <a:pPr/>
              <a:t>‹#›</a:t>
            </a:fld>
            <a:endParaRPr lang="en-US" altLang="en-US"/>
          </a:p>
        </p:txBody>
      </p:sp>
    </p:spTree>
    <p:extLst>
      <p:ext uri="{BB962C8B-B14F-4D97-AF65-F5344CB8AC3E}">
        <p14:creationId xmlns:p14="http://schemas.microsoft.com/office/powerpoint/2010/main" val="191500328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Geneva" pitchFamily="-108" charset="-128"/>
          <a:cs typeface="Geneva"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hyperlink" Target="http://www.bib-arch.org/bswb_BAR/bswbba2901f3.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hyperlink" Target="http://www.bib-arch.org/bswb_BAR/bswbbar2806abouttext.html" TargetMode="Externa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6.xml"/><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5" Type="http://schemas.openxmlformats.org/officeDocument/2006/relationships/image" Target="../media/image2.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52.xml"/><Relationship Id="rId5" Type="http://schemas.openxmlformats.org/officeDocument/2006/relationships/image" Target="../media/image29.png"/><Relationship Id="rId4" Type="http://schemas.openxmlformats.org/officeDocument/2006/relationships/hyperlink" Target="http://www.civilization.ca/civil/egypt/images/writ12b.gi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36.png"/><Relationship Id="rId3" Type="http://schemas.openxmlformats.org/officeDocument/2006/relationships/image" Target="../media/image17.emf"/><Relationship Id="rId7" Type="http://schemas.openxmlformats.org/officeDocument/2006/relationships/image" Target="../media/image32.jpeg"/><Relationship Id="rId12"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34.jpeg"/><Relationship Id="rId5" Type="http://schemas.openxmlformats.org/officeDocument/2006/relationships/image" Target="../media/image31.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33.jpeg"/><Relationship Id="rId1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6.emf"/></Relationships>
</file>

<file path=ppt/slides/_rels/slide34.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2.jpeg"/><Relationship Id="rId12"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image" Target="../media/image44.jpeg"/><Relationship Id="rId5" Type="http://schemas.openxmlformats.org/officeDocument/2006/relationships/image" Target="../media/image41.jpeg"/><Relationship Id="rId10"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63.jpe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6.gif"/></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50.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ubTitle" idx="1"/>
          </p:nvPr>
        </p:nvSpPr>
        <p:spPr>
          <a:xfrm>
            <a:off x="1371600" y="4196680"/>
            <a:ext cx="6400800" cy="1752600"/>
          </a:xfrm>
        </p:spPr>
        <p:txBody>
          <a:bodyPr/>
          <a:lstStyle/>
          <a:p>
            <a:pPr eaLnBrk="1" hangingPunct="1">
              <a:buFont typeface="Wingdings" charset="0"/>
              <a:buNone/>
            </a:pPr>
            <a:r>
              <a:rPr lang="ar-JO" sz="3600" b="1" dirty="0">
                <a:latin typeface="Arial Narrow" charset="0"/>
                <a:ea typeface="ＭＳ Ｐゴシック" charset="0"/>
                <a:cs typeface="ＭＳ Ｐゴシック" charset="0"/>
              </a:rPr>
              <a:t>ما علاقة ذلك بك؟</a:t>
            </a:r>
            <a:endParaRPr lang="en-US" sz="3600" b="1" dirty="0">
              <a:latin typeface="Arial Narrow" charset="0"/>
              <a:ea typeface="ＭＳ Ｐゴシック" charset="0"/>
              <a:cs typeface="ＭＳ Ｐゴシック" charset="0"/>
            </a:endParaRPr>
          </a:p>
        </p:txBody>
      </p:sp>
      <p:pic>
        <p:nvPicPr>
          <p:cNvPr id="58370" name="Picture 3"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Rectangle 5"/>
          <p:cNvSpPr>
            <a:spLocks noGrp="1" noChangeArrowheads="1"/>
          </p:cNvSpPr>
          <p:nvPr>
            <p:ph type="ctrTitle"/>
          </p:nvPr>
        </p:nvSpPr>
        <p:spPr>
          <a:xfrm>
            <a:off x="685800" y="3002275"/>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7D597AB-A461-0342-8EC0-609D080A6EEA}"/>
              </a:ext>
            </a:extLst>
          </p:cNvPr>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9/12</a:t>
            </a:r>
          </a:p>
        </p:txBody>
      </p:sp>
      <p:pic>
        <p:nvPicPr>
          <p:cNvPr id="768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10/12</a:t>
            </a:r>
          </a:p>
        </p:txBody>
      </p:sp>
      <p:pic>
        <p:nvPicPr>
          <p:cNvPr id="788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11/12</a:t>
            </a:r>
          </a:p>
        </p:txBody>
      </p:sp>
      <p:pic>
        <p:nvPicPr>
          <p:cNvPr id="8089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12/12</a:t>
            </a:r>
          </a:p>
        </p:txBody>
      </p:sp>
      <p:pic>
        <p:nvPicPr>
          <p:cNvPr id="82946"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subTitle" idx="1"/>
          </p:nvPr>
        </p:nvSpPr>
        <p:spPr>
          <a:xfrm>
            <a:off x="1371600" y="4495800"/>
            <a:ext cx="6400800" cy="1752600"/>
          </a:xfrm>
        </p:spPr>
        <p:txBody>
          <a:bodyPr/>
          <a:lstStyle/>
          <a:p>
            <a:pPr eaLnBrk="1" hangingPunct="1">
              <a:buFont typeface="Wingdings" charset="0"/>
              <a:buNone/>
            </a:pPr>
            <a:r>
              <a:rPr lang="ar-JO" sz="3600" dirty="0">
                <a:latin typeface="Arial Narrow" charset="0"/>
                <a:ea typeface="ＭＳ Ｐゴシック" charset="0"/>
                <a:cs typeface="ＭＳ Ｐゴシック" charset="0"/>
              </a:rPr>
              <a:t>ما علاقة ذلك بك؟</a:t>
            </a:r>
            <a:endParaRPr lang="en-US" sz="3600" dirty="0">
              <a:latin typeface="Arial Narrow" charset="0"/>
              <a:ea typeface="ＭＳ Ｐゴシック" charset="0"/>
              <a:cs typeface="ＭＳ Ｐゴシック" charset="0"/>
            </a:endParaRPr>
          </a:p>
        </p:txBody>
      </p:sp>
      <p:pic>
        <p:nvPicPr>
          <p:cNvPr id="87042" name="Picture 24"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26" descr="bsba2901sd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1816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214290"/>
            <a:ext cx="7924800" cy="776310"/>
          </a:xfrm>
          <a:effectLst>
            <a:outerShdw blurRad="63500" dist="38099" dir="2700000" algn="ctr" rotWithShape="0">
              <a:schemeClr val="bg2">
                <a:alpha val="74998"/>
              </a:schemeClr>
            </a:outerShdw>
          </a:effectLst>
        </p:spPr>
        <p:txBody>
          <a:bodyPr/>
          <a:lstStyle/>
          <a:p>
            <a:pPr algn="ctr" eaLnBrk="1" hangingPunct="1">
              <a:defRPr/>
            </a:pPr>
            <a:r>
              <a:rPr lang="ar-JO" sz="3200" dirty="0">
                <a:latin typeface="Arial Narrow" charset="0"/>
                <a:ea typeface="ＭＳ Ｐゴシック" charset="0"/>
                <a:cs typeface="ＭＳ Ｐゴシック" charset="0"/>
              </a:rPr>
              <a:t>اكتشاف حديث مهم (بار تشرين ثاني/كانون أول 2002) </a:t>
            </a:r>
            <a:endParaRPr lang="en-US" sz="3200" dirty="0">
              <a:latin typeface="Arial Narrow" charset="0"/>
              <a:ea typeface="ＭＳ Ｐゴシック" charset="0"/>
              <a:cs typeface="ＭＳ Ｐゴシック" charset="0"/>
            </a:endParaRPr>
          </a:p>
        </p:txBody>
      </p:sp>
      <p:pic>
        <p:nvPicPr>
          <p:cNvPr id="89090"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1143000"/>
            <a:ext cx="3128963" cy="4114800"/>
          </a:xfrm>
        </p:spPr>
      </p:pic>
      <p:grpSp>
        <p:nvGrpSpPr>
          <p:cNvPr id="89091" name="Group 13"/>
          <p:cNvGrpSpPr>
            <a:grpSpLocks/>
          </p:cNvGrpSpPr>
          <p:nvPr/>
        </p:nvGrpSpPr>
        <p:grpSpPr bwMode="auto">
          <a:xfrm>
            <a:off x="1943100" y="2263775"/>
            <a:ext cx="5257800" cy="2697163"/>
            <a:chOff x="0" y="0"/>
            <a:chExt cx="3312" cy="1699"/>
          </a:xfrm>
        </p:grpSpPr>
        <p:sp>
          <p:nvSpPr>
            <p:cNvPr id="89097" name="Rectangle 8"/>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89098" name="Group 12"/>
            <p:cNvGrpSpPr>
              <a:grpSpLocks/>
            </p:cNvGrpSpPr>
            <p:nvPr/>
          </p:nvGrpSpPr>
          <p:grpSpPr bwMode="auto">
            <a:xfrm>
              <a:off x="0" y="0"/>
              <a:ext cx="1186" cy="1699"/>
              <a:chOff x="-58" y="0"/>
              <a:chExt cx="1186" cy="1699"/>
            </a:xfrm>
          </p:grpSpPr>
          <p:sp>
            <p:nvSpPr>
              <p:cNvPr id="89099" name="Rectangle 9"/>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hlinkClick r:id="rId5"/>
                  </a:rPr>
                  <a:t>  </a:t>
                </a:r>
                <a:r>
                  <a:rPr lang="en-US" sz="12300">
                    <a:latin typeface="Arial Narrow" charset="0"/>
                  </a:rPr>
                  <a:t> </a:t>
                </a:r>
                <a:r>
                  <a:rPr lang="en-US">
                    <a:latin typeface="Arial Narrow" charset="0"/>
                  </a:rPr>
                  <a:t>                    </a:t>
                </a:r>
              </a:p>
            </p:txBody>
          </p:sp>
          <p:sp>
            <p:nvSpPr>
              <p:cNvPr id="89100" name="Rectangle 11"/>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rPr>
                  <a:t> </a:t>
                </a:r>
              </a:p>
            </p:txBody>
          </p:sp>
        </p:grpSp>
      </p:grpSp>
      <p:pic>
        <p:nvPicPr>
          <p:cNvPr id="62480" name="Picture 16" descr="bswbba2806sd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981200"/>
            <a:ext cx="7239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2" name="Text Box 18"/>
          <p:cNvSpPr txBox="1">
            <a:spLocks noChangeArrowheads="1"/>
          </p:cNvSpPr>
          <p:nvPr/>
        </p:nvSpPr>
        <p:spPr bwMode="auto">
          <a:xfrm>
            <a:off x="2133600" y="5518150"/>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t>هذه أول إشارة إلى يسوع خارج الكتاب المقدس</a:t>
            </a:r>
            <a:endParaRPr lang="en-US" dirty="0"/>
          </a:p>
        </p:txBody>
      </p:sp>
      <p:sp>
        <p:nvSpPr>
          <p:cNvPr id="62483" name="Text Box 19"/>
          <p:cNvSpPr txBox="1">
            <a:spLocks noChangeArrowheads="1"/>
          </p:cNvSpPr>
          <p:nvPr/>
        </p:nvSpPr>
        <p:spPr bwMode="auto">
          <a:xfrm rot="-582935">
            <a:off x="485240" y="2512456"/>
            <a:ext cx="6477000" cy="2862322"/>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ctr">
              <a:defRPr/>
            </a:pPr>
            <a:r>
              <a:rPr lang="ar-JO" sz="6000" b="1" dirty="0"/>
              <a:t>اعتبرته سلطة الآثار الإسرائيلية مزوراً (حزيران 2003)</a:t>
            </a:r>
            <a:endParaRPr lang="en-US" sz="6000" b="1" dirty="0">
              <a:latin typeface="Stencil" pitchFamily="-111" charset="0"/>
              <a:ea typeface="+mn-ea"/>
              <a:cs typeface="+mn-cs"/>
            </a:endParaRPr>
          </a:p>
        </p:txBody>
      </p:sp>
      <p:sp>
        <p:nvSpPr>
          <p:cNvPr id="89095" name="Text Box 20"/>
          <p:cNvSpPr txBox="1">
            <a:spLocks noChangeArrowheads="1"/>
          </p:cNvSpPr>
          <p:nvPr/>
        </p:nvSpPr>
        <p:spPr bwMode="auto">
          <a:xfrm>
            <a:off x="7239000" y="3429000"/>
            <a:ext cx="1600200" cy="3170099"/>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latin typeface="Arial" panose="020B0604020202020204" pitchFamily="34" charset="0"/>
              </a:rPr>
              <a:t>يعقوب </a:t>
            </a:r>
          </a:p>
          <a:p>
            <a:pPr algn="ctr" eaLnBrk="1" hangingPunct="1"/>
            <a:r>
              <a:rPr lang="ar-JO" sz="4000" b="1" dirty="0">
                <a:latin typeface="Arial" panose="020B0604020202020204" pitchFamily="34" charset="0"/>
              </a:rPr>
              <a:t>بن </a:t>
            </a:r>
          </a:p>
          <a:p>
            <a:pPr algn="ctr" eaLnBrk="1" hangingPunct="1"/>
            <a:r>
              <a:rPr lang="ar-JO" sz="4000" b="1" dirty="0">
                <a:latin typeface="Arial" panose="020B0604020202020204" pitchFamily="34" charset="0"/>
              </a:rPr>
              <a:t>يوسف </a:t>
            </a:r>
          </a:p>
          <a:p>
            <a:pPr algn="ctr" eaLnBrk="1" hangingPunct="1"/>
            <a:r>
              <a:rPr lang="ar-JO" sz="4000" b="1" dirty="0">
                <a:latin typeface="Arial" panose="020B0604020202020204" pitchFamily="34" charset="0"/>
              </a:rPr>
              <a:t>أخو </a:t>
            </a:r>
          </a:p>
          <a:p>
            <a:pPr algn="ctr" eaLnBrk="1" hangingPunct="1"/>
            <a:r>
              <a:rPr lang="ar-JO" sz="4000" b="1" dirty="0">
                <a:latin typeface="Arial" panose="020B0604020202020204" pitchFamily="34" charset="0"/>
              </a:rPr>
              <a:t>يسوع</a:t>
            </a:r>
            <a:endParaRPr lang="en-US" sz="4000" b="1" dirty="0">
              <a:latin typeface="Arial" panose="020B0604020202020204" pitchFamily="34" charset="0"/>
            </a:endParaRPr>
          </a:p>
        </p:txBody>
      </p:sp>
      <p:sp>
        <p:nvSpPr>
          <p:cNvPr id="89096" name="Text Box 22"/>
          <p:cNvSpPr txBox="1">
            <a:spLocks noChangeArrowheads="1"/>
          </p:cNvSpPr>
          <p:nvPr/>
        </p:nvSpPr>
        <p:spPr bwMode="auto">
          <a:xfrm>
            <a:off x="8274050" y="76200"/>
            <a:ext cx="771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205أ</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83"/>
                                        </p:tgtEl>
                                        <p:attrNameLst>
                                          <p:attrName>style.visibility</p:attrName>
                                        </p:attrNameLst>
                                      </p:cBhvr>
                                      <p:to>
                                        <p:strVal val="visible"/>
                                      </p:to>
                                    </p:set>
                                    <p:anim calcmode="lin" valueType="num">
                                      <p:cBhvr>
                                        <p:cTn id="15" dur="1000" fill="hold"/>
                                        <p:tgtEl>
                                          <p:spTgt spid="62483"/>
                                        </p:tgtEl>
                                        <p:attrNameLst>
                                          <p:attrName>ppt_w</p:attrName>
                                        </p:attrNameLst>
                                      </p:cBhvr>
                                      <p:tavLst>
                                        <p:tav tm="0">
                                          <p:val>
                                            <p:fltVal val="0"/>
                                          </p:val>
                                        </p:tav>
                                        <p:tav tm="100000">
                                          <p:val>
                                            <p:strVal val="#ppt_w"/>
                                          </p:val>
                                        </p:tav>
                                      </p:tavLst>
                                    </p:anim>
                                    <p:anim calcmode="lin" valueType="num">
                                      <p:cBhvr>
                                        <p:cTn id="16" dur="1000" fill="hold"/>
                                        <p:tgtEl>
                                          <p:spTgt spid="62483"/>
                                        </p:tgtEl>
                                        <p:attrNameLst>
                                          <p:attrName>ppt_h</p:attrName>
                                        </p:attrNameLst>
                                      </p:cBhvr>
                                      <p:tavLst>
                                        <p:tav tm="0">
                                          <p:val>
                                            <p:fltVal val="0"/>
                                          </p:val>
                                        </p:tav>
                                        <p:tav tm="100000">
                                          <p:val>
                                            <p:strVal val="#ppt_h"/>
                                          </p:val>
                                        </p:tav>
                                      </p:tavLst>
                                    </p:anim>
                                    <p:anim calcmode="lin" valueType="num">
                                      <p:cBhvr>
                                        <p:cTn id="17"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pPr algn="ctr" eaLnBrk="1" hangingPunct="1">
              <a:defRPr/>
            </a:pPr>
            <a:r>
              <a:rPr lang="ar-JO" sz="4800" b="1" dirty="0">
                <a:ea typeface="+mj-ea"/>
                <a:cs typeface="+mj-cs"/>
              </a:rPr>
              <a:t>صندوق عظام قيافا</a:t>
            </a:r>
            <a:br>
              <a:rPr lang="en-US" sz="4800" b="1" dirty="0">
                <a:ea typeface="+mj-ea"/>
                <a:cs typeface="+mj-cs"/>
              </a:rPr>
            </a:br>
            <a:r>
              <a:rPr lang="en-US" sz="2400" b="1" dirty="0">
                <a:ea typeface="+mj-ea"/>
                <a:cs typeface="+mj-cs"/>
              </a:rPr>
              <a:t>(</a:t>
            </a:r>
            <a:r>
              <a:rPr lang="en-US" sz="2400" b="1" i="1" dirty="0">
                <a:ea typeface="+mj-ea"/>
                <a:cs typeface="+mj-cs"/>
              </a:rPr>
              <a:t>BAR</a:t>
            </a:r>
            <a:r>
              <a:rPr lang="en-US" sz="2400" b="1" dirty="0">
                <a:ea typeface="+mj-ea"/>
                <a:cs typeface="+mj-cs"/>
              </a:rPr>
              <a:t> </a:t>
            </a:r>
            <a:r>
              <a:rPr lang="ar-JO" sz="2400" b="1" dirty="0">
                <a:ea typeface="+mj-ea"/>
                <a:cs typeface="+mj-cs"/>
              </a:rPr>
              <a:t>أيلول/تشرين 1 1992</a:t>
            </a:r>
            <a:r>
              <a:rPr lang="en-US" sz="2400" b="1" dirty="0">
                <a:ea typeface="+mj-ea"/>
                <a:cs typeface="+mj-cs"/>
              </a:rPr>
              <a:t>)</a:t>
            </a:r>
          </a:p>
        </p:txBody>
      </p:sp>
      <p:sp>
        <p:nvSpPr>
          <p:cNvPr id="124931" name="Rectangle 3"/>
          <p:cNvSpPr>
            <a:spLocks noGrp="1" noChangeArrowheads="1"/>
          </p:cNvSpPr>
          <p:nvPr>
            <p:ph type="body" idx="1"/>
          </p:nvPr>
        </p:nvSpPr>
        <p:spPr>
          <a:xfrm>
            <a:off x="685800" y="3068960"/>
            <a:ext cx="2743200" cy="3255640"/>
          </a:xfrm>
        </p:spPr>
        <p:txBody>
          <a:bodyPr/>
          <a:lstStyle/>
          <a:p>
            <a:pPr algn="r" rtl="1" eaLnBrk="1" hangingPunct="1">
              <a:lnSpc>
                <a:spcPct val="90000"/>
              </a:lnSpc>
              <a:buNone/>
              <a:defRPr/>
            </a:pPr>
            <a:endParaRPr lang="en-US" b="1"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3"/>
              </a:buBlip>
              <a:defRPr/>
            </a:pPr>
            <a:r>
              <a:rPr lang="ar-JO" b="1" dirty="0">
                <a:effectLst>
                  <a:glow rad="101600">
                    <a:schemeClr val="bg2">
                      <a:alpha val="75000"/>
                    </a:schemeClr>
                  </a:glow>
                </a:effectLst>
                <a:ea typeface="+mn-ea"/>
                <a:cs typeface="+mn-cs"/>
              </a:rPr>
              <a:t>قبل هذا الإكتشاف لم يكن هناك أي دليل على وجوده خارج الكتاب المقدس</a:t>
            </a:r>
            <a:endParaRPr lang="en-US" b="1" dirty="0">
              <a:effectLst>
                <a:glow rad="101600">
                  <a:schemeClr val="bg2">
                    <a:alpha val="75000"/>
                  </a:schemeClr>
                </a:glow>
              </a:effectLst>
              <a:ea typeface="+mn-ea"/>
              <a:cs typeface="+mn-cs"/>
            </a:endParaRPr>
          </a:p>
        </p:txBody>
      </p:sp>
      <p:pic>
        <p:nvPicPr>
          <p:cNvPr id="124932" name="Picture 4" descr="Caiaphas Ossuary"/>
          <p:cNvPicPr>
            <a:picLocks noChangeAspect="1" noChangeArrowheads="1"/>
          </p:cNvPicPr>
          <p:nvPr/>
        </p:nvPicPr>
        <p:blipFill>
          <a:blip r:embed="rId4"/>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a:t>
            </a:r>
            <a:endParaRPr lang="en-US" dirty="0">
              <a:ea typeface="+mj-ea"/>
              <a:cs typeface="+mj-cs"/>
            </a:endParaRPr>
          </a:p>
        </p:txBody>
      </p:sp>
      <p:sp>
        <p:nvSpPr>
          <p:cNvPr id="63491" name="Rectangle 3"/>
          <p:cNvSpPr>
            <a:spLocks noGrp="1" noChangeArrowheads="1"/>
          </p:cNvSpPr>
          <p:nvPr>
            <p:ph type="body" sz="half" idx="1"/>
          </p:nvPr>
        </p:nvSpPr>
        <p:spPr>
          <a:xfrm>
            <a:off x="685800" y="1981200"/>
            <a:ext cx="7772400" cy="4114800"/>
          </a:xfrm>
        </p:spPr>
        <p:txBody>
          <a:bodyPr/>
          <a:lstStyle/>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الكلمة نفسها</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الكلمة اليونانية : تعني كلمة قديمة</a:t>
            </a:r>
            <a:endParaRPr lang="ar-JO" altLang="ja-JP"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علم الآثار = كلمات قديمة</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609600" indent="-609600" algn="r" rtl="1"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Some definitions</a:t>
            </a:r>
          </a:p>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بعض التعريفات :</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علم أو دراسة التاريخ من خلال </a:t>
            </a:r>
            <a:r>
              <a:rPr lang="ar-JO"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بقايا</a:t>
            </a: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 الثقافات البشرية المبكرة كما هي مكتشفة من خلال الحفريات النظامية (فنك وواجنال)</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SimSun" charset="0"/>
              </a:rPr>
              <a:t>الدراسة العلمية للبقايا المادية (مثل </a:t>
            </a:r>
            <a:r>
              <a:rPr lang="ar-JO" b="1" dirty="0">
                <a:solidFill>
                  <a:srgbClr val="FFFF00"/>
                </a:solidFill>
                <a:effectLst>
                  <a:outerShdw blurRad="50800" dist="101600" dir="2700000" algn="tl" rotWithShape="0">
                    <a:srgbClr val="000000">
                      <a:alpha val="80000"/>
                    </a:srgbClr>
                  </a:outerShdw>
                </a:effectLst>
                <a:latin typeface="Arial Narrow" charset="0"/>
                <a:ea typeface="SimSun" charset="0"/>
              </a:rPr>
              <a:t>الآثار الأحفورية والتحف والآثار</a:t>
            </a:r>
            <a:r>
              <a:rPr lang="ar-JO" b="1" dirty="0">
                <a:effectLst>
                  <a:outerShdw blurRad="50800" dist="101600" dir="2700000" algn="tl" rotWithShape="0">
                    <a:srgbClr val="000000">
                      <a:alpha val="80000"/>
                    </a:srgbClr>
                  </a:outerShdw>
                </a:effectLst>
                <a:latin typeface="Arial Narrow" charset="0"/>
                <a:ea typeface="SimSun" charset="0"/>
              </a:rPr>
              <a:t>) لحياة ونشاطات البشر القدماء (ويبستر) </a:t>
            </a:r>
            <a:endParaRPr lang="en-US" b="1" dirty="0">
              <a:effectLst>
                <a:outerShdw blurRad="50800" dist="101600" dir="2700000" algn="tl" rotWithShape="0">
                  <a:srgbClr val="000000">
                    <a:alpha val="80000"/>
                  </a:srgbClr>
                </a:outerShdw>
              </a:effectLst>
              <a:latin typeface="Arial Narrow" charset="0"/>
              <a:ea typeface="ＭＳ Ｐゴシック" charset="0"/>
            </a:endParaRPr>
          </a:p>
        </p:txBody>
      </p:sp>
      <p:pic>
        <p:nvPicPr>
          <p:cNvPr id="63492" name="Picture 4" descr="j01581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457200"/>
            <a:ext cx="1820863" cy="995363"/>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CF3ABAB7-3580-8C4C-B43F-5B6EAE066AF0}"/>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 </a:t>
            </a:r>
            <a:r>
              <a:rPr lang="ar-JO" b="1" dirty="0">
                <a:ea typeface="+mj-ea"/>
                <a:cs typeface="+mj-cs"/>
              </a:rPr>
              <a:t>الكتابي</a:t>
            </a:r>
            <a:r>
              <a:rPr lang="ar-JO" dirty="0">
                <a:ea typeface="+mj-ea"/>
                <a:cs typeface="+mj-cs"/>
              </a:rPr>
              <a:t>؟</a:t>
            </a:r>
            <a:endParaRPr lang="en-US" dirty="0">
              <a:ea typeface="+mj-ea"/>
              <a:cs typeface="+mj-cs"/>
            </a:endParaRPr>
          </a:p>
        </p:txBody>
      </p:sp>
      <p:sp>
        <p:nvSpPr>
          <p:cNvPr id="64515" name="Rectangle 3"/>
          <p:cNvSpPr>
            <a:spLocks noGrp="1" noChangeArrowheads="1"/>
          </p:cNvSpPr>
          <p:nvPr>
            <p:ph type="body" idx="1"/>
          </p:nvPr>
        </p:nvSpPr>
        <p:spPr>
          <a:xfrm>
            <a:off x="0" y="2133600"/>
            <a:ext cx="9123040" cy="4724400"/>
          </a:xfrm>
          <a:effectLst>
            <a:outerShdw blurRad="63500" dist="38099" dir="2700000" algn="ctr" rotWithShape="0">
              <a:schemeClr val="bg2">
                <a:alpha val="74998"/>
              </a:schemeClr>
            </a:outerShdw>
          </a:effectLst>
        </p:spPr>
        <p:txBody>
          <a:bodyPr/>
          <a:lstStyle/>
          <a:p>
            <a:pPr marL="609600" indent="-211138" algn="ctr" eaLnBrk="1" hangingPunct="1">
              <a:lnSpc>
                <a:spcPct val="80000"/>
              </a:lnSpc>
              <a:buNone/>
              <a:defRPr/>
            </a:pPr>
            <a:r>
              <a:rPr lang="ar-JO" sz="4000" dirty="0"/>
              <a:t>يختار علم الآثار الكتابي تلك البقايا المادية لفلسطين والدول المجاورة لها والتي تتعلق بالفترة والسرد الكتابيين . وتشمل هذه بقايا المباني والفنون والنقوش وكل قطعة أثرية تساعد على فهم تاريخ وحياة وعادات العبرانيين وأولئك الذين اتصلوا بهم وأثروا عليهم مثل المصريين والفينيقيين والسوريين والآشوريين والبابليين . . </a:t>
            </a:r>
          </a:p>
          <a:p>
            <a:pPr marL="609600" indent="-211138" algn="ctr" eaLnBrk="1" hangingPunct="1">
              <a:lnSpc>
                <a:spcPct val="80000"/>
              </a:lnSpc>
              <a:buNone/>
              <a:defRPr/>
            </a:pPr>
            <a:endParaRPr lang="ar-JO" altLang="zh-CN" sz="4000" b="1" dirty="0">
              <a:latin typeface="Arial Narrow" charset="0"/>
              <a:ea typeface="SimSun" charset="0"/>
              <a:cs typeface="SimSun" charset="0"/>
            </a:endParaRPr>
          </a:p>
          <a:p>
            <a:pPr marL="609600" indent="-211138" algn="ctr" eaLnBrk="1" hangingPunct="1">
              <a:lnSpc>
                <a:spcPct val="80000"/>
              </a:lnSpc>
              <a:buNone/>
              <a:defRPr/>
            </a:pPr>
            <a:br>
              <a:rPr lang="en-US" altLang="zh-CN" sz="1800" b="1" dirty="0">
                <a:latin typeface="Arial Narrow" charset="0"/>
                <a:ea typeface="SimSun" charset="0"/>
                <a:cs typeface="SimSun" charset="0"/>
              </a:rPr>
            </a:br>
            <a:r>
              <a:rPr lang="ar-JO" sz="1800" b="1" dirty="0">
                <a:latin typeface="Arial Narrow" charset="0"/>
                <a:ea typeface="SimSun" charset="0"/>
                <a:cs typeface="ＭＳ Ｐゴシック" charset="0"/>
              </a:rPr>
              <a:t>د. ج. وايزمان، علم الآثار، قاموس الكتاب المقدس، الطبعة الثانية (ويتون: تندل، 1982)، 70</a:t>
            </a:r>
            <a:endParaRPr lang="en-US" sz="1800" b="1" dirty="0">
              <a:latin typeface="Arial Narrow" charset="0"/>
              <a:ea typeface="ＭＳ Ｐゴシック" charset="0"/>
              <a:cs typeface="ＭＳ Ｐゴシック" charset="0"/>
            </a:endParaRPr>
          </a:p>
        </p:txBody>
      </p:sp>
      <p:sp>
        <p:nvSpPr>
          <p:cNvPr id="64517" name="Text Box 5"/>
          <p:cNvSpPr txBox="1">
            <a:spLocks noChangeArrowheads="1"/>
          </p:cNvSpPr>
          <p:nvPr/>
        </p:nvSpPr>
        <p:spPr bwMode="auto">
          <a:xfrm>
            <a:off x="835025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1/12</a:t>
            </a:r>
          </a:p>
        </p:txBody>
      </p:sp>
      <p:pic>
        <p:nvPicPr>
          <p:cNvPr id="60418"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66563" name="Rectangle 3"/>
          <p:cNvSpPr>
            <a:spLocks noGrp="1" noChangeArrowheads="1"/>
          </p:cNvSpPr>
          <p:nvPr>
            <p:ph type="body" sz="half" idx="1"/>
          </p:nvPr>
        </p:nvSpPr>
        <p:spPr>
          <a:xfrm>
            <a:off x="685800" y="1828800"/>
            <a:ext cx="5614988" cy="1752600"/>
          </a:xfrm>
        </p:spPr>
        <p:txBody>
          <a:bodyPr/>
          <a:lstStyle/>
          <a:p>
            <a:pPr algn="r" rtl="1" eaLnBrk="1" hangingPunct="1">
              <a:buFont typeface="Wingdings" pitchFamily="-111" charset="2"/>
              <a:buBlip>
                <a:blip r:embed="rId3"/>
              </a:buBlip>
              <a:defRPr/>
            </a:pPr>
            <a:r>
              <a:rPr lang="ar-JO" b="1" dirty="0">
                <a:effectLst>
                  <a:outerShdw blurRad="50800" dist="38100" dir="2700000" algn="tl" rotWithShape="0">
                    <a:srgbClr val="000000">
                      <a:alpha val="43000"/>
                    </a:srgbClr>
                  </a:outerShdw>
                </a:effectLst>
                <a:ea typeface="+mn-ea"/>
                <a:cs typeface="+mn-cs"/>
              </a:rPr>
              <a:t>تصنيف الأشياء</a:t>
            </a:r>
            <a:endParaRPr lang="en-US" b="1" dirty="0">
              <a:effectLst>
                <a:outerShdw blurRad="50800" dist="38100" dir="2700000" algn="tl" rotWithShape="0">
                  <a:srgbClr val="000000">
                    <a:alpha val="43000"/>
                  </a:srgbClr>
                </a:outerShdw>
              </a:effectLst>
              <a:ea typeface="+mn-ea"/>
              <a:cs typeface="+mn-cs"/>
            </a:endParaRPr>
          </a:p>
          <a:p>
            <a:pPr lvl="1" algn="r" rtl="1" eaLnBrk="1" hangingPunct="1">
              <a:buFont typeface="Wingdings" pitchFamily="-111" charset="2"/>
              <a:buBlip>
                <a:blip r:embed="rId4"/>
              </a:buBlip>
              <a:defRPr/>
            </a:pPr>
            <a:r>
              <a:rPr lang="ar-JO" b="1" dirty="0">
                <a:effectLst>
                  <a:outerShdw blurRad="50800" dist="38100" dir="2700000" algn="tl" rotWithShape="0">
                    <a:srgbClr val="000000">
                      <a:alpha val="43000"/>
                    </a:srgbClr>
                  </a:outerShdw>
                </a:effectLst>
              </a:rPr>
              <a:t>المصنوعات (مثل مصباح هيرودس)</a:t>
            </a:r>
            <a:endParaRPr lang="en-US" b="1" dirty="0">
              <a:effectLst>
                <a:outerShdw blurRad="50800" dist="38100" dir="2700000" algn="tl" rotWithShape="0">
                  <a:srgbClr val="000000">
                    <a:alpha val="43000"/>
                  </a:srgbClr>
                </a:outerShdw>
              </a:effectLst>
            </a:endParaRPr>
          </a:p>
          <a:p>
            <a:pPr lvl="1" rtl="1" eaLnBrk="1" hangingPunct="1">
              <a:buFont typeface="Wingdings" pitchFamily="-111" charset="2"/>
              <a:buBlip>
                <a:blip r:embed="rId4"/>
              </a:buBlip>
              <a:defRPr/>
            </a:pPr>
            <a:r>
              <a:rPr lang="ar-JO" b="1" dirty="0">
                <a:effectLst>
                  <a:outerShdw blurRad="50800" dist="38100" dir="2700000" algn="tl" rotWithShape="0">
                    <a:srgbClr val="000000">
                      <a:alpha val="43000"/>
                    </a:srgbClr>
                  </a:outerShdw>
                </a:effectLst>
              </a:rPr>
              <a:t>الكتابات المنقوشة</a:t>
            </a:r>
            <a:endParaRPr lang="en-US" b="1" dirty="0">
              <a:effectLst>
                <a:outerShdw blurRad="50800" dist="38100" dir="2700000" algn="tl" rotWithShape="0">
                  <a:srgbClr val="000000">
                    <a:alpha val="43000"/>
                  </a:srgbClr>
                </a:outerShdw>
              </a:effectLst>
            </a:endParaRPr>
          </a:p>
        </p:txBody>
      </p:sp>
      <p:pic>
        <p:nvPicPr>
          <p:cNvPr id="66567" name="Picture 7" descr="bible">
            <a:hlinkClick r:id="rId5"/>
          </p:cNvPr>
          <p:cNvPicPr>
            <a:picLocks noGrp="1" noChangeAspect="1" noChangeArrowheads="1"/>
          </p:cNvPicPr>
          <p:nvPr>
            <p:ph sz="quarter" idx="3"/>
          </p:nvPr>
        </p:nvPicPr>
        <p:blipFill>
          <a:blip r:embed="rId6"/>
          <a:srcRect/>
          <a:stretch>
            <a:fillRect/>
          </a:stretch>
        </p:blipFill>
        <p:spPr>
          <a:xfrm>
            <a:off x="5943600" y="527050"/>
            <a:ext cx="2871788" cy="3130550"/>
          </a:xfrm>
          <a:effectLst>
            <a:outerShdw blurRad="63500" dist="38099" dir="2700000" algn="ctr" rotWithShape="0">
              <a:schemeClr val="bg2">
                <a:alpha val="74998"/>
              </a:schemeClr>
            </a:outerShdw>
          </a:effectLst>
        </p:spPr>
      </p:pic>
      <p:pic>
        <p:nvPicPr>
          <p:cNvPr id="66570" name="Picture 10" descr="Black_Obelisk_1"/>
          <p:cNvPicPr>
            <a:picLocks noChangeAspect="1" noChangeArrowheads="1"/>
          </p:cNvPicPr>
          <p:nvPr/>
        </p:nvPicPr>
        <p:blipFill>
          <a:blip r:embed="rId7"/>
          <a:srcRect/>
          <a:stretch>
            <a:fillRect/>
          </a:stretch>
        </p:blipFill>
        <p:spPr bwMode="auto">
          <a:xfrm>
            <a:off x="3571868" y="2959100"/>
            <a:ext cx="2219332" cy="39751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66571" name="Text Box 11"/>
          <p:cNvSpPr txBox="1">
            <a:spLocks noChangeArrowheads="1"/>
          </p:cNvSpPr>
          <p:nvPr/>
        </p:nvSpPr>
        <p:spPr bwMode="auto">
          <a:xfrm>
            <a:off x="5768975" y="5805488"/>
            <a:ext cx="3124200" cy="523220"/>
          </a:xfrm>
          <a:prstGeom prst="rect">
            <a:avLst/>
          </a:prstGeom>
          <a:noFill/>
          <a:ln w="9525">
            <a:noFill/>
            <a:miter lim="800000"/>
            <a:headEnd/>
            <a:tailEnd/>
          </a:ln>
          <a:effectLst/>
        </p:spPr>
        <p:txBody>
          <a:bodyPr>
            <a:spAutoFit/>
          </a:bodyPr>
          <a:lstStyle/>
          <a:p>
            <a:pPr algn="ctr">
              <a:spcBef>
                <a:spcPct val="50000"/>
              </a:spcBef>
              <a:defRPr/>
            </a:pPr>
            <a:r>
              <a:rPr lang="ar-JO" sz="2800" b="1" dirty="0">
                <a:effectLst>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مسلة شلمنأصر السوداء</a:t>
            </a:r>
            <a:endParaRPr lang="en-US" sz="2800" b="1" dirty="0">
              <a:effectLst>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endParaRPr>
          </a:p>
        </p:txBody>
      </p:sp>
      <p:sp>
        <p:nvSpPr>
          <p:cNvPr id="66572" name="Text Box 12"/>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85800" y="2286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71683" name="Rectangle 3"/>
          <p:cNvSpPr>
            <a:spLocks noGrp="1" noChangeArrowheads="1"/>
          </p:cNvSpPr>
          <p:nvPr>
            <p:ph type="body" sz="half" idx="1"/>
          </p:nvPr>
        </p:nvSpPr>
        <p:spPr>
          <a:xfrm>
            <a:off x="533400" y="6019800"/>
            <a:ext cx="8153400" cy="838200"/>
          </a:xfrm>
        </p:spPr>
        <p:txBody>
          <a:bodyPr/>
          <a:lstStyle/>
          <a:p>
            <a:pPr marL="0" indent="0" algn="ctr" eaLnBrk="1" hangingPunct="1">
              <a:buNone/>
              <a:defRPr/>
            </a:pPr>
            <a:r>
              <a:rPr lang="ar-JO" sz="2400" b="1" i="1" dirty="0"/>
              <a:t>رسم تخطيطي لحكاية فلسطينية قديمة توضح طرق التنقيب ومستويات (طبقات) الاحتلال</a:t>
            </a:r>
            <a:endParaRPr lang="en-US" sz="2400" b="1" i="1" dirty="0">
              <a:effectLst>
                <a:outerShdw blurRad="50800" dist="38100" dir="2700000" algn="tl" rotWithShape="0">
                  <a:srgbClr val="000000">
                    <a:alpha val="43000"/>
                  </a:srgbClr>
                </a:outerShdw>
              </a:effectLst>
              <a:latin typeface="Arial Narrow" charset="0"/>
              <a:ea typeface="ＭＳ Ｐゴシック" charset="0"/>
              <a:cs typeface="ＭＳ Ｐゴシック" charset="0"/>
            </a:endParaRPr>
          </a:p>
        </p:txBody>
      </p:sp>
      <p:sp>
        <p:nvSpPr>
          <p:cNvPr id="71685" name="Rectangle 5"/>
          <p:cNvSpPr>
            <a:spLocks noChangeArrowheads="1"/>
          </p:cNvSpPr>
          <p:nvPr/>
        </p:nvSpPr>
        <p:spPr bwMode="auto">
          <a:xfrm>
            <a:off x="685800" y="1412875"/>
            <a:ext cx="6981825" cy="18288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3"/>
              </a:buBlip>
              <a:defRPr/>
            </a:pPr>
            <a:r>
              <a:rPr lang="ar-JO" sz="3600" b="1" dirty="0">
                <a:effectLst>
                  <a:outerShdw blurRad="50800" dist="38100" dir="2700000" algn="tl" rotWithShape="0">
                    <a:srgbClr val="000000">
                      <a:alpha val="43000"/>
                    </a:srgbClr>
                  </a:outerShdw>
                </a:effectLst>
                <a:latin typeface="Arial Narrow" pitchFamily="-111" charset="0"/>
                <a:ea typeface="+mn-ea"/>
                <a:cs typeface="+mn-cs"/>
              </a:rPr>
              <a:t>مصطلحات التنقيب</a:t>
            </a:r>
            <a:endParaRPr lang="en-US" sz="3600" b="1" dirty="0">
              <a:effectLst>
                <a:outerShdw blurRad="50800" dist="38100" dir="2700000" algn="tl" rotWithShape="0">
                  <a:srgbClr val="000000">
                    <a:alpha val="43000"/>
                  </a:srgbClr>
                </a:outerShdw>
              </a:effectLst>
              <a:latin typeface="Arial Narrow" pitchFamily="-111" charset="0"/>
              <a:ea typeface="+mn-ea"/>
              <a:cs typeface="+mn-cs"/>
            </a:endParaRPr>
          </a:p>
          <a:p>
            <a:pPr marL="742950" lvl="1" indent="-285750" algn="r" rtl="1">
              <a:spcBef>
                <a:spcPct val="20000"/>
              </a:spcBef>
              <a:buClr>
                <a:schemeClr val="accent1"/>
              </a:buClr>
              <a:buSzPct val="75000"/>
              <a:buFont typeface="Wingdings" pitchFamily="-111" charset="2"/>
              <a:buBlip>
                <a:blip r:embed="rId4"/>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التل</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a:p>
            <a:pPr marL="742950" lvl="1" indent="-285750" algn="r" rtl="1">
              <a:spcBef>
                <a:spcPct val="20000"/>
              </a:spcBef>
              <a:buClr>
                <a:schemeClr val="accent1"/>
              </a:buClr>
              <a:buSzPct val="75000"/>
              <a:buFont typeface="Wingdings" pitchFamily="-111" charset="2"/>
              <a:buBlip>
                <a:blip r:embed="rId4"/>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الطبقات</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p:txBody>
      </p:sp>
      <p:sp>
        <p:nvSpPr>
          <p:cNvPr id="71694" name="Text Box 14"/>
          <p:cNvSpPr txBox="1">
            <a:spLocks noChangeArrowheads="1"/>
          </p:cNvSpPr>
          <p:nvPr/>
        </p:nvSpPr>
        <p:spPr bwMode="auto">
          <a:xfrm>
            <a:off x="6096000" y="533400"/>
            <a:ext cx="281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a:latin typeface="Times New Roman" pitchFamily="-111" charset="0"/>
              <a:ea typeface="+mn-ea"/>
              <a:cs typeface="+mn-cs"/>
            </a:endParaRPr>
          </a:p>
        </p:txBody>
      </p:sp>
      <p:pic>
        <p:nvPicPr>
          <p:cNvPr id="71696" name="Picture 16" descr="books3">
            <a:hlinkClick r:id="rId5"/>
          </p:cNvPr>
          <p:cNvPicPr>
            <a:picLocks noChangeAspect="1" noChangeArrowheads="1"/>
          </p:cNvPicPr>
          <p:nvPr/>
        </p:nvPicPr>
        <p:blipFill>
          <a:blip r:embed="rId6"/>
          <a:srcRect/>
          <a:stretch>
            <a:fillRect/>
          </a:stretch>
        </p:blipFill>
        <p:spPr bwMode="auto">
          <a:xfrm>
            <a:off x="6172200" y="442913"/>
            <a:ext cx="1905000" cy="1057261"/>
          </a:xfrm>
          <a:prstGeom prst="rect">
            <a:avLst/>
          </a:prstGeom>
          <a:noFill/>
          <a:effectLst>
            <a:outerShdw blurRad="63500" dist="38099" dir="2700000" algn="ctr" rotWithShape="0">
              <a:schemeClr val="bg2">
                <a:alpha val="74998"/>
              </a:schemeClr>
            </a:outerShdw>
          </a:effectLst>
        </p:spPr>
      </p:pic>
      <p:graphicFrame>
        <p:nvGraphicFramePr>
          <p:cNvPr id="99335" name="Object 2"/>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name="Document" r:id="rId7" imgW="5677560" imgH="1810080" progId="Word.Document.8">
                  <p:embed/>
                </p:oleObj>
              </mc:Choice>
              <mc:Fallback>
                <p:oleObj name="Document" r:id="rId7" imgW="5677560" imgH="1810080" progId="Word.Document.8">
                  <p:embed/>
                  <p:pic>
                    <p:nvPicPr>
                      <p:cNvPr id="0" name="Picture 5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12">
            <a:extLst>
              <a:ext uri="{FF2B5EF4-FFF2-40B4-BE49-F238E27FC236}">
                <a16:creationId xmlns:a16="http://schemas.microsoft.com/office/drawing/2014/main" id="{D77504F0-F17D-0048-9755-68DE3C1BC691}"/>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sz="3600" dirty="0">
                <a:solidFill>
                  <a:srgbClr val="FF99CC"/>
                </a:solidFill>
                <a:ea typeface="+mn-ea"/>
                <a:cs typeface="+mn-cs"/>
              </a:rPr>
              <a:t>الصدفة</a:t>
            </a:r>
            <a:r>
              <a:rPr lang="ar-JO" sz="3600" dirty="0">
                <a:ea typeface="+mn-ea"/>
                <a:cs typeface="+mn-cs"/>
              </a:rPr>
              <a:t> : اكتشاف حجر رشيد (1799)</a:t>
            </a:r>
            <a:endParaRPr lang="en-US" sz="3600" dirty="0">
              <a:ea typeface="+mn-ea"/>
              <a:cs typeface="+mn-cs"/>
            </a:endParaRPr>
          </a:p>
        </p:txBody>
      </p:sp>
      <p:pic>
        <p:nvPicPr>
          <p:cNvPr id="75780" name="Picture 4" descr="j024045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10400" y="381000"/>
            <a:ext cx="1809750" cy="1346200"/>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51D7966A-B322-7A45-BCDE-B06F26E83E64}"/>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Image result for rosetta stone">
            <a:extLst>
              <a:ext uri="{FF2B5EF4-FFF2-40B4-BE49-F238E27FC236}">
                <a16:creationId xmlns:a16="http://schemas.microsoft.com/office/drawing/2014/main" id="{115DC929-3842-184A-8D28-D68242EBA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20" t="7240" b="14221"/>
          <a:stretch/>
        </p:blipFill>
        <p:spPr bwMode="auto">
          <a:xfrm>
            <a:off x="0" y="0"/>
            <a:ext cx="24872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descr="Image result for rosetta stone">
            <a:extLst>
              <a:ext uri="{FF2B5EF4-FFF2-40B4-BE49-F238E27FC236}">
                <a16:creationId xmlns:a16="http://schemas.microsoft.com/office/drawing/2014/main" id="{717D7E60-CCE6-FC42-9DDB-5024F63CC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1703"/>
            <a:ext cx="4857750" cy="635461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1028"/>
          <p:cNvSpPr>
            <a:spLocks noGrp="1" noChangeArrowheads="1"/>
          </p:cNvSpPr>
          <p:nvPr>
            <p:ph type="title"/>
          </p:nvPr>
        </p:nvSpPr>
        <p:spPr>
          <a:xfrm>
            <a:off x="4419600" y="533400"/>
            <a:ext cx="4724400" cy="1143000"/>
          </a:xfrm>
          <a:effectLst>
            <a:outerShdw blurRad="63500" dist="107763" dir="18900000" algn="ctr" rotWithShape="0">
              <a:schemeClr val="bg2">
                <a:alpha val="50000"/>
              </a:schemeClr>
            </a:outerShdw>
          </a:effectLst>
        </p:spPr>
        <p:txBody>
          <a:bodyPr/>
          <a:lstStyle/>
          <a:p>
            <a:pPr algn="ctr" eaLnBrk="1" hangingPunct="1">
              <a:defRPr/>
            </a:pPr>
            <a:r>
              <a:rPr lang="ar-JO" b="1" dirty="0">
                <a:effectLst>
                  <a:outerShdw blurRad="38100" dist="38100" dir="2700000" algn="tl">
                    <a:srgbClr val="000000">
                      <a:alpha val="43137"/>
                    </a:srgbClr>
                  </a:outerShdw>
                </a:effectLst>
                <a:ea typeface="+mj-ea"/>
                <a:cs typeface="+mj-cs"/>
              </a:rPr>
              <a:t>حجر رشيد</a:t>
            </a:r>
            <a:endParaRPr lang="en-US" b="1" dirty="0">
              <a:effectLst>
                <a:outerShdw blurRad="38100" dist="38100" dir="2700000" algn="tl">
                  <a:srgbClr val="000000">
                    <a:alpha val="43137"/>
                  </a:srgbClr>
                </a:outerShdw>
              </a:effectLst>
              <a:ea typeface="+mj-ea"/>
              <a:cs typeface="+mj-cs"/>
            </a:endParaRPr>
          </a:p>
        </p:txBody>
      </p:sp>
      <p:sp>
        <p:nvSpPr>
          <p:cNvPr id="149509" name="Rectangle 1029"/>
          <p:cNvSpPr>
            <a:spLocks noGrp="1" noChangeArrowheads="1"/>
          </p:cNvSpPr>
          <p:nvPr>
            <p:ph type="body" sz="half" idx="1"/>
          </p:nvPr>
        </p:nvSpPr>
        <p:spPr>
          <a:xfrm>
            <a:off x="4114800" y="1981200"/>
            <a:ext cx="5029200" cy="1981200"/>
          </a:xfrm>
          <a:effectLst>
            <a:outerShdw blurRad="63500" dist="107763" dir="18900000" algn="ctr" rotWithShape="0">
              <a:schemeClr val="bg2">
                <a:alpha val="74998"/>
              </a:schemeClr>
            </a:outerShdw>
          </a:effectLst>
        </p:spPr>
        <p:txBody>
          <a:bodyPr/>
          <a:lstStyle/>
          <a:p>
            <a:pPr algn="r" rtl="1" eaLnBrk="1" hangingPunct="1">
              <a:defRPr/>
            </a:pPr>
            <a:r>
              <a:rPr lang="ar-JO" sz="3600" b="1" dirty="0">
                <a:effectLst>
                  <a:outerShdw blurRad="38100" dist="38100" dir="2700000" algn="tl">
                    <a:srgbClr val="000000"/>
                  </a:outerShdw>
                </a:effectLst>
                <a:latin typeface="Arial Narrow" charset="0"/>
                <a:ea typeface="ＭＳ Ｐゴシック" charset="0"/>
                <a:cs typeface="ＭＳ Ｐゴシック" charset="0"/>
              </a:rPr>
              <a:t>مفتاح فهم الهيروغليفية المصرية</a:t>
            </a:r>
            <a:endParaRPr lang="en-US" sz="3600" b="1" dirty="0">
              <a:effectLst>
                <a:outerShdw blurRad="38100" dist="38100" dir="2700000" algn="tl">
                  <a:srgbClr val="000000"/>
                </a:outerShdw>
              </a:effectLst>
              <a:latin typeface="Arial Narrow" charset="0"/>
              <a:ea typeface="ＭＳ Ｐゴシック" charset="0"/>
              <a:cs typeface="ＭＳ Ｐゴシック" charset="0"/>
            </a:endParaRPr>
          </a:p>
        </p:txBody>
      </p:sp>
      <p:sp>
        <p:nvSpPr>
          <p:cNvPr id="149511" name="Rectangle 1031"/>
          <p:cNvSpPr>
            <a:spLocks noChangeArrowheads="1"/>
          </p:cNvSpPr>
          <p:nvPr/>
        </p:nvSpPr>
        <p:spPr bwMode="auto">
          <a:xfrm>
            <a:off x="-152400" y="13716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الأعلى</a:t>
            </a:r>
            <a:r>
              <a:rPr lang="en-US" sz="4400" b="1" dirty="0">
                <a:solidFill>
                  <a:srgbClr val="FFFF00"/>
                </a:solidFill>
                <a:effectLst>
                  <a:glow rad="127000">
                    <a:schemeClr val="bg2"/>
                  </a:glow>
                </a:effectLst>
                <a:latin typeface="Arial Narrow" pitchFamily="-111" charset="0"/>
                <a:ea typeface="+mn-ea"/>
                <a:cs typeface="+mn-cs"/>
              </a:rPr>
              <a:t>: </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الهيروغليفية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2" name="Rectangle 1032"/>
          <p:cNvSpPr>
            <a:spLocks noChangeArrowheads="1"/>
          </p:cNvSpPr>
          <p:nvPr/>
        </p:nvSpPr>
        <p:spPr bwMode="auto">
          <a:xfrm>
            <a:off x="-76200" y="37338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الوسط</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الديموطيقية</a:t>
            </a:r>
          </a:p>
        </p:txBody>
      </p:sp>
      <p:sp>
        <p:nvSpPr>
          <p:cNvPr id="149513" name="Rectangle 1033"/>
          <p:cNvSpPr>
            <a:spLocks noChangeArrowheads="1"/>
          </p:cNvSpPr>
          <p:nvPr/>
        </p:nvSpPr>
        <p:spPr bwMode="auto">
          <a:xfrm>
            <a:off x="0" y="6019800"/>
            <a:ext cx="4576192"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الأسفل : اليونانية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5" name="AutoShape 1035"/>
          <p:cNvSpPr>
            <a:spLocks noChangeArrowheads="1"/>
          </p:cNvSpPr>
          <p:nvPr/>
        </p:nvSpPr>
        <p:spPr bwMode="auto">
          <a:xfrm rot="-5400000">
            <a:off x="1755073" y="56363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49516" name="AutoShape 1036"/>
          <p:cNvSpPr>
            <a:spLocks noChangeArrowheads="1"/>
          </p:cNvSpPr>
          <p:nvPr/>
        </p:nvSpPr>
        <p:spPr bwMode="auto">
          <a:xfrm rot="-5400000">
            <a:off x="1755073" y="26264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03437" name="Text Box 1041"/>
          <p:cNvSpPr txBox="1">
            <a:spLocks noChangeArrowheads="1"/>
          </p:cNvSpPr>
          <p:nvPr/>
        </p:nvSpPr>
        <p:spPr bwMode="auto">
          <a:xfrm>
            <a:off x="8100392" y="159023"/>
            <a:ext cx="1101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87 س-د</a:t>
            </a:r>
            <a:endParaRPr lang="en-US" b="1" dirty="0">
              <a:latin typeface="Arial" panose="020B0604020202020204" pitchFamily="34" charset="0"/>
              <a:cs typeface="Arial" panose="020B0604020202020204" pitchFamily="34" charset="0"/>
            </a:endParaRPr>
          </a:p>
        </p:txBody>
      </p:sp>
      <p:pic>
        <p:nvPicPr>
          <p:cNvPr id="103433" name="Picture 1034" descr="295a">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571736" y="0"/>
            <a:ext cx="1817032" cy="18843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checkerboard(across)">
                                      <p:cBhvr>
                                        <p:cTn id="7" dur="500"/>
                                        <p:tgtEl>
                                          <p:spTgt spid="141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9515"/>
                                        </p:tgtEl>
                                        <p:attrNameLst>
                                          <p:attrName>style.visibility</p:attrName>
                                        </p:attrNameLst>
                                      </p:cBhvr>
                                      <p:to>
                                        <p:strVal val="visible"/>
                                      </p:to>
                                    </p:set>
                                    <p:animEffect transition="in" filter="wipe(down)">
                                      <p:cBhvr>
                                        <p:cTn id="17" dur="500"/>
                                        <p:tgtEl>
                                          <p:spTgt spid="1495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9512"/>
                                        </p:tgtEl>
                                        <p:attrNameLst>
                                          <p:attrName>style.visibility</p:attrName>
                                        </p:attrNameLst>
                                      </p:cBhvr>
                                      <p:to>
                                        <p:strVal val="visible"/>
                                      </p:to>
                                    </p:set>
                                    <p:animEffect transition="in" filter="wipe(down)">
                                      <p:cBhvr>
                                        <p:cTn id="20" dur="500"/>
                                        <p:tgtEl>
                                          <p:spTgt spid="1495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9516"/>
                                        </p:tgtEl>
                                        <p:attrNameLst>
                                          <p:attrName>style.visibility</p:attrName>
                                        </p:attrNameLst>
                                      </p:cBhvr>
                                      <p:to>
                                        <p:strVal val="visible"/>
                                      </p:to>
                                    </p:set>
                                    <p:animEffect transition="in" filter="wipe(down)">
                                      <p:cBhvr>
                                        <p:cTn id="25" dur="500"/>
                                        <p:tgtEl>
                                          <p:spTgt spid="1495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9511"/>
                                        </p:tgtEl>
                                        <p:attrNameLst>
                                          <p:attrName>style.visibility</p:attrName>
                                        </p:attrNameLst>
                                      </p:cBhvr>
                                      <p:to>
                                        <p:strVal val="visible"/>
                                      </p:to>
                                    </p:set>
                                    <p:animEffect transition="in" filter="wipe(down)">
                                      <p:cBhvr>
                                        <p:cTn id="28"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2" descr="rosetta_stone"/>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5651500" cy="6629400"/>
          </a:xfrm>
          <a:noFill/>
        </p:spPr>
      </p:pic>
      <p:sp>
        <p:nvSpPr>
          <p:cNvPr id="143362" name="Text Box 13"/>
          <p:cNvSpPr txBox="1">
            <a:spLocks noChangeArrowheads="1"/>
          </p:cNvSpPr>
          <p:nvPr/>
        </p:nvSpPr>
        <p:spPr bwMode="auto">
          <a:xfrm>
            <a:off x="5795963" y="1692275"/>
            <a:ext cx="34242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50000"/>
              </a:spcBef>
              <a:defRPr/>
            </a:pPr>
            <a:r>
              <a:rPr lang="ar-JO" sz="2800" b="1" dirty="0"/>
              <a:t>كان حجر رشيد فريدًا من نوعه حيث نقشت عليه ثلاث لغات تروي نفس القصة. كانت اللغات الديموطيقية واليونانية والهيروغليفية</a:t>
            </a:r>
            <a:endParaRPr kumimoji="0" lang="en-US" altLang="en-US" sz="2800" b="1" u="none" strike="noStrike" kern="1200" cap="none" spc="0" normalizeH="0" baseline="0" noProof="0" dirty="0">
              <a:ln>
                <a:noFill/>
              </a:ln>
              <a:solidFill>
                <a:srgbClr val="000000"/>
              </a:solidFill>
              <a:effectLst/>
              <a:uLnTx/>
              <a:uFillTx/>
              <a:ea typeface="ＭＳ Ｐゴシック" pitchFamily="34" charset="-128"/>
              <a:cs typeface="+mn-cs"/>
            </a:endParaRPr>
          </a:p>
        </p:txBody>
      </p:sp>
      <p:sp>
        <p:nvSpPr>
          <p:cNvPr id="14336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ar-JO" altLang="en-US" dirty="0">
                <a:ea typeface="ＭＳ Ｐゴシック" pitchFamily="34" charset="-128"/>
              </a:rPr>
              <a:t>حجر رشيد</a:t>
            </a:r>
            <a:endParaRPr lang="en-US" altLang="en-US" dirty="0">
              <a:ea typeface="ＭＳ Ｐゴシック" pitchFamily="34" charset="-128"/>
            </a:endParaRPr>
          </a:p>
        </p:txBody>
      </p:sp>
      <p:sp>
        <p:nvSpPr>
          <p:cNvPr id="143364" name="TextBox 6"/>
          <p:cNvSpPr txBox="1">
            <a:spLocks noChangeArrowheads="1"/>
          </p:cNvSpPr>
          <p:nvPr/>
        </p:nvSpPr>
        <p:spPr bwMode="auto">
          <a:xfrm>
            <a:off x="8286776" y="0"/>
            <a:ext cx="946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itchFamily="34" charset="-128"/>
                <a:cs typeface="+mn-cs"/>
              </a:rPr>
              <a:t>87س</a:t>
            </a:r>
            <a:endParaRPr kumimoji="0" lang="en-US" altLang="en-US" sz="2400" b="1" u="none" strike="noStrike" kern="1200" cap="none" spc="0" normalizeH="0" baseline="0" noProof="0" dirty="0">
              <a:ln>
                <a:noFill/>
              </a:ln>
              <a:solidFill>
                <a:srgbClr val="000000"/>
              </a:solidFill>
              <a:effectLst/>
              <a:uLnTx/>
              <a:uFillTx/>
              <a:ea typeface="ＭＳ Ｐゴシック" pitchFamily="34" charset="-128"/>
              <a:cs typeface="+mn-cs"/>
            </a:endParaRPr>
          </a:p>
        </p:txBody>
      </p:sp>
    </p:spTree>
    <p:extLst>
      <p:ext uri="{BB962C8B-B14F-4D97-AF65-F5344CB8AC3E}">
        <p14:creationId xmlns:p14="http://schemas.microsoft.com/office/powerpoint/2010/main" val="308133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516438" y="939800"/>
            <a:ext cx="3962400" cy="1295400"/>
          </a:xfrm>
          <a:effectLst>
            <a:outerShdw blurRad="63500" dist="107763" dir="18900000" algn="ctr" rotWithShape="0">
              <a:schemeClr val="bg2">
                <a:alpha val="50000"/>
              </a:schemeClr>
            </a:outerShdw>
          </a:effectLst>
        </p:spPr>
        <p:txBody>
          <a:bodyPr/>
          <a:lstStyle/>
          <a:p>
            <a:pPr eaLnBrk="1" hangingPunct="1"/>
            <a:r>
              <a:rPr kumimoji="1" lang="ar-JO" altLang="en-US" dirty="0">
                <a:solidFill>
                  <a:srgbClr val="FFFFFF"/>
                </a:solidFill>
                <a:ea typeface="ＭＳ Ｐゴシック" pitchFamily="34" charset="-128"/>
              </a:rPr>
              <a:t>حجر رشيد</a:t>
            </a:r>
            <a:endParaRPr kumimoji="1" lang="en-US" altLang="en-US" sz="4000" dirty="0">
              <a:solidFill>
                <a:srgbClr val="FFFFFF"/>
              </a:solidFill>
              <a:ea typeface="ＭＳ Ｐゴシック" pitchFamily="34" charset="-128"/>
            </a:endParaRPr>
          </a:p>
        </p:txBody>
      </p:sp>
      <p:sp>
        <p:nvSpPr>
          <p:cNvPr id="356356" name="Rectangle 4"/>
          <p:cNvSpPr>
            <a:spLocks noGrp="1" noChangeArrowheads="1"/>
          </p:cNvSpPr>
          <p:nvPr>
            <p:ph type="body" sz="half" idx="1"/>
          </p:nvPr>
        </p:nvSpPr>
        <p:spPr>
          <a:xfrm>
            <a:off x="4211638" y="2311400"/>
            <a:ext cx="5029200" cy="1981200"/>
          </a:xfrm>
        </p:spPr>
        <p:txBody>
          <a:bodyPr/>
          <a:lstStyle/>
          <a:p>
            <a:pPr algn="r" rtl="1" eaLnBrk="1" hangingPunct="1">
              <a:buFont typeface="Wingdings" pitchFamily="2" charset="2"/>
              <a:buBlip>
                <a:blip r:embed="rId5"/>
              </a:buBlip>
            </a:pPr>
            <a:r>
              <a:rPr kumimoji="1" lang="ar-JO" altLang="en-US" sz="3600" dirty="0">
                <a:solidFill>
                  <a:srgbClr val="FFFFFF"/>
                </a:solidFill>
                <a:ea typeface="ＭＳ Ｐゴシック" pitchFamily="34" charset="-128"/>
              </a:rPr>
              <a:t>مفتاح فهم الهيروغليفية المصرية</a:t>
            </a:r>
            <a:endParaRPr kumimoji="1" lang="en-US" altLang="en-US" sz="3600" dirty="0">
              <a:solidFill>
                <a:srgbClr val="FFFFFF"/>
              </a:solidFill>
              <a:ea typeface="ＭＳ Ｐゴシック" pitchFamily="34" charset="-128"/>
            </a:endParaRPr>
          </a:p>
        </p:txBody>
      </p:sp>
      <p:pic>
        <p:nvPicPr>
          <p:cNvPr id="356357" name="Picture 5" descr="o17mid">
            <a:hlinkClick r:id="rId6"/>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Rectangle 9"/>
          <p:cNvSpPr>
            <a:spLocks noChangeArrowheads="1"/>
          </p:cNvSpPr>
          <p:nvPr/>
        </p:nvSpPr>
        <p:spPr bwMode="auto">
          <a:xfrm>
            <a:off x="-76200" y="3429000"/>
            <a:ext cx="4360863" cy="1905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itchFamily="34" charset="0"/>
                <a:ea typeface="ＭＳ Ｐゴシック" pitchFamily="34" charset="-128"/>
                <a:cs typeface="+mn-cs"/>
              </a:rPr>
              <a:t>الوسط</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00"/>
                </a:solidFill>
                <a:effectLst>
                  <a:outerShdw blurRad="38100" dist="38100" dir="2700000" algn="tl">
                    <a:srgbClr val="000000">
                      <a:alpha val="43137"/>
                    </a:srgbClr>
                  </a:outerShdw>
                </a:effectLst>
                <a:latin typeface="Arial Narrow" pitchFamily="34" charset="0"/>
                <a:cs typeface="+mn-cs"/>
              </a:rPr>
              <a:t>الديموطيقية</a:t>
            </a:r>
            <a:endParaRPr kumimoji="0" lang="en-US" alt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itchFamily="34" charset="0"/>
              <a:ea typeface="ＭＳ Ｐゴシック" pitchFamily="34" charset="-128"/>
              <a:cs typeface="+mn-cs"/>
            </a:endParaRPr>
          </a:p>
        </p:txBody>
      </p:sp>
      <p:sp>
        <p:nvSpPr>
          <p:cNvPr id="356362" name="Rectangle 10"/>
          <p:cNvSpPr>
            <a:spLocks noChangeArrowheads="1"/>
          </p:cNvSpPr>
          <p:nvPr/>
        </p:nvSpPr>
        <p:spPr bwMode="auto">
          <a:xfrm>
            <a:off x="0" y="57912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itchFamily="34" charset="0"/>
                <a:ea typeface="ＭＳ Ｐゴシック" pitchFamily="34" charset="-128"/>
                <a:cs typeface="+mn-cs"/>
              </a:rPr>
              <a:t>الأسفل : اليونانية</a:t>
            </a:r>
            <a:endParaRPr kumimoji="0" lang="en-US" alt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itchFamily="34" charset="0"/>
              <a:ea typeface="ＭＳ Ｐゴシック" pitchFamily="34" charset="-128"/>
              <a:cs typeface="+mn-cs"/>
            </a:endParaRP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pic>
        <p:nvPicPr>
          <p:cNvPr id="356368" name="Picture 16"/>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uLnTx/>
                <a:uFillTx/>
                <a:latin typeface="Arial Narrow" pitchFamily="34" charset="0"/>
                <a:ea typeface="ＭＳ Ｐゴシック" pitchFamily="34" charset="-128"/>
                <a:cs typeface="+mn-cs"/>
              </a:rPr>
              <a:t>الأعلى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00"/>
                </a:solidFill>
                <a:latin typeface="Arial Narrow" pitchFamily="34" charset="0"/>
                <a:cs typeface="+mn-cs"/>
              </a:rPr>
              <a:t>الهيروغليفية</a:t>
            </a:r>
            <a:endParaRPr kumimoji="0" lang="en-US" altLang="en-US" sz="4400" b="1" i="0" u="none" strike="noStrike" kern="1200" cap="none" spc="0" normalizeH="0" baseline="0" noProof="0" dirty="0">
              <a:ln>
                <a:noFill/>
              </a:ln>
              <a:solidFill>
                <a:srgbClr val="FFFF00"/>
              </a:solidFill>
              <a:uLnTx/>
              <a:uFillTx/>
              <a:latin typeface="Arial Narrow" pitchFamily="34" charset="0"/>
              <a:ea typeface="ＭＳ Ｐゴシック" pitchFamily="34" charset="-128"/>
              <a:cs typeface="+mn-cs"/>
            </a:endParaRP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144396"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87د</a:t>
            </a:r>
            <a:endParaRPr kumimoji="0" lang="en-US" altLang="en-US" sz="18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525034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cstate="screen">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457200" y="473075"/>
            <a:ext cx="8229600" cy="1143000"/>
          </a:xfrm>
        </p:spPr>
        <p:txBody>
          <a:bodyPr/>
          <a:lstStyle/>
          <a:p>
            <a:pPr eaLnBrk="1" hangingPunct="1"/>
            <a:r>
              <a:rPr lang="ar-JO" altLang="en-US" sz="11000" dirty="0">
                <a:solidFill>
                  <a:schemeClr val="bg1"/>
                </a:solidFill>
                <a:ea typeface="ＭＳ Ｐゴシック" pitchFamily="34" charset="-128"/>
              </a:rPr>
              <a:t>الهيروغليفية</a:t>
            </a:r>
            <a:endParaRPr lang="en-US" altLang="en-US" sz="14600" dirty="0">
              <a:solidFill>
                <a:schemeClr val="bg1"/>
              </a:solidFill>
              <a:ea typeface="ＭＳ Ｐゴシック" pitchFamily="34" charset="-128"/>
            </a:endParaRPr>
          </a:p>
        </p:txBody>
      </p:sp>
      <p:sp>
        <p:nvSpPr>
          <p:cNvPr id="146435" name="Rectangle 5"/>
          <p:cNvSpPr>
            <a:spLocks noChangeArrowheads="1"/>
          </p:cNvSpPr>
          <p:nvPr/>
        </p:nvSpPr>
        <p:spPr bwMode="auto">
          <a:xfrm>
            <a:off x="0" y="2332038"/>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20000"/>
              </a:spcBef>
              <a:defRPr/>
            </a:pPr>
            <a:r>
              <a:rPr lang="ar-JO" sz="3600" b="1" dirty="0">
                <a:solidFill>
                  <a:schemeClr val="bg1"/>
                </a:solidFill>
              </a:rPr>
              <a:t>الكلمة الهيروغليفية تعني حرفيا (نحت مقدس) . </a:t>
            </a:r>
          </a:p>
          <a:p>
            <a:pPr lvl="0" algn="ctr" eaLnBrk="1" hangingPunct="1">
              <a:spcBef>
                <a:spcPct val="20000"/>
              </a:spcBef>
              <a:defRPr/>
            </a:pPr>
            <a:r>
              <a:rPr lang="ar-JO" sz="3600" b="1" dirty="0">
                <a:solidFill>
                  <a:schemeClr val="bg1"/>
                </a:solidFill>
              </a:rPr>
              <a:t>استخدم المصريون لأول مرة الحروف الهيروغليفية حصريًا للنقوش المنحوتة أو المرسومة على جدران المعبد . </a:t>
            </a:r>
          </a:p>
          <a:p>
            <a:pPr lvl="0" algn="ctr" eaLnBrk="1" hangingPunct="1">
              <a:spcBef>
                <a:spcPct val="20000"/>
              </a:spcBef>
              <a:defRPr/>
            </a:pPr>
            <a:r>
              <a:rPr lang="ar-JO" sz="3600" b="1" dirty="0">
                <a:solidFill>
                  <a:schemeClr val="bg1"/>
                </a:solidFill>
              </a:rPr>
              <a:t>كما تم استخدام هذا الشكل من الكتابة التصويرية على المقابر ، وأوراق البردي ، والألواح الخشبية المغطاة بالجبس ، وشظايا الفخار ، وأجزاء من الحجر الجيري</a:t>
            </a:r>
            <a:endParaRPr kumimoji="0" lang="en-US" altLang="en-US" sz="3600" b="1" u="none" strike="noStrike" kern="1200" cap="none" spc="0" normalizeH="0" baseline="0" noProof="0" dirty="0">
              <a:ln>
                <a:noFill/>
              </a:ln>
              <a:solidFill>
                <a:schemeClr val="bg1"/>
              </a:solidFill>
              <a:effectLst/>
              <a:uLnTx/>
              <a:uFillTx/>
              <a:ea typeface="ＭＳ Ｐゴシック" pitchFamily="34" charset="-128"/>
              <a:cs typeface="+mn-cs"/>
            </a:endParaRPr>
          </a:p>
        </p:txBody>
      </p:sp>
      <p:sp>
        <p:nvSpPr>
          <p:cNvPr id="146436" name="TextBox 6"/>
          <p:cNvSpPr txBox="1">
            <a:spLocks noChangeArrowheads="1"/>
          </p:cNvSpPr>
          <p:nvPr/>
        </p:nvSpPr>
        <p:spPr bwMode="auto">
          <a:xfrm>
            <a:off x="8143900" y="0"/>
            <a:ext cx="86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mn-cs"/>
              </a:rPr>
              <a:t>87س</a:t>
            </a:r>
            <a:endPar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mn-cs"/>
            </a:endParaRPr>
          </a:p>
        </p:txBody>
      </p:sp>
    </p:spTree>
    <p:extLst>
      <p:ext uri="{BB962C8B-B14F-4D97-AF65-F5344CB8AC3E}">
        <p14:creationId xmlns:p14="http://schemas.microsoft.com/office/powerpoint/2010/main" val="3647654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2260"/>
                                        </p:tgtEl>
                                        <p:attrNameLst>
                                          <p:attrName>style.visibility</p:attrName>
                                        </p:attrNameLst>
                                      </p:cBhvr>
                                      <p:to>
                                        <p:strVal val="visible"/>
                                      </p:to>
                                    </p:set>
                                    <p:animEffect transition="in" filter="dissolve">
                                      <p:cBhvr>
                                        <p:cTn id="7" dur="500"/>
                                        <p:tgtEl>
                                          <p:spTgt spid="352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cstate="screen">
            <a:lum bright="-48000"/>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ar-JO" altLang="en-US" sz="3600" dirty="0">
                <a:solidFill>
                  <a:schemeClr val="bg1"/>
                </a:solidFill>
                <a:ea typeface="ＭＳ Ｐゴシック" pitchFamily="34" charset="-128"/>
              </a:rPr>
              <a:t>أنواع الهيروغليفية</a:t>
            </a:r>
            <a:endParaRPr lang="en-US" altLang="en-US" sz="3600" dirty="0">
              <a:solidFill>
                <a:schemeClr val="bg1"/>
              </a:solidFill>
              <a:ea typeface="ＭＳ Ｐゴシック" pitchFamily="34" charset="-128"/>
            </a:endParaRPr>
          </a:p>
        </p:txBody>
      </p:sp>
      <p:sp>
        <p:nvSpPr>
          <p:cNvPr id="354309" name="Rectangle 5"/>
          <p:cNvSpPr>
            <a:spLocks noChangeArrowheads="1"/>
          </p:cNvSpPr>
          <p:nvPr/>
        </p:nvSpPr>
        <p:spPr bwMode="auto">
          <a:xfrm>
            <a:off x="609600" y="171450"/>
            <a:ext cx="7562850" cy="83099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الهيروغليفية هي شكل أصلي للكتابة تطورت منها جميع الأشكال الأخرى . تم استدعاء اثنين من الأشكال الأحدث الهيراطيقية والديموطيقية:</a:t>
            </a:r>
            <a:endParaRPr kumimoji="0" lang="en-US" sz="2400" b="1"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34" charset="-128"/>
              <a:cs typeface="+mn-cs"/>
            </a:endParaRPr>
          </a:p>
        </p:txBody>
      </p:sp>
      <p:sp>
        <p:nvSpPr>
          <p:cNvPr id="354310" name="Rectangle 6"/>
          <p:cNvSpPr>
            <a:spLocks noChangeArrowheads="1"/>
          </p:cNvSpPr>
          <p:nvPr/>
        </p:nvSpPr>
        <p:spPr bwMode="auto">
          <a:xfrm>
            <a:off x="609600" y="4464050"/>
            <a:ext cx="8534400" cy="120032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في القرن الثالث بعد الميلاد بدأ استبدال الهيروغليفية بالقبطية وهي شكل من أشكال الكتابة اليونانية. تمت كتابة آخر نص هيروغليفي في معبد فيلة عام 450 م. وحلت اللغة المصرية المنطوقة محل اللغة العربية في العصور الوسطى.</a:t>
            </a:r>
            <a:endParaRPr kumimoji="0" lang="en-US" sz="2400" b="1"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34" charset="-128"/>
              <a:cs typeface="+mn-cs"/>
            </a:endParaRPr>
          </a:p>
        </p:txBody>
      </p:sp>
      <p:sp>
        <p:nvSpPr>
          <p:cNvPr id="354311" name="Rectangle 7"/>
          <p:cNvSpPr>
            <a:spLocks noChangeArrowheads="1"/>
          </p:cNvSpPr>
          <p:nvPr/>
        </p:nvSpPr>
        <p:spPr bwMode="auto">
          <a:xfrm>
            <a:off x="609600" y="1947863"/>
            <a:ext cx="8534400" cy="156966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457200" lvl="0" indent="-457200" algn="r">
              <a:defRPr/>
            </a:pPr>
            <a:r>
              <a:rPr lang="ar-JO" b="1" dirty="0">
                <a:solidFill>
                  <a:schemeClr val="bg1"/>
                </a:solidFill>
              </a:rPr>
              <a:t>1. كانت </a:t>
            </a:r>
            <a:r>
              <a:rPr lang="ar-JO" b="1" u="sng" dirty="0">
                <a:solidFill>
                  <a:schemeClr val="bg1"/>
                </a:solidFill>
              </a:rPr>
              <a:t>الهيراطيقية</a:t>
            </a:r>
            <a:r>
              <a:rPr lang="ar-JO" b="1" dirty="0">
                <a:solidFill>
                  <a:schemeClr val="bg1"/>
                </a:solidFill>
              </a:rPr>
              <a:t> شكلًا مبسطًا من الكتابة الهيروغليفية للأغراض الإدارية والتجارية وكذلك للنصوص الأدبية والعلمية والدينية. </a:t>
            </a:r>
          </a:p>
          <a:p>
            <a:pPr marL="457200" lvl="0" indent="-457200" algn="r">
              <a:defRPr/>
            </a:pPr>
            <a:r>
              <a:rPr lang="ar-JO" b="1" dirty="0">
                <a:solidFill>
                  <a:schemeClr val="bg1"/>
                </a:solidFill>
              </a:rPr>
              <a:t>2. </a:t>
            </a:r>
            <a:r>
              <a:rPr lang="ar-JO" b="1" u="sng" dirty="0">
                <a:solidFill>
                  <a:schemeClr val="bg1"/>
                </a:solidFill>
              </a:rPr>
              <a:t>الديموطيقية</a:t>
            </a:r>
            <a:r>
              <a:rPr lang="ar-JO" b="1" dirty="0">
                <a:solidFill>
                  <a:schemeClr val="bg1"/>
                </a:solidFill>
              </a:rPr>
              <a:t> ، وهي كلمة يونانية تعني الكتابة الشعبية ، كانت تستخدم بشكل عام للمتطلبات اليومية للمجتمع.</a:t>
            </a:r>
            <a:r>
              <a:rPr kumimoji="0" lang="en-US" sz="2400" b="1"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34" charset="-128"/>
                <a:cs typeface="+mn-cs"/>
              </a:rPr>
              <a:t> </a:t>
            </a:r>
          </a:p>
        </p:txBody>
      </p:sp>
      <p:sp>
        <p:nvSpPr>
          <p:cNvPr id="147462"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87د</a:t>
            </a:r>
            <a:endParaRPr kumimoji="0" lang="en-US" altLang="en-US" sz="18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24048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543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54309"/>
                                        </p:tgtEl>
                                        <p:attrNameLst>
                                          <p:attrName>style.visibility</p:attrName>
                                        </p:attrNameLst>
                                      </p:cBhvr>
                                      <p:to>
                                        <p:strVal val="visible"/>
                                      </p:to>
                                    </p:set>
                                    <p:animEffect transition="in" filter="fade">
                                      <p:cBhvr>
                                        <p:cTn id="11" dur="500"/>
                                        <p:tgtEl>
                                          <p:spTgt spid="3543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4311"/>
                                        </p:tgtEl>
                                        <p:attrNameLst>
                                          <p:attrName>style.visibility</p:attrName>
                                        </p:attrNameLst>
                                      </p:cBhvr>
                                      <p:to>
                                        <p:strVal val="visible"/>
                                      </p:to>
                                    </p:set>
                                    <p:animEffect transition="in" filter="fade">
                                      <p:cBhvr>
                                        <p:cTn id="16" dur="500"/>
                                        <p:tgtEl>
                                          <p:spTgt spid="3543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4310"/>
                                        </p:tgtEl>
                                        <p:attrNameLst>
                                          <p:attrName>style.visibility</p:attrName>
                                        </p:attrNameLst>
                                      </p:cBhvr>
                                      <p:to>
                                        <p:strVal val="visible"/>
                                      </p:to>
                                    </p:set>
                                    <p:animEffect transition="in" filter="fade">
                                      <p:cBhvr>
                                        <p:cTn id="21"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28"/>
          <p:cNvSpPr>
            <a:spLocks noChangeArrowheads="1"/>
          </p:cNvSpPr>
          <p:nvPr/>
        </p:nvSpPr>
        <p:spPr bwMode="auto">
          <a:xfrm>
            <a:off x="300806" y="975494"/>
            <a:ext cx="837565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r" eaLnBrk="1" hangingPunct="1">
              <a:defRPr/>
            </a:pPr>
            <a:r>
              <a:rPr lang="ar-JO" sz="2800" b="1" dirty="0"/>
              <a:t>لم يتم </a:t>
            </a:r>
            <a:r>
              <a:rPr lang="ar-JO" sz="2800" b="1" u="sng" dirty="0">
                <a:solidFill>
                  <a:srgbClr val="00B0F0"/>
                </a:solidFill>
              </a:rPr>
              <a:t>فك رموز الهيروغليفية </a:t>
            </a:r>
            <a:r>
              <a:rPr lang="ar-JO" sz="2800" b="1" dirty="0"/>
              <a:t>المصرية حتى القرن التاسع عشر. كان العديد من الأشخاص يحاولون فك الشفرة عندما اكتشف الشاب الفرنسي اللامع </a:t>
            </a:r>
            <a:r>
              <a:rPr lang="ar-JO" sz="2800" b="1" u="sng" dirty="0">
                <a:solidFill>
                  <a:srgbClr val="00B0F0"/>
                </a:solidFill>
              </a:rPr>
              <a:t>جان فرانسوا شامبليون سر </a:t>
            </a:r>
            <a:r>
              <a:rPr lang="ar-JO" sz="2800" b="1" dirty="0"/>
              <a:t>هذه الكتابة القديمة</a:t>
            </a:r>
            <a:endParaRPr kumimoji="0" lang="en-US" altLang="en-US" sz="2800" b="1" u="none" strike="noStrike" kern="1200" cap="none" spc="0" normalizeH="0" baseline="0" noProof="0" dirty="0">
              <a:ln>
                <a:noFill/>
              </a:ln>
              <a:solidFill>
                <a:srgbClr val="000000"/>
              </a:solidFill>
              <a:effectLst/>
              <a:uLnTx/>
              <a:uFillTx/>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ＭＳ Ｐゴシック"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ＭＳ Ｐゴシック" pitchFamily="34" charset="-128"/>
                <a:cs typeface="+mn-cs"/>
              </a:rPr>
              <a:t>كيف فعل ذلك؟</a:t>
            </a:r>
            <a:endParaRPr kumimoji="0" lang="en-US" altLang="en-US" sz="2800" b="1" u="none" strike="noStrike" kern="1200" cap="none" spc="0" normalizeH="0" baseline="0" noProof="0" dirty="0">
              <a:ln>
                <a:noFill/>
              </a:ln>
              <a:solidFill>
                <a:srgbClr val="000000"/>
              </a:solidFill>
              <a:effectLst/>
              <a:uLnTx/>
              <a:uFillTx/>
              <a:ea typeface="ＭＳ Ｐゴシック" pitchFamily="34" charset="-128"/>
              <a:cs typeface="+mn-cs"/>
            </a:endParaRPr>
          </a:p>
          <a:p>
            <a:pPr lvl="0" algn="r" eaLnBrk="1" hangingPunct="1">
              <a:defRPr/>
            </a:pPr>
            <a:r>
              <a:rPr lang="ar-JO" sz="2800" b="1" dirty="0"/>
              <a:t>صدر مرسوم في ممفيس، مصر في 27 مارس 196 قبل الميلاد . نقشت على </a:t>
            </a:r>
            <a:r>
              <a:rPr lang="ar-JO" sz="2800" b="1" dirty="0">
                <a:solidFill>
                  <a:srgbClr val="00B0F0"/>
                </a:solidFill>
              </a:rPr>
              <a:t>حجر رشيد </a:t>
            </a:r>
            <a:r>
              <a:rPr lang="ar-JO" sz="2800" b="1" dirty="0"/>
              <a:t>بثلاثة نصوص : الهيروغليفية والديموطيقية واليونانية</a:t>
            </a:r>
          </a:p>
          <a:p>
            <a:pPr lvl="0" eaLnBrk="1" hangingPunct="1">
              <a:defRPr/>
            </a:pPr>
            <a:endParaRPr kumimoji="0" lang="en-US" altLang="en-US" sz="2800" b="1" u="none" strike="noStrike" kern="1200" cap="none" spc="0" normalizeH="0" baseline="0" noProof="0" dirty="0">
              <a:ln>
                <a:noFill/>
              </a:ln>
              <a:solidFill>
                <a:srgbClr val="000000"/>
              </a:solidFill>
              <a:effectLst/>
              <a:uLnTx/>
              <a:uFillTx/>
              <a:ea typeface="ＭＳ Ｐゴシック" pitchFamily="34" charset="-128"/>
              <a:cs typeface="+mn-cs"/>
            </a:endParaRPr>
          </a:p>
          <a:p>
            <a:pPr lvl="0" algn="r" eaLnBrk="1" hangingPunct="1">
              <a:defRPr/>
            </a:pPr>
            <a:r>
              <a:rPr lang="ar-JO" sz="2800" b="1" dirty="0"/>
              <a:t>بعد أن فك توماس يونغ شفرة النص الديموطيقي، استخدم شامبليون المعلومات لكسر شفرة النص الهيروغليفي في عام 1822. وفي عام 1828 نشر الملخص الشهير الذي يمثل أول اختراق حقيقي في قراءة الهيروغليفية.</a:t>
            </a:r>
            <a:endParaRPr kumimoji="0" lang="en-US" altLang="en-US" b="1" u="none" strike="noStrike" kern="1200" cap="none" spc="0" normalizeH="0" baseline="0" noProof="0" dirty="0">
              <a:ln>
                <a:noFill/>
              </a:ln>
              <a:solidFill>
                <a:srgbClr val="000000"/>
              </a:solidFill>
              <a:effectLst/>
              <a:uLnTx/>
              <a:uFillTx/>
              <a:ea typeface="ＭＳ Ｐゴシック" pitchFamily="34" charset="-128"/>
              <a:cs typeface="+mn-cs"/>
            </a:endParaRPr>
          </a:p>
        </p:txBody>
      </p:sp>
      <p:sp>
        <p:nvSpPr>
          <p:cNvPr id="148482"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ar-JO" altLang="en-US" sz="3200" dirty="0">
                <a:solidFill>
                  <a:schemeClr val="bg1"/>
                </a:solidFill>
                <a:ea typeface="ＭＳ Ｐゴシック" pitchFamily="34" charset="-128"/>
              </a:rPr>
              <a:t>كيف تم فك رموز الهيروغليفية</a:t>
            </a:r>
            <a:endParaRPr lang="en-US" altLang="en-US" dirty="0">
              <a:solidFill>
                <a:schemeClr val="bg1"/>
              </a:solidFill>
              <a:ea typeface="ＭＳ Ｐゴシック" pitchFamily="34" charset="-128"/>
            </a:endParaRPr>
          </a:p>
        </p:txBody>
      </p:sp>
      <p:sp>
        <p:nvSpPr>
          <p:cNvPr id="148483"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87د</a:t>
            </a:r>
            <a:endParaRPr kumimoji="0" lang="en-US" altLang="en-US" sz="18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36976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ar-JO" altLang="en-US" sz="4000" dirty="0">
                <a:solidFill>
                  <a:srgbClr val="000000"/>
                </a:solidFill>
                <a:ea typeface="ＭＳ Ｐゴシック" pitchFamily="34" charset="-128"/>
              </a:rPr>
              <a:t>الهيروغليفية وما يشابهها من مخطوطات</a:t>
            </a:r>
            <a:endParaRPr lang="en-US" altLang="en-US" sz="7200" dirty="0">
              <a:solidFill>
                <a:srgbClr val="000000"/>
              </a:solidFill>
              <a:ea typeface="ＭＳ Ｐゴシック" pitchFamily="34" charset="-128"/>
            </a:endParaRPr>
          </a:p>
        </p:txBody>
      </p:sp>
      <p:pic>
        <p:nvPicPr>
          <p:cNvPr id="149506"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9"/>
          <p:cNvSpPr txBox="1">
            <a:spLocks noChangeArrowheads="1"/>
          </p:cNvSpPr>
          <p:nvPr/>
        </p:nvSpPr>
        <p:spPr bwMode="auto">
          <a:xfrm>
            <a:off x="3886200" y="5029200"/>
            <a:ext cx="464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altLang="en-US" b="1" dirty="0">
                <a:solidFill>
                  <a:srgbClr val="000000"/>
                </a:solidFill>
                <a:cs typeface="+mn-cs"/>
              </a:rPr>
              <a:t>مأخوذة من : ج. ستيندورف وك. سيلي، عندما حكمت مصر الشرق، شيكاغو : 1942، ص122</a:t>
            </a:r>
            <a:endParaRPr kumimoji="0" lang="en-US" altLang="en-US" sz="2400" b="1" u="none" strike="noStrike" kern="1200" cap="none" spc="0" normalizeH="0" baseline="0" noProof="0" dirty="0">
              <a:ln>
                <a:noFill/>
              </a:ln>
              <a:solidFill>
                <a:srgbClr val="000000"/>
              </a:solidFill>
              <a:effectLst/>
              <a:uLnTx/>
              <a:uFillTx/>
              <a:ea typeface="ＭＳ Ｐゴシック"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ea typeface="ＭＳ Ｐゴシック" pitchFamily="34" charset="-128"/>
              <a:cs typeface="+mn-cs"/>
            </a:endParaRPr>
          </a:p>
        </p:txBody>
      </p:sp>
    </p:spTree>
    <p:extLst>
      <p:ext uri="{BB962C8B-B14F-4D97-AF65-F5344CB8AC3E}">
        <p14:creationId xmlns:p14="http://schemas.microsoft.com/office/powerpoint/2010/main" val="170000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2/12</a:t>
            </a:r>
          </a:p>
        </p:txBody>
      </p:sp>
      <p:pic>
        <p:nvPicPr>
          <p:cNvPr id="6246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writ0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84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pic>
        <p:nvPicPr>
          <p:cNvPr id="76804" name="Picture 4" descr="j024045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10400" y="609600"/>
            <a:ext cx="1809750" cy="1346200"/>
          </a:xfrm>
          <a:effectLst>
            <a:outerShdw blurRad="63500" dist="38099" dir="2700000" algn="ctr" rotWithShape="0">
              <a:schemeClr val="bg2">
                <a:alpha val="74997"/>
              </a:schemeClr>
            </a:outerShdw>
          </a:effectLst>
        </p:spPr>
      </p:pic>
      <p:pic>
        <p:nvPicPr>
          <p:cNvPr id="76807" name="Picture 7" descr="bar">
            <a:hlinkClick r:id="rId4"/>
          </p:cNvPr>
          <p:cNvPicPr>
            <a:picLocks noGrp="1" noChangeAspect="1" noChangeArrowheads="1"/>
          </p:cNvPicPr>
          <p:nvPr>
            <p:ph sz="quarter" idx="3"/>
          </p:nvPr>
        </p:nvPicPr>
        <p:blipFill>
          <a:blip r:embed="rId5"/>
          <a:srcRect/>
          <a:stretch>
            <a:fillRect/>
          </a:stretch>
        </p:blipFill>
        <p:spPr>
          <a:xfrm>
            <a:off x="4495800" y="4343400"/>
            <a:ext cx="1423988" cy="1892300"/>
          </a:xfrm>
          <a:effectLst>
            <a:outerShdw blurRad="63500" dist="38099" dir="2700000" algn="ctr" rotWithShape="0">
              <a:schemeClr val="bg2">
                <a:alpha val="74998"/>
              </a:schemeClr>
            </a:outerShdw>
          </a:effectLst>
        </p:spPr>
      </p:pic>
      <p:pic>
        <p:nvPicPr>
          <p:cNvPr id="76810" name="Picture 10" descr="barcover987">
            <a:hlinkClick r:id="rId6"/>
          </p:cNvPr>
          <p:cNvPicPr>
            <a:picLocks noChangeAspect="1" noChangeArrowheads="1"/>
          </p:cNvPicPr>
          <p:nvPr/>
        </p:nvPicPr>
        <p:blipFill>
          <a:blip r:embed="rId7"/>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p:spPr>
      </p:pic>
      <p:pic>
        <p:nvPicPr>
          <p:cNvPr id="76813" name="Picture 13" descr="front_thumb">
            <a:hlinkClick r:id="rId8"/>
          </p:cNvPr>
          <p:cNvPicPr>
            <a:picLocks noChangeAspect="1" noChangeArrowheads="1"/>
          </p:cNvPicPr>
          <p:nvPr/>
        </p:nvPicPr>
        <p:blipFill>
          <a:blip r:embed="rId9"/>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p:spPr>
      </p:pic>
      <p:pic>
        <p:nvPicPr>
          <p:cNvPr id="76817" name="Picture 17" descr="biblicalarchaeology">
            <a:hlinkClick r:id="rId10"/>
          </p:cNvPr>
          <p:cNvPicPr>
            <a:picLocks noChangeAspect="1" noChangeArrowheads="1"/>
          </p:cNvPicPr>
          <p:nvPr/>
        </p:nvPicPr>
        <p:blipFill>
          <a:blip r:embed="rId11"/>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p:spPr>
      </p:pic>
      <p:pic>
        <p:nvPicPr>
          <p:cNvPr id="76819" name="Picture 19" descr="flame3"/>
          <p:cNvPicPr>
            <a:picLocks noChangeAspect="1" noChangeArrowheads="1"/>
          </p:cNvPicPr>
          <p:nvPr/>
        </p:nvPicPr>
        <p:blipFill>
          <a:blip r:embed="rId12"/>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p:spPr>
      </p:pic>
      <p:pic>
        <p:nvPicPr>
          <p:cNvPr id="76821" name="Picture 21" descr="BAReviewcover"/>
          <p:cNvPicPr>
            <a:picLocks noChangeAspect="1" noChangeArrowheads="1"/>
          </p:cNvPicPr>
          <p:nvPr/>
        </p:nvPicPr>
        <p:blipFill>
          <a:blip r:embed="rId13"/>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p:spPr>
      </p:pic>
      <p:pic>
        <p:nvPicPr>
          <p:cNvPr id="76823" name="Picture 23" descr="d0ljdzg"/>
          <p:cNvPicPr>
            <a:picLocks noChangeAspect="1" noChangeArrowheads="1"/>
          </p:cNvPicPr>
          <p:nvPr/>
        </p:nvPicPr>
        <p:blipFill>
          <a:blip r:embed="rId14"/>
          <a:srcRect/>
          <a:stretch>
            <a:fillRect/>
          </a:stretch>
        </p:blipFill>
        <p:spPr bwMode="auto">
          <a:xfrm>
            <a:off x="5256213" y="2514600"/>
            <a:ext cx="1260475" cy="1695450"/>
          </a:xfrm>
          <a:prstGeom prst="rect">
            <a:avLst/>
          </a:prstGeom>
          <a:noFill/>
          <a:effectLst>
            <a:outerShdw blurRad="63500" dist="38099" dir="2700000" algn="ctr" rotWithShape="0">
              <a:schemeClr val="bg2">
                <a:alpha val="74998"/>
              </a:schemeClr>
            </a:outerShdw>
          </a:effectLst>
        </p:spPr>
      </p:pic>
      <p:sp>
        <p:nvSpPr>
          <p:cNvPr id="76803" name="Rectangle 3"/>
          <p:cNvSpPr>
            <a:spLocks noGrp="1" noChangeArrowheads="1"/>
          </p:cNvSpPr>
          <p:nvPr>
            <p:ph type="body" sz="half" idx="1"/>
          </p:nvPr>
        </p:nvSpPr>
        <p:spPr>
          <a:xfrm>
            <a:off x="685800" y="1981200"/>
            <a:ext cx="3743324" cy="4191000"/>
          </a:xfrm>
        </p:spPr>
        <p:txBody>
          <a:bodyPr/>
          <a:lstStyle/>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الصدفة</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اكتشاف حجر رشيد (1799)</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السطح</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إدوارد روبنسون وعالي سميث (1838)</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الحفريات</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دي سلاوسي في القدس (1863)</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i="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التعميم</a:t>
            </a:r>
            <a:r>
              <a:rPr lang="ar-JO" b="1" i="1" dirty="0">
                <a:effectLst>
                  <a:outerShdw blurRad="50800" dist="63500" dir="2700000" algn="tl" rotWithShape="0">
                    <a:srgbClr val="000000"/>
                  </a:outerShdw>
                </a:effectLst>
                <a:latin typeface="Arial Narrow" charset="0"/>
                <a:ea typeface="ＭＳ Ｐゴシック" charset="0"/>
                <a:cs typeface="ＭＳ Ｐゴシック" charset="0"/>
              </a:rPr>
              <a:t> : عرض علم الآثار الكتابي (1975)</a:t>
            </a:r>
            <a:endParaRPr lang="en-US" b="1" i="1" dirty="0">
              <a:effectLst>
                <a:outerShdw blurRad="50800" dist="63500" dir="2700000" algn="tl" rotWithShape="0">
                  <a:srgbClr val="000000"/>
                </a:outerShdw>
              </a:effectLst>
              <a:latin typeface="Arial Narrow" charset="0"/>
              <a:ea typeface="ＭＳ Ｐゴシック" charset="0"/>
              <a:cs typeface="ＭＳ Ｐゴシック" charset="0"/>
            </a:endParaRPr>
          </a:p>
        </p:txBody>
      </p:sp>
      <p:sp>
        <p:nvSpPr>
          <p:cNvPr id="13" name="Text Box 12">
            <a:extLst>
              <a:ext uri="{FF2B5EF4-FFF2-40B4-BE49-F238E27FC236}">
                <a16:creationId xmlns:a16="http://schemas.microsoft.com/office/drawing/2014/main" id="{DB74631A-B4C6-DC4E-8329-4DE9AADEAA8F}"/>
              </a:ext>
            </a:extLst>
          </p:cNvPr>
          <p:cNvSpPr txBox="1">
            <a:spLocks noChangeArrowheads="1"/>
          </p:cNvSpPr>
          <p:nvPr/>
        </p:nvSpPr>
        <p:spPr bwMode="auto">
          <a:xfrm>
            <a:off x="8350250" y="8701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Image result for ecavation israel">
            <a:extLst>
              <a:ext uri="{FF2B5EF4-FFF2-40B4-BE49-F238E27FC236}">
                <a16:creationId xmlns:a16="http://schemas.microsoft.com/office/drawing/2014/main" id="{E1627AEC-91BE-2142-AAA0-9F8898BFD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ar-JO" b="1" dirty="0">
                <a:effectLst>
                  <a:glow rad="228600">
                    <a:schemeClr val="bg2">
                      <a:alpha val="40000"/>
                    </a:schemeClr>
                  </a:glow>
                </a:effectLst>
                <a:ea typeface="+mj-ea"/>
                <a:cs typeface="+mj-cs"/>
              </a:rPr>
              <a:t>مواقع التنقيب</a:t>
            </a:r>
            <a:endParaRPr lang="en-US" b="1" dirty="0">
              <a:effectLst>
                <a:glow rad="228600">
                  <a:schemeClr val="bg2">
                    <a:alpha val="40000"/>
                  </a:schemeClr>
                </a:glow>
              </a:effectLst>
              <a:ea typeface="+mj-ea"/>
              <a:cs typeface="+mj-cs"/>
            </a:endParaRPr>
          </a:p>
        </p:txBody>
      </p:sp>
      <p:grpSp>
        <p:nvGrpSpPr>
          <p:cNvPr id="107523" name="Group 15"/>
          <p:cNvGrpSpPr>
            <a:grpSpLocks/>
          </p:cNvGrpSpPr>
          <p:nvPr/>
        </p:nvGrpSpPr>
        <p:grpSpPr bwMode="auto">
          <a:xfrm>
            <a:off x="990600" y="4038600"/>
            <a:ext cx="5970588" cy="2560638"/>
            <a:chOff x="624" y="2544"/>
            <a:chExt cx="3761" cy="1613"/>
          </a:xfrm>
        </p:grpSpPr>
        <p:pic>
          <p:nvPicPr>
            <p:cNvPr id="78861" name="Picture 13" descr="Siloam Inscription"/>
            <p:cNvPicPr>
              <a:picLocks noChangeAspect="1" noChangeArrowheads="1"/>
            </p:cNvPicPr>
            <p:nvPr/>
          </p:nvPicPr>
          <p:blipFill>
            <a:blip r:embed="rId4"/>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78862" name="Text Box 14"/>
            <p:cNvSpPr txBox="1">
              <a:spLocks noChangeArrowheads="1"/>
            </p:cNvSpPr>
            <p:nvPr/>
          </p:nvSpPr>
          <p:spPr bwMode="auto">
            <a:xfrm>
              <a:off x="2336" y="3866"/>
              <a:ext cx="2049"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defRPr/>
              </a:pPr>
              <a:r>
                <a:rPr lang="ar-JO" b="1" dirty="0">
                  <a:latin typeface="Arial" panose="020B0604020202020204" pitchFamily="34" charset="0"/>
                  <a:ea typeface="+mn-ea"/>
                  <a:cs typeface="Arial" panose="020B0604020202020204" pitchFamily="34" charset="0"/>
                </a:rPr>
                <a:t>نقش سلوام</a:t>
              </a:r>
              <a:endParaRPr lang="en-US" b="1" dirty="0">
                <a:latin typeface="Arial" panose="020B0604020202020204" pitchFamily="34" charset="0"/>
                <a:ea typeface="+mn-ea"/>
                <a:cs typeface="Arial" panose="020B0604020202020204" pitchFamily="34"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69" name="Object 2"/>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name="Document" r:id="rId3" imgW="5677560" imgH="1810080" progId="Word.Document.8">
                  <p:embed/>
                </p:oleObj>
              </mc:Choice>
              <mc:Fallback>
                <p:oleObj name="Document" r:id="rId3" imgW="5677560" imgH="1810080" progId="Word.Document.8">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الأساليب</a:t>
            </a:r>
            <a:endParaRPr lang="en-US" dirty="0">
              <a:ea typeface="+mj-ea"/>
              <a:cs typeface="+mj-cs"/>
            </a:endParaRPr>
          </a:p>
        </p:txBody>
      </p:sp>
      <p:sp>
        <p:nvSpPr>
          <p:cNvPr id="73731" name="Rectangle 3"/>
          <p:cNvSpPr>
            <a:spLocks noGrp="1" noChangeArrowheads="1"/>
          </p:cNvSpPr>
          <p:nvPr>
            <p:ph type="body" sz="half" idx="1"/>
          </p:nvPr>
        </p:nvSpPr>
        <p:spPr>
          <a:xfrm>
            <a:off x="457200" y="1981200"/>
            <a:ext cx="4724400" cy="1371600"/>
          </a:xfrm>
        </p:spPr>
        <p:txBody>
          <a:bodyPr/>
          <a:lstStyle/>
          <a:p>
            <a:pPr algn="r" rtl="1" eaLnBrk="1" hangingPunct="1">
              <a:buFont typeface="Wingdings" pitchFamily="-111" charset="2"/>
              <a:buBlip>
                <a:blip r:embed="rId5"/>
              </a:buBlip>
              <a:defRPr/>
            </a:pPr>
            <a:r>
              <a:rPr lang="ar-JO" dirty="0">
                <a:effectLst>
                  <a:glow rad="101600">
                    <a:schemeClr val="bg2">
                      <a:alpha val="75000"/>
                    </a:schemeClr>
                  </a:glow>
                </a:effectLst>
                <a:ea typeface="+mn-ea"/>
                <a:cs typeface="+mn-cs"/>
              </a:rPr>
              <a:t>السبر (عمودي)</a:t>
            </a:r>
          </a:p>
          <a:p>
            <a:pPr algn="r" rtl="1" eaLnBrk="1" hangingPunct="1">
              <a:defRPr/>
            </a:pPr>
            <a:r>
              <a:rPr lang="ar-JO" dirty="0">
                <a:effectLst>
                  <a:glow rad="101600">
                    <a:schemeClr val="bg2">
                      <a:alpha val="75000"/>
                    </a:schemeClr>
                  </a:glow>
                </a:effectLst>
                <a:ea typeface="+mn-ea"/>
                <a:cs typeface="+mn-cs"/>
              </a:rPr>
              <a:t>خندق متدرج (جزء من التل)</a:t>
            </a:r>
            <a:endParaRPr lang="en-US" dirty="0">
              <a:effectLst>
                <a:glow rad="101600">
                  <a:schemeClr val="bg2">
                    <a:alpha val="75000"/>
                  </a:schemeClr>
                </a:glow>
              </a:effectLst>
              <a:ea typeface="+mn-ea"/>
              <a:cs typeface="+mn-cs"/>
            </a:endParaRPr>
          </a:p>
        </p:txBody>
      </p:sp>
      <p:sp>
        <p:nvSpPr>
          <p:cNvPr id="73734" name="Rectangle 6"/>
          <p:cNvSpPr>
            <a:spLocks noGrp="1" noChangeArrowheads="1"/>
          </p:cNvSpPr>
          <p:nvPr>
            <p:ph type="body" sz="half" idx="2"/>
          </p:nvPr>
        </p:nvSpPr>
        <p:spPr>
          <a:xfrm>
            <a:off x="4953000" y="1981200"/>
            <a:ext cx="4191000" cy="1295400"/>
          </a:xfrm>
        </p:spPr>
        <p:txBody>
          <a:bodyPr/>
          <a:lstStyle/>
          <a:p>
            <a:pPr algn="r" rtl="1" eaLnBrk="1" hangingPunct="1">
              <a:lnSpc>
                <a:spcPct val="90000"/>
              </a:lnSpc>
              <a:buFont typeface="Wingdings" pitchFamily="-111" charset="2"/>
              <a:buBlip>
                <a:blip r:embed="rId5"/>
              </a:buBlip>
              <a:defRPr/>
            </a:pPr>
            <a:r>
              <a:rPr lang="ar-JO" dirty="0">
                <a:effectLst>
                  <a:glow rad="101600">
                    <a:schemeClr val="bg2">
                      <a:alpha val="75000"/>
                    </a:schemeClr>
                  </a:glow>
                </a:effectLst>
                <a:ea typeface="+mn-ea"/>
                <a:cs typeface="+mn-cs"/>
              </a:rPr>
              <a:t>التقسيم الطبقي (الجانب بأكمله)</a:t>
            </a:r>
            <a:endParaRPr lang="en-US"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5"/>
              </a:buBlip>
              <a:defRPr/>
            </a:pPr>
            <a:r>
              <a:rPr lang="ar-JO" dirty="0">
                <a:effectLst>
                  <a:glow rad="101600">
                    <a:schemeClr val="bg2">
                      <a:alpha val="75000"/>
                    </a:schemeClr>
                  </a:glow>
                </a:effectLst>
                <a:ea typeface="+mn-ea"/>
                <a:cs typeface="+mn-cs"/>
              </a:rPr>
              <a:t>اختبار الكربون-14</a:t>
            </a:r>
            <a:endParaRPr lang="en-US" dirty="0">
              <a:effectLst>
                <a:glow rad="101600">
                  <a:schemeClr val="bg2">
                    <a:alpha val="75000"/>
                  </a:schemeClr>
                </a:glow>
              </a:effectLst>
              <a:ea typeface="+mn-ea"/>
              <a:cs typeface="+mn-cs"/>
            </a:endParaRPr>
          </a:p>
        </p:txBody>
      </p:sp>
      <p:sp>
        <p:nvSpPr>
          <p:cNvPr id="73732" name="Rectangle 4"/>
          <p:cNvSpPr>
            <a:spLocks noChangeArrowheads="1"/>
          </p:cNvSpPr>
          <p:nvPr/>
        </p:nvSpPr>
        <p:spPr bwMode="auto">
          <a:xfrm>
            <a:off x="533400" y="6019800"/>
            <a:ext cx="81534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a:spcBef>
                <a:spcPct val="20000"/>
              </a:spcBef>
              <a:buClr>
                <a:schemeClr val="accent2"/>
              </a:buClr>
              <a:buSzPct val="80000"/>
              <a:buFont typeface="Wingdings" charset="0"/>
              <a:buNone/>
              <a:defRPr/>
            </a:pPr>
            <a:r>
              <a:rPr lang="ar-JO" sz="2000" dirty="0"/>
              <a:t>رسم تخطيطي لحكاية فلسطينية قديمة توضح طرق التنقيب ومستويات (طبقات) الاحتلال</a:t>
            </a:r>
            <a:endParaRPr lang="en-US" sz="2000" b="1" i="1" dirty="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40" name="Text Box 12"/>
          <p:cNvSpPr txBox="1">
            <a:spLocks noChangeArrowheads="1"/>
          </p:cNvSpPr>
          <p:nvPr/>
        </p:nvSpPr>
        <p:spPr bwMode="auto">
          <a:xfrm>
            <a:off x="7848600" y="76200"/>
            <a:ext cx="1326004"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197-198</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3735"/>
                                        </p:tgtEl>
                                        <p:attrNameLst>
                                          <p:attrName>style.visibility</p:attrName>
                                        </p:attrNameLst>
                                      </p:cBhvr>
                                      <p:to>
                                        <p:strVal val="visible"/>
                                      </p:to>
                                    </p:set>
                                    <p:animEffect transition="in" filter="wipe(up)">
                                      <p:cBhvr>
                                        <p:cTn id="7" dur="500"/>
                                        <p:tgtEl>
                                          <p:spTgt spid="73735"/>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73738"/>
                                        </p:tgtEl>
                                        <p:attrNameLst>
                                          <p:attrName>style.visibility</p:attrName>
                                        </p:attrNameLst>
                                      </p:cBhvr>
                                      <p:to>
                                        <p:strVal val="visible"/>
                                      </p:to>
                                    </p:set>
                                    <p:anim calcmode="lin" valueType="num">
                                      <p:cBhvr>
                                        <p:cTn id="11" dur="1000" fill="hold"/>
                                        <p:tgtEl>
                                          <p:spTgt spid="73738"/>
                                        </p:tgtEl>
                                        <p:attrNameLst>
                                          <p:attrName>ppt_w</p:attrName>
                                        </p:attrNameLst>
                                      </p:cBhvr>
                                      <p:tavLst>
                                        <p:tav tm="0">
                                          <p:val>
                                            <p:fltVal val="0"/>
                                          </p:val>
                                        </p:tav>
                                        <p:tav tm="100000">
                                          <p:val>
                                            <p:strVal val="#ppt_w"/>
                                          </p:val>
                                        </p:tav>
                                      </p:tavLst>
                                    </p:anim>
                                    <p:anim calcmode="lin" valueType="num">
                                      <p:cBhvr>
                                        <p:cTn id="12" dur="1000" fill="hold"/>
                                        <p:tgtEl>
                                          <p:spTgt spid="73738"/>
                                        </p:tgtEl>
                                        <p:attrNameLst>
                                          <p:attrName>ppt_h</p:attrName>
                                        </p:attrNameLst>
                                      </p:cBhvr>
                                      <p:tavLst>
                                        <p:tav tm="0">
                                          <p:val>
                                            <p:fltVal val="0"/>
                                          </p:val>
                                        </p:tav>
                                        <p:tav tm="100000">
                                          <p:val>
                                            <p:strVal val="#ppt_h"/>
                                          </p:val>
                                        </p:tav>
                                      </p:tavLst>
                                    </p:anim>
                                    <p:anim calcmode="lin" valueType="num">
                                      <p:cBhvr>
                                        <p:cTn id="13"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73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p:bldP spid="73738" grpId="0" animBg="1"/>
      <p:bldP spid="737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p:spPr>
      </p:pic>
      <p:sp>
        <p:nvSpPr>
          <p:cNvPr id="77826" name="Rectangle 2"/>
          <p:cNvSpPr>
            <a:spLocks noGrp="1"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تحليل الفخار</a:t>
            </a:r>
            <a:endParaRPr lang="en-US" dirty="0">
              <a:ea typeface="+mj-ea"/>
              <a:cs typeface="+mj-cs"/>
            </a:endParaRPr>
          </a:p>
        </p:txBody>
      </p:sp>
      <p:pic>
        <p:nvPicPr>
          <p:cNvPr id="77834" name="Picture 10" descr="3-a">
            <a:hlinkClick r:id="rId4"/>
          </p:cNvPr>
          <p:cNvPicPr>
            <a:picLocks noGrp="1" noChangeAspect="1" noChangeArrowheads="1"/>
          </p:cNvPicPr>
          <p:nvPr>
            <p:ph sz="quarter" idx="1"/>
          </p:nvPr>
        </p:nvPicPr>
        <p:blipFill>
          <a:blip r:embed="rId5"/>
          <a:srcRect t="10170" b="18645"/>
          <a:stretch>
            <a:fillRect/>
          </a:stretch>
        </p:blipFill>
        <p:spPr>
          <a:xfrm>
            <a:off x="7289800" y="5486400"/>
            <a:ext cx="1473200" cy="1066800"/>
          </a:xfrm>
          <a:effectLst>
            <a:outerShdw blurRad="63500" dist="38099" dir="2700000" algn="ctr" rotWithShape="0">
              <a:schemeClr val="bg2">
                <a:alpha val="74998"/>
              </a:schemeClr>
            </a:outerShdw>
          </a:effectLst>
        </p:spPr>
      </p:pic>
      <p:pic>
        <p:nvPicPr>
          <p:cNvPr id="77847" name="Picture 23" descr="4-b">
            <a:hlinkClick r:id="rId6"/>
          </p:cNvPr>
          <p:cNvPicPr>
            <a:picLocks noGrp="1" noChangeAspect="1" noChangeArrowheads="1"/>
          </p:cNvPicPr>
          <p:nvPr>
            <p:ph sz="quarter" idx="2"/>
          </p:nvPr>
        </p:nvPicPr>
        <p:blipFill>
          <a:blip r:embed="rId7"/>
          <a:srcRect r="9525"/>
          <a:stretch>
            <a:fillRect/>
          </a:stretch>
        </p:blipFill>
        <p:spPr>
          <a:xfrm>
            <a:off x="7289800" y="3962400"/>
            <a:ext cx="1447800" cy="1358900"/>
          </a:xfrm>
          <a:effectLst>
            <a:outerShdw blurRad="63500" dist="38099" dir="2700000" algn="ctr" rotWithShape="0">
              <a:schemeClr val="bg2">
                <a:alpha val="74998"/>
              </a:schemeClr>
            </a:outerShdw>
          </a:effectLst>
        </p:spPr>
      </p:pic>
      <p:pic>
        <p:nvPicPr>
          <p:cNvPr id="77850" name="Picture 26" descr="5-d">
            <a:hlinkClick r:id="rId8"/>
          </p:cNvPr>
          <p:cNvPicPr>
            <a:picLocks noGrp="1" noChangeAspect="1" noChangeArrowheads="1"/>
          </p:cNvPicPr>
          <p:nvPr>
            <p:ph sz="quarter" idx="3"/>
          </p:nvPr>
        </p:nvPicPr>
        <p:blipFill>
          <a:blip r:embed="rId9"/>
          <a:srcRect l="10257" r="12820" b="8696"/>
          <a:stretch>
            <a:fillRect/>
          </a:stretch>
        </p:blipFill>
        <p:spPr>
          <a:xfrm>
            <a:off x="5994400" y="5486400"/>
            <a:ext cx="1143000" cy="1066800"/>
          </a:xfrm>
          <a:effectLst>
            <a:outerShdw blurRad="63500" dist="38099" dir="2700000" algn="ctr" rotWithShape="0">
              <a:schemeClr val="bg2">
                <a:alpha val="74998"/>
              </a:schemeClr>
            </a:outerShdw>
          </a:effectLst>
        </p:spPr>
      </p:pic>
      <p:pic>
        <p:nvPicPr>
          <p:cNvPr id="77853" name="Picture 29" descr="3-a">
            <a:hlinkClick r:id="rId4"/>
          </p:cNvPr>
          <p:cNvPicPr>
            <a:picLocks noGrp="1" noChangeAspect="1" noChangeArrowheads="1"/>
          </p:cNvPicPr>
          <p:nvPr>
            <p:ph sz="quarter" idx="4"/>
          </p:nvPr>
        </p:nvPicPr>
        <p:blipFill>
          <a:blip r:embed="rId5"/>
          <a:srcRect l="10345" r="12070" b="8475"/>
          <a:stretch>
            <a:fillRect/>
          </a:stretch>
        </p:blipFill>
        <p:spPr>
          <a:xfrm>
            <a:off x="5994400" y="3962400"/>
            <a:ext cx="1143000" cy="1371600"/>
          </a:xfrm>
          <a:effectLst>
            <a:outerShdw blurRad="63500" dist="38099" dir="2700000" algn="ctr" rotWithShape="0">
              <a:schemeClr val="bg2">
                <a:alpha val="74998"/>
              </a:schemeClr>
            </a:outerShdw>
          </a:effectLst>
        </p:spPr>
      </p:pic>
      <p:pic>
        <p:nvPicPr>
          <p:cNvPr id="77856" name="Picture 32" descr="3-f">
            <a:hlinkClick r:id="rId10"/>
          </p:cNvPr>
          <p:cNvPicPr>
            <a:picLocks noChangeAspect="1" noChangeArrowheads="1"/>
          </p:cNvPicPr>
          <p:nvPr/>
        </p:nvPicPr>
        <p:blipFill>
          <a:blip r:embed="rId11"/>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p:spPr>
      </p:pic>
      <p:pic>
        <p:nvPicPr>
          <p:cNvPr id="77858" name="Picture 34" descr="4-e">
            <a:hlinkClick r:id="rId12"/>
          </p:cNvPr>
          <p:cNvPicPr>
            <a:picLocks noChangeAspect="1" noChangeArrowheads="1"/>
          </p:cNvPicPr>
          <p:nvPr/>
        </p:nvPicPr>
        <p:blipFill>
          <a:blip r:embed="rId13"/>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p:spPr>
      </p:pic>
      <p:sp>
        <p:nvSpPr>
          <p:cNvPr id="77860" name="Text Box 36"/>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8" name="Picture 12" descr="filis~27"/>
          <p:cNvPicPr>
            <a:picLocks noChangeAspect="1" noChangeArrowheads="1"/>
          </p:cNvPicPr>
          <p:nvPr/>
        </p:nvPicPr>
        <p:blipFill>
          <a:blip r:embed="rId3"/>
          <a:srcRect/>
          <a:stretch>
            <a:fillRect/>
          </a:stretch>
        </p:blipFill>
        <p:spPr bwMode="auto">
          <a:xfrm>
            <a:off x="609600" y="990600"/>
            <a:ext cx="3810000" cy="5351463"/>
          </a:xfrm>
          <a:prstGeom prst="rect">
            <a:avLst/>
          </a:prstGeom>
          <a:noFill/>
          <a:effectLst>
            <a:outerShdw blurRad="63500" dist="38099" dir="2700000" algn="ctr" rotWithShape="0">
              <a:schemeClr val="bg2">
                <a:alpha val="74998"/>
              </a:schemeClr>
            </a:outerShdw>
          </a:effectLst>
        </p:spPr>
      </p:pic>
      <p:pic>
        <p:nvPicPr>
          <p:cNvPr id="106509" name="Picture 13" descr="filist~7"/>
          <p:cNvPicPr>
            <a:picLocks noChangeAspect="1" noChangeArrowheads="1"/>
          </p:cNvPicPr>
          <p:nvPr/>
        </p:nvPicPr>
        <p:blipFill>
          <a:blip r:embed="rId4"/>
          <a:srcRect/>
          <a:stretch>
            <a:fillRect/>
          </a:stretch>
        </p:blipFill>
        <p:spPr bwMode="auto">
          <a:xfrm>
            <a:off x="5334000" y="990600"/>
            <a:ext cx="3533775" cy="5257800"/>
          </a:xfrm>
          <a:prstGeom prst="rect">
            <a:avLst/>
          </a:prstGeom>
          <a:noFill/>
          <a:effectLst>
            <a:outerShdw blurRad="63500" dist="38099" dir="2700000" algn="ctr" rotWithShape="0">
              <a:schemeClr val="bg2">
                <a:alpha val="74998"/>
              </a:schemeClr>
            </a:outerShdw>
          </a:effectLst>
        </p:spPr>
      </p:pic>
      <p:sp>
        <p:nvSpPr>
          <p:cNvPr id="106511" name="Text Box 15"/>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106</a:t>
            </a:r>
            <a:endParaRPr lang="en-US" b="1" dirty="0">
              <a:latin typeface="Arial" panose="020B0604020202020204" pitchFamily="34" charset="0"/>
              <a:cs typeface="Arial" panose="020B0604020202020204" pitchFamily="34" charset="0"/>
            </a:endParaRPr>
          </a:p>
        </p:txBody>
      </p:sp>
      <p:sp>
        <p:nvSpPr>
          <p:cNvPr id="14" name="Title 13"/>
          <p:cNvSpPr>
            <a:spLocks noGrp="1"/>
          </p:cNvSpPr>
          <p:nvPr>
            <p:ph type="title"/>
          </p:nvPr>
        </p:nvSpPr>
        <p:spPr>
          <a:xfrm>
            <a:off x="685800" y="76200"/>
            <a:ext cx="7772400" cy="838200"/>
          </a:xfrm>
        </p:spPr>
        <p:txBody>
          <a:bodyPr anchor="t"/>
          <a:lstStyle/>
          <a:p>
            <a:pPr algn="ctr">
              <a:defRPr/>
            </a:pPr>
            <a:r>
              <a:rPr lang="ar-JO" dirty="0">
                <a:effectLst>
                  <a:outerShdw blurRad="38100" dist="38100" dir="2700000" algn="tl">
                    <a:srgbClr val="000000"/>
                  </a:outerShdw>
                </a:effectLst>
                <a:latin typeface="Arial Narrow" charset="0"/>
                <a:ea typeface="ＭＳ Ｐゴシック" charset="0"/>
                <a:cs typeface="ＭＳ Ｐゴシック" charset="0"/>
              </a:rPr>
              <a:t>فخار فلسطيني</a:t>
            </a:r>
            <a:endParaRPr lang="en-US" dirty="0">
              <a:effectLst>
                <a:outerShdw blurRad="38100" dist="38100" dir="2700000" algn="tl">
                  <a:srgbClr val="000000"/>
                </a:outerShdw>
              </a:effectLst>
              <a:latin typeface="Arial Narrow"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0"/>
            <a:ext cx="6546850" cy="934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1026"/>
          <p:cNvSpPr>
            <a:spLocks noGrp="1" noChangeArrowheads="1"/>
          </p:cNvSpPr>
          <p:nvPr>
            <p:ph type="title"/>
          </p:nvPr>
        </p:nvSpPr>
        <p:spPr>
          <a:xfrm>
            <a:off x="0" y="6096000"/>
            <a:ext cx="5562600" cy="609600"/>
          </a:xfrm>
          <a:solidFill>
            <a:srgbClr val="FFFFFF"/>
          </a:solidFill>
        </p:spPr>
        <p:txBody>
          <a:bodyPr/>
          <a:lstStyle/>
          <a:p>
            <a:pPr algn="ctr" eaLnBrk="1" hangingPunct="1"/>
            <a:r>
              <a:rPr lang="ar-JO" sz="2800" b="1" dirty="0">
                <a:solidFill>
                  <a:srgbClr val="800000"/>
                </a:solidFill>
                <a:latin typeface="Arial Narrow" charset="0"/>
                <a:ea typeface="ＭＳ Ｐゴシック" charset="0"/>
                <a:cs typeface="ＭＳ Ｐゴシック" charset="0"/>
              </a:rPr>
              <a:t>اكتشاف أريحا القديمة</a:t>
            </a:r>
            <a:endParaRPr lang="en-US" sz="2800" b="1" dirty="0">
              <a:solidFill>
                <a:srgbClr val="800000"/>
              </a:solidFill>
              <a:latin typeface="Arial Narrow"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8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1026"/>
          <p:cNvSpPr>
            <a:spLocks noGrp="1" noChangeArrowheads="1"/>
          </p:cNvSpPr>
          <p:nvPr>
            <p:ph type="title"/>
          </p:nvPr>
        </p:nvSpPr>
        <p:spPr>
          <a:xfrm>
            <a:off x="685800" y="0"/>
            <a:ext cx="7772400" cy="762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قيمة علم الآثار الكتابي</a:t>
            </a:r>
            <a:endParaRPr lang="en-US" dirty="0">
              <a:ea typeface="+mj-ea"/>
              <a:cs typeface="+mj-cs"/>
            </a:endParaRPr>
          </a:p>
        </p:txBody>
      </p:sp>
      <p:sp>
        <p:nvSpPr>
          <p:cNvPr id="123907" name="Rectangle 1027"/>
          <p:cNvSpPr>
            <a:spLocks noGrp="1" noChangeArrowheads="1"/>
          </p:cNvSpPr>
          <p:nvPr>
            <p:ph type="body" sz="half" idx="1"/>
          </p:nvPr>
        </p:nvSpPr>
        <p:spPr>
          <a:xfrm>
            <a:off x="395289" y="2438400"/>
            <a:ext cx="4248149" cy="1277938"/>
          </a:xfrm>
        </p:spPr>
        <p:txBody>
          <a:bodyPr/>
          <a:lstStyle/>
          <a:p>
            <a:pPr algn="ctr" rtl="1" eaLnBrk="1" hangingPunct="1">
              <a:buNone/>
              <a:defRPr/>
            </a:pPr>
            <a:endParaRPr lang="en-US" sz="4000" b="1" dirty="0">
              <a:effectLst>
                <a:outerShdw blurRad="38100" dist="38100" dir="2700000" algn="tl">
                  <a:srgbClr val="000000">
                    <a:alpha val="43137"/>
                  </a:srgbClr>
                </a:outerShdw>
              </a:effectLst>
              <a:ea typeface="+mn-ea"/>
              <a:cs typeface="+mn-cs"/>
            </a:endParaRPr>
          </a:p>
          <a:p>
            <a:pPr algn="ctr" rtl="1" eaLnBrk="1" hangingPunct="1">
              <a:buFont typeface="Wingdings" pitchFamily="-111" charset="2"/>
              <a:buBlip>
                <a:blip r:embed="rId4"/>
              </a:buBlip>
              <a:defRPr/>
            </a:pPr>
            <a:r>
              <a:rPr lang="ar-JO" sz="4000" b="1" dirty="0">
                <a:effectLst>
                  <a:outerShdw blurRad="38100" dist="38100" dir="2700000" algn="tl">
                    <a:srgbClr val="000000">
                      <a:alpha val="43137"/>
                    </a:srgbClr>
                  </a:outerShdw>
                </a:effectLst>
                <a:ea typeface="+mn-ea"/>
                <a:cs typeface="+mn-cs"/>
              </a:rPr>
              <a:t>تأكيد التاريخ الكتابي (خ ع ق، 201-4)</a:t>
            </a:r>
            <a:endParaRPr lang="en-US" sz="4000" b="1" dirty="0">
              <a:effectLst>
                <a:outerShdw blurRad="38100" dist="38100" dir="2700000" algn="tl">
                  <a:srgbClr val="000000">
                    <a:alpha val="43137"/>
                  </a:srgbClr>
                </a:outerShdw>
              </a:effectLst>
              <a:ea typeface="+mn-ea"/>
              <a:cs typeface="+mn-cs"/>
            </a:endParaRPr>
          </a:p>
        </p:txBody>
      </p:sp>
      <p:sp>
        <p:nvSpPr>
          <p:cNvPr id="117764" name="Text Box 1031"/>
          <p:cNvSpPr txBox="1">
            <a:spLocks noChangeArrowheads="1"/>
          </p:cNvSpPr>
          <p:nvPr/>
        </p:nvSpPr>
        <p:spPr bwMode="auto">
          <a:xfrm>
            <a:off x="7848600" y="76200"/>
            <a:ext cx="1406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2"/>
                </a:solidFill>
                <a:latin typeface="Arial" panose="020B0604020202020204" pitchFamily="34" charset="0"/>
                <a:cs typeface="Arial" panose="020B0604020202020204" pitchFamily="34" charset="0"/>
              </a:rPr>
              <a:t>200، 206</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7"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تأكيد التاريخ الكتابي</a:t>
            </a:r>
            <a:endParaRPr lang="en-US" dirty="0">
              <a:ea typeface="+mj-ea"/>
              <a:cs typeface="+mj-cs"/>
            </a:endParaRPr>
          </a:p>
        </p:txBody>
      </p:sp>
      <p:sp>
        <p:nvSpPr>
          <p:cNvPr id="89091" name="Rectangle 1027"/>
          <p:cNvSpPr>
            <a:spLocks noGrp="1" noChangeArrowheads="1"/>
          </p:cNvSpPr>
          <p:nvPr>
            <p:ph type="body" sz="half" idx="1"/>
          </p:nvPr>
        </p:nvSpPr>
        <p:spPr>
          <a:xfrm>
            <a:off x="685800" y="1857364"/>
            <a:ext cx="8458200" cy="885836"/>
          </a:xfrm>
        </p:spPr>
        <p:txBody>
          <a:bodyPr/>
          <a:lstStyle/>
          <a:p>
            <a:pPr algn="r" rtl="1" eaLnBrk="1" hangingPunct="1">
              <a:buFont typeface="Wingdings" pitchFamily="-111" charset="2"/>
              <a:buBlip>
                <a:blip r:embed="rId3"/>
              </a:buBlip>
              <a:defRPr/>
            </a:pPr>
            <a:r>
              <a:rPr lang="ar-JO" sz="4000" b="1" dirty="0">
                <a:effectLst>
                  <a:outerShdw blurRad="38100" dist="38100" dir="2700000" algn="tl">
                    <a:srgbClr val="000000">
                      <a:alpha val="43137"/>
                    </a:srgbClr>
                  </a:outerShdw>
                </a:effectLst>
                <a:ea typeface="+mn-ea"/>
                <a:cs typeface="+mn-cs"/>
              </a:rPr>
              <a:t>مسكن البحر الأسود (خ ع ق ، 211أ)</a:t>
            </a:r>
            <a:endParaRPr lang="en-US" sz="4000" b="1" dirty="0">
              <a:effectLst>
                <a:outerShdw blurRad="38100" dist="38100" dir="2700000" algn="tl">
                  <a:srgbClr val="000000">
                    <a:alpha val="43137"/>
                  </a:srgbClr>
                </a:outerShdw>
              </a:effectLst>
              <a:ea typeface="+mn-ea"/>
              <a:cs typeface="+mn-cs"/>
            </a:endParaRPr>
          </a:p>
        </p:txBody>
      </p:sp>
      <p:sp>
        <p:nvSpPr>
          <p:cNvPr id="89105" name="Text Box 1041"/>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206</a:t>
            </a:r>
            <a:endParaRPr lang="en-US" b="1" dirty="0">
              <a:latin typeface="Arial" panose="020B0604020202020204" pitchFamily="34" charset="0"/>
              <a:cs typeface="Arial" panose="020B0604020202020204" pitchFamily="34" charset="0"/>
            </a:endParaRPr>
          </a:p>
        </p:txBody>
      </p:sp>
      <p:sp>
        <p:nvSpPr>
          <p:cNvPr id="119812"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الطوفان</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pic>
        <p:nvPicPr>
          <p:cNvPr id="1198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68588"/>
            <a:ext cx="750411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p:spPr>
      </p:pic>
      <p:sp>
        <p:nvSpPr>
          <p:cNvPr id="157699" name="Rectangle 1027"/>
          <p:cNvSpPr>
            <a:spLocks noGrp="1" noChangeArrowheads="1"/>
          </p:cNvSpPr>
          <p:nvPr>
            <p:ph type="title"/>
          </p:nvPr>
        </p:nvSpPr>
        <p:spPr>
          <a:xfrm>
            <a:off x="421056" y="76200"/>
            <a:ext cx="8037144" cy="10668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تأكيد التاريخ الكتابي</a:t>
            </a:r>
            <a:endParaRPr lang="en-US" dirty="0">
              <a:ea typeface="+mj-ea"/>
              <a:cs typeface="+mj-cs"/>
            </a:endParaRPr>
          </a:p>
        </p:txBody>
      </p:sp>
      <p:pic>
        <p:nvPicPr>
          <p:cNvPr id="157701" name="Picture 1029" descr="place of trumpeting"/>
          <p:cNvPicPr>
            <a:picLocks noChangeAspect="1" noChangeArrowheads="1"/>
          </p:cNvPicPr>
          <p:nvPr/>
        </p:nvPicPr>
        <p:blipFill>
          <a:blip r:embed="rId4"/>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p:spPr>
      </p:pic>
      <p:sp>
        <p:nvSpPr>
          <p:cNvPr id="157702" name="AutoShape 1030"/>
          <p:cNvSpPr>
            <a:spLocks noChangeArrowheads="1"/>
          </p:cNvSpPr>
          <p:nvPr/>
        </p:nvSpPr>
        <p:spPr bwMode="auto">
          <a:xfrm rot="10800000" flipH="1">
            <a:off x="6248400" y="2590800"/>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21861" name="Text Box 1031"/>
          <p:cNvSpPr txBox="1">
            <a:spLocks noChangeArrowheads="1"/>
          </p:cNvSpPr>
          <p:nvPr/>
        </p:nvSpPr>
        <p:spPr bwMode="auto">
          <a:xfrm>
            <a:off x="8382000" y="76200"/>
            <a:ext cx="704039" cy="461665"/>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206</a:t>
            </a:r>
            <a:endParaRPr lang="en-US" b="1" dirty="0">
              <a:solidFill>
                <a:srgbClr val="FFFFFF"/>
              </a:solidFill>
              <a:latin typeface="Arial" panose="020B0604020202020204" pitchFamily="34" charset="0"/>
              <a:cs typeface="Arial" panose="020B0604020202020204" pitchFamily="34" charset="0"/>
            </a:endParaRPr>
          </a:p>
        </p:txBody>
      </p:sp>
      <p:sp>
        <p:nvSpPr>
          <p:cNvPr id="157700" name="Rectangle 1028"/>
          <p:cNvSpPr>
            <a:spLocks noGrp="1" noChangeArrowheads="1"/>
          </p:cNvSpPr>
          <p:nvPr>
            <p:ph type="body" sz="half" idx="1"/>
          </p:nvPr>
        </p:nvSpPr>
        <p:spPr>
          <a:xfrm>
            <a:off x="685800" y="2743200"/>
            <a:ext cx="5470525" cy="2971800"/>
          </a:xfrm>
        </p:spPr>
        <p:txBody>
          <a:bodyPr/>
          <a:lstStyle/>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موقع الهتاف (خ ع ق، 211)</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سور وبوابة نبع جيحون (1999م، خ ع ق، 33-34)</a:t>
            </a:r>
            <a:endParaRPr lang="en-US" sz="3600" b="1" dirty="0">
              <a:effectLst>
                <a:outerShdw blurRad="38100" dist="38100" dir="2700000" algn="tl">
                  <a:srgbClr val="000000">
                    <a:alpha val="43137"/>
                  </a:srgbClr>
                </a:outerShdw>
              </a:effectLst>
              <a:ea typeface="+mn-ea"/>
              <a:cs typeface="+mn-cs"/>
            </a:endParaRPr>
          </a:p>
        </p:txBody>
      </p:sp>
      <p:sp>
        <p:nvSpPr>
          <p:cNvPr id="121863"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0" end="0"/>
                                            </p:txEl>
                                          </p:spTgt>
                                        </p:tgtEl>
                                        <p:attrNameLst>
                                          <p:attrName>style.visibility</p:attrName>
                                        </p:attrNameLst>
                                      </p:cBhvr>
                                      <p:to>
                                        <p:strVal val="visible"/>
                                      </p:to>
                                    </p:set>
                                  </p:childTnLst>
                                </p:cTn>
                              </p:par>
                            </p:childTnLst>
                          </p:cTn>
                        </p:par>
                        <p:par>
                          <p:cTn id="7" fill="hold" nodeType="afterGroup">
                            <p:stCondLst>
                              <p:cond delay="1425"/>
                            </p:stCondLst>
                            <p:childTnLst>
                              <p:par>
                                <p:cTn id="8" presetID="9" presetClass="entr" presetSubtype="0" fill="hold"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1925"/>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3/12</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algn="r" rtl="1" eaLnBrk="1" hangingPunct="1">
              <a:lnSpc>
                <a:spcPct val="90000"/>
              </a:lnSpc>
              <a:buFont typeface="Wingdings" pitchFamily="-111" charset="2"/>
              <a:buBlip>
                <a:blip r:embed="rId3"/>
              </a:buBlip>
              <a:defRPr/>
            </a:pPr>
            <a:r>
              <a:rPr lang="ar-JO" sz="2800" b="1" dirty="0">
                <a:latin typeface="Arial" panose="020B0604020202020204" pitchFamily="34" charset="0"/>
                <a:ea typeface="+mn-ea"/>
                <a:cs typeface="Arial" panose="020B0604020202020204" pitchFamily="34" charset="0"/>
              </a:rPr>
              <a:t>مسكن البحر الأسود (خ ع ق، 211أ)</a:t>
            </a:r>
            <a:endParaRPr lang="en-US" sz="2800" b="1" dirty="0">
              <a:latin typeface="Arial" panose="020B0604020202020204" pitchFamily="34" charset="0"/>
              <a:ea typeface="+mn-ea"/>
              <a:cs typeface="Arial" panose="020B0604020202020204" pitchFamily="34" charset="0"/>
            </a:endParaRPr>
          </a:p>
          <a:p>
            <a:pPr algn="r" rtl="1" eaLnBrk="1" hangingPunct="1">
              <a:lnSpc>
                <a:spcPct val="90000"/>
              </a:lnSpc>
              <a:buFont typeface="Wingdings" pitchFamily="-111" charset="2"/>
              <a:buBlip>
                <a:blip r:embed="rId3"/>
              </a:buBlip>
              <a:defRPr/>
            </a:pPr>
            <a:r>
              <a:rPr lang="ar-JO" sz="2800" b="1" dirty="0">
                <a:latin typeface="Arial" panose="020B0604020202020204" pitchFamily="34" charset="0"/>
                <a:ea typeface="+mn-ea"/>
                <a:cs typeface="Arial" panose="020B0604020202020204" pitchFamily="34" charset="0"/>
              </a:rPr>
              <a:t>موقع الهتاف (خ ع ق، 211)</a:t>
            </a:r>
            <a:endParaRPr lang="en-US" sz="2800" b="1" dirty="0">
              <a:latin typeface="Arial" panose="020B0604020202020204" pitchFamily="34" charset="0"/>
              <a:ea typeface="+mn-ea"/>
              <a:cs typeface="Arial" panose="020B0604020202020204" pitchFamily="34" charset="0"/>
            </a:endParaRPr>
          </a:p>
          <a:p>
            <a:pPr algn="r" rtl="1" eaLnBrk="1" hangingPunct="1">
              <a:lnSpc>
                <a:spcPct val="90000"/>
              </a:lnSpc>
              <a:buFont typeface="Wingdings" pitchFamily="-111" charset="2"/>
              <a:buBlip>
                <a:blip r:embed="rId3"/>
              </a:buBlip>
              <a:defRPr/>
            </a:pPr>
            <a:r>
              <a:rPr lang="ar-JO" sz="2800" b="1" dirty="0">
                <a:latin typeface="Arial" panose="020B0604020202020204" pitchFamily="34" charset="0"/>
                <a:ea typeface="+mn-ea"/>
                <a:cs typeface="Arial" panose="020B0604020202020204" pitchFamily="34" charset="0"/>
              </a:rPr>
              <a:t>سور وبوابة نبع جيحون (1999، خ ع ق، 33-34)</a:t>
            </a:r>
            <a:endParaRPr lang="en-US" sz="2800" b="1" dirty="0">
              <a:latin typeface="Arial" panose="020B0604020202020204" pitchFamily="34" charset="0"/>
              <a:ea typeface="+mn-ea"/>
              <a:cs typeface="Arial" panose="020B0604020202020204" pitchFamily="34" charset="0"/>
            </a:endParaRPr>
          </a:p>
          <a:p>
            <a:pPr algn="r" rtl="1" eaLnBrk="1" hangingPunct="1">
              <a:lnSpc>
                <a:spcPct val="90000"/>
              </a:lnSpc>
              <a:buFont typeface="Wingdings" pitchFamily="-111" charset="2"/>
              <a:buBlip>
                <a:blip r:embed="rId3"/>
              </a:buBlip>
              <a:defRPr/>
            </a:pPr>
            <a:r>
              <a:rPr lang="ar-JO" sz="2800" b="1" dirty="0">
                <a:latin typeface="Arial" panose="020B0604020202020204" pitchFamily="34" charset="0"/>
                <a:ea typeface="+mn-ea"/>
                <a:cs typeface="Arial" panose="020B0604020202020204" pitchFamily="34" charset="0"/>
              </a:rPr>
              <a:t>نفق حزقيا وعمود وارن (خ ع ق، 31)</a:t>
            </a:r>
            <a:endParaRPr lang="en-US" sz="2800" b="1" dirty="0">
              <a:latin typeface="Arial" panose="020B0604020202020204" pitchFamily="34" charset="0"/>
              <a:ea typeface="+mn-ea"/>
              <a:cs typeface="Arial" panose="020B0604020202020204" pitchFamily="34" charset="0"/>
            </a:endParaRPr>
          </a:p>
        </p:txBody>
      </p:sp>
      <p:sp>
        <p:nvSpPr>
          <p:cNvPr id="144388" name="Text Box 4"/>
          <p:cNvSpPr txBox="1">
            <a:spLocks noChangeArrowheads="1"/>
          </p:cNvSpPr>
          <p:nvPr/>
        </p:nvSpPr>
        <p:spPr bwMode="auto">
          <a:xfrm>
            <a:off x="1219200" y="6400800"/>
            <a:ext cx="363855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defRPr/>
            </a:pPr>
            <a:r>
              <a:rPr lang="ar-JO" b="1" dirty="0">
                <a:latin typeface="Arial" panose="020B0604020202020204" pitchFamily="34" charset="0"/>
                <a:ea typeface="+mn-ea"/>
                <a:cs typeface="Arial" panose="020B0604020202020204" pitchFamily="34" charset="0"/>
              </a:rPr>
              <a:t>رسم قبور بني حسن</a:t>
            </a:r>
            <a:endParaRPr lang="en-US" b="1" dirty="0">
              <a:latin typeface="Arial" panose="020B0604020202020204" pitchFamily="34" charset="0"/>
              <a:ea typeface="+mn-ea"/>
              <a:cs typeface="Arial" panose="020B0604020202020204" pitchFamily="34" charset="0"/>
            </a:endParaRPr>
          </a:p>
        </p:txBody>
      </p:sp>
      <p:pic>
        <p:nvPicPr>
          <p:cNvPr id="144389" name="Picture 5" descr="stone5_1"/>
          <p:cNvPicPr>
            <a:picLocks noGrp="1" noChangeAspect="1" noChangeArrowheads="1"/>
          </p:cNvPicPr>
          <p:nvPr>
            <p:ph sz="quarter" idx="3"/>
          </p:nvPr>
        </p:nvPicPr>
        <p:blipFill>
          <a:blip r:embed="rId4"/>
          <a:srcRect/>
          <a:stretch>
            <a:fillRect/>
          </a:stretch>
        </p:blipFill>
        <p:spPr>
          <a:xfrm>
            <a:off x="1143000" y="3933056"/>
            <a:ext cx="3810000" cy="2457450"/>
          </a:xfrm>
          <a:effectLst>
            <a:outerShdw blurRad="63500" dist="38099" dir="2700000" algn="ctr" rotWithShape="0">
              <a:schemeClr val="bg2">
                <a:alpha val="74998"/>
              </a:schemeClr>
            </a:outerShdw>
          </a:effectLst>
        </p:spPr>
      </p:pic>
      <p:sp>
        <p:nvSpPr>
          <p:cNvPr id="144386" name="Rectangle 2"/>
          <p:cNvSpPr>
            <a:spLocks noGrp="1" noChangeArrowheads="1"/>
          </p:cNvSpPr>
          <p:nvPr>
            <p:ph type="title"/>
          </p:nvPr>
        </p:nvSpPr>
        <p:spPr>
          <a:xfrm>
            <a:off x="685800" y="-762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تأكيد التاريخ الكتابي</a:t>
            </a:r>
            <a:endParaRPr lang="en-US" dirty="0">
              <a:ea typeface="+mj-ea"/>
              <a:cs typeface="+mj-cs"/>
            </a:endParaRPr>
          </a:p>
        </p:txBody>
      </p:sp>
      <p:sp>
        <p:nvSpPr>
          <p:cNvPr id="144391" name="Text Box 7"/>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206</a:t>
            </a:r>
            <a:endParaRPr lang="en-US" b="1" dirty="0">
              <a:latin typeface="Arial" panose="020B0604020202020204" pitchFamily="34" charset="0"/>
              <a:cs typeface="Arial" panose="020B0604020202020204" pitchFamily="34" charset="0"/>
            </a:endParaRPr>
          </a:p>
        </p:txBody>
      </p:sp>
      <p:sp>
        <p:nvSpPr>
          <p:cNvPr id="123910"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4838700" y="609600"/>
            <a:ext cx="4305300" cy="1219200"/>
          </a:xfrm>
          <a:effectLst>
            <a:outerShdw blurRad="63500" dist="38099" dir="2700000" algn="ctr" rotWithShape="0">
              <a:schemeClr val="bg2">
                <a:alpha val="74998"/>
              </a:schemeClr>
            </a:outerShdw>
          </a:effectLst>
        </p:spPr>
        <p:txBody>
          <a:bodyPr anchor="t"/>
          <a:lstStyle/>
          <a:p>
            <a:pPr algn="ctr" eaLnBrk="1" hangingPunct="1">
              <a:defRPr/>
            </a:pPr>
            <a:r>
              <a:rPr lang="ar-JO" sz="4000" dirty="0">
                <a:ea typeface="+mj-ea"/>
                <a:cs typeface="+mj-cs"/>
              </a:rPr>
              <a:t>نفق حزقيا</a:t>
            </a:r>
            <a:endParaRPr lang="en-US" sz="4000" dirty="0">
              <a:ea typeface="+mj-ea"/>
              <a:cs typeface="+mj-cs"/>
            </a:endParaRPr>
          </a:p>
        </p:txBody>
      </p:sp>
      <p:pic>
        <p:nvPicPr>
          <p:cNvPr id="145411" name="Picture 1027" descr="Hezekiah's Tunnel"/>
          <p:cNvPicPr>
            <a:picLocks noChangeAspect="1" noChangeArrowheads="1"/>
          </p:cNvPicPr>
          <p:nvPr/>
        </p:nvPicPr>
        <p:blipFill>
          <a:blip r:embed="rId3"/>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p:spPr>
      </p:pic>
      <p:pic>
        <p:nvPicPr>
          <p:cNvPr id="145412" name="Picture 1028" descr="Hezekiah's Tunnel0002"/>
          <p:cNvPicPr>
            <a:picLocks noChangeAspect="1" noChangeArrowheads="1"/>
          </p:cNvPicPr>
          <p:nvPr/>
        </p:nvPicPr>
        <p:blipFill>
          <a:blip r:embed="rId4"/>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5414" name="Text Box 1030"/>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30</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026" descr="Hezekiah's Tunnel0002"/>
          <p:cNvPicPr>
            <a:picLocks noChangeAspect="1" noChangeArrowheads="1"/>
          </p:cNvPicPr>
          <p:nvPr/>
        </p:nvPicPr>
        <p:blipFill>
          <a:blip r:embed="rId3"/>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pic>
        <p:nvPicPr>
          <p:cNvPr id="146435" name="Picture 1027" descr="Hezekiah's Tunnel0003"/>
          <p:cNvPicPr>
            <a:picLocks noChangeAspect="1" noChangeArrowheads="1"/>
          </p:cNvPicPr>
          <p:nvPr/>
        </p:nvPicPr>
        <p:blipFill>
          <a:blip r:embed="rId4"/>
          <a:srcRect l="2625" t="5688" r="2232" b="7932"/>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p:spPr>
      </p:pic>
      <p:sp>
        <p:nvSpPr>
          <p:cNvPr id="146436" name="Rectangle 1028"/>
          <p:cNvSpPr>
            <a:spLocks noGrp="1" noChangeArrowheads="1"/>
          </p:cNvSpPr>
          <p:nvPr>
            <p:ph type="title"/>
          </p:nvPr>
        </p:nvSpPr>
        <p:spPr>
          <a:xfrm>
            <a:off x="3733800" y="476672"/>
            <a:ext cx="5410200" cy="971128"/>
          </a:xfrm>
          <a:effectLst>
            <a:outerShdw blurRad="63500" dist="38099" dir="2700000" algn="ctr" rotWithShape="0">
              <a:schemeClr val="bg2">
                <a:alpha val="74998"/>
              </a:schemeClr>
            </a:outerShdw>
          </a:effectLst>
        </p:spPr>
        <p:txBody>
          <a:bodyPr anchor="t"/>
          <a:lstStyle/>
          <a:p>
            <a:pPr algn="ctr" eaLnBrk="1" hangingPunct="1">
              <a:defRPr/>
            </a:pPr>
            <a:r>
              <a:rPr lang="ar-JO" sz="4000" b="1" dirty="0">
                <a:ea typeface="+mj-ea"/>
                <a:cs typeface="+mj-cs"/>
              </a:rPr>
              <a:t>عمود وارن</a:t>
            </a:r>
            <a:endParaRPr lang="en-US" sz="4000" b="1" dirty="0">
              <a:ea typeface="+mj-ea"/>
              <a:cs typeface="+mj-cs"/>
            </a:endParaRPr>
          </a:p>
        </p:txBody>
      </p:sp>
      <p:pic>
        <p:nvPicPr>
          <p:cNvPr id="146437" name="Picture 1029" descr="Warren's Shaft Map"/>
          <p:cNvPicPr>
            <a:picLocks noChangeAspect="1" noChangeArrowheads="1"/>
          </p:cNvPicPr>
          <p:nvPr/>
        </p:nvPicPr>
        <p:blipFill>
          <a:blip r:embed="rId5"/>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p:spPr>
      </p:pic>
      <p:grpSp>
        <p:nvGrpSpPr>
          <p:cNvPr id="2" name="Group 1030"/>
          <p:cNvGrpSpPr>
            <a:grpSpLocks/>
          </p:cNvGrpSpPr>
          <p:nvPr/>
        </p:nvGrpSpPr>
        <p:grpSpPr bwMode="auto">
          <a:xfrm rot="339438">
            <a:off x="2894013" y="1230313"/>
            <a:ext cx="4267200" cy="3733800"/>
            <a:chOff x="1824" y="336"/>
            <a:chExt cx="2544" cy="2784"/>
          </a:xfrm>
        </p:grpSpPr>
        <p:sp>
          <p:nvSpPr>
            <p:cNvPr id="146439" name="Line 1031"/>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6440" name="Line 1032"/>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grpSp>
      <p:sp>
        <p:nvSpPr>
          <p:cNvPr id="146441" name="Rectangle 1033"/>
          <p:cNvSpPr>
            <a:spLocks noRot="1" noChangeArrowheads="1"/>
          </p:cNvSpPr>
          <p:nvPr/>
        </p:nvSpPr>
        <p:spPr bwMode="auto">
          <a:xfrm>
            <a:off x="7929586" y="152400"/>
            <a:ext cx="1138214"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defRPr/>
            </a:pPr>
            <a:r>
              <a:rPr lang="ar-JO" b="1" dirty="0">
                <a:solidFill>
                  <a:schemeClr val="tx2"/>
                </a:solidFill>
                <a:latin typeface="Arial Narrow" charset="0"/>
              </a:rPr>
              <a:t>31-34</a:t>
            </a:r>
            <a:endParaRPr lang="en-US" sz="2800" dirty="0">
              <a:solidFill>
                <a:schemeClr val="tx2"/>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41313"/>
            <a:ext cx="6019800" cy="1143000"/>
          </a:xfrm>
          <a:effectLst>
            <a:outerShdw blurRad="63500" dist="38099" dir="2700000" algn="ctr" rotWithShape="0">
              <a:schemeClr val="bg2">
                <a:alpha val="74998"/>
              </a:schemeClr>
            </a:outerShdw>
          </a:effectLst>
        </p:spPr>
        <p:txBody>
          <a:bodyPr/>
          <a:lstStyle/>
          <a:p>
            <a:pPr algn="ctr" eaLnBrk="1" hangingPunct="1">
              <a:defRPr/>
            </a:pPr>
            <a:r>
              <a:rPr lang="ar-JO" b="1" dirty="0">
                <a:latin typeface="Arial" panose="020B0604020202020204" pitchFamily="34" charset="0"/>
                <a:ea typeface="+mj-ea"/>
                <a:cs typeface="Arial" panose="020B0604020202020204" pitchFamily="34" charset="0"/>
              </a:rPr>
              <a:t>نقل الكتاب المقدس</a:t>
            </a:r>
            <a:endParaRPr lang="en-US" b="1" dirty="0">
              <a:latin typeface="Arial" panose="020B0604020202020204" pitchFamily="34" charset="0"/>
              <a:ea typeface="+mj-ea"/>
              <a:cs typeface="Arial" panose="020B0604020202020204" pitchFamily="34" charset="0"/>
            </a:endParaRPr>
          </a:p>
        </p:txBody>
      </p:sp>
      <p:sp>
        <p:nvSpPr>
          <p:cNvPr id="109571" name="Rectangle 3"/>
          <p:cNvSpPr>
            <a:spLocks noGrp="1" noChangeArrowheads="1"/>
          </p:cNvSpPr>
          <p:nvPr>
            <p:ph type="body" sz="half" idx="1"/>
          </p:nvPr>
        </p:nvSpPr>
        <p:spPr>
          <a:xfrm>
            <a:off x="611188" y="1816100"/>
            <a:ext cx="4960944" cy="533400"/>
          </a:xfrm>
        </p:spPr>
        <p:txBody>
          <a:bodyPr/>
          <a:lstStyle/>
          <a:p>
            <a:pPr algn="r" rtl="1" eaLnBrk="1" hangingPunct="1">
              <a:lnSpc>
                <a:spcPct val="90000"/>
              </a:lnSpc>
              <a:buFont typeface="Wingdings" pitchFamily="-111" charset="2"/>
              <a:buBlip>
                <a:blip r:embed="rId3"/>
              </a:buBlip>
              <a:defRPr/>
            </a:pPr>
            <a:r>
              <a:rPr lang="ar-JO"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rPr>
              <a:t>مخطوطة أشعياء الماسورية</a:t>
            </a:r>
            <a:endParaRPr lang="en-US"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endParaRPr>
          </a:p>
        </p:txBody>
      </p:sp>
      <p:pic>
        <p:nvPicPr>
          <p:cNvPr id="109573" name="Picture 5" descr="d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71675"/>
            <a:ext cx="3667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13" descr="psalm-b"/>
          <p:cNvPicPr>
            <a:picLocks noChangeAspect="1" noChangeArrowheads="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16" descr="ishscrl"/>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52388" y="2349500"/>
            <a:ext cx="33766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5" name="Text Box 17"/>
          <p:cNvSpPr txBox="1">
            <a:spLocks noChangeArrowheads="1"/>
          </p:cNvSpPr>
          <p:nvPr/>
        </p:nvSpPr>
        <p:spPr bwMode="auto">
          <a:xfrm>
            <a:off x="533400" y="3203575"/>
            <a:ext cx="31099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rPr>
              <a:t>أشعياء 1000م</a:t>
            </a:r>
            <a:endParaRPr lang="en-US" sz="3600"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09587" name="Text Box 19"/>
          <p:cNvSpPr txBox="1">
            <a:spLocks noChangeArrowheads="1"/>
          </p:cNvSpPr>
          <p:nvPr/>
        </p:nvSpPr>
        <p:spPr bwMode="auto">
          <a:xfrm>
            <a:off x="609600" y="4445000"/>
            <a:ext cx="30337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rPr>
              <a:t>أشعياء 200 ق.م</a:t>
            </a:r>
            <a:endParaRPr lang="en-US" sz="2800"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09588" name="Text Box 20"/>
          <p:cNvSpPr txBox="1">
            <a:spLocks noChangeArrowheads="1"/>
          </p:cNvSpPr>
          <p:nvPr/>
        </p:nvSpPr>
        <p:spPr bwMode="auto">
          <a:xfrm>
            <a:off x="4203700" y="3581400"/>
            <a:ext cx="1447800" cy="1384995"/>
          </a:xfrm>
          <a:prstGeom prst="rect">
            <a:avLst/>
          </a:prstGeom>
          <a:noFill/>
          <a:ln w="9525">
            <a:noFill/>
            <a:miter lim="800000"/>
            <a:headEnd/>
            <a:tailEnd/>
          </a:ln>
          <a:effectLst/>
        </p:spPr>
        <p:txBody>
          <a:bodyPr>
            <a:spAutoFit/>
          </a:bodyPr>
          <a:lstStyle/>
          <a:p>
            <a:pPr algn="ctr">
              <a:defRPr/>
            </a:pPr>
            <a:r>
              <a:rPr lang="ar-JO" sz="2800"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rPr>
              <a:t>قبل</a:t>
            </a:r>
          </a:p>
          <a:p>
            <a:pPr algn="ctr">
              <a:defRPr/>
            </a:pPr>
            <a:r>
              <a:rPr lang="ar-JO" sz="2800"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rPr>
              <a:t> 1200 سنة</a:t>
            </a:r>
            <a:endParaRPr lang="en-US" sz="2800"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09589" name="AutoShape 21"/>
          <p:cNvSpPr>
            <a:spLocks/>
          </p:cNvSpPr>
          <p:nvPr/>
        </p:nvSpPr>
        <p:spPr bwMode="auto">
          <a:xfrm>
            <a:off x="3746500" y="3429000"/>
            <a:ext cx="609600" cy="1524000"/>
          </a:xfrm>
          <a:prstGeom prst="rightBrace">
            <a:avLst>
              <a:gd name="adj1" fmla="val 20833"/>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9591" name="Rectangle 23"/>
          <p:cNvSpPr>
            <a:spLocks noChangeArrowheads="1"/>
          </p:cNvSpPr>
          <p:nvPr/>
        </p:nvSpPr>
        <p:spPr bwMode="auto">
          <a:xfrm>
            <a:off x="304800" y="5410200"/>
            <a:ext cx="5267332" cy="6096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3"/>
              </a:buBlip>
              <a:defRPr/>
            </a:pPr>
            <a:r>
              <a:rPr lang="ar-JO" sz="3200"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rPr>
              <a:t>مخطوطة أشعياء البحر الميت</a:t>
            </a:r>
            <a:endParaRPr lang="en-US" sz="3200" b="1" dirty="0">
              <a:effectLst>
                <a:outerShdw blurRad="60325"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09593" name="Text Box 25"/>
          <p:cNvSpPr txBox="1">
            <a:spLocks noChangeArrowheads="1"/>
          </p:cNvSpPr>
          <p:nvPr/>
        </p:nvSpPr>
        <p:spPr bwMode="auto">
          <a:xfrm>
            <a:off x="8172450" y="76200"/>
            <a:ext cx="97155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207</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755576" y="2632075"/>
            <a:ext cx="7992888" cy="3046988"/>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wrap="square">
            <a:spAutoFit/>
          </a:bodyPr>
          <a:lstStyle/>
          <a:p>
            <a:pPr algn="r" rtl="1" eaLnBrk="0" hangingPunct="0">
              <a:spcBef>
                <a:spcPct val="50000"/>
              </a:spcBef>
              <a:buFont typeface="Arial" pitchFamily="-105" charset="0"/>
              <a:buNone/>
              <a:defRPr/>
            </a:pPr>
            <a:r>
              <a:rPr lang="ar-JO" b="1" dirty="0">
                <a:solidFill>
                  <a:srgbClr val="FFFFFF"/>
                </a:solidFill>
                <a:latin typeface="Arial" panose="020B0604020202020204" pitchFamily="34" charset="0"/>
              </a:rPr>
              <a:t>من بين 166 حرف عبري في أشعياء 53، فقط 17 حرف في مخطوطة البحر الميت تختلف عن النص الماسوري :</a:t>
            </a:r>
            <a:endParaRPr lang="en-US" b="1" dirty="0">
              <a:solidFill>
                <a:srgbClr val="FFFFFF"/>
              </a:solidFill>
              <a:latin typeface="Arial" panose="020B0604020202020204" pitchFamily="34" charset="0"/>
            </a:endParaRPr>
          </a:p>
          <a:p>
            <a:pPr algn="r" rtl="1" eaLnBrk="0" hangingPunct="0">
              <a:spcBef>
                <a:spcPct val="50000"/>
              </a:spcBef>
              <a:buFont typeface="Arial" pitchFamily="-105" charset="0"/>
              <a:buNone/>
              <a:defRPr/>
            </a:pPr>
            <a:r>
              <a:rPr lang="ar-JO" b="1" dirty="0">
                <a:solidFill>
                  <a:srgbClr val="FFFFFF"/>
                </a:solidFill>
                <a:latin typeface="Arial" panose="020B0604020202020204" pitchFamily="34" charset="0"/>
              </a:rPr>
              <a:t>10 حروف = اختلافات في </a:t>
            </a:r>
            <a:r>
              <a:rPr lang="ar-JO" b="1" dirty="0">
                <a:solidFill>
                  <a:srgbClr val="FFC000"/>
                </a:solidFill>
                <a:latin typeface="Arial" panose="020B0604020202020204" pitchFamily="34" charset="0"/>
              </a:rPr>
              <a:t>التهجئة</a:t>
            </a:r>
            <a:endParaRPr lang="en-US" b="1" dirty="0">
              <a:solidFill>
                <a:srgbClr val="FFFFFF"/>
              </a:solidFill>
              <a:latin typeface="Arial" panose="020B0604020202020204" pitchFamily="34" charset="0"/>
            </a:endParaRPr>
          </a:p>
          <a:p>
            <a:pPr algn="r" rtl="1" eaLnBrk="0" hangingPunct="0">
              <a:spcBef>
                <a:spcPct val="50000"/>
              </a:spcBef>
              <a:buFont typeface="Arial" pitchFamily="-105" charset="0"/>
              <a:buNone/>
              <a:defRPr/>
            </a:pPr>
            <a:r>
              <a:rPr lang="ar-JO" b="1" dirty="0">
                <a:solidFill>
                  <a:srgbClr val="FFFFFF"/>
                </a:solidFill>
                <a:latin typeface="Arial" panose="020B0604020202020204" pitchFamily="34" charset="0"/>
              </a:rPr>
              <a:t>4 حروف = اختلافات </a:t>
            </a:r>
            <a:r>
              <a:rPr lang="ar-JO" b="1" dirty="0">
                <a:solidFill>
                  <a:srgbClr val="FFC000"/>
                </a:solidFill>
                <a:latin typeface="Arial" panose="020B0604020202020204" pitchFamily="34" charset="0"/>
              </a:rPr>
              <a:t>أسلوبية</a:t>
            </a:r>
            <a:endParaRPr lang="en-US" b="1" u="sng" dirty="0">
              <a:solidFill>
                <a:srgbClr val="FFFFFF"/>
              </a:solidFill>
              <a:latin typeface="Arial" panose="020B0604020202020204" pitchFamily="34" charset="0"/>
            </a:endParaRPr>
          </a:p>
          <a:p>
            <a:pPr algn="r" rtl="1" eaLnBrk="0" hangingPunct="0">
              <a:spcBef>
                <a:spcPct val="50000"/>
              </a:spcBef>
              <a:buFont typeface="Arial" pitchFamily="-105" charset="0"/>
              <a:buNone/>
              <a:defRPr/>
            </a:pPr>
            <a:r>
              <a:rPr lang="ar-JO" b="1" u="sng" dirty="0">
                <a:solidFill>
                  <a:srgbClr val="FFFFFF"/>
                </a:solidFill>
                <a:latin typeface="Arial" panose="020B0604020202020204" pitchFamily="34" charset="0"/>
              </a:rPr>
              <a:t>3 حروف = </a:t>
            </a:r>
            <a:r>
              <a:rPr lang="ar-JO" b="1" u="sng" dirty="0">
                <a:solidFill>
                  <a:srgbClr val="FFC000"/>
                </a:solidFill>
                <a:latin typeface="Arial" panose="020B0604020202020204" pitchFamily="34" charset="0"/>
              </a:rPr>
              <a:t>إضافة كلمة </a:t>
            </a:r>
            <a:r>
              <a:rPr lang="ar-JO" b="1" u="sng" dirty="0">
                <a:solidFill>
                  <a:srgbClr val="FFFFFF"/>
                </a:solidFill>
                <a:latin typeface="Arial" panose="020B0604020202020204" pitchFamily="34" charset="0"/>
              </a:rPr>
              <a:t>نور (ع 11)</a:t>
            </a:r>
            <a:endParaRPr lang="en-US" b="1" dirty="0">
              <a:solidFill>
                <a:srgbClr val="FFFFFF"/>
              </a:solidFill>
              <a:latin typeface="Arial" panose="020B0604020202020204" pitchFamily="34" charset="0"/>
            </a:endParaRPr>
          </a:p>
          <a:p>
            <a:pPr algn="r" rtl="1" eaLnBrk="0" hangingPunct="0">
              <a:spcBef>
                <a:spcPct val="50000"/>
              </a:spcBef>
              <a:buFont typeface="Arial" pitchFamily="-105" charset="0"/>
              <a:buNone/>
              <a:defRPr/>
            </a:pPr>
            <a:r>
              <a:rPr lang="ar-JO" b="1" dirty="0">
                <a:solidFill>
                  <a:srgbClr val="FFFFFF"/>
                </a:solidFill>
                <a:latin typeface="Arial" panose="020B0604020202020204" pitchFamily="34" charset="0"/>
              </a:rPr>
              <a:t>17 حرف = لا تأثير على التعليم الكتابي</a:t>
            </a:r>
            <a:endParaRPr lang="en-US" b="1" dirty="0">
              <a:solidFill>
                <a:srgbClr val="FFFFFF"/>
              </a:solidFill>
              <a:latin typeface="Arial" panose="020B0604020202020204" pitchFamily="34" charset="0"/>
            </a:endParaRPr>
          </a:p>
        </p:txBody>
      </p:sp>
      <p:sp>
        <p:nvSpPr>
          <p:cNvPr id="1559562" name="Text Box 10"/>
          <p:cNvSpPr txBox="1">
            <a:spLocks noChangeArrowheads="1"/>
          </p:cNvSpPr>
          <p:nvPr/>
        </p:nvSpPr>
        <p:spPr bwMode="auto">
          <a:xfrm>
            <a:off x="0" y="6375400"/>
            <a:ext cx="8883080" cy="40011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r" eaLnBrk="0" hangingPunct="0">
              <a:defRPr/>
            </a:pPr>
            <a:r>
              <a:rPr lang="ar-JO" sz="2000" b="1" dirty="0">
                <a:solidFill>
                  <a:srgbClr val="FFFFFF"/>
                </a:solidFill>
                <a:latin typeface="26" charset="0"/>
              </a:rPr>
              <a:t>غايسلر ونيكس، مقدمة العهد الجديد، 382</a:t>
            </a:r>
            <a:endParaRPr lang="en-US" sz="2000" b="1" dirty="0">
              <a:solidFill>
                <a:srgbClr val="FFFFFF"/>
              </a:solidFill>
              <a:latin typeface="26" charset="0"/>
            </a:endParaRPr>
          </a:p>
        </p:txBody>
      </p:sp>
      <p:pic>
        <p:nvPicPr>
          <p:cNvPr id="1559563" name="Picture 11"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ar-JO" sz="3200" dirty="0">
                <a:solidFill>
                  <a:schemeClr val="tx1"/>
                </a:solidFill>
                <a:latin typeface="Arial" panose="020B0604020202020204" pitchFamily="34" charset="0"/>
                <a:ea typeface="ＭＳ Ｐゴシック" charset="0"/>
                <a:cs typeface="ＭＳ Ｐゴシック" charset="0"/>
              </a:rPr>
              <a:t>أشعياء : مخطوطة قمران       مقابل                الماسورية</a:t>
            </a:r>
            <a:endParaRPr lang="en-US" sz="2400" dirty="0">
              <a:solidFill>
                <a:schemeClr val="tx1"/>
              </a:solidFill>
              <a:latin typeface="Arial" panose="020B0604020202020204" pitchFamily="34"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255472"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1000م</a:t>
            </a:r>
            <a:endParaRPr lang="en-US" sz="3200" b="1" dirty="0">
              <a:solidFill>
                <a:srgbClr val="FFFFFF"/>
              </a:solidFill>
              <a:latin typeface="26" charset="0"/>
            </a:endParaRPr>
          </a:p>
        </p:txBody>
      </p:sp>
      <p:sp>
        <p:nvSpPr>
          <p:cNvPr id="1559566" name="Text Box 14"/>
          <p:cNvSpPr txBox="1">
            <a:spLocks noChangeArrowheads="1"/>
          </p:cNvSpPr>
          <p:nvPr/>
        </p:nvSpPr>
        <p:spPr bwMode="auto">
          <a:xfrm>
            <a:off x="5486400" y="1143000"/>
            <a:ext cx="1475084"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200 ق.م</a:t>
            </a:r>
            <a:endParaRPr lang="en-US" sz="3200" b="1" dirty="0">
              <a:solidFill>
                <a:srgbClr val="FFFFFF"/>
              </a:solidFill>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4146" name="Rectangle 12"/>
          <p:cNvSpPr>
            <a:spLocks noGrp="1" noChangeArrowheads="1"/>
          </p:cNvSpPr>
          <p:nvPr>
            <p:ph type="title" idx="4294967295"/>
          </p:nvPr>
        </p:nvSpPr>
        <p:spPr>
          <a:xfrm>
            <a:off x="228600" y="152400"/>
            <a:ext cx="4267200" cy="1981200"/>
          </a:xfrm>
        </p:spPr>
        <p:txBody>
          <a:bodyPr/>
          <a:lstStyle/>
          <a:p>
            <a:pPr eaLnBrk="1" hangingPunct="1"/>
            <a:r>
              <a:rPr lang="en-US">
                <a:latin typeface="Times New Roman" charset="0"/>
                <a:ea typeface="ＭＳ Ｐゴシック" charset="0"/>
                <a:cs typeface="ＭＳ Ｐゴシック" charset="0"/>
              </a:rPr>
              <a:t>Better Interpretation of Scripture</a:t>
            </a:r>
          </a:p>
        </p:txBody>
      </p:sp>
      <p:pic>
        <p:nvPicPr>
          <p:cNvPr id="134147" name="Picture 2"/>
          <p:cNvPicPr>
            <a:picLocks noChangeAspect="1" noChangeArrowheads="1"/>
          </p:cNvPicPr>
          <p:nvPr/>
        </p:nvPicPr>
        <p:blipFill>
          <a:blip r:embed="rId4">
            <a:extLst>
              <a:ext uri="{28A0092B-C50C-407E-A947-70E740481C1C}">
                <a14:useLocalDpi xmlns:a14="http://schemas.microsoft.com/office/drawing/2010/main" val="0"/>
              </a:ext>
            </a:extLst>
          </a:blip>
          <a:srcRect l="2898"/>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z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4633" name="Rectangle 9"/>
          <p:cNvSpPr>
            <a:spLocks noChangeArrowheads="1"/>
          </p:cNvSpPr>
          <p:nvPr/>
        </p:nvSpPr>
        <p:spPr bwMode="auto">
          <a:xfrm>
            <a:off x="107504" y="381000"/>
            <a:ext cx="7312496" cy="990600"/>
          </a:xfrm>
          <a:prstGeom prst="rect">
            <a:avLst/>
          </a:prstGeom>
          <a:noFill/>
          <a:ln w="9525">
            <a:noFill/>
            <a:miter lim="800000"/>
            <a:headEnd/>
            <a:tailEnd/>
          </a:ln>
          <a:effectLst/>
        </p:spPr>
        <p:txBody>
          <a:bodyPr anchor="b"/>
          <a:lstStyle/>
          <a:p>
            <a:pPr algn="ctr">
              <a:defRPr/>
            </a:pPr>
            <a:r>
              <a:rPr lang="ar-JO" sz="4400" b="1" dirty="0">
                <a:solidFill>
                  <a:schemeClr val="bg1"/>
                </a:solidFill>
                <a:effectLst>
                  <a:glow rad="190500">
                    <a:schemeClr val="tx1"/>
                  </a:glow>
                </a:effectLst>
                <a:latin typeface="Arial Narrow" charset="0"/>
              </a:rPr>
              <a:t>تفسير أفضل للنص الكتابي</a:t>
            </a:r>
            <a:endParaRPr lang="en-US" sz="4400" b="1" dirty="0">
              <a:solidFill>
                <a:schemeClr val="bg1"/>
              </a:solidFill>
              <a:effectLst>
                <a:glow rad="190500">
                  <a:schemeClr val="tx1"/>
                </a:glow>
              </a:effectLst>
            </a:endParaRPr>
          </a:p>
        </p:txBody>
      </p:sp>
      <p:sp>
        <p:nvSpPr>
          <p:cNvPr id="154635" name="Text Box 11"/>
          <p:cNvSpPr txBox="1">
            <a:spLocks noChangeArrowheads="1"/>
          </p:cNvSpPr>
          <p:nvPr/>
        </p:nvSpPr>
        <p:spPr bwMode="auto">
          <a:xfrm>
            <a:off x="7358082" y="0"/>
            <a:ext cx="1785918" cy="523220"/>
          </a:xfrm>
          <a:prstGeom prst="rect">
            <a:avLst/>
          </a:prstGeom>
          <a:solidFill>
            <a:schemeClr val="accent2"/>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208 (ب) 3</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4629" name="Text Box 5"/>
          <p:cNvSpPr txBox="1">
            <a:spLocks noChangeArrowheads="1"/>
          </p:cNvSpPr>
          <p:nvPr/>
        </p:nvSpPr>
        <p:spPr bwMode="auto">
          <a:xfrm rot="59249">
            <a:off x="3124200" y="1684338"/>
            <a:ext cx="1493838" cy="579437"/>
          </a:xfrm>
          <a:prstGeom prst="rect">
            <a:avLst/>
          </a:prstGeom>
          <a:noFill/>
          <a:ln w="9525">
            <a:noFill/>
            <a:miter lim="800000"/>
            <a:headEnd/>
            <a:tailEnd/>
          </a:ln>
          <a:effectLst/>
        </p:spPr>
        <p:txBody>
          <a:bodyPr>
            <a:spAutoFit/>
          </a:bodyPr>
          <a:lstStyle/>
          <a:p>
            <a:pPr>
              <a:spcBef>
                <a:spcPct val="50000"/>
              </a:spcBef>
              <a:defRPr/>
            </a:pPr>
            <a:r>
              <a:rPr lang="ar-JO" sz="3200" b="1" dirty="0">
                <a:solidFill>
                  <a:schemeClr val="bg1"/>
                </a:solidFill>
                <a:effectLst>
                  <a:glow rad="190500">
                    <a:schemeClr val="tx1"/>
                  </a:glow>
                </a:effectLst>
                <a:latin typeface="Arial" panose="020B0604020202020204" pitchFamily="34" charset="0"/>
                <a:ea typeface="+mn-ea"/>
                <a:cs typeface="Arial" panose="020B0604020202020204" pitchFamily="34" charset="0"/>
              </a:rPr>
              <a:t>حاصور</a:t>
            </a:r>
            <a:endParaRPr lang="en-US" sz="3200" b="1" dirty="0">
              <a:solidFill>
                <a:schemeClr val="bg1"/>
              </a:solidFill>
              <a:effectLst>
                <a:glow rad="190500">
                  <a:schemeClr val="tx1"/>
                </a:glow>
              </a:effectLst>
              <a:latin typeface="Arial" panose="020B0604020202020204" pitchFamily="34" charset="0"/>
              <a:ea typeface="+mn-ea"/>
              <a:cs typeface="Arial" panose="020B0604020202020204" pitchFamily="34" charset="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
          <p:cNvSpPr>
            <a:spLocks noGrp="1" noChangeArrowheads="1"/>
          </p:cNvSpPr>
          <p:nvPr>
            <p:ph type="title"/>
          </p:nvPr>
        </p:nvSpPr>
        <p:spPr>
          <a:xfrm>
            <a:off x="685800" y="304800"/>
            <a:ext cx="7772400" cy="1143000"/>
          </a:xfrm>
        </p:spPr>
        <p:txBody>
          <a:bodyPr/>
          <a:lstStyle/>
          <a:p>
            <a:pPr algn="ctr" eaLnBrk="1" hangingPunct="1"/>
            <a:r>
              <a:rPr lang="ar-JO" b="1" dirty="0">
                <a:solidFill>
                  <a:srgbClr val="FFFFFF"/>
                </a:solidFill>
                <a:latin typeface="Arial Narrow" charset="0"/>
                <a:ea typeface="ＭＳ Ｐゴシック" charset="0"/>
                <a:cs typeface="ＭＳ Ｐゴシック" charset="0"/>
              </a:rPr>
              <a:t>قيمة علم الآثار الكتابي</a:t>
            </a:r>
            <a:endParaRPr lang="en-US" b="1" dirty="0">
              <a:solidFill>
                <a:srgbClr val="FFFFFF"/>
              </a:solidFill>
              <a:latin typeface="Arial Narrow" charset="0"/>
              <a:ea typeface="ＭＳ Ｐゴシック" charset="0"/>
              <a:cs typeface="ＭＳ Ｐゴシック" charset="0"/>
            </a:endParaRPr>
          </a:p>
        </p:txBody>
      </p:sp>
      <p:pic>
        <p:nvPicPr>
          <p:cNvPr id="136194"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62575" y="2852738"/>
            <a:ext cx="3673475" cy="1836737"/>
          </a:xfrm>
        </p:spPr>
      </p:pic>
      <p:sp>
        <p:nvSpPr>
          <p:cNvPr id="81928" name="Rectangle 8"/>
          <p:cNvSpPr>
            <a:spLocks noChangeArrowheads="1"/>
          </p:cNvSpPr>
          <p:nvPr/>
        </p:nvSpPr>
        <p:spPr bwMode="auto">
          <a:xfrm>
            <a:off x="685800" y="609600"/>
            <a:ext cx="7772400" cy="762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defRPr/>
            </a:pPr>
            <a:endParaRPr lang="en-US" sz="4400" dirty="0">
              <a:solidFill>
                <a:schemeClr val="tx2"/>
              </a:solidFill>
              <a:latin typeface="Arial Narrow" pitchFamily="-111" charset="0"/>
              <a:ea typeface="+mn-ea"/>
              <a:cs typeface="+mn-cs"/>
            </a:endParaRPr>
          </a:p>
        </p:txBody>
      </p:sp>
      <p:sp>
        <p:nvSpPr>
          <p:cNvPr id="81931" name="Text Box 11"/>
          <p:cNvSpPr txBox="1">
            <a:spLocks noChangeArrowheads="1"/>
          </p:cNvSpPr>
          <p:nvPr/>
        </p:nvSpPr>
        <p:spPr bwMode="auto">
          <a:xfrm>
            <a:off x="8101013" y="76200"/>
            <a:ext cx="990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206-8</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1923" name="Rectangle 3"/>
          <p:cNvSpPr>
            <a:spLocks noGrp="1" noChangeArrowheads="1"/>
          </p:cNvSpPr>
          <p:nvPr>
            <p:ph type="body" sz="half" idx="1"/>
          </p:nvPr>
        </p:nvSpPr>
        <p:spPr>
          <a:xfrm>
            <a:off x="685801" y="1828800"/>
            <a:ext cx="4672018" cy="4913313"/>
          </a:xfrm>
        </p:spPr>
        <p:txBody>
          <a:bodyPr/>
          <a:lstStyle/>
          <a:p>
            <a:pPr marL="404813" indent="-404813" algn="r"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1. تأكيد التاريخ الكتابي </a:t>
            </a:r>
          </a:p>
          <a:p>
            <a:pPr marL="404813" indent="-404813" algn="r"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(خ ع ق، 201-4)</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2. تأكيد دقة نقل النص الكتابي</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3. البصيرة في تفسير الكتاب المقدس</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eaLnBrk="1" hangingPunct="1">
              <a:lnSpc>
                <a:spcPct val="90000"/>
              </a:lnSpc>
              <a:buClr>
                <a:schemeClr val="tx1"/>
              </a:buClr>
              <a:buFont typeface="+mj-lt"/>
              <a:buAutoNum type="arabicPeriod"/>
              <a:defRPr/>
            </a:pPr>
            <a:r>
              <a:rPr lang="ar-JO" sz="3600" b="1" dirty="0">
                <a:solidFill>
                  <a:srgbClr val="FFFFFF"/>
                </a:solidFill>
                <a:effectLst>
                  <a:outerShdw blurRad="50800" dist="63500" dir="2700000" algn="tl" rotWithShape="0">
                    <a:srgbClr val="000000"/>
                  </a:outerShdw>
                </a:effectLst>
                <a:ea typeface="+mn-ea"/>
                <a:cs typeface="+mn-cs"/>
              </a:rPr>
              <a:t>4. مصدر فائدة لإسرائيل وجيرانها</a:t>
            </a:r>
            <a:endParaRPr lang="en-US" sz="3600" b="1" dirty="0">
              <a:solidFill>
                <a:srgbClr val="FFFFFF"/>
              </a:solidFill>
              <a:effectLst>
                <a:outerShdw blurRad="50800" dist="63500" dir="2700000" algn="tl" rotWithShape="0">
                  <a:srgbClr val="000000"/>
                </a:outerShdw>
              </a:effectLs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81923">
                                            <p:txEl>
                                              <p:pRg st="4" end="4"/>
                                            </p:txEl>
                                          </p:spTgt>
                                        </p:tgtEl>
                                        <p:attrNameLst>
                                          <p:attrName>style.visibility</p:attrName>
                                        </p:attrNameLst>
                                      </p:cBhvr>
                                      <p:to>
                                        <p:strVal val="visible"/>
                                      </p:to>
                                    </p:set>
                                    <p:anim calcmode="discrete" valueType="clr">
                                      <p:cBhvr override="childStyle">
                                        <p:cTn id="35" dur="80"/>
                                        <p:tgtEl>
                                          <p:spTgt spid="819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8192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8192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8067" name="Rectangle 3"/>
          <p:cNvSpPr>
            <a:spLocks noGrp="1" noChangeArrowheads="1"/>
          </p:cNvSpPr>
          <p:nvPr>
            <p:ph type="body" sz="half" idx="1"/>
          </p:nvPr>
        </p:nvSpPr>
        <p:spPr>
          <a:xfrm>
            <a:off x="457200" y="2060848"/>
            <a:ext cx="8610600" cy="47209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04813" indent="-404813" algn="r"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1. </a:t>
            </a:r>
            <a:r>
              <a:rPr lang="ar-JO" sz="3600" b="1" dirty="0">
                <a:solidFill>
                  <a:srgbClr val="FFFF00"/>
                </a:solidFill>
                <a:effectLst>
                  <a:outerShdw blurRad="50800" dist="63500" dir="2700000" algn="tl" rotWithShape="0">
                    <a:srgbClr val="000000"/>
                  </a:outerShdw>
                </a:effectLst>
                <a:ea typeface="+mn-ea"/>
                <a:cs typeface="+mn-cs"/>
              </a:rPr>
              <a:t>الأولوية</a:t>
            </a:r>
            <a:r>
              <a:rPr lang="ar-JO" sz="3600" b="1" dirty="0">
                <a:solidFill>
                  <a:srgbClr val="FFFFFF"/>
                </a:solidFill>
                <a:effectLst>
                  <a:outerShdw blurRad="50800" dist="63500" dir="2700000" algn="tl" rotWithShape="0">
                    <a:srgbClr val="000000"/>
                  </a:outerShdw>
                </a:effectLst>
                <a:ea typeface="+mn-ea"/>
                <a:cs typeface="+mn-cs"/>
              </a:rPr>
              <a:t> : هل سيقبل الشخص الكتاب المقدس أم علم الآثار أولاً؟</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2. </a:t>
            </a:r>
            <a:r>
              <a:rPr lang="ar-JO" sz="3600" b="1" dirty="0">
                <a:solidFill>
                  <a:srgbClr val="FFFF00"/>
                </a:solidFill>
                <a:effectLst>
                  <a:outerShdw blurRad="50800" dist="63500" dir="2700000" algn="tl" rotWithShape="0">
                    <a:srgbClr val="000000"/>
                  </a:outerShdw>
                </a:effectLst>
                <a:ea typeface="+mn-ea"/>
                <a:cs typeface="+mn-cs"/>
              </a:rPr>
              <a:t>التحزبية</a:t>
            </a:r>
            <a:r>
              <a:rPr lang="ar-JO" sz="3600" b="1" dirty="0">
                <a:solidFill>
                  <a:srgbClr val="FFFFFF"/>
                </a:solidFill>
                <a:effectLst>
                  <a:outerShdw blurRad="50800" dist="63500" dir="2700000" algn="tl" rotWithShape="0">
                    <a:srgbClr val="000000"/>
                  </a:outerShdw>
                </a:effectLst>
                <a:ea typeface="+mn-ea"/>
                <a:cs typeface="+mn-cs"/>
              </a:rPr>
              <a:t> : الإنحياز يسبب مشكلة للمتحررين والمحافظين على السواء</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3. </a:t>
            </a:r>
            <a:r>
              <a:rPr lang="ar-JO" sz="3600" b="1" dirty="0">
                <a:solidFill>
                  <a:srgbClr val="FFFF00"/>
                </a:solidFill>
                <a:effectLst>
                  <a:outerShdw blurRad="50800" dist="63500" dir="2700000" algn="tl" rotWithShape="0">
                    <a:srgbClr val="000000"/>
                  </a:outerShdw>
                </a:effectLst>
                <a:ea typeface="+mn-ea"/>
                <a:cs typeface="+mn-cs"/>
              </a:rPr>
              <a:t>سجل غير مكتمل </a:t>
            </a:r>
            <a:r>
              <a:rPr lang="ar-JO" sz="3600" b="1" dirty="0">
                <a:solidFill>
                  <a:srgbClr val="FFFFFF"/>
                </a:solidFill>
                <a:effectLst>
                  <a:outerShdw blurRad="50800" dist="63500" dir="2700000" algn="tl" rotWithShape="0">
                    <a:srgbClr val="000000"/>
                  </a:outerShdw>
                </a:effectLst>
                <a:ea typeface="+mn-ea"/>
                <a:cs typeface="+mn-cs"/>
              </a:rPr>
              <a:t>: معظم الكتاب المقدس لا يمكن إثباته من خلال علم الآثار </a:t>
            </a:r>
            <a:endParaRPr lang="en-US" sz="3600" b="1" dirty="0">
              <a:solidFill>
                <a:srgbClr val="FFFFFF"/>
              </a:solidFill>
              <a:effectLst>
                <a:outerShdw blurRad="50800" dist="63500" dir="2700000" algn="tl" rotWithShape="0">
                  <a:srgbClr val="000000"/>
                </a:outerShdw>
              </a:effectLst>
              <a:ea typeface="+mn-ea"/>
              <a:cs typeface="+mn-cs"/>
            </a:endParaRPr>
          </a:p>
        </p:txBody>
      </p:sp>
      <p:sp>
        <p:nvSpPr>
          <p:cNvPr id="88070" name="Text Box 6"/>
          <p:cNvSpPr txBox="1">
            <a:spLocks noChangeArrowheads="1"/>
          </p:cNvSpPr>
          <p:nvPr/>
        </p:nvSpPr>
        <p:spPr bwMode="auto">
          <a:xfrm>
            <a:off x="7524328" y="76200"/>
            <a:ext cx="1619672"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209-210</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
                  <p:embed/>
                </p:oleObj>
              </mc:Choice>
              <mc:Fallback>
                <p:oleObj name="Photo Editor Photo" r:id="rId3" imgW="2743438" imgH="2324301" progId="">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ar-JO" altLang="zh-CN" b="1" dirty="0">
                <a:solidFill>
                  <a:srgbClr val="000099"/>
                </a:solidFill>
                <a:latin typeface="Arial Narrow" charset="0"/>
              </a:rPr>
              <a:t>الخروج يحدث بالإيمان</a:t>
            </a:r>
            <a:endParaRPr lang="en-US" altLang="zh-CN" b="1" dirty="0">
              <a:solidFill>
                <a:srgbClr val="000099"/>
              </a:solidFill>
              <a:latin typeface="Arial Narrow" charset="0"/>
            </a:endParaRP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algn="ctr" defTabSz="914400" eaLnBrk="1" hangingPunct="1"/>
            <a:r>
              <a:rPr lang="ar-JO" altLang="zh-CN" sz="3200" b="1" dirty="0">
                <a:solidFill>
                  <a:srgbClr val="000099"/>
                </a:solidFill>
                <a:latin typeface="Arial Narrow" charset="0"/>
              </a:rPr>
              <a:t>أعتقد أن لديك بعض المشاكل الإيمانية الجادة</a:t>
            </a:r>
            <a:endParaRPr lang="en-US" altLang="zh-CN" sz="3200" b="1" dirty="0">
              <a:solidFill>
                <a:srgbClr val="000099"/>
              </a:solidFill>
              <a:latin typeface="Arial Narrow" charset="0"/>
            </a:endParaRPr>
          </a:p>
        </p:txBody>
      </p:sp>
    </p:spTree>
    <p:extLst>
      <p:ext uri="{BB962C8B-B14F-4D97-AF65-F5344CB8AC3E}">
        <p14:creationId xmlns:p14="http://schemas.microsoft.com/office/powerpoint/2010/main" val="852188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75"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P spid="4"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609600"/>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2947" name="Rectangle 3"/>
          <p:cNvSpPr>
            <a:spLocks noGrp="1" noChangeArrowheads="1"/>
          </p:cNvSpPr>
          <p:nvPr>
            <p:ph type="body" sz="half" idx="1"/>
          </p:nvPr>
        </p:nvSpPr>
        <p:spPr>
          <a:xfrm>
            <a:off x="381000" y="1981200"/>
            <a:ext cx="8763000" cy="4876800"/>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a typeface="+mn-ea"/>
              <a:cs typeface="+mn-cs"/>
            </a:endParaRPr>
          </a:p>
          <a:p>
            <a:pPr algn="r" rtl="1" eaLnBrk="1" hangingPunct="1">
              <a:defRPr/>
            </a:pPr>
            <a:r>
              <a:rPr lang="ar-JO" b="1" dirty="0">
                <a:solidFill>
                  <a:srgbClr val="FFFF00"/>
                </a:solidFill>
                <a:effectLst>
                  <a:outerShdw blurRad="38100" dist="38100" dir="2700000" algn="tl">
                    <a:srgbClr val="000000">
                      <a:alpha val="43137"/>
                    </a:srgbClr>
                  </a:outerShdw>
                </a:effectLst>
                <a:ea typeface="+mn-ea"/>
                <a:cs typeface="+mn-cs"/>
              </a:rPr>
              <a:t>التعقيد</a:t>
            </a:r>
            <a:r>
              <a:rPr lang="ar-JO" b="1" dirty="0">
                <a:effectLst>
                  <a:outerShdw blurRad="38100" dist="38100" dir="2700000" algn="tl">
                    <a:srgbClr val="000000">
                      <a:alpha val="43137"/>
                    </a:srgbClr>
                  </a:outerShdw>
                </a:effectLst>
                <a:ea typeface="+mn-ea"/>
                <a:cs typeface="+mn-cs"/>
              </a:rPr>
              <a:t> : علم الآثار الكتابي هو أقدم الأنواع وأكثرها تعقيداً وطبقية وأقلها إثباتاً</a:t>
            </a:r>
            <a:endParaRPr lang="en-US" b="1" dirty="0">
              <a:effectLst>
                <a:outerShdw blurRad="38100" dist="38100" dir="2700000" algn="tl">
                  <a:srgbClr val="000000">
                    <a:alpha val="43137"/>
                  </a:srgbClr>
                </a:outerShdw>
              </a:effectLst>
              <a:ea typeface="+mn-ea"/>
              <a:cs typeface="+mn-cs"/>
            </a:endParaRPr>
          </a:p>
        </p:txBody>
      </p:sp>
      <p:pic>
        <p:nvPicPr>
          <p:cNvPr id="82948" name="Picture 4" descr="j0286766"/>
          <p:cNvPicPr>
            <a:picLocks noGrp="1" noChangeAspect="1" noChangeArrowheads="1" noCrop="1"/>
          </p:cNvPicPr>
          <p:nvPr>
            <p:ph sz="half" idx="2"/>
          </p:nvPr>
        </p:nvPicPr>
        <p:blipFill>
          <a:blip r:embed="rId3"/>
          <a:srcRect/>
          <a:stretch>
            <a:fillRect/>
          </a:stretch>
        </p:blipFill>
        <p:spPr>
          <a:xfrm>
            <a:off x="7429500" y="609600"/>
            <a:ext cx="1485900" cy="1420813"/>
          </a:xfrm>
          <a:effectLst>
            <a:outerShdw blurRad="63500" dist="38099" dir="2700000" algn="ctr" rotWithShape="0">
              <a:schemeClr val="bg2">
                <a:alpha val="74998"/>
              </a:schemeClr>
            </a:outerShdw>
          </a:effectLst>
        </p:spPr>
      </p:pic>
      <p:sp>
        <p:nvSpPr>
          <p:cNvPr id="82950"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2" end="2"/>
                                            </p:txEl>
                                          </p:spTgt>
                                        </p:tgtEl>
                                        <p:attrNameLst>
                                          <p:attrName>style.visibility</p:attrName>
                                        </p:attrNameLst>
                                      </p:cBhvr>
                                      <p:to>
                                        <p:strVal val="visible"/>
                                      </p:to>
                                    </p:set>
                                    <p:animEffect transition="in" filter="fade">
                                      <p:cBhvr>
                                        <p:cTn id="7" dur="100"/>
                                        <p:tgtEl>
                                          <p:spTgt spid="82947">
                                            <p:txEl>
                                              <p:pRg st="2" end="2"/>
                                            </p:txEl>
                                          </p:spTgt>
                                        </p:tgtEl>
                                      </p:cBhvr>
                                    </p:animEffect>
                                    <p:anim calcmode="lin" valueType="num">
                                      <p:cBhvr>
                                        <p:cTn id="8" dur="4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82947">
                                            <p:txEl>
                                              <p:pRg st="3" end="3"/>
                                            </p:txEl>
                                          </p:spTgt>
                                        </p:tgtEl>
                                        <p:attrNameLst>
                                          <p:attrName>style.visibility</p:attrName>
                                        </p:attrNameLst>
                                      </p:cBhvr>
                                      <p:to>
                                        <p:strVal val="visible"/>
                                      </p:to>
                                    </p:set>
                                    <p:animEffect transition="in" filter="fade">
                                      <p:cBhvr>
                                        <p:cTn id="16" dur="100"/>
                                        <p:tgtEl>
                                          <p:spTgt spid="82947">
                                            <p:txEl>
                                              <p:pRg st="3" end="3"/>
                                            </p:txEl>
                                          </p:spTgt>
                                        </p:tgtEl>
                                      </p:cBhvr>
                                    </p:animEffect>
                                    <p:anim calcmode="lin" valueType="num">
                                      <p:cBhvr>
                                        <p:cTn id="17"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18"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4/12</a:t>
            </a:r>
          </a:p>
        </p:txBody>
      </p:sp>
      <p:pic>
        <p:nvPicPr>
          <p:cNvPr id="66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99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filistin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324600" y="1784489"/>
            <a:ext cx="2819400" cy="707886"/>
          </a:xfrm>
          <a:ln w="12700" cap="sq">
            <a:headEnd type="none" w="sm" len="sm"/>
            <a:tailEnd type="none" w="sm" len="sm"/>
          </a:ln>
        </p:spPr>
        <p:txBody>
          <a:bodyPr>
            <a:spAutoFit/>
          </a:bodyPr>
          <a:lstStyle/>
          <a:p>
            <a:pPr algn="ctr">
              <a:defRPr/>
            </a:pPr>
            <a:r>
              <a:rPr lang="ar-JO" sz="4000" b="1"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هيكل داجون</a:t>
            </a:r>
            <a:endParaRPr lang="en-US" sz="4000" b="1"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115888"/>
            <a:ext cx="6705600" cy="792162"/>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108547" name="Rectangle 3"/>
          <p:cNvSpPr>
            <a:spLocks noGrp="1" noChangeArrowheads="1"/>
          </p:cNvSpPr>
          <p:nvPr>
            <p:ph type="body" sz="half" idx="1"/>
          </p:nvPr>
        </p:nvSpPr>
        <p:spPr>
          <a:xfrm>
            <a:off x="381000" y="1055688"/>
            <a:ext cx="8763000" cy="5802312"/>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ndParaRPr>
          </a:p>
          <a:p>
            <a:pPr algn="r" rtl="1" eaLnBrk="1" hangingPunct="1">
              <a:defRPr/>
            </a:pPr>
            <a:r>
              <a:rPr lang="ar-JO" b="1" dirty="0">
                <a:solidFill>
                  <a:srgbClr val="FFFF00"/>
                </a:solidFill>
                <a:effectLst>
                  <a:outerShdw blurRad="38100" dist="38100" dir="2700000" algn="tl">
                    <a:srgbClr val="000000">
                      <a:alpha val="43137"/>
                    </a:srgbClr>
                  </a:outerShdw>
                </a:effectLst>
              </a:rPr>
              <a:t>التعقيد</a:t>
            </a:r>
            <a:r>
              <a:rPr lang="ar-JO" b="1" dirty="0">
                <a:effectLst>
                  <a:outerShdw blurRad="38100" dist="38100" dir="2700000" algn="tl">
                    <a:srgbClr val="000000">
                      <a:alpha val="43137"/>
                    </a:srgbClr>
                  </a:outerShdw>
                </a:effectLst>
              </a:rPr>
              <a:t> : علم الآثار الكتابي هو أقدم الأنواع وأكثرها تعقيداً وطبقية وأقلها إثباتاً</a:t>
            </a:r>
            <a:endParaRPr lang="en-US"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b="1" dirty="0">
                <a:solidFill>
                  <a:srgbClr val="FFFF00"/>
                </a:solidFill>
                <a:effectLst>
                  <a:outerShdw blurRad="38100" dist="38100" dir="2700000" algn="tl">
                    <a:srgbClr val="000000">
                      <a:alpha val="43137"/>
                    </a:srgbClr>
                  </a:outerShdw>
                </a:effectLst>
                <a:ea typeface="+mn-ea"/>
                <a:cs typeface="+mn-cs"/>
              </a:rPr>
              <a:t>قيمة دفاعية محدودة </a:t>
            </a:r>
            <a:r>
              <a:rPr lang="ar-JO" b="1" dirty="0">
                <a:effectLst>
                  <a:outerShdw blurRad="38100" dist="38100" dir="2700000" algn="tl">
                    <a:srgbClr val="000000">
                      <a:alpha val="43137"/>
                    </a:srgbClr>
                  </a:outerShdw>
                </a:effectLst>
                <a:ea typeface="+mn-ea"/>
                <a:cs typeface="+mn-cs"/>
              </a:rPr>
              <a:t>: لا يمكنها إثبات وجود الله أو خلق الإيمان بالمسيح</a:t>
            </a:r>
            <a:endParaRPr lang="en-US" b="1" dirty="0">
              <a:effectLst>
                <a:outerShdw blurRad="38100" dist="38100" dir="2700000" algn="tl">
                  <a:srgbClr val="000000">
                    <a:alpha val="43137"/>
                  </a:srgbClr>
                </a:outerShdw>
              </a:effectLst>
              <a:ea typeface="+mn-ea"/>
              <a:cs typeface="+mn-cs"/>
            </a:endParaRPr>
          </a:p>
        </p:txBody>
      </p:sp>
      <p:pic>
        <p:nvPicPr>
          <p:cNvPr id="108548" name="Picture 4" descr="j0286766"/>
          <p:cNvPicPr>
            <a:picLocks noGrp="1" noChangeAspect="1" noChangeArrowheads="1" noCrop="1"/>
          </p:cNvPicPr>
          <p:nvPr>
            <p:ph sz="half" idx="2"/>
          </p:nvPr>
        </p:nvPicPr>
        <p:blipFill>
          <a:blip r:embed="rId4"/>
          <a:srcRect/>
          <a:stretch>
            <a:fillRect/>
          </a:stretch>
        </p:blipFill>
        <p:spPr>
          <a:xfrm>
            <a:off x="7072330" y="1"/>
            <a:ext cx="1843070" cy="1214422"/>
          </a:xfrm>
          <a:effectLst>
            <a:outerShdw blurRad="63500" dist="38099" dir="2700000" algn="ctr" rotWithShape="0">
              <a:schemeClr val="bg2">
                <a:alpha val="74998"/>
              </a:schemeClr>
            </a:outerShdw>
          </a:effectLst>
        </p:spPr>
      </p:pic>
      <p:sp>
        <p:nvSpPr>
          <p:cNvPr id="6" name="Text Box 6">
            <a:extLst>
              <a:ext uri="{FF2B5EF4-FFF2-40B4-BE49-F238E27FC236}">
                <a16:creationId xmlns:a16="http://schemas.microsoft.com/office/drawing/2014/main" id="{7C717663-6C89-714E-9833-868C6B7A53EB}"/>
              </a:ext>
            </a:extLst>
          </p:cNvPr>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100"/>
                                        <p:tgtEl>
                                          <p:spTgt spid="108547">
                                            <p:txEl>
                                              <p:pRg st="0" end="0"/>
                                            </p:txEl>
                                          </p:spTgt>
                                        </p:tgtEl>
                                      </p:cBhvr>
                                    </p:animEffect>
                                    <p:anim calcmode="lin" valueType="num">
                                      <p:cBhvr>
                                        <p:cTn id="8" dur="4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108547">
                                            <p:txEl>
                                              <p:pRg st="1" end="1"/>
                                            </p:txEl>
                                          </p:spTgt>
                                        </p:tgtEl>
                                        <p:attrNameLst>
                                          <p:attrName>style.visibility</p:attrName>
                                        </p:attrNameLst>
                                      </p:cBhvr>
                                      <p:to>
                                        <p:strVal val="visible"/>
                                      </p:to>
                                    </p:set>
                                    <p:animEffect transition="in" filter="fade">
                                      <p:cBhvr>
                                        <p:cTn id="16" dur="100"/>
                                        <p:tgtEl>
                                          <p:spTgt spid="108547">
                                            <p:txEl>
                                              <p:pRg st="1" end="1"/>
                                            </p:txEl>
                                          </p:spTgt>
                                        </p:tgtEl>
                                      </p:cBhvr>
                                    </p:animEffect>
                                    <p:anim calcmode="lin" valueType="num">
                                      <p:cBhvr>
                                        <p:cTn id="17" dur="4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0854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0854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0854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108547">
                                            <p:txEl>
                                              <p:pRg st="2" end="2"/>
                                            </p:txEl>
                                          </p:spTgt>
                                        </p:tgtEl>
                                        <p:attrNameLst>
                                          <p:attrName>style.visibility</p:attrName>
                                        </p:attrNameLst>
                                      </p:cBhvr>
                                      <p:to>
                                        <p:strVal val="visible"/>
                                      </p:to>
                                    </p:set>
                                    <p:animEffect transition="in" filter="fade">
                                      <p:cBhvr>
                                        <p:cTn id="25" dur="100"/>
                                        <p:tgtEl>
                                          <p:spTgt spid="108547">
                                            <p:txEl>
                                              <p:pRg st="2" end="2"/>
                                            </p:txEl>
                                          </p:spTgt>
                                        </p:tgtEl>
                                      </p:cBhvr>
                                    </p:animEffect>
                                    <p:anim calcmode="lin" valueType="num">
                                      <p:cBhvr>
                                        <p:cTn id="26" dur="4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0854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085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085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nodeType="clickEffect">
                                  <p:stCondLst>
                                    <p:cond delay="0"/>
                                  </p:stCondLst>
                                  <p:childTnLst>
                                    <p:set>
                                      <p:cBhvr>
                                        <p:cTn id="33" dur="1" fill="hold">
                                          <p:stCondLst>
                                            <p:cond delay="0"/>
                                          </p:stCondLst>
                                        </p:cTn>
                                        <p:tgtEl>
                                          <p:spTgt spid="108547">
                                            <p:txEl>
                                              <p:pRg st="3" end="3"/>
                                            </p:txEl>
                                          </p:spTgt>
                                        </p:tgtEl>
                                        <p:attrNameLst>
                                          <p:attrName>style.visibility</p:attrName>
                                        </p:attrNameLst>
                                      </p:cBhvr>
                                      <p:to>
                                        <p:strVal val="visible"/>
                                      </p:to>
                                    </p:set>
                                    <p:animEffect transition="in" filter="fade">
                                      <p:cBhvr>
                                        <p:cTn id="34" dur="100"/>
                                        <p:tgtEl>
                                          <p:spTgt spid="108547">
                                            <p:txEl>
                                              <p:pRg st="3" end="3"/>
                                            </p:txEl>
                                          </p:spTgt>
                                        </p:tgtEl>
                                      </p:cBhvr>
                                    </p:animEffect>
                                    <p:anim calcmode="lin" valueType="num">
                                      <p:cBhvr>
                                        <p:cTn id="35" dur="4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08547">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085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085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nodeType="clickEffect">
                                  <p:stCondLst>
                                    <p:cond delay="0"/>
                                  </p:stCondLst>
                                  <p:childTnLst>
                                    <p:set>
                                      <p:cBhvr>
                                        <p:cTn id="42" dur="1" fill="hold">
                                          <p:stCondLst>
                                            <p:cond delay="0"/>
                                          </p:stCondLst>
                                        </p:cTn>
                                        <p:tgtEl>
                                          <p:spTgt spid="108547">
                                            <p:txEl>
                                              <p:pRg st="4" end="4"/>
                                            </p:txEl>
                                          </p:spTgt>
                                        </p:tgtEl>
                                        <p:attrNameLst>
                                          <p:attrName>style.visibility</p:attrName>
                                        </p:attrNameLst>
                                      </p:cBhvr>
                                      <p:to>
                                        <p:strVal val="visible"/>
                                      </p:to>
                                    </p:set>
                                    <p:animEffect transition="in" filter="fade">
                                      <p:cBhvr>
                                        <p:cTn id="43" dur="100"/>
                                        <p:tgtEl>
                                          <p:spTgt spid="108547">
                                            <p:txEl>
                                              <p:pRg st="4" end="4"/>
                                            </p:txEl>
                                          </p:spTgt>
                                        </p:tgtEl>
                                      </p:cBhvr>
                                    </p:animEffect>
                                    <p:anim calcmode="lin" valueType="num">
                                      <p:cBhvr>
                                        <p:cTn id="44"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260648"/>
            <a:ext cx="7772400" cy="1720552"/>
          </a:xfrm>
          <a:effectLst>
            <a:outerShdw blurRad="63500" dist="38099" dir="2700000" algn="ctr" rotWithShape="0">
              <a:schemeClr val="bg2">
                <a:alpha val="74998"/>
              </a:schemeClr>
            </a:outerShdw>
          </a:effectLst>
        </p:spPr>
        <p:txBody>
          <a:bodyPr anchor="t"/>
          <a:lstStyle/>
          <a:p>
            <a:pPr algn="r" eaLnBrk="1" hangingPunct="1">
              <a:defRPr/>
            </a:pPr>
            <a:r>
              <a:rPr lang="ar-JO" sz="4000" b="1" dirty="0">
                <a:ea typeface="+mj-ea"/>
                <a:cs typeface="+mj-cs"/>
              </a:rPr>
              <a:t>هل يستطيع علم الآثار أن يثبت استلام موسى للوصايا العشرة؟</a:t>
            </a:r>
            <a:endParaRPr lang="en-US" sz="4000" b="1" dirty="0">
              <a:ea typeface="+mj-ea"/>
              <a:cs typeface="+mj-cs"/>
            </a:endParaRPr>
          </a:p>
        </p:txBody>
      </p:sp>
      <p:pic>
        <p:nvPicPr>
          <p:cNvPr id="96263" name="Picture 7" descr="ten-commandments-still">
            <a:hlinkClick r:id="rId3"/>
          </p:cNvPr>
          <p:cNvPicPr>
            <a:picLocks noChangeAspect="1" noChangeArrowheads="1"/>
          </p:cNvPicPr>
          <p:nvPr/>
        </p:nvPicPr>
        <p:blipFill>
          <a:blip r:embed="rId4"/>
          <a:srcRect/>
          <a:stretch>
            <a:fillRect/>
          </a:stretch>
        </p:blipFill>
        <p:spPr bwMode="auto">
          <a:xfrm>
            <a:off x="685800" y="1981200"/>
            <a:ext cx="4876800" cy="3736975"/>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مستقبل علم الآثار الكتابي</a:t>
            </a:r>
            <a:endParaRPr lang="en-US" dirty="0">
              <a:ea typeface="+mj-ea"/>
              <a:cs typeface="+mj-cs"/>
            </a:endParaRPr>
          </a:p>
        </p:txBody>
      </p:sp>
      <p:sp>
        <p:nvSpPr>
          <p:cNvPr id="122883" name="Rectangle 3"/>
          <p:cNvSpPr>
            <a:spLocks noGrp="1" noChangeArrowheads="1"/>
          </p:cNvSpPr>
          <p:nvPr>
            <p:ph type="body" idx="1"/>
          </p:nvPr>
        </p:nvSpPr>
        <p:spPr>
          <a:xfrm>
            <a:off x="754063" y="1741488"/>
            <a:ext cx="4033837" cy="4495800"/>
          </a:xfrm>
        </p:spPr>
        <p:txBody>
          <a:bodyPr/>
          <a:lstStyle/>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تنقيب سور أورشليم الغربي</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علم الآثار لن ينتهي أبداً</a:t>
            </a:r>
            <a:endParaRPr lang="en-US" sz="3600" b="1" dirty="0">
              <a:effectLst>
                <a:outerShdw blurRad="38100" dist="38100" dir="2700000" algn="tl">
                  <a:srgbClr val="000000">
                    <a:alpha val="43137"/>
                  </a:srgbClr>
                </a:outerShdw>
              </a:effectLst>
              <a:ea typeface="+mn-ea"/>
              <a:cs typeface="+mn-cs"/>
            </a:endParaRPr>
          </a:p>
        </p:txBody>
      </p:sp>
      <p:pic>
        <p:nvPicPr>
          <p:cNvPr id="122884" name="Picture 4" descr="archeologicalsite"/>
          <p:cNvPicPr>
            <a:picLocks noChangeAspect="1" noChangeArrowheads="1"/>
          </p:cNvPicPr>
          <p:nvPr/>
        </p:nvPicPr>
        <p:blipFill>
          <a:blip r:embed="rId4"/>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482280" cy="1143000"/>
          </a:xfrm>
          <a:effectLst>
            <a:outerShdw blurRad="63500" dist="38099" dir="2700000" algn="ctr" rotWithShape="0">
              <a:schemeClr val="bg2">
                <a:alpha val="74998"/>
              </a:schemeClr>
            </a:outerShdw>
          </a:effectLst>
        </p:spPr>
        <p:txBody>
          <a:bodyPr/>
          <a:lstStyle/>
          <a:p>
            <a:pPr eaLnBrk="1" hangingPunct="1">
              <a:defRPr/>
            </a:pPr>
            <a:r>
              <a:rPr lang="ar-JO" b="1" dirty="0">
                <a:ea typeface="+mj-ea"/>
                <a:cs typeface="+mj-cs"/>
              </a:rPr>
              <a:t>علم الآثار الكتابي</a:t>
            </a:r>
            <a:endParaRPr lang="en-US" b="1" dirty="0">
              <a:ea typeface="+mj-ea"/>
              <a:cs typeface="+mj-cs"/>
            </a:endParaRP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dirty="0">
                <a:ea typeface="+mn-ea"/>
                <a:cs typeface="+mn-cs"/>
              </a:rPr>
              <a:t>مجلة علم الآثار الأكثر انتشاراً بدأت عام 1975</a:t>
            </a:r>
            <a:endParaRPr lang="en-US" dirty="0">
              <a:ea typeface="+mn-ea"/>
              <a:cs typeface="+mn-cs"/>
            </a:endParaRPr>
          </a:p>
        </p:txBody>
      </p:sp>
      <p:pic>
        <p:nvPicPr>
          <p:cNvPr id="125956" name="Picture 4"/>
          <p:cNvPicPr>
            <a:picLocks noChangeAspect="1" noChangeArrowheads="1"/>
          </p:cNvPicPr>
          <p:nvPr/>
        </p:nvPicPr>
        <p:blipFill>
          <a:blip r:embed="rId4"/>
          <a:srcRect/>
          <a:stretch>
            <a:fillRect/>
          </a:stretch>
        </p:blipFill>
        <p:spPr bwMode="auto">
          <a:xfrm rot="-641125">
            <a:off x="381000" y="152400"/>
            <a:ext cx="5157788" cy="70866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5957" name="Text Box 5"/>
          <p:cNvSpPr txBox="1">
            <a:spLocks noChangeArrowheads="1"/>
          </p:cNvSpPr>
          <p:nvPr/>
        </p:nvSpPr>
        <p:spPr bwMode="auto">
          <a:xfrm>
            <a:off x="8382000" y="76200"/>
            <a:ext cx="762000"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4048" y="620688"/>
            <a:ext cx="4139952" cy="113191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10 اكتشافات عظيمة</a:t>
            </a:r>
            <a:endParaRPr lang="en-US" dirty="0">
              <a:ea typeface="+mj-ea"/>
              <a:cs typeface="+mj-cs"/>
            </a:endParaRPr>
          </a:p>
        </p:txBody>
      </p:sp>
      <p:sp>
        <p:nvSpPr>
          <p:cNvPr id="126979" name="Rectangle 3"/>
          <p:cNvSpPr>
            <a:spLocks noGrp="1" noChangeArrowheads="1"/>
          </p:cNvSpPr>
          <p:nvPr>
            <p:ph type="body" idx="1"/>
          </p:nvPr>
        </p:nvSpPr>
        <p:spPr>
          <a:xfrm>
            <a:off x="5181600" y="1752600"/>
            <a:ext cx="3710880" cy="455672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b="1" dirty="0">
                <a:ea typeface="+mn-ea"/>
                <a:cs typeface="+mn-cs"/>
              </a:rPr>
              <a:t>مقالة علم الآثار الكتابي لكاتبها مايكل د. كوجان تشير إلى أهم 10 قطع أثرية في كل الشرق الأوسط (أيار/حزيران 1995) </a:t>
            </a:r>
            <a:endParaRPr lang="en-US" b="1" dirty="0">
              <a:ea typeface="+mn-ea"/>
              <a:cs typeface="+mn-cs"/>
            </a:endParaRPr>
          </a:p>
        </p:txBody>
      </p:sp>
      <p:pic>
        <p:nvPicPr>
          <p:cNvPr id="126981" name="Picture 5"/>
          <p:cNvPicPr>
            <a:picLocks noChangeAspect="1" noChangeArrowheads="1"/>
          </p:cNvPicPr>
          <p:nvPr/>
        </p:nvPicPr>
        <p:blipFill>
          <a:blip r:embed="rId4"/>
          <a:srcRect/>
          <a:stretch>
            <a:fillRect/>
          </a:stretch>
        </p:blipFill>
        <p:spPr bwMode="auto">
          <a:xfrm>
            <a:off x="0" y="-228600"/>
            <a:ext cx="48609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6982"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srcRect/>
          <a:stretch>
            <a:fillRect/>
          </a:stretch>
        </p:blipFill>
        <p:spPr bwMode="auto">
          <a:xfrm>
            <a:off x="0" y="0"/>
            <a:ext cx="60166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8002" name="Rectangle 2"/>
          <p:cNvSpPr>
            <a:spLocks noGrp="1" noChangeArrowheads="1"/>
          </p:cNvSpPr>
          <p:nvPr>
            <p:ph type="title"/>
          </p:nvPr>
        </p:nvSpPr>
        <p:spPr>
          <a:xfrm>
            <a:off x="6019800" y="785794"/>
            <a:ext cx="3124200" cy="903306"/>
          </a:xfrm>
          <a:effectLst>
            <a:outerShdw blurRad="63500" dist="38099" dir="2700000" algn="ctr" rotWithShape="0">
              <a:schemeClr val="bg2">
                <a:alpha val="74998"/>
              </a:schemeClr>
            </a:outerShdw>
          </a:effectLst>
        </p:spPr>
        <p:txBody>
          <a:bodyPr/>
          <a:lstStyle/>
          <a:p>
            <a:pPr algn="r" eaLnBrk="1" hangingPunct="1">
              <a:defRPr/>
            </a:pPr>
            <a:br>
              <a:rPr lang="en-US" sz="3600" dirty="0">
                <a:ea typeface="+mj-ea"/>
                <a:cs typeface="+mj-cs"/>
              </a:rPr>
            </a:br>
            <a:r>
              <a:rPr lang="ar-JO" sz="3600" dirty="0">
                <a:ea typeface="+mj-ea"/>
                <a:cs typeface="+mj-cs"/>
              </a:rPr>
              <a:t>1. ملحمة جلجامش اللوح 11</a:t>
            </a:r>
            <a:endParaRPr lang="en-US" sz="3600" dirty="0">
              <a:ea typeface="+mj-ea"/>
              <a:cs typeface="+mj-cs"/>
            </a:endParaRPr>
          </a:p>
        </p:txBody>
      </p:sp>
      <p:sp>
        <p:nvSpPr>
          <p:cNvPr id="128003" name="Rectangle 3"/>
          <p:cNvSpPr>
            <a:spLocks noGrp="1" noChangeArrowheads="1"/>
          </p:cNvSpPr>
          <p:nvPr>
            <p:ph type="body" idx="1"/>
          </p:nvPr>
        </p:nvSpPr>
        <p:spPr>
          <a:xfrm>
            <a:off x="6072198" y="1981200"/>
            <a:ext cx="3071802" cy="3886200"/>
          </a:xfrm>
        </p:spPr>
        <p:txBody>
          <a:bodyPr/>
          <a:lstStyle/>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نينوى، العراق</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650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قصة الطوفان مشابهة للمذكور في تك 6-9</a:t>
            </a:r>
            <a:endParaRPr lang="en-US" sz="3600" b="1" dirty="0">
              <a:effectLst>
                <a:outerShdw blurRad="38100" dist="38100" dir="2700000" algn="tl">
                  <a:srgbClr val="000000">
                    <a:alpha val="43137"/>
                  </a:srgbClr>
                </a:outerShdw>
              </a:effectLst>
              <a:ea typeface="+mn-ea"/>
              <a:cs typeface="+mn-cs"/>
            </a:endParaRPr>
          </a:p>
        </p:txBody>
      </p:sp>
      <p:sp>
        <p:nvSpPr>
          <p:cNvPr id="128005" name="Text Box 5"/>
          <p:cNvSpPr txBox="1">
            <a:spLocks noChangeArrowheads="1"/>
          </p:cNvSpPr>
          <p:nvPr/>
        </p:nvSpPr>
        <p:spPr bwMode="auto">
          <a:xfrm>
            <a:off x="8388424"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218</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noFill/>
            <a:miter lim="800000"/>
            <a:headEnd/>
            <a:tailEnd/>
          </a:ln>
          <a:effectLst>
            <a:outerShdw blurRad="63500" dist="38099" dir="2700000" algn="ctr" rotWithShape="0">
              <a:schemeClr val="bg2">
                <a:alpha val="74998"/>
              </a:schemeClr>
            </a:outerShdw>
          </a:effec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533400" y="0"/>
            <a:ext cx="4845050" cy="1162050"/>
          </a:xfrm>
          <a:effectLst>
            <a:outerShdw blurRad="63500" dist="38099" dir="2700000" algn="ctr" rotWithShape="0">
              <a:schemeClr val="bg2">
                <a:alpha val="74998"/>
              </a:schemeClr>
            </a:outerShdw>
          </a:effectLst>
        </p:spPr>
        <p:txBody>
          <a:bodyPr anchor="t"/>
          <a:lstStyle/>
          <a:p>
            <a:pPr algn="r" eaLnBrk="1" hangingPunct="1">
              <a:defRPr/>
            </a:pPr>
            <a:r>
              <a:rPr lang="ar-JO" dirty="0">
                <a:ea typeface="+mj-ea"/>
                <a:cs typeface="+mj-cs"/>
              </a:rPr>
              <a:t>2. جدارية بني حسن</a:t>
            </a:r>
            <a:endParaRPr lang="en-US" dirty="0">
              <a:ea typeface="+mj-ea"/>
              <a:cs typeface="+mj-cs"/>
            </a:endParaRPr>
          </a:p>
        </p:txBody>
      </p:sp>
      <p:sp>
        <p:nvSpPr>
          <p:cNvPr id="165893" name="Text Box 5"/>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219</a:t>
            </a:r>
            <a:endParaRPr lang="en-US" b="1" dirty="0">
              <a:latin typeface="Arial" panose="020B0604020202020204" pitchFamily="34" charset="0"/>
              <a:ea typeface="+mn-ea"/>
              <a:cs typeface="Arial" panose="020B0604020202020204" pitchFamily="34" charset="0"/>
            </a:endParaRPr>
          </a:p>
        </p:txBody>
      </p:sp>
      <p:sp>
        <p:nvSpPr>
          <p:cNvPr id="165894" name="Rectangle 6"/>
          <p:cNvSpPr>
            <a:spLocks noGrp="1" noChangeArrowheads="1"/>
          </p:cNvSpPr>
          <p:nvPr>
            <p:ph type="body" idx="1"/>
          </p:nvPr>
        </p:nvSpPr>
        <p:spPr>
          <a:xfrm>
            <a:off x="304800" y="990600"/>
            <a:ext cx="5838836" cy="2971800"/>
          </a:xfrm>
        </p:spPr>
        <p:txBody>
          <a:bodyPr/>
          <a:lstStyle/>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مصر</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1850 ق.م</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شواهد على تجارة بني إسرائيل في مصر</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قصة يوسف (تك 37-50)</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زوجة سليمان (1 مل9: 16) ، الخ</a:t>
            </a:r>
            <a:endParaRPr lang="en-US" sz="3200" b="1" dirty="0">
              <a:effectLst>
                <a:glow rad="279400">
                  <a:schemeClr val="bg2">
                    <a:alpha val="75000"/>
                  </a:schemeClr>
                </a:glow>
              </a:effectLst>
            </a:endParaRPr>
          </a:p>
        </p:txBody>
      </p:sp>
      <p:sp>
        <p:nvSpPr>
          <p:cNvPr id="165895" name="Freeform 7"/>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896" name="Text Box 8"/>
          <p:cNvSpPr txBox="1">
            <a:spLocks noChangeArrowheads="1"/>
          </p:cNvSpPr>
          <p:nvPr/>
        </p:nvSpPr>
        <p:spPr bwMode="auto">
          <a:xfrm>
            <a:off x="5220072" y="0"/>
            <a:ext cx="3048000"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defRPr/>
            </a:pPr>
            <a:r>
              <a:rPr lang="ar-JO" sz="2800" dirty="0"/>
              <a:t>يقود الموكب اثنان من المصريين (لا لحى)</a:t>
            </a:r>
            <a:endParaRPr lang="en-US" sz="2800" b="1" dirty="0">
              <a:latin typeface="Arial" panose="020B0604020202020204" pitchFamily="34" charset="0"/>
              <a:ea typeface="+mn-ea"/>
              <a:cs typeface="+mn-cs"/>
            </a:endParaRPr>
          </a:p>
        </p:txBody>
      </p:sp>
      <p:sp>
        <p:nvSpPr>
          <p:cNvPr id="165897" name="Text Box 9"/>
          <p:cNvSpPr txBox="1">
            <a:spLocks noChangeArrowheads="1"/>
          </p:cNvSpPr>
          <p:nvPr/>
        </p:nvSpPr>
        <p:spPr bwMode="auto">
          <a:xfrm>
            <a:off x="1828800" y="3917950"/>
            <a:ext cx="358140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defPPr>
              <a:defRPr lang="en-US"/>
            </a:defPPr>
            <a:lvl1pPr algn="ctr">
              <a:defRPr sz="2000" b="1">
                <a:effectLst>
                  <a:glow rad="228600">
                    <a:schemeClr val="bg2">
                      <a:alpha val="40000"/>
                    </a:schemeClr>
                  </a:glow>
                  <a:outerShdw blurRad="50800" dist="38100" dir="16200000" rotWithShape="0">
                    <a:prstClr val="black">
                      <a:alpha val="92000"/>
                    </a:prstClr>
                  </a:outerShdw>
                </a:effectLst>
                <a:latin typeface="Arial" pitchFamily="-111" charset="0"/>
                <a:ea typeface="+mn-ea"/>
                <a:cs typeface="+mn-cs"/>
              </a:defRPr>
            </a:lvl1pPr>
          </a:lstStyle>
          <a:p>
            <a:r>
              <a:rPr lang="ar-JO" sz="2400" dirty="0">
                <a:latin typeface="Arial" panose="020B0604020202020204" pitchFamily="34" charset="0"/>
              </a:rPr>
              <a:t>يتبعه 8 أثرياء آسيويون و4 نساء (لاحظ اللحى)</a:t>
            </a:r>
            <a:endParaRPr lang="en-US" sz="24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nimBg="1"/>
      <p:bldP spid="165896" grpId="0" autoUpdateAnimBg="0"/>
      <p:bldP spid="16589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srcRect/>
          <a:stretch>
            <a:fillRect/>
          </a:stretch>
        </p:blipFill>
        <p:spPr bwMode="auto">
          <a:xfrm>
            <a:off x="0" y="-77788"/>
            <a:ext cx="9144000" cy="69357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5170" name="Rectangle 2"/>
          <p:cNvSpPr>
            <a:spLocks noGrp="1" noChangeArrowheads="1"/>
          </p:cNvSpPr>
          <p:nvPr>
            <p:ph type="title"/>
          </p:nvPr>
        </p:nvSpPr>
        <p:spPr>
          <a:xfrm>
            <a:off x="2339752" y="0"/>
            <a:ext cx="6575648" cy="13716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3. مرتفع جيزر</a:t>
            </a:r>
            <a:endParaRPr lang="en-US" dirty="0">
              <a:ea typeface="+mj-ea"/>
              <a:cs typeface="+mj-cs"/>
            </a:endParaRPr>
          </a:p>
        </p:txBody>
      </p:sp>
      <p:sp>
        <p:nvSpPr>
          <p:cNvPr id="135171" name="Rectangle 3"/>
          <p:cNvSpPr>
            <a:spLocks noGrp="1" noChangeArrowheads="1"/>
          </p:cNvSpPr>
          <p:nvPr>
            <p:ph type="body" idx="1"/>
          </p:nvPr>
        </p:nvSpPr>
        <p:spPr>
          <a:xfrm>
            <a:off x="2209800" y="1371600"/>
            <a:ext cx="67056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buFont typeface="Wingdings" pitchFamily="-111" charset="2"/>
            </a:pPr>
            <a:r>
              <a:rPr lang="ar-JO" b="1" dirty="0">
                <a:effectLst>
                  <a:glow rad="279400">
                    <a:schemeClr val="bg2">
                      <a:alpha val="75000"/>
                    </a:schemeClr>
                  </a:glow>
                </a:effectLst>
                <a:ea typeface="+mn-ea"/>
                <a:cs typeface="+mn-cs"/>
              </a:rPr>
              <a:t>قرب تل أبيب، إسرائيل</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1600 ق.م</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إقامة عهد من خلال الحجارة</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يعقوب ولابان (تك 31: 43-54)</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تجديد العهد بقيادة يشوع (يش 24: 25-27)</a:t>
            </a:r>
            <a:endParaRPr lang="en-US" sz="3200" b="1" dirty="0">
              <a:effectLst>
                <a:glow rad="279400">
                  <a:schemeClr val="bg2">
                    <a:alpha val="75000"/>
                  </a:schemeClr>
                </a:glow>
              </a:effectLst>
            </a:endParaRPr>
          </a:p>
        </p:txBody>
      </p:sp>
      <p:sp>
        <p:nvSpPr>
          <p:cNvPr id="135172" name="Text Box 4"/>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220</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0" y="53751"/>
            <a:ext cx="7696200" cy="1143001"/>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4. مقبض السكين</a:t>
            </a:r>
            <a:endParaRPr lang="en-US" dirty="0">
              <a:ea typeface="+mj-ea"/>
              <a:cs typeface="+mj-cs"/>
            </a:endParaRPr>
          </a:p>
        </p:txBody>
      </p:sp>
      <p:sp>
        <p:nvSpPr>
          <p:cNvPr id="136196"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221</a:t>
            </a:r>
            <a:endParaRPr lang="en-US" b="1" dirty="0">
              <a:latin typeface="Arial" panose="020B0604020202020204" pitchFamily="34" charset="0"/>
              <a:ea typeface="+mn-ea"/>
              <a:cs typeface="Arial" panose="020B0604020202020204" pitchFamily="34" charset="0"/>
            </a:endParaRPr>
          </a:p>
        </p:txBody>
      </p:sp>
      <p:pic>
        <p:nvPicPr>
          <p:cNvPr id="136197" name="Picture 5"/>
          <p:cNvPicPr>
            <a:picLocks noChangeAspect="1" noChangeArrowheads="1"/>
          </p:cNvPicPr>
          <p:nvPr/>
        </p:nvPicPr>
        <p:blipFill>
          <a:blip r:embed="rId3"/>
          <a:srcRect t="3421"/>
          <a:stretch>
            <a:fillRect/>
          </a:stretch>
        </p:blipFill>
        <p:spPr bwMode="auto">
          <a:xfrm>
            <a:off x="22225" y="4724400"/>
            <a:ext cx="9121775" cy="2286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6195" name="Rectangle 3"/>
          <p:cNvSpPr>
            <a:spLocks noGrp="1" noChangeArrowheads="1"/>
          </p:cNvSpPr>
          <p:nvPr>
            <p:ph type="body" idx="1"/>
          </p:nvPr>
        </p:nvSpPr>
        <p:spPr>
          <a:xfrm>
            <a:off x="611188" y="1128713"/>
            <a:ext cx="8532812" cy="3556000"/>
          </a:xfrm>
        </p:spPr>
        <p:txBody>
          <a:bodyPr/>
          <a:lstStyle/>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مجدو، إسرائيل</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1250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يظهر السيطرة المصرية على مجدو بالإضافة إلى ترف البلاط الملكي الكنعاني على غرار سليمان (1 مل 6: 23-28، خر 25: 17-22)</a:t>
            </a:r>
            <a:endParaRPr lang="en-US" sz="3600" b="1" dirty="0">
              <a:effectLst>
                <a:outerShdw blurRad="38100" dist="38100" dir="2700000" algn="tl">
                  <a:srgbClr val="000000">
                    <a:alpha val="43137"/>
                  </a:srgbClr>
                </a:outerShdw>
              </a:effectLs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5/12</a:t>
            </a:r>
          </a:p>
        </p:txBody>
      </p:sp>
      <p:pic>
        <p:nvPicPr>
          <p:cNvPr id="68610"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5943600" cy="8382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5. قلادة آلهة الخصوبة</a:t>
            </a:r>
            <a:endParaRPr lang="en-US" sz="4000" dirty="0">
              <a:ea typeface="+mj-ea"/>
              <a:cs typeface="+mj-cs"/>
            </a:endParaRPr>
          </a:p>
        </p:txBody>
      </p:sp>
      <p:sp>
        <p:nvSpPr>
          <p:cNvPr id="164867" name="Text Box 4"/>
          <p:cNvSpPr txBox="1">
            <a:spLocks noChangeArrowheads="1"/>
          </p:cNvSpPr>
          <p:nvPr/>
        </p:nvSpPr>
        <p:spPr bwMode="auto">
          <a:xfrm>
            <a:off x="8388350" y="142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222</a:t>
            </a:r>
            <a:endParaRPr lang="en-US"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611188" y="1125538"/>
            <a:ext cx="4537075" cy="3970318"/>
          </a:xfrm>
          <a:prstGeom prst="rect">
            <a:avLst/>
          </a:prstGeom>
          <a:noFill/>
        </p:spPr>
        <p:txBody>
          <a:bodyPr>
            <a:spAutoFit/>
          </a:bodyPr>
          <a:lstStyle/>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panose="020B0604020202020204" pitchFamily="34" charset="0"/>
                <a:cs typeface="Arial" panose="020B0604020202020204" pitchFamily="34" charset="0"/>
              </a:rPr>
              <a:t>راس شمرا، سوريا (أوغاريت القديمة)</a:t>
            </a:r>
            <a:endParaRPr lang="en-US" sz="2800" b="1" dirty="0">
              <a:effectLst>
                <a:outerShdw blurRad="247650" dist="101600" dir="2700000" algn="tl" rotWithShape="0">
                  <a:srgbClr val="000000">
                    <a:alpha val="90000"/>
                  </a:srgbClr>
                </a:outerShdw>
              </a:effectLst>
              <a:latin typeface="Arial" panose="020B0604020202020204" pitchFamily="34" charset="0"/>
              <a:cs typeface="Arial" panose="020B0604020202020204" pitchFamily="34" charset="0"/>
            </a:endParaRP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panose="020B0604020202020204" pitchFamily="34" charset="0"/>
                <a:cs typeface="Arial" panose="020B0604020202020204" pitchFamily="34" charset="0"/>
              </a:rPr>
              <a:t>1300 ق.م</a:t>
            </a: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panose="020B0604020202020204" pitchFamily="34" charset="0"/>
                <a:cs typeface="Arial" panose="020B0604020202020204" pitchFamily="34" charset="0"/>
              </a:rPr>
              <a:t>يظهر الإكتشاف الأوغاريتي في عام 1928 ارتباطاً وثيقاً بالثقافات السامية الشمالية الغربية حيث أن عشتار آلهة القداسة التي تدعى ملكة السماء كانت تُعبد في إسرائيل (إر 18: 7، 44: 17-19)</a:t>
            </a:r>
            <a:endParaRPr lang="en-US" sz="2800" b="1" dirty="0">
              <a:effectLst>
                <a:outerShdw blurRad="247650" dist="101600" dir="2700000" algn="tl" rotWithShape="0">
                  <a:srgbClr val="000000">
                    <a:alpha val="90000"/>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6. بركة جبعون</a:t>
            </a:r>
            <a:endParaRPr lang="en-US" sz="4000" dirty="0">
              <a:ea typeface="+mj-ea"/>
              <a:cs typeface="+mj-cs"/>
            </a:endParaRPr>
          </a:p>
        </p:txBody>
      </p:sp>
      <p:sp>
        <p:nvSpPr>
          <p:cNvPr id="138243" name="Rectangle 1027"/>
          <p:cNvSpPr>
            <a:spLocks noGrp="1" noChangeArrowheads="1"/>
          </p:cNvSpPr>
          <p:nvPr>
            <p:ph type="body" idx="1"/>
          </p:nvPr>
        </p:nvSpPr>
        <p:spPr>
          <a:xfrm>
            <a:off x="5791200" y="1981200"/>
            <a:ext cx="3352800" cy="3108543"/>
          </a:xfrm>
        </p:spPr>
        <p:txBody>
          <a:bodyPr rtlCol="0">
            <a:spAutoFit/>
          </a:bodyPr>
          <a:lstStyle/>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10 كم شمال أورشليم</a:t>
            </a:r>
            <a:endParaRPr lang="en-US" sz="28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1050 ق.م</a:t>
            </a:r>
            <a:endParaRPr lang="en-US" sz="28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البركة مذكورة في      2 صم 2: 13،          إر 41: 12</a:t>
            </a:r>
            <a:endParaRPr lang="en-US" sz="28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تظهر الهندسة الجبعونية المتطورة</a:t>
            </a:r>
            <a:endParaRPr lang="en-US" sz="28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p:txBody>
      </p:sp>
      <p:sp>
        <p:nvSpPr>
          <p:cNvPr id="138244" name="Text Box 1028"/>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223</a:t>
            </a:r>
            <a:endParaRPr lang="en-US" b="1" dirty="0">
              <a:latin typeface="Arial" panose="020B0604020202020204" pitchFamily="34" charset="0"/>
              <a:ea typeface="+mn-ea"/>
              <a:cs typeface="Arial" panose="020B0604020202020204" pitchFamily="34" charset="0"/>
            </a:endParaRPr>
          </a:p>
        </p:txBody>
      </p:sp>
      <p:pic>
        <p:nvPicPr>
          <p:cNvPr id="138245" name="Picture 1029"/>
          <p:cNvPicPr>
            <a:picLocks noChangeAspect="1" noChangeArrowheads="1"/>
          </p:cNvPicPr>
          <p:nvPr/>
        </p:nvPicPr>
        <p:blipFill>
          <a:blip r:embed="rId4"/>
          <a:srcRect l="36671" t="35074" b="11888"/>
          <a:stretch>
            <a:fillRect/>
          </a:stretch>
        </p:blipFill>
        <p:spPr bwMode="auto">
          <a:xfrm>
            <a:off x="0" y="0"/>
            <a:ext cx="5786438" cy="6858000"/>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39268"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224</a:t>
            </a:r>
            <a:endParaRPr lang="en-US" b="1" dirty="0">
              <a:latin typeface="Arial" panose="020B0604020202020204" pitchFamily="34" charset="0"/>
              <a:ea typeface="+mn-ea"/>
              <a:cs typeface="Arial" panose="020B0604020202020204" pitchFamily="34" charset="0"/>
            </a:endParaRPr>
          </a:p>
        </p:txBody>
      </p:sp>
      <p:pic>
        <p:nvPicPr>
          <p:cNvPr id="139269" name="Picture 5"/>
          <p:cNvPicPr>
            <a:picLocks noChangeAspect="1" noChangeArrowheads="1"/>
          </p:cNvPicPr>
          <p:nvPr/>
        </p:nvPicPr>
        <p:blipFill>
          <a:blip r:embed="rId3"/>
          <a:srcRect/>
          <a:stretch>
            <a:fillRect/>
          </a:stretch>
        </p:blipFill>
        <p:spPr bwMode="auto">
          <a:xfrm>
            <a:off x="0" y="-26988"/>
            <a:ext cx="7969250" cy="6956426"/>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9266" name="Rectangle 2"/>
          <p:cNvSpPr>
            <a:spLocks noGrp="1" noChangeArrowheads="1"/>
          </p:cNvSpPr>
          <p:nvPr>
            <p:ph type="title"/>
          </p:nvPr>
        </p:nvSpPr>
        <p:spPr>
          <a:xfrm>
            <a:off x="0" y="1371600"/>
            <a:ext cx="4953000" cy="1143000"/>
          </a:xfrm>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7. مذبح بئر السبع</a:t>
            </a:r>
            <a:endParaRPr lang="en-US" dirty="0">
              <a:ea typeface="+mj-ea"/>
              <a:cs typeface="+mj-cs"/>
            </a:endParaRPr>
          </a:p>
        </p:txBody>
      </p:sp>
      <p:sp>
        <p:nvSpPr>
          <p:cNvPr id="139267" name="Rectangle 3"/>
          <p:cNvSpPr>
            <a:spLocks noGrp="1" noChangeArrowheads="1"/>
          </p:cNvSpPr>
          <p:nvPr>
            <p:ph type="body" idx="1"/>
          </p:nvPr>
        </p:nvSpPr>
        <p:spPr>
          <a:xfrm>
            <a:off x="0" y="2743200"/>
            <a:ext cx="7235825" cy="4114800"/>
          </a:xfrm>
        </p:spPr>
        <p:txBody>
          <a:bodyPr/>
          <a:lstStyle/>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قرب بئر السبع في إسرائيل القديمة أقصى الجنوب</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750 ق.م</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ضخم (63*63 بوصة) مع قرون (راجع خر 29: 12، 1 مل 1: 51، 2: 28)</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وثني من الحجارة المنحوتة ممنوع بحسب خر 20: 25</a:t>
            </a:r>
            <a:endParaRPr lang="en-US" sz="3600" b="1" dirty="0">
              <a:effectLst>
                <a:outerShdw blurRad="38100" dist="38100" dir="2700000" algn="tl">
                  <a:srgbClr val="000000">
                    <a:alpha val="43137"/>
                  </a:srgbClr>
                </a:outerShdw>
              </a:effectLst>
              <a:ea typeface="+mn-ea"/>
              <a:cs typeface="+mn-cs"/>
            </a:endParaRPr>
          </a:p>
        </p:txBody>
      </p:sp>
      <p:sp>
        <p:nvSpPr>
          <p:cNvPr id="168967" name="Rectangle 7"/>
          <p:cNvSpPr>
            <a:spLocks noChangeArrowheads="1"/>
          </p:cNvSpPr>
          <p:nvPr/>
        </p:nvSpPr>
        <p:spPr bwMode="auto">
          <a:xfrm>
            <a:off x="6477000" y="-152400"/>
            <a:ext cx="152400" cy="990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388350" y="9207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225</a:t>
            </a:r>
            <a:endParaRPr lang="en-US" b="1" dirty="0">
              <a:latin typeface="Arial" panose="020B0604020202020204" pitchFamily="34" charset="0"/>
              <a:ea typeface="+mn-ea"/>
              <a:cs typeface="Arial" panose="020B0604020202020204" pitchFamily="34" charset="0"/>
            </a:endParaRPr>
          </a:p>
        </p:txBody>
      </p:sp>
      <p:pic>
        <p:nvPicPr>
          <p:cNvPr id="140293" name="Picture 5"/>
          <p:cNvPicPr>
            <a:picLocks noChangeAspect="1" noChangeArrowheads="1"/>
          </p:cNvPicPr>
          <p:nvPr/>
        </p:nvPicPr>
        <p:blipFill>
          <a:blip r:embed="rId3"/>
          <a:srcRect/>
          <a:stretch>
            <a:fillRect/>
          </a:stretch>
        </p:blipFill>
        <p:spPr bwMode="auto">
          <a:xfrm>
            <a:off x="0" y="0"/>
            <a:ext cx="41370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0290" name="Rectangle 2"/>
          <p:cNvSpPr>
            <a:spLocks noGrp="1" noChangeArrowheads="1"/>
          </p:cNvSpPr>
          <p:nvPr>
            <p:ph type="title"/>
          </p:nvPr>
        </p:nvSpPr>
        <p:spPr>
          <a:xfrm>
            <a:off x="4214810" y="609600"/>
            <a:ext cx="4929190" cy="1143000"/>
          </a:xfrm>
          <a:effectLst>
            <a:outerShdw blurRad="63500" dist="38099" dir="2700000" algn="ctr" rotWithShape="0">
              <a:schemeClr val="bg2">
                <a:alpha val="74998"/>
              </a:schemeClr>
            </a:outerShdw>
          </a:effectLst>
        </p:spPr>
        <p:txBody>
          <a:bodyPr/>
          <a:lstStyle/>
          <a:p>
            <a:pPr eaLnBrk="1" hangingPunct="1">
              <a:defRPr/>
            </a:pPr>
            <a:r>
              <a:rPr lang="ar-JO" sz="4000" dirty="0">
                <a:ea typeface="+mj-ea"/>
                <a:cs typeface="+mj-cs"/>
              </a:rPr>
              <a:t>8. تعويذة المخطوطة الفضية</a:t>
            </a:r>
            <a:endParaRPr lang="en-US" sz="4000" dirty="0">
              <a:ea typeface="+mj-ea"/>
              <a:cs typeface="+mj-cs"/>
            </a:endParaRPr>
          </a:p>
        </p:txBody>
      </p:sp>
      <p:sp>
        <p:nvSpPr>
          <p:cNvPr id="140291" name="Rectangle 3"/>
          <p:cNvSpPr>
            <a:spLocks noGrp="1" noChangeArrowheads="1"/>
          </p:cNvSpPr>
          <p:nvPr>
            <p:ph type="body" idx="1"/>
          </p:nvPr>
        </p:nvSpPr>
        <p:spPr>
          <a:xfrm>
            <a:off x="4724400" y="1981200"/>
            <a:ext cx="4095750" cy="1569660"/>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كتف هنوم قرب أورشليم</a:t>
            </a:r>
            <a:endParaRPr lang="en-US"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650-400 ق.م</a:t>
            </a:r>
            <a:endParaRPr lang="en-US"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نقش أقدم لنص كتابي</a:t>
            </a:r>
            <a:endParaRPr lang="en-US"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40294" name="Text Box 6" descr="50%"/>
          <p:cNvSpPr txBox="1">
            <a:spLocks noChangeArrowheads="1"/>
          </p:cNvSpPr>
          <p:nvPr/>
        </p:nvSpPr>
        <p:spPr bwMode="auto">
          <a:xfrm rot="21575634">
            <a:off x="228600" y="1735130"/>
            <a:ext cx="3886200" cy="34163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461963" indent="-461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كلم الرب موسى قائلاً</a:t>
            </a:r>
          </a:p>
          <a:p>
            <a:pPr algn="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كلم هارون وبنيه قائلاً هكذا تباركون بني إسرائيل قائلين لهم</a:t>
            </a:r>
          </a:p>
          <a:p>
            <a:pPr algn="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يباركك الرب ويحرسك</a:t>
            </a:r>
          </a:p>
          <a:p>
            <a:pPr algn="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يضيء الرب بوجهه عليك ويرحمك</a:t>
            </a:r>
          </a:p>
          <a:p>
            <a:pPr algn="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يرفع الرب وجهه عليك ويمنحك سلاماً</a:t>
            </a:r>
          </a:p>
          <a:p>
            <a:pPr algn="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فيجعلون اسمي على بني إسرائيل وأنا اباركهم</a:t>
            </a:r>
          </a:p>
          <a:p>
            <a:pPr algn="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(عد 6: 22-27)</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blip>
          <a:srcRect/>
          <a:stretch>
            <a:fillRect/>
          </a:stretch>
        </p:blipFill>
        <p:spPr bwMode="auto">
          <a:xfrm>
            <a:off x="4518025" y="0"/>
            <a:ext cx="470217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1314" name="Rectangle 2"/>
          <p:cNvSpPr>
            <a:spLocks noGrp="1" noChangeArrowheads="1"/>
          </p:cNvSpPr>
          <p:nvPr>
            <p:ph type="title"/>
          </p:nvPr>
        </p:nvSpPr>
        <p:spPr>
          <a:xfrm>
            <a:off x="761999" y="304800"/>
            <a:ext cx="3737705" cy="125199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9. مسادة</a:t>
            </a:r>
            <a:endParaRPr lang="en-US" dirty="0">
              <a:ea typeface="+mj-ea"/>
              <a:cs typeface="+mj-cs"/>
            </a:endParaRPr>
          </a:p>
        </p:txBody>
      </p:sp>
      <p:sp>
        <p:nvSpPr>
          <p:cNvPr id="141315" name="Rectangle 3"/>
          <p:cNvSpPr>
            <a:spLocks noGrp="1" noChangeArrowheads="1"/>
          </p:cNvSpPr>
          <p:nvPr>
            <p:ph type="body" idx="1"/>
          </p:nvPr>
        </p:nvSpPr>
        <p:spPr>
          <a:xfrm>
            <a:off x="762000" y="1676400"/>
            <a:ext cx="3657600" cy="2554545"/>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الشاطئ الجنوبي الغربي للبحر الميت</a:t>
            </a:r>
            <a:endParaRPr lang="en-US"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150 ق.م</a:t>
            </a:r>
            <a:endParaRPr lang="en-US"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ربما تكون معقل داود (1 صم 22: 4-5)</a:t>
            </a:r>
            <a:endParaRPr lang="en-US"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p:txBody>
      </p:sp>
      <p:sp>
        <p:nvSpPr>
          <p:cNvPr id="141316" name="Text Box 4"/>
          <p:cNvSpPr txBox="1">
            <a:spLocks noChangeArrowheads="1"/>
          </p:cNvSpPr>
          <p:nvPr/>
        </p:nvSpPr>
        <p:spPr bwMode="auto">
          <a:xfrm>
            <a:off x="8502650"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500"/>
                                        <p:tgtEl>
                                          <p:spTgt spid="141315">
                                            <p:txEl>
                                              <p:pRg st="0" end="0"/>
                                            </p:txEl>
                                          </p:spTgt>
                                        </p:tgtEl>
                                      </p:cBhvr>
                                    </p:animEffect>
                                    <p:anim calcmode="lin" valueType="num">
                                      <p:cBhvr>
                                        <p:cTn id="8" dur="5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500"/>
                                        <p:tgtEl>
                                          <p:spTgt spid="141315">
                                            <p:txEl>
                                              <p:pRg st="1" end="1"/>
                                            </p:txEl>
                                          </p:spTgt>
                                        </p:tgtEl>
                                      </p:cBhvr>
                                    </p:animEffect>
                                    <p:anim calcmode="lin" valueType="num">
                                      <p:cBhvr>
                                        <p:cTn id="15" dur="5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500"/>
                                        <p:tgtEl>
                                          <p:spTgt spid="141315">
                                            <p:txEl>
                                              <p:pRg st="2" end="2"/>
                                            </p:txEl>
                                          </p:spTgt>
                                        </p:tgtEl>
                                      </p:cBhvr>
                                    </p:animEffect>
                                    <p:anim calcmode="lin" valueType="num">
                                      <p:cBhvr>
                                        <p:cTn id="22" dur="5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srcRect/>
          <a:stretch>
            <a:fillRect/>
          </a:stretch>
        </p:blipFill>
        <p:spPr bwMode="auto">
          <a:xfrm>
            <a:off x="0" y="0"/>
            <a:ext cx="9144000" cy="70500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2338" name="Rectangle 2"/>
          <p:cNvSpPr>
            <a:spLocks noGrp="1" noChangeArrowheads="1"/>
          </p:cNvSpPr>
          <p:nvPr>
            <p:ph type="title"/>
          </p:nvPr>
        </p:nvSpPr>
        <p:spPr>
          <a:xfrm>
            <a:off x="4038600" y="609600"/>
            <a:ext cx="37338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10. خارطة الفسيفساء</a:t>
            </a:r>
            <a:endParaRPr lang="en-US" sz="4000" dirty="0">
              <a:ea typeface="+mj-ea"/>
              <a:cs typeface="+mj-cs"/>
            </a:endParaRPr>
          </a:p>
        </p:txBody>
      </p:sp>
      <p:sp>
        <p:nvSpPr>
          <p:cNvPr id="142339" name="Rectangle 3"/>
          <p:cNvSpPr>
            <a:spLocks noGrp="1" noChangeArrowheads="1"/>
          </p:cNvSpPr>
          <p:nvPr>
            <p:ph type="body" idx="1"/>
          </p:nvPr>
        </p:nvSpPr>
        <p:spPr>
          <a:xfrm>
            <a:off x="3924300" y="1981200"/>
            <a:ext cx="3557588" cy="2308324"/>
          </a:xfrm>
        </p:spPr>
        <p:txBody>
          <a:bodyPr rtlCol="0">
            <a:spAutoFit/>
          </a:bodyPr>
          <a:lstStyle/>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مادبا، الأردن</a:t>
            </a:r>
            <a:endParaRPr lang="en-US" sz="36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550م</a:t>
            </a:r>
            <a:endParaRPr lang="en-US" sz="36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أكبر وأقدم خارطة لأورشليم مع كاردو</a:t>
            </a:r>
            <a:endParaRPr lang="en-US" sz="3600" b="1" kern="1200" dirty="0">
              <a:effectLst>
                <a:outerShdw blurRad="247650" dist="1016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endParaRPr>
          </a:p>
        </p:txBody>
      </p:sp>
      <p:sp>
        <p:nvSpPr>
          <p:cNvPr id="142340" name="Text Box 4"/>
          <p:cNvSpPr txBox="1">
            <a:spLocks noChangeArrowheads="1"/>
          </p:cNvSpPr>
          <p:nvPr/>
        </p:nvSpPr>
        <p:spPr bwMode="auto">
          <a:xfrm>
            <a:off x="8459788" y="19050"/>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ar-JO" b="1" dirty="0">
                <a:solidFill>
                  <a:schemeClr val="bg2"/>
                </a:solidFill>
                <a:latin typeface="Arial" panose="020B0604020202020204" pitchFamily="34" charset="0"/>
                <a:ea typeface="+mn-ea"/>
                <a:cs typeface="Arial" panose="020B0604020202020204" pitchFamily="34" charset="0"/>
              </a:rPr>
              <a:t>227</a:t>
            </a:r>
            <a:endParaRPr lang="en-US" b="1" dirty="0">
              <a:solidFill>
                <a:schemeClr val="bg2"/>
              </a:solidFill>
              <a:latin typeface="Arial" panose="020B0604020202020204" pitchFamily="34" charset="0"/>
              <a:ea typeface="+mn-ea"/>
              <a:cs typeface="Arial" panose="020B0604020202020204" pitchFamily="34" charset="0"/>
            </a:endParaRPr>
          </a:p>
        </p:txBody>
      </p:sp>
      <p:pic>
        <p:nvPicPr>
          <p:cNvPr id="175109" name="Picture 6" descr="cardo"/>
          <p:cNvPicPr>
            <a:picLocks noChangeAspect="1" noChangeArrowheads="1"/>
          </p:cNvPicPr>
          <p:nvPr/>
        </p:nvPicPr>
        <p:blipFill>
          <a:blip r:embed="rId5">
            <a:extLst>
              <a:ext uri="{28A0092B-C50C-407E-A947-70E740481C1C}">
                <a14:useLocalDpi xmlns:a14="http://schemas.microsoft.com/office/drawing/2010/main" val="0"/>
              </a:ext>
            </a:extLst>
          </a:blip>
          <a:srcRect l="2380"/>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خلفيات العهد القديم</a:t>
            </a:r>
            <a:r>
              <a:rPr lang="en-US" sz="2800" dirty="0">
                <a:solidFill>
                  <a:srgbClr val="FFFFFF"/>
                </a:solidFill>
                <a:ea typeface="ＭＳ Ｐゴシック" charset="0"/>
              </a:rPr>
              <a:t>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3103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7154" name="Rectangle 3"/>
          <p:cNvSpPr>
            <a:spLocks noGrp="1" noChangeArrowheads="1"/>
          </p:cNvSpPr>
          <p:nvPr>
            <p:ph type="title" idx="4294967295"/>
          </p:nvPr>
        </p:nvSpPr>
        <p:spPr/>
        <p:txBody>
          <a:bodyPr/>
          <a:lstStyle/>
          <a:p>
            <a:pPr algn="ctr" eaLnBrk="1" hangingPunct="1"/>
            <a:r>
              <a:rPr lang="en-US">
                <a:solidFill>
                  <a:schemeClr val="bg2"/>
                </a:solidFill>
                <a:latin typeface="Arial Narrow" charset="0"/>
                <a:ea typeface="ＭＳ Ｐゴシック" charset="0"/>
                <a:cs typeface="ＭＳ Ｐゴシック" charset="0"/>
              </a:rPr>
              <a:t>Black</a:t>
            </a:r>
            <a:endParaRPr lang="en-US">
              <a:latin typeface="Arial Narrow" charset="0"/>
              <a:ea typeface="ＭＳ Ｐゴシック" charset="0"/>
              <a:cs typeface="ＭＳ Ｐゴシック"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6/12</a:t>
            </a:r>
          </a:p>
        </p:txBody>
      </p:sp>
      <p:pic>
        <p:nvPicPr>
          <p:cNvPr id="7065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439"/>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7/12</a:t>
            </a:r>
          </a:p>
        </p:txBody>
      </p:sp>
      <p:pic>
        <p:nvPicPr>
          <p:cNvPr id="7270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8/12</a:t>
            </a:r>
          </a:p>
        </p:txBody>
      </p:sp>
      <p:pic>
        <p:nvPicPr>
          <p:cNvPr id="74754"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zure">
  <a:themeElements>
    <a:clrScheme name="">
      <a:dk1>
        <a:srgbClr val="000000"/>
      </a:dk1>
      <a:lt1>
        <a:srgbClr val="CCFFCC"/>
      </a:lt1>
      <a:dk2>
        <a:srgbClr val="000000"/>
      </a:dk2>
      <a:lt2>
        <a:srgbClr val="DDDDDD"/>
      </a:lt2>
      <a:accent1>
        <a:srgbClr val="00CCCC"/>
      </a:accent1>
      <a:accent2>
        <a:srgbClr val="CC99FF"/>
      </a:accent2>
      <a:accent3>
        <a:srgbClr val="E2FFE2"/>
      </a:accent3>
      <a:accent4>
        <a:srgbClr val="000000"/>
      </a:accent4>
      <a:accent5>
        <a:srgbClr val="AAE2E2"/>
      </a:accent5>
      <a:accent6>
        <a:srgbClr val="B98AE7"/>
      </a:accent6>
      <a:hlink>
        <a:srgbClr val="6600CC"/>
      </a:hlink>
      <a:folHlink>
        <a:srgbClr val="FFFF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6406</TotalTime>
  <Words>1941</Words>
  <Application>Microsoft Macintosh PowerPoint</Application>
  <PresentationFormat>On-screen Show (4:3)</PresentationFormat>
  <Paragraphs>380</Paragraphs>
  <Slides>67</Slides>
  <Notes>61</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2</vt:i4>
      </vt:variant>
      <vt:variant>
        <vt:lpstr>Slide Titles</vt:lpstr>
      </vt:variant>
      <vt:variant>
        <vt:i4>67</vt:i4>
      </vt:variant>
    </vt:vector>
  </HeadingPairs>
  <TitlesOfParts>
    <vt:vector size="88" baseType="lpstr">
      <vt:lpstr>26</vt:lpstr>
      <vt:lpstr>Arial Bold</vt:lpstr>
      <vt:lpstr>BONES</vt:lpstr>
      <vt:lpstr>ＭＳ Ｐゴシック</vt:lpstr>
      <vt:lpstr>Times</vt:lpstr>
      <vt:lpstr>Arial</vt:lpstr>
      <vt:lpstr>Arial Narrow</vt:lpstr>
      <vt:lpstr>Garamond</vt:lpstr>
      <vt:lpstr>Monotype Sorts</vt:lpstr>
      <vt:lpstr>Papyrus</vt:lpstr>
      <vt:lpstr>Stencil</vt:lpstr>
      <vt:lpstr>Times New Roman</vt:lpstr>
      <vt:lpstr>Wingdings</vt:lpstr>
      <vt:lpstr>Topo</vt:lpstr>
      <vt:lpstr>Default Design</vt:lpstr>
      <vt:lpstr>1_Azure</vt:lpstr>
      <vt:lpstr>14 Literary 2 - Dead Sea Scrolls</vt:lpstr>
      <vt:lpstr>Orbit</vt:lpstr>
      <vt:lpstr>1_Default Design</vt:lpstr>
      <vt:lpstr>Document</vt:lpstr>
      <vt:lpstr>Photo Editor Photo</vt:lpstr>
      <vt:lpstr>علم الآثار الكتابي</vt:lpstr>
      <vt:lpstr>Shout to the Lord 1/12</vt:lpstr>
      <vt:lpstr>Shout to the Lord 2/12</vt:lpstr>
      <vt:lpstr>Shout to the Lord 3/12</vt:lpstr>
      <vt:lpstr>Shout to the Lord 4/12</vt:lpstr>
      <vt:lpstr>Shout to the Lord 5/12</vt:lpstr>
      <vt:lpstr>Shout to the Lord 6/12</vt:lpstr>
      <vt:lpstr>Shout to the Lord 7/12</vt:lpstr>
      <vt:lpstr>Shout to the Lord 8/12</vt:lpstr>
      <vt:lpstr>Shout to the Lord 9/12</vt:lpstr>
      <vt:lpstr>Shout to the Lord 10/12</vt:lpstr>
      <vt:lpstr>Shout to the Lord 11/12</vt:lpstr>
      <vt:lpstr>Shout to the Lord 12/12</vt:lpstr>
      <vt:lpstr>PowerPoint Presentation</vt:lpstr>
      <vt:lpstr>علم الآثار الكتابي</vt:lpstr>
      <vt:lpstr>اكتشاف حديث مهم (بار تشرين ثاني/كانون أول 2002) </vt:lpstr>
      <vt:lpstr>صندوق عظام قيافا (BAR أيلول/تشرين 1 1992)</vt:lpstr>
      <vt:lpstr>ما هو علم الآثار؟</vt:lpstr>
      <vt:lpstr>ما هو علم الآثار الكتابي؟</vt:lpstr>
      <vt:lpstr>مصطلحات أثرية</vt:lpstr>
      <vt:lpstr>مصطلحات أثرية</vt:lpstr>
      <vt:lpstr>تاريخ علم الآثار الكتابي</vt:lpstr>
      <vt:lpstr>حجر رشيد</vt:lpstr>
      <vt:lpstr>حجر رشيد</vt:lpstr>
      <vt:lpstr>حجر رشيد</vt:lpstr>
      <vt:lpstr>الهيروغليفية</vt:lpstr>
      <vt:lpstr>أنواع الهيروغليفية</vt:lpstr>
      <vt:lpstr>كيف تم فك رموز الهيروغليفية</vt:lpstr>
      <vt:lpstr>الهيروغليفية وما يشابهها من مخطوطات</vt:lpstr>
      <vt:lpstr>PowerPoint Presentation</vt:lpstr>
      <vt:lpstr>تاريخ علم الآثار الكتابي</vt:lpstr>
      <vt:lpstr>مواقع التنقيب</vt:lpstr>
      <vt:lpstr>الأساليب</vt:lpstr>
      <vt:lpstr>تحليل الفخار</vt:lpstr>
      <vt:lpstr>فخار فلسطيني</vt:lpstr>
      <vt:lpstr>اكتشاف أريحا القديمة</vt:lpstr>
      <vt:lpstr>قيمة علم الآثار الكتابي</vt:lpstr>
      <vt:lpstr>تأكيد التاريخ الكتابي</vt:lpstr>
      <vt:lpstr>تأكيد التاريخ الكتابي</vt:lpstr>
      <vt:lpstr>تأكيد التاريخ الكتابي</vt:lpstr>
      <vt:lpstr>نفق حزقيا</vt:lpstr>
      <vt:lpstr>عمود وارن</vt:lpstr>
      <vt:lpstr>نقل الكتاب المقدس</vt:lpstr>
      <vt:lpstr>أشعياء : مخطوطة قمران       مقابل                الماسورية</vt:lpstr>
      <vt:lpstr>Better Interpretation of Scripture</vt:lpstr>
      <vt:lpstr>قيمة علم الآثار الكتابي</vt:lpstr>
      <vt:lpstr>مخاطر علم الآثار الكتابي</vt:lpstr>
      <vt:lpstr>الخروج يحدث بالإيمان</vt:lpstr>
      <vt:lpstr>مخاطر علم الآثار الكتابي</vt:lpstr>
      <vt:lpstr>هيكل داجون</vt:lpstr>
      <vt:lpstr>مخاطر علم الآثار الكتابي</vt:lpstr>
      <vt:lpstr>هل يستطيع علم الآثار أن يثبت استلام موسى للوصايا العشرة؟</vt:lpstr>
      <vt:lpstr>مستقبل علم الآثار الكتابي</vt:lpstr>
      <vt:lpstr>علم الآثار الكتابي</vt:lpstr>
      <vt:lpstr>10 اكتشافات عظيمة</vt:lpstr>
      <vt:lpstr> 1. ملحمة جلجامش اللوح 11</vt:lpstr>
      <vt:lpstr>2. جدارية بني حسن</vt:lpstr>
      <vt:lpstr>3. مرتفع جيزر</vt:lpstr>
      <vt:lpstr>4. مقبض السكين</vt:lpstr>
      <vt:lpstr>5. قلادة آلهة الخصوبة</vt:lpstr>
      <vt:lpstr>6. بركة جبعون</vt:lpstr>
      <vt:lpstr>7. مذبح بئر السبع</vt:lpstr>
      <vt:lpstr>8. تعويذة المخطوطة الفضية</vt:lpstr>
      <vt:lpstr>9. مسادة</vt:lpstr>
      <vt:lpstr>10. خارطة الفسيفساء</vt:lpstr>
      <vt:lpstr>        خلفيات العهد القديمBibleStudyDownloads.org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246</cp:revision>
  <cp:lastPrinted>2009-04-22T19:24:48Z</cp:lastPrinted>
  <dcterms:created xsi:type="dcterms:W3CDTF">2002-10-30T04:11:34Z</dcterms:created>
  <dcterms:modified xsi:type="dcterms:W3CDTF">2024-03-21T16:33:31Z</dcterms:modified>
</cp:coreProperties>
</file>