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4009" r:id="rId3"/>
    <p:sldMasterId id="2147484154" r:id="rId4"/>
    <p:sldMasterId id="2147484166" r:id="rId5"/>
    <p:sldMasterId id="2147484180" r:id="rId6"/>
    <p:sldMasterId id="2147484195" r:id="rId7"/>
    <p:sldMasterId id="2147484207" r:id="rId8"/>
    <p:sldMasterId id="2147484219" r:id="rId9"/>
    <p:sldMasterId id="2147484234" r:id="rId10"/>
  </p:sldMasterIdLst>
  <p:notesMasterIdLst>
    <p:notesMasterId r:id="rId66"/>
  </p:notesMasterIdLst>
  <p:sldIdLst>
    <p:sldId id="257" r:id="rId11"/>
    <p:sldId id="5426" r:id="rId12"/>
    <p:sldId id="301" r:id="rId13"/>
    <p:sldId id="258" r:id="rId14"/>
    <p:sldId id="319" r:id="rId15"/>
    <p:sldId id="403" r:id="rId16"/>
    <p:sldId id="5427" r:id="rId17"/>
    <p:sldId id="404" r:id="rId18"/>
    <p:sldId id="433" r:id="rId19"/>
    <p:sldId id="259" r:id="rId20"/>
    <p:sldId id="303" r:id="rId21"/>
    <p:sldId id="304" r:id="rId22"/>
    <p:sldId id="305" r:id="rId23"/>
    <p:sldId id="261" r:id="rId24"/>
    <p:sldId id="313" r:id="rId25"/>
    <p:sldId id="262" r:id="rId26"/>
    <p:sldId id="263" r:id="rId27"/>
    <p:sldId id="264" r:id="rId28"/>
    <p:sldId id="269" r:id="rId29"/>
    <p:sldId id="284" r:id="rId30"/>
    <p:sldId id="267" r:id="rId31"/>
    <p:sldId id="410" r:id="rId32"/>
    <p:sldId id="265" r:id="rId33"/>
    <p:sldId id="328" r:id="rId34"/>
    <p:sldId id="268" r:id="rId35"/>
    <p:sldId id="285" r:id="rId36"/>
    <p:sldId id="286" r:id="rId37"/>
    <p:sldId id="287" r:id="rId38"/>
    <p:sldId id="288" r:id="rId39"/>
    <p:sldId id="289" r:id="rId40"/>
    <p:sldId id="290" r:id="rId41"/>
    <p:sldId id="291" r:id="rId42"/>
    <p:sldId id="292" r:id="rId43"/>
    <p:sldId id="293" r:id="rId44"/>
    <p:sldId id="296" r:id="rId45"/>
    <p:sldId id="294" r:id="rId46"/>
    <p:sldId id="271" r:id="rId47"/>
    <p:sldId id="302" r:id="rId48"/>
    <p:sldId id="3772" r:id="rId49"/>
    <p:sldId id="5424" r:id="rId50"/>
    <p:sldId id="5425" r:id="rId51"/>
    <p:sldId id="275" r:id="rId52"/>
    <p:sldId id="276" r:id="rId53"/>
    <p:sldId id="278" r:id="rId54"/>
    <p:sldId id="307" r:id="rId55"/>
    <p:sldId id="320" r:id="rId56"/>
    <p:sldId id="5423" r:id="rId57"/>
    <p:sldId id="3773" r:id="rId58"/>
    <p:sldId id="308" r:id="rId59"/>
    <p:sldId id="799" r:id="rId60"/>
    <p:sldId id="800" r:id="rId61"/>
    <p:sldId id="801" r:id="rId62"/>
    <p:sldId id="281" r:id="rId63"/>
    <p:sldId id="321" r:id="rId64"/>
    <p:sldId id="523" r:id="rId6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8000"/>
    <a:srgbClr val="99CC00"/>
    <a:srgbClr val="FF3300"/>
    <a:srgbClr val="0000FF"/>
    <a:srgbClr val="CC6600"/>
    <a:srgbClr val="FFFF00"/>
    <a:srgbClr val="3366CC"/>
    <a:srgbClr val="9966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83"/>
    <p:restoredTop sz="61164"/>
  </p:normalViewPr>
  <p:slideViewPr>
    <p:cSldViewPr>
      <p:cViewPr varScale="1">
        <p:scale>
          <a:sx n="75" d="100"/>
          <a:sy n="75" d="100"/>
        </p:scale>
        <p:origin x="3160" y="168"/>
      </p:cViewPr>
      <p:guideLst>
        <p:guide orient="horz" pos="2160"/>
        <p:guide pos="2880"/>
      </p:guideLst>
    </p:cSldViewPr>
  </p:slideViewPr>
  <p:outlineViewPr>
    <p:cViewPr>
      <p:scale>
        <a:sx n="33" d="100"/>
        <a:sy n="33" d="100"/>
      </p:scale>
      <p:origin x="0" y="5280"/>
    </p:cViewPr>
  </p:outlineViewPr>
  <p:notesTextViewPr>
    <p:cViewPr>
      <p:scale>
        <a:sx n="100" d="100"/>
        <a:sy n="100" d="100"/>
      </p:scale>
      <p:origin x="0" y="0"/>
    </p:cViewPr>
  </p:notesTextViewPr>
  <p:sorterViewPr>
    <p:cViewPr varScale="1">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32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94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32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32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A7813D6-1FDE-4A02-943D-E2F03279D66D}" type="slidenum">
              <a:rPr lang="en-US" altLang="en-US"/>
              <a:pPr/>
              <a:t>‹#›</a:t>
            </a:fld>
            <a:endParaRPr lang="en-US" altLang="en-US"/>
          </a:p>
        </p:txBody>
      </p:sp>
    </p:spTree>
    <p:extLst>
      <p:ext uri="{BB962C8B-B14F-4D97-AF65-F5344CB8AC3E}">
        <p14:creationId xmlns:p14="http://schemas.microsoft.com/office/powerpoint/2010/main" val="1567769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9DCFFD-42DB-47BF-AFF9-8A869DE10700}" type="slidenum">
              <a:rPr kumimoji="0" lang="en-US" altLang="en-US" sz="1200" b="1" u="none" strike="noStrike" kern="1200" cap="none" spc="0" normalizeH="0" baseline="0" noProof="0">
                <a:ln>
                  <a:noFill/>
                </a:ln>
                <a:solidFill>
                  <a:srgbClr val="000000"/>
                </a:solidFill>
                <a:effectLst/>
                <a:uLnTx/>
                <a:uFillTx/>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1" u="none" strike="noStrike" kern="1200" cap="none" spc="0" normalizeH="0" baseline="0" noProof="0" dirty="0">
              <a:ln>
                <a:noFill/>
              </a:ln>
              <a:solidFill>
                <a:srgbClr val="000000"/>
              </a:solidFill>
              <a:effectLst/>
              <a:uLnTx/>
              <a:uFillTx/>
              <a:ea typeface="ＭＳ Ｐゴシック" pitchFamily="34" charset="-128"/>
              <a:cs typeface="+mn-cs"/>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latin typeface="Times New Roman" pitchFamily="18" charset="0"/>
                <a:ea typeface="ＭＳ Ｐゴシック" pitchFamily="34" charset="-128"/>
              </a:rPr>
              <a:t>We trace ANE history in these three broad geographical areas.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81DE53-2E74-934A-B6C8-FC76FF600EB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declared that Philistia fought not to protect themselves but out of revenge and contempt.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OB-14-Philistines-46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OS-26-Ezek25-32—slide 45</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75394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AA9076-3EB7-4847-BB71-821431293DAE}"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33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382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Israel never developed a navy in antiquity. In fact, the word "navy" does not appear in the OT. This was simply because Israel's coastal "P" neighbors (both starting with "P") refused to be conquered.</a:t>
            </a:r>
          </a:p>
          <a:p>
            <a:pPr eaLnBrk="1" hangingPunct="1">
              <a:spcBef>
                <a:spcPct val="0"/>
              </a:spcBef>
            </a:pPr>
            <a:r>
              <a:rPr lang="en-US" dirty="0">
                <a:latin typeface="Times New Roman" charset="0"/>
              </a:rPr>
              <a:t>__________</a:t>
            </a:r>
          </a:p>
          <a:p>
            <a:pPr eaLnBrk="1" hangingPunct="1">
              <a:spcBef>
                <a:spcPct val="0"/>
              </a:spcBef>
            </a:pPr>
            <a:r>
              <a:rPr lang="en-US" dirty="0">
                <a:latin typeface="Times New Roman" charset="0"/>
              </a:rPr>
              <a:t>OB-14-Philistines-49</a:t>
            </a:r>
          </a:p>
          <a:p>
            <a:pPr eaLnBrk="1" hangingPunct="1">
              <a:spcBef>
                <a:spcPct val="0"/>
              </a:spcBef>
            </a:pPr>
            <a:r>
              <a:rPr lang="en-US" dirty="0">
                <a:latin typeface="Times New Roman" charset="0"/>
              </a:rPr>
              <a:t>OB-15-Phoenicians-41</a:t>
            </a:r>
          </a:p>
          <a:p>
            <a:pPr eaLnBrk="1" hangingPunct="1">
              <a:spcBef>
                <a:spcPct val="0"/>
              </a:spcBef>
            </a:pPr>
            <a:r>
              <a:rPr lang="en-US" dirty="0">
                <a:latin typeface="Times New Roman" charset="0"/>
              </a:rPr>
              <a:t>OS-04-Numbers-284</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822239-F4C0-154C-B771-996BF7F63EFC}"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35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587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Israel never developed a navy in antiquity. In fact, the word "navy" does not appear in the OT. This was simply because Israel's coastal "P" neighbors (both starting with "P") refused to be conquered.</a:t>
            </a:r>
          </a:p>
          <a:p>
            <a:pPr eaLnBrk="1" hangingPunct="1">
              <a:spcBef>
                <a:spcPct val="0"/>
              </a:spcBef>
            </a:pPr>
            <a:r>
              <a:rPr lang="en-US" dirty="0">
                <a:latin typeface="Times New Roman" charset="0"/>
              </a:rPr>
              <a:t>__________</a:t>
            </a:r>
          </a:p>
          <a:p>
            <a:pPr eaLnBrk="1" hangingPunct="1">
              <a:spcBef>
                <a:spcPct val="0"/>
              </a:spcBef>
            </a:pPr>
            <a:r>
              <a:rPr lang="en-US" dirty="0">
                <a:latin typeface="Times New Roman" charset="0"/>
              </a:rPr>
              <a:t>OB-14-Philistines-50</a:t>
            </a:r>
          </a:p>
          <a:p>
            <a:pPr eaLnBrk="1" hangingPunct="1">
              <a:spcBef>
                <a:spcPct val="0"/>
              </a:spcBef>
            </a:pPr>
            <a:r>
              <a:rPr lang="en-US" dirty="0">
                <a:latin typeface="Times New Roman" charset="0"/>
              </a:rPr>
              <a:t>OB-15-Phoenicians-42</a:t>
            </a:r>
          </a:p>
          <a:p>
            <a:pPr eaLnBrk="1" hangingPunct="1">
              <a:spcBef>
                <a:spcPct val="0"/>
              </a:spcBef>
            </a:pPr>
            <a:r>
              <a:rPr lang="en-US" dirty="0">
                <a:latin typeface="Times New Roman" charset="0"/>
              </a:rPr>
              <a:t>OS-04-Numbers-285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B43328A-0D07-D643-9BE1-110E54D4EA7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37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2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Times New Roman" charset="0"/>
              </a:rPr>
              <a:t>Israel never developed a navy in antiquity. In fact, the word "navy" does not appear in the OT. This was simply because Israel's coastal "P" neighbors (both starting with "P") refused to be conquered.</a:t>
            </a:r>
          </a:p>
          <a:p>
            <a:pPr eaLnBrk="1" hangingPunct="1">
              <a:spcBef>
                <a:spcPct val="0"/>
              </a:spcBef>
            </a:pPr>
            <a:r>
              <a:rPr lang="en-US" dirty="0">
                <a:latin typeface="Times New Roman" charset="0"/>
              </a:rPr>
              <a:t>__________</a:t>
            </a:r>
          </a:p>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Times New Roman" charset="0"/>
              </a:rPr>
              <a:t>OB-14-Philistines-51</a:t>
            </a:r>
          </a:p>
          <a:p>
            <a:pPr eaLnBrk="1" hangingPunct="1">
              <a:spcBef>
                <a:spcPct val="0"/>
              </a:spcBef>
            </a:pPr>
            <a:r>
              <a:rPr lang="en-US" dirty="0">
                <a:latin typeface="Times New Roman" charset="0"/>
              </a:rPr>
              <a:t>OB-15-Phoenicians-43</a:t>
            </a:r>
          </a:p>
          <a:p>
            <a:pPr eaLnBrk="1" hangingPunct="1">
              <a:spcBef>
                <a:spcPct val="0"/>
              </a:spcBef>
            </a:pPr>
            <a:r>
              <a:rPr lang="en-US" dirty="0">
                <a:latin typeface="Times New Roman" charset="0"/>
              </a:rPr>
              <a:t>OS-04-Numbers-286</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sz="1200" b="1" dirty="0">
                <a:solidFill>
                  <a:srgbClr val="FFFFFF"/>
                </a:solidFill>
                <a:latin typeface="Arial" panose="020B0604020202020204" pitchFamily="34" charset="0"/>
                <a:ea typeface="ＭＳ Ｐゴシック" charset="0"/>
              </a:rPr>
              <a:t>خلفيَّات (حرفيًّا: ورق الجدران) العهد القديم.</a:t>
            </a:r>
          </a:p>
          <a:p>
            <a:pPr eaLnBrk="1" hangingPunct="1"/>
            <a:r>
              <a:rPr lang="en-US" sz="1200" b="1" dirty="0">
                <a:solidFill>
                  <a:srgbClr val="FFFFFF"/>
                </a:solidFill>
                <a:latin typeface="Arial" panose="020B0604020202020204" pitchFamily="34" charset="0"/>
                <a:ea typeface="ＭＳ Ｐゴシック" charset="0"/>
              </a:rPr>
              <a:t>OB is OT Backgrounds (</a:t>
            </a:r>
            <a:r>
              <a:rPr lang="en-US" sz="1200" b="1" dirty="0" err="1">
                <a:solidFill>
                  <a:srgbClr val="FFFFFF"/>
                </a:solidFill>
                <a:latin typeface="Arial" panose="020B0604020202020204" pitchFamily="34" charset="0"/>
                <a:ea typeface="ＭＳ Ｐゴシック" charset="0"/>
              </a:rPr>
              <a:t>ob</a:t>
            </a:r>
            <a:r>
              <a:rPr lang="en-US" sz="1200" b="1" dirty="0">
                <a:solidFill>
                  <a:srgbClr val="FFFFFF"/>
                </a:solidFill>
                <a:latin typeface="Arial" panose="020B0604020202020204" pitchFamily="34" charset="0"/>
                <a:ea typeface="ＭＳ Ｐゴシック" charset="0"/>
              </a:rPr>
              <a:t>) Arabic (Literally OT Wallpapers!)</a:t>
            </a:r>
          </a:p>
          <a:p>
            <a:r>
              <a:rPr lang="en-US" dirty="0"/>
              <a:t>_____________</a:t>
            </a:r>
          </a:p>
          <a:p>
            <a:r>
              <a:rPr lang="en-US" dirty="0"/>
              <a:t>Common-</a:t>
            </a:r>
            <a:r>
              <a:rPr lang="en-US" b="1" dirty="0">
                <a:latin typeface="Arial" panose="020B0604020202020204" pitchFamily="34" charset="0"/>
                <a:ea typeface="ＭＳ Ｐゴシック" charset="0"/>
              </a:rPr>
              <a:t>26</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Times New Roman" pitchFamily="18" charset="0"/>
                <a:ea typeface="ＭＳ Ｐゴシック" pitchFamily="34" charset="-128"/>
              </a:rPr>
              <a:t>ANE history by culture begins with the dispersion of peoples from Babel in Genesis 11.  Whereas the descendants of Japheth migrated north (red), the sons of Ham (green) and Seth (blue) remained within the Fertile Crescent and became three great regions: Egypt, Syria-Palestine, and Mesopotamia.  Philistines descended from Japheth with some of them migrating from Cyprus. These were known as </a:t>
            </a:r>
            <a:r>
              <a:rPr lang="en-US" altLang="en-US" dirty="0" err="1">
                <a:latin typeface="Times New Roman" pitchFamily="18" charset="0"/>
                <a:ea typeface="ＭＳ Ｐゴシック" pitchFamily="34" charset="-128"/>
              </a:rPr>
              <a:t>Cherethites</a:t>
            </a:r>
            <a:r>
              <a:rPr lang="en-US" altLang="en-US" dirty="0">
                <a:latin typeface="Times New Roman" pitchFamily="18" charset="0"/>
                <a:ea typeface="ＭＳ Ｐゴシック" pitchFamily="34" charset="-128"/>
              </a:rPr>
              <a:t>.</a:t>
            </a:r>
            <a:endParaRPr lang="en-US" dirty="0"/>
          </a:p>
          <a:p>
            <a:endParaRPr lang="en-US" dirty="0"/>
          </a:p>
        </p:txBody>
      </p:sp>
      <p:sp>
        <p:nvSpPr>
          <p:cNvPr id="4" name="Slide Number Placeholder 3"/>
          <p:cNvSpPr>
            <a:spLocks noGrp="1"/>
          </p:cNvSpPr>
          <p:nvPr>
            <p:ph type="sldNum" sz="quarter" idx="5"/>
          </p:nvPr>
        </p:nvSpPr>
        <p:spPr/>
        <p:txBody>
          <a:bodyPr/>
          <a:lstStyle/>
          <a:p>
            <a:fld id="{8A7813D6-1FDE-4A02-943D-E2F03279D66D}" type="slidenum">
              <a:rPr lang="en-US" altLang="en-US" smtClean="0"/>
              <a:pPr/>
              <a:t>3</a:t>
            </a:fld>
            <a:endParaRPr lang="en-US" altLang="en-US"/>
          </a:p>
        </p:txBody>
      </p:sp>
    </p:spTree>
    <p:extLst>
      <p:ext uri="{BB962C8B-B14F-4D97-AF65-F5344CB8AC3E}">
        <p14:creationId xmlns:p14="http://schemas.microsoft.com/office/powerpoint/2010/main" val="2564428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1003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ea typeface="ＭＳ Ｐゴシック" pitchFamily="34" charset="-128"/>
              </a:rPr>
              <a:t>Jer 47:4 tells us that the Philistines were Sea People who migrated from Crete. Some went to Egypt and then later to Canaan's coast. </a:t>
            </a:r>
          </a:p>
        </p:txBody>
      </p:sp>
      <p:sp>
        <p:nvSpPr>
          <p:cNvPr id="1003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B13A57C-FB48-468D-B8C1-01605F461443}" type="slidenum">
              <a:rPr lang="en-US" altLang="en-US" sz="1200"/>
              <a:pPr eaLnBrk="1" hangingPunct="1"/>
              <a:t>4</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ln/>
        </p:spPr>
      </p:sp>
      <p:sp>
        <p:nvSpPr>
          <p:cNvPr id="1024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latin typeface="Times New Roman" pitchFamily="18" charset="0"/>
                <a:ea typeface="ＭＳ Ｐゴシック" pitchFamily="34" charset="-128"/>
              </a:rPr>
              <a:t>Jer 47:4</a:t>
            </a:r>
          </a:p>
        </p:txBody>
      </p:sp>
      <p:sp>
        <p:nvSpPr>
          <p:cNvPr id="1024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B7A561B-8CAE-4C22-BBBB-7224BF9F1C48}" type="slidenum">
              <a:rPr lang="en-US" altLang="en-US" sz="1200"/>
              <a:pPr eaLnBrk="1" hangingPunct="1"/>
              <a:t>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C42AD-2958-814D-A231-9AACECCB881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668E4-739C-E569-71D2-E7DC3DEE0148}"/>
            </a:ext>
          </a:extLst>
        </p:cNvPr>
        <p:cNvGrpSpPr/>
        <p:nvPr/>
      </p:nvGrpSpPr>
      <p:grpSpPr>
        <a:xfrm>
          <a:off x="0" y="0"/>
          <a:ext cx="0" cy="0"/>
          <a:chOff x="0" y="0"/>
          <a:chExt cx="0" cy="0"/>
        </a:xfrm>
      </p:grpSpPr>
      <p:sp>
        <p:nvSpPr>
          <p:cNvPr id="55297" name="Rectangle 7">
            <a:extLst>
              <a:ext uri="{FF2B5EF4-FFF2-40B4-BE49-F238E27FC236}">
                <a16:creationId xmlns:a16="http://schemas.microsoft.com/office/drawing/2014/main" id="{9F716F48-B838-4CF5-B3B1-6A8954D54772}"/>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C42AD-2958-814D-A231-9AACECCB881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5298" name="Rectangle 2">
            <a:extLst>
              <a:ext uri="{FF2B5EF4-FFF2-40B4-BE49-F238E27FC236}">
                <a16:creationId xmlns:a16="http://schemas.microsoft.com/office/drawing/2014/main" id="{940A7488-AD1F-A482-1FF7-584BFAF9414E}"/>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8A3E27DB-52A3-9060-9D56-A2D7BD0C3CD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40183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8C66CA-D5C7-FB48-8D5B-6277968F12C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These ridges provide a natural barrier from water running westward to the Great Sea.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26DB04-B890-0C43-93A6-1A71C17CF08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85A4A8-4F9D-9F42-A738-28F407E7446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440108A-52D1-42B7-B1AD-42407E3A0570}" type="slidenum">
              <a:rPr lang="en-US" altLang="en-US"/>
              <a:pPr/>
              <a:t>‹#›</a:t>
            </a:fld>
            <a:endParaRPr lang="en-US" altLang="en-US"/>
          </a:p>
        </p:txBody>
      </p:sp>
    </p:spTree>
    <p:extLst>
      <p:ext uri="{BB962C8B-B14F-4D97-AF65-F5344CB8AC3E}">
        <p14:creationId xmlns:p14="http://schemas.microsoft.com/office/powerpoint/2010/main" val="410780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7A886A7-58C1-4FA9-88DC-11DA98A1556B}" type="slidenum">
              <a:rPr lang="en-US" altLang="en-US"/>
              <a:pPr/>
              <a:t>‹#›</a:t>
            </a:fld>
            <a:endParaRPr lang="en-US" altLang="en-US"/>
          </a:p>
        </p:txBody>
      </p:sp>
    </p:spTree>
    <p:extLst>
      <p:ext uri="{BB962C8B-B14F-4D97-AF65-F5344CB8AC3E}">
        <p14:creationId xmlns:p14="http://schemas.microsoft.com/office/powerpoint/2010/main" val="29016768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D1D64F5-6C71-CF4E-9DFA-4FBB07860917}"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548143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E7B9F7D-31E3-D144-AEB0-D58976D71E29}"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961336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DB3DA91-5BDE-7D4E-9A67-04F0A3A1FD2B}"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488571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B59CF16-89A3-B940-937E-1F36F6D7E2CF}"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039003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572F703-F375-0F4B-B364-63535C6EB14A}"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9687394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85DC33E-DEA9-0B41-9063-40DA067285A6}" type="slidenum">
              <a:rPr lang="en-US" smtClean="0">
                <a:solidFill>
                  <a:srgbClr val="FFFFFF"/>
                </a:solidFill>
              </a:rPr>
              <a:pPr>
                <a:defRPr/>
              </a:pPr>
              <a:t>‹#›</a:t>
            </a:fld>
            <a:endParaRPr lang="en-US" dirty="0">
              <a:solidFill>
                <a:srgbClr val="FFFFFF"/>
              </a:solidFill>
            </a:endParaRPr>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1974025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7DC51FA-16C7-AF4F-97F0-C257928B9D9A}" type="slidenum">
              <a:rPr lang="en-US" smtClean="0">
                <a:solidFill>
                  <a:srgbClr val="FFFFFF"/>
                </a:solidFill>
              </a:rPr>
              <a:pPr>
                <a:defRPr/>
              </a:pPr>
              <a:t>‹#›</a:t>
            </a:fld>
            <a:endParaRPr lang="en-US" dirty="0">
              <a:solidFill>
                <a:srgbClr val="FFFFFF"/>
              </a:solidFill>
            </a:endParaRPr>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5613787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8" name="Freeform 11"/>
                    <p:cNvSpPr>
                      <a:spLocks/>
                    </p:cNvSpPr>
                    <p:nvPr/>
                  </p:nvSpPr>
                  <p:spPr bwMode="auto">
                    <a:xfrm>
                      <a:off x="1672" y="359"/>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b="1" i="0" dirty="0">
                      <a:latin typeface="Arial" panose="020B0604020202020204" pitchFamily="34" charset="0"/>
                    </a:endParaRPr>
                  </a:p>
                </p:txBody>
              </p:sp>
              <p:sp>
                <p:nvSpPr>
                  <p:cNvPr id="52" name="Freeform 13"/>
                  <p:cNvSpPr>
                    <a:spLocks/>
                  </p:cNvSpPr>
                  <p:nvPr/>
                </p:nvSpPr>
                <p:spPr bwMode="auto">
                  <a:xfrm>
                    <a:off x="2634" y="723"/>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3" name="Freeform 14"/>
                  <p:cNvSpPr>
                    <a:spLocks/>
                  </p:cNvSpPr>
                  <p:nvPr/>
                </p:nvSpPr>
                <p:spPr bwMode="auto">
                  <a:xfrm>
                    <a:off x="2702" y="1596"/>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4" name="Freeform 15"/>
                  <p:cNvSpPr>
                    <a:spLocks/>
                  </p:cNvSpPr>
                  <p:nvPr/>
                </p:nvSpPr>
                <p:spPr bwMode="auto">
                  <a:xfrm>
                    <a:off x="243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5" name="Freeform 16"/>
                  <p:cNvSpPr>
                    <a:spLocks/>
                  </p:cNvSpPr>
                  <p:nvPr/>
                </p:nvSpPr>
                <p:spPr bwMode="auto">
                  <a:xfrm>
                    <a:off x="1905" y="1596"/>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6" name="Freeform 17"/>
                  <p:cNvSpPr>
                    <a:spLocks/>
                  </p:cNvSpPr>
                  <p:nvPr/>
                </p:nvSpPr>
                <p:spPr bwMode="auto">
                  <a:xfrm>
                    <a:off x="2090" y="912"/>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GB"/>
            </a:p>
          </p:txBody>
        </p:sp>
      </p:grpSp>
      <p:sp>
        <p:nvSpPr>
          <p:cNvPr id="19513" name="Rectangle 57"/>
          <p:cNvSpPr>
            <a:spLocks noGrp="1" noChangeArrowheads="1"/>
          </p:cNvSpPr>
          <p:nvPr>
            <p:ph type="ctrTitle" sz="quarter"/>
          </p:nvPr>
        </p:nvSpPr>
        <p:spPr>
          <a:xfrm>
            <a:off x="685800" y="1370013"/>
            <a:ext cx="6965950" cy="2057400"/>
          </a:xfrm>
        </p:spPr>
        <p:txBody>
          <a:bodyPr/>
          <a:lstStyle>
            <a:lvl1pPr>
              <a:defRPr b="1" i="0">
                <a:latin typeface="Arial" panose="020B0604020202020204" pitchFamily="34" charset="0"/>
              </a:defRPr>
            </a:lvl1pPr>
          </a:lstStyle>
          <a:p>
            <a:r>
              <a:rPr lang="en-US" dirty="0"/>
              <a:t>Click to edit Master title style</a:t>
            </a:r>
          </a:p>
        </p:txBody>
      </p:sp>
      <p:sp>
        <p:nvSpPr>
          <p:cNvPr id="195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p>
        </p:txBody>
      </p:sp>
      <p:sp>
        <p:nvSpPr>
          <p:cNvPr id="60" name="Rectangle 60"/>
          <p:cNvSpPr>
            <a:spLocks noGrp="1" noChangeArrowheads="1"/>
          </p:cNvSpPr>
          <p:nvPr>
            <p:ph type="ftr" sz="quarter" idx="11"/>
          </p:nvPr>
        </p:nvSpPr>
        <p:spPr/>
        <p:txBody>
          <a:bodyPr/>
          <a:lstStyle>
            <a:lvl1pPr>
              <a:defRPr/>
            </a:lvl1pPr>
          </a:lstStyle>
          <a:p>
            <a:endParaRPr lang="en-US" altLang="en-US"/>
          </a:p>
        </p:txBody>
      </p:sp>
      <p:sp>
        <p:nvSpPr>
          <p:cNvPr id="61" name="Rectangle 61"/>
          <p:cNvSpPr>
            <a:spLocks noGrp="1" noChangeArrowheads="1"/>
          </p:cNvSpPr>
          <p:nvPr>
            <p:ph type="sldNum" sz="quarter" idx="12"/>
          </p:nvPr>
        </p:nvSpPr>
        <p:spPr/>
        <p:txBody>
          <a:bodyPr/>
          <a:lstStyle>
            <a:lvl1pPr>
              <a:defRPr/>
            </a:lvl1pPr>
          </a:lstStyle>
          <a:p>
            <a:fld id="{0A84290D-9B2C-43CD-B6BE-0C7494A028D4}" type="slidenum">
              <a:rPr lang="en-US" altLang="en-US"/>
              <a:pPr/>
              <a:t>‹#›</a:t>
            </a:fld>
            <a:endParaRPr lang="en-US" altLang="en-US"/>
          </a:p>
        </p:txBody>
      </p:sp>
    </p:spTree>
    <p:extLst>
      <p:ext uri="{BB962C8B-B14F-4D97-AF65-F5344CB8AC3E}">
        <p14:creationId xmlns:p14="http://schemas.microsoft.com/office/powerpoint/2010/main" val="12573055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1B507CAB-08DE-4CCE-B28C-7B0E0024DE5F}" type="slidenum">
              <a:rPr lang="en-US" altLang="en-US"/>
              <a:pPr/>
              <a:t>‹#›</a:t>
            </a:fld>
            <a:endParaRPr lang="en-US" altLang="en-US"/>
          </a:p>
        </p:txBody>
      </p:sp>
    </p:spTree>
    <p:extLst>
      <p:ext uri="{BB962C8B-B14F-4D97-AF65-F5344CB8AC3E}">
        <p14:creationId xmlns:p14="http://schemas.microsoft.com/office/powerpoint/2010/main" val="21657976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F1FA5024-F7C7-47FC-8324-8677CA45CFD9}" type="slidenum">
              <a:rPr lang="en-US" altLang="en-US"/>
              <a:pPr/>
              <a:t>‹#›</a:t>
            </a:fld>
            <a:endParaRPr lang="en-US" altLang="en-US"/>
          </a:p>
        </p:txBody>
      </p:sp>
    </p:spTree>
    <p:extLst>
      <p:ext uri="{BB962C8B-B14F-4D97-AF65-F5344CB8AC3E}">
        <p14:creationId xmlns:p14="http://schemas.microsoft.com/office/powerpoint/2010/main" val="279298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50E495-AEF3-46AE-BCE5-1F44112067E6}" type="slidenum">
              <a:rPr lang="en-US" altLang="en-US"/>
              <a:pPr/>
              <a:t>‹#›</a:t>
            </a:fld>
            <a:endParaRPr lang="en-US" altLang="en-US"/>
          </a:p>
        </p:txBody>
      </p:sp>
    </p:spTree>
    <p:extLst>
      <p:ext uri="{BB962C8B-B14F-4D97-AF65-F5344CB8AC3E}">
        <p14:creationId xmlns:p14="http://schemas.microsoft.com/office/powerpoint/2010/main" val="5697160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88A4310F-5619-44F7-9085-448E55819D84}" type="slidenum">
              <a:rPr lang="en-US" altLang="en-US"/>
              <a:pPr/>
              <a:t>‹#›</a:t>
            </a:fld>
            <a:endParaRPr lang="en-US" altLang="en-US"/>
          </a:p>
        </p:txBody>
      </p:sp>
    </p:spTree>
    <p:extLst>
      <p:ext uri="{BB962C8B-B14F-4D97-AF65-F5344CB8AC3E}">
        <p14:creationId xmlns:p14="http://schemas.microsoft.com/office/powerpoint/2010/main" val="6393582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p>
        </p:txBody>
      </p:sp>
      <p:sp>
        <p:nvSpPr>
          <p:cNvPr id="8" name="Rectangle 60"/>
          <p:cNvSpPr>
            <a:spLocks noGrp="1" noChangeArrowheads="1"/>
          </p:cNvSpPr>
          <p:nvPr>
            <p:ph type="ftr" sz="quarter" idx="11"/>
          </p:nvPr>
        </p:nvSpPr>
        <p:spPr>
          <a:ln/>
        </p:spPr>
        <p:txBody>
          <a:bodyPr/>
          <a:lstStyle>
            <a:lvl1pPr>
              <a:defRPr/>
            </a:lvl1pPr>
          </a:lstStyle>
          <a:p>
            <a:endParaRPr lang="en-US" altLang="en-US"/>
          </a:p>
        </p:txBody>
      </p:sp>
      <p:sp>
        <p:nvSpPr>
          <p:cNvPr id="9" name="Rectangle 61"/>
          <p:cNvSpPr>
            <a:spLocks noGrp="1" noChangeArrowheads="1"/>
          </p:cNvSpPr>
          <p:nvPr>
            <p:ph type="sldNum" sz="quarter" idx="12"/>
          </p:nvPr>
        </p:nvSpPr>
        <p:spPr>
          <a:ln/>
        </p:spPr>
        <p:txBody>
          <a:bodyPr/>
          <a:lstStyle>
            <a:lvl1pPr>
              <a:defRPr/>
            </a:lvl1pPr>
          </a:lstStyle>
          <a:p>
            <a:fld id="{98AFAA3D-66E8-4849-9ACF-79198B7B143F}" type="slidenum">
              <a:rPr lang="en-US" altLang="en-US"/>
              <a:pPr/>
              <a:t>‹#›</a:t>
            </a:fld>
            <a:endParaRPr lang="en-US" altLang="en-US"/>
          </a:p>
        </p:txBody>
      </p:sp>
    </p:spTree>
    <p:extLst>
      <p:ext uri="{BB962C8B-B14F-4D97-AF65-F5344CB8AC3E}">
        <p14:creationId xmlns:p14="http://schemas.microsoft.com/office/powerpoint/2010/main" val="35655560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33897293-3F42-476C-865B-995B0C7B5BBF}" type="slidenum">
              <a:rPr lang="en-US" altLang="en-US"/>
              <a:pPr/>
              <a:t>‹#›</a:t>
            </a:fld>
            <a:endParaRPr lang="en-US" altLang="en-US"/>
          </a:p>
        </p:txBody>
      </p:sp>
    </p:spTree>
    <p:extLst>
      <p:ext uri="{BB962C8B-B14F-4D97-AF65-F5344CB8AC3E}">
        <p14:creationId xmlns:p14="http://schemas.microsoft.com/office/powerpoint/2010/main" val="25461197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p>
        </p:txBody>
      </p:sp>
      <p:sp>
        <p:nvSpPr>
          <p:cNvPr id="3" name="Rectangle 60"/>
          <p:cNvSpPr>
            <a:spLocks noGrp="1" noChangeArrowheads="1"/>
          </p:cNvSpPr>
          <p:nvPr>
            <p:ph type="ftr" sz="quarter" idx="11"/>
          </p:nvPr>
        </p:nvSpPr>
        <p:spPr>
          <a:ln/>
        </p:spPr>
        <p:txBody>
          <a:bodyPr/>
          <a:lstStyle>
            <a:lvl1pPr>
              <a:defRPr/>
            </a:lvl1pPr>
          </a:lstStyle>
          <a:p>
            <a:endParaRPr lang="en-US" altLang="en-US"/>
          </a:p>
        </p:txBody>
      </p:sp>
      <p:sp>
        <p:nvSpPr>
          <p:cNvPr id="4" name="Rectangle 61"/>
          <p:cNvSpPr>
            <a:spLocks noGrp="1" noChangeArrowheads="1"/>
          </p:cNvSpPr>
          <p:nvPr>
            <p:ph type="sldNum" sz="quarter" idx="12"/>
          </p:nvPr>
        </p:nvSpPr>
        <p:spPr>
          <a:ln/>
        </p:spPr>
        <p:txBody>
          <a:bodyPr/>
          <a:lstStyle>
            <a:lvl1pPr>
              <a:defRPr/>
            </a:lvl1pPr>
          </a:lstStyle>
          <a:p>
            <a:fld id="{93E99EB0-D084-483C-B20B-3E8E20774C9D}" type="slidenum">
              <a:rPr lang="en-US" altLang="en-US"/>
              <a:pPr/>
              <a:t>‹#›</a:t>
            </a:fld>
            <a:endParaRPr lang="en-US" altLang="en-US"/>
          </a:p>
        </p:txBody>
      </p:sp>
    </p:spTree>
    <p:extLst>
      <p:ext uri="{BB962C8B-B14F-4D97-AF65-F5344CB8AC3E}">
        <p14:creationId xmlns:p14="http://schemas.microsoft.com/office/powerpoint/2010/main" val="17115953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1F13823C-EBD1-4114-9230-48D5940EEA45}" type="slidenum">
              <a:rPr lang="en-US" altLang="en-US"/>
              <a:pPr/>
              <a:t>‹#›</a:t>
            </a:fld>
            <a:endParaRPr lang="en-US" altLang="en-US"/>
          </a:p>
        </p:txBody>
      </p:sp>
    </p:spTree>
    <p:extLst>
      <p:ext uri="{BB962C8B-B14F-4D97-AF65-F5344CB8AC3E}">
        <p14:creationId xmlns:p14="http://schemas.microsoft.com/office/powerpoint/2010/main" val="18421121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563F2BF4-ED39-4187-ACB1-FDDACE167D65}" type="slidenum">
              <a:rPr lang="en-US" altLang="en-US"/>
              <a:pPr/>
              <a:t>‹#›</a:t>
            </a:fld>
            <a:endParaRPr lang="en-US" altLang="en-US"/>
          </a:p>
        </p:txBody>
      </p:sp>
    </p:spTree>
    <p:extLst>
      <p:ext uri="{BB962C8B-B14F-4D97-AF65-F5344CB8AC3E}">
        <p14:creationId xmlns:p14="http://schemas.microsoft.com/office/powerpoint/2010/main" val="29952191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6DE5DB9B-AEBF-428F-99B1-9486270BC7EA}" type="slidenum">
              <a:rPr lang="en-US" altLang="en-US"/>
              <a:pPr/>
              <a:t>‹#›</a:t>
            </a:fld>
            <a:endParaRPr lang="en-US" altLang="en-US"/>
          </a:p>
        </p:txBody>
      </p:sp>
    </p:spTree>
    <p:extLst>
      <p:ext uri="{BB962C8B-B14F-4D97-AF65-F5344CB8AC3E}">
        <p14:creationId xmlns:p14="http://schemas.microsoft.com/office/powerpoint/2010/main" val="34141022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C25E3060-2500-4307-98E4-3D0D35F85511}" type="slidenum">
              <a:rPr lang="en-US" altLang="en-US"/>
              <a:pPr/>
              <a:t>‹#›</a:t>
            </a:fld>
            <a:endParaRPr lang="en-US" altLang="en-US"/>
          </a:p>
        </p:txBody>
      </p:sp>
    </p:spTree>
    <p:extLst>
      <p:ext uri="{BB962C8B-B14F-4D97-AF65-F5344CB8AC3E}">
        <p14:creationId xmlns:p14="http://schemas.microsoft.com/office/powerpoint/2010/main" val="3394099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8" name="Freeform 11"/>
                    <p:cNvSpPr>
                      <a:spLocks/>
                    </p:cNvSpPr>
                    <p:nvPr/>
                  </p:nvSpPr>
                  <p:spPr bwMode="auto">
                    <a:xfrm>
                      <a:off x="1672" y="359"/>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52" name="Freeform 13"/>
                  <p:cNvSpPr>
                    <a:spLocks/>
                  </p:cNvSpPr>
                  <p:nvPr/>
                </p:nvSpPr>
                <p:spPr bwMode="auto">
                  <a:xfrm>
                    <a:off x="2634" y="723"/>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3" name="Freeform 14"/>
                  <p:cNvSpPr>
                    <a:spLocks/>
                  </p:cNvSpPr>
                  <p:nvPr/>
                </p:nvSpPr>
                <p:spPr bwMode="auto">
                  <a:xfrm>
                    <a:off x="2702" y="1596"/>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4" name="Freeform 15"/>
                  <p:cNvSpPr>
                    <a:spLocks/>
                  </p:cNvSpPr>
                  <p:nvPr/>
                </p:nvSpPr>
                <p:spPr bwMode="auto">
                  <a:xfrm>
                    <a:off x="2430" y="1930"/>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5" name="Freeform 16"/>
                  <p:cNvSpPr>
                    <a:spLocks/>
                  </p:cNvSpPr>
                  <p:nvPr/>
                </p:nvSpPr>
                <p:spPr bwMode="auto">
                  <a:xfrm>
                    <a:off x="1905" y="1596"/>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6" name="Freeform 17"/>
                  <p:cNvSpPr>
                    <a:spLocks/>
                  </p:cNvSpPr>
                  <p:nvPr/>
                </p:nvSpPr>
                <p:spPr bwMode="auto">
                  <a:xfrm>
                    <a:off x="2090" y="912"/>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19"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57401" name="Rectangle 57"/>
          <p:cNvSpPr>
            <a:spLocks noGrp="1" noChangeArrowheads="1"/>
          </p:cNvSpPr>
          <p:nvPr>
            <p:ph type="ctrTitle" sz="quarter"/>
          </p:nvPr>
        </p:nvSpPr>
        <p:spPr>
          <a:xfrm>
            <a:off x="685800" y="1370013"/>
            <a:ext cx="6965950" cy="2057400"/>
          </a:xfrm>
        </p:spPr>
        <p:txBody>
          <a:bodyPr/>
          <a:lstStyle>
            <a:lvl1pPr>
              <a:defRPr b="1" i="0">
                <a:latin typeface="Arial" panose="020B0604020202020204" pitchFamily="34" charset="0"/>
              </a:defRPr>
            </a:lvl1pPr>
          </a:lstStyle>
          <a:p>
            <a:r>
              <a:rPr lang="en-US" dirty="0"/>
              <a:t>Click to edit Master title style</a:t>
            </a:r>
          </a:p>
        </p:txBody>
      </p:sp>
      <p:sp>
        <p:nvSpPr>
          <p:cNvPr id="57402" name="Rectangle 58"/>
          <p:cNvSpPr>
            <a:spLocks noGrp="1" noChangeArrowheads="1"/>
          </p:cNvSpPr>
          <p:nvPr>
            <p:ph type="subTitle" sz="quarter" idx="1"/>
          </p:nvPr>
        </p:nvSpPr>
        <p:spPr>
          <a:xfrm>
            <a:off x="1727200" y="3886200"/>
            <a:ext cx="5640388"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59" name="Rectangle 59"/>
          <p:cNvSpPr>
            <a:spLocks noGrp="1" noChangeArrowheads="1"/>
          </p:cNvSpPr>
          <p:nvPr>
            <p:ph type="dt" sz="quarter" idx="10"/>
          </p:nvPr>
        </p:nvSpPr>
        <p:spPr/>
        <p:txBody>
          <a:bodyPr/>
          <a:lstStyle>
            <a:lvl1pPr>
              <a:defRPr b="1" i="0">
                <a:latin typeface="Arial" panose="020B0604020202020204" pitchFamily="34" charset="0"/>
              </a:defRPr>
            </a:lvl1pPr>
          </a:lstStyle>
          <a:p>
            <a:endParaRPr lang="en-US" altLang="en-US" dirty="0"/>
          </a:p>
        </p:txBody>
      </p:sp>
      <p:sp>
        <p:nvSpPr>
          <p:cNvPr id="60" name="Rectangle 60"/>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1" name="Rectangle 61"/>
          <p:cNvSpPr>
            <a:spLocks noGrp="1" noChangeArrowheads="1"/>
          </p:cNvSpPr>
          <p:nvPr>
            <p:ph type="sldNum" sz="quarter" idx="12"/>
          </p:nvPr>
        </p:nvSpPr>
        <p:spPr/>
        <p:txBody>
          <a:bodyPr/>
          <a:lstStyle>
            <a:lvl1pPr>
              <a:defRPr b="1" i="0">
                <a:latin typeface="Arial" panose="020B0604020202020204" pitchFamily="34" charset="0"/>
              </a:defRPr>
            </a:lvl1pPr>
          </a:lstStyle>
          <a:p>
            <a:fld id="{64E1D30E-649B-477E-9B99-070F16A1A72C}" type="slidenum">
              <a:rPr lang="en-US" altLang="en-US" smtClean="0"/>
              <a:pPr/>
              <a:t>‹#›</a:t>
            </a:fld>
            <a:endParaRPr lang="en-US" altLang="en-US" dirty="0"/>
          </a:p>
        </p:txBody>
      </p:sp>
    </p:spTree>
    <p:extLst>
      <p:ext uri="{BB962C8B-B14F-4D97-AF65-F5344CB8AC3E}">
        <p14:creationId xmlns:p14="http://schemas.microsoft.com/office/powerpoint/2010/main" val="89494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E21DC37-D0B3-4F27-BBC6-3CC2DF83F803}" type="slidenum">
              <a:rPr lang="en-US" altLang="en-US" smtClean="0"/>
              <a:pPr/>
              <a:t>‹#›</a:t>
            </a:fld>
            <a:endParaRPr lang="en-US" altLang="en-US" dirty="0"/>
          </a:p>
        </p:txBody>
      </p:sp>
    </p:spTree>
    <p:extLst>
      <p:ext uri="{BB962C8B-B14F-4D97-AF65-F5344CB8AC3E}">
        <p14:creationId xmlns:p14="http://schemas.microsoft.com/office/powerpoint/2010/main" val="3252442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2EE24E-B04B-4FC9-8C2F-5C937D438192}" type="slidenum">
              <a:rPr lang="en-US" altLang="en-US" smtClean="0"/>
              <a:pPr/>
              <a:t>‹#›</a:t>
            </a:fld>
            <a:endParaRPr lang="en-US" altLang="en-US" dirty="0"/>
          </a:p>
        </p:txBody>
      </p:sp>
    </p:spTree>
    <p:extLst>
      <p:ext uri="{BB962C8B-B14F-4D97-AF65-F5344CB8AC3E}">
        <p14:creationId xmlns:p14="http://schemas.microsoft.com/office/powerpoint/2010/main" val="2847570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BF7388E-4B0A-44C1-8C49-0EE907BE176E}" type="slidenum">
              <a:rPr lang="en-US" altLang="en-US" smtClean="0"/>
              <a:pPr/>
              <a:t>‹#›</a:t>
            </a:fld>
            <a:endParaRPr lang="en-US" altLang="en-US" dirty="0"/>
          </a:p>
        </p:txBody>
      </p:sp>
    </p:spTree>
    <p:extLst>
      <p:ext uri="{BB962C8B-B14F-4D97-AF65-F5344CB8AC3E}">
        <p14:creationId xmlns:p14="http://schemas.microsoft.com/office/powerpoint/2010/main" val="1401431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ECDF7FB-BC15-4C63-88C2-776674F8FDAE}" type="slidenum">
              <a:rPr lang="en-US" altLang="en-US" smtClean="0"/>
              <a:pPr/>
              <a:t>‹#›</a:t>
            </a:fld>
            <a:endParaRPr lang="en-US" altLang="en-US" dirty="0"/>
          </a:p>
        </p:txBody>
      </p:sp>
    </p:spTree>
    <p:extLst>
      <p:ext uri="{BB962C8B-B14F-4D97-AF65-F5344CB8AC3E}">
        <p14:creationId xmlns:p14="http://schemas.microsoft.com/office/powerpoint/2010/main" val="3351776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B497BDF-DA10-4478-A1C2-043E96415ED7}" type="slidenum">
              <a:rPr lang="en-US" altLang="en-US" smtClean="0"/>
              <a:pPr/>
              <a:t>‹#›</a:t>
            </a:fld>
            <a:endParaRPr lang="en-US" altLang="en-US" dirty="0"/>
          </a:p>
        </p:txBody>
      </p:sp>
    </p:spTree>
    <p:extLst>
      <p:ext uri="{BB962C8B-B14F-4D97-AF65-F5344CB8AC3E}">
        <p14:creationId xmlns:p14="http://schemas.microsoft.com/office/powerpoint/2010/main" val="1452739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B425545-A812-4622-91F7-B41712A6ABC3}" type="slidenum">
              <a:rPr lang="en-US" altLang="en-US" smtClean="0"/>
              <a:pPr/>
              <a:t>‹#›</a:t>
            </a:fld>
            <a:endParaRPr lang="en-US" altLang="en-US" dirty="0"/>
          </a:p>
        </p:txBody>
      </p:sp>
    </p:spTree>
    <p:extLst>
      <p:ext uri="{BB962C8B-B14F-4D97-AF65-F5344CB8AC3E}">
        <p14:creationId xmlns:p14="http://schemas.microsoft.com/office/powerpoint/2010/main" val="242379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CD5027D-4A7C-478B-9B4D-8103CA60F90D}" type="slidenum">
              <a:rPr lang="en-US" altLang="en-US" smtClean="0"/>
              <a:pPr/>
              <a:t>‹#›</a:t>
            </a:fld>
            <a:endParaRPr lang="en-US" altLang="en-US" dirty="0"/>
          </a:p>
        </p:txBody>
      </p:sp>
    </p:spTree>
    <p:extLst>
      <p:ext uri="{BB962C8B-B14F-4D97-AF65-F5344CB8AC3E}">
        <p14:creationId xmlns:p14="http://schemas.microsoft.com/office/powerpoint/2010/main" val="216850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55FBA1-2A5D-4068-B9BD-988ED7F6C2EC}" type="slidenum">
              <a:rPr lang="en-US" altLang="en-US"/>
              <a:pPr/>
              <a:t>‹#›</a:t>
            </a:fld>
            <a:endParaRPr lang="en-US" altLang="en-US"/>
          </a:p>
        </p:txBody>
      </p:sp>
    </p:spTree>
    <p:extLst>
      <p:ext uri="{BB962C8B-B14F-4D97-AF65-F5344CB8AC3E}">
        <p14:creationId xmlns:p14="http://schemas.microsoft.com/office/powerpoint/2010/main" val="1395512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8853A8F-C29E-4C2B-903D-0390D2D4CA20}" type="slidenum">
              <a:rPr lang="en-US" altLang="en-US" smtClean="0"/>
              <a:pPr/>
              <a:t>‹#›</a:t>
            </a:fld>
            <a:endParaRPr lang="en-US" altLang="en-US" dirty="0"/>
          </a:p>
        </p:txBody>
      </p:sp>
    </p:spTree>
    <p:extLst>
      <p:ext uri="{BB962C8B-B14F-4D97-AF65-F5344CB8AC3E}">
        <p14:creationId xmlns:p14="http://schemas.microsoft.com/office/powerpoint/2010/main" val="2812498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6CE116A-A6E1-45F7-89EA-9D35C5C2845E}" type="slidenum">
              <a:rPr lang="en-US" altLang="en-US" smtClean="0"/>
              <a:pPr/>
              <a:t>‹#›</a:t>
            </a:fld>
            <a:endParaRPr lang="en-US" altLang="en-US" dirty="0"/>
          </a:p>
        </p:txBody>
      </p:sp>
    </p:spTree>
    <p:extLst>
      <p:ext uri="{BB962C8B-B14F-4D97-AF65-F5344CB8AC3E}">
        <p14:creationId xmlns:p14="http://schemas.microsoft.com/office/powerpoint/2010/main" val="1492886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3532EA3-A84C-4148-B5E4-4AD0807620B7}" type="slidenum">
              <a:rPr lang="en-US" altLang="en-US" smtClean="0"/>
              <a:pPr/>
              <a:t>‹#›</a:t>
            </a:fld>
            <a:endParaRPr lang="en-US" altLang="en-US" dirty="0"/>
          </a:p>
        </p:txBody>
      </p:sp>
    </p:spTree>
    <p:extLst>
      <p:ext uri="{BB962C8B-B14F-4D97-AF65-F5344CB8AC3E}">
        <p14:creationId xmlns:p14="http://schemas.microsoft.com/office/powerpoint/2010/main" val="2270029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5B63D6DC-7D89-4BEC-AF06-1A7A1DC0D837}" type="slidenum">
              <a:rPr lang="en-US" altLang="en-US" smtClean="0"/>
              <a:pPr/>
              <a:t>‹#›</a:t>
            </a:fld>
            <a:endParaRPr lang="en-US" altLang="en-US" dirty="0"/>
          </a:p>
        </p:txBody>
      </p:sp>
    </p:spTree>
    <p:extLst>
      <p:ext uri="{BB962C8B-B14F-4D97-AF65-F5344CB8AC3E}">
        <p14:creationId xmlns:p14="http://schemas.microsoft.com/office/powerpoint/2010/main" val="29661175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D55C141D-6415-4FFA-9A3C-C5422C784B4E}" type="slidenum">
              <a:rPr lang="en-US" altLang="en-US" smtClean="0"/>
              <a:pPr/>
              <a:t>‹#›</a:t>
            </a:fld>
            <a:endParaRPr lang="en-US" altLang="en-US" dirty="0"/>
          </a:p>
        </p:txBody>
      </p:sp>
    </p:spTree>
    <p:extLst>
      <p:ext uri="{BB962C8B-B14F-4D97-AF65-F5344CB8AC3E}">
        <p14:creationId xmlns:p14="http://schemas.microsoft.com/office/powerpoint/2010/main" val="38779659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0753FCDD-C909-40E0-953E-6D35BE0C894D}" type="slidenum">
              <a:rPr lang="en-US" altLang="en-US" smtClean="0"/>
              <a:pPr/>
              <a:t>‹#›</a:t>
            </a:fld>
            <a:endParaRPr lang="en-US" altLang="en-US" dirty="0"/>
          </a:p>
        </p:txBody>
      </p:sp>
    </p:spTree>
    <p:extLst>
      <p:ext uri="{BB962C8B-B14F-4D97-AF65-F5344CB8AC3E}">
        <p14:creationId xmlns:p14="http://schemas.microsoft.com/office/powerpoint/2010/main" val="19225816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966ECD7D-F828-4A9F-82FA-6EB9FF426C44}" type="slidenum">
              <a:rPr lang="en-US" altLang="en-US" smtClean="0"/>
              <a:pPr/>
              <a:t>‹#›</a:t>
            </a:fld>
            <a:endParaRPr lang="en-US" altLang="en-US" dirty="0"/>
          </a:p>
        </p:txBody>
      </p:sp>
    </p:spTree>
    <p:extLst>
      <p:ext uri="{BB962C8B-B14F-4D97-AF65-F5344CB8AC3E}">
        <p14:creationId xmlns:p14="http://schemas.microsoft.com/office/powerpoint/2010/main" val="343569496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2EC31C79-9A6D-48E5-9BC5-EB2CC4F34D3D}" type="slidenum">
              <a:rPr lang="en-US" altLang="en-US" smtClean="0"/>
              <a:pPr/>
              <a:t>‹#›</a:t>
            </a:fld>
            <a:endParaRPr lang="en-US" altLang="en-US" dirty="0"/>
          </a:p>
        </p:txBody>
      </p:sp>
    </p:spTree>
    <p:extLst>
      <p:ext uri="{BB962C8B-B14F-4D97-AF65-F5344CB8AC3E}">
        <p14:creationId xmlns:p14="http://schemas.microsoft.com/office/powerpoint/2010/main" val="234626047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2DCC4FB2-3B9E-437F-B8ED-F32217A22DB0}" type="slidenum">
              <a:rPr lang="en-US" altLang="en-US" smtClean="0"/>
              <a:pPr/>
              <a:t>‹#›</a:t>
            </a:fld>
            <a:endParaRPr lang="en-US" altLang="en-US" dirty="0"/>
          </a:p>
        </p:txBody>
      </p:sp>
    </p:spTree>
    <p:extLst>
      <p:ext uri="{BB962C8B-B14F-4D97-AF65-F5344CB8AC3E}">
        <p14:creationId xmlns:p14="http://schemas.microsoft.com/office/powerpoint/2010/main" val="51048586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66F42DA0-34FE-41F9-86A6-EA31B9C504D0}" type="slidenum">
              <a:rPr lang="en-US" altLang="en-US" smtClean="0"/>
              <a:pPr/>
              <a:t>‹#›</a:t>
            </a:fld>
            <a:endParaRPr lang="en-US" altLang="en-US" dirty="0"/>
          </a:p>
        </p:txBody>
      </p:sp>
    </p:spTree>
    <p:extLst>
      <p:ext uri="{BB962C8B-B14F-4D97-AF65-F5344CB8AC3E}">
        <p14:creationId xmlns:p14="http://schemas.microsoft.com/office/powerpoint/2010/main" val="40850693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A8F849F-B084-4C7C-BD40-FC5F95D506C5}" type="slidenum">
              <a:rPr lang="en-US" altLang="en-US"/>
              <a:pPr/>
              <a:t>‹#›</a:t>
            </a:fld>
            <a:endParaRPr lang="en-US" altLang="en-US"/>
          </a:p>
        </p:txBody>
      </p:sp>
    </p:spTree>
    <p:extLst>
      <p:ext uri="{BB962C8B-B14F-4D97-AF65-F5344CB8AC3E}">
        <p14:creationId xmlns:p14="http://schemas.microsoft.com/office/powerpoint/2010/main" val="1079123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5D38EBFA-2612-465C-8765-5728149B8890}" type="slidenum">
              <a:rPr lang="en-US" altLang="en-US" smtClean="0"/>
              <a:pPr/>
              <a:t>‹#›</a:t>
            </a:fld>
            <a:endParaRPr lang="en-US" altLang="en-US" dirty="0"/>
          </a:p>
        </p:txBody>
      </p:sp>
    </p:spTree>
    <p:extLst>
      <p:ext uri="{BB962C8B-B14F-4D97-AF65-F5344CB8AC3E}">
        <p14:creationId xmlns:p14="http://schemas.microsoft.com/office/powerpoint/2010/main" val="340445898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63E912DD-6C0C-492A-9A02-34709EF59DF6}" type="slidenum">
              <a:rPr lang="en-US" altLang="en-US" smtClean="0"/>
              <a:pPr/>
              <a:t>‹#›</a:t>
            </a:fld>
            <a:endParaRPr lang="en-US" altLang="en-US" dirty="0"/>
          </a:p>
        </p:txBody>
      </p:sp>
    </p:spTree>
    <p:extLst>
      <p:ext uri="{BB962C8B-B14F-4D97-AF65-F5344CB8AC3E}">
        <p14:creationId xmlns:p14="http://schemas.microsoft.com/office/powerpoint/2010/main" val="40678405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56BFE244-D7F0-408F-AE8B-10BFBC7D20C5}" type="slidenum">
              <a:rPr lang="en-US" altLang="en-US" smtClean="0"/>
              <a:pPr/>
              <a:t>‹#›</a:t>
            </a:fld>
            <a:endParaRPr lang="en-US" altLang="en-US" dirty="0"/>
          </a:p>
        </p:txBody>
      </p:sp>
    </p:spTree>
    <p:extLst>
      <p:ext uri="{BB962C8B-B14F-4D97-AF65-F5344CB8AC3E}">
        <p14:creationId xmlns:p14="http://schemas.microsoft.com/office/powerpoint/2010/main" val="412377203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3484978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20145393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1074155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2818766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1208480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175271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121570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A257C9D-975C-4441-A242-AB6529A04403}" type="slidenum">
              <a:rPr lang="en-US" altLang="en-US"/>
              <a:pPr/>
              <a:t>‹#›</a:t>
            </a:fld>
            <a:endParaRPr lang="en-US" altLang="en-US"/>
          </a:p>
        </p:txBody>
      </p:sp>
    </p:spTree>
    <p:extLst>
      <p:ext uri="{BB962C8B-B14F-4D97-AF65-F5344CB8AC3E}">
        <p14:creationId xmlns:p14="http://schemas.microsoft.com/office/powerpoint/2010/main" val="612703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575123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3024643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2234160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2337441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9419237-6EDE-4739-8D18-F8614CE6E74A}" type="slidenum">
              <a:rPr lang="en-US" altLang="en-US" smtClean="0"/>
              <a:pPr/>
              <a:t>‹#›</a:t>
            </a:fld>
            <a:endParaRPr lang="en-US" altLang="en-US" dirty="0"/>
          </a:p>
        </p:txBody>
      </p:sp>
    </p:spTree>
    <p:extLst>
      <p:ext uri="{BB962C8B-B14F-4D97-AF65-F5344CB8AC3E}">
        <p14:creationId xmlns:p14="http://schemas.microsoft.com/office/powerpoint/2010/main" val="2439129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B17FBB8-6899-4180-993D-229EABE3F685}" type="slidenum">
              <a:rPr lang="en-US" altLang="en-US" smtClean="0"/>
              <a:pPr/>
              <a:t>‹#›</a:t>
            </a:fld>
            <a:endParaRPr lang="en-US" altLang="en-US" dirty="0"/>
          </a:p>
        </p:txBody>
      </p:sp>
    </p:spTree>
    <p:extLst>
      <p:ext uri="{BB962C8B-B14F-4D97-AF65-F5344CB8AC3E}">
        <p14:creationId xmlns:p14="http://schemas.microsoft.com/office/powerpoint/2010/main" val="1748871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D1AC8A-7D0B-406A-8724-48E516103458}" type="slidenum">
              <a:rPr lang="en-US" altLang="en-US" smtClean="0"/>
              <a:pPr/>
              <a:t>‹#›</a:t>
            </a:fld>
            <a:endParaRPr lang="en-US" altLang="en-US" dirty="0"/>
          </a:p>
        </p:txBody>
      </p:sp>
    </p:spTree>
    <p:extLst>
      <p:ext uri="{BB962C8B-B14F-4D97-AF65-F5344CB8AC3E}">
        <p14:creationId xmlns:p14="http://schemas.microsoft.com/office/powerpoint/2010/main" val="2938628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59C9211-C1B9-4AA1-9B74-71AE3F5F14E7}" type="slidenum">
              <a:rPr lang="en-US" altLang="en-US" smtClean="0"/>
              <a:pPr/>
              <a:t>‹#›</a:t>
            </a:fld>
            <a:endParaRPr lang="en-US" altLang="en-US" dirty="0"/>
          </a:p>
        </p:txBody>
      </p:sp>
    </p:spTree>
    <p:extLst>
      <p:ext uri="{BB962C8B-B14F-4D97-AF65-F5344CB8AC3E}">
        <p14:creationId xmlns:p14="http://schemas.microsoft.com/office/powerpoint/2010/main" val="19770518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70EAF7D-97F4-47D0-91C2-E1A2D7F6BB10}" type="slidenum">
              <a:rPr lang="en-US" altLang="en-US" smtClean="0"/>
              <a:pPr/>
              <a:t>‹#›</a:t>
            </a:fld>
            <a:endParaRPr lang="en-US" altLang="en-US" dirty="0"/>
          </a:p>
        </p:txBody>
      </p:sp>
    </p:spTree>
    <p:extLst>
      <p:ext uri="{BB962C8B-B14F-4D97-AF65-F5344CB8AC3E}">
        <p14:creationId xmlns:p14="http://schemas.microsoft.com/office/powerpoint/2010/main" val="3670758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73A411E-1125-48F4-A8FB-D36A58495C34}" type="slidenum">
              <a:rPr lang="en-US" altLang="en-US" smtClean="0"/>
              <a:pPr/>
              <a:t>‹#›</a:t>
            </a:fld>
            <a:endParaRPr lang="en-US" altLang="en-US" dirty="0"/>
          </a:p>
        </p:txBody>
      </p:sp>
    </p:spTree>
    <p:extLst>
      <p:ext uri="{BB962C8B-B14F-4D97-AF65-F5344CB8AC3E}">
        <p14:creationId xmlns:p14="http://schemas.microsoft.com/office/powerpoint/2010/main" val="360001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334C71D-058B-4CA7-84DA-94B19B6180B9}" type="slidenum">
              <a:rPr lang="en-US" altLang="en-US"/>
              <a:pPr/>
              <a:t>‹#›</a:t>
            </a:fld>
            <a:endParaRPr lang="en-US" altLang="en-US"/>
          </a:p>
        </p:txBody>
      </p:sp>
    </p:spTree>
    <p:extLst>
      <p:ext uri="{BB962C8B-B14F-4D97-AF65-F5344CB8AC3E}">
        <p14:creationId xmlns:p14="http://schemas.microsoft.com/office/powerpoint/2010/main" val="107645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6C7A9D9-52EC-4B8C-9B6F-BD927A420E20}" type="slidenum">
              <a:rPr lang="en-US" altLang="en-US" smtClean="0"/>
              <a:pPr/>
              <a:t>‹#›</a:t>
            </a:fld>
            <a:endParaRPr lang="en-US" altLang="en-US" dirty="0"/>
          </a:p>
        </p:txBody>
      </p:sp>
    </p:spTree>
    <p:extLst>
      <p:ext uri="{BB962C8B-B14F-4D97-AF65-F5344CB8AC3E}">
        <p14:creationId xmlns:p14="http://schemas.microsoft.com/office/powerpoint/2010/main" val="4238727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BF10964-9D65-4445-9E49-91E7ED57311C}" type="slidenum">
              <a:rPr lang="en-US" altLang="en-US" smtClean="0"/>
              <a:pPr/>
              <a:t>‹#›</a:t>
            </a:fld>
            <a:endParaRPr lang="en-US" altLang="en-US" dirty="0"/>
          </a:p>
        </p:txBody>
      </p:sp>
    </p:spTree>
    <p:extLst>
      <p:ext uri="{BB962C8B-B14F-4D97-AF65-F5344CB8AC3E}">
        <p14:creationId xmlns:p14="http://schemas.microsoft.com/office/powerpoint/2010/main" val="1921845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AF77404-E679-426A-A094-D4ED257C4295}" type="slidenum">
              <a:rPr lang="en-US" altLang="en-US" smtClean="0"/>
              <a:pPr/>
              <a:t>‹#›</a:t>
            </a:fld>
            <a:endParaRPr lang="en-US" altLang="en-US" dirty="0"/>
          </a:p>
        </p:txBody>
      </p:sp>
    </p:spTree>
    <p:extLst>
      <p:ext uri="{BB962C8B-B14F-4D97-AF65-F5344CB8AC3E}">
        <p14:creationId xmlns:p14="http://schemas.microsoft.com/office/powerpoint/2010/main" val="1206868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087B4EB-4B0D-4319-A692-412DAF011116}" type="slidenum">
              <a:rPr lang="en-US" altLang="en-US" smtClean="0"/>
              <a:pPr/>
              <a:t>‹#›</a:t>
            </a:fld>
            <a:endParaRPr lang="en-US" altLang="en-US" dirty="0"/>
          </a:p>
        </p:txBody>
      </p:sp>
    </p:spTree>
    <p:extLst>
      <p:ext uri="{BB962C8B-B14F-4D97-AF65-F5344CB8AC3E}">
        <p14:creationId xmlns:p14="http://schemas.microsoft.com/office/powerpoint/2010/main" val="4013168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7D839F5-0373-4DE0-BCA4-6ECD2E4D0216}" type="slidenum">
              <a:rPr lang="en-US" altLang="en-US" smtClean="0"/>
              <a:pPr/>
              <a:t>‹#›</a:t>
            </a:fld>
            <a:endParaRPr lang="en-US" altLang="en-US" dirty="0"/>
          </a:p>
        </p:txBody>
      </p:sp>
    </p:spTree>
    <p:extLst>
      <p:ext uri="{BB962C8B-B14F-4D97-AF65-F5344CB8AC3E}">
        <p14:creationId xmlns:p14="http://schemas.microsoft.com/office/powerpoint/2010/main" val="9044954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66C304-5CC0-4509-80F7-A047AD7B22E1}" type="slidenum">
              <a:rPr lang="en-US" altLang="en-US" smtClean="0"/>
              <a:pPr/>
              <a:t>‹#›</a:t>
            </a:fld>
            <a:endParaRPr lang="en-US" altLang="en-US" dirty="0"/>
          </a:p>
        </p:txBody>
      </p:sp>
    </p:spTree>
    <p:extLst>
      <p:ext uri="{BB962C8B-B14F-4D97-AF65-F5344CB8AC3E}">
        <p14:creationId xmlns:p14="http://schemas.microsoft.com/office/powerpoint/2010/main" val="38762406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DF19F55-B08D-4540-9EF7-6150F4A8C9CB}" type="slidenum">
              <a:rPr lang="en-US" altLang="en-US" smtClean="0"/>
              <a:pPr/>
              <a:t>‹#›</a:t>
            </a:fld>
            <a:endParaRPr lang="en-US" altLang="en-US" dirty="0"/>
          </a:p>
        </p:txBody>
      </p:sp>
    </p:spTree>
    <p:extLst>
      <p:ext uri="{BB962C8B-B14F-4D97-AF65-F5344CB8AC3E}">
        <p14:creationId xmlns:p14="http://schemas.microsoft.com/office/powerpoint/2010/main" val="32631720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pPr>
                <a:defRPr/>
              </a:pPr>
              <a:t>‹#›</a:t>
            </a:fld>
            <a:endParaRPr lang="en-US" altLang="zh-TW" dirty="0"/>
          </a:p>
        </p:txBody>
      </p:sp>
    </p:spTree>
    <p:extLst>
      <p:ext uri="{BB962C8B-B14F-4D97-AF65-F5344CB8AC3E}">
        <p14:creationId xmlns:p14="http://schemas.microsoft.com/office/powerpoint/2010/main" val="15254955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pPr>
                <a:defRPr/>
              </a:pPr>
              <a:t>‹#›</a:t>
            </a:fld>
            <a:endParaRPr lang="en-US" altLang="zh-TW" dirty="0"/>
          </a:p>
        </p:txBody>
      </p:sp>
    </p:spTree>
    <p:extLst>
      <p:ext uri="{BB962C8B-B14F-4D97-AF65-F5344CB8AC3E}">
        <p14:creationId xmlns:p14="http://schemas.microsoft.com/office/powerpoint/2010/main" val="5295865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pPr>
                <a:defRPr/>
              </a:pPr>
              <a:t>‹#›</a:t>
            </a:fld>
            <a:endParaRPr lang="en-US" altLang="zh-TW" dirty="0"/>
          </a:p>
        </p:txBody>
      </p:sp>
    </p:spTree>
    <p:extLst>
      <p:ext uri="{BB962C8B-B14F-4D97-AF65-F5344CB8AC3E}">
        <p14:creationId xmlns:p14="http://schemas.microsoft.com/office/powerpoint/2010/main" val="2511540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95529EB-3DB6-49F3-9F47-B8BE3F541884}" type="slidenum">
              <a:rPr lang="en-US" altLang="en-US"/>
              <a:pPr/>
              <a:t>‹#›</a:t>
            </a:fld>
            <a:endParaRPr lang="en-US" altLang="en-US"/>
          </a:p>
        </p:txBody>
      </p:sp>
    </p:spTree>
    <p:extLst>
      <p:ext uri="{BB962C8B-B14F-4D97-AF65-F5344CB8AC3E}">
        <p14:creationId xmlns:p14="http://schemas.microsoft.com/office/powerpoint/2010/main" val="1778889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pPr>
                <a:defRPr/>
              </a:pPr>
              <a:t>‹#›</a:t>
            </a:fld>
            <a:endParaRPr lang="en-US" altLang="zh-TW" dirty="0"/>
          </a:p>
        </p:txBody>
      </p:sp>
    </p:spTree>
    <p:extLst>
      <p:ext uri="{BB962C8B-B14F-4D97-AF65-F5344CB8AC3E}">
        <p14:creationId xmlns:p14="http://schemas.microsoft.com/office/powerpoint/2010/main" val="1463621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pPr>
                <a:defRPr/>
              </a:pPr>
              <a:t>‹#›</a:t>
            </a:fld>
            <a:endParaRPr lang="en-US" altLang="zh-TW" dirty="0"/>
          </a:p>
        </p:txBody>
      </p:sp>
    </p:spTree>
    <p:extLst>
      <p:ext uri="{BB962C8B-B14F-4D97-AF65-F5344CB8AC3E}">
        <p14:creationId xmlns:p14="http://schemas.microsoft.com/office/powerpoint/2010/main" val="3815992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pPr>
                <a:defRPr/>
              </a:pPr>
              <a:t>‹#›</a:t>
            </a:fld>
            <a:endParaRPr lang="en-US" altLang="zh-TW" dirty="0"/>
          </a:p>
        </p:txBody>
      </p:sp>
    </p:spTree>
    <p:extLst>
      <p:ext uri="{BB962C8B-B14F-4D97-AF65-F5344CB8AC3E}">
        <p14:creationId xmlns:p14="http://schemas.microsoft.com/office/powerpoint/2010/main" val="3993388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pPr>
                <a:defRPr/>
              </a:pPr>
              <a:t>‹#›</a:t>
            </a:fld>
            <a:endParaRPr lang="en-US" altLang="zh-TW" dirty="0"/>
          </a:p>
        </p:txBody>
      </p:sp>
    </p:spTree>
    <p:extLst>
      <p:ext uri="{BB962C8B-B14F-4D97-AF65-F5344CB8AC3E}">
        <p14:creationId xmlns:p14="http://schemas.microsoft.com/office/powerpoint/2010/main" val="28363764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pPr>
                <a:defRPr/>
              </a:pPr>
              <a:t>‹#›</a:t>
            </a:fld>
            <a:endParaRPr lang="en-US" altLang="zh-TW" dirty="0"/>
          </a:p>
        </p:txBody>
      </p:sp>
    </p:spTree>
    <p:extLst>
      <p:ext uri="{BB962C8B-B14F-4D97-AF65-F5344CB8AC3E}">
        <p14:creationId xmlns:p14="http://schemas.microsoft.com/office/powerpoint/2010/main" val="2722524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pPr>
                <a:defRPr/>
              </a:pPr>
              <a:t>‹#›</a:t>
            </a:fld>
            <a:endParaRPr lang="en-US" altLang="zh-TW" dirty="0"/>
          </a:p>
        </p:txBody>
      </p:sp>
    </p:spTree>
    <p:extLst>
      <p:ext uri="{BB962C8B-B14F-4D97-AF65-F5344CB8AC3E}">
        <p14:creationId xmlns:p14="http://schemas.microsoft.com/office/powerpoint/2010/main" val="26685105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pPr>
                <a:defRPr/>
              </a:pPr>
              <a:t>‹#›</a:t>
            </a:fld>
            <a:endParaRPr lang="en-US" altLang="zh-TW" dirty="0"/>
          </a:p>
        </p:txBody>
      </p:sp>
    </p:spTree>
    <p:extLst>
      <p:ext uri="{BB962C8B-B14F-4D97-AF65-F5344CB8AC3E}">
        <p14:creationId xmlns:p14="http://schemas.microsoft.com/office/powerpoint/2010/main" val="16304378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pPr>
                <a:defRPr/>
              </a:pPr>
              <a:t>‹#›</a:t>
            </a:fld>
            <a:endParaRPr lang="en-US" altLang="zh-TW" dirty="0"/>
          </a:p>
        </p:txBody>
      </p:sp>
    </p:spTree>
    <p:extLst>
      <p:ext uri="{BB962C8B-B14F-4D97-AF65-F5344CB8AC3E}">
        <p14:creationId xmlns:p14="http://schemas.microsoft.com/office/powerpoint/2010/main" val="26306285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pPr>
                <a:defRPr/>
              </a:pPr>
              <a:t>‹#›</a:t>
            </a:fld>
            <a:endParaRPr lang="en-US" altLang="zh-TW" dirty="0"/>
          </a:p>
        </p:txBody>
      </p:sp>
    </p:spTree>
    <p:extLst>
      <p:ext uri="{BB962C8B-B14F-4D97-AF65-F5344CB8AC3E}">
        <p14:creationId xmlns:p14="http://schemas.microsoft.com/office/powerpoint/2010/main" val="17763158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pPr>
                <a:defRPr/>
              </a:pPr>
              <a:t>‹#›</a:t>
            </a:fld>
            <a:endParaRPr lang="en-US" altLang="zh-TW" dirty="0"/>
          </a:p>
        </p:txBody>
      </p:sp>
    </p:spTree>
    <p:extLst>
      <p:ext uri="{BB962C8B-B14F-4D97-AF65-F5344CB8AC3E}">
        <p14:creationId xmlns:p14="http://schemas.microsoft.com/office/powerpoint/2010/main" val="323577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7E3A54FC-F888-4BBB-AA76-A29681616C32}" type="slidenum">
              <a:rPr lang="en-US" altLang="en-US"/>
              <a:pPr/>
              <a:t>‹#›</a:t>
            </a:fld>
            <a:endParaRPr lang="en-US" altLang="en-US"/>
          </a:p>
        </p:txBody>
      </p:sp>
    </p:spTree>
    <p:extLst>
      <p:ext uri="{BB962C8B-B14F-4D97-AF65-F5344CB8AC3E}">
        <p14:creationId xmlns:p14="http://schemas.microsoft.com/office/powerpoint/2010/main" val="14711012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pPr>
                <a:defRPr/>
              </a:pPr>
              <a:t>‹#›</a:t>
            </a:fld>
            <a:endParaRPr lang="en-US" altLang="zh-TW" dirty="0"/>
          </a:p>
        </p:txBody>
      </p:sp>
    </p:spTree>
    <p:extLst>
      <p:ext uri="{BB962C8B-B14F-4D97-AF65-F5344CB8AC3E}">
        <p14:creationId xmlns:p14="http://schemas.microsoft.com/office/powerpoint/2010/main" val="4047950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27232564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34779496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2750583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25868715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400763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15624118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19134763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15799340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2030870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96E2E68-47CF-4BF5-A0D5-2945A859660B}" type="slidenum">
              <a:rPr lang="en-US" altLang="en-US"/>
              <a:pPr/>
              <a:t>‹#›</a:t>
            </a:fld>
            <a:endParaRPr lang="en-US" altLang="en-US"/>
          </a:p>
        </p:txBody>
      </p:sp>
    </p:spTree>
    <p:extLst>
      <p:ext uri="{BB962C8B-B14F-4D97-AF65-F5344CB8AC3E}">
        <p14:creationId xmlns:p14="http://schemas.microsoft.com/office/powerpoint/2010/main" val="1299419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3092436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31459768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FDB1D1-91D2-924F-A47A-C667C44CBD0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15072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FDC01D-B26A-9245-8D58-D8515C3C04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01184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EBE298-0AF6-3249-9734-8FDB9BFFD8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568348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7EB7E0-D2B4-944C-B2DF-BB05100BC3E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152679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5EC0C-3ABE-6E46-A170-C11E53F3E4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874929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3D474-9346-244E-9B43-D8C6A3062FE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6468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B25A4C-5ACC-7E4B-AE1E-A18AD69A624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3189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BBFD8A-0882-E442-93B1-18C3A1A96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985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B77AA85-56E5-479F-9F91-7F8B8634F4A1}" type="slidenum">
              <a:rPr lang="en-US" altLang="en-US"/>
              <a:pPr/>
              <a:t>‹#›</a:t>
            </a:fld>
            <a:endParaRPr lang="en-US" altLang="en-US"/>
          </a:p>
        </p:txBody>
      </p:sp>
    </p:spTree>
    <p:extLst>
      <p:ext uri="{BB962C8B-B14F-4D97-AF65-F5344CB8AC3E}">
        <p14:creationId xmlns:p14="http://schemas.microsoft.com/office/powerpoint/2010/main" val="22011979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B78AB8-52B3-324C-A4F2-1B415CBD0C5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96748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0300B9-71EA-D741-8721-5E73AFD400B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857656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CB409-A947-654C-808B-5C20A1F1F2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50972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16A29D91-2022-504A-AEC4-F7C21A27F45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16052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AC7C39F-D337-CA43-8875-AD9F177CAB84}"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8447214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744FF77-BFA8-8040-93EF-BBC93C8A3B12}"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0920057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AD812A4-2031-EB4E-9AB0-A65ED7BAE156}"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652158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300A9B9-505A-AC45-B85F-ED33EEB463BA}" type="slidenum">
              <a:rPr lang="en-US" smtClean="0">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3877402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423A2A1-35FE-ED4A-889D-5EF811D71E8E}" type="slidenum">
              <a:rPr lang="en-US" smtClean="0">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407060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90D5110-0400-5E40-865F-CBAA5C6B99D6}" type="slidenum">
              <a:rPr lang="en-US" smtClean="0">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28894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6.emf"/><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17" Type="http://schemas.openxmlformats.org/officeDocument/2006/relationships/image" Target="../media/image9.png"/><Relationship Id="rId2" Type="http://schemas.openxmlformats.org/officeDocument/2006/relationships/slideLayout" Target="../slideLayouts/slideLayout108.xml"/><Relationship Id="rId16" Type="http://schemas.openxmlformats.org/officeDocument/2006/relationships/image" Target="../media/image8.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7.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NUL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9.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3A15A9-2A41-470B-A1A3-E32F013605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0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10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184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084" name="Freeform 10"/>
                    <p:cNvSpPr>
                      <a:spLocks/>
                    </p:cNvSpPr>
                    <p:nvPr/>
                  </p:nvSpPr>
                  <p:spPr bwMode="auto">
                    <a:xfrm>
                      <a:off x="2153"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5" name="Freeform 11"/>
                    <p:cNvSpPr>
                      <a:spLocks/>
                    </p:cNvSpPr>
                    <p:nvPr/>
                  </p:nvSpPr>
                  <p:spPr bwMode="auto">
                    <a:xfrm>
                      <a:off x="1676" y="352"/>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sp>
                <p:nvSpPr>
                  <p:cNvPr id="10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b="1" i="0" dirty="0">
                      <a:latin typeface="Arial" panose="020B0604020202020204" pitchFamily="34" charset="0"/>
                    </a:endParaRPr>
                  </a:p>
                </p:txBody>
              </p:sp>
              <p:sp>
                <p:nvSpPr>
                  <p:cNvPr id="1079" name="Freeform 13"/>
                  <p:cNvSpPr>
                    <a:spLocks/>
                  </p:cNvSpPr>
                  <p:nvPr/>
                </p:nvSpPr>
                <p:spPr bwMode="auto">
                  <a:xfrm>
                    <a:off x="2639" y="716"/>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0" name="Freeform 14"/>
                  <p:cNvSpPr>
                    <a:spLocks/>
                  </p:cNvSpPr>
                  <p:nvPr/>
                </p:nvSpPr>
                <p:spPr bwMode="auto">
                  <a:xfrm>
                    <a:off x="2707"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1" name="Freeform 15"/>
                  <p:cNvSpPr>
                    <a:spLocks/>
                  </p:cNvSpPr>
                  <p:nvPr/>
                </p:nvSpPr>
                <p:spPr bwMode="auto">
                  <a:xfrm>
                    <a:off x="243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3" name="Freeform 17"/>
                  <p:cNvSpPr>
                    <a:spLocks/>
                  </p:cNvSpPr>
                  <p:nvPr/>
                </p:nvSpPr>
                <p:spPr bwMode="auto">
                  <a:xfrm>
                    <a:off x="2094" y="905"/>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pic>
              <p:nvPicPr>
                <p:cNvPr id="10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0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0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84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84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0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84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0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184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b="1" i="0" dirty="0">
                <a:latin typeface="Arial" panose="020B0604020202020204" pitchFamily="34" charset="0"/>
                <a:ea typeface="+mn-ea"/>
              </a:endParaRPr>
            </a:p>
          </p:txBody>
        </p:sp>
        <p:sp>
          <p:nvSpPr>
            <p:cNvPr id="104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GB"/>
            </a:p>
          </p:txBody>
        </p:sp>
      </p:grpSp>
      <p:sp>
        <p:nvSpPr>
          <p:cNvPr id="10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84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ltLang="en-US"/>
          </a:p>
        </p:txBody>
      </p:sp>
      <p:sp>
        <p:nvSpPr>
          <p:cNvPr id="184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p>
        </p:txBody>
      </p:sp>
      <p:sp>
        <p:nvSpPr>
          <p:cNvPr id="184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582CCEB-633C-40FE-9D0C-59A727252A75}" type="slidenum">
              <a:rPr lang="en-US" altLang="en-US"/>
              <a:pPr/>
              <a:t>‹#›</a:t>
            </a:fld>
            <a:endParaRPr lang="en-US" altLang="en-US"/>
          </a:p>
        </p:txBody>
      </p:sp>
    </p:spTree>
    <p:extLst>
      <p:ext uri="{BB962C8B-B14F-4D97-AF65-F5344CB8AC3E}">
        <p14:creationId xmlns:p14="http://schemas.microsoft.com/office/powerpoint/2010/main" val="606791695"/>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8" charset="0"/>
        </a:defRPr>
      </a:lvl6pPr>
      <a:lvl7pPr marL="914400" algn="l" rtl="0" fontAlgn="base">
        <a:spcBef>
          <a:spcPct val="0"/>
        </a:spcBef>
        <a:spcAft>
          <a:spcPct val="0"/>
        </a:spcAft>
        <a:defRPr sz="4000">
          <a:solidFill>
            <a:schemeClr val="tx2"/>
          </a:solidFill>
          <a:latin typeface="Arial" pitchFamily="-108" charset="0"/>
        </a:defRPr>
      </a:lvl7pPr>
      <a:lvl8pPr marL="1371600" algn="l" rtl="0" fontAlgn="base">
        <a:spcBef>
          <a:spcPct val="0"/>
        </a:spcBef>
        <a:spcAft>
          <a:spcPct val="0"/>
        </a:spcAft>
        <a:defRPr sz="4000">
          <a:solidFill>
            <a:schemeClr val="tx2"/>
          </a:solidFill>
          <a:latin typeface="Arial" pitchFamily="-108" charset="0"/>
        </a:defRPr>
      </a:lvl8pPr>
      <a:lvl9pPr marL="1828800" algn="l" rtl="0" fontAlgn="base">
        <a:spcBef>
          <a:spcPct val="0"/>
        </a:spcBef>
        <a:spcAft>
          <a:spcPct val="0"/>
        </a:spcAft>
        <a:defRPr sz="4000">
          <a:solidFill>
            <a:schemeClr val="tx2"/>
          </a:solidFill>
          <a:latin typeface="Arial" pitchFamily="-108"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59875" cy="6870700"/>
            <a:chOff x="0" y="0"/>
            <a:chExt cx="5770" cy="4328"/>
          </a:xfrm>
        </p:grpSpPr>
        <p:sp>
          <p:nvSpPr>
            <p:cNvPr id="266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266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5632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grpSp>
          <p:nvGrpSpPr>
            <p:cNvPr id="26635" name="Group 6"/>
            <p:cNvGrpSpPr>
              <a:grpSpLocks/>
            </p:cNvGrpSpPr>
            <p:nvPr/>
          </p:nvGrpSpPr>
          <p:grpSpPr bwMode="auto">
            <a:xfrm>
              <a:off x="4944" y="1"/>
              <a:ext cx="816" cy="3974"/>
              <a:chOff x="4944" y="1"/>
              <a:chExt cx="816" cy="3974"/>
            </a:xfrm>
          </p:grpSpPr>
          <p:grpSp>
            <p:nvGrpSpPr>
              <p:cNvPr id="26647" name="Group 7"/>
              <p:cNvGrpSpPr>
                <a:grpSpLocks/>
              </p:cNvGrpSpPr>
              <p:nvPr userDrawn="1"/>
            </p:nvGrpSpPr>
            <p:grpSpPr bwMode="auto">
              <a:xfrm>
                <a:off x="5280" y="1"/>
                <a:ext cx="480" cy="1430"/>
                <a:chOff x="5280" y="1"/>
                <a:chExt cx="480" cy="1430"/>
              </a:xfrm>
            </p:grpSpPr>
            <p:grpSp>
              <p:nvGrpSpPr>
                <p:cNvPr id="26668" name="Group 8"/>
                <p:cNvGrpSpPr>
                  <a:grpSpLocks/>
                </p:cNvGrpSpPr>
                <p:nvPr userDrawn="1"/>
              </p:nvGrpSpPr>
              <p:grpSpPr bwMode="auto">
                <a:xfrm rot="-5400000">
                  <a:off x="5484" y="0"/>
                  <a:ext cx="174" cy="176"/>
                  <a:chOff x="1657" y="323"/>
                  <a:chExt cx="1691" cy="2560"/>
                </a:xfrm>
              </p:grpSpPr>
              <p:grpSp>
                <p:nvGrpSpPr>
                  <p:cNvPr id="26677" name="Group 9"/>
                  <p:cNvGrpSpPr>
                    <a:grpSpLocks/>
                  </p:cNvGrpSpPr>
                  <p:nvPr/>
                </p:nvGrpSpPr>
                <p:grpSpPr bwMode="auto">
                  <a:xfrm>
                    <a:off x="1657" y="323"/>
                    <a:ext cx="1691" cy="2560"/>
                    <a:chOff x="1657" y="323"/>
                    <a:chExt cx="1691" cy="2560"/>
                  </a:xfrm>
                </p:grpSpPr>
                <p:sp>
                  <p:nvSpPr>
                    <p:cNvPr id="26684" name="Freeform 10"/>
                    <p:cNvSpPr>
                      <a:spLocks/>
                    </p:cNvSpPr>
                    <p:nvPr/>
                  </p:nvSpPr>
                  <p:spPr bwMode="auto">
                    <a:xfrm>
                      <a:off x="2153"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5" name="Freeform 11"/>
                    <p:cNvSpPr>
                      <a:spLocks/>
                    </p:cNvSpPr>
                    <p:nvPr/>
                  </p:nvSpPr>
                  <p:spPr bwMode="auto">
                    <a:xfrm>
                      <a:off x="1676" y="352"/>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grpSp>
              <p:sp>
                <p:nvSpPr>
                  <p:cNvPr id="266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6679" name="Freeform 13"/>
                  <p:cNvSpPr>
                    <a:spLocks/>
                  </p:cNvSpPr>
                  <p:nvPr/>
                </p:nvSpPr>
                <p:spPr bwMode="auto">
                  <a:xfrm>
                    <a:off x="2639" y="716"/>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0" name="Freeform 14"/>
                  <p:cNvSpPr>
                    <a:spLocks/>
                  </p:cNvSpPr>
                  <p:nvPr/>
                </p:nvSpPr>
                <p:spPr bwMode="auto">
                  <a:xfrm>
                    <a:off x="2707"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1" name="Freeform 15"/>
                  <p:cNvSpPr>
                    <a:spLocks/>
                  </p:cNvSpPr>
                  <p:nvPr/>
                </p:nvSpPr>
                <p:spPr bwMode="auto">
                  <a:xfrm>
                    <a:off x="2434"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2"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3" name="Freeform 17"/>
                  <p:cNvSpPr>
                    <a:spLocks/>
                  </p:cNvSpPr>
                  <p:nvPr/>
                </p:nvSpPr>
                <p:spPr bwMode="auto">
                  <a:xfrm>
                    <a:off x="2094" y="905"/>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grpSp>
            <p:pic>
              <p:nvPicPr>
                <p:cNvPr id="266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6648" name="Group 26"/>
              <p:cNvGrpSpPr>
                <a:grpSpLocks/>
              </p:cNvGrpSpPr>
              <p:nvPr userDrawn="1"/>
            </p:nvGrpSpPr>
            <p:grpSpPr bwMode="auto">
              <a:xfrm>
                <a:off x="4944" y="1008"/>
                <a:ext cx="522" cy="2967"/>
                <a:chOff x="4944" y="1008"/>
                <a:chExt cx="522" cy="2967"/>
              </a:xfrm>
            </p:grpSpPr>
            <p:pic>
              <p:nvPicPr>
                <p:cNvPr id="266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266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6367"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56368"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266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66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66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6373"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266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56375"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26646"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266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66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6379"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Arial" pitchFamily="34" charset="0"/>
              </a:defRPr>
            </a:lvl1pPr>
          </a:lstStyle>
          <a:p>
            <a:endParaRPr lang="en-US" altLang="en-US" dirty="0"/>
          </a:p>
        </p:txBody>
      </p:sp>
      <p:sp>
        <p:nvSpPr>
          <p:cNvPr id="56380"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Arial" pitchFamily="34" charset="0"/>
              </a:defRPr>
            </a:lvl1pPr>
          </a:lstStyle>
          <a:p>
            <a:endParaRPr lang="en-US" altLang="en-US" dirty="0"/>
          </a:p>
        </p:txBody>
      </p:sp>
      <p:sp>
        <p:nvSpPr>
          <p:cNvPr id="56381"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Arial" pitchFamily="34" charset="0"/>
              </a:defRPr>
            </a:lvl1pPr>
          </a:lstStyle>
          <a:p>
            <a:fld id="{24C998FC-9899-4A74-830C-A207BF5945D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117"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30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730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1730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1730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itchFamily="34" charset="0"/>
              </a:defRPr>
            </a:lvl1pPr>
          </a:lstStyle>
          <a:p>
            <a:endParaRPr lang="en-US" alt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itchFamily="34" charset="0"/>
              </a:defRPr>
            </a:lvl1pPr>
          </a:lstStyle>
          <a:p>
            <a:endParaRPr lang="en-US" alt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itchFamily="34" charset="0"/>
              </a:defRPr>
            </a:lvl1pPr>
          </a:lstStyle>
          <a:p>
            <a:fld id="{851E687C-1D9A-4E45-B89A-FB78FD237B19}"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2446542483"/>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4D674561-7E14-4736-B5A3-AE27C096337D}" type="slidenum">
              <a:rPr lang="en-US" altLang="en-US" smtClean="0"/>
              <a:pPr/>
              <a:t>‹#›</a:t>
            </a:fld>
            <a:endParaRPr lang="en-US" altLang="en-US" dirty="0"/>
          </a:p>
        </p:txBody>
      </p:sp>
    </p:spTree>
    <p:extLst>
      <p:ext uri="{BB962C8B-B14F-4D97-AF65-F5344CB8AC3E}">
        <p14:creationId xmlns:p14="http://schemas.microsoft.com/office/powerpoint/2010/main" val="3707008511"/>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3507238424"/>
      </p:ext>
    </p:extLst>
  </p:cSld>
  <p:clrMap bg1="dk2" tx1="lt1" bg2="dk1"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BD4E5AF0-C059-1C48-A548-A953B6C6CC2A}"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607635688"/>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MS PGothic" charset="0"/>
          <a:cs typeface="Arial" panose="020B0604020202020204" pitchFamily="34" charset="0"/>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b="1" i="0">
          <a:solidFill>
            <a:schemeClr val="tx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b="1" i="0">
          <a:solidFill>
            <a:schemeClr val="tx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3F3D4640-E20E-EB4F-B6B2-E0A01E3459A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0257070"/>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effectLst/>
                <a:latin typeface="Arial" panose="020B0604020202020204" pitchFamily="34" charset="0"/>
                <a:cs typeface="Geneva" charset="0"/>
              </a:defRPr>
            </a:lvl1pPr>
          </a:lstStyle>
          <a:p>
            <a:pPr>
              <a:defRPr/>
            </a:pPr>
            <a:fld id="{8FA74DDF-3DBF-B84B-BC1F-DFD239E48744}" type="slidenum">
              <a:rPr lang="en-US" smtClean="0">
                <a:solidFill>
                  <a:srgbClr val="FFFFFF"/>
                </a:solidFill>
              </a:rPr>
              <a:pPr>
                <a:defRPr/>
              </a:pPr>
              <a:t>‹#›</a:t>
            </a:fld>
            <a:endParaRPr lang="en-US" dirty="0">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7366009"/>
      </p:ext>
    </p:extLst>
  </p:cSld>
  <p:clrMap bg1="dk2" tx1="lt1" bg2="dk1"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4.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8" descr="filist~1"/>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r="2122"/>
          <a:stretch/>
        </p:blipFill>
        <p:spPr bwMode="auto">
          <a:xfrm>
            <a:off x="180528" y="0"/>
            <a:ext cx="894996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234" name="Picture 19" descr="Philistine"/>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2993"/>
          <a:stretch/>
        </p:blipFill>
        <p:spPr bwMode="auto">
          <a:xfrm>
            <a:off x="-76201" y="264925"/>
            <a:ext cx="2949239" cy="611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92" name="Text Box 20"/>
          <p:cNvSpPr txBox="1">
            <a:spLocks noChangeArrowheads="1"/>
          </p:cNvSpPr>
          <p:nvPr/>
        </p:nvSpPr>
        <p:spPr bwMode="auto">
          <a:xfrm>
            <a:off x="2927506" y="1389063"/>
            <a:ext cx="128112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600" b="1" dirty="0">
                <a:latin typeface="Arial" panose="020B0604020202020204" pitchFamily="34" charset="0"/>
                <a:cs typeface="Arial" panose="020B0604020202020204" pitchFamily="34" charset="0"/>
              </a:rPr>
              <a:t>الأصول</a:t>
            </a:r>
            <a:endParaRPr lang="en-US" altLang="en-US" sz="3600" b="1" dirty="0">
              <a:latin typeface="Arial" panose="020B0604020202020204" pitchFamily="34" charset="0"/>
              <a:cs typeface="Arial" panose="020B0604020202020204" pitchFamily="34" charset="0"/>
            </a:endParaRPr>
          </a:p>
        </p:txBody>
      </p:sp>
      <p:sp>
        <p:nvSpPr>
          <p:cNvPr id="3093" name="Text Box 21"/>
          <p:cNvSpPr txBox="1">
            <a:spLocks noChangeArrowheads="1"/>
          </p:cNvSpPr>
          <p:nvPr/>
        </p:nvSpPr>
        <p:spPr bwMode="auto">
          <a:xfrm>
            <a:off x="3475038" y="2312988"/>
            <a:ext cx="173797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600" b="1" dirty="0">
                <a:latin typeface="Arial" panose="020B0604020202020204" pitchFamily="34" charset="0"/>
                <a:cs typeface="Arial" panose="020B0604020202020204" pitchFamily="34" charset="0"/>
              </a:rPr>
              <a:t>الخصائص</a:t>
            </a:r>
            <a:endParaRPr lang="en-US" altLang="en-US" sz="3600" b="1" dirty="0">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3384526" y="3025775"/>
            <a:ext cx="1284326" cy="646331"/>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sz="3600" b="1" dirty="0">
                <a:solidFill>
                  <a:srgbClr val="FF9900"/>
                </a:solidFill>
                <a:effectLst>
                  <a:outerShdw blurRad="38100" dist="38100" dir="2700000" algn="tl">
                    <a:srgbClr val="C0C0C0"/>
                  </a:outerShdw>
                </a:effectLst>
                <a:latin typeface="Arial" panose="020B0604020202020204" pitchFamily="34" charset="0"/>
                <a:cs typeface="Arial" panose="020B0604020202020204" pitchFamily="34" charset="0"/>
              </a:rPr>
              <a:t> المدن</a:t>
            </a:r>
            <a:endParaRPr lang="en-US" altLang="en-US" sz="3600" b="1" dirty="0">
              <a:solidFill>
                <a:srgbClr val="FF99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6354440" y="3916363"/>
            <a:ext cx="23246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en-US" altLang="en-US" b="1" dirty="0">
                <a:latin typeface="Arial" panose="020B0604020202020204" pitchFamily="34" charset="0"/>
                <a:cs typeface="Arial" panose="020B0604020202020204" pitchFamily="34" charset="0"/>
              </a:rPr>
              <a:t> </a:t>
            </a:r>
            <a:r>
              <a:rPr lang="ar-JO" altLang="en-US" sz="3200" b="1" dirty="0">
                <a:solidFill>
                  <a:srgbClr val="CC00CC"/>
                </a:solidFill>
                <a:latin typeface="Arial" panose="020B0604020202020204" pitchFamily="34" charset="0"/>
                <a:cs typeface="Arial" panose="020B0604020202020204" pitchFamily="34" charset="0"/>
              </a:rPr>
              <a:t>القوة العسكرية</a:t>
            </a:r>
            <a:endParaRPr lang="en-US" altLang="en-US" sz="3200" b="1" dirty="0">
              <a:solidFill>
                <a:srgbClr val="CC00CC"/>
              </a:solidFill>
              <a:latin typeface="Arial" panose="020B0604020202020204" pitchFamily="34" charset="0"/>
              <a:cs typeface="Arial" panose="020B0604020202020204" pitchFamily="34" charset="0"/>
            </a:endParaRPr>
          </a:p>
        </p:txBody>
      </p:sp>
      <p:sp>
        <p:nvSpPr>
          <p:cNvPr id="3096" name="Text Box 24"/>
          <p:cNvSpPr txBox="1">
            <a:spLocks noChangeArrowheads="1"/>
          </p:cNvSpPr>
          <p:nvPr/>
        </p:nvSpPr>
        <p:spPr bwMode="auto">
          <a:xfrm>
            <a:off x="5573372" y="3078163"/>
            <a:ext cx="110318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sz="3200" b="1" dirty="0">
                <a:solidFill>
                  <a:schemeClr val="accent2"/>
                </a:solidFill>
                <a:latin typeface="Arial" panose="020B0604020202020204" pitchFamily="34" charset="0"/>
                <a:cs typeface="Arial" panose="020B0604020202020204" pitchFamily="34" charset="0"/>
              </a:rPr>
              <a:t>الدين </a:t>
            </a:r>
            <a:endParaRPr lang="en-US" altLang="en-US" sz="3200" b="1" dirty="0">
              <a:solidFill>
                <a:schemeClr val="accent2"/>
              </a:solidFill>
              <a:latin typeface="Arial" panose="020B0604020202020204" pitchFamily="34" charset="0"/>
              <a:cs typeface="Arial" panose="020B0604020202020204" pitchFamily="34" charset="0"/>
            </a:endParaRPr>
          </a:p>
        </p:txBody>
      </p:sp>
      <p:sp>
        <p:nvSpPr>
          <p:cNvPr id="3097" name="Text Box 25"/>
          <p:cNvSpPr txBox="1">
            <a:spLocks noChangeArrowheads="1"/>
          </p:cNvSpPr>
          <p:nvPr/>
        </p:nvSpPr>
        <p:spPr bwMode="auto">
          <a:xfrm>
            <a:off x="4116069" y="3916363"/>
            <a:ext cx="126348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sz="3200" b="1" dirty="0">
                <a:solidFill>
                  <a:srgbClr val="003300"/>
                </a:solidFill>
                <a:latin typeface="Arial" panose="020B0604020202020204" pitchFamily="34" charset="0"/>
                <a:cs typeface="Arial" panose="020B0604020202020204" pitchFamily="34" charset="0"/>
              </a:rPr>
              <a:t> الثقافة</a:t>
            </a:r>
            <a:endParaRPr lang="en-US" altLang="en-US" sz="3200" b="1" dirty="0">
              <a:solidFill>
                <a:srgbClr val="003300"/>
              </a:solidFill>
              <a:latin typeface="Arial" panose="020B0604020202020204" pitchFamily="34" charset="0"/>
              <a:cs typeface="Arial" panose="020B0604020202020204" pitchFamily="34" charset="0"/>
            </a:endParaRPr>
          </a:p>
        </p:txBody>
      </p:sp>
      <p:sp>
        <p:nvSpPr>
          <p:cNvPr id="3099" name="Text Box 27"/>
          <p:cNvSpPr txBox="1">
            <a:spLocks noChangeArrowheads="1"/>
          </p:cNvSpPr>
          <p:nvPr/>
        </p:nvSpPr>
        <p:spPr bwMode="auto">
          <a:xfrm>
            <a:off x="5424488" y="4905375"/>
            <a:ext cx="155844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600" b="1" dirty="0">
                <a:latin typeface="Arial" panose="020B0604020202020204" pitchFamily="34" charset="0"/>
                <a:cs typeface="Arial" panose="020B0604020202020204" pitchFamily="34" charset="0"/>
              </a:rPr>
              <a:t>التداعيات</a:t>
            </a:r>
            <a:endParaRPr lang="en-US" altLang="en-US" sz="3600" b="1" dirty="0">
              <a:latin typeface="Arial" panose="020B0604020202020204" pitchFamily="34" charset="0"/>
              <a:cs typeface="Arial" panose="020B0604020202020204" pitchFamily="34" charset="0"/>
            </a:endParaRPr>
          </a:p>
        </p:txBody>
      </p:sp>
      <p:sp>
        <p:nvSpPr>
          <p:cNvPr id="95245" name="Text Box 20"/>
          <p:cNvSpPr txBox="1">
            <a:spLocks noChangeArrowheads="1"/>
          </p:cNvSpPr>
          <p:nvPr/>
        </p:nvSpPr>
        <p:spPr bwMode="auto">
          <a:xfrm>
            <a:off x="831641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104</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13769" y="260648"/>
            <a:ext cx="5387994" cy="1015663"/>
          </a:xfrm>
          <a:solidFill>
            <a:srgbClr val="008000"/>
          </a:solidFill>
          <a:effectLst>
            <a:outerShdw blurRad="63500" dist="38099" dir="2700000" algn="ctr" rotWithShape="0">
              <a:schemeClr val="tx2">
                <a:alpha val="74997"/>
              </a:schemeClr>
            </a:outerShdw>
          </a:effectLst>
        </p:spPr>
        <p:txBody>
          <a:bodyPr wrap="square">
            <a:spAutoFit/>
          </a:bodyPr>
          <a:lstStyle/>
          <a:p>
            <a:pPr eaLnBrk="1" hangingPunct="1"/>
            <a:r>
              <a:rPr lang="ar-JO" altLang="en-US" sz="6000" dirty="0">
                <a:solidFill>
                  <a:schemeClr val="bg1"/>
                </a:solidFill>
                <a:effectLst>
                  <a:outerShdw blurRad="38100" dist="38100" dir="2700000" algn="tl">
                    <a:srgbClr val="000000"/>
                  </a:outerShdw>
                </a:effectLst>
                <a:ea typeface="ＭＳ Ｐゴシック" pitchFamily="34" charset="-128"/>
              </a:rPr>
              <a:t>الفلسطيين</a:t>
            </a:r>
            <a:endParaRPr lang="en-US" altLang="en-US" sz="6000" dirty="0">
              <a:solidFill>
                <a:schemeClr val="bg1"/>
              </a:solidFill>
              <a:effectLst>
                <a:outerShdw blurRad="38100" dist="38100" dir="2700000" algn="tl">
                  <a:srgbClr val="000000"/>
                </a:outerShdw>
              </a:effectLst>
              <a:ea typeface="ＭＳ Ｐゴシック" pitchFamily="34" charset="-128"/>
            </a:endParaRPr>
          </a:p>
        </p:txBody>
      </p:sp>
      <p:sp>
        <p:nvSpPr>
          <p:cNvPr id="17" name="Rectangle 16">
            <a:extLst>
              <a:ext uri="{FF2B5EF4-FFF2-40B4-BE49-F238E27FC236}">
                <a16:creationId xmlns:a16="http://schemas.microsoft.com/office/drawing/2014/main" id="{4A195C68-14F0-7627-158F-9665E16DF12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92"/>
                                        </p:tgtEl>
                                        <p:attrNameLst>
                                          <p:attrName>style.visibility</p:attrName>
                                        </p:attrNameLst>
                                      </p:cBhvr>
                                      <p:to>
                                        <p:strVal val="visible"/>
                                      </p:to>
                                    </p:set>
                                    <p:animEffect transition="in" filter="checkerboard(across)">
                                      <p:cBhvr>
                                        <p:cTn id="7" dur="500"/>
                                        <p:tgtEl>
                                          <p:spTgt spid="3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93"/>
                                        </p:tgtEl>
                                        <p:attrNameLst>
                                          <p:attrName>style.visibility</p:attrName>
                                        </p:attrNameLst>
                                      </p:cBhvr>
                                      <p:to>
                                        <p:strVal val="visible"/>
                                      </p:to>
                                    </p:set>
                                    <p:animEffect transition="in" filter="wipe(up)">
                                      <p:cBhvr>
                                        <p:cTn id="12" dur="500"/>
                                        <p:tgtEl>
                                          <p:spTgt spid="30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099"/>
                                        </p:tgtEl>
                                        <p:attrNameLst>
                                          <p:attrName>style.visibility</p:attrName>
                                        </p:attrNameLst>
                                      </p:cBhvr>
                                      <p:to>
                                        <p:strVal val="visible"/>
                                      </p:to>
                                    </p:set>
                                    <p:animEffect transition="in" filter="checkerboard(across)">
                                      <p:cBhvr>
                                        <p:cTn id="17" dur="500"/>
                                        <p:tgtEl>
                                          <p:spTgt spid="30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094"/>
                                        </p:tgtEl>
                                        <p:attrNameLst>
                                          <p:attrName>style.visibility</p:attrName>
                                        </p:attrNameLst>
                                      </p:cBhvr>
                                      <p:to>
                                        <p:strVal val="visible"/>
                                      </p:to>
                                    </p:set>
                                    <p:anim calcmode="lin" valueType="num">
                                      <p:cBhvr additive="base">
                                        <p:cTn id="22" dur="500" fill="hold"/>
                                        <p:tgtEl>
                                          <p:spTgt spid="3094"/>
                                        </p:tgtEl>
                                        <p:attrNameLst>
                                          <p:attrName>ppt_x</p:attrName>
                                        </p:attrNameLst>
                                      </p:cBhvr>
                                      <p:tavLst>
                                        <p:tav tm="0">
                                          <p:val>
                                            <p:strVal val="0-#ppt_w/2"/>
                                          </p:val>
                                        </p:tav>
                                        <p:tav tm="100000">
                                          <p:val>
                                            <p:strVal val="#ppt_x"/>
                                          </p:val>
                                        </p:tav>
                                      </p:tavLst>
                                    </p:anim>
                                    <p:anim calcmode="lin" valueType="num">
                                      <p:cBhvr additive="base">
                                        <p:cTn id="23" dur="500" fill="hold"/>
                                        <p:tgtEl>
                                          <p:spTgt spid="3094"/>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096"/>
                                        </p:tgtEl>
                                        <p:attrNameLst>
                                          <p:attrName>style.visibility</p:attrName>
                                        </p:attrNameLst>
                                      </p:cBhvr>
                                      <p:to>
                                        <p:strVal val="visible"/>
                                      </p:to>
                                    </p:set>
                                    <p:anim calcmode="lin" valueType="num">
                                      <p:cBhvr additive="base">
                                        <p:cTn id="28" dur="500" fill="hold"/>
                                        <p:tgtEl>
                                          <p:spTgt spid="3096"/>
                                        </p:tgtEl>
                                        <p:attrNameLst>
                                          <p:attrName>ppt_x</p:attrName>
                                        </p:attrNameLst>
                                      </p:cBhvr>
                                      <p:tavLst>
                                        <p:tav tm="0">
                                          <p:val>
                                            <p:strVal val="0-#ppt_w/2"/>
                                          </p:val>
                                        </p:tav>
                                        <p:tav tm="100000">
                                          <p:val>
                                            <p:strVal val="#ppt_x"/>
                                          </p:val>
                                        </p:tav>
                                      </p:tavLst>
                                    </p:anim>
                                    <p:anim calcmode="lin" valueType="num">
                                      <p:cBhvr additive="base">
                                        <p:cTn id="29" dur="500" fill="hold"/>
                                        <p:tgtEl>
                                          <p:spTgt spid="309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097"/>
                                        </p:tgtEl>
                                        <p:attrNameLst>
                                          <p:attrName>style.visibility</p:attrName>
                                        </p:attrNameLst>
                                      </p:cBhvr>
                                      <p:to>
                                        <p:strVal val="visible"/>
                                      </p:to>
                                    </p:set>
                                    <p:anim calcmode="lin" valueType="num">
                                      <p:cBhvr additive="base">
                                        <p:cTn id="34" dur="500" fill="hold"/>
                                        <p:tgtEl>
                                          <p:spTgt spid="3097"/>
                                        </p:tgtEl>
                                        <p:attrNameLst>
                                          <p:attrName>ppt_x</p:attrName>
                                        </p:attrNameLst>
                                      </p:cBhvr>
                                      <p:tavLst>
                                        <p:tav tm="0">
                                          <p:val>
                                            <p:strVal val="0-#ppt_w/2"/>
                                          </p:val>
                                        </p:tav>
                                        <p:tav tm="100000">
                                          <p:val>
                                            <p:strVal val="#ppt_x"/>
                                          </p:val>
                                        </p:tav>
                                      </p:tavLst>
                                    </p:anim>
                                    <p:anim calcmode="lin" valueType="num">
                                      <p:cBhvr additive="base">
                                        <p:cTn id="35" dur="500" fill="hold"/>
                                        <p:tgtEl>
                                          <p:spTgt spid="3097"/>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095"/>
                                        </p:tgtEl>
                                        <p:attrNameLst>
                                          <p:attrName>style.visibility</p:attrName>
                                        </p:attrNameLst>
                                      </p:cBhvr>
                                      <p:to>
                                        <p:strVal val="visible"/>
                                      </p:to>
                                    </p:set>
                                    <p:anim calcmode="lin" valueType="num">
                                      <p:cBhvr additive="base">
                                        <p:cTn id="40" dur="500" fill="hold"/>
                                        <p:tgtEl>
                                          <p:spTgt spid="3095"/>
                                        </p:tgtEl>
                                        <p:attrNameLst>
                                          <p:attrName>ppt_x</p:attrName>
                                        </p:attrNameLst>
                                      </p:cBhvr>
                                      <p:tavLst>
                                        <p:tav tm="0">
                                          <p:val>
                                            <p:strVal val="0-#ppt_w/2"/>
                                          </p:val>
                                        </p:tav>
                                        <p:tav tm="100000">
                                          <p:val>
                                            <p:strVal val="#ppt_x"/>
                                          </p:val>
                                        </p:tav>
                                      </p:tavLst>
                                    </p:anim>
                                    <p:anim calcmode="lin" valueType="num">
                                      <p:cBhvr additive="base">
                                        <p:cTn id="41" dur="500" fill="hold"/>
                                        <p:tgtEl>
                                          <p:spTgt spid="30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 grpId="0" autoUpdateAnimBg="0"/>
      <p:bldP spid="3093" grpId="0" autoUpdateAnimBg="0"/>
      <p:bldP spid="3094" grpId="0" autoUpdateAnimBg="0"/>
      <p:bldP spid="3095" grpId="0" autoUpdateAnimBg="0"/>
      <p:bldP spid="3096" grpId="0" autoUpdateAnimBg="0"/>
      <p:bldP spid="3097" grpId="0" autoUpdateAnimBg="0"/>
      <p:bldP spid="309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7" descr="filis~1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0"/>
            <a:ext cx="9602788"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2" name="Oval 8"/>
          <p:cNvSpPr>
            <a:spLocks noChangeArrowheads="1"/>
          </p:cNvSpPr>
          <p:nvPr/>
        </p:nvSpPr>
        <p:spPr bwMode="auto">
          <a:xfrm rot="-1880039">
            <a:off x="1003300" y="4656138"/>
            <a:ext cx="1882775" cy="1258887"/>
          </a:xfrm>
          <a:prstGeom prst="ellipse">
            <a:avLst/>
          </a:prstGeom>
          <a:noFill/>
          <a:ln w="57150" cap="sq">
            <a:solidFill>
              <a:srgbClr val="FF00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5123" name="Text Box 3"/>
          <p:cNvSpPr txBox="1">
            <a:spLocks noChangeArrowheads="1"/>
          </p:cNvSpPr>
          <p:nvPr/>
        </p:nvSpPr>
        <p:spPr bwMode="auto">
          <a:xfrm>
            <a:off x="3886200" y="1371600"/>
            <a:ext cx="2286000" cy="663575"/>
          </a:xfrm>
          <a:prstGeom prst="rect">
            <a:avLst/>
          </a:prstGeom>
          <a:solidFill>
            <a:srgbClr val="FFFF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600" b="1" u="sng" dirty="0">
                <a:solidFill>
                  <a:schemeClr val="accent2"/>
                </a:solidFill>
                <a:latin typeface="Arial" panose="020B0604020202020204" pitchFamily="34" charset="0"/>
                <a:cs typeface="Arial" panose="020B0604020202020204" pitchFamily="34" charset="0"/>
              </a:rPr>
              <a:t>المدن</a:t>
            </a:r>
            <a:endParaRPr lang="en-US" altLang="en-US" sz="3600" b="1" u="sng" dirty="0">
              <a:solidFill>
                <a:schemeClr val="accent2"/>
              </a:solidFill>
              <a:latin typeface="Arial" panose="020B0604020202020204" pitchFamily="34" charset="0"/>
              <a:cs typeface="Arial" panose="020B0604020202020204" pitchFamily="34" charset="0"/>
            </a:endParaRPr>
          </a:p>
        </p:txBody>
      </p:sp>
      <p:sp>
        <p:nvSpPr>
          <p:cNvPr id="5125" name="Text Box 5"/>
          <p:cNvSpPr txBox="1">
            <a:spLocks noChangeArrowheads="1"/>
          </p:cNvSpPr>
          <p:nvPr/>
        </p:nvSpPr>
        <p:spPr bwMode="auto">
          <a:xfrm>
            <a:off x="3886200" y="533400"/>
            <a:ext cx="2286000" cy="646331"/>
          </a:xfrm>
          <a:prstGeom prst="rect">
            <a:avLst/>
          </a:prstGeom>
          <a:solidFill>
            <a:srgbClr val="FFFF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600" b="1" dirty="0">
                <a:solidFill>
                  <a:srgbClr val="FF33CC"/>
                </a:solidFill>
                <a:latin typeface="Arial" panose="020B0604020202020204" pitchFamily="34" charset="0"/>
                <a:cs typeface="Arial" panose="020B0604020202020204" pitchFamily="34" charset="0"/>
              </a:rPr>
              <a:t>الخصائص</a:t>
            </a:r>
            <a:endParaRPr lang="en-US" altLang="en-US" sz="3600" b="1" dirty="0">
              <a:solidFill>
                <a:srgbClr val="FF33CC"/>
              </a:solidFill>
              <a:latin typeface="Arial" panose="020B0604020202020204" pitchFamily="34" charset="0"/>
              <a:cs typeface="Arial" panose="020B0604020202020204" pitchFamily="34" charset="0"/>
            </a:endParaRPr>
          </a:p>
        </p:txBody>
      </p:sp>
      <p:sp>
        <p:nvSpPr>
          <p:cNvPr id="5127" name="Text Box 7"/>
          <p:cNvSpPr txBox="1">
            <a:spLocks noChangeArrowheads="1"/>
          </p:cNvSpPr>
          <p:nvPr/>
        </p:nvSpPr>
        <p:spPr bwMode="auto">
          <a:xfrm>
            <a:off x="3524250" y="4146550"/>
            <a:ext cx="295274" cy="707886"/>
          </a:xfrm>
          <a:prstGeom prst="rect">
            <a:avLst/>
          </a:prstGeom>
          <a:solidFill>
            <a:srgbClr val="FFFF00"/>
          </a:solidFill>
          <a:ln w="12700" cap="sq">
            <a:solidFill>
              <a:schemeClr val="tx2"/>
            </a:solid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40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أ</a:t>
            </a:r>
            <a:endParaRPr lang="en-US" altLang="en-US" sz="40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128" name="Text Box 8"/>
          <p:cNvSpPr txBox="1">
            <a:spLocks noChangeArrowheads="1"/>
          </p:cNvSpPr>
          <p:nvPr/>
        </p:nvSpPr>
        <p:spPr bwMode="auto">
          <a:xfrm>
            <a:off x="5513388" y="4114800"/>
            <a:ext cx="481222" cy="707886"/>
          </a:xfrm>
          <a:prstGeom prst="rect">
            <a:avLst/>
          </a:prstGeom>
          <a:solidFill>
            <a:srgbClr val="FFFF00"/>
          </a:solidFill>
          <a:ln w="12700" cap="sq">
            <a:solidFill>
              <a:schemeClr val="accent2"/>
            </a:solid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4000" b="1" dirty="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rPr>
              <a:t>ج</a:t>
            </a:r>
            <a:endParaRPr lang="en-US" altLang="en-US" sz="4000" b="1" dirty="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7550150" y="4114800"/>
            <a:ext cx="461986" cy="707886"/>
          </a:xfrm>
          <a:prstGeom prst="rect">
            <a:avLst/>
          </a:prstGeom>
          <a:solidFill>
            <a:srgbClr val="FFFF00"/>
          </a:solidFill>
          <a:ln w="12700" cap="sq">
            <a:solidFill>
              <a:srgbClr val="00FF99"/>
            </a:solid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40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ع</a:t>
            </a:r>
            <a:endParaRPr lang="en-US" altLang="en-US" sz="40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130" name="Text Box 10"/>
          <p:cNvSpPr txBox="1">
            <a:spLocks noChangeArrowheads="1"/>
          </p:cNvSpPr>
          <p:nvPr/>
        </p:nvSpPr>
        <p:spPr bwMode="auto">
          <a:xfrm>
            <a:off x="3178965" y="4876800"/>
            <a:ext cx="1281120" cy="1200329"/>
          </a:xfrm>
          <a:prstGeom prst="rect">
            <a:avLst/>
          </a:prstGeom>
          <a:solidFill>
            <a:srgbClr val="FFFF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600" b="1" dirty="0">
                <a:latin typeface="Arial" panose="020B0604020202020204" pitchFamily="34" charset="0"/>
                <a:cs typeface="Arial" panose="020B0604020202020204" pitchFamily="34" charset="0"/>
              </a:rPr>
              <a:t>أشقلون</a:t>
            </a:r>
            <a:endParaRPr lang="en-US" altLang="en-US" sz="3600" b="1" dirty="0">
              <a:latin typeface="Arial" panose="020B0604020202020204" pitchFamily="34" charset="0"/>
              <a:cs typeface="Arial" panose="020B0604020202020204" pitchFamily="34" charset="0"/>
            </a:endParaRPr>
          </a:p>
          <a:p>
            <a:pPr algn="ctr" eaLnBrk="1" hangingPunct="1"/>
            <a:r>
              <a:rPr lang="ar-JO" altLang="en-US" sz="3600" b="1" dirty="0">
                <a:latin typeface="Arial" panose="020B0604020202020204" pitchFamily="34" charset="0"/>
                <a:cs typeface="Arial" panose="020B0604020202020204" pitchFamily="34" charset="0"/>
              </a:rPr>
              <a:t>أشدود</a:t>
            </a:r>
            <a:endParaRPr lang="en-US" altLang="en-US" sz="3600" b="1" dirty="0">
              <a:latin typeface="Arial" panose="020B0604020202020204" pitchFamily="34" charset="0"/>
              <a:cs typeface="Arial" panose="020B0604020202020204" pitchFamily="34" charset="0"/>
            </a:endParaRPr>
          </a:p>
        </p:txBody>
      </p:sp>
      <p:sp>
        <p:nvSpPr>
          <p:cNvPr id="5131" name="Text Box 11"/>
          <p:cNvSpPr txBox="1">
            <a:spLocks noChangeArrowheads="1"/>
          </p:cNvSpPr>
          <p:nvPr/>
        </p:nvSpPr>
        <p:spPr bwMode="auto">
          <a:xfrm>
            <a:off x="5208588" y="4876800"/>
            <a:ext cx="1295400" cy="1200329"/>
          </a:xfrm>
          <a:prstGeom prst="rect">
            <a:avLst/>
          </a:prstGeom>
          <a:solidFill>
            <a:srgbClr val="FFFF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latin typeface="Arial" panose="020B0604020202020204" pitchFamily="34" charset="0"/>
                <a:cs typeface="Arial" panose="020B0604020202020204" pitchFamily="34" charset="0"/>
              </a:rPr>
              <a:t>غزة</a:t>
            </a:r>
            <a:r>
              <a:rPr lang="en-US" altLang="en-US" sz="3600" b="1" dirty="0">
                <a:latin typeface="Arial" panose="020B0604020202020204" pitchFamily="34" charset="0"/>
                <a:cs typeface="Arial" panose="020B0604020202020204" pitchFamily="34" charset="0"/>
              </a:rPr>
              <a:t> </a:t>
            </a:r>
            <a:r>
              <a:rPr lang="ar-JO" altLang="en-US" sz="3600" b="1" dirty="0">
                <a:latin typeface="Arial" panose="020B0604020202020204" pitchFamily="34" charset="0"/>
                <a:cs typeface="Arial" panose="020B0604020202020204" pitchFamily="34" charset="0"/>
              </a:rPr>
              <a:t>جت</a:t>
            </a:r>
            <a:endParaRPr lang="en-US" altLang="en-US" sz="3600" b="1" dirty="0">
              <a:latin typeface="Arial" panose="020B0604020202020204" pitchFamily="34" charset="0"/>
              <a:cs typeface="Arial" panose="020B0604020202020204" pitchFamily="34" charset="0"/>
            </a:endParaRPr>
          </a:p>
        </p:txBody>
      </p:sp>
      <p:sp>
        <p:nvSpPr>
          <p:cNvPr id="5132" name="Text Box 12"/>
          <p:cNvSpPr txBox="1">
            <a:spLocks noChangeArrowheads="1"/>
          </p:cNvSpPr>
          <p:nvPr/>
        </p:nvSpPr>
        <p:spPr bwMode="auto">
          <a:xfrm>
            <a:off x="7164570" y="5029200"/>
            <a:ext cx="1242649" cy="646331"/>
          </a:xfrm>
          <a:prstGeom prst="rect">
            <a:avLst/>
          </a:prstGeom>
          <a:solidFill>
            <a:srgbClr val="FFFF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600" b="1" dirty="0">
                <a:latin typeface="Arial" panose="020B0604020202020204" pitchFamily="34" charset="0"/>
                <a:cs typeface="Arial" panose="020B0604020202020204" pitchFamily="34" charset="0"/>
              </a:rPr>
              <a:t>عقرون</a:t>
            </a:r>
            <a:endParaRPr lang="en-US" altLang="en-US" sz="3600" b="1" dirty="0">
              <a:latin typeface="Arial" panose="020B0604020202020204" pitchFamily="34" charset="0"/>
              <a:cs typeface="Arial" panose="020B0604020202020204" pitchFamily="34" charset="0"/>
            </a:endParaRPr>
          </a:p>
        </p:txBody>
      </p:sp>
      <p:sp>
        <p:nvSpPr>
          <p:cNvPr id="5133" name="Text Box 13"/>
          <p:cNvSpPr txBox="1">
            <a:spLocks noChangeArrowheads="1"/>
          </p:cNvSpPr>
          <p:nvPr/>
        </p:nvSpPr>
        <p:spPr bwMode="auto">
          <a:xfrm>
            <a:off x="971550" y="2133600"/>
            <a:ext cx="7943850" cy="1815882"/>
          </a:xfrm>
          <a:prstGeom prst="rect">
            <a:avLst/>
          </a:prstGeom>
          <a:solidFill>
            <a:srgbClr val="FFFF00"/>
          </a:solidFill>
          <a:ln w="12700" cap="sq">
            <a:noFill/>
            <a:miter lim="800000"/>
            <a:headEnd type="none" w="sm" len="sm"/>
            <a:tailEnd type="none" w="sm" len="sm"/>
          </a:ln>
          <a:effec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8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تطور الفلسطيون ليصيروا خمس مدن.</a:t>
            </a:r>
            <a:r>
              <a:rPr lang="en-US" altLang="en-US" sz="28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ctr" eaLnBrk="1" hangingPunct="1">
              <a:spcBef>
                <a:spcPct val="50000"/>
              </a:spcBef>
            </a:pPr>
            <a:r>
              <a:rPr lang="ar-JO" altLang="en-US" sz="28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سميت هذه المدن بينتابوليس</a:t>
            </a:r>
            <a:r>
              <a:rPr lang="en-US" altLang="en-US" sz="28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  </a:t>
            </a:r>
          </a:p>
          <a:p>
            <a:pPr algn="ctr" eaLnBrk="1" hangingPunct="1">
              <a:spcBef>
                <a:spcPct val="50000"/>
              </a:spcBef>
            </a:pPr>
            <a:r>
              <a:rPr lang="ar-JO" altLang="en-US" sz="28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rPr>
              <a:t>كل مدينة يسيطر عليها إله</a:t>
            </a:r>
            <a:endParaRPr lang="en-US" altLang="en-US" sz="2800" b="1" dirty="0">
              <a:solidFill>
                <a:srgbClr val="CC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8557" name="Text Box 9"/>
          <p:cNvSpPr txBox="1">
            <a:spLocks noChangeArrowheads="1"/>
          </p:cNvSpPr>
          <p:nvPr/>
        </p:nvSpPr>
        <p:spPr bwMode="auto">
          <a:xfrm>
            <a:off x="8731250" y="76200"/>
            <a:ext cx="530915"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chemeClr val="bg1"/>
                </a:solidFill>
                <a:latin typeface="Arial" panose="020B0604020202020204" pitchFamily="34" charset="0"/>
                <a:cs typeface="Arial" panose="020B0604020202020204" pitchFamily="34" charset="0"/>
              </a:rPr>
              <a:t>20</a:t>
            </a:r>
            <a:endParaRPr lang="en-US" altLang="en-US" b="1" dirty="0">
              <a:solidFill>
                <a:schemeClr val="bg1"/>
              </a:solidFill>
              <a:latin typeface="Arial" panose="020B0604020202020204" pitchFamily="34" charset="0"/>
              <a:cs typeface="Arial" panose="020B0604020202020204" pitchFamily="34" charset="0"/>
            </a:endParaRPr>
          </a:p>
        </p:txBody>
      </p:sp>
      <p:sp>
        <p:nvSpPr>
          <p:cNvPr id="108558" name="Title 1"/>
          <p:cNvSpPr>
            <a:spLocks noGrp="1"/>
          </p:cNvSpPr>
          <p:nvPr>
            <p:ph type="title" idx="4294967295"/>
          </p:nvPr>
        </p:nvSpPr>
        <p:spPr>
          <a:xfrm>
            <a:off x="-2339975" y="476250"/>
            <a:ext cx="2232025" cy="2532063"/>
          </a:xfrm>
        </p:spPr>
        <p:txBody>
          <a:bodyPr/>
          <a:lstStyle/>
          <a:p>
            <a:r>
              <a:rPr lang="ar-JO" altLang="en-US" dirty="0">
                <a:ea typeface="ＭＳ Ｐゴシック" pitchFamily="34" charset="-128"/>
              </a:rPr>
              <a:t>الخصائص</a:t>
            </a:r>
            <a:endParaRPr lang="en-US" altLang="en-US" dirty="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125">
                                            <p:txEl>
                                              <p:charRg st="4294967295" end="4294967295"/>
                                            </p:txEl>
                                          </p:spTgt>
                                        </p:tgtEl>
                                        <p:attrNameLst>
                                          <p:attrName>style.visibility</p:attrName>
                                        </p:attrNameLst>
                                      </p:cBhvr>
                                      <p:to>
                                        <p:strVal val="visible"/>
                                      </p:to>
                                    </p:set>
                                    <p:animEffect transition="in" filter="wipe(up)">
                                      <p:cBhvr>
                                        <p:cTn id="7" dur="500"/>
                                        <p:tgtEl>
                                          <p:spTgt spid="5125">
                                            <p:txEl>
                                              <p:charRg st="4294967295" end="429496729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123">
                                            <p:txEl>
                                              <p:charRg st="4294967295" end="4294967295"/>
                                            </p:txEl>
                                          </p:spTgt>
                                        </p:tgtEl>
                                        <p:attrNameLst>
                                          <p:attrName>style.visibility</p:attrName>
                                        </p:attrNameLst>
                                      </p:cBhvr>
                                      <p:to>
                                        <p:strVal val="visible"/>
                                      </p:to>
                                    </p:set>
                                    <p:anim calcmode="lin" valueType="num">
                                      <p:cBhvr additive="base">
                                        <p:cTn id="12" dur="500" fill="hold"/>
                                        <p:tgtEl>
                                          <p:spTgt spid="512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12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6152"/>
                                        </p:tgtEl>
                                        <p:attrNameLst>
                                          <p:attrName>style.visibility</p:attrName>
                                        </p:attrNameLst>
                                      </p:cBhvr>
                                      <p:to>
                                        <p:strVal val="visible"/>
                                      </p:to>
                                    </p:set>
                                    <p:anim calcmode="lin" valueType="num">
                                      <p:cBhvr>
                                        <p:cTn id="18" dur="500" fill="hold"/>
                                        <p:tgtEl>
                                          <p:spTgt spid="6152"/>
                                        </p:tgtEl>
                                        <p:attrNameLst>
                                          <p:attrName>ppt_w</p:attrName>
                                        </p:attrNameLst>
                                      </p:cBhvr>
                                      <p:tavLst>
                                        <p:tav tm="0">
                                          <p:val>
                                            <p:fltVal val="0"/>
                                          </p:val>
                                        </p:tav>
                                        <p:tav tm="100000">
                                          <p:val>
                                            <p:strVal val="#ppt_w"/>
                                          </p:val>
                                        </p:tav>
                                      </p:tavLst>
                                    </p:anim>
                                    <p:anim calcmode="lin" valueType="num">
                                      <p:cBhvr>
                                        <p:cTn id="19" dur="500" fill="hold"/>
                                        <p:tgtEl>
                                          <p:spTgt spid="615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133">
                                            <p:txEl>
                                              <p:charRg st="4294967295" end="4294967295"/>
                                            </p:txEl>
                                          </p:spTgt>
                                        </p:tgtEl>
                                        <p:attrNameLst>
                                          <p:attrName>style.visibility</p:attrName>
                                        </p:attrNameLst>
                                      </p:cBhvr>
                                      <p:to>
                                        <p:strVal val="visible"/>
                                      </p:to>
                                    </p:set>
                                    <p:anim calcmode="lin" valueType="num">
                                      <p:cBhvr additive="base">
                                        <p:cTn id="24" dur="500" fill="hold"/>
                                        <p:tgtEl>
                                          <p:spTgt spid="513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13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127"/>
                                        </p:tgtEl>
                                        <p:attrNameLst>
                                          <p:attrName>style.visibility</p:attrName>
                                        </p:attrNameLst>
                                      </p:cBhvr>
                                      <p:to>
                                        <p:strVal val="visible"/>
                                      </p:to>
                                    </p:set>
                                    <p:anim calcmode="lin" valueType="num">
                                      <p:cBhvr additive="base">
                                        <p:cTn id="30" dur="500" fill="hold"/>
                                        <p:tgtEl>
                                          <p:spTgt spid="5127"/>
                                        </p:tgtEl>
                                        <p:attrNameLst>
                                          <p:attrName>ppt_x</p:attrName>
                                        </p:attrNameLst>
                                      </p:cBhvr>
                                      <p:tavLst>
                                        <p:tav tm="0">
                                          <p:val>
                                            <p:strVal val="0-#ppt_w/2"/>
                                          </p:val>
                                        </p:tav>
                                        <p:tav tm="100000">
                                          <p:val>
                                            <p:strVal val="#ppt_x"/>
                                          </p:val>
                                        </p:tav>
                                      </p:tavLst>
                                    </p:anim>
                                    <p:anim calcmode="lin" valueType="num">
                                      <p:cBhvr additive="base">
                                        <p:cTn id="31" dur="500" fill="hold"/>
                                        <p:tgtEl>
                                          <p:spTgt spid="512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5128"/>
                                        </p:tgtEl>
                                        <p:attrNameLst>
                                          <p:attrName>style.visibility</p:attrName>
                                        </p:attrNameLst>
                                      </p:cBhvr>
                                      <p:to>
                                        <p:strVal val="visible"/>
                                      </p:to>
                                    </p:set>
                                    <p:anim calcmode="lin" valueType="num">
                                      <p:cBhvr additive="base">
                                        <p:cTn id="36" dur="500" fill="hold"/>
                                        <p:tgtEl>
                                          <p:spTgt spid="5128"/>
                                        </p:tgtEl>
                                        <p:attrNameLst>
                                          <p:attrName>ppt_x</p:attrName>
                                        </p:attrNameLst>
                                      </p:cBhvr>
                                      <p:tavLst>
                                        <p:tav tm="0">
                                          <p:val>
                                            <p:strVal val="#ppt_x"/>
                                          </p:val>
                                        </p:tav>
                                        <p:tav tm="100000">
                                          <p:val>
                                            <p:strVal val="#ppt_x"/>
                                          </p:val>
                                        </p:tav>
                                      </p:tavLst>
                                    </p:anim>
                                    <p:anim calcmode="lin" valueType="num">
                                      <p:cBhvr additive="base">
                                        <p:cTn id="37" dur="500" fill="hold"/>
                                        <p:tgtEl>
                                          <p:spTgt spid="5128"/>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5129"/>
                                        </p:tgtEl>
                                        <p:attrNameLst>
                                          <p:attrName>style.visibility</p:attrName>
                                        </p:attrNameLst>
                                      </p:cBhvr>
                                      <p:to>
                                        <p:strVal val="visible"/>
                                      </p:to>
                                    </p:set>
                                    <p:anim calcmode="lin" valueType="num">
                                      <p:cBhvr additive="base">
                                        <p:cTn id="42" dur="500" fill="hold"/>
                                        <p:tgtEl>
                                          <p:spTgt spid="5129"/>
                                        </p:tgtEl>
                                        <p:attrNameLst>
                                          <p:attrName>ppt_x</p:attrName>
                                        </p:attrNameLst>
                                      </p:cBhvr>
                                      <p:tavLst>
                                        <p:tav tm="0">
                                          <p:val>
                                            <p:strVal val="1+#ppt_w/2"/>
                                          </p:val>
                                        </p:tav>
                                        <p:tav tm="100000">
                                          <p:val>
                                            <p:strVal val="#ppt_x"/>
                                          </p:val>
                                        </p:tav>
                                      </p:tavLst>
                                    </p:anim>
                                    <p:anim calcmode="lin" valueType="num">
                                      <p:cBhvr additive="base">
                                        <p:cTn id="43" dur="500" fill="hold"/>
                                        <p:tgtEl>
                                          <p:spTgt spid="5129"/>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12" fill="hold" grpId="0" nodeType="clickEffect">
                                  <p:stCondLst>
                                    <p:cond delay="0"/>
                                  </p:stCondLst>
                                  <p:childTnLst>
                                    <p:set>
                                      <p:cBhvr>
                                        <p:cTn id="47" dur="1" fill="hold">
                                          <p:stCondLst>
                                            <p:cond delay="0"/>
                                          </p:stCondLst>
                                        </p:cTn>
                                        <p:tgtEl>
                                          <p:spTgt spid="5130">
                                            <p:txEl>
                                              <p:charRg st="4294967295" end="4294967295"/>
                                            </p:txEl>
                                          </p:spTgt>
                                        </p:tgtEl>
                                        <p:attrNameLst>
                                          <p:attrName>style.visibility</p:attrName>
                                        </p:attrNameLst>
                                      </p:cBhvr>
                                      <p:to>
                                        <p:strVal val="visible"/>
                                      </p:to>
                                    </p:set>
                                    <p:anim calcmode="lin" valueType="num">
                                      <p:cBhvr additive="base">
                                        <p:cTn id="48" dur="500" fill="hold"/>
                                        <p:tgtEl>
                                          <p:spTgt spid="5130">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130">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131">
                                            <p:txEl>
                                              <p:charRg st="4294967295" end="4294967295"/>
                                            </p:txEl>
                                          </p:spTgt>
                                        </p:tgtEl>
                                        <p:attrNameLst>
                                          <p:attrName>style.visibility</p:attrName>
                                        </p:attrNameLst>
                                      </p:cBhvr>
                                      <p:to>
                                        <p:strVal val="visible"/>
                                      </p:to>
                                    </p:set>
                                    <p:anim calcmode="lin" valueType="num">
                                      <p:cBhvr additive="base">
                                        <p:cTn id="54" dur="500" fill="hold"/>
                                        <p:tgtEl>
                                          <p:spTgt spid="513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5131">
                                            <p:txEl>
                                              <p:charRg st="4294967295" end="4294967295"/>
                                            </p:txEl>
                                          </p:spTgt>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6" fill="hold" grpId="0" nodeType="clickEffect">
                                  <p:stCondLst>
                                    <p:cond delay="0"/>
                                  </p:stCondLst>
                                  <p:childTnLst>
                                    <p:set>
                                      <p:cBhvr>
                                        <p:cTn id="59" dur="1" fill="hold">
                                          <p:stCondLst>
                                            <p:cond delay="0"/>
                                          </p:stCondLst>
                                        </p:cTn>
                                        <p:tgtEl>
                                          <p:spTgt spid="5132">
                                            <p:txEl>
                                              <p:charRg st="4294967295" end="4294967295"/>
                                            </p:txEl>
                                          </p:spTgt>
                                        </p:tgtEl>
                                        <p:attrNameLst>
                                          <p:attrName>style.visibility</p:attrName>
                                        </p:attrNameLst>
                                      </p:cBhvr>
                                      <p:to>
                                        <p:strVal val="visible"/>
                                      </p:to>
                                    </p:set>
                                    <p:anim calcmode="lin" valueType="num">
                                      <p:cBhvr additive="base">
                                        <p:cTn id="60" dur="500" fill="hold"/>
                                        <p:tgtEl>
                                          <p:spTgt spid="5132">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5132">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animBg="1"/>
      <p:bldP spid="5123" grpId="0" autoUpdateAnimBg="0"/>
      <p:bldP spid="5125" grpId="0" autoUpdateAnimBg="0"/>
      <p:bldP spid="5127" grpId="0" animBg="1" autoUpdateAnimBg="0"/>
      <p:bldP spid="5128" grpId="0" animBg="1" autoUpdateAnimBg="0"/>
      <p:bldP spid="5129" grpId="0" animBg="1" autoUpdateAnimBg="0"/>
      <p:bldP spid="5130" grpId="0" autoUpdateAnimBg="0"/>
      <p:bldP spid="5131" grpId="0" autoUpdateAnimBg="0"/>
      <p:bldP spid="5132" grpId="0" autoUpdateAnimBg="0"/>
      <p:bldP spid="513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579813" y="-8012"/>
            <a:ext cx="55641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5"/>
          <p:cNvSpPr>
            <a:spLocks noGrp="1" noChangeArrowheads="1"/>
          </p:cNvSpPr>
          <p:nvPr>
            <p:ph type="title"/>
          </p:nvPr>
        </p:nvSpPr>
        <p:spPr>
          <a:xfrm>
            <a:off x="228600" y="457200"/>
            <a:ext cx="2895600" cy="4267200"/>
          </a:xfrm>
        </p:spPr>
        <p:txBody>
          <a:bodyPr/>
          <a:lstStyle/>
          <a:p>
            <a:pPr eaLnBrk="1" hangingPunct="1"/>
            <a:r>
              <a:rPr lang="ar-JO" altLang="en-US" sz="4000" dirty="0">
                <a:ea typeface="ＭＳ Ｐゴシック" pitchFamily="34" charset="-128"/>
              </a:rPr>
              <a:t>منطقة</a:t>
            </a:r>
            <a:br>
              <a:rPr lang="ar-JO" altLang="en-US" sz="4000" dirty="0">
                <a:ea typeface="ＭＳ Ｐゴシック" pitchFamily="34" charset="-128"/>
              </a:rPr>
            </a:br>
            <a:r>
              <a:rPr lang="ar-JO" altLang="en-US" sz="4000" dirty="0">
                <a:ea typeface="ＭＳ Ｐゴシック" pitchFamily="34" charset="-128"/>
              </a:rPr>
              <a:t>فلسطين</a:t>
            </a:r>
            <a:br>
              <a:rPr lang="ar-JO" altLang="en-US" sz="4000" dirty="0">
                <a:ea typeface="ＭＳ Ｐゴシック" pitchFamily="34" charset="-128"/>
              </a:rPr>
            </a:br>
            <a:r>
              <a:rPr lang="ar-JO" altLang="en-US" sz="4000" dirty="0">
                <a:ea typeface="ＭＳ Ｐゴシック" pitchFamily="34" charset="-128"/>
              </a:rPr>
              <a:t>اليوم</a:t>
            </a:r>
            <a:endParaRPr lang="en-US" altLang="en-US" sz="4000" dirty="0">
              <a:ea typeface="ＭＳ Ｐゴシック" pitchFamily="34" charset="-128"/>
            </a:endParaRPr>
          </a:p>
        </p:txBody>
      </p:sp>
      <p:sp>
        <p:nvSpPr>
          <p:cNvPr id="4" name="Oval 4"/>
          <p:cNvSpPr>
            <a:spLocks noChangeArrowheads="1"/>
          </p:cNvSpPr>
          <p:nvPr/>
        </p:nvSpPr>
        <p:spPr bwMode="auto">
          <a:xfrm rot="1900144">
            <a:off x="3606800" y="4005263"/>
            <a:ext cx="1481138" cy="2762250"/>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70866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Title 1"/>
          <p:cNvSpPr>
            <a:spLocks noGrp="1"/>
          </p:cNvSpPr>
          <p:nvPr>
            <p:ph type="title" idx="4294967295"/>
          </p:nvPr>
        </p:nvSpPr>
        <p:spPr>
          <a:xfrm>
            <a:off x="6950075" y="609600"/>
            <a:ext cx="2230438" cy="3683000"/>
          </a:xfrm>
        </p:spPr>
        <p:txBody>
          <a:bodyPr/>
          <a:lstStyle/>
          <a:p>
            <a:br>
              <a:rPr lang="en-US" altLang="en-US" dirty="0">
                <a:ea typeface="ＭＳ Ｐゴシック" pitchFamily="34" charset="-128"/>
              </a:rPr>
            </a:br>
            <a:r>
              <a:rPr lang="ar-JO" altLang="en-US" dirty="0">
                <a:ea typeface="ＭＳ Ｐゴシック" pitchFamily="34" charset="-128"/>
              </a:rPr>
              <a:t>تخلت إسرائيل لاحقاً عن قطاع غزة</a:t>
            </a:r>
            <a:endParaRPr lang="en-US" altLang="en-US" dirty="0">
              <a:ea typeface="ＭＳ Ｐゴシック"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59450" cy="784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Title 1"/>
          <p:cNvSpPr>
            <a:spLocks noGrp="1"/>
          </p:cNvSpPr>
          <p:nvPr>
            <p:ph type="title" idx="4294967295"/>
          </p:nvPr>
        </p:nvSpPr>
        <p:spPr>
          <a:xfrm>
            <a:off x="5940425" y="609600"/>
            <a:ext cx="3024188" cy="2459038"/>
          </a:xfrm>
        </p:spPr>
        <p:txBody>
          <a:bodyPr/>
          <a:lstStyle/>
          <a:p>
            <a:r>
              <a:rPr lang="ar-JO" altLang="en-US" dirty="0">
                <a:ea typeface="ＭＳ Ｐゴシック" pitchFamily="34" charset="-128"/>
              </a:rPr>
              <a:t>غزة عن قرب في 1999</a:t>
            </a:r>
            <a:endParaRPr lang="en-US" altLang="en-US" dirty="0">
              <a:ea typeface="ＭＳ Ｐゴシック"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23938"/>
            <a:ext cx="9144000" cy="586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4427984" y="933683"/>
            <a:ext cx="4716016"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50000"/>
              </a:spcBef>
              <a:defRPr/>
            </a:pPr>
            <a:r>
              <a:rPr lang="ar-JO" b="1" dirty="0">
                <a:solidFill>
                  <a:srgbClr val="FFFFFF"/>
                </a:solidFill>
                <a:effectLst>
                  <a:glow rad="393700">
                    <a:schemeClr val="tx1">
                      <a:alpha val="95000"/>
                    </a:schemeClr>
                  </a:glow>
                </a:effectLst>
                <a:latin typeface="Arial" panose="020B0604020202020204" pitchFamily="34" charset="0"/>
                <a:cs typeface="Arial" panose="020B0604020202020204" pitchFamily="34" charset="0"/>
              </a:rPr>
              <a:t>2. المدينتين الأخريين – جت وعقرون – كانت مدن داخلية على السهل في مكان ما شرق المدن الساحلية الثلاثة، لكن علماء الآثار لم يتفقوا على الموقع الأصلي لهاتين المدينتين.</a:t>
            </a:r>
            <a:r>
              <a:rPr lang="en-US" b="1" dirty="0">
                <a:solidFill>
                  <a:srgbClr val="FFFFFF"/>
                </a:solidFill>
                <a:effectLst>
                  <a:glow rad="393700">
                    <a:schemeClr val="tx1">
                      <a:alpha val="95000"/>
                    </a:schemeClr>
                  </a:glow>
                </a:effectLst>
                <a:latin typeface="Arial" panose="020B0604020202020204" pitchFamily="34" charset="0"/>
                <a:cs typeface="Arial" panose="020B0604020202020204" pitchFamily="34" charset="0"/>
              </a:rPr>
              <a:t> </a:t>
            </a:r>
          </a:p>
        </p:txBody>
      </p:sp>
      <p:sp>
        <p:nvSpPr>
          <p:cNvPr id="112643" name="Text Box 7"/>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105</a:t>
            </a:r>
            <a:endParaRPr lang="en-US" altLang="en-US" b="1" dirty="0">
              <a:latin typeface="Arial" panose="020B0604020202020204" pitchFamily="34" charset="0"/>
              <a:cs typeface="Arial" panose="020B0604020202020204" pitchFamily="34" charset="0"/>
            </a:endParaRPr>
          </a:p>
        </p:txBody>
      </p:sp>
      <p:sp>
        <p:nvSpPr>
          <p:cNvPr id="9" name="Freeform 6"/>
          <p:cNvSpPr>
            <a:spLocks/>
          </p:cNvSpPr>
          <p:nvPr/>
        </p:nvSpPr>
        <p:spPr bwMode="auto">
          <a:xfrm rot="208839">
            <a:off x="-2938463" y="-200025"/>
            <a:ext cx="6407151" cy="8053388"/>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35496" y="933683"/>
            <a:ext cx="432048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50000"/>
              </a:spcBef>
              <a:defRPr/>
            </a:pPr>
            <a:r>
              <a:rPr lang="ar-JO" b="1" dirty="0">
                <a:solidFill>
                  <a:srgbClr val="FFFFFF"/>
                </a:solidFill>
                <a:effectLst>
                  <a:glow rad="393700">
                    <a:schemeClr val="tx1">
                      <a:alpha val="95000"/>
                    </a:schemeClr>
                  </a:glow>
                </a:effectLst>
                <a:latin typeface="Arial" panose="020B0604020202020204" pitchFamily="34" charset="0"/>
                <a:cs typeface="Arial" panose="020B0604020202020204" pitchFamily="34" charset="0"/>
              </a:rPr>
              <a:t>1. الثلاثة الأوائل – أشقلون، أشدود غزة – يقعون على أو بجانب ساحل البحر، على جانبي خط عبر ماريس (طريق البحر) </a:t>
            </a:r>
            <a:endParaRPr lang="en-US" b="1" dirty="0">
              <a:solidFill>
                <a:srgbClr val="FFFFFF"/>
              </a:solidFill>
              <a:effectLst>
                <a:glow rad="393700">
                  <a:schemeClr val="tx1">
                    <a:alpha val="95000"/>
                  </a:schemeClr>
                </a:glow>
              </a:effectLst>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179388" y="30163"/>
            <a:ext cx="8388350" cy="735012"/>
          </a:xfrm>
        </p:spPr>
        <p:txBody>
          <a:bodyPr/>
          <a:lstStyle/>
          <a:p>
            <a:pPr algn="l">
              <a:defRPr/>
            </a:pPr>
            <a:r>
              <a:rPr lang="ar-JO" kern="1200" dirty="0">
                <a:solidFill>
                  <a:srgbClr val="FF0000"/>
                </a:solidFill>
                <a:ea typeface="ＭＳ Ｐゴシック"/>
              </a:rPr>
              <a:t>جغرافية فلسطية</a:t>
            </a:r>
            <a:endParaRPr lang="en-US" dirty="0">
              <a:solidFill>
                <a:srgbClr val="FF0000"/>
              </a:solidFill>
            </a:endParaRPr>
          </a:p>
        </p:txBody>
      </p:sp>
      <p:sp>
        <p:nvSpPr>
          <p:cNvPr id="11" name="Oval 4"/>
          <p:cNvSpPr>
            <a:spLocks noChangeArrowheads="1"/>
          </p:cNvSpPr>
          <p:nvPr/>
        </p:nvSpPr>
        <p:spPr bwMode="auto">
          <a:xfrm rot="1900144">
            <a:off x="1954213" y="3816350"/>
            <a:ext cx="1196975" cy="1912938"/>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additive="base">
                                        <p:cTn id="17" dur="500" fill="hold"/>
                                        <p:tgtEl>
                                          <p:spTgt spid="7171"/>
                                        </p:tgtEl>
                                        <p:attrNameLst>
                                          <p:attrName>ppt_x</p:attrName>
                                        </p:attrNameLst>
                                      </p:cBhvr>
                                      <p:tavLst>
                                        <p:tav tm="0">
                                          <p:val>
                                            <p:strVal val="0-#ppt_w/2"/>
                                          </p:val>
                                        </p:tav>
                                        <p:tav tm="100000">
                                          <p:val>
                                            <p:strVal val="#ppt_x"/>
                                          </p:val>
                                        </p:tav>
                                      </p:tavLst>
                                    </p:anim>
                                    <p:anim calcmode="lin" valueType="num">
                                      <p:cBhvr additive="base">
                                        <p:cTn id="18" dur="500" fill="hold"/>
                                        <p:tgtEl>
                                          <p:spTgt spid="717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edg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4500563" y="2492375"/>
            <a:ext cx="4643437"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50000"/>
              </a:spcBef>
            </a:pPr>
            <a:r>
              <a:rPr lang="ar-JO" altLang="en-US" sz="2800" b="1" dirty="0">
                <a:solidFill>
                  <a:srgbClr val="FFFFFF"/>
                </a:solidFill>
                <a:latin typeface="Arial" panose="020B0604020202020204" pitchFamily="34" charset="0"/>
                <a:cs typeface="Arial" panose="020B0604020202020204" pitchFamily="34" charset="0"/>
              </a:rPr>
              <a:t>1. </a:t>
            </a:r>
            <a:r>
              <a:rPr lang="ar-JO" altLang="en-US" sz="2800" b="1" dirty="0">
                <a:solidFill>
                  <a:srgbClr val="FFFF00"/>
                </a:solidFill>
                <a:latin typeface="Arial" panose="020B0604020202020204" pitchFamily="34" charset="0"/>
                <a:cs typeface="Arial" panose="020B0604020202020204" pitchFamily="34" charset="0"/>
              </a:rPr>
              <a:t>الفخار</a:t>
            </a:r>
            <a:r>
              <a:rPr lang="ar-JO" altLang="en-US" sz="2800" b="1" dirty="0">
                <a:solidFill>
                  <a:srgbClr val="FFFFFF"/>
                </a:solidFill>
                <a:latin typeface="Arial" panose="020B0604020202020204" pitchFamily="34" charset="0"/>
                <a:cs typeface="Arial" panose="020B0604020202020204" pitchFamily="34" charset="0"/>
              </a:rPr>
              <a:t> الفلسطيني بزخارف وتماثيل الطيور المميزة والأنيقة.</a:t>
            </a:r>
            <a:endParaRPr lang="en-US" altLang="en-US" sz="2800" b="1" dirty="0">
              <a:solidFill>
                <a:srgbClr val="FFFFFF"/>
              </a:solidFill>
              <a:latin typeface="Arial" panose="020B0604020202020204" pitchFamily="34" charset="0"/>
              <a:cs typeface="Arial" panose="020B0604020202020204" pitchFamily="34" charset="0"/>
            </a:endParaRPr>
          </a:p>
          <a:p>
            <a:pPr algn="r" rtl="1" eaLnBrk="1" hangingPunct="1">
              <a:spcBef>
                <a:spcPct val="50000"/>
              </a:spcBef>
            </a:pPr>
            <a:r>
              <a:rPr lang="ar-JO" altLang="en-US" sz="2800" b="1" dirty="0">
                <a:solidFill>
                  <a:schemeClr val="bg1"/>
                </a:solidFill>
                <a:latin typeface="Arial" panose="020B0604020202020204" pitchFamily="34" charset="0"/>
                <a:cs typeface="Arial" panose="020B0604020202020204" pitchFamily="34" charset="0"/>
              </a:rPr>
              <a:t>2. أنواع كثيرة من </a:t>
            </a:r>
            <a:r>
              <a:rPr lang="ar-JO" altLang="en-US" sz="2800" b="1" dirty="0">
                <a:solidFill>
                  <a:srgbClr val="FFFF00"/>
                </a:solidFill>
                <a:latin typeface="Arial" panose="020B0604020202020204" pitchFamily="34" charset="0"/>
                <a:cs typeface="Arial" panose="020B0604020202020204" pitchFamily="34" charset="0"/>
              </a:rPr>
              <a:t>الأسلحة.</a:t>
            </a:r>
            <a:endParaRPr lang="en-US" altLang="en-US" sz="2800" b="1" dirty="0">
              <a:solidFill>
                <a:srgbClr val="FFFF00"/>
              </a:solidFill>
              <a:latin typeface="Arial" panose="020B0604020202020204" pitchFamily="34" charset="0"/>
              <a:cs typeface="Arial" panose="020B0604020202020204" pitchFamily="34" charset="0"/>
            </a:endParaRPr>
          </a:p>
          <a:p>
            <a:pPr algn="r" rtl="1" eaLnBrk="1" hangingPunct="1">
              <a:spcBef>
                <a:spcPct val="50000"/>
              </a:spcBef>
            </a:pPr>
            <a:r>
              <a:rPr lang="ar-JO" altLang="en-US" sz="2800" b="1" dirty="0">
                <a:solidFill>
                  <a:schemeClr val="bg1"/>
                </a:solidFill>
                <a:latin typeface="Arial" panose="020B0604020202020204" pitchFamily="34" charset="0"/>
                <a:cs typeface="Arial" panose="020B0604020202020204" pitchFamily="34" charset="0"/>
              </a:rPr>
              <a:t>3. </a:t>
            </a:r>
            <a:r>
              <a:rPr lang="ar-JO" altLang="en-US" sz="2800" b="1" dirty="0">
                <a:solidFill>
                  <a:srgbClr val="FFFF00"/>
                </a:solidFill>
                <a:latin typeface="Arial" panose="020B0604020202020204" pitchFamily="34" charset="0"/>
                <a:cs typeface="Arial" panose="020B0604020202020204" pitchFamily="34" charset="0"/>
              </a:rPr>
              <a:t>هياكل </a:t>
            </a:r>
            <a:r>
              <a:rPr lang="ar-JO" altLang="en-US" sz="2800" b="1" dirty="0">
                <a:solidFill>
                  <a:schemeClr val="bg1"/>
                </a:solidFill>
                <a:latin typeface="Arial" panose="020B0604020202020204" pitchFamily="34" charset="0"/>
                <a:cs typeface="Arial" panose="020B0604020202020204" pitchFamily="34" charset="0"/>
              </a:rPr>
              <a:t>الآلهة والإلهات الفلسطية</a:t>
            </a:r>
            <a:endParaRPr lang="en-US" altLang="en-US" sz="2800" b="1" dirty="0">
              <a:solidFill>
                <a:schemeClr val="bg1"/>
              </a:solidFill>
              <a:latin typeface="Arial" panose="020B0604020202020204" pitchFamily="34" charset="0"/>
              <a:cs typeface="Arial" panose="020B0604020202020204" pitchFamily="34" charset="0"/>
            </a:endParaRPr>
          </a:p>
        </p:txBody>
      </p:sp>
      <p:sp>
        <p:nvSpPr>
          <p:cNvPr id="113667" name="Text Box 7"/>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rgbClr val="FFFFFF"/>
                </a:solidFill>
                <a:latin typeface="Arial" panose="020B0604020202020204" pitchFamily="34" charset="0"/>
                <a:cs typeface="Arial" panose="020B0604020202020204" pitchFamily="34" charset="0"/>
              </a:rPr>
              <a:t>105</a:t>
            </a:r>
            <a:endParaRPr lang="en-US" alt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572000" y="417444"/>
            <a:ext cx="3886200" cy="1754326"/>
          </a:xfrm>
          <a:effectLst>
            <a:outerShdw blurRad="63500" dist="38099" dir="2700000" algn="ctr" rotWithShape="0">
              <a:schemeClr val="tx1">
                <a:alpha val="74997"/>
              </a:schemeClr>
            </a:outerShdw>
          </a:effectLst>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spcBef>
                <a:spcPct val="50000"/>
              </a:spcBef>
              <a:defRPr/>
            </a:pPr>
            <a:r>
              <a:rPr lang="ar-JO" sz="3600" kern="1200" dirty="0">
                <a:solidFill>
                  <a:srgbClr val="FFFFFF"/>
                </a:solidFill>
                <a:ea typeface="+mn-ea"/>
              </a:rPr>
              <a:t>اكتشافات</a:t>
            </a:r>
            <a:br>
              <a:rPr lang="ar-JO" sz="3600" kern="1200" dirty="0">
                <a:solidFill>
                  <a:srgbClr val="FFFFFF"/>
                </a:solidFill>
                <a:ea typeface="+mn-ea"/>
              </a:rPr>
            </a:br>
            <a:r>
              <a:rPr lang="ar-JO" sz="3600" kern="1200" dirty="0">
                <a:solidFill>
                  <a:srgbClr val="FFFFFF"/>
                </a:solidFill>
                <a:ea typeface="+mn-ea"/>
              </a:rPr>
              <a:t>أثرية</a:t>
            </a:r>
            <a:br>
              <a:rPr lang="ar-JO" sz="3600" kern="1200" dirty="0">
                <a:solidFill>
                  <a:srgbClr val="FFFFFF"/>
                </a:solidFill>
                <a:ea typeface="+mn-ea"/>
              </a:rPr>
            </a:br>
            <a:r>
              <a:rPr lang="ar-JO" sz="3600" kern="1200" dirty="0">
                <a:solidFill>
                  <a:srgbClr val="FFFFFF"/>
                </a:solidFill>
                <a:ea typeface="+mn-ea"/>
              </a:rPr>
              <a:t>رئيسية</a:t>
            </a:r>
            <a:endParaRPr lang="en-US" sz="3600" kern="1200" dirty="0">
              <a:solidFill>
                <a:srgbClr val="FFFFFF"/>
              </a:solidFill>
              <a:ea typeface="+mn-ea"/>
            </a:endParaRPr>
          </a:p>
        </p:txBody>
      </p:sp>
      <p:pic>
        <p:nvPicPr>
          <p:cNvPr id="1136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63" y="549275"/>
            <a:ext cx="4445000" cy="585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0-#ppt_w/2"/>
                                          </p:val>
                                        </p:tav>
                                        <p:tav tm="100000">
                                          <p:val>
                                            <p:strVal val="#ppt_x"/>
                                          </p:val>
                                        </p:tav>
                                      </p:tavLst>
                                    </p:anim>
                                    <p:anim calcmode="lin" valueType="num">
                                      <p:cBhvr additive="base">
                                        <p:cTn id="8" dur="500" fill="hold"/>
                                        <p:tgtEl>
                                          <p:spTgt spid="71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228600" y="990600"/>
            <a:ext cx="8915400"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233363" indent="-2333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eaLnBrk="1" hangingPunct="1">
              <a:spcBef>
                <a:spcPct val="50000"/>
              </a:spcBef>
              <a:defRPr/>
            </a:pPr>
            <a:r>
              <a:rPr lang="ar-JO" b="1" dirty="0">
                <a:latin typeface="Arial" panose="020B0604020202020204" pitchFamily="34" charset="0"/>
                <a:cs typeface="Arial" panose="020B0604020202020204" pitchFamily="34" charset="0"/>
              </a:rPr>
              <a:t>مدينة رئيسية طول الألفية الثانية ق.م (العصر البرونزي الوسيط والمتأخر)</a:t>
            </a:r>
            <a:endParaRPr lang="en-US" b="1" dirty="0">
              <a:latin typeface="Arial" panose="020B0604020202020204" pitchFamily="34" charset="0"/>
              <a:cs typeface="Arial" panose="020B0604020202020204" pitchFamily="34" charset="0"/>
            </a:endParaRPr>
          </a:p>
          <a:p>
            <a:pPr marL="0" indent="0" algn="r" eaLnBrk="1" hangingPunct="1">
              <a:spcBef>
                <a:spcPct val="50000"/>
              </a:spcBef>
              <a:defRPr/>
            </a:pPr>
            <a:r>
              <a:rPr lang="ar-JO" b="1" dirty="0">
                <a:latin typeface="Arial" panose="020B0604020202020204" pitchFamily="34" charset="0"/>
                <a:cs typeface="Arial" panose="020B0604020202020204" pitchFamily="34" charset="0"/>
              </a:rPr>
              <a:t>السجلات الكتابية:</a:t>
            </a:r>
            <a:endParaRPr lang="en-US" b="1" dirty="0">
              <a:latin typeface="Arial" panose="020B0604020202020204" pitchFamily="34" charset="0"/>
              <a:cs typeface="Arial" panose="020B0604020202020204" pitchFamily="34" charset="0"/>
            </a:endParaRPr>
          </a:p>
          <a:p>
            <a:pPr marL="342900" indent="-342900" algn="r" rtl="1" eaLnBrk="1" hangingPunct="1">
              <a:spcBef>
                <a:spcPct val="50000"/>
              </a:spcBef>
              <a:buFont typeface="Arial"/>
              <a:buChar char="•"/>
              <a:defRPr/>
            </a:pPr>
            <a:r>
              <a:rPr lang="ar-JO" b="1" dirty="0">
                <a:latin typeface="Arial" panose="020B0604020202020204" pitchFamily="34" charset="0"/>
                <a:cs typeface="Arial" panose="020B0604020202020204" pitchFamily="34" charset="0"/>
              </a:rPr>
              <a:t>تم احتلال هذه المدينة مرة من قبل يهوذا (قض 1: 18)</a:t>
            </a:r>
            <a:endParaRPr lang="en-US" b="1" dirty="0">
              <a:latin typeface="Arial" panose="020B0604020202020204" pitchFamily="34" charset="0"/>
              <a:cs typeface="Arial" panose="020B0604020202020204" pitchFamily="34" charset="0"/>
            </a:endParaRPr>
          </a:p>
          <a:p>
            <a:pPr marL="342900" indent="-342900" algn="r" rtl="1" eaLnBrk="1" hangingPunct="1">
              <a:spcBef>
                <a:spcPct val="50000"/>
              </a:spcBef>
              <a:buFont typeface="Arial"/>
              <a:buChar char="•"/>
              <a:defRPr/>
            </a:pPr>
            <a:r>
              <a:rPr lang="ar-JO" b="1" dirty="0">
                <a:latin typeface="Arial" panose="020B0604020202020204" pitchFamily="34" charset="0"/>
                <a:cs typeface="Arial" panose="020B0604020202020204" pitchFamily="34" charset="0"/>
              </a:rPr>
              <a:t>رجعت إلى حكم الفلسطيين في أيام شمشون (قض 14: 19)</a:t>
            </a:r>
            <a:endParaRPr lang="en-US" b="1" dirty="0">
              <a:latin typeface="Arial" panose="020B0604020202020204" pitchFamily="34" charset="0"/>
              <a:cs typeface="Arial" panose="020B0604020202020204" pitchFamily="34" charset="0"/>
            </a:endParaRPr>
          </a:p>
        </p:txBody>
      </p:sp>
      <p:sp>
        <p:nvSpPr>
          <p:cNvPr id="8198" name="Text Box 6"/>
          <p:cNvSpPr txBox="1">
            <a:spLocks noChangeArrowheads="1"/>
          </p:cNvSpPr>
          <p:nvPr/>
        </p:nvSpPr>
        <p:spPr bwMode="auto">
          <a:xfrm>
            <a:off x="3505200" y="3962400"/>
            <a:ext cx="2590800" cy="120032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b="1" dirty="0">
                <a:solidFill>
                  <a:schemeClr val="tx2"/>
                </a:solidFill>
                <a:latin typeface="Arial" panose="020B0604020202020204" pitchFamily="34" charset="0"/>
                <a:cs typeface="Arial" panose="020B0604020202020204" pitchFamily="34" charset="0"/>
              </a:rPr>
              <a:t>تمثال من أشقلون  (غالباً من القرن الرابع قبل الميلاد)</a:t>
            </a:r>
            <a:endParaRPr lang="en-US" altLang="en-US" b="1" dirty="0">
              <a:solidFill>
                <a:schemeClr val="tx2"/>
              </a:solidFill>
              <a:latin typeface="Arial" panose="020B0604020202020204" pitchFamily="34" charset="0"/>
              <a:cs typeface="Arial" panose="020B0604020202020204" pitchFamily="34" charset="0"/>
            </a:endParaRPr>
          </a:p>
        </p:txBody>
      </p:sp>
      <p:pic>
        <p:nvPicPr>
          <p:cNvPr id="114691" name="Picture 9" descr="filis~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938" y="3657600"/>
            <a:ext cx="2792412" cy="2819400"/>
          </a:xfrm>
          <a:prstGeom prst="rect">
            <a:avLst/>
          </a:prstGeom>
          <a:noFill/>
          <a:ln w="9525">
            <a:solidFill>
              <a:srgbClr val="FF00FF"/>
            </a:solidFill>
            <a:miter lim="800000"/>
            <a:headEnd/>
            <a:tailEnd/>
          </a:ln>
          <a:extLst>
            <a:ext uri="{909E8E84-426E-40dd-AFC4-6F175D3DCCD1}">
              <a14:hiddenFill xmlns="" xmlns:a14="http://schemas.microsoft.com/office/drawing/2010/main">
                <a:solidFill>
                  <a:srgbClr val="FFFFFF"/>
                </a:solidFill>
              </a14:hiddenFill>
            </a:ext>
          </a:extLst>
        </p:spPr>
      </p:pic>
      <p:pic>
        <p:nvPicPr>
          <p:cNvPr id="114692" name="Picture 10" descr="filis~2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41475" y="3505200"/>
            <a:ext cx="154781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3" name="Text Box 11"/>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105</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0"/>
            <a:ext cx="7772400" cy="874713"/>
          </a:xfrm>
          <a:solidFill>
            <a:srgbClr val="008000"/>
          </a:solidFill>
        </p:spPr>
        <p:txBody>
          <a:bodyPr/>
          <a:lstStyle/>
          <a:p>
            <a:pPr eaLnBrk="1" hangingPunct="1"/>
            <a:r>
              <a:rPr lang="ar-JO" altLang="en-US" sz="3600" dirty="0">
                <a:solidFill>
                  <a:srgbClr val="FFFFFF"/>
                </a:solidFill>
                <a:ea typeface="ＭＳ Ｐゴシック" pitchFamily="34" charset="-128"/>
              </a:rPr>
              <a:t>أشقلون</a:t>
            </a:r>
            <a:endParaRPr lang="en-US" altLang="en-US" dirty="0">
              <a:solidFill>
                <a:srgbClr val="FFFFFF"/>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0-#ppt_w/2"/>
                                          </p:val>
                                        </p:tav>
                                        <p:tav tm="100000">
                                          <p:val>
                                            <p:strVal val="#ppt_x"/>
                                          </p:val>
                                        </p:tav>
                                      </p:tavLst>
                                    </p:anim>
                                    <p:anim calcmode="lin" valueType="num">
                                      <p:cBhvr additive="base">
                                        <p:cTn id="8"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8"/>
                                        </p:tgtEl>
                                        <p:attrNameLst>
                                          <p:attrName>style.visibility</p:attrName>
                                        </p:attrNameLst>
                                      </p:cBhvr>
                                      <p:to>
                                        <p:strVal val="visible"/>
                                      </p:to>
                                    </p:set>
                                    <p:anim calcmode="lin" valueType="num">
                                      <p:cBhvr additive="base">
                                        <p:cTn id="13" dur="500" fill="hold"/>
                                        <p:tgtEl>
                                          <p:spTgt spid="8198"/>
                                        </p:tgtEl>
                                        <p:attrNameLst>
                                          <p:attrName>ppt_x</p:attrName>
                                        </p:attrNameLst>
                                      </p:cBhvr>
                                      <p:tavLst>
                                        <p:tav tm="0">
                                          <p:val>
                                            <p:strVal val="0-#ppt_w/2"/>
                                          </p:val>
                                        </p:tav>
                                        <p:tav tm="100000">
                                          <p:val>
                                            <p:strVal val="#ppt_x"/>
                                          </p:val>
                                        </p:tav>
                                      </p:tavLst>
                                    </p:anim>
                                    <p:anim calcmode="lin" valueType="num">
                                      <p:cBhvr additive="base">
                                        <p:cTn id="14"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19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idx="4294967295"/>
          </p:nvPr>
        </p:nvSpPr>
        <p:spPr>
          <a:xfrm>
            <a:off x="755650" y="0"/>
            <a:ext cx="6337300" cy="1143000"/>
          </a:xfrm>
        </p:spPr>
        <p:txBody>
          <a:bodyPr/>
          <a:lstStyle/>
          <a:p>
            <a:pPr algn="l"/>
            <a:r>
              <a:rPr lang="en-US" altLang="en-US" dirty="0">
                <a:solidFill>
                  <a:srgbClr val="FFFFFF"/>
                </a:solidFill>
                <a:ea typeface="ＭＳ Ｐゴシック" pitchFamily="34" charset="-128"/>
              </a:rPr>
              <a:t>Nike</a:t>
            </a:r>
          </a:p>
        </p:txBody>
      </p:sp>
      <p:pic>
        <p:nvPicPr>
          <p:cNvPr id="115714" name="Picture 6" descr="filis~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39875"/>
            <a:ext cx="8023225" cy="1142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4800600" y="533400"/>
            <a:ext cx="4343400" cy="2800767"/>
          </a:xfrm>
          <a:prstGeom prst="rect">
            <a:avLst/>
          </a:prstGeom>
          <a:solidFill>
            <a:schemeClr val="accent6">
              <a:lumMod val="75000"/>
            </a:schemeClr>
          </a:soli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شخصية منحوتة مثيرة للإهتمام</a:t>
            </a:r>
            <a:endParaRPr lang="en-US" altLang="en-US" sz="3200" b="1" dirty="0">
              <a:solidFill>
                <a:schemeClr val="bg1"/>
              </a:solidFill>
              <a:effectLst>
                <a:outerShdw blurRad="38100" dist="38100" dir="2700000" algn="tl">
                  <a:srgbClr val="000000"/>
                </a:outerShdw>
              </a:effectLst>
              <a:latin typeface="Arial" pitchFamily="34" charset="0"/>
              <a:cs typeface="Arial" pitchFamily="34" charset="0"/>
            </a:endParaRPr>
          </a:p>
          <a:p>
            <a:pPr eaLnBrk="1" hangingPunct="1"/>
            <a:endParaRPr lang="en-US" altLang="en-US" sz="3200" b="1" dirty="0">
              <a:solidFill>
                <a:schemeClr val="bg1"/>
              </a:solidFill>
              <a:effectLst>
                <a:outerShdw blurRad="38100" dist="38100" dir="2700000" algn="tl">
                  <a:srgbClr val="000000"/>
                </a:outerShdw>
              </a:effectLst>
              <a:latin typeface="Arial" pitchFamily="34" charset="0"/>
              <a:cs typeface="Arial" pitchFamily="34" charset="0"/>
            </a:endParaRPr>
          </a:p>
          <a:p>
            <a:pPr algn="r" eaLnBrk="1" hangingPunct="1"/>
            <a:r>
              <a:rPr lang="ar-JO"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إلهة الإنتصار المجنحة - نايك</a:t>
            </a:r>
            <a:endParaRPr lang="en-US" altLang="en-US" sz="2800" b="1" dirty="0">
              <a:solidFill>
                <a:schemeClr val="bg1"/>
              </a:solidFill>
              <a:effectLst>
                <a:outerShdw blurRad="38100" dist="38100" dir="2700000" algn="tl">
                  <a:srgbClr val="000000"/>
                </a:outerShdw>
              </a:effectLst>
              <a:latin typeface="Arial" pitchFamily="34" charset="0"/>
              <a:cs typeface="Arial" pitchFamily="34" charset="0"/>
            </a:endParaRPr>
          </a:p>
          <a:p>
            <a:pPr eaLnBrk="1" hangingPunct="1"/>
            <a:endParaRPr lang="en-US" altLang="en-US" sz="2800" b="1" dirty="0">
              <a:solidFill>
                <a:schemeClr val="bg1"/>
              </a:solidFill>
              <a:effectLst>
                <a:outerShdw blurRad="38100" dist="38100" dir="2700000" algn="tl">
                  <a:srgbClr val="000000"/>
                </a:outerShdw>
              </a:effectLst>
              <a:latin typeface="Arial" pitchFamily="34" charset="0"/>
              <a:cs typeface="Arial" pitchFamily="34" charset="0"/>
            </a:endParaRPr>
          </a:p>
          <a:p>
            <a:pPr algn="r" eaLnBrk="1" hangingPunct="1"/>
            <a:r>
              <a:rPr lang="ar-JO"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إنها تقف على كرة العالم التي تقع على أكتاف أطلس</a:t>
            </a:r>
            <a:endParaRPr lang="en-US" alt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293" name="Oval 5"/>
          <p:cNvSpPr>
            <a:spLocks noChangeArrowheads="1"/>
          </p:cNvSpPr>
          <p:nvPr/>
        </p:nvSpPr>
        <p:spPr bwMode="auto">
          <a:xfrm>
            <a:off x="1979613" y="-674688"/>
            <a:ext cx="2016125" cy="6480176"/>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115717" name="Text Box 6"/>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105</a:t>
            </a:r>
            <a:endParaRPr lang="en-US" alt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175"/>
            <a:ext cx="2157413" cy="191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12293"/>
                                        </p:tgtEl>
                                        <p:attrNameLst>
                                          <p:attrName>style.visibility</p:attrName>
                                        </p:attrNameLst>
                                      </p:cBhvr>
                                      <p:to>
                                        <p:strVal val="visible"/>
                                      </p:to>
                                    </p:set>
                                    <p:anim calcmode="lin" valueType="num">
                                      <p:cBhvr>
                                        <p:cTn id="12" dur="1000" fill="hold"/>
                                        <p:tgtEl>
                                          <p:spTgt spid="12293"/>
                                        </p:tgtEl>
                                        <p:attrNameLst>
                                          <p:attrName>ppt_w</p:attrName>
                                        </p:attrNameLst>
                                      </p:cBhvr>
                                      <p:tavLst>
                                        <p:tav tm="0">
                                          <p:val>
                                            <p:fltVal val="0"/>
                                          </p:val>
                                        </p:tav>
                                        <p:tav tm="100000">
                                          <p:val>
                                            <p:strVal val="#ppt_w"/>
                                          </p:val>
                                        </p:tav>
                                      </p:tavLst>
                                    </p:anim>
                                    <p:anim calcmode="lin" valueType="num">
                                      <p:cBhvr>
                                        <p:cTn id="13" dur="1000" fill="hold"/>
                                        <p:tgtEl>
                                          <p:spTgt spid="12293"/>
                                        </p:tgtEl>
                                        <p:attrNameLst>
                                          <p:attrName>ppt_h</p:attrName>
                                        </p:attrNameLst>
                                      </p:cBhvr>
                                      <p:tavLst>
                                        <p:tav tm="0">
                                          <p:val>
                                            <p:fltVal val="0"/>
                                          </p:val>
                                        </p:tav>
                                        <p:tav tm="100000">
                                          <p:val>
                                            <p:strVal val="#ppt_h"/>
                                          </p:val>
                                        </p:tav>
                                      </p:tavLst>
                                    </p:anim>
                                    <p:anim calcmode="lin" valueType="num">
                                      <p:cBhvr>
                                        <p:cTn id="14" dur="1000" fill="hold"/>
                                        <p:tgtEl>
                                          <p:spTgt spid="1229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22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autoUpdateAnimBg="0"/>
      <p:bldP spid="1229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07950" y="838200"/>
            <a:ext cx="888365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b="1" dirty="0">
                <a:latin typeface="Arial" panose="020B0604020202020204" pitchFamily="34" charset="0"/>
                <a:cs typeface="Arial" panose="020B0604020202020204" pitchFamily="34" charset="0"/>
              </a:rPr>
              <a:t>تذكر النصوص الأوغاريتية أشدود باعتبارها مدينة تجارية مهمة، في النص الثاني من الألفية الثانية قبل الميلاد، تم ذكر تجار من أشدود بشكل محدد.</a:t>
            </a:r>
            <a:endParaRPr lang="en-US" altLang="en-US" b="1" dirty="0">
              <a:latin typeface="Arial" pitchFamily="34" charset="0"/>
              <a:cs typeface="Arial" pitchFamily="34" charset="0"/>
            </a:endParaRPr>
          </a:p>
          <a:p>
            <a:pPr eaLnBrk="1" hangingPunct="1"/>
            <a:endParaRPr lang="en-US" altLang="en-US" b="1" dirty="0">
              <a:latin typeface="Arial" pitchFamily="34" charset="0"/>
              <a:cs typeface="Arial" pitchFamily="34" charset="0"/>
            </a:endParaRPr>
          </a:p>
          <a:p>
            <a:pPr algn="r" rtl="1" eaLnBrk="1" hangingPunct="1">
              <a:buFontTx/>
              <a:buChar char="•"/>
            </a:pPr>
            <a:r>
              <a:rPr lang="en-US" altLang="en-US" b="1" dirty="0">
                <a:latin typeface="Arial" pitchFamily="34" charset="0"/>
                <a:cs typeface="Arial" pitchFamily="34" charset="0"/>
              </a:rPr>
              <a:t> </a:t>
            </a:r>
            <a:r>
              <a:rPr lang="ar-JO" altLang="en-US" b="1" dirty="0">
                <a:latin typeface="Arial" panose="020B0604020202020204" pitchFamily="34" charset="0"/>
                <a:cs typeface="Arial" panose="020B0604020202020204" pitchFamily="34" charset="0"/>
              </a:rPr>
              <a:t>السجل الكتابي:</a:t>
            </a:r>
            <a:endParaRPr lang="en-US" altLang="en-US" b="1" dirty="0">
              <a:latin typeface="Arial" pitchFamily="34" charset="0"/>
              <a:cs typeface="Arial" pitchFamily="34" charset="0"/>
            </a:endParaRPr>
          </a:p>
          <a:p>
            <a:pPr algn="r" rtl="1" eaLnBrk="1" hangingPunct="1"/>
            <a:r>
              <a:rPr lang="en-US" altLang="en-US" b="1" dirty="0">
                <a:latin typeface="Arial" pitchFamily="34" charset="0"/>
                <a:cs typeface="Arial" pitchFamily="34" charset="0"/>
              </a:rPr>
              <a:t>	</a:t>
            </a:r>
            <a:r>
              <a:rPr lang="ar-JO" altLang="en-US" b="1" dirty="0">
                <a:latin typeface="Arial" panose="020B0604020202020204" pitchFamily="34" charset="0"/>
                <a:cs typeface="Arial" panose="020B0604020202020204" pitchFamily="34" charset="0"/>
              </a:rPr>
              <a:t>في 1 صموئيل 5 عندما استولى الفلسطيون على تابوت الله، عانى شعب هذه المدينة كثيراً.</a:t>
            </a:r>
            <a:endParaRPr lang="en-US" altLang="en-US" b="1" dirty="0">
              <a:latin typeface="Arial" panose="020B0604020202020204" pitchFamily="34" charset="0"/>
              <a:cs typeface="Arial" panose="020B0604020202020204" pitchFamily="34" charset="0"/>
            </a:endParaRPr>
          </a:p>
        </p:txBody>
      </p:sp>
      <p:sp>
        <p:nvSpPr>
          <p:cNvPr id="10245" name="Text Box 5"/>
          <p:cNvSpPr txBox="1">
            <a:spLocks noChangeArrowheads="1"/>
          </p:cNvSpPr>
          <p:nvPr/>
        </p:nvSpPr>
        <p:spPr bwMode="auto">
          <a:xfrm>
            <a:off x="2971800" y="4437063"/>
            <a:ext cx="4264025" cy="954107"/>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800" b="1" dirty="0">
                <a:solidFill>
                  <a:schemeClr val="tx2"/>
                </a:solidFill>
                <a:latin typeface="Arial" panose="020B0604020202020204" pitchFamily="34" charset="0"/>
                <a:cs typeface="Arial" panose="020B0604020202020204" pitchFamily="34" charset="0"/>
              </a:rPr>
              <a:t>أحد الإكتشافات في أشدود    (كرسي إلهة فلسطية)</a:t>
            </a:r>
            <a:endParaRPr lang="en-US" altLang="en-US" sz="2800" b="1" dirty="0">
              <a:solidFill>
                <a:schemeClr val="tx2"/>
              </a:solidFill>
              <a:latin typeface="Arial" panose="020B0604020202020204" pitchFamily="34" charset="0"/>
              <a:cs typeface="Arial" panose="020B0604020202020204" pitchFamily="34" charset="0"/>
            </a:endParaRPr>
          </a:p>
        </p:txBody>
      </p:sp>
      <p:pic>
        <p:nvPicPr>
          <p:cNvPr id="116739" name="Picture 7" descr="filist~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548063"/>
            <a:ext cx="2155825" cy="3081337"/>
          </a:xfrm>
          <a:prstGeom prst="rect">
            <a:avLst/>
          </a:prstGeom>
          <a:noFill/>
          <a:ln w="9525">
            <a:solidFill>
              <a:srgbClr val="FF00FF"/>
            </a:solidFill>
            <a:miter lim="800000"/>
            <a:headEnd/>
            <a:tailEnd/>
          </a:ln>
          <a:extLst>
            <a:ext uri="{909E8E84-426E-40dd-AFC4-6F175D3DCCD1}">
              <a14:hiddenFill xmlns="" xmlns:a14="http://schemas.microsoft.com/office/drawing/2010/main">
                <a:solidFill>
                  <a:srgbClr val="FFFFFF"/>
                </a:solidFill>
              </a14:hiddenFill>
            </a:ext>
          </a:extLst>
        </p:spPr>
      </p:pic>
      <p:sp>
        <p:nvSpPr>
          <p:cNvPr id="116740" name="Text Box 7"/>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106</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9688" y="-26988"/>
            <a:ext cx="7772400" cy="719138"/>
          </a:xfrm>
          <a:solidFill>
            <a:srgbClr val="0000FF"/>
          </a:solidFill>
        </p:spPr>
        <p:txBody>
          <a:bodyPr/>
          <a:lstStyle/>
          <a:p>
            <a:pPr>
              <a:defRPr/>
            </a:pPr>
            <a:r>
              <a:rPr lang="ar-JO" sz="3600" kern="1200" dirty="0">
                <a:solidFill>
                  <a:srgbClr val="FFFFFF"/>
                </a:solidFill>
                <a:ea typeface="ＭＳ Ｐゴシック"/>
              </a:rPr>
              <a:t>أشدود</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1+#ppt_w/2"/>
                                          </p:val>
                                        </p:tav>
                                        <p:tav tm="100000">
                                          <p:val>
                                            <p:strVal val="#ppt_x"/>
                                          </p:val>
                                        </p:tav>
                                      </p:tavLst>
                                    </p:anim>
                                    <p:anim calcmode="lin" valueType="num">
                                      <p:cBhvr additive="base">
                                        <p:cTn id="8" dur="500" fill="hold"/>
                                        <p:tgtEl>
                                          <p:spTgt spid="1024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10245"/>
                                        </p:tgtEl>
                                        <p:attrNameLst>
                                          <p:attrName>style.visibility</p:attrName>
                                        </p:attrNameLst>
                                      </p:cBhvr>
                                      <p:to>
                                        <p:strVal val="visible"/>
                                      </p:to>
                                    </p:set>
                                    <p:animEffect transition="in" filter="slide(fromRight)">
                                      <p:cBhvr>
                                        <p:cTn id="13"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5"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1" name="Group 4"/>
          <p:cNvGrpSpPr>
            <a:grpSpLocks/>
          </p:cNvGrpSpPr>
          <p:nvPr/>
        </p:nvGrpSpPr>
        <p:grpSpPr bwMode="auto">
          <a:xfrm>
            <a:off x="4495800" y="990600"/>
            <a:ext cx="685800" cy="4397149"/>
            <a:chOff x="2736" y="576"/>
            <a:chExt cx="288" cy="1686"/>
          </a:xfrm>
        </p:grpSpPr>
        <p:sp>
          <p:nvSpPr>
            <p:cNvPr id="117766" name="Text Box 5"/>
            <p:cNvSpPr txBox="1">
              <a:spLocks noChangeArrowheads="1"/>
            </p:cNvSpPr>
            <p:nvPr/>
          </p:nvSpPr>
          <p:spPr bwMode="auto">
            <a:xfrm>
              <a:off x="2736" y="576"/>
              <a:ext cx="240"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accent2"/>
                  </a:solidFill>
                  <a:latin typeface="Arial" panose="020B0604020202020204" pitchFamily="34" charset="0"/>
                  <a:cs typeface="Arial" panose="020B0604020202020204" pitchFamily="34" charset="0"/>
                </a:rPr>
                <a:t>ا</a:t>
              </a:r>
              <a:endParaRPr lang="en-US" altLang="en-US" sz="3600" b="1" dirty="0">
                <a:solidFill>
                  <a:schemeClr val="accent2"/>
                </a:solidFill>
                <a:latin typeface="Arial" panose="020B0604020202020204" pitchFamily="34" charset="0"/>
                <a:cs typeface="Arial" panose="020B0604020202020204" pitchFamily="34" charset="0"/>
              </a:endParaRPr>
            </a:p>
          </p:txBody>
        </p:sp>
        <p:sp>
          <p:nvSpPr>
            <p:cNvPr id="117767" name="Text Box 6"/>
            <p:cNvSpPr txBox="1">
              <a:spLocks noChangeArrowheads="1"/>
            </p:cNvSpPr>
            <p:nvPr/>
          </p:nvSpPr>
          <p:spPr bwMode="auto">
            <a:xfrm>
              <a:off x="2736" y="1152"/>
              <a:ext cx="240"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accent2"/>
                  </a:solidFill>
                  <a:latin typeface="Arial" panose="020B0604020202020204" pitchFamily="34" charset="0"/>
                  <a:cs typeface="Arial" panose="020B0604020202020204" pitchFamily="34" charset="0"/>
                </a:rPr>
                <a:t>ف</a:t>
              </a:r>
              <a:endParaRPr lang="en-US" altLang="en-US" sz="3600" b="1" dirty="0">
                <a:solidFill>
                  <a:schemeClr val="accent2"/>
                </a:solidFill>
                <a:latin typeface="Arial" panose="020B0604020202020204" pitchFamily="34" charset="0"/>
                <a:cs typeface="Arial" panose="020B0604020202020204" pitchFamily="34" charset="0"/>
              </a:endParaRPr>
            </a:p>
          </p:txBody>
        </p:sp>
        <p:sp>
          <p:nvSpPr>
            <p:cNvPr id="117768" name="Text Box 7"/>
            <p:cNvSpPr txBox="1">
              <a:spLocks noChangeArrowheads="1"/>
            </p:cNvSpPr>
            <p:nvPr/>
          </p:nvSpPr>
          <p:spPr bwMode="auto">
            <a:xfrm>
              <a:off x="2736" y="864"/>
              <a:ext cx="28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accent2"/>
                  </a:solidFill>
                  <a:latin typeface="Arial" panose="020B0604020202020204" pitchFamily="34" charset="0"/>
                  <a:cs typeface="Arial" panose="020B0604020202020204" pitchFamily="34" charset="0"/>
                </a:rPr>
                <a:t>ل</a:t>
              </a:r>
              <a:endParaRPr lang="en-US" altLang="en-US" sz="3600" b="1" dirty="0">
                <a:solidFill>
                  <a:schemeClr val="accent2"/>
                </a:solidFill>
                <a:latin typeface="Arial" panose="020B0604020202020204" pitchFamily="34" charset="0"/>
                <a:cs typeface="Arial" panose="020B0604020202020204" pitchFamily="34" charset="0"/>
              </a:endParaRPr>
            </a:p>
          </p:txBody>
        </p:sp>
        <p:sp>
          <p:nvSpPr>
            <p:cNvPr id="117769" name="Text Box 8"/>
            <p:cNvSpPr txBox="1">
              <a:spLocks noChangeArrowheads="1"/>
            </p:cNvSpPr>
            <p:nvPr/>
          </p:nvSpPr>
          <p:spPr bwMode="auto">
            <a:xfrm>
              <a:off x="2736" y="1440"/>
              <a:ext cx="240"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accent2"/>
                  </a:solidFill>
                  <a:latin typeface="Arial" panose="020B0604020202020204" pitchFamily="34" charset="0"/>
                  <a:cs typeface="Arial" panose="020B0604020202020204" pitchFamily="34" charset="0"/>
                </a:rPr>
                <a:t>خ</a:t>
              </a:r>
              <a:endParaRPr lang="en-US" altLang="en-US" sz="3600" b="1" dirty="0">
                <a:solidFill>
                  <a:schemeClr val="accent2"/>
                </a:solidFill>
                <a:latin typeface="Arial" panose="020B0604020202020204" pitchFamily="34" charset="0"/>
                <a:cs typeface="Arial" panose="020B0604020202020204" pitchFamily="34" charset="0"/>
              </a:endParaRPr>
            </a:p>
          </p:txBody>
        </p:sp>
        <p:sp>
          <p:nvSpPr>
            <p:cNvPr id="117770" name="Text Box 9"/>
            <p:cNvSpPr txBox="1">
              <a:spLocks noChangeArrowheads="1"/>
            </p:cNvSpPr>
            <p:nvPr/>
          </p:nvSpPr>
          <p:spPr bwMode="auto">
            <a:xfrm>
              <a:off x="2736" y="2016"/>
              <a:ext cx="240"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accent2"/>
                  </a:solidFill>
                  <a:latin typeface="Arial" panose="020B0604020202020204" pitchFamily="34" charset="0"/>
                  <a:cs typeface="Arial" panose="020B0604020202020204" pitchFamily="34" charset="0"/>
                </a:rPr>
                <a:t>ر</a:t>
              </a:r>
              <a:endParaRPr lang="en-US" altLang="en-US" sz="3600" b="1" dirty="0">
                <a:solidFill>
                  <a:schemeClr val="accent2"/>
                </a:solidFill>
                <a:latin typeface="Arial" panose="020B0604020202020204" pitchFamily="34" charset="0"/>
                <a:cs typeface="Arial" panose="020B0604020202020204" pitchFamily="34" charset="0"/>
              </a:endParaRPr>
            </a:p>
          </p:txBody>
        </p:sp>
        <p:sp>
          <p:nvSpPr>
            <p:cNvPr id="117771" name="Text Box 10"/>
            <p:cNvSpPr txBox="1">
              <a:spLocks noChangeArrowheads="1"/>
            </p:cNvSpPr>
            <p:nvPr/>
          </p:nvSpPr>
          <p:spPr bwMode="auto">
            <a:xfrm>
              <a:off x="2736" y="1728"/>
              <a:ext cx="240"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600" b="1" dirty="0">
                  <a:solidFill>
                    <a:schemeClr val="accent2"/>
                  </a:solidFill>
                  <a:latin typeface="Arial" panose="020B0604020202020204" pitchFamily="34" charset="0"/>
                  <a:cs typeface="Arial" panose="020B0604020202020204" pitchFamily="34" charset="0"/>
                </a:rPr>
                <a:t>ا</a:t>
              </a:r>
              <a:endParaRPr lang="en-US" altLang="en-US" sz="3600" b="1" dirty="0">
                <a:solidFill>
                  <a:schemeClr val="accent2"/>
                </a:solidFill>
                <a:latin typeface="Arial" panose="020B0604020202020204" pitchFamily="34" charset="0"/>
                <a:cs typeface="Arial" panose="020B0604020202020204" pitchFamily="34" charset="0"/>
              </a:endParaRPr>
            </a:p>
          </p:txBody>
        </p:sp>
      </p:grpSp>
      <p:pic>
        <p:nvPicPr>
          <p:cNvPr id="117762" name="Picture 15" descr="filis~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8713"/>
            <a:ext cx="4267200" cy="467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763" name="Picture 16" descr="filis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838200"/>
            <a:ext cx="353377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4" name="Text Box 5"/>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106</a:t>
            </a:r>
            <a:endParaRPr lang="en-US" altLang="en-US" b="1" dirty="0">
              <a:latin typeface="Arial" panose="020B0604020202020204" pitchFamily="34" charset="0"/>
              <a:cs typeface="Arial" panose="020B0604020202020204" pitchFamily="34" charset="0"/>
            </a:endParaRPr>
          </a:p>
        </p:txBody>
      </p:sp>
      <p:sp>
        <p:nvSpPr>
          <p:cNvPr id="117765" name="Title 1"/>
          <p:cNvSpPr>
            <a:spLocks noGrp="1"/>
          </p:cNvSpPr>
          <p:nvPr>
            <p:ph type="title" idx="4294967295"/>
          </p:nvPr>
        </p:nvSpPr>
        <p:spPr>
          <a:xfrm>
            <a:off x="0" y="-26988"/>
            <a:ext cx="8458200" cy="946151"/>
          </a:xfrm>
        </p:spPr>
        <p:txBody>
          <a:bodyPr/>
          <a:lstStyle/>
          <a:p>
            <a:r>
              <a:rPr lang="ar-JO" altLang="en-US" sz="4000" dirty="0">
                <a:solidFill>
                  <a:srgbClr val="800000"/>
                </a:solidFill>
                <a:ea typeface="ＭＳ Ｐゴシック" pitchFamily="34" charset="-128"/>
              </a:rPr>
              <a:t>أواني جميلة من الصناعة الفلسطية</a:t>
            </a:r>
            <a:endParaRPr lang="en-US" altLang="en-US" sz="4000" dirty="0">
              <a:solidFill>
                <a:srgbClr val="800000"/>
              </a:solidFill>
              <a:ea typeface="ＭＳ Ｐゴシック"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a:outerShdw blurRad="63500" dist="107763" dir="2700000" algn="ctr" rotWithShape="0">
              <a:schemeClr val="bg2">
                <a:alpha val="50000"/>
              </a:schemeClr>
            </a:outerShdw>
          </a:effectLst>
        </p:spPr>
        <p:txBody>
          <a:bodyPr/>
          <a:lstStyle/>
          <a:p>
            <a:pPr algn="ctr" eaLnBrk="1" hangingPunct="1">
              <a:defRPr/>
            </a:pPr>
            <a:r>
              <a:rPr lang="ar-JO" dirty="0">
                <a:ea typeface="+mj-ea"/>
                <a:cs typeface="Arial" panose="020B0604020202020204" pitchFamily="34" charset="0"/>
              </a:rPr>
              <a:t>تاريخ الشرق الأدنى القديم (نظرة عامة)</a:t>
            </a:r>
            <a:endParaRPr lang="en-US" dirty="0">
              <a:ea typeface="+mj-ea"/>
              <a:cs typeface="Arial" panose="020B0604020202020204" pitchFamily="34" charset="0"/>
            </a:endParaRPr>
          </a:p>
        </p:txBody>
      </p:sp>
      <p:pic>
        <p:nvPicPr>
          <p:cNvPr id="8397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371600"/>
            <a:ext cx="7326313" cy="4887913"/>
          </a:xfrm>
          <a:noFill/>
        </p:spPr>
      </p:pic>
      <p:sp>
        <p:nvSpPr>
          <p:cNvPr id="21510" name="Text Box 6"/>
          <p:cNvSpPr txBox="1">
            <a:spLocks noChangeArrowheads="1"/>
          </p:cNvSpPr>
          <p:nvPr/>
        </p:nvSpPr>
        <p:spPr bwMode="auto">
          <a:xfrm>
            <a:off x="304800" y="5368925"/>
            <a:ext cx="1676400" cy="650875"/>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7D47D"/>
                </a:solidFill>
                <a:effectLst/>
                <a:uLnTx/>
                <a:uFillTx/>
                <a:cs typeface="Arial" panose="020B0604020202020204" pitchFamily="34" charset="0"/>
              </a:rPr>
              <a:t>مصر</a:t>
            </a:r>
            <a:endParaRPr kumimoji="0" lang="en-US" altLang="en-US" sz="3600" b="1" u="none" strike="noStrike" kern="1200" cap="none" spc="0" normalizeH="0" baseline="0" noProof="0" dirty="0">
              <a:ln>
                <a:noFill/>
              </a:ln>
              <a:solidFill>
                <a:srgbClr val="F7D47D"/>
              </a:solidFill>
              <a:effectLst/>
              <a:uLnTx/>
              <a:uFillTx/>
              <a:cs typeface="Arial" panose="020B0604020202020204" pitchFamily="34" charset="0"/>
            </a:endParaRPr>
          </a:p>
        </p:txBody>
      </p:sp>
      <p:sp>
        <p:nvSpPr>
          <p:cNvPr id="21511" name="Text Box 7"/>
          <p:cNvSpPr txBox="1">
            <a:spLocks noChangeArrowheads="1"/>
          </p:cNvSpPr>
          <p:nvPr/>
        </p:nvSpPr>
        <p:spPr bwMode="auto">
          <a:xfrm>
            <a:off x="1828800" y="3752850"/>
            <a:ext cx="2362200" cy="1200329"/>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7D47D"/>
                </a:solidFill>
                <a:effectLst/>
                <a:uLnTx/>
                <a:uFillTx/>
                <a:cs typeface="Arial" panose="020B0604020202020204" pitchFamily="34" charset="0"/>
              </a:rPr>
              <a:t>سوريا - فلسطين</a:t>
            </a:r>
            <a:endParaRPr kumimoji="0" lang="en-US" altLang="en-US" sz="3600" b="1" u="none" strike="noStrike" kern="1200" cap="none" spc="0" normalizeH="0" baseline="0" noProof="0" dirty="0">
              <a:ln>
                <a:noFill/>
              </a:ln>
              <a:solidFill>
                <a:srgbClr val="F7D47D"/>
              </a:solidFill>
              <a:effectLst/>
              <a:uLnTx/>
              <a:uFillTx/>
              <a:cs typeface="Arial" panose="020B0604020202020204" pitchFamily="34" charset="0"/>
            </a:endParaRPr>
          </a:p>
        </p:txBody>
      </p:sp>
      <p:sp>
        <p:nvSpPr>
          <p:cNvPr id="21512" name="Text Box 8"/>
          <p:cNvSpPr txBox="1">
            <a:spLocks noChangeArrowheads="1"/>
          </p:cNvSpPr>
          <p:nvPr/>
        </p:nvSpPr>
        <p:spPr bwMode="auto">
          <a:xfrm>
            <a:off x="3352800" y="2438400"/>
            <a:ext cx="3124200" cy="650875"/>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3600" b="1" u="none" strike="noStrike" kern="1200" cap="none" spc="0" normalizeH="0" baseline="0" noProof="0" dirty="0">
                <a:ln>
                  <a:noFill/>
                </a:ln>
                <a:solidFill>
                  <a:srgbClr val="F7D47D"/>
                </a:solidFill>
                <a:effectLst/>
                <a:uLnTx/>
                <a:uFillTx/>
                <a:cs typeface="Arial" panose="020B0604020202020204" pitchFamily="34" charset="0"/>
              </a:rPr>
              <a:t>بلاد ما بين النهرين</a:t>
            </a:r>
            <a:endParaRPr kumimoji="0" lang="en-US" altLang="en-US" sz="3600" b="1" u="none" strike="noStrike" kern="1200" cap="none" spc="0" normalizeH="0" baseline="0" noProof="0" dirty="0">
              <a:ln>
                <a:noFill/>
              </a:ln>
              <a:solidFill>
                <a:srgbClr val="F7D47D"/>
              </a:solidFill>
              <a:effectLst/>
              <a:uLnTx/>
              <a:uFillTx/>
              <a:cs typeface="Arial" panose="020B0604020202020204" pitchFamily="34" charset="0"/>
            </a:endParaRPr>
          </a:p>
        </p:txBody>
      </p:sp>
      <p:sp>
        <p:nvSpPr>
          <p:cNvPr id="83974" name="Text Box 9"/>
          <p:cNvSpPr txBox="1">
            <a:spLocks noChangeArrowheads="1"/>
          </p:cNvSpPr>
          <p:nvPr/>
        </p:nvSpPr>
        <p:spPr bwMode="auto">
          <a:xfrm>
            <a:off x="8615363" y="0"/>
            <a:ext cx="530915" cy="461665"/>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73</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1000" fill="hold"/>
                                        <p:tgtEl>
                                          <p:spTgt spid="21510"/>
                                        </p:tgtEl>
                                        <p:attrNameLst>
                                          <p:attrName>ppt_w</p:attrName>
                                        </p:attrNameLst>
                                      </p:cBhvr>
                                      <p:tavLst>
                                        <p:tav tm="0">
                                          <p:val>
                                            <p:strVal val="#ppt_w*0.70"/>
                                          </p:val>
                                        </p:tav>
                                        <p:tav tm="100000">
                                          <p:val>
                                            <p:strVal val="#ppt_w"/>
                                          </p:val>
                                        </p:tav>
                                      </p:tavLst>
                                    </p:anim>
                                    <p:anim calcmode="lin" valueType="num">
                                      <p:cBhvr>
                                        <p:cTn id="8" dur="1000" fill="hold"/>
                                        <p:tgtEl>
                                          <p:spTgt spid="21510"/>
                                        </p:tgtEl>
                                        <p:attrNameLst>
                                          <p:attrName>ppt_h</p:attrName>
                                        </p:attrNameLst>
                                      </p:cBhvr>
                                      <p:tavLst>
                                        <p:tav tm="0">
                                          <p:val>
                                            <p:strVal val="#ppt_h"/>
                                          </p:val>
                                        </p:tav>
                                        <p:tav tm="100000">
                                          <p:val>
                                            <p:strVal val="#ppt_h"/>
                                          </p:val>
                                        </p:tav>
                                      </p:tavLst>
                                    </p:anim>
                                    <p:animEffect transition="in" filter="fade">
                                      <p:cBhvr>
                                        <p:cTn id="9" dur="1000"/>
                                        <p:tgtEl>
                                          <p:spTgt spid="215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511"/>
                                        </p:tgtEl>
                                        <p:attrNameLst>
                                          <p:attrName>style.visibility</p:attrName>
                                        </p:attrNameLst>
                                      </p:cBhvr>
                                      <p:to>
                                        <p:strVal val="visible"/>
                                      </p:to>
                                    </p:set>
                                    <p:anim calcmode="lin" valueType="num">
                                      <p:cBhvr>
                                        <p:cTn id="14" dur="1000" fill="hold"/>
                                        <p:tgtEl>
                                          <p:spTgt spid="21511"/>
                                        </p:tgtEl>
                                        <p:attrNameLst>
                                          <p:attrName>ppt_w</p:attrName>
                                        </p:attrNameLst>
                                      </p:cBhvr>
                                      <p:tavLst>
                                        <p:tav tm="0">
                                          <p:val>
                                            <p:strVal val="#ppt_w*0.70"/>
                                          </p:val>
                                        </p:tav>
                                        <p:tav tm="100000">
                                          <p:val>
                                            <p:strVal val="#ppt_w"/>
                                          </p:val>
                                        </p:tav>
                                      </p:tavLst>
                                    </p:anim>
                                    <p:anim calcmode="lin" valueType="num">
                                      <p:cBhvr>
                                        <p:cTn id="15" dur="1000" fill="hold"/>
                                        <p:tgtEl>
                                          <p:spTgt spid="21511"/>
                                        </p:tgtEl>
                                        <p:attrNameLst>
                                          <p:attrName>ppt_h</p:attrName>
                                        </p:attrNameLst>
                                      </p:cBhvr>
                                      <p:tavLst>
                                        <p:tav tm="0">
                                          <p:val>
                                            <p:strVal val="#ppt_h"/>
                                          </p:val>
                                        </p:tav>
                                        <p:tav tm="100000">
                                          <p:val>
                                            <p:strVal val="#ppt_h"/>
                                          </p:val>
                                        </p:tav>
                                      </p:tavLst>
                                    </p:anim>
                                    <p:animEffect transition="in" filter="fade">
                                      <p:cBhvr>
                                        <p:cTn id="16" dur="1000"/>
                                        <p:tgtEl>
                                          <p:spTgt spid="215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1512"/>
                                        </p:tgtEl>
                                        <p:attrNameLst>
                                          <p:attrName>style.visibility</p:attrName>
                                        </p:attrNameLst>
                                      </p:cBhvr>
                                      <p:to>
                                        <p:strVal val="visible"/>
                                      </p:to>
                                    </p:set>
                                    <p:anim calcmode="lin" valueType="num">
                                      <p:cBhvr>
                                        <p:cTn id="21" dur="1000" fill="hold"/>
                                        <p:tgtEl>
                                          <p:spTgt spid="21512"/>
                                        </p:tgtEl>
                                        <p:attrNameLst>
                                          <p:attrName>ppt_w</p:attrName>
                                        </p:attrNameLst>
                                      </p:cBhvr>
                                      <p:tavLst>
                                        <p:tav tm="0">
                                          <p:val>
                                            <p:strVal val="#ppt_w*0.70"/>
                                          </p:val>
                                        </p:tav>
                                        <p:tav tm="100000">
                                          <p:val>
                                            <p:strVal val="#ppt_w"/>
                                          </p:val>
                                        </p:tav>
                                      </p:tavLst>
                                    </p:anim>
                                    <p:anim calcmode="lin" valueType="num">
                                      <p:cBhvr>
                                        <p:cTn id="22" dur="1000" fill="hold"/>
                                        <p:tgtEl>
                                          <p:spTgt spid="21512"/>
                                        </p:tgtEl>
                                        <p:attrNameLst>
                                          <p:attrName>ppt_h</p:attrName>
                                        </p:attrNameLst>
                                      </p:cBhvr>
                                      <p:tavLst>
                                        <p:tav tm="0">
                                          <p:val>
                                            <p:strVal val="#ppt_h"/>
                                          </p:val>
                                        </p:tav>
                                        <p:tav tm="100000">
                                          <p:val>
                                            <p:strVal val="#ppt_h"/>
                                          </p:val>
                                        </p:tav>
                                      </p:tavLst>
                                    </p:anim>
                                    <p:animEffect transition="in" filter="fade">
                                      <p:cBhvr>
                                        <p:cTn id="23" dur="1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P spid="215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0825" y="125413"/>
            <a:ext cx="7772400" cy="711200"/>
          </a:xfrm>
          <a:solidFill>
            <a:srgbClr val="0000F2"/>
          </a:solidFill>
        </p:spPr>
        <p:txBody>
          <a:bodyPr/>
          <a:lstStyle/>
          <a:p>
            <a:pPr>
              <a:defRPr/>
            </a:pPr>
            <a:r>
              <a:rPr lang="ar-JO" sz="4000" kern="1200" dirty="0">
                <a:solidFill>
                  <a:srgbClr val="FFFFFF"/>
                </a:solidFill>
                <a:ea typeface="ＭＳ Ｐゴシック"/>
              </a:rPr>
              <a:t>الفخار</a:t>
            </a:r>
            <a:endParaRPr lang="en-US" dirty="0">
              <a:solidFill>
                <a:srgbClr val="FFFFFF"/>
              </a:solidFill>
            </a:endParaRPr>
          </a:p>
        </p:txBody>
      </p:sp>
      <p:pic>
        <p:nvPicPr>
          <p:cNvPr id="118786" name="Picture 9" descr="filis3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33400" y="4800600"/>
            <a:ext cx="3124200" cy="189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Rectangle 2"/>
          <p:cNvSpPr>
            <a:spLocks noChangeArrowheads="1"/>
          </p:cNvSpPr>
          <p:nvPr/>
        </p:nvSpPr>
        <p:spPr bwMode="auto">
          <a:xfrm>
            <a:off x="304800" y="898525"/>
            <a:ext cx="56388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نوع مميز من الفخار الفلسطيني (متأثر بالميسينية، قبرص، مصر وفلسطين)</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مرتبطة بشدة مع جزيرتي رودس وقبرص</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جرة بيرة برتقالية اللون (شاربي الخمر بقوة)، وحفر وكوب وجرة ... الخ</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تم دهانها باللونين الأسود والأحمر</a:t>
            </a:r>
            <a:endParaRPr lang="en-US" altLang="en-US" b="1" dirty="0">
              <a:latin typeface="Arial" panose="020B0604020202020204" pitchFamily="34" charset="0"/>
              <a:cs typeface="Arial" panose="020B0604020202020204" pitchFamily="34" charset="0"/>
            </a:endParaRPr>
          </a:p>
        </p:txBody>
      </p:sp>
      <p:pic>
        <p:nvPicPr>
          <p:cNvPr id="118788" name="Picture 7" descr="filis32"/>
          <p:cNvPicPr>
            <a:picLocks noChangeAspect="1" noChangeArrowheads="1"/>
          </p:cNvPicPr>
          <p:nvPr/>
        </p:nvPicPr>
        <p:blipFill>
          <a:blip r:embed="rId3" cstate="screen">
            <a:lum bright="20000"/>
            <a:extLst>
              <a:ext uri="{28A0092B-C50C-407E-A947-70E740481C1C}">
                <a14:useLocalDpi xmlns:a14="http://schemas.microsoft.com/office/drawing/2010/main" val="0"/>
              </a:ext>
            </a:extLst>
          </a:blip>
          <a:srcRect/>
          <a:stretch>
            <a:fillRect/>
          </a:stretch>
        </p:blipFill>
        <p:spPr bwMode="auto">
          <a:xfrm>
            <a:off x="6019800" y="533400"/>
            <a:ext cx="282575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789" name="Picture 8" descr="filis33"/>
          <p:cNvPicPr>
            <a:picLocks noChangeAspect="1" noChangeArrowheads="1"/>
          </p:cNvPicPr>
          <p:nvPr/>
        </p:nvPicPr>
        <p:blipFill>
          <a:blip r:embed="rId4" cstate="screen">
            <a:lum bright="20000"/>
            <a:extLst>
              <a:ext uri="{28A0092B-C50C-407E-A947-70E740481C1C}">
                <a14:useLocalDpi xmlns:a14="http://schemas.microsoft.com/office/drawing/2010/main" val="0"/>
              </a:ext>
            </a:extLst>
          </a:blip>
          <a:srcRect/>
          <a:stretch>
            <a:fillRect/>
          </a:stretch>
        </p:blipFill>
        <p:spPr bwMode="auto">
          <a:xfrm>
            <a:off x="6107113" y="2590800"/>
            <a:ext cx="2808287"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90" name="Text Box 2"/>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106</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04800" y="914400"/>
            <a:ext cx="45720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266700" indent="-2667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sz="2800" b="1" dirty="0">
                <a:latin typeface="Arial" panose="020B0604020202020204" pitchFamily="34" charset="0"/>
                <a:cs typeface="Arial" panose="020B0604020202020204" pitchFamily="34" charset="0"/>
              </a:rPr>
              <a:t>كانت غزة هي مركز ممرات القوافل المزدحمة المؤدية إلى مصر</a:t>
            </a:r>
            <a:endParaRPr lang="en-US" altLang="en-US" sz="2800" b="1" dirty="0">
              <a:latin typeface="Arial" pitchFamily="34" charset="0"/>
              <a:cs typeface="Arial" pitchFamily="34" charset="0"/>
            </a:endParaRPr>
          </a:p>
          <a:p>
            <a:pPr eaLnBrk="1" hangingPunct="1"/>
            <a:endParaRPr lang="en-US" altLang="en-US" sz="2800" b="1" dirty="0">
              <a:latin typeface="Arial" pitchFamily="34" charset="0"/>
              <a:cs typeface="Arial" pitchFamily="34" charset="0"/>
            </a:endParaRPr>
          </a:p>
          <a:p>
            <a:pPr algn="r" rtl="1" eaLnBrk="1" hangingPunct="1">
              <a:buFontTx/>
              <a:buChar char="•"/>
            </a:pPr>
            <a:r>
              <a:rPr lang="ar-JO" altLang="en-US" sz="2800" b="1" dirty="0">
                <a:latin typeface="Arial" panose="020B0604020202020204" pitchFamily="34" charset="0"/>
                <a:cs typeface="Arial" panose="020B0604020202020204" pitchFamily="34" charset="0"/>
              </a:rPr>
              <a:t>كانت غزة مركزاً إدارياً لحماية مصالح المصريين في كنعان</a:t>
            </a:r>
            <a:endParaRPr lang="en-US" altLang="en-US" sz="2800" b="1" dirty="0">
              <a:latin typeface="Arial" pitchFamily="34" charset="0"/>
              <a:cs typeface="Arial" pitchFamily="34" charset="0"/>
            </a:endParaRPr>
          </a:p>
          <a:p>
            <a:pPr eaLnBrk="1" hangingPunct="1"/>
            <a:endParaRPr lang="en-US" altLang="en-US" sz="2800" b="1" dirty="0">
              <a:latin typeface="Arial" pitchFamily="34" charset="0"/>
              <a:cs typeface="Arial" pitchFamily="34" charset="0"/>
            </a:endParaRPr>
          </a:p>
          <a:p>
            <a:pPr algn="r" rtl="1" eaLnBrk="1" hangingPunct="1">
              <a:buFontTx/>
              <a:buChar char="•"/>
            </a:pPr>
            <a:r>
              <a:rPr lang="ar-JO" altLang="en-US" sz="2800" b="1" dirty="0">
                <a:latin typeface="Arial" panose="020B0604020202020204" pitchFamily="34" charset="0"/>
                <a:cs typeface="Arial" panose="020B0604020202020204" pitchFamily="34" charset="0"/>
              </a:rPr>
              <a:t>واحدة من أهم القصص عن غزة موجودة في قضاة 16 حيث مات شمشون</a:t>
            </a:r>
            <a:endParaRPr lang="en-US" altLang="en-US" sz="2800" b="1" dirty="0">
              <a:latin typeface="Arial" panose="020B0604020202020204" pitchFamily="34" charset="0"/>
              <a:cs typeface="Arial" panose="020B0604020202020204" pitchFamily="34" charset="0"/>
            </a:endParaRPr>
          </a:p>
        </p:txBody>
      </p:sp>
      <p:sp>
        <p:nvSpPr>
          <p:cNvPr id="119810" name="Text Box 7"/>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107</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26988"/>
            <a:ext cx="5148263" cy="863601"/>
          </a:xfrm>
          <a:solidFill>
            <a:srgbClr val="000090"/>
          </a:solidFill>
        </p:spPr>
        <p:txBody>
          <a:bodyPr/>
          <a:lstStyle/>
          <a:p>
            <a:pPr>
              <a:defRPr/>
            </a:pPr>
            <a:r>
              <a:rPr lang="ar-JO" sz="4800" kern="1200" dirty="0">
                <a:solidFill>
                  <a:schemeClr val="bg1"/>
                </a:solidFill>
                <a:ea typeface="ＭＳ Ｐゴシック"/>
              </a:rPr>
              <a:t>غزة</a:t>
            </a:r>
            <a:endParaRPr lang="en-US" sz="4800" dirty="0">
              <a:solidFill>
                <a:schemeClr val="bg1"/>
              </a:solidFill>
            </a:endParaRPr>
          </a:p>
        </p:txBody>
      </p:sp>
      <p:pic>
        <p:nvPicPr>
          <p:cNvPr id="1198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0288" y="2493963"/>
            <a:ext cx="4195762" cy="403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0-#ppt_w/2"/>
                                          </p:val>
                                        </p:tav>
                                        <p:tav tm="100000">
                                          <p:val>
                                            <p:strVal val="#ppt_x"/>
                                          </p:val>
                                        </p:tav>
                                      </p:tavLst>
                                    </p:anim>
                                    <p:anim calcmode="lin" valueType="num">
                                      <p:cBhvr additive="base">
                                        <p:cTn id="8"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defRPr/>
            </a:pPr>
            <a:r>
              <a:rPr lang="ar-JO" dirty="0">
                <a:ea typeface="ＭＳ Ｐゴシック" charset="0"/>
              </a:rPr>
              <a:t>السهل الساحلي</a:t>
            </a:r>
            <a:endParaRPr lang="en-US" dirty="0">
              <a:ea typeface="ＭＳ Ｐゴシック" charset="0"/>
            </a:endParaRPr>
          </a:p>
        </p:txBody>
      </p:sp>
      <p:pic>
        <p:nvPicPr>
          <p:cNvPr id="62466"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524000" y="1770063"/>
            <a:ext cx="7620000" cy="5087937"/>
          </a:xfrm>
          <a:noFill/>
          <a:extLst>
            <a:ext uri="{909E8E84-426E-40dd-AFC4-6F175D3DCCD1}">
              <a14:hiddenFill xmlns:a14="http://schemas.microsoft.com/office/drawing/2010/main" xmlns="">
                <a:solidFill>
                  <a:srgbClr val="FFFFFF"/>
                </a:solidFill>
              </a14:hiddenFill>
            </a:ext>
          </a:extLst>
        </p:spPr>
      </p:pic>
      <p:sp>
        <p:nvSpPr>
          <p:cNvPr id="65539" name="Rectangle 3"/>
          <p:cNvSpPr>
            <a:spLocks noGrp="1" noChangeArrowheads="1"/>
          </p:cNvSpPr>
          <p:nvPr>
            <p:ph type="body" sz="half" idx="1"/>
          </p:nvPr>
        </p:nvSpPr>
        <p:spPr>
          <a:xfrm>
            <a:off x="457200" y="1600200"/>
            <a:ext cx="1066800" cy="609600"/>
          </a:xfrm>
        </p:spPr>
        <p:txBody>
          <a:bodyPr/>
          <a:lstStyle/>
          <a:p>
            <a:pPr algn="r" rtl="1" eaLnBrk="1" hangingPunct="1">
              <a:defRPr/>
            </a:pPr>
            <a:r>
              <a:rPr lang="ar-JO" dirty="0">
                <a:ea typeface="ＭＳ Ｐゴシック" charset="0"/>
              </a:rPr>
              <a:t>غزة</a:t>
            </a:r>
            <a:endParaRPr lang="en-US" dirty="0">
              <a:ea typeface="ＭＳ Ｐゴシック" charset="0"/>
            </a:endParaRPr>
          </a:p>
        </p:txBody>
      </p:sp>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a:t>
            </a:r>
            <a:endParaRPr kumimoji="0" lang="en-US" sz="24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Rectangle 5">
            <a:extLst>
              <a:ext uri="{FF2B5EF4-FFF2-40B4-BE49-F238E27FC236}">
                <a16:creationId xmlns:a16="http://schemas.microsoft.com/office/drawing/2014/main" id="{E40B8509-F535-CF1B-5192-EA4960280278}"/>
              </a:ext>
            </a:extLst>
          </p:cNvPr>
          <p:cNvSpPr>
            <a:spLocks noChangeArrowheads="1"/>
          </p:cNvSpPr>
          <p:nvPr/>
        </p:nvSpPr>
        <p:spPr bwMode="auto">
          <a:xfrm>
            <a:off x="0" y="2196480"/>
            <a:ext cx="29718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Tree>
    <p:extLst>
      <p:ext uri="{BB962C8B-B14F-4D97-AF65-F5344CB8AC3E}">
        <p14:creationId xmlns:p14="http://schemas.microsoft.com/office/powerpoint/2010/main" val="559341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3"/>
          <p:cNvSpPr txBox="1">
            <a:spLocks noChangeArrowheads="1"/>
          </p:cNvSpPr>
          <p:nvPr/>
        </p:nvSpPr>
        <p:spPr bwMode="auto">
          <a:xfrm>
            <a:off x="441325" y="727075"/>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800" b="1" dirty="0">
              <a:latin typeface="Arial" panose="020B0604020202020204" pitchFamily="34" charset="0"/>
              <a:cs typeface="Arial" panose="020B0604020202020204" pitchFamily="34" charset="0"/>
            </a:endParaRPr>
          </a:p>
        </p:txBody>
      </p:sp>
      <p:sp>
        <p:nvSpPr>
          <p:cNvPr id="122882" name="Text Box 5"/>
          <p:cNvSpPr txBox="1">
            <a:spLocks noChangeArrowheads="1"/>
          </p:cNvSpPr>
          <p:nvPr/>
        </p:nvSpPr>
        <p:spPr bwMode="auto">
          <a:xfrm>
            <a:off x="457200" y="4038600"/>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800" b="1" dirty="0">
              <a:latin typeface="Arial" panose="020B0604020202020204" pitchFamily="34" charset="0"/>
              <a:cs typeface="Arial" panose="020B0604020202020204" pitchFamily="34" charset="0"/>
            </a:endParaRPr>
          </a:p>
        </p:txBody>
      </p:sp>
      <p:sp>
        <p:nvSpPr>
          <p:cNvPr id="122883" name="Text Box 2"/>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108</a:t>
            </a:r>
            <a:endParaRPr lang="en-US" altLang="en-US" b="1" dirty="0">
              <a:latin typeface="Arial" panose="020B0604020202020204" pitchFamily="34" charset="0"/>
              <a:cs typeface="Arial" panose="020B0604020202020204" pitchFamily="34" charset="0"/>
            </a:endParaRPr>
          </a:p>
        </p:txBody>
      </p:sp>
      <p:pic>
        <p:nvPicPr>
          <p:cNvPr id="1228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765175"/>
            <a:ext cx="3987800" cy="560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179388" y="974725"/>
            <a:ext cx="4491037"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sz="2800" b="1" dirty="0">
                <a:latin typeface="Arial" panose="020B0604020202020204" pitchFamily="34" charset="0"/>
                <a:cs typeface="Arial" panose="020B0604020202020204" pitchFamily="34" charset="0"/>
              </a:rPr>
              <a:t>تحرك تابوت الله إلى جت من أشدود، وأعطاهم الله ضربة البواسير (1 صم 5: 6-10)</a:t>
            </a:r>
            <a:r>
              <a:rPr lang="en-US" altLang="en-US" sz="2800" b="1" dirty="0">
                <a:latin typeface="Arial" pitchFamily="34" charset="0"/>
                <a:cs typeface="Arial" pitchFamily="34" charset="0"/>
              </a:rPr>
              <a:t> </a:t>
            </a:r>
          </a:p>
          <a:p>
            <a:pPr eaLnBrk="1" hangingPunct="1">
              <a:buFontTx/>
              <a:buChar char="•"/>
            </a:pPr>
            <a:endParaRPr lang="en-US" altLang="en-US" sz="2800" b="1" dirty="0">
              <a:latin typeface="Arial" pitchFamily="34" charset="0"/>
              <a:cs typeface="Arial" pitchFamily="34" charset="0"/>
            </a:endParaRPr>
          </a:p>
          <a:p>
            <a:pPr algn="r" rtl="1" eaLnBrk="1" hangingPunct="1">
              <a:buFontTx/>
              <a:buChar char="•"/>
            </a:pPr>
            <a:r>
              <a:rPr lang="ar-JO" altLang="en-US" sz="2800" b="1" dirty="0">
                <a:latin typeface="Arial" panose="020B0604020202020204" pitchFamily="34" charset="0"/>
                <a:cs typeface="Arial" panose="020B0604020202020204" pitchFamily="34" charset="0"/>
              </a:rPr>
              <a:t>كانت جت مدينة جليات (1 صم 18)</a:t>
            </a:r>
            <a:endParaRPr lang="en-US" altLang="en-US" sz="2800" b="1" dirty="0">
              <a:latin typeface="Arial" pitchFamily="34" charset="0"/>
              <a:cs typeface="Arial" pitchFamily="34" charset="0"/>
            </a:endParaRPr>
          </a:p>
          <a:p>
            <a:pPr eaLnBrk="1" hangingPunct="1"/>
            <a:endParaRPr lang="en-US" altLang="en-US" sz="2800" b="1" dirty="0">
              <a:latin typeface="Arial" pitchFamily="34" charset="0"/>
              <a:cs typeface="Arial" pitchFamily="34" charset="0"/>
            </a:endParaRPr>
          </a:p>
          <a:p>
            <a:pPr algn="r" rtl="1" eaLnBrk="1" hangingPunct="1">
              <a:buFontTx/>
              <a:buChar char="•"/>
            </a:pPr>
            <a:r>
              <a:rPr lang="ar-JO" altLang="en-US" sz="2800" b="1" dirty="0">
                <a:latin typeface="Arial" panose="020B0604020202020204" pitchFamily="34" charset="0"/>
                <a:cs typeface="Arial" panose="020B0604020202020204" pitchFamily="34" charset="0"/>
              </a:rPr>
              <a:t>هرب داود من شاول إلى جت وقابل أخيش ملك جت (1 صم 21: 10-15)</a:t>
            </a:r>
            <a:endParaRPr lang="en-US" altLang="en-US" sz="2800" b="1" dirty="0">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0" y="-26988"/>
            <a:ext cx="7380288" cy="863601"/>
          </a:xfrm>
          <a:solidFill>
            <a:schemeClr val="tx1"/>
          </a:solidFill>
        </p:spPr>
        <p:txBody>
          <a:bodyPr/>
          <a:lstStyle/>
          <a:p>
            <a:pPr>
              <a:defRPr/>
            </a:pPr>
            <a:r>
              <a:rPr lang="en-US" sz="5400" kern="1200" dirty="0">
                <a:solidFill>
                  <a:srgbClr val="FFFFFF"/>
                </a:solidFill>
                <a:ea typeface="ＭＳ Ｐゴシック"/>
              </a:rPr>
              <a:t>Gath</a:t>
            </a:r>
            <a:r>
              <a:rPr lang="en-US" sz="6000"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0-#ppt_w/2"/>
                                          </p:val>
                                        </p:tav>
                                        <p:tav tm="100000">
                                          <p:val>
                                            <p:strVal val="#ppt_x"/>
                                          </p:val>
                                        </p:tav>
                                      </p:tavLst>
                                    </p:anim>
                                    <p:anim calcmode="lin" valueType="num">
                                      <p:cBhvr additive="base">
                                        <p:cTn id="8"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p:txBody>
          <a:bodyPr/>
          <a:lstStyle/>
          <a:p>
            <a:pPr eaLnBrk="1" hangingPunct="1"/>
            <a:r>
              <a:rPr lang="en-US" dirty="0">
                <a:ea typeface="ＭＳ Ｐゴシック" charset="0"/>
                <a:cs typeface="Arial" panose="020B0604020202020204" pitchFamily="34" charset="0"/>
              </a:rPr>
              <a:t>Samson</a:t>
            </a:r>
            <a:r>
              <a:rPr lang="fr-FR" altLang="ja-JP" dirty="0">
                <a:ea typeface="ＭＳ Ｐゴシック" charset="0"/>
                <a:cs typeface="Arial" panose="020B0604020202020204" pitchFamily="34" charset="0"/>
              </a:rPr>
              <a:t>'</a:t>
            </a:r>
            <a:r>
              <a:rPr lang="en-US" dirty="0">
                <a:ea typeface="ＭＳ Ｐゴシック" charset="0"/>
                <a:cs typeface="Arial" panose="020B0604020202020204" pitchFamily="34" charset="0"/>
              </a:rPr>
              <a:t>s Weakness</a:t>
            </a:r>
          </a:p>
        </p:txBody>
      </p:sp>
      <p:pic>
        <p:nvPicPr>
          <p:cNvPr id="284674" name="Picture 2" descr="sams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5" name="Text Box 3"/>
          <p:cNvSpPr txBox="1">
            <a:spLocks noChangeArrowheads="1"/>
          </p:cNvSpPr>
          <p:nvPr/>
        </p:nvSpPr>
        <p:spPr bwMode="auto">
          <a:xfrm>
            <a:off x="1835150" y="152400"/>
            <a:ext cx="70929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قصة شمشون</a:t>
            </a:r>
            <a:endParaRPr kumimoji="0" lang="en-US"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84676"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الشعر؟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2934" name="Text Box 5"/>
          <p:cNvSpPr txBox="1">
            <a:spLocks noChangeArrowheads="1"/>
          </p:cNvSpPr>
          <p:nvPr/>
        </p:nvSpPr>
        <p:spPr bwMode="auto">
          <a:xfrm>
            <a:off x="2581397" y="1035050"/>
            <a:ext cx="63758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gn="r" eaLnBrk="1" hangingPunct="1">
              <a:defRPr sz="4000" b="1" i="1">
                <a:solidFill>
                  <a:schemeClr val="bg1"/>
                </a:solidFill>
                <a:effectLst>
                  <a:glow rad="101600">
                    <a:schemeClr val="tx1">
                      <a:alpha val="75000"/>
                    </a:schemeClr>
                  </a:glow>
                </a:effectLst>
                <a:latin typeface="Arial"/>
                <a:cs typeface="Arial"/>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ما هي نقطة ضعفه؟</a:t>
            </a:r>
            <a:endParaRPr kumimoji="0" lang="en-US" sz="400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207" name="Text Box 7"/>
          <p:cNvSpPr txBox="1">
            <a:spLocks noChangeArrowheads="1"/>
          </p:cNvSpPr>
          <p:nvPr/>
        </p:nvSpPr>
        <p:spPr bwMode="auto">
          <a:xfrm>
            <a:off x="2555776" y="4442336"/>
            <a:ext cx="629180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شمشون ... الرجل مع ضعفها    تشاك سويندول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9208" name="AutoShape 8"/>
          <p:cNvSpPr>
            <a:spLocks noChangeArrowheads="1"/>
          </p:cNvSpPr>
          <p:nvPr/>
        </p:nvSpPr>
        <p:spPr bwMode="auto">
          <a:xfrm flipH="1">
            <a:off x="4419600" y="3657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القلب؟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341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365125" y="879475"/>
            <a:ext cx="4494213"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263525" indent="-2635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buFontTx/>
              <a:buChar char="•"/>
            </a:pPr>
            <a:r>
              <a:rPr lang="ar-JO" altLang="en-US" b="1" dirty="0">
                <a:latin typeface="Arial" panose="020B0604020202020204" pitchFamily="34" charset="0"/>
                <a:cs typeface="Arial" panose="020B0604020202020204" pitchFamily="34" charset="0"/>
              </a:rPr>
              <a:t>كانت بين يهوذا ودان وبقيت دون امتلاك</a:t>
            </a:r>
            <a:endParaRPr lang="en-US" altLang="en-US" b="1" dirty="0">
              <a:latin typeface="Arial" pitchFamily="34" charset="0"/>
              <a:cs typeface="Arial" pitchFamily="34" charset="0"/>
            </a:endParaRPr>
          </a:p>
          <a:p>
            <a:pPr eaLnBrk="1" hangingPunct="1">
              <a:buFontTx/>
              <a:buChar char="•"/>
            </a:pPr>
            <a:endParaRPr lang="en-US" altLang="en-US" b="1" dirty="0">
              <a:latin typeface="Arial" pitchFamily="34" charset="0"/>
              <a:cs typeface="Arial" pitchFamily="34" charset="0"/>
            </a:endParaRPr>
          </a:p>
          <a:p>
            <a:pPr algn="r" rtl="1" eaLnBrk="1" hangingPunct="1">
              <a:buFontTx/>
              <a:buChar char="•"/>
            </a:pPr>
            <a:r>
              <a:rPr lang="ar-JO" altLang="en-US" b="1" dirty="0">
                <a:latin typeface="Arial" panose="020B0604020202020204" pitchFamily="34" charset="0"/>
                <a:cs typeface="Arial" panose="020B0604020202020204" pitchFamily="34" charset="0"/>
              </a:rPr>
              <a:t>يشير يشوع 15: 14-46 إلى أن عقرون كانت مدينة كبيرة إلى حد ما، وكان لها قرى معتمدة عليها</a:t>
            </a:r>
            <a:endParaRPr lang="en-US" altLang="en-US" b="1" dirty="0">
              <a:latin typeface="Arial" pitchFamily="34" charset="0"/>
              <a:cs typeface="Arial" pitchFamily="34" charset="0"/>
            </a:endParaRPr>
          </a:p>
          <a:p>
            <a:pPr eaLnBrk="1" hangingPunct="1"/>
            <a:endParaRPr lang="en-US" altLang="en-US" b="1" dirty="0">
              <a:latin typeface="Arial" pitchFamily="34" charset="0"/>
              <a:cs typeface="Arial" pitchFamily="34" charset="0"/>
            </a:endParaRPr>
          </a:p>
          <a:p>
            <a:pPr algn="r" rtl="1" eaLnBrk="1" hangingPunct="1">
              <a:buFontTx/>
              <a:buChar char="•"/>
            </a:pPr>
            <a:r>
              <a:rPr lang="ar-JO" altLang="en-US" b="1" dirty="0">
                <a:latin typeface="Arial" panose="020B0604020202020204" pitchFamily="34" charset="0"/>
                <a:cs typeface="Arial" panose="020B0604020202020204" pitchFamily="34" charset="0"/>
              </a:rPr>
              <a:t>يسجل 1 صموئيل 5: 10-6: 12 عن العقرونيين الذين كانوا خائفين من تابوت الله الذي من إسرائيل بأنه سوف يقتلهم.</a:t>
            </a:r>
            <a:endParaRPr lang="en-US" altLang="en-US" b="1" dirty="0">
              <a:latin typeface="Arial" pitchFamily="34" charset="0"/>
              <a:cs typeface="Arial" pitchFamily="34" charset="0"/>
            </a:endParaRPr>
          </a:p>
          <a:p>
            <a:pPr eaLnBrk="1" hangingPunct="1"/>
            <a:endParaRPr lang="en-US" altLang="en-US" b="1" dirty="0">
              <a:latin typeface="Arial" pitchFamily="34" charset="0"/>
              <a:cs typeface="Arial" pitchFamily="34" charset="0"/>
            </a:endParaRPr>
          </a:p>
        </p:txBody>
      </p:sp>
      <p:sp>
        <p:nvSpPr>
          <p:cNvPr id="125954" name="Text Box 5"/>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108</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68275" y="0"/>
            <a:ext cx="5051425" cy="731838"/>
          </a:xfrm>
          <a:solidFill>
            <a:srgbClr val="800000"/>
          </a:solidFill>
        </p:spPr>
        <p:txBody>
          <a:bodyPr/>
          <a:lstStyle/>
          <a:p>
            <a:pPr>
              <a:defRPr/>
            </a:pPr>
            <a:r>
              <a:rPr lang="ar-JO" sz="3600" kern="1200" dirty="0">
                <a:solidFill>
                  <a:schemeClr val="bg1"/>
                </a:solidFill>
                <a:ea typeface="ＭＳ Ｐゴシック"/>
              </a:rPr>
              <a:t>عقرون</a:t>
            </a:r>
            <a:endParaRPr lang="en-US" dirty="0">
              <a:solidFill>
                <a:schemeClr val="bg1"/>
              </a:solidFill>
            </a:endParaRPr>
          </a:p>
        </p:txBody>
      </p:sp>
      <p:pic>
        <p:nvPicPr>
          <p:cNvPr id="12595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268413"/>
            <a:ext cx="41529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2"/>
          <p:cNvSpPr txBox="1">
            <a:spLocks noChangeArrowheads="1"/>
          </p:cNvSpPr>
          <p:nvPr/>
        </p:nvSpPr>
        <p:spPr bwMode="auto">
          <a:xfrm>
            <a:off x="381000" y="958850"/>
            <a:ext cx="8229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50000"/>
              </a:spcBef>
            </a:pPr>
            <a:r>
              <a:rPr lang="ar-JO" altLang="en-US" b="1" dirty="0">
                <a:latin typeface="Arial" panose="020B0604020202020204" pitchFamily="34" charset="0"/>
                <a:cs typeface="Arial" panose="020B0604020202020204" pitchFamily="34" charset="0"/>
              </a:rPr>
              <a:t>نعرف القليل عن لغتهم  لكن لا يوجد ما يشير إلى مشاكل لغوية بين الفلسطيين وبني إسرائيل</a:t>
            </a:r>
            <a:endParaRPr lang="en-US" altLang="en-US" b="1" dirty="0">
              <a:latin typeface="Arial" panose="020B0604020202020204" pitchFamily="34" charset="0"/>
              <a:cs typeface="Arial" panose="020B0604020202020204" pitchFamily="34" charset="0"/>
            </a:endParaRPr>
          </a:p>
          <a:p>
            <a:pPr algn="r" rtl="1" eaLnBrk="1" hangingPunct="1">
              <a:spcBef>
                <a:spcPct val="50000"/>
              </a:spcBef>
            </a:pPr>
            <a:r>
              <a:rPr lang="ar-JO" altLang="en-US" b="1" dirty="0">
                <a:latin typeface="Arial" panose="020B0604020202020204" pitchFamily="34" charset="0"/>
                <a:cs typeface="Arial" panose="020B0604020202020204" pitchFamily="34" charset="0"/>
              </a:rPr>
              <a:t>قد يكونوا قد تبنوا اللغة السامية المحلية فور وصولهم</a:t>
            </a:r>
            <a:endParaRPr lang="en-US" altLang="en-US" b="1" dirty="0">
              <a:latin typeface="Arial" panose="020B0604020202020204" pitchFamily="34" charset="0"/>
              <a:cs typeface="Arial" panose="020B0604020202020204" pitchFamily="34" charset="0"/>
            </a:endParaRPr>
          </a:p>
          <a:p>
            <a:pPr algn="r" rtl="1" eaLnBrk="1" hangingPunct="1">
              <a:spcBef>
                <a:spcPct val="50000"/>
              </a:spcBef>
            </a:pPr>
            <a:r>
              <a:rPr lang="ar-JO" altLang="en-US" b="1" dirty="0">
                <a:latin typeface="Arial" panose="020B0604020202020204" pitchFamily="34" charset="0"/>
                <a:cs typeface="Arial" panose="020B0604020202020204" pitchFamily="34" charset="0"/>
              </a:rPr>
              <a:t>أسمائهم في العادة سامية (أخيمالك، ميتينتي، داجون) لكن بعضها آسيوية (أخيش وجليات)</a:t>
            </a:r>
            <a:endParaRPr lang="en-US" altLang="en-US" b="1" dirty="0">
              <a:latin typeface="Arial" panose="020B0604020202020204" pitchFamily="34" charset="0"/>
              <a:cs typeface="Arial" panose="020B0604020202020204" pitchFamily="34" charset="0"/>
            </a:endParaRPr>
          </a:p>
        </p:txBody>
      </p:sp>
      <p:sp>
        <p:nvSpPr>
          <p:cNvPr id="126978" name="Text Box 3"/>
          <p:cNvSpPr txBox="1">
            <a:spLocks noChangeArrowheads="1"/>
          </p:cNvSpPr>
          <p:nvPr/>
        </p:nvSpPr>
        <p:spPr bwMode="auto">
          <a:xfrm>
            <a:off x="1198563" y="4191000"/>
            <a:ext cx="4741862"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50000"/>
              </a:spcBef>
              <a:buFont typeface="Arial" pitchFamily="34" charset="0"/>
              <a:buChar char="•"/>
            </a:pPr>
            <a:r>
              <a:rPr lang="ar-JO" altLang="en-US" b="1" dirty="0">
                <a:latin typeface="Arial" panose="020B0604020202020204" pitchFamily="34" charset="0"/>
                <a:cs typeface="Arial" panose="020B0604020202020204" pitchFamily="34" charset="0"/>
              </a:rPr>
              <a:t>بعض الكلمات العبرية هي من الفلسطيين</a:t>
            </a:r>
            <a:endParaRPr lang="en-US" altLang="en-US" b="1" dirty="0">
              <a:latin typeface="Arial" panose="020B0604020202020204" pitchFamily="34" charset="0"/>
              <a:cs typeface="Arial" panose="020B0604020202020204" pitchFamily="34" charset="0"/>
            </a:endParaRPr>
          </a:p>
          <a:p>
            <a:pPr algn="r" rtl="1" eaLnBrk="1" hangingPunct="1">
              <a:spcBef>
                <a:spcPct val="50000"/>
              </a:spcBef>
              <a:buFont typeface="Arial" pitchFamily="34" charset="0"/>
              <a:buChar char="•"/>
            </a:pPr>
            <a:r>
              <a:rPr lang="ar-JO" altLang="en-US" b="1" dirty="0">
                <a:latin typeface="Arial" panose="020B0604020202020204" pitchFamily="34" charset="0"/>
                <a:cs typeface="Arial" panose="020B0604020202020204" pitchFamily="34" charset="0"/>
              </a:rPr>
              <a:t>الكلمة العبرية للخوذة (قبا) هي كلمة أجنبية منسوبة إلى الفلسطينيين</a:t>
            </a:r>
            <a:endParaRPr lang="en-US" altLang="en-US" b="1" dirty="0">
              <a:latin typeface="Arial" panose="020B0604020202020204" pitchFamily="34" charset="0"/>
              <a:cs typeface="Arial" panose="020B0604020202020204" pitchFamily="34" charset="0"/>
            </a:endParaRPr>
          </a:p>
        </p:txBody>
      </p:sp>
      <p:pic>
        <p:nvPicPr>
          <p:cNvPr id="1269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900" y="4495800"/>
            <a:ext cx="12573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4495800"/>
            <a:ext cx="1282700" cy="143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4"/>
          <p:cNvSpPr txBox="1">
            <a:spLocks noChangeArrowheads="1"/>
          </p:cNvSpPr>
          <p:nvPr/>
        </p:nvSpPr>
        <p:spPr bwMode="auto">
          <a:xfrm>
            <a:off x="8426450" y="76200"/>
            <a:ext cx="6639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111</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95288" y="0"/>
            <a:ext cx="8061325" cy="836613"/>
          </a:xfrm>
          <a:solidFill>
            <a:schemeClr val="accent1">
              <a:lumMod val="50000"/>
            </a:schemeClr>
          </a:solidFill>
        </p:spPr>
        <p:txBody>
          <a:bodyPr/>
          <a:lstStyle/>
          <a:p>
            <a:pPr>
              <a:defRPr/>
            </a:pPr>
            <a:r>
              <a:rPr lang="ar-JO" sz="3600" kern="1200" dirty="0">
                <a:solidFill>
                  <a:srgbClr val="FFFFFF"/>
                </a:solidFill>
                <a:ea typeface="ＭＳ Ｐゴシック"/>
              </a:rPr>
              <a:t>اللغة</a:t>
            </a:r>
            <a:endParaRPr lang="en-US" dirty="0">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3"/>
          <p:cNvSpPr txBox="1">
            <a:spLocks noChangeArrowheads="1"/>
          </p:cNvSpPr>
          <p:nvPr/>
        </p:nvSpPr>
        <p:spPr bwMode="auto">
          <a:xfrm>
            <a:off x="-1" y="1157288"/>
            <a:ext cx="91304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سيطروا على سبك الحديد (ومنعوا إسرائيل من امتلاك حتى حداد –1 صم 13: 19-22) </a:t>
            </a:r>
            <a:endParaRPr lang="en-US" altLang="en-US" b="1" dirty="0">
              <a:latin typeface="Arial" panose="020B0604020202020204" pitchFamily="34" charset="0"/>
              <a:cs typeface="Arial" panose="020B0604020202020204" pitchFamily="34" charset="0"/>
            </a:endParaRPr>
          </a:p>
        </p:txBody>
      </p:sp>
      <p:pic>
        <p:nvPicPr>
          <p:cNvPr id="128002" name="Picture 54"/>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2281238"/>
            <a:ext cx="3468688" cy="4576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3" name="Text Box 2"/>
          <p:cNvSpPr txBox="1">
            <a:spLocks noChangeArrowheads="1"/>
          </p:cNvSpPr>
          <p:nvPr/>
        </p:nvSpPr>
        <p:spPr bwMode="auto">
          <a:xfrm>
            <a:off x="3657600" y="2281238"/>
            <a:ext cx="53340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كانت ثقافتهم المادية أكبر بكثير من ثقافة إسرائيل</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كان الفلسطيون في الحقيقة هم أصحاب التأثير الحضاري الأكبر في فلسطين</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منحتهم ثقافتهم المتفوقة وتنظيمهم السياسي السيطرة على فلسطين كلها</a:t>
            </a:r>
            <a:endParaRPr lang="en-US" altLang="en-US" b="1" dirty="0">
              <a:latin typeface="Arial" panose="020B0604020202020204" pitchFamily="34" charset="0"/>
              <a:cs typeface="Arial" panose="020B0604020202020204" pitchFamily="34" charset="0"/>
            </a:endParaRPr>
          </a:p>
        </p:txBody>
      </p:sp>
      <p:sp>
        <p:nvSpPr>
          <p:cNvPr id="128004" name="Text Box 55"/>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112</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68313" y="188913"/>
            <a:ext cx="7772400" cy="792162"/>
          </a:xfrm>
          <a:ln w="57150">
            <a:solidFill>
              <a:srgbClr val="FF0000"/>
            </a:solidFill>
          </a:ln>
        </p:spPr>
        <p:txBody>
          <a:bodyPr anchor="t"/>
          <a:lstStyle/>
          <a:p>
            <a:pPr>
              <a:defRPr/>
            </a:pPr>
            <a:r>
              <a:rPr lang="ar-JO" kern="1200" dirty="0">
                <a:solidFill>
                  <a:srgbClr val="000000"/>
                </a:solidFill>
                <a:ea typeface="ＭＳ Ｐゴシック"/>
              </a:rPr>
              <a:t>حدادو الحديد</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
          <p:cNvSpPr>
            <a:spLocks noChangeArrowheads="1"/>
          </p:cNvSpPr>
          <p:nvPr/>
        </p:nvSpPr>
        <p:spPr bwMode="auto">
          <a:xfrm>
            <a:off x="0" y="0"/>
            <a:ext cx="9144000" cy="1752600"/>
          </a:xfrm>
          <a:prstGeom prst="rect">
            <a:avLst/>
          </a:prstGeom>
          <a:gradFill rotWithShape="0">
            <a:gsLst>
              <a:gs pos="0">
                <a:srgbClr val="996633"/>
              </a:gs>
              <a:gs pos="100000">
                <a:srgbClr val="25190C"/>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pic>
        <p:nvPicPr>
          <p:cNvPr id="12902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7" name="Text Box 2"/>
          <p:cNvSpPr txBox="1">
            <a:spLocks noChangeArrowheads="1"/>
          </p:cNvSpPr>
          <p:nvPr/>
        </p:nvSpPr>
        <p:spPr bwMode="auto">
          <a:xfrm>
            <a:off x="381000" y="381000"/>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b="1" dirty="0">
              <a:latin typeface="Arial" panose="020B0604020202020204" pitchFamily="34" charset="0"/>
              <a:cs typeface="Arial" panose="020B0604020202020204" pitchFamily="34" charset="0"/>
            </a:endParaRPr>
          </a:p>
        </p:txBody>
      </p:sp>
      <p:sp>
        <p:nvSpPr>
          <p:cNvPr id="33795" name="Text Box 3"/>
          <p:cNvSpPr txBox="1">
            <a:spLocks noChangeArrowheads="1"/>
          </p:cNvSpPr>
          <p:nvPr/>
        </p:nvSpPr>
        <p:spPr bwMode="auto">
          <a:xfrm>
            <a:off x="0" y="2057400"/>
            <a:ext cx="8878888" cy="5847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r">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ثلاثة آلهة فلسطية مشهورة في الكتاب المقدس:</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33796" name="Text Box 4"/>
          <p:cNvSpPr txBox="1">
            <a:spLocks noChangeArrowheads="1"/>
          </p:cNvSpPr>
          <p:nvPr/>
        </p:nvSpPr>
        <p:spPr bwMode="auto">
          <a:xfrm>
            <a:off x="533400" y="3200400"/>
            <a:ext cx="3886200" cy="52322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p>
            <a:pPr algn="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1. عشتاروث (1 ملوك 11: 5)</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33797" name="Text Box 5"/>
          <p:cNvSpPr txBox="1">
            <a:spLocks noChangeArrowheads="1"/>
          </p:cNvSpPr>
          <p:nvPr/>
        </p:nvSpPr>
        <p:spPr bwMode="auto">
          <a:xfrm>
            <a:off x="1676401" y="4191000"/>
            <a:ext cx="4572000" cy="52322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solidFill>
                  <a:schemeClr val="bg1"/>
                </a:solidFill>
                <a:latin typeface="Arial" panose="020B0604020202020204" pitchFamily="34" charset="0"/>
                <a:cs typeface="Arial" panose="020B0604020202020204" pitchFamily="34" charset="0"/>
              </a:rPr>
              <a:t>2. بعل – زبوب (2 ملوك 1: 1-16)</a:t>
            </a:r>
            <a:endParaRPr lang="en-US" altLang="en-US" sz="2800" b="1" dirty="0">
              <a:solidFill>
                <a:schemeClr val="bg1"/>
              </a:solidFill>
              <a:latin typeface="Arial" panose="020B0604020202020204" pitchFamily="34" charset="0"/>
              <a:cs typeface="Arial" panose="020B0604020202020204" pitchFamily="34" charset="0"/>
            </a:endParaRPr>
          </a:p>
        </p:txBody>
      </p:sp>
      <p:sp>
        <p:nvSpPr>
          <p:cNvPr id="129031" name="Text Box 6"/>
          <p:cNvSpPr txBox="1">
            <a:spLocks noChangeArrowheads="1"/>
          </p:cNvSpPr>
          <p:nvPr/>
        </p:nvSpPr>
        <p:spPr bwMode="auto">
          <a:xfrm>
            <a:off x="2955925" y="4724400"/>
            <a:ext cx="588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1524000" y="0"/>
            <a:ext cx="6096000" cy="1676400"/>
            <a:chOff x="816" y="144"/>
            <a:chExt cx="3840" cy="1056"/>
          </a:xfrm>
        </p:grpSpPr>
        <p:grpSp>
          <p:nvGrpSpPr>
            <p:cNvPr id="129036" name="Group 8"/>
            <p:cNvGrpSpPr>
              <a:grpSpLocks/>
            </p:cNvGrpSpPr>
            <p:nvPr/>
          </p:nvGrpSpPr>
          <p:grpSpPr bwMode="auto">
            <a:xfrm>
              <a:off x="816" y="384"/>
              <a:ext cx="480" cy="605"/>
              <a:chOff x="624" y="384"/>
              <a:chExt cx="480" cy="605"/>
            </a:xfrm>
          </p:grpSpPr>
          <p:pic>
            <p:nvPicPr>
              <p:cNvPr id="12907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482"/>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384"/>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528"/>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12903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482"/>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3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3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524"/>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482"/>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2"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3"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 y="816"/>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4"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576"/>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5"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144"/>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6"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13"/>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7"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313"/>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 y="524"/>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 y="693"/>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336"/>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4"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693"/>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5"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524"/>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6"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862"/>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7"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 y="103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8"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103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9"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0"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1"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355"/>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2" name="Picture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3"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609"/>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5"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6"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7"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8"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9"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0"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1"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2"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 y="816"/>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3"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48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4"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 y="48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33844" name="Text Box 52"/>
          <p:cNvSpPr txBox="1">
            <a:spLocks noChangeArrowheads="1"/>
          </p:cNvSpPr>
          <p:nvPr/>
        </p:nvSpPr>
        <p:spPr bwMode="auto">
          <a:xfrm>
            <a:off x="2819400" y="5181600"/>
            <a:ext cx="5607050" cy="52322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p>
            <a:pPr algn="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3. داجون (قضاة 16: 2، 1 صموئيل 5: 17)</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34827" name="Text Box 11"/>
          <p:cNvSpPr txBox="1">
            <a:spLocks noChangeArrowheads="1"/>
          </p:cNvSpPr>
          <p:nvPr/>
        </p:nvSpPr>
        <p:spPr bwMode="auto">
          <a:xfrm>
            <a:off x="8426450" y="762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chemeClr val="bg1"/>
                </a:solidFill>
                <a:latin typeface="Arial" panose="020B0604020202020204" pitchFamily="34" charset="0"/>
                <a:cs typeface="Arial" panose="020B0604020202020204" pitchFamily="34" charset="0"/>
              </a:rPr>
              <a:t>109</a:t>
            </a:r>
            <a:endParaRPr lang="en-US" altLang="en-US" b="1" dirty="0">
              <a:solidFill>
                <a:schemeClr val="bg1"/>
              </a:solidFill>
              <a:latin typeface="Arial" panose="020B0604020202020204" pitchFamily="34" charset="0"/>
              <a:cs typeface="Arial" panose="020B0604020202020204" pitchFamily="34" charset="0"/>
            </a:endParaRPr>
          </a:p>
        </p:txBody>
      </p:sp>
      <p:sp>
        <p:nvSpPr>
          <p:cNvPr id="129035" name="Title 2"/>
          <p:cNvSpPr>
            <a:spLocks noGrp="1"/>
          </p:cNvSpPr>
          <p:nvPr>
            <p:ph type="title" idx="4294967295"/>
          </p:nvPr>
        </p:nvSpPr>
        <p:spPr>
          <a:xfrm>
            <a:off x="9436100" y="1844675"/>
            <a:ext cx="2624138" cy="3303588"/>
          </a:xfrm>
        </p:spPr>
        <p:txBody>
          <a:bodyPr/>
          <a:lstStyle/>
          <a:p>
            <a:r>
              <a:rPr lang="ar-JO" altLang="en-US" dirty="0">
                <a:ea typeface="ＭＳ Ｐゴシック" pitchFamily="34" charset="-128"/>
              </a:rPr>
              <a:t>الدين</a:t>
            </a:r>
            <a:endParaRPr lang="en-US" altLang="en-US" dirty="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3795"/>
                                        </p:tgtEl>
                                        <p:attrNameLst>
                                          <p:attrName>style.visibility</p:attrName>
                                        </p:attrNameLst>
                                      </p:cBhvr>
                                      <p:to>
                                        <p:strVal val="visible"/>
                                      </p:to>
                                    </p:set>
                                    <p:anim calcmode="lin" valueType="num">
                                      <p:cBhvr additive="base">
                                        <p:cTn id="12" dur="500" fill="hold"/>
                                        <p:tgtEl>
                                          <p:spTgt spid="33795"/>
                                        </p:tgtEl>
                                        <p:attrNameLst>
                                          <p:attrName>ppt_x</p:attrName>
                                        </p:attrNameLst>
                                      </p:cBhvr>
                                      <p:tavLst>
                                        <p:tav tm="0">
                                          <p:val>
                                            <p:strVal val="0-#ppt_w/2"/>
                                          </p:val>
                                        </p:tav>
                                        <p:tav tm="100000">
                                          <p:val>
                                            <p:strVal val="#ppt_x"/>
                                          </p:val>
                                        </p:tav>
                                      </p:tavLst>
                                    </p:anim>
                                    <p:anim calcmode="lin" valueType="num">
                                      <p:cBhvr additive="base">
                                        <p:cTn id="13" dur="500" fill="hold"/>
                                        <p:tgtEl>
                                          <p:spTgt spid="3379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3796"/>
                                        </p:tgtEl>
                                        <p:attrNameLst>
                                          <p:attrName>style.visibility</p:attrName>
                                        </p:attrNameLst>
                                      </p:cBhvr>
                                      <p:to>
                                        <p:strVal val="visible"/>
                                      </p:to>
                                    </p:set>
                                    <p:animEffect transition="in" filter="dissolve">
                                      <p:cBhvr>
                                        <p:cTn id="18" dur="500"/>
                                        <p:tgtEl>
                                          <p:spTgt spid="3379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animEffect transition="in" filter="dissolve">
                                      <p:cBhvr>
                                        <p:cTn id="23" dur="500"/>
                                        <p:tgtEl>
                                          <p:spTgt spid="3379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3844"/>
                                        </p:tgtEl>
                                        <p:attrNameLst>
                                          <p:attrName>style.visibility</p:attrName>
                                        </p:attrNameLst>
                                      </p:cBhvr>
                                      <p:to>
                                        <p:strVal val="visible"/>
                                      </p:to>
                                    </p:set>
                                    <p:animEffect transition="in" filter="dissolve">
                                      <p:cBhvr>
                                        <p:cTn id="28" dur="500"/>
                                        <p:tgtEl>
                                          <p:spTgt spid="3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33796" grpId="0" autoUpdateAnimBg="0"/>
      <p:bldP spid="33797" grpId="0" autoUpdateAnimBg="0"/>
      <p:bldP spid="3384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2"/>
          <p:cNvSpPr txBox="1">
            <a:spLocks noChangeArrowheads="1"/>
          </p:cNvSpPr>
          <p:nvPr/>
        </p:nvSpPr>
        <p:spPr bwMode="auto">
          <a:xfrm>
            <a:off x="3810000" y="3429000"/>
            <a:ext cx="480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b="1" dirty="0">
              <a:latin typeface="Arial" panose="020B0604020202020204" pitchFamily="34" charset="0"/>
              <a:cs typeface="Arial" panose="020B0604020202020204" pitchFamily="34" charset="0"/>
            </a:endParaRPr>
          </a:p>
        </p:txBody>
      </p:sp>
      <p:sp>
        <p:nvSpPr>
          <p:cNvPr id="34819" name="Rectangle 3"/>
          <p:cNvSpPr>
            <a:spLocks noChangeArrowheads="1"/>
          </p:cNvSpPr>
          <p:nvPr/>
        </p:nvSpPr>
        <p:spPr bwMode="auto">
          <a:xfrm>
            <a:off x="3886200" y="4581525"/>
            <a:ext cx="48768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عبد إسرائيل عشتاروث فور وصول الشعي إلى أرض الموعد (قض 2: 13)</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تم وضع جسد شاول في هيكل عشتاروث       (1 صم 31: 10)</a:t>
            </a:r>
            <a:endParaRPr lang="en-US" altLang="en-US" b="1" dirty="0">
              <a:latin typeface="Arial" panose="020B0604020202020204" pitchFamily="34" charset="0"/>
              <a:cs typeface="Arial" panose="020B0604020202020204" pitchFamily="34" charset="0"/>
            </a:endParaRP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743450"/>
            <a:ext cx="1401763"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2" name="Text Box 6"/>
          <p:cNvSpPr txBox="1">
            <a:spLocks noChangeArrowheads="1"/>
          </p:cNvSpPr>
          <p:nvPr/>
        </p:nvSpPr>
        <p:spPr bwMode="auto">
          <a:xfrm>
            <a:off x="1" y="530225"/>
            <a:ext cx="4876800" cy="323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إله سامي معروف</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أسماء أخرى: أثتارت، أثتارتو (الأوغاريتية) عشتارت (الفينيقية) ‘ستارتي (اليونانية) وعشتار (بلاد ما بين النهرين)</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المعنى: العار</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الإلهة الأم، إلهة الخصوبة والحرب والحرب (تم تقديمها إلى بني إسرائيل من قبل الكنعانيين)</a:t>
            </a:r>
            <a:endParaRPr lang="en-US" altLang="en-US" b="1" dirty="0">
              <a:latin typeface="Arial" panose="020B0604020202020204" pitchFamily="34" charset="0"/>
              <a:cs typeface="Arial" panose="020B0604020202020204" pitchFamily="34" charset="0"/>
            </a:endParaRPr>
          </a:p>
        </p:txBody>
      </p:sp>
      <p:pic>
        <p:nvPicPr>
          <p:cNvPr id="130053" name="Picture 8" descr="filis~0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76800" y="228600"/>
            <a:ext cx="4114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5" name="Text Box 15"/>
          <p:cNvSpPr txBox="1">
            <a:spLocks noChangeArrowheads="1"/>
          </p:cNvSpPr>
          <p:nvPr/>
        </p:nvSpPr>
        <p:spPr bwMode="auto">
          <a:xfrm>
            <a:off x="8243888" y="231775"/>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chemeClr val="bg1"/>
                </a:solidFill>
                <a:latin typeface="Arial" panose="020B0604020202020204" pitchFamily="34" charset="0"/>
                <a:cs typeface="Arial" panose="020B0604020202020204" pitchFamily="34" charset="0"/>
              </a:rPr>
              <a:t>109</a:t>
            </a:r>
            <a:endParaRPr lang="en-US" altLang="en-US"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2225" y="11113"/>
            <a:ext cx="4765675" cy="538162"/>
          </a:xfrm>
          <a:solidFill>
            <a:srgbClr val="FF0000"/>
          </a:solidFill>
        </p:spPr>
        <p:txBody>
          <a:bodyPr/>
          <a:lstStyle/>
          <a:p>
            <a:pPr eaLnBrk="1" hangingPunct="1"/>
            <a:r>
              <a:rPr lang="ar-JO" altLang="en-US" sz="2400" dirty="0">
                <a:solidFill>
                  <a:srgbClr val="FFFFFF"/>
                </a:solidFill>
                <a:ea typeface="ＭＳ Ｐゴシック" pitchFamily="34" charset="-128"/>
              </a:rPr>
              <a:t>عستاروث / عشتاروث</a:t>
            </a:r>
            <a:endParaRPr lang="en-US" altLang="en-US" dirty="0">
              <a:solidFill>
                <a:srgbClr val="FFFFFF"/>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dissolve">
                                      <p:cBhvr>
                                        <p:cTn id="7" dur="500"/>
                                        <p:tgtEl>
                                          <p:spTgt spid="34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dissolve">
                                      <p:cBhvr>
                                        <p:cTn id="12" dur="500"/>
                                        <p:tgtEl>
                                          <p:spTgt spid="348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4820"/>
                                        </p:tgtEl>
                                        <p:attrNameLst>
                                          <p:attrName>style.visibility</p:attrName>
                                        </p:attrNameLst>
                                      </p:cBhvr>
                                      <p:to>
                                        <p:strVal val="visible"/>
                                      </p:to>
                                    </p:set>
                                    <p:animEffect transition="in" filter="dissolve">
                                      <p:cBhvr>
                                        <p:cTn id="1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P spid="3482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25400"/>
            <a:ext cx="9220200" cy="6908800"/>
          </a:xfrm>
          <a:noFill/>
        </p:spPr>
      </p:pic>
      <p:sp>
        <p:nvSpPr>
          <p:cNvPr id="63491" name="Rectangle 3"/>
          <p:cNvSpPr>
            <a:spLocks noGrp="1" noChangeArrowheads="1"/>
          </p:cNvSpPr>
          <p:nvPr>
            <p:ph type="title"/>
          </p:nvPr>
        </p:nvSpPr>
        <p:spPr>
          <a:xfrm>
            <a:off x="533400" y="0"/>
            <a:ext cx="4758680" cy="1143000"/>
          </a:xfrm>
          <a:solidFill>
            <a:srgbClr val="0000FF"/>
          </a:solidFill>
          <a:effectLst>
            <a:outerShdw blurRad="63500" dist="35921" dir="2700000" algn="ctr" rotWithShape="0">
              <a:schemeClr val="bg2">
                <a:alpha val="74997"/>
              </a:schemeClr>
            </a:outerShdw>
          </a:effectLst>
        </p:spPr>
        <p:txBody>
          <a:bodyPr/>
          <a:lstStyle/>
          <a:p>
            <a:pPr eaLnBrk="1" hangingPunct="1"/>
            <a:r>
              <a:rPr lang="ar-JO" altLang="en-US" dirty="0">
                <a:effectLst>
                  <a:outerShdw blurRad="38100" dist="38100" dir="2700000" algn="tl">
                    <a:srgbClr val="000000"/>
                  </a:outerShdw>
                </a:effectLst>
                <a:ea typeface="ＭＳ Ｐゴシック" pitchFamily="34" charset="-128"/>
                <a:cs typeface="Arial" panose="020B0604020202020204" pitchFamily="34" charset="0"/>
              </a:rPr>
              <a:t>جغرافيا الشرق الأدنى القديم</a:t>
            </a:r>
            <a:endParaRPr lang="en-US" altLang="en-US" dirty="0">
              <a:effectLst>
                <a:outerShdw blurRad="38100" dist="38100" dir="2700000" algn="tl">
                  <a:srgbClr val="000000"/>
                </a:outerShdw>
              </a:effectLst>
              <a:ea typeface="ＭＳ Ｐゴシック" pitchFamily="34" charset="-128"/>
              <a:cs typeface="Arial" panose="020B0604020202020204" pitchFamily="34" charset="0"/>
            </a:endParaRPr>
          </a:p>
        </p:txBody>
      </p:sp>
      <p:sp>
        <p:nvSpPr>
          <p:cNvPr id="98307" name="Text Box 7"/>
          <p:cNvSpPr txBox="1">
            <a:spLocks noChangeArrowheads="1"/>
          </p:cNvSpPr>
          <p:nvPr/>
        </p:nvSpPr>
        <p:spPr bwMode="auto">
          <a:xfrm>
            <a:off x="84264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17</a:t>
            </a:r>
            <a:endParaRPr lang="en-US" altLang="en-US" b="1" dirty="0">
              <a:latin typeface="Arial" panose="020B0604020202020204" pitchFamily="34" charset="0"/>
              <a:cs typeface="Arial" panose="020B0604020202020204" pitchFamily="34" charset="0"/>
            </a:endParaRPr>
          </a:p>
        </p:txBody>
      </p:sp>
      <p:sp>
        <p:nvSpPr>
          <p:cNvPr id="98309" name="Oval 10"/>
          <p:cNvSpPr>
            <a:spLocks noChangeArrowheads="1"/>
          </p:cNvSpPr>
          <p:nvPr/>
        </p:nvSpPr>
        <p:spPr bwMode="auto">
          <a:xfrm>
            <a:off x="-227013" y="2357438"/>
            <a:ext cx="2057401" cy="841375"/>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CA50FCD-0AED-20CA-C079-FD0CA41C8BA7}"/>
              </a:ext>
            </a:extLst>
          </p:cNvPr>
          <p:cNvSpPr/>
          <p:nvPr/>
        </p:nvSpPr>
        <p:spPr>
          <a:xfrm>
            <a:off x="-76200" y="2357437"/>
            <a:ext cx="1906588" cy="9184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b="1" dirty="0">
                <a:solidFill>
                  <a:srgbClr val="003300"/>
                </a:solidFill>
                <a:latin typeface="Arial" panose="020B0604020202020204" pitchFamily="34" charset="0"/>
                <a:cs typeface="Arial" panose="020B0604020202020204" pitchFamily="34" charset="0"/>
              </a:rPr>
              <a:t>الكريتيين</a:t>
            </a:r>
            <a:endParaRPr lang="en-US" b="1" dirty="0">
              <a:solidFill>
                <a:srgbClr val="003300"/>
              </a:solidFill>
              <a:latin typeface="Arial" panose="020B0604020202020204" pitchFamily="34" charset="0"/>
              <a:cs typeface="Arial" panose="020B0604020202020204" pitchFamily="34" charset="0"/>
            </a:endParaRPr>
          </a:p>
        </p:txBody>
      </p:sp>
      <p:sp>
        <p:nvSpPr>
          <p:cNvPr id="3" name="Text Box 6">
            <a:extLst>
              <a:ext uri="{FF2B5EF4-FFF2-40B4-BE49-F238E27FC236}">
                <a16:creationId xmlns:a16="http://schemas.microsoft.com/office/drawing/2014/main" id="{B42AAD36-6EF5-3DCC-9A86-5B3EEB49A213}"/>
              </a:ext>
            </a:extLst>
          </p:cNvPr>
          <p:cNvSpPr txBox="1">
            <a:spLocks noChangeArrowheads="1"/>
          </p:cNvSpPr>
          <p:nvPr/>
        </p:nvSpPr>
        <p:spPr bwMode="auto">
          <a:xfrm>
            <a:off x="4886325" y="3167390"/>
            <a:ext cx="1512168" cy="646331"/>
          </a:xfrm>
          <a:prstGeom prst="rect">
            <a:avLst/>
          </a:prstGeom>
          <a:solidFill>
            <a:schemeClr val="bg2"/>
          </a:solidFill>
          <a:ln w="9525">
            <a:solidFill>
              <a:srgbClr val="073907"/>
            </a:solidFill>
            <a:miter lim="800000"/>
            <a:headEnd/>
            <a:tailEnd/>
          </a:ln>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SA" altLang="en-US" sz="3600" b="1" dirty="0">
                <a:solidFill>
                  <a:schemeClr val="accent3">
                    <a:lumMod val="20000"/>
                    <a:lumOff val="80000"/>
                  </a:schemeClr>
                </a:solidFill>
                <a:latin typeface="Arial" panose="020B0604020202020204" pitchFamily="34" charset="0"/>
                <a:cs typeface="Arial" panose="020B0604020202020204" pitchFamily="34" charset="0"/>
              </a:rPr>
              <a:t>بابل</a:t>
            </a:r>
            <a:endParaRPr lang="en-US" altLang="en-US" sz="3600" b="1" dirty="0">
              <a:solidFill>
                <a:schemeClr val="accent3">
                  <a:lumMod val="20000"/>
                  <a:lumOff val="8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4" descr="filis3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9388" y="188913"/>
            <a:ext cx="1958975" cy="299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4" name="Picture 13" descr="filis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46075"/>
            <a:ext cx="3505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5" name="Picture 12" descr="filis3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39000" y="762000"/>
            <a:ext cx="10668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10" descr="filis3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200" y="3429000"/>
            <a:ext cx="266700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7" name="Text Box 6"/>
          <p:cNvSpPr txBox="1">
            <a:spLocks noChangeArrowheads="1"/>
          </p:cNvSpPr>
          <p:nvPr/>
        </p:nvSpPr>
        <p:spPr bwMode="auto">
          <a:xfrm>
            <a:off x="2195513" y="638175"/>
            <a:ext cx="25209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latin typeface="Arial" panose="020B0604020202020204" pitchFamily="34" charset="0"/>
                <a:cs typeface="Arial" panose="020B0604020202020204" pitchFamily="34" charset="0"/>
              </a:rPr>
              <a:t>عشيرة/عشتروت</a:t>
            </a:r>
          </a:p>
          <a:p>
            <a:pPr algn="r" eaLnBrk="1" hangingPunct="1">
              <a:spcBef>
                <a:spcPct val="50000"/>
              </a:spcBef>
            </a:pPr>
            <a:r>
              <a:rPr lang="ar-JO" altLang="en-US" b="1" dirty="0">
                <a:latin typeface="Arial" panose="020B0604020202020204" pitchFamily="34" charset="0"/>
                <a:cs typeface="Arial" panose="020B0604020202020204" pitchFamily="34" charset="0"/>
              </a:rPr>
              <a:t>(من حفريات تل رحوف في وادي الأردن)</a:t>
            </a:r>
            <a:endParaRPr lang="en-US" altLang="en-US" b="1" dirty="0">
              <a:latin typeface="Arial" panose="020B0604020202020204" pitchFamily="34" charset="0"/>
              <a:cs typeface="Arial" panose="020B0604020202020204" pitchFamily="34" charset="0"/>
            </a:endParaRPr>
          </a:p>
        </p:txBody>
      </p:sp>
      <p:sp>
        <p:nvSpPr>
          <p:cNvPr id="131078" name="Text Box 7"/>
          <p:cNvSpPr txBox="1">
            <a:spLocks noChangeArrowheads="1"/>
          </p:cNvSpPr>
          <p:nvPr/>
        </p:nvSpPr>
        <p:spPr bwMode="auto">
          <a:xfrm>
            <a:off x="2819400" y="5394325"/>
            <a:ext cx="326548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latin typeface="Arial" panose="020B0604020202020204" pitchFamily="34" charset="0"/>
                <a:cs typeface="Arial" panose="020B0604020202020204" pitchFamily="34" charset="0"/>
              </a:rPr>
              <a:t>عشتاروث</a:t>
            </a:r>
            <a:r>
              <a:rPr lang="en-US" altLang="en-US" sz="2800" b="1" dirty="0">
                <a:latin typeface="Arial" panose="020B0604020202020204" pitchFamily="34" charset="0"/>
                <a:cs typeface="Arial" panose="020B0604020202020204" pitchFamily="34" charset="0"/>
              </a:rPr>
              <a:t> </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rPr>
              <a:t>(</a:t>
            </a:r>
            <a:r>
              <a:rPr lang="ar-JO" altLang="en-US" b="1" dirty="0">
                <a:latin typeface="Arial" panose="020B0604020202020204" pitchFamily="34" charset="0"/>
                <a:cs typeface="Arial" panose="020B0604020202020204" pitchFamily="34" charset="0"/>
              </a:rPr>
              <a:t>لوحة ذهبية من 4 إلهات مجنحات</a:t>
            </a:r>
            <a:r>
              <a:rPr lang="en-US" altLang="en-US" b="1" dirty="0">
                <a:latin typeface="Arial" panose="020B0604020202020204" pitchFamily="34" charset="0"/>
                <a:cs typeface="Arial" panose="020B0604020202020204" pitchFamily="34" charset="0"/>
              </a:rPr>
              <a:t>)</a:t>
            </a:r>
          </a:p>
        </p:txBody>
      </p:sp>
      <p:sp>
        <p:nvSpPr>
          <p:cNvPr id="131079" name="Text Box 8"/>
          <p:cNvSpPr txBox="1">
            <a:spLocks noChangeArrowheads="1"/>
          </p:cNvSpPr>
          <p:nvPr/>
        </p:nvSpPr>
        <p:spPr bwMode="auto">
          <a:xfrm>
            <a:off x="3995936" y="3546475"/>
            <a:ext cx="3014464" cy="1261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latin typeface="Arial" panose="020B0604020202020204" pitchFamily="34" charset="0"/>
                <a:cs typeface="Arial" panose="020B0604020202020204" pitchFamily="34" charset="0"/>
              </a:rPr>
              <a:t>قاداش/عشيرة</a:t>
            </a:r>
            <a:br>
              <a:rPr lang="en-US" altLang="en-US" sz="2800" b="1" dirty="0">
                <a:latin typeface="Arial" panose="020B0604020202020204" pitchFamily="34" charset="0"/>
                <a:cs typeface="Arial" panose="020B0604020202020204" pitchFamily="34" charset="0"/>
              </a:rPr>
            </a:br>
            <a:r>
              <a:rPr lang="ar-JO" altLang="en-US" b="1" dirty="0">
                <a:latin typeface="Arial" panose="020B0604020202020204" pitchFamily="34" charset="0"/>
                <a:cs typeface="Arial" panose="020B0604020202020204" pitchFamily="34" charset="0"/>
              </a:rPr>
              <a:t>(إلهة في قلادة من رقائق الذهب الخاص)</a:t>
            </a:r>
            <a:endParaRPr lang="en-US" altLang="en-US" b="1" dirty="0">
              <a:latin typeface="Arial" panose="020B0604020202020204" pitchFamily="34" charset="0"/>
              <a:cs typeface="Arial" panose="020B0604020202020204" pitchFamily="34" charset="0"/>
            </a:endParaRPr>
          </a:p>
        </p:txBody>
      </p:sp>
      <p:sp>
        <p:nvSpPr>
          <p:cNvPr id="131080" name="Text Box 11"/>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109</a:t>
            </a:r>
            <a:endParaRPr lang="en-US" altLang="en-US" b="1" dirty="0">
              <a:latin typeface="Arial" panose="020B0604020202020204" pitchFamily="34" charset="0"/>
              <a:cs typeface="Arial" panose="020B0604020202020204" pitchFamily="34" charset="0"/>
            </a:endParaRPr>
          </a:p>
        </p:txBody>
      </p:sp>
      <p:sp>
        <p:nvSpPr>
          <p:cNvPr id="131081" name="Title 1"/>
          <p:cNvSpPr>
            <a:spLocks noGrp="1"/>
          </p:cNvSpPr>
          <p:nvPr>
            <p:ph type="title" idx="4294967295"/>
          </p:nvPr>
        </p:nvSpPr>
        <p:spPr>
          <a:xfrm>
            <a:off x="2339975" y="0"/>
            <a:ext cx="5545138" cy="549275"/>
          </a:xfrm>
          <a:solidFill>
            <a:srgbClr val="FF0000"/>
          </a:solidFill>
        </p:spPr>
        <p:txBody>
          <a:bodyPr/>
          <a:lstStyle/>
          <a:p>
            <a:r>
              <a:rPr lang="ar-JO" altLang="en-US" sz="3600" dirty="0">
                <a:solidFill>
                  <a:srgbClr val="FFFFFF"/>
                </a:solidFill>
                <a:ea typeface="ＭＳ Ｐゴシック" pitchFamily="34" charset="-128"/>
              </a:rPr>
              <a:t>أشكال أخرى للإلهات</a:t>
            </a:r>
            <a:endParaRPr lang="en-US" altLang="en-US" sz="3600" dirty="0">
              <a:solidFill>
                <a:srgbClr val="FFFFFF"/>
              </a:solidFill>
              <a:ea typeface="ＭＳ Ｐゴシック" pitchFamily="34"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425450" y="381000"/>
            <a:ext cx="828833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sz="2800" b="1" dirty="0">
              <a:latin typeface="Arial" panose="020B0604020202020204" pitchFamily="34" charset="0"/>
              <a:cs typeface="Arial" panose="020B0604020202020204" pitchFamily="34" charset="0"/>
            </a:endParaRPr>
          </a:p>
        </p:txBody>
      </p:sp>
      <p:sp>
        <p:nvSpPr>
          <p:cNvPr id="36867" name="Text Box 3"/>
          <p:cNvSpPr txBox="1">
            <a:spLocks noChangeArrowheads="1"/>
          </p:cNvSpPr>
          <p:nvPr/>
        </p:nvSpPr>
        <p:spPr bwMode="auto">
          <a:xfrm>
            <a:off x="611188" y="1341438"/>
            <a:ext cx="387826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latin typeface="Arial" panose="020B0604020202020204" pitchFamily="34" charset="0"/>
                <a:cs typeface="Arial" panose="020B0604020202020204" pitchFamily="34" charset="0"/>
              </a:rPr>
              <a:t>بعل = سيد، رب             زبوب = ؟؟؟</a:t>
            </a:r>
            <a:endParaRPr lang="en-US" altLang="en-US" sz="2800" b="1" dirty="0">
              <a:latin typeface="Arial" panose="020B0604020202020204" pitchFamily="34" charset="0"/>
              <a:cs typeface="Arial" panose="020B0604020202020204" pitchFamily="34" charset="0"/>
            </a:endParaRPr>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90800"/>
            <a:ext cx="2100263"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609600"/>
            <a:ext cx="1646238"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1" name="Text Box 7"/>
          <p:cNvSpPr txBox="1">
            <a:spLocks noChangeArrowheads="1"/>
          </p:cNvSpPr>
          <p:nvPr/>
        </p:nvSpPr>
        <p:spPr bwMode="auto">
          <a:xfrm>
            <a:off x="298450" y="4648200"/>
            <a:ext cx="4564063" cy="116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latin typeface="Arial" panose="020B0604020202020204" pitchFamily="34" charset="0"/>
                <a:cs typeface="Arial" panose="020B0604020202020204" pitchFamily="34" charset="0"/>
              </a:rPr>
              <a:t>بعل – زبوب:</a:t>
            </a:r>
            <a:endParaRPr lang="en-US" altLang="en-US" sz="2800" b="1" dirty="0">
              <a:latin typeface="Arial" panose="020B0604020202020204" pitchFamily="34" charset="0"/>
              <a:cs typeface="Arial" panose="020B0604020202020204" pitchFamily="34" charset="0"/>
            </a:endParaRPr>
          </a:p>
          <a:p>
            <a:pPr algn="r" eaLnBrk="1" hangingPunct="1">
              <a:spcBef>
                <a:spcPct val="50000"/>
              </a:spcBef>
            </a:pPr>
            <a:r>
              <a:rPr lang="ar-JO" altLang="en-US" sz="2800" b="1" dirty="0">
                <a:latin typeface="Arial" panose="020B0604020202020204" pitchFamily="34" charset="0"/>
                <a:cs typeface="Arial" panose="020B0604020202020204" pitchFamily="34" charset="0"/>
              </a:rPr>
              <a:t>رب الذباب ... ؟</a:t>
            </a:r>
            <a:endParaRPr lang="en-US" altLang="en-US" sz="2800" b="1" dirty="0">
              <a:latin typeface="Arial" panose="020B0604020202020204" pitchFamily="34" charset="0"/>
              <a:cs typeface="Arial" panose="020B0604020202020204" pitchFamily="34" charset="0"/>
            </a:endParaRPr>
          </a:p>
        </p:txBody>
      </p:sp>
      <p:pic>
        <p:nvPicPr>
          <p:cNvPr id="132102" name="Picture 9" descr="filis~0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6800" y="3048000"/>
            <a:ext cx="3657600" cy="338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3" name="Text Box 8"/>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109</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6513" y="-1588"/>
            <a:ext cx="7772401" cy="766763"/>
          </a:xfrm>
          <a:solidFill>
            <a:schemeClr val="tx1"/>
          </a:solidFill>
        </p:spPr>
        <p:txBody>
          <a:bodyPr/>
          <a:lstStyle/>
          <a:p>
            <a:pPr eaLnBrk="1" hangingPunct="1"/>
            <a:r>
              <a:rPr lang="ar-JO" altLang="en-US" sz="2800" dirty="0">
                <a:solidFill>
                  <a:srgbClr val="FFFFFF"/>
                </a:solidFill>
                <a:ea typeface="ＭＳ Ｐゴシック" pitchFamily="34" charset="-128"/>
              </a:rPr>
              <a:t>بعل زبوب ... بعل ماذا؟</a:t>
            </a:r>
            <a:endParaRPr lang="en-US" altLang="en-US" dirty="0">
              <a:solidFill>
                <a:srgbClr val="FFFFFF"/>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6866"/>
                                        </p:tgtEl>
                                        <p:attrNameLst>
                                          <p:attrName>style.visibility</p:attrName>
                                        </p:attrNameLst>
                                      </p:cBhvr>
                                      <p:to>
                                        <p:strVal val="visible"/>
                                      </p:to>
                                    </p:set>
                                    <p:animEffect transition="in" filter="dissolve">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dissolve">
                                      <p:cBhvr>
                                        <p:cTn id="12" dur="500"/>
                                        <p:tgtEl>
                                          <p:spTgt spid="368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2" fill="hold" nodeType="clickEffect">
                                  <p:stCondLst>
                                    <p:cond delay="0"/>
                                  </p:stCondLst>
                                  <p:childTnLst>
                                    <p:set>
                                      <p:cBhvr>
                                        <p:cTn id="16" dur="1" fill="hold">
                                          <p:stCondLst>
                                            <p:cond delay="0"/>
                                          </p:stCondLst>
                                        </p:cTn>
                                        <p:tgtEl>
                                          <p:spTgt spid="36869"/>
                                        </p:tgtEl>
                                        <p:attrNameLst>
                                          <p:attrName>style.visibility</p:attrName>
                                        </p:attrNameLst>
                                      </p:cBhvr>
                                      <p:to>
                                        <p:strVal val="visible"/>
                                      </p:to>
                                    </p:set>
                                    <p:anim calcmode="lin" valueType="num">
                                      <p:cBhvr additive="base">
                                        <p:cTn id="17" dur="500" fill="hold"/>
                                        <p:tgtEl>
                                          <p:spTgt spid="36869"/>
                                        </p:tgtEl>
                                        <p:attrNameLst>
                                          <p:attrName>ppt_x</p:attrName>
                                        </p:attrNameLst>
                                      </p:cBhvr>
                                      <p:tavLst>
                                        <p:tav tm="0">
                                          <p:val>
                                            <p:strVal val="0-#ppt_w/2"/>
                                          </p:val>
                                        </p:tav>
                                        <p:tav tm="100000">
                                          <p:val>
                                            <p:strVal val="#ppt_x"/>
                                          </p:val>
                                        </p:tav>
                                      </p:tavLst>
                                    </p:anim>
                                    <p:anim calcmode="lin" valueType="num">
                                      <p:cBhvr additive="base">
                                        <p:cTn id="18"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6868"/>
                                        </p:tgtEl>
                                        <p:attrNameLst>
                                          <p:attrName>style.visibility</p:attrName>
                                        </p:attrNameLst>
                                      </p:cBhvr>
                                      <p:to>
                                        <p:strVal val="visible"/>
                                      </p:to>
                                    </p:set>
                                    <p:anim calcmode="lin" valueType="num">
                                      <p:cBhvr>
                                        <p:cTn id="23" dur="1000" fill="hold"/>
                                        <p:tgtEl>
                                          <p:spTgt spid="36868"/>
                                        </p:tgtEl>
                                        <p:attrNameLst>
                                          <p:attrName>ppt_w</p:attrName>
                                        </p:attrNameLst>
                                      </p:cBhvr>
                                      <p:tavLst>
                                        <p:tav tm="0">
                                          <p:val>
                                            <p:fltVal val="0"/>
                                          </p:val>
                                        </p:tav>
                                        <p:tav tm="100000">
                                          <p:val>
                                            <p:strVal val="#ppt_w"/>
                                          </p:val>
                                        </p:tav>
                                      </p:tavLst>
                                    </p:anim>
                                    <p:anim calcmode="lin" valueType="num">
                                      <p:cBhvr>
                                        <p:cTn id="24" dur="1000" fill="hold"/>
                                        <p:tgtEl>
                                          <p:spTgt spid="36868"/>
                                        </p:tgtEl>
                                        <p:attrNameLst>
                                          <p:attrName>ppt_h</p:attrName>
                                        </p:attrNameLst>
                                      </p:cBhvr>
                                      <p:tavLst>
                                        <p:tav tm="0">
                                          <p:val>
                                            <p:fltVal val="0"/>
                                          </p:val>
                                        </p:tav>
                                        <p:tav tm="100000">
                                          <p:val>
                                            <p:strVal val="#ppt_h"/>
                                          </p:val>
                                        </p:tav>
                                      </p:tavLst>
                                    </p:anim>
                                    <p:anim calcmode="lin" valueType="num">
                                      <p:cBhvr>
                                        <p:cTn id="25" dur="1000" fill="hold"/>
                                        <p:tgtEl>
                                          <p:spTgt spid="3686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68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6871"/>
                                        </p:tgtEl>
                                        <p:attrNameLst>
                                          <p:attrName>style.visibility</p:attrName>
                                        </p:attrNameLst>
                                      </p:cBhvr>
                                      <p:to>
                                        <p:strVal val="visible"/>
                                      </p:to>
                                    </p:set>
                                    <p:animEffect transition="in" filter="dissolve">
                                      <p:cBhvr>
                                        <p:cTn id="31"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utoUpdateAnimBg="0"/>
      <p:bldP spid="36867" grpId="0" autoUpdateAnimBg="0"/>
      <p:bldP spid="36871"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2"/>
          <p:cNvSpPr txBox="1">
            <a:spLocks noChangeArrowheads="1"/>
          </p:cNvSpPr>
          <p:nvPr/>
        </p:nvSpPr>
        <p:spPr bwMode="auto">
          <a:xfrm>
            <a:off x="533401" y="947738"/>
            <a:ext cx="556260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50000"/>
              </a:spcBef>
              <a:buFontTx/>
              <a:buChar char="•"/>
            </a:pPr>
            <a:r>
              <a:rPr lang="ar-JO" altLang="en-US" sz="2800" b="1" dirty="0">
                <a:latin typeface="Arial" panose="020B0604020202020204" pitchFamily="34" charset="0"/>
                <a:cs typeface="Arial" panose="020B0604020202020204" pitchFamily="34" charset="0"/>
              </a:rPr>
              <a:t>انتشار الذباب في كل مكان؟</a:t>
            </a:r>
            <a:endParaRPr lang="en-US" altLang="en-US" sz="2800" b="1" dirty="0">
              <a:latin typeface="Arial" panose="020B0604020202020204" pitchFamily="34" charset="0"/>
              <a:cs typeface="Arial" panose="020B0604020202020204" pitchFamily="34" charset="0"/>
            </a:endParaRPr>
          </a:p>
          <a:p>
            <a:pPr algn="r" rtl="1" eaLnBrk="1" hangingPunct="1">
              <a:spcBef>
                <a:spcPct val="50000"/>
              </a:spcBef>
              <a:buFontTx/>
              <a:buChar char="•"/>
            </a:pPr>
            <a:r>
              <a:rPr lang="ar-JO" altLang="en-US" sz="2800" b="1" dirty="0">
                <a:latin typeface="Arial" panose="020B0604020202020204" pitchFamily="34" charset="0"/>
                <a:cs typeface="Arial" panose="020B0604020202020204" pitchFamily="34" charset="0"/>
              </a:rPr>
              <a:t>الإله الذي يحرسهم من الذباب؟</a:t>
            </a:r>
            <a:endParaRPr lang="en-US" altLang="en-US" sz="2800" b="1" dirty="0">
              <a:latin typeface="Arial" panose="020B0604020202020204" pitchFamily="34" charset="0"/>
              <a:cs typeface="Arial" panose="020B0604020202020204" pitchFamily="34" charset="0"/>
            </a:endParaRPr>
          </a:p>
          <a:p>
            <a:pPr algn="r" rtl="1" eaLnBrk="1" hangingPunct="1">
              <a:spcBef>
                <a:spcPct val="50000"/>
              </a:spcBef>
              <a:buFontTx/>
              <a:buChar char="•"/>
            </a:pPr>
            <a:r>
              <a:rPr lang="ar-JO" altLang="en-US" sz="2800" b="1" dirty="0">
                <a:latin typeface="Arial" panose="020B0604020202020204" pitchFamily="34" charset="0"/>
                <a:cs typeface="Arial" panose="020B0604020202020204" pitchFamily="34" charset="0"/>
              </a:rPr>
              <a:t>استهزاء ببني إسرائيل؟</a:t>
            </a:r>
            <a:endParaRPr lang="en-US" altLang="en-US" sz="2800" b="1" dirty="0">
              <a:latin typeface="Arial" panose="020B0604020202020204" pitchFamily="34" charset="0"/>
              <a:cs typeface="Arial" panose="020B0604020202020204" pitchFamily="34" charset="0"/>
            </a:endParaRPr>
          </a:p>
        </p:txBody>
      </p:sp>
      <p:sp>
        <p:nvSpPr>
          <p:cNvPr id="133122" name="Text Box 3"/>
          <p:cNvSpPr txBox="1">
            <a:spLocks noChangeArrowheads="1"/>
          </p:cNvSpPr>
          <p:nvPr/>
        </p:nvSpPr>
        <p:spPr bwMode="auto">
          <a:xfrm>
            <a:off x="3101975" y="3862388"/>
            <a:ext cx="5737225"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sz="2800" b="1" dirty="0">
                <a:latin typeface="Arial" panose="020B0604020202020204" pitchFamily="34" charset="0"/>
                <a:cs typeface="Arial" panose="020B0604020202020204" pitchFamily="34" charset="0"/>
              </a:rPr>
              <a:t>العهد الجديد (يسوع) : بعلزبول – السيد الأمير / السيد البعل / رب المسكن السماوي (مت 10: 25؛ 12: 24، 27، الخ...)</a:t>
            </a:r>
            <a:endParaRPr lang="en-US" altLang="en-US" sz="2800" b="1" dirty="0">
              <a:latin typeface="Arial" panose="020B0604020202020204" pitchFamily="34" charset="0"/>
              <a:cs typeface="Arial" panose="020B0604020202020204" pitchFamily="34" charset="0"/>
            </a:endParaRPr>
          </a:p>
        </p:txBody>
      </p:sp>
      <p:pic>
        <p:nvPicPr>
          <p:cNvPr id="1331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002088"/>
            <a:ext cx="1752600"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373688"/>
            <a:ext cx="1752600"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052513"/>
            <a:ext cx="1752600"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6" name="Text Box 10"/>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109</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26988"/>
            <a:ext cx="7772400" cy="876301"/>
          </a:xfrm>
          <a:solidFill>
            <a:srgbClr val="000000"/>
          </a:solidFill>
        </p:spPr>
        <p:txBody>
          <a:bodyPr/>
          <a:lstStyle/>
          <a:p>
            <a:pPr eaLnBrk="1" hangingPunct="1"/>
            <a:r>
              <a:rPr lang="ar-JO" altLang="en-US" sz="3600" dirty="0">
                <a:solidFill>
                  <a:srgbClr val="FFFFFF"/>
                </a:solidFill>
                <a:ea typeface="ＭＳ Ｐゴシック" pitchFamily="34" charset="-128"/>
              </a:rPr>
              <a:t>بعض الإقتراحات:</a:t>
            </a:r>
            <a:endParaRPr lang="en-US" altLang="en-US" sz="5400" dirty="0">
              <a:solidFill>
                <a:srgbClr val="FFFFFF"/>
              </a:solidFill>
              <a:ea typeface="ＭＳ Ｐゴシック" pitchFamily="34"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343400"/>
            <a:ext cx="16764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838200" y="2667000"/>
            <a:ext cx="2514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200" b="1" dirty="0">
                <a:latin typeface="Arial" panose="020B0604020202020204" pitchFamily="34" charset="0"/>
                <a:cs typeface="Arial" panose="020B0604020202020204" pitchFamily="34" charset="0"/>
              </a:rPr>
              <a:t>العبرية</a:t>
            </a:r>
            <a:endParaRPr lang="en-US" altLang="en-US" sz="3200" b="1" dirty="0">
              <a:latin typeface="Arial" panose="020B0604020202020204" pitchFamily="34" charset="0"/>
              <a:cs typeface="Arial" panose="020B0604020202020204" pitchFamily="34" charset="0"/>
            </a:endParaRPr>
          </a:p>
          <a:p>
            <a:pPr algn="ctr" eaLnBrk="1" hangingPunct="1">
              <a:spcBef>
                <a:spcPct val="50000"/>
              </a:spcBef>
            </a:pPr>
            <a:r>
              <a:rPr lang="ar-JO" altLang="en-US" sz="3200" b="1" dirty="0">
                <a:latin typeface="Arial" panose="020B0604020202020204" pitchFamily="34" charset="0"/>
                <a:cs typeface="Arial" panose="020B0604020202020204" pitchFamily="34" charset="0"/>
              </a:rPr>
              <a:t>داج = سمكة</a:t>
            </a:r>
            <a:endParaRPr lang="en-US" altLang="en-US" sz="3200" b="1" dirty="0">
              <a:latin typeface="Arial" panose="020B0604020202020204" pitchFamily="34" charset="0"/>
              <a:cs typeface="Arial" panose="020B0604020202020204" pitchFamily="34" charset="0"/>
            </a:endParaRPr>
          </a:p>
        </p:txBody>
      </p:sp>
      <p:sp>
        <p:nvSpPr>
          <p:cNvPr id="38917" name="Text Box 5"/>
          <p:cNvSpPr txBox="1">
            <a:spLocks noChangeArrowheads="1"/>
          </p:cNvSpPr>
          <p:nvPr/>
        </p:nvSpPr>
        <p:spPr bwMode="auto">
          <a:xfrm>
            <a:off x="3657600" y="1981200"/>
            <a:ext cx="5486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800" b="1" dirty="0">
                <a:latin typeface="Arial" panose="020B0604020202020204" pitchFamily="34" charset="0"/>
                <a:cs typeface="Arial" panose="020B0604020202020204" pitchFamily="34" charset="0"/>
              </a:rPr>
              <a:t>نصف سمكة ونصف إنسان ...</a:t>
            </a:r>
            <a:endParaRPr lang="en-US" altLang="en-US" sz="2800" b="1" dirty="0">
              <a:latin typeface="Arial" panose="020B0604020202020204" pitchFamily="34" charset="0"/>
              <a:cs typeface="Arial" panose="020B0604020202020204" pitchFamily="34" charset="0"/>
            </a:endParaRPr>
          </a:p>
        </p:txBody>
      </p:sp>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2066925"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49" name="Picture 9" descr="filis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67000"/>
            <a:ext cx="4197350" cy="351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50" name="Text Box 7"/>
          <p:cNvSpPr txBox="1">
            <a:spLocks noChangeArrowheads="1"/>
          </p:cNvSpPr>
          <p:nvPr/>
        </p:nvSpPr>
        <p:spPr bwMode="auto">
          <a:xfrm>
            <a:off x="8426450" y="76200"/>
            <a:ext cx="6810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dirty="0">
                <a:latin typeface="Arial" panose="020B0604020202020204" pitchFamily="34" charset="0"/>
                <a:cs typeface="Arial" panose="020B0604020202020204" pitchFamily="34" charset="0"/>
              </a:rPr>
              <a:t>110</a:t>
            </a:r>
          </a:p>
        </p:txBody>
      </p:sp>
      <p:sp>
        <p:nvSpPr>
          <p:cNvPr id="2" name="Title 1"/>
          <p:cNvSpPr>
            <a:spLocks noGrp="1"/>
          </p:cNvSpPr>
          <p:nvPr>
            <p:ph type="title" idx="4294967295"/>
          </p:nvPr>
        </p:nvSpPr>
        <p:spPr>
          <a:xfrm>
            <a:off x="685800" y="609600"/>
            <a:ext cx="3165475" cy="1524000"/>
          </a:xfrm>
        </p:spPr>
        <p:txBody>
          <a:bodyPr/>
          <a:lstStyle/>
          <a:p>
            <a:pPr eaLnBrk="1" hangingPunct="1"/>
            <a:r>
              <a:rPr lang="ar-JO" altLang="en-US" sz="4000" dirty="0">
                <a:solidFill>
                  <a:srgbClr val="000000"/>
                </a:solidFill>
                <a:ea typeface="ＭＳ Ｐゴシック" pitchFamily="34" charset="-128"/>
              </a:rPr>
              <a:t>داجون ...</a:t>
            </a:r>
            <a:br>
              <a:rPr lang="en-US" altLang="en-US" sz="4000" dirty="0">
                <a:solidFill>
                  <a:srgbClr val="000000"/>
                </a:solidFill>
                <a:ea typeface="ＭＳ Ｐゴシック" pitchFamily="34" charset="-128"/>
              </a:rPr>
            </a:br>
            <a:r>
              <a:rPr lang="ar-JO" altLang="en-US" sz="4000" dirty="0">
                <a:solidFill>
                  <a:srgbClr val="000000"/>
                </a:solidFill>
                <a:ea typeface="ＭＳ Ｐゴシック" pitchFamily="34" charset="-128"/>
              </a:rPr>
              <a:t>احزر؟</a:t>
            </a:r>
            <a:endParaRPr lang="en-US" altLang="en-US" dirty="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8916"/>
                                        </p:tgtEl>
                                        <p:attrNameLst>
                                          <p:attrName>style.visibility</p:attrName>
                                        </p:attrNameLst>
                                      </p:cBhvr>
                                      <p:to>
                                        <p:strVal val="visible"/>
                                      </p:to>
                                    </p:set>
                                    <p:animEffect transition="in" filter="dissolve">
                                      <p:cBhvr>
                                        <p:cTn id="21" dur="500"/>
                                        <p:tgtEl>
                                          <p:spTgt spid="389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dissolve">
                                      <p:cBhvr>
                                        <p:cTn id="26"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utoUpdateAnimBg="0"/>
      <p:bldP spid="3891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6" descr="filis~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15888"/>
            <a:ext cx="4114801"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Text Box 9"/>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t>110</a:t>
            </a:r>
            <a:endParaRPr lang="en-US" altLang="en-US" b="1" dirty="0"/>
          </a:p>
        </p:txBody>
      </p:sp>
      <p:pic>
        <p:nvPicPr>
          <p:cNvPr id="1351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115888"/>
            <a:ext cx="4902200" cy="471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059113" y="4941888"/>
            <a:ext cx="5900737" cy="1143000"/>
          </a:xfrm>
        </p:spPr>
        <p:txBody>
          <a:bodyPr/>
          <a:lstStyle/>
          <a:p>
            <a:pPr eaLnBrk="1" hangingPunct="1"/>
            <a:r>
              <a:rPr lang="ar-JO" altLang="en-US" sz="3600" dirty="0">
                <a:solidFill>
                  <a:srgbClr val="000000"/>
                </a:solidFill>
                <a:ea typeface="ＭＳ Ｐゴシック" pitchFamily="34" charset="-128"/>
              </a:rPr>
              <a:t>ما يعتقد البعض بأنه </a:t>
            </a:r>
            <a:br>
              <a:rPr lang="ar-JO" altLang="en-US" sz="3600" dirty="0">
                <a:solidFill>
                  <a:srgbClr val="000000"/>
                </a:solidFill>
                <a:ea typeface="ＭＳ Ｐゴシック" pitchFamily="34" charset="-128"/>
              </a:rPr>
            </a:br>
            <a:r>
              <a:rPr lang="ar-JO" altLang="en-US" sz="3600" dirty="0">
                <a:solidFill>
                  <a:srgbClr val="000000"/>
                </a:solidFill>
                <a:ea typeface="ＭＳ Ｐゴシック" pitchFamily="34" charset="-128"/>
              </a:rPr>
              <a:t>داجون الفلسطيني؟</a:t>
            </a:r>
            <a:endParaRPr lang="en-US" altLang="en-US" dirty="0">
              <a:ea typeface="ＭＳ Ｐゴシック"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032" descr="filis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71800"/>
            <a:ext cx="4197350" cy="351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4" name="Text Box 1026"/>
          <p:cNvSpPr txBox="1">
            <a:spLocks noChangeArrowheads="1"/>
          </p:cNvSpPr>
          <p:nvPr/>
        </p:nvSpPr>
        <p:spPr bwMode="auto">
          <a:xfrm>
            <a:off x="457200" y="533400"/>
            <a:ext cx="4191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اقتراح آخر:</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قد تكون مشتقة من كلمة:</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itchFamily="34" charset="0"/>
                <a:cs typeface="Arial" pitchFamily="34" charset="0"/>
              </a:rPr>
              <a:t>داجان = القمح، الحبوب                 لهذا فهو إله نباتي</a:t>
            </a:r>
            <a:endParaRPr lang="en-US" altLang="en-US" b="1" dirty="0">
              <a:latin typeface="Arial" panose="020B0604020202020204" pitchFamily="34" charset="0"/>
              <a:cs typeface="Arial" panose="020B0604020202020204" pitchFamily="34" charset="0"/>
            </a:endParaRPr>
          </a:p>
        </p:txBody>
      </p:sp>
      <p:sp>
        <p:nvSpPr>
          <p:cNvPr id="136195" name="Text Box 1027"/>
          <p:cNvSpPr txBox="1">
            <a:spLocks noChangeArrowheads="1"/>
          </p:cNvSpPr>
          <p:nvPr/>
        </p:nvSpPr>
        <p:spPr bwMode="auto">
          <a:xfrm>
            <a:off x="3124200" y="3200400"/>
            <a:ext cx="57912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داجون:</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إله الفلسطيين الرئيسي خلال زمن شمشون في غزة   (قض 10: 21-23) وخلال زمن شاول وداود (1 صم 5: 2-3، 1 أخ 10: 10)</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على الأقل منذ عام 2500 ق.م فصاعداً حصل داجون على العبادة عبر بلاد ما بين النهرين</a:t>
            </a:r>
            <a:endParaRPr lang="en-US" altLang="en-US" b="1" dirty="0">
              <a:latin typeface="Arial" panose="020B0604020202020204" pitchFamily="34" charset="0"/>
              <a:cs typeface="Arial" panose="020B0604020202020204" pitchFamily="34" charset="0"/>
            </a:endParaRPr>
          </a:p>
        </p:txBody>
      </p:sp>
      <p:sp>
        <p:nvSpPr>
          <p:cNvPr id="136196" name="Text Box 9"/>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110</a:t>
            </a:r>
            <a:endParaRPr lang="en-US" altLang="en-US" b="1" dirty="0">
              <a:latin typeface="Arial" panose="020B0604020202020204" pitchFamily="34" charset="0"/>
              <a:cs typeface="Arial" panose="020B0604020202020204" pitchFamily="34" charset="0"/>
            </a:endParaRPr>
          </a:p>
        </p:txBody>
      </p:sp>
      <p:sp>
        <p:nvSpPr>
          <p:cNvPr id="136197" name="Title 1"/>
          <p:cNvSpPr>
            <a:spLocks noGrp="1"/>
          </p:cNvSpPr>
          <p:nvPr>
            <p:ph type="title" idx="4294967295"/>
          </p:nvPr>
        </p:nvSpPr>
        <p:spPr>
          <a:xfrm>
            <a:off x="4067175" y="-100013"/>
            <a:ext cx="4175125" cy="803276"/>
          </a:xfrm>
        </p:spPr>
        <p:txBody>
          <a:bodyPr/>
          <a:lstStyle/>
          <a:p>
            <a:r>
              <a:rPr lang="ar-JO" altLang="en-US" sz="3600" dirty="0">
                <a:ea typeface="ＭＳ Ｐゴシック" pitchFamily="34" charset="-128"/>
              </a:rPr>
              <a:t>إله القمح؟</a:t>
            </a:r>
            <a:endParaRPr lang="en-US" altLang="en-US" sz="3600" dirty="0">
              <a:ea typeface="ＭＳ Ｐゴシック" pitchFamily="34" charset="-128"/>
            </a:endParaRPr>
          </a:p>
        </p:txBody>
      </p:sp>
      <p:pic>
        <p:nvPicPr>
          <p:cNvPr id="1361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639763"/>
            <a:ext cx="2679700"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032" descr="filis~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5334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8" name="Text Box 1028"/>
          <p:cNvSpPr txBox="1">
            <a:spLocks noChangeArrowheads="1"/>
          </p:cNvSpPr>
          <p:nvPr/>
        </p:nvSpPr>
        <p:spPr bwMode="auto">
          <a:xfrm>
            <a:off x="0" y="3657600"/>
            <a:ext cx="30480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بعض الحطام من الهيكل الفلسطيني في هيكل تل كسيل (أعلاه)</a:t>
            </a:r>
            <a:r>
              <a:rPr lang="en-US" altLang="en-US" b="1" dirty="0">
                <a:latin typeface="Arial" pitchFamily="34" charset="0"/>
                <a:cs typeface="Arial" pitchFamily="34" charset="0"/>
              </a:rPr>
              <a:t> </a:t>
            </a:r>
          </a:p>
          <a:p>
            <a:pPr eaLnBrk="1" hangingPunct="1">
              <a:spcBef>
                <a:spcPct val="50000"/>
              </a:spcBef>
            </a:pPr>
            <a:r>
              <a:rPr lang="en-US" altLang="en-US" b="1" dirty="0">
                <a:latin typeface="Arial" pitchFamily="34" charset="0"/>
                <a:cs typeface="Arial" pitchFamily="34" charset="0"/>
              </a:rPr>
              <a:t> </a:t>
            </a:r>
          </a:p>
          <a:p>
            <a:pPr algn="r" eaLnBrk="1" hangingPunct="1">
              <a:spcBef>
                <a:spcPct val="50000"/>
              </a:spcBef>
            </a:pPr>
            <a:r>
              <a:rPr lang="ar-JO" altLang="en-US" b="1" dirty="0">
                <a:latin typeface="Arial" panose="020B0604020202020204" pitchFamily="34" charset="0"/>
                <a:cs typeface="Arial" panose="020B0604020202020204" pitchFamily="34" charset="0"/>
              </a:rPr>
              <a:t>وبيت شان (على اليمين)</a:t>
            </a:r>
            <a:endParaRPr lang="en-US" altLang="en-US" b="1" dirty="0">
              <a:latin typeface="Arial" panose="020B0604020202020204" pitchFamily="34" charset="0"/>
              <a:cs typeface="Arial" panose="020B0604020202020204" pitchFamily="34" charset="0"/>
            </a:endParaRPr>
          </a:p>
        </p:txBody>
      </p:sp>
      <p:sp>
        <p:nvSpPr>
          <p:cNvPr id="40965" name="Text Box 1029"/>
          <p:cNvSpPr txBox="1">
            <a:spLocks noChangeArrowheads="1"/>
          </p:cNvSpPr>
          <p:nvPr/>
        </p:nvSpPr>
        <p:spPr bwMode="auto">
          <a:xfrm>
            <a:off x="5638800" y="782638"/>
            <a:ext cx="3505200" cy="2492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spcBef>
                <a:spcPct val="50000"/>
              </a:spcBef>
            </a:pPr>
            <a:r>
              <a:rPr lang="ar-JO" altLang="en-US" b="1" dirty="0">
                <a:latin typeface="Arial" panose="020B0604020202020204" pitchFamily="34" charset="0"/>
                <a:cs typeface="Arial" panose="020B0604020202020204" pitchFamily="34" charset="0"/>
              </a:rPr>
              <a:t>أنظر إلى العمودين</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تذكر ساعات شمشون الأخيرة في هيكل داجون</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ماذا فعل؟</a:t>
            </a:r>
            <a:endParaRPr lang="en-US" altLang="en-US" b="1" dirty="0">
              <a:latin typeface="Arial" panose="020B0604020202020204" pitchFamily="34" charset="0"/>
              <a:cs typeface="Arial" panose="020B0604020202020204" pitchFamily="34" charset="0"/>
            </a:endParaRPr>
          </a:p>
          <a:p>
            <a:pPr algn="r" eaLnBrk="1" hangingPunct="1">
              <a:spcBef>
                <a:spcPct val="50000"/>
              </a:spcBef>
            </a:pPr>
            <a:r>
              <a:rPr lang="ar-JO" altLang="en-US" b="1" dirty="0">
                <a:latin typeface="Arial" panose="020B0604020202020204" pitchFamily="34" charset="0"/>
                <a:cs typeface="Arial" panose="020B0604020202020204" pitchFamily="34" charset="0"/>
              </a:rPr>
              <a:t>(قضاة 16: 23-31)</a:t>
            </a:r>
            <a:endParaRPr lang="en-US" altLang="en-US" b="1" dirty="0">
              <a:latin typeface="Arial" panose="020B0604020202020204" pitchFamily="34" charset="0"/>
              <a:cs typeface="Arial" panose="020B0604020202020204" pitchFamily="34" charset="0"/>
            </a:endParaRPr>
          </a:p>
        </p:txBody>
      </p:sp>
      <p:pic>
        <p:nvPicPr>
          <p:cNvPr id="137220" name="Picture 1031" descr="filis~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59238" y="3962400"/>
            <a:ext cx="5084762"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62200"/>
            <a:ext cx="2590800" cy="2295525"/>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37222" name="Text Box 7"/>
          <p:cNvSpPr txBox="1">
            <a:spLocks noChangeArrowheads="1"/>
          </p:cNvSpPr>
          <p:nvPr/>
        </p:nvSpPr>
        <p:spPr bwMode="auto">
          <a:xfrm>
            <a:off x="8426450" y="76200"/>
            <a:ext cx="6639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111</a:t>
            </a:r>
            <a:endParaRPr lang="en-US" altLang="en-US" b="1" dirty="0">
              <a:latin typeface="Arial" panose="020B0604020202020204" pitchFamily="34" charset="0"/>
              <a:cs typeface="Arial" panose="020B0604020202020204" pitchFamily="34" charset="0"/>
            </a:endParaRPr>
          </a:p>
        </p:txBody>
      </p:sp>
      <p:sp>
        <p:nvSpPr>
          <p:cNvPr id="137223" name="Title 1"/>
          <p:cNvSpPr>
            <a:spLocks noGrp="1"/>
          </p:cNvSpPr>
          <p:nvPr>
            <p:ph type="title" idx="4294967295"/>
          </p:nvPr>
        </p:nvSpPr>
        <p:spPr>
          <a:xfrm>
            <a:off x="611188" y="11113"/>
            <a:ext cx="7772400" cy="754062"/>
          </a:xfrm>
          <a:solidFill>
            <a:srgbClr val="000000"/>
          </a:solidFill>
        </p:spPr>
        <p:txBody>
          <a:bodyPr/>
          <a:lstStyle/>
          <a:p>
            <a:r>
              <a:rPr lang="ar-JO" altLang="en-US" dirty="0">
                <a:solidFill>
                  <a:srgbClr val="FFFFFF"/>
                </a:solidFill>
                <a:ea typeface="ＭＳ Ｐゴシック" pitchFamily="34" charset="-128"/>
              </a:rPr>
              <a:t>أعمدة هيكل داجون</a:t>
            </a:r>
            <a:endParaRPr lang="en-US" altLang="en-US" dirty="0">
              <a:solidFill>
                <a:srgbClr val="FFFFFF"/>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dissolve">
                                      <p:cBhvr>
                                        <p:cTn id="7" dur="500"/>
                                        <p:tgtEl>
                                          <p:spTgt spid="409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nodeType="clickEffect">
                                  <p:stCondLst>
                                    <p:cond delay="0"/>
                                  </p:stCondLst>
                                  <p:childTnLst>
                                    <p:set>
                                      <p:cBhvr>
                                        <p:cTn id="11" dur="1" fill="hold">
                                          <p:stCondLst>
                                            <p:cond delay="0"/>
                                          </p:stCondLst>
                                        </p:cTn>
                                        <p:tgtEl>
                                          <p:spTgt spid="17414"/>
                                        </p:tgtEl>
                                        <p:attrNameLst>
                                          <p:attrName>style.visibility</p:attrName>
                                        </p:attrNameLst>
                                      </p:cBhvr>
                                      <p:to>
                                        <p:strVal val="visible"/>
                                      </p:to>
                                    </p:set>
                                    <p:anim calcmode="lin" valueType="num">
                                      <p:cBhvr additive="base">
                                        <p:cTn id="12" dur="500" fill="hold"/>
                                        <p:tgtEl>
                                          <p:spTgt spid="17414"/>
                                        </p:tgtEl>
                                        <p:attrNameLst>
                                          <p:attrName>ppt_x</p:attrName>
                                        </p:attrNameLst>
                                      </p:cBhvr>
                                      <p:tavLst>
                                        <p:tav tm="0">
                                          <p:val>
                                            <p:strVal val="0-#ppt_w/2"/>
                                          </p:val>
                                        </p:tav>
                                        <p:tav tm="100000">
                                          <p:val>
                                            <p:strVal val="#ppt_x"/>
                                          </p:val>
                                        </p:tav>
                                      </p:tavLst>
                                    </p:anim>
                                    <p:anim calcmode="lin" valueType="num">
                                      <p:cBhvr additive="base">
                                        <p:cTn id="13" dur="500" fill="hold"/>
                                        <p:tgtEl>
                                          <p:spTgt spid="174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8242" name="Picture 2" descr="filistin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6378575" y="2028825"/>
            <a:ext cx="2801938" cy="1938992"/>
          </a:xfrm>
          <a:prstGeom prst="rect">
            <a:avLst/>
          </a:prstGeom>
          <a:noFill/>
          <a:ln w="12700" cap="sq">
            <a:noFill/>
            <a:miter lim="800000"/>
            <a:headEnd type="none" w="sm" len="sm"/>
            <a:tailEnd type="none" w="sm" len="sm"/>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4000" b="1" dirty="0">
                <a:solidFill>
                  <a:srgbClr val="FFFFFF"/>
                </a:solidFill>
                <a:latin typeface="Arial" pitchFamily="34" charset="0"/>
                <a:cs typeface="Arial" pitchFamily="34" charset="0"/>
              </a:rPr>
              <a:t>كان داجون</a:t>
            </a:r>
          </a:p>
          <a:p>
            <a:pPr algn="ctr" eaLnBrk="1" hangingPunct="1"/>
            <a:r>
              <a:rPr lang="ar-JO" altLang="en-US" sz="4000" b="1" dirty="0">
                <a:solidFill>
                  <a:srgbClr val="FFFFFF"/>
                </a:solidFill>
                <a:latin typeface="Arial" pitchFamily="34" charset="0"/>
                <a:cs typeface="Arial" pitchFamily="34" charset="0"/>
              </a:rPr>
              <a:t> إله الفلسطيين الرئيسي</a:t>
            </a:r>
            <a:endParaRPr lang="en-US" altLang="en-US" sz="4000" b="1" dirty="0">
              <a:solidFill>
                <a:srgbClr val="FFFFFF"/>
              </a:solidFill>
              <a:latin typeface="Arial" panose="020B0604020202020204" pitchFamily="34" charset="0"/>
              <a:cs typeface="Arial" panose="020B0604020202020204" pitchFamily="34" charset="0"/>
            </a:endParaRPr>
          </a:p>
        </p:txBody>
      </p:sp>
      <p:sp>
        <p:nvSpPr>
          <p:cNvPr id="138244" name="Text Box 2"/>
          <p:cNvSpPr txBox="1">
            <a:spLocks noChangeArrowheads="1"/>
          </p:cNvSpPr>
          <p:nvPr/>
        </p:nvSpPr>
        <p:spPr bwMode="auto">
          <a:xfrm>
            <a:off x="8293100" y="44450"/>
            <a:ext cx="74411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chemeClr val="bg1"/>
                </a:solidFill>
                <a:latin typeface="Arial" panose="020B0604020202020204" pitchFamily="34" charset="0"/>
                <a:cs typeface="Arial" panose="020B0604020202020204" pitchFamily="34" charset="0"/>
              </a:rPr>
              <a:t>111</a:t>
            </a:r>
            <a:endParaRPr lang="en-US" altLang="en-US" sz="2800" b="1"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635375" y="3068638"/>
            <a:ext cx="2519363" cy="1450975"/>
          </a:xfrm>
        </p:spPr>
        <p:txBody>
          <a:bodyPr/>
          <a:lstStyle/>
          <a:p>
            <a:pPr eaLnBrk="1" hangingPunct="1"/>
            <a:r>
              <a:rPr lang="ar-JO" altLang="en-US" sz="3600" dirty="0">
                <a:solidFill>
                  <a:schemeClr val="tx1"/>
                </a:solidFill>
                <a:effectLst>
                  <a:outerShdw blurRad="38100" dist="38100" dir="2700000" algn="tl">
                    <a:srgbClr val="FFFFFF"/>
                  </a:outerShdw>
                </a:effectLst>
                <a:ea typeface="ＭＳ Ｐゴシック" pitchFamily="34" charset="-128"/>
              </a:rPr>
              <a:t>هيكل</a:t>
            </a:r>
            <a:br>
              <a:rPr lang="ar-JO" altLang="en-US" sz="3600" dirty="0">
                <a:solidFill>
                  <a:schemeClr val="tx1"/>
                </a:solidFill>
                <a:effectLst>
                  <a:outerShdw blurRad="38100" dist="38100" dir="2700000" algn="tl">
                    <a:srgbClr val="FFFFFF"/>
                  </a:outerShdw>
                </a:effectLst>
                <a:ea typeface="ＭＳ Ｐゴシック" pitchFamily="34" charset="-128"/>
              </a:rPr>
            </a:br>
            <a:r>
              <a:rPr lang="ar-JO" altLang="en-US" sz="3600" dirty="0">
                <a:solidFill>
                  <a:schemeClr val="tx1"/>
                </a:solidFill>
                <a:effectLst>
                  <a:outerShdw blurRad="38100" dist="38100" dir="2700000" algn="tl">
                    <a:srgbClr val="FFFFFF"/>
                  </a:outerShdw>
                </a:effectLst>
                <a:ea typeface="ＭＳ Ｐゴシック" pitchFamily="34" charset="-128"/>
              </a:rPr>
              <a:t>داجون</a:t>
            </a:r>
            <a:endParaRPr lang="en-US" altLang="en-US" sz="4800" dirty="0">
              <a:solidFill>
                <a:schemeClr val="tx1"/>
              </a:solidFill>
              <a:ea typeface="ＭＳ Ｐゴシック"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16338"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81200"/>
            <a:ext cx="2801938" cy="393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8" name="Rectangle 3"/>
          <p:cNvSpPr>
            <a:spLocks noGrp="1" noChangeArrowheads="1"/>
          </p:cNvSpPr>
          <p:nvPr>
            <p:ph type="title"/>
          </p:nvPr>
        </p:nvSpPr>
        <p:spPr>
          <a:xfrm>
            <a:off x="0" y="228600"/>
            <a:ext cx="9144000" cy="1143000"/>
          </a:xfrm>
        </p:spPr>
        <p:txBody>
          <a:bodyPr/>
          <a:lstStyle/>
          <a:p>
            <a:pPr eaLnBrk="1" hangingPunct="1"/>
            <a:r>
              <a:rPr lang="ar-JO" altLang="en-US" sz="6600" dirty="0">
                <a:solidFill>
                  <a:schemeClr val="bg1"/>
                </a:solidFill>
                <a:latin typeface="Times New Roman" pitchFamily="18" charset="0"/>
                <a:ea typeface="ＭＳ Ｐゴシック" pitchFamily="34" charset="-128"/>
              </a:rPr>
              <a:t>داجون القرن الحادي والعشرين</a:t>
            </a:r>
            <a:endParaRPr lang="en-US" altLang="en-US" sz="6600" dirty="0">
              <a:latin typeface="Times New Roman" pitchFamily="18" charset="0"/>
              <a:ea typeface="ＭＳ Ｐゴシック" pitchFamily="34" charset="-128"/>
            </a:endParaRPr>
          </a:p>
        </p:txBody>
      </p:sp>
      <p:pic>
        <p:nvPicPr>
          <p:cNvPr id="716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447800"/>
            <a:ext cx="281940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511800"/>
            <a:ext cx="17907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9" name="Picture 9"/>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886200" y="3657600"/>
            <a:ext cx="5257800" cy="317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1563688"/>
            <a:ext cx="2362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500"/>
                                        <p:tgtEl>
                                          <p:spTgt spid="7168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1684"/>
                                        </p:tgtEl>
                                        <p:attrNameLst>
                                          <p:attrName>style.visibility</p:attrName>
                                        </p:attrNameLst>
                                      </p:cBhvr>
                                      <p:to>
                                        <p:strVal val="visible"/>
                                      </p:to>
                                    </p:set>
                                    <p:animEffect transition="in" filter="fade">
                                      <p:cBhvr>
                                        <p:cTn id="11" dur="500"/>
                                        <p:tgtEl>
                                          <p:spTgt spid="7168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686"/>
                                        </p:tgtEl>
                                        <p:attrNameLst>
                                          <p:attrName>style.visibility</p:attrName>
                                        </p:attrNameLst>
                                      </p:cBhvr>
                                      <p:to>
                                        <p:strVal val="visible"/>
                                      </p:to>
                                    </p:set>
                                    <p:animEffect transition="in" filter="fade">
                                      <p:cBhvr>
                                        <p:cTn id="15" dur="500"/>
                                        <p:tgtEl>
                                          <p:spTgt spid="7168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687"/>
                                        </p:tgtEl>
                                        <p:attrNameLst>
                                          <p:attrName>style.visibility</p:attrName>
                                        </p:attrNameLst>
                                      </p:cBhvr>
                                      <p:to>
                                        <p:strVal val="visible"/>
                                      </p:to>
                                    </p:set>
                                    <p:animEffect transition="in" filter="fade">
                                      <p:cBhvr>
                                        <p:cTn id="19" dur="500"/>
                                        <p:tgtEl>
                                          <p:spTgt spid="7168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688"/>
                                        </p:tgtEl>
                                        <p:attrNameLst>
                                          <p:attrName>style.visibility</p:attrName>
                                        </p:attrNameLst>
                                      </p:cBhvr>
                                      <p:to>
                                        <p:strVal val="visible"/>
                                      </p:to>
                                    </p:set>
                                    <p:animEffect transition="in" filter="fade">
                                      <p:cBhvr>
                                        <p:cTn id="23" dur="500"/>
                                        <p:tgtEl>
                                          <p:spTgt spid="71688"/>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71689"/>
                                        </p:tgtEl>
                                        <p:attrNameLst>
                                          <p:attrName>style.visibility</p:attrName>
                                        </p:attrNameLst>
                                      </p:cBhvr>
                                      <p:to>
                                        <p:strVal val="visible"/>
                                      </p:to>
                                    </p:set>
                                    <p:animEffect transition="in" filter="fade">
                                      <p:cBhvr>
                                        <p:cTn id="27" dur="500"/>
                                        <p:tgtEl>
                                          <p:spTgt spid="71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filist~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9550" y="0"/>
            <a:ext cx="6242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29"/>
          <p:cNvSpPr>
            <a:spLocks noGrp="1" noChangeArrowheads="1"/>
          </p:cNvSpPr>
          <p:nvPr>
            <p:ph type="title"/>
          </p:nvPr>
        </p:nvSpPr>
        <p:spPr>
          <a:xfrm>
            <a:off x="0" y="609600"/>
            <a:ext cx="2819400" cy="2362200"/>
          </a:xfrm>
        </p:spPr>
        <p:txBody>
          <a:bodyPr/>
          <a:lstStyle/>
          <a:p>
            <a:pPr eaLnBrk="1" hangingPunct="1"/>
            <a:r>
              <a:rPr lang="ar-EG" altLang="en-US" sz="3600" dirty="0">
                <a:ea typeface="ＭＳ Ｐゴシック" pitchFamily="34" charset="-128"/>
              </a:rPr>
              <a:t>كان الفلسطيون شعب</a:t>
            </a:r>
            <a:r>
              <a:rPr lang="ar-JO" altLang="en-US" sz="3600" dirty="0">
                <a:ea typeface="ＭＳ Ｐゴシック" pitchFamily="34" charset="-128"/>
              </a:rPr>
              <a:t>اً</a:t>
            </a:r>
            <a:r>
              <a:rPr lang="ar-EG" altLang="en-US" sz="3600" dirty="0">
                <a:ea typeface="ＭＳ Ｐゴシック" pitchFamily="34" charset="-128"/>
              </a:rPr>
              <a:t> مخيف</a:t>
            </a:r>
            <a:r>
              <a:rPr lang="ar-JO" altLang="en-US" sz="3600" dirty="0">
                <a:ea typeface="ＭＳ Ｐゴシック" pitchFamily="34" charset="-128"/>
              </a:rPr>
              <a:t>اً</a:t>
            </a:r>
            <a:endParaRPr lang="en-US" altLang="en-US" sz="3600" dirty="0">
              <a:ea typeface="ＭＳ Ｐゴシック" pitchFamily="34" charset="-128"/>
            </a:endParaRPr>
          </a:p>
        </p:txBody>
      </p:sp>
    </p:spTree>
    <p:extLst>
      <p:ext uri="{BB962C8B-B14F-4D97-AF65-F5344CB8AC3E}">
        <p14:creationId xmlns:p14="http://schemas.microsoft.com/office/powerpoint/2010/main" val="2054216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5" descr="filis~30"/>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4" name="Text Box 28"/>
          <p:cNvSpPr txBox="1">
            <a:spLocks noChangeArrowheads="1"/>
          </p:cNvSpPr>
          <p:nvPr/>
        </p:nvSpPr>
        <p:spPr bwMode="auto">
          <a:xfrm>
            <a:off x="3636963" y="228600"/>
            <a:ext cx="128112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600" b="1" dirty="0">
                <a:latin typeface="Arial" panose="020B0604020202020204" pitchFamily="34" charset="0"/>
                <a:cs typeface="Arial" panose="020B0604020202020204" pitchFamily="34" charset="0"/>
              </a:rPr>
              <a:t>الأصول</a:t>
            </a:r>
            <a:endParaRPr lang="en-US" altLang="en-US" sz="3600" b="1" dirty="0">
              <a:latin typeface="Arial" panose="020B0604020202020204" pitchFamily="34" charset="0"/>
              <a:cs typeface="Arial" panose="020B0604020202020204" pitchFamily="34" charset="0"/>
            </a:endParaRPr>
          </a:p>
        </p:txBody>
      </p:sp>
      <p:sp>
        <p:nvSpPr>
          <p:cNvPr id="99331" name="Line 34"/>
          <p:cNvSpPr>
            <a:spLocks noChangeShapeType="1"/>
          </p:cNvSpPr>
          <p:nvPr/>
        </p:nvSpPr>
        <p:spPr bwMode="auto">
          <a:xfrm flipV="1">
            <a:off x="4038600" y="3886200"/>
            <a:ext cx="685800" cy="304800"/>
          </a:xfrm>
          <a:prstGeom prst="line">
            <a:avLst/>
          </a:prstGeom>
          <a:noFill/>
          <a:ln w="12700" cap="sq">
            <a:solidFill>
              <a:schemeClr val="bg2"/>
            </a:solidFill>
            <a:round/>
            <a:headEnd type="triangle" w="med" len="med"/>
            <a:tailEnd type="none" w="sm" len="sm"/>
          </a:ln>
          <a:extLst>
            <a:ext uri="{909E8E84-426E-40dd-AFC4-6F175D3DCCD1}">
              <a14:hiddenFill xmlns="" xmlns:a14="http://schemas.microsoft.com/office/drawing/2010/main">
                <a:noFill/>
              </a14:hiddenFill>
            </a:ext>
          </a:extLst>
        </p:spPr>
        <p:txBody>
          <a:bodyPr wrap="none"/>
          <a:lstStyle/>
          <a:p>
            <a:endParaRPr lang="en-GB" b="1" dirty="0">
              <a:latin typeface="Arial" panose="020B0604020202020204" pitchFamily="34" charset="0"/>
              <a:cs typeface="Arial" panose="020B0604020202020204" pitchFamily="34" charset="0"/>
            </a:endParaRPr>
          </a:p>
        </p:txBody>
      </p:sp>
      <p:pic>
        <p:nvPicPr>
          <p:cNvPr id="99333" name="Picture 44" descr="filis~15"/>
          <p:cNvPicPr>
            <a:picLocks noChangeAspect="1" noChangeArrowheads="1"/>
          </p:cNvPicPr>
          <p:nvPr/>
        </p:nvPicPr>
        <p:blipFill>
          <a:blip r:embed="rId4" cstate="screen">
            <a:lum bright="-36000"/>
            <a:extLst>
              <a:ext uri="{28A0092B-C50C-407E-A947-70E740481C1C}">
                <a14:useLocalDpi xmlns:a14="http://schemas.microsoft.com/office/drawing/2010/main" val="0"/>
              </a:ext>
            </a:extLst>
          </a:blip>
          <a:srcRect/>
          <a:stretch>
            <a:fillRect/>
          </a:stretch>
        </p:blipFill>
        <p:spPr bwMode="auto">
          <a:xfrm>
            <a:off x="533400" y="1219200"/>
            <a:ext cx="8229600" cy="535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 name="Text Box 30"/>
          <p:cNvSpPr txBox="1">
            <a:spLocks noChangeArrowheads="1"/>
          </p:cNvSpPr>
          <p:nvPr/>
        </p:nvSpPr>
        <p:spPr bwMode="auto">
          <a:xfrm rot="3348559">
            <a:off x="1072356" y="2275682"/>
            <a:ext cx="20653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600" b="1" dirty="0">
                <a:solidFill>
                  <a:srgbClr val="0000FF"/>
                </a:solidFill>
                <a:latin typeface="Arial" panose="020B0604020202020204" pitchFamily="34" charset="0"/>
                <a:cs typeface="Arial" panose="020B0604020202020204" pitchFamily="34" charset="0"/>
              </a:rPr>
              <a:t>Aegean Sea</a:t>
            </a:r>
          </a:p>
        </p:txBody>
      </p:sp>
      <p:sp>
        <p:nvSpPr>
          <p:cNvPr id="4129" name="Text Box 33"/>
          <p:cNvSpPr txBox="1">
            <a:spLocks noChangeArrowheads="1"/>
          </p:cNvSpPr>
          <p:nvPr/>
        </p:nvSpPr>
        <p:spPr bwMode="auto">
          <a:xfrm>
            <a:off x="4038600" y="3886200"/>
            <a:ext cx="1181100" cy="307975"/>
          </a:xfrm>
          <a:prstGeom prst="rect">
            <a:avLst/>
          </a:prstGeom>
          <a:gradFill rotWithShape="0">
            <a:gsLst>
              <a:gs pos="0">
                <a:srgbClr val="FFFFCC"/>
              </a:gs>
              <a:gs pos="100000">
                <a:srgbClr val="FFFF66"/>
              </a:gs>
            </a:gsLst>
            <a:lin ang="27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1400" b="1" dirty="0">
                <a:solidFill>
                  <a:srgbClr val="CC3399"/>
                </a:solidFill>
                <a:latin typeface="Arial" panose="020B0604020202020204" pitchFamily="34" charset="0"/>
                <a:cs typeface="Arial" panose="020B0604020202020204" pitchFamily="34" charset="0"/>
              </a:rPr>
              <a:t>الفلسطيين</a:t>
            </a:r>
            <a:endParaRPr lang="en-US" altLang="en-US" sz="1400" b="1" dirty="0">
              <a:solidFill>
                <a:srgbClr val="CC3399"/>
              </a:solidFill>
              <a:latin typeface="Arial" panose="020B0604020202020204" pitchFamily="34" charset="0"/>
              <a:cs typeface="Arial" panose="020B0604020202020204" pitchFamily="34" charset="0"/>
            </a:endParaRPr>
          </a:p>
        </p:txBody>
      </p:sp>
      <p:sp>
        <p:nvSpPr>
          <p:cNvPr id="4131" name="Text Box 35"/>
          <p:cNvSpPr txBox="1">
            <a:spLocks noChangeArrowheads="1"/>
          </p:cNvSpPr>
          <p:nvPr/>
        </p:nvSpPr>
        <p:spPr bwMode="auto">
          <a:xfrm>
            <a:off x="2667000" y="4724400"/>
            <a:ext cx="1371600" cy="304800"/>
          </a:xfrm>
          <a:prstGeom prst="rect">
            <a:avLst/>
          </a:prstGeom>
          <a:gradFill rotWithShape="0">
            <a:gsLst>
              <a:gs pos="0">
                <a:srgbClr val="FFFFCC"/>
              </a:gs>
              <a:gs pos="100000">
                <a:srgbClr val="FFFF66"/>
              </a:gs>
            </a:gsLst>
            <a:path path="rect">
              <a:fillToRect r="100000" b="10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1400" b="1" dirty="0">
                <a:solidFill>
                  <a:srgbClr val="663300"/>
                </a:solidFill>
                <a:latin typeface="Arial" panose="020B0604020202020204" pitchFamily="34" charset="0"/>
                <a:cs typeface="Arial" panose="020B0604020202020204" pitchFamily="34" charset="0"/>
              </a:rPr>
              <a:t>مصر</a:t>
            </a:r>
            <a:endParaRPr lang="en-US" altLang="en-US" sz="1400" b="1" dirty="0">
              <a:solidFill>
                <a:srgbClr val="663300"/>
              </a:solidFill>
              <a:latin typeface="Arial" panose="020B0604020202020204" pitchFamily="34" charset="0"/>
              <a:cs typeface="Arial" panose="020B0604020202020204" pitchFamily="34" charset="0"/>
            </a:endParaRPr>
          </a:p>
        </p:txBody>
      </p:sp>
      <p:sp>
        <p:nvSpPr>
          <p:cNvPr id="4128" name="Text Box 32"/>
          <p:cNvSpPr txBox="1">
            <a:spLocks noChangeArrowheads="1"/>
          </p:cNvSpPr>
          <p:nvPr/>
        </p:nvSpPr>
        <p:spPr bwMode="auto">
          <a:xfrm>
            <a:off x="3505200" y="2971800"/>
            <a:ext cx="838200" cy="304800"/>
          </a:xfrm>
          <a:prstGeom prst="rect">
            <a:avLst/>
          </a:prstGeom>
          <a:gradFill rotWithShape="0">
            <a:gsLst>
              <a:gs pos="0">
                <a:srgbClr val="FFFFCC"/>
              </a:gs>
              <a:gs pos="100000">
                <a:srgbClr val="FFFF66"/>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1400" b="1" dirty="0">
                <a:solidFill>
                  <a:srgbClr val="336600"/>
                </a:solidFill>
                <a:latin typeface="Arial" panose="020B0604020202020204" pitchFamily="34" charset="0"/>
                <a:cs typeface="Arial" panose="020B0604020202020204" pitchFamily="34" charset="0"/>
              </a:rPr>
              <a:t>قبرص</a:t>
            </a:r>
            <a:endParaRPr lang="en-US" altLang="en-US" sz="1400" b="1" dirty="0">
              <a:solidFill>
                <a:srgbClr val="336600"/>
              </a:solidFill>
              <a:latin typeface="Arial" panose="020B0604020202020204" pitchFamily="34" charset="0"/>
              <a:cs typeface="Arial" panose="020B0604020202020204" pitchFamily="34" charset="0"/>
            </a:endParaRPr>
          </a:p>
        </p:txBody>
      </p:sp>
      <p:sp>
        <p:nvSpPr>
          <p:cNvPr id="4135" name="Freeform 39"/>
          <p:cNvSpPr>
            <a:spLocks/>
          </p:cNvSpPr>
          <p:nvPr/>
        </p:nvSpPr>
        <p:spPr bwMode="auto">
          <a:xfrm>
            <a:off x="1828800" y="2647950"/>
            <a:ext cx="1200150" cy="2112963"/>
          </a:xfrm>
          <a:custGeom>
            <a:avLst/>
            <a:gdLst>
              <a:gd name="T0" fmla="*/ 0 w 756"/>
              <a:gd name="T1" fmla="*/ 0 h 1331"/>
              <a:gd name="T2" fmla="*/ 2147483647 w 756"/>
              <a:gd name="T3" fmla="*/ 2147483647 h 1331"/>
              <a:gd name="T4" fmla="*/ 2147483647 w 756"/>
              <a:gd name="T5" fmla="*/ 2147483647 h 1331"/>
              <a:gd name="T6" fmla="*/ 2147483647 w 756"/>
              <a:gd name="T7" fmla="*/ 2147483647 h 1331"/>
              <a:gd name="T8" fmla="*/ 2147483647 w 756"/>
              <a:gd name="T9" fmla="*/ 2147483647 h 1331"/>
              <a:gd name="T10" fmla="*/ 2147483647 w 756"/>
              <a:gd name="T11" fmla="*/ 2147483647 h 1331"/>
              <a:gd name="T12" fmla="*/ 2147483647 w 756"/>
              <a:gd name="T13" fmla="*/ 2147483647 h 1331"/>
              <a:gd name="T14" fmla="*/ 2147483647 w 756"/>
              <a:gd name="T15" fmla="*/ 2147483647 h 1331"/>
              <a:gd name="T16" fmla="*/ 2147483647 w 756"/>
              <a:gd name="T17" fmla="*/ 2147483647 h 1331"/>
              <a:gd name="T18" fmla="*/ 2147483647 w 756"/>
              <a:gd name="T19" fmla="*/ 2147483647 h 1331"/>
              <a:gd name="T20" fmla="*/ 2147483647 w 756"/>
              <a:gd name="T21" fmla="*/ 2147483647 h 1331"/>
              <a:gd name="T22" fmla="*/ 2147483647 w 756"/>
              <a:gd name="T23" fmla="*/ 2147483647 h 1331"/>
              <a:gd name="T24" fmla="*/ 2147483647 w 756"/>
              <a:gd name="T25" fmla="*/ 2147483647 h 1331"/>
              <a:gd name="T26" fmla="*/ 2147483647 w 756"/>
              <a:gd name="T27" fmla="*/ 2147483647 h 1331"/>
              <a:gd name="T28" fmla="*/ 2147483647 w 756"/>
              <a:gd name="T29" fmla="*/ 2147483647 h 1331"/>
              <a:gd name="T30" fmla="*/ 2147483647 w 756"/>
              <a:gd name="T31" fmla="*/ 2147483647 h 1331"/>
              <a:gd name="T32" fmla="*/ 2147483647 w 756"/>
              <a:gd name="T33" fmla="*/ 2147483647 h 1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6"/>
              <a:gd name="T52" fmla="*/ 0 h 1331"/>
              <a:gd name="T53" fmla="*/ 756 w 756"/>
              <a:gd name="T54" fmla="*/ 1331 h 1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b="1" dirty="0">
              <a:latin typeface="Arial" panose="020B0604020202020204" pitchFamily="34" charset="0"/>
              <a:cs typeface="Arial" panose="020B0604020202020204" pitchFamily="34" charset="0"/>
            </a:endParaRPr>
          </a:p>
        </p:txBody>
      </p:sp>
      <p:sp>
        <p:nvSpPr>
          <p:cNvPr id="4134" name="Freeform 38"/>
          <p:cNvSpPr>
            <a:spLocks/>
          </p:cNvSpPr>
          <p:nvPr/>
        </p:nvSpPr>
        <p:spPr bwMode="auto">
          <a:xfrm>
            <a:off x="1662113" y="2030413"/>
            <a:ext cx="2363787" cy="2019300"/>
          </a:xfrm>
          <a:custGeom>
            <a:avLst/>
            <a:gdLst>
              <a:gd name="T0" fmla="*/ 0 w 1489"/>
              <a:gd name="T1" fmla="*/ 0 h 1272"/>
              <a:gd name="T2" fmla="*/ 36512 w 1489"/>
              <a:gd name="T3" fmla="*/ 201613 h 1272"/>
              <a:gd name="T4" fmla="*/ 95250 w 1489"/>
              <a:gd name="T5" fmla="*/ 511175 h 1272"/>
              <a:gd name="T6" fmla="*/ 201612 w 1489"/>
              <a:gd name="T7" fmla="*/ 665163 h 1272"/>
              <a:gd name="T8" fmla="*/ 238125 w 1489"/>
              <a:gd name="T9" fmla="*/ 736600 h 1272"/>
              <a:gd name="T10" fmla="*/ 415925 w 1489"/>
              <a:gd name="T11" fmla="*/ 962025 h 1272"/>
              <a:gd name="T12" fmla="*/ 677862 w 1489"/>
              <a:gd name="T13" fmla="*/ 1187450 h 1272"/>
              <a:gd name="T14" fmla="*/ 749300 w 1489"/>
              <a:gd name="T15" fmla="*/ 1235075 h 1272"/>
              <a:gd name="T16" fmla="*/ 855662 w 1489"/>
              <a:gd name="T17" fmla="*/ 1306513 h 1272"/>
              <a:gd name="T18" fmla="*/ 1104900 w 1489"/>
              <a:gd name="T19" fmla="*/ 1425575 h 1272"/>
              <a:gd name="T20" fmla="*/ 1258887 w 1489"/>
              <a:gd name="T21" fmla="*/ 1508125 h 1272"/>
              <a:gd name="T22" fmla="*/ 1330325 w 1489"/>
              <a:gd name="T23" fmla="*/ 1531938 h 1272"/>
              <a:gd name="T24" fmla="*/ 1508125 w 1489"/>
              <a:gd name="T25" fmla="*/ 1616075 h 1272"/>
              <a:gd name="T26" fmla="*/ 1663700 w 1489"/>
              <a:gd name="T27" fmla="*/ 1685925 h 1272"/>
              <a:gd name="T28" fmla="*/ 1852612 w 1489"/>
              <a:gd name="T29" fmla="*/ 1770063 h 1272"/>
              <a:gd name="T30" fmla="*/ 2043112 w 1489"/>
              <a:gd name="T31" fmla="*/ 1852613 h 1272"/>
              <a:gd name="T32" fmla="*/ 2185987 w 1489"/>
              <a:gd name="T33" fmla="*/ 1958975 h 1272"/>
              <a:gd name="T34" fmla="*/ 2363787 w 1489"/>
              <a:gd name="T35" fmla="*/ 2019300 h 12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89"/>
              <a:gd name="T55" fmla="*/ 0 h 1272"/>
              <a:gd name="T56" fmla="*/ 1489 w 1489"/>
              <a:gd name="T57" fmla="*/ 1272 h 12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89" h="1272">
                <a:moveTo>
                  <a:pt x="0" y="0"/>
                </a:moveTo>
                <a:cubicBezTo>
                  <a:pt x="9" y="42"/>
                  <a:pt x="15" y="85"/>
                  <a:pt x="23" y="127"/>
                </a:cubicBezTo>
                <a:cubicBezTo>
                  <a:pt x="28" y="187"/>
                  <a:pt x="29" y="266"/>
                  <a:pt x="60" y="322"/>
                </a:cubicBezTo>
                <a:cubicBezTo>
                  <a:pt x="79" y="356"/>
                  <a:pt x="103" y="390"/>
                  <a:pt x="127" y="419"/>
                </a:cubicBezTo>
                <a:cubicBezTo>
                  <a:pt x="189" y="494"/>
                  <a:pt x="103" y="395"/>
                  <a:pt x="150" y="464"/>
                </a:cubicBezTo>
                <a:cubicBezTo>
                  <a:pt x="183" y="512"/>
                  <a:pt x="224" y="562"/>
                  <a:pt x="262" y="606"/>
                </a:cubicBezTo>
                <a:cubicBezTo>
                  <a:pt x="307" y="659"/>
                  <a:pt x="357" y="727"/>
                  <a:pt x="427" y="748"/>
                </a:cubicBezTo>
                <a:cubicBezTo>
                  <a:pt x="497" y="821"/>
                  <a:pt x="407" y="735"/>
                  <a:pt x="472" y="778"/>
                </a:cubicBezTo>
                <a:cubicBezTo>
                  <a:pt x="499" y="796"/>
                  <a:pt x="506" y="813"/>
                  <a:pt x="539" y="823"/>
                </a:cubicBezTo>
                <a:cubicBezTo>
                  <a:pt x="577" y="849"/>
                  <a:pt x="652" y="886"/>
                  <a:pt x="696" y="898"/>
                </a:cubicBezTo>
                <a:cubicBezTo>
                  <a:pt x="731" y="921"/>
                  <a:pt x="755" y="935"/>
                  <a:pt x="793" y="950"/>
                </a:cubicBezTo>
                <a:cubicBezTo>
                  <a:pt x="808" y="956"/>
                  <a:pt x="838" y="965"/>
                  <a:pt x="838" y="965"/>
                </a:cubicBezTo>
                <a:cubicBezTo>
                  <a:pt x="874" y="988"/>
                  <a:pt x="912" y="999"/>
                  <a:pt x="950" y="1018"/>
                </a:cubicBezTo>
                <a:cubicBezTo>
                  <a:pt x="982" y="1034"/>
                  <a:pt x="1013" y="1051"/>
                  <a:pt x="1048" y="1062"/>
                </a:cubicBezTo>
                <a:cubicBezTo>
                  <a:pt x="1082" y="1085"/>
                  <a:pt x="1127" y="1104"/>
                  <a:pt x="1167" y="1115"/>
                </a:cubicBezTo>
                <a:cubicBezTo>
                  <a:pt x="1207" y="1141"/>
                  <a:pt x="1240" y="1160"/>
                  <a:pt x="1287" y="1167"/>
                </a:cubicBezTo>
                <a:cubicBezTo>
                  <a:pt x="1319" y="1189"/>
                  <a:pt x="1344" y="1213"/>
                  <a:pt x="1377" y="1234"/>
                </a:cubicBezTo>
                <a:cubicBezTo>
                  <a:pt x="1407" y="1253"/>
                  <a:pt x="1456" y="1254"/>
                  <a:pt x="1489" y="1272"/>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pPr>
              <a:defRPr/>
            </a:pPr>
            <a:endParaRPr lang="en-US" b="1" dirty="0">
              <a:effectLst>
                <a:glow rad="101600">
                  <a:schemeClr val="bg1">
                    <a:alpha val="75000"/>
                  </a:schemeClr>
                </a:glow>
              </a:effectLst>
              <a:latin typeface="Arial" panose="020B0604020202020204" pitchFamily="34" charset="0"/>
              <a:ea typeface="ＭＳ Ｐゴシック" charset="0"/>
              <a:cs typeface="Arial" panose="020B0604020202020204" pitchFamily="34" charset="0"/>
            </a:endParaRPr>
          </a:p>
        </p:txBody>
      </p:sp>
      <p:sp>
        <p:nvSpPr>
          <p:cNvPr id="4133" name="Freeform 37"/>
          <p:cNvSpPr>
            <a:spLocks/>
          </p:cNvSpPr>
          <p:nvPr/>
        </p:nvSpPr>
        <p:spPr bwMode="auto">
          <a:xfrm>
            <a:off x="1662113" y="2019300"/>
            <a:ext cx="1852612" cy="1103313"/>
          </a:xfrm>
          <a:custGeom>
            <a:avLst/>
            <a:gdLst>
              <a:gd name="T0" fmla="*/ 0 w 1167"/>
              <a:gd name="T1" fmla="*/ 0 h 695"/>
              <a:gd name="T2" fmla="*/ 177800 w 1167"/>
              <a:gd name="T3" fmla="*/ 344488 h 695"/>
              <a:gd name="T4" fmla="*/ 309562 w 1167"/>
              <a:gd name="T5" fmla="*/ 569913 h 695"/>
              <a:gd name="T6" fmla="*/ 546100 w 1167"/>
              <a:gd name="T7" fmla="*/ 758825 h 695"/>
              <a:gd name="T8" fmla="*/ 701675 w 1167"/>
              <a:gd name="T9" fmla="*/ 830263 h 695"/>
              <a:gd name="T10" fmla="*/ 842962 w 1167"/>
              <a:gd name="T11" fmla="*/ 890588 h 695"/>
              <a:gd name="T12" fmla="*/ 1022350 w 1167"/>
              <a:gd name="T13" fmla="*/ 962025 h 695"/>
              <a:gd name="T14" fmla="*/ 1200150 w 1167"/>
              <a:gd name="T15" fmla="*/ 1020763 h 695"/>
              <a:gd name="T16" fmla="*/ 1568450 w 1167"/>
              <a:gd name="T17" fmla="*/ 1079500 h 695"/>
              <a:gd name="T18" fmla="*/ 1852612 w 1167"/>
              <a:gd name="T19" fmla="*/ 1103313 h 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7"/>
              <a:gd name="T31" fmla="*/ 0 h 695"/>
              <a:gd name="T32" fmla="*/ 1167 w 1167"/>
              <a:gd name="T33" fmla="*/ 695 h 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7" h="695">
                <a:moveTo>
                  <a:pt x="0" y="0"/>
                </a:moveTo>
                <a:cubicBezTo>
                  <a:pt x="60" y="57"/>
                  <a:pt x="73" y="146"/>
                  <a:pt x="112" y="217"/>
                </a:cubicBezTo>
                <a:cubicBezTo>
                  <a:pt x="133" y="256"/>
                  <a:pt x="169" y="326"/>
                  <a:pt x="195" y="359"/>
                </a:cubicBezTo>
                <a:cubicBezTo>
                  <a:pt x="240" y="415"/>
                  <a:pt x="289" y="438"/>
                  <a:pt x="344" y="478"/>
                </a:cubicBezTo>
                <a:cubicBezTo>
                  <a:pt x="389" y="510"/>
                  <a:pt x="382" y="514"/>
                  <a:pt x="442" y="523"/>
                </a:cubicBezTo>
                <a:cubicBezTo>
                  <a:pt x="472" y="555"/>
                  <a:pt x="487" y="553"/>
                  <a:pt x="531" y="561"/>
                </a:cubicBezTo>
                <a:cubicBezTo>
                  <a:pt x="570" y="586"/>
                  <a:pt x="597" y="594"/>
                  <a:pt x="644" y="606"/>
                </a:cubicBezTo>
                <a:cubicBezTo>
                  <a:pt x="680" y="631"/>
                  <a:pt x="714" y="636"/>
                  <a:pt x="756" y="643"/>
                </a:cubicBezTo>
                <a:cubicBezTo>
                  <a:pt x="836" y="670"/>
                  <a:pt x="901" y="674"/>
                  <a:pt x="988" y="680"/>
                </a:cubicBezTo>
                <a:cubicBezTo>
                  <a:pt x="1050" y="685"/>
                  <a:pt x="1105" y="695"/>
                  <a:pt x="1167" y="695"/>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pPr>
              <a:defRPr/>
            </a:pPr>
            <a:endParaRPr lang="en-US" b="1" dirty="0">
              <a:effectLst>
                <a:glow rad="101600">
                  <a:schemeClr val="bg1">
                    <a:alpha val="75000"/>
                  </a:schemeClr>
                </a:glow>
              </a:effectLst>
              <a:latin typeface="Arial" panose="020B0604020202020204" pitchFamily="34" charset="0"/>
              <a:ea typeface="ＭＳ Ｐゴシック" charset="0"/>
              <a:cs typeface="Arial" panose="020B0604020202020204" pitchFamily="34" charset="0"/>
            </a:endParaRPr>
          </a:p>
        </p:txBody>
      </p:sp>
      <p:sp>
        <p:nvSpPr>
          <p:cNvPr id="4132" name="Freeform 36"/>
          <p:cNvSpPr>
            <a:spLocks/>
          </p:cNvSpPr>
          <p:nvPr/>
        </p:nvSpPr>
        <p:spPr bwMode="auto">
          <a:xfrm>
            <a:off x="1603375" y="1995488"/>
            <a:ext cx="88900" cy="1128712"/>
          </a:xfrm>
          <a:custGeom>
            <a:avLst/>
            <a:gdLst>
              <a:gd name="T0" fmla="*/ 59267 w 45"/>
              <a:gd name="T1" fmla="*/ 0 h 553"/>
              <a:gd name="T2" fmla="*/ 29633 w 45"/>
              <a:gd name="T3" fmla="*/ 136752 h 553"/>
              <a:gd name="T4" fmla="*/ 0 w 45"/>
              <a:gd name="T5" fmla="*/ 549048 h 553"/>
              <a:gd name="T6" fmla="*/ 43462 w 45"/>
              <a:gd name="T7" fmla="*/ 947057 h 553"/>
              <a:gd name="T8" fmla="*/ 88900 w 45"/>
              <a:gd name="T9" fmla="*/ 1128712 h 553"/>
              <a:gd name="T10" fmla="*/ 0 60000 65536"/>
              <a:gd name="T11" fmla="*/ 0 60000 65536"/>
              <a:gd name="T12" fmla="*/ 0 60000 65536"/>
              <a:gd name="T13" fmla="*/ 0 60000 65536"/>
              <a:gd name="T14" fmla="*/ 0 60000 65536"/>
              <a:gd name="T15" fmla="*/ 0 w 45"/>
              <a:gd name="T16" fmla="*/ 0 h 553"/>
              <a:gd name="T17" fmla="*/ 45 w 45"/>
              <a:gd name="T18" fmla="*/ 553 h 553"/>
            </a:gdLst>
            <a:ahLst/>
            <a:cxnLst>
              <a:cxn ang="T10">
                <a:pos x="T0" y="T1"/>
              </a:cxn>
              <a:cxn ang="T11">
                <a:pos x="T2" y="T3"/>
              </a:cxn>
              <a:cxn ang="T12">
                <a:pos x="T4" y="T5"/>
              </a:cxn>
              <a:cxn ang="T13">
                <a:pos x="T6" y="T7"/>
              </a:cxn>
              <a:cxn ang="T14">
                <a:pos x="T8" y="T9"/>
              </a:cxn>
            </a:cxnLst>
            <a:rect l="T15" t="T16" r="T17" b="T18"/>
            <a:pathLst>
              <a:path w="45" h="553">
                <a:moveTo>
                  <a:pt x="30" y="0"/>
                </a:moveTo>
                <a:cubicBezTo>
                  <a:pt x="19" y="30"/>
                  <a:pt x="19" y="27"/>
                  <a:pt x="15" y="67"/>
                </a:cubicBezTo>
                <a:cubicBezTo>
                  <a:pt x="9" y="134"/>
                  <a:pt x="0" y="269"/>
                  <a:pt x="0" y="269"/>
                </a:cubicBezTo>
                <a:cubicBezTo>
                  <a:pt x="5" y="335"/>
                  <a:pt x="9" y="399"/>
                  <a:pt x="22" y="464"/>
                </a:cubicBezTo>
                <a:cubicBezTo>
                  <a:pt x="28" y="493"/>
                  <a:pt x="45" y="525"/>
                  <a:pt x="45" y="553"/>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pPr>
              <a:defRPr/>
            </a:pPr>
            <a:endParaRPr lang="en-US" b="1" dirty="0">
              <a:effectLst>
                <a:glow rad="101600">
                  <a:schemeClr val="bg1">
                    <a:alpha val="75000"/>
                  </a:schemeClr>
                </a:glow>
              </a:effectLst>
              <a:latin typeface="Arial" panose="020B0604020202020204" pitchFamily="34" charset="0"/>
              <a:ea typeface="ＭＳ Ｐゴシック" charset="0"/>
              <a:cs typeface="Arial" panose="020B0604020202020204" pitchFamily="34" charset="0"/>
            </a:endParaRPr>
          </a:p>
        </p:txBody>
      </p:sp>
      <p:sp>
        <p:nvSpPr>
          <p:cNvPr id="4127" name="Text Box 31"/>
          <p:cNvSpPr txBox="1">
            <a:spLocks noChangeArrowheads="1"/>
          </p:cNvSpPr>
          <p:nvPr/>
        </p:nvSpPr>
        <p:spPr bwMode="auto">
          <a:xfrm>
            <a:off x="1066800" y="3200400"/>
            <a:ext cx="1066800" cy="336550"/>
          </a:xfrm>
          <a:prstGeom prst="rect">
            <a:avLst/>
          </a:prstGeom>
          <a:gradFill rotWithShape="0">
            <a:gsLst>
              <a:gs pos="0">
                <a:srgbClr val="FFFFCC"/>
              </a:gs>
              <a:gs pos="100000">
                <a:srgbClr val="FFFF66"/>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1600" b="1" dirty="0">
                <a:solidFill>
                  <a:srgbClr val="CC0000"/>
                </a:solidFill>
                <a:latin typeface="Arial" panose="020B0604020202020204" pitchFamily="34" charset="0"/>
                <a:cs typeface="Arial" panose="020B0604020202020204" pitchFamily="34" charset="0"/>
              </a:rPr>
              <a:t>كريت</a:t>
            </a:r>
            <a:endParaRPr lang="en-US" altLang="en-US" sz="1600" b="1" dirty="0">
              <a:solidFill>
                <a:srgbClr val="CC0000"/>
              </a:solidFill>
              <a:latin typeface="Arial" panose="020B0604020202020204" pitchFamily="34" charset="0"/>
              <a:cs typeface="Arial" panose="020B0604020202020204" pitchFamily="34" charset="0"/>
            </a:endParaRPr>
          </a:p>
        </p:txBody>
      </p:sp>
      <p:sp>
        <p:nvSpPr>
          <p:cNvPr id="4142" name="Freeform 46"/>
          <p:cNvSpPr>
            <a:spLocks/>
          </p:cNvSpPr>
          <p:nvPr/>
        </p:nvSpPr>
        <p:spPr bwMode="auto">
          <a:xfrm rot="-7260553">
            <a:off x="3541713" y="4054475"/>
            <a:ext cx="80962" cy="915988"/>
          </a:xfrm>
          <a:custGeom>
            <a:avLst/>
            <a:gdLst>
              <a:gd name="T0" fmla="*/ 2147483647 w 45"/>
              <a:gd name="T1" fmla="*/ 0 h 553"/>
              <a:gd name="T2" fmla="*/ 2147483647 w 45"/>
              <a:gd name="T3" fmla="*/ 2147483647 h 553"/>
              <a:gd name="T4" fmla="*/ 0 w 45"/>
              <a:gd name="T5" fmla="*/ 2147483647 h 553"/>
              <a:gd name="T6" fmla="*/ 2147483647 w 45"/>
              <a:gd name="T7" fmla="*/ 2147483647 h 553"/>
              <a:gd name="T8" fmla="*/ 2147483647 w 45"/>
              <a:gd name="T9" fmla="*/ 2147483647 h 553"/>
              <a:gd name="T10" fmla="*/ 0 60000 65536"/>
              <a:gd name="T11" fmla="*/ 0 60000 65536"/>
              <a:gd name="T12" fmla="*/ 0 60000 65536"/>
              <a:gd name="T13" fmla="*/ 0 60000 65536"/>
              <a:gd name="T14" fmla="*/ 0 60000 65536"/>
              <a:gd name="T15" fmla="*/ 0 w 45"/>
              <a:gd name="T16" fmla="*/ 0 h 553"/>
              <a:gd name="T17" fmla="*/ 45 w 45"/>
              <a:gd name="T18" fmla="*/ 553 h 553"/>
            </a:gdLst>
            <a:ahLst/>
            <a:cxnLst>
              <a:cxn ang="T10">
                <a:pos x="T0" y="T1"/>
              </a:cxn>
              <a:cxn ang="T11">
                <a:pos x="T2" y="T3"/>
              </a:cxn>
              <a:cxn ang="T12">
                <a:pos x="T4" y="T5"/>
              </a:cxn>
              <a:cxn ang="T13">
                <a:pos x="T6" y="T7"/>
              </a:cxn>
              <a:cxn ang="T14">
                <a:pos x="T8" y="T9"/>
              </a:cxn>
            </a:cxnLst>
            <a:rect l="T15" t="T16" r="T17" b="T18"/>
            <a:pathLst>
              <a:path w="45" h="553">
                <a:moveTo>
                  <a:pt x="30" y="0"/>
                </a:moveTo>
                <a:cubicBezTo>
                  <a:pt x="19" y="30"/>
                  <a:pt x="19" y="27"/>
                  <a:pt x="15" y="67"/>
                </a:cubicBezTo>
                <a:cubicBezTo>
                  <a:pt x="9" y="134"/>
                  <a:pt x="0" y="269"/>
                  <a:pt x="0" y="269"/>
                </a:cubicBezTo>
                <a:cubicBezTo>
                  <a:pt x="5" y="335"/>
                  <a:pt x="9" y="399"/>
                  <a:pt x="22" y="464"/>
                </a:cubicBezTo>
                <a:cubicBezTo>
                  <a:pt x="28" y="493"/>
                  <a:pt x="45" y="525"/>
                  <a:pt x="45" y="553"/>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b="1" dirty="0">
              <a:latin typeface="Arial" panose="020B0604020202020204" pitchFamily="34" charset="0"/>
              <a:cs typeface="Arial" panose="020B0604020202020204" pitchFamily="34" charset="0"/>
            </a:endParaRPr>
          </a:p>
        </p:txBody>
      </p:sp>
      <p:sp>
        <p:nvSpPr>
          <p:cNvPr id="99344" name="Text Box 47"/>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104</a:t>
            </a:r>
            <a:endParaRPr lang="en-US" altLang="en-US" b="1" dirty="0">
              <a:latin typeface="Arial" panose="020B0604020202020204" pitchFamily="34" charset="0"/>
              <a:cs typeface="Arial" panose="020B0604020202020204" pitchFamily="34" charset="0"/>
            </a:endParaRPr>
          </a:p>
        </p:txBody>
      </p:sp>
      <p:sp>
        <p:nvSpPr>
          <p:cNvPr id="99345" name="Text Box 48"/>
          <p:cNvSpPr txBox="1">
            <a:spLocks noChangeArrowheads="1"/>
          </p:cNvSpPr>
          <p:nvPr/>
        </p:nvSpPr>
        <p:spPr bwMode="auto">
          <a:xfrm>
            <a:off x="5649913" y="44450"/>
            <a:ext cx="26670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200" b="1" dirty="0">
                <a:latin typeface="Arial" panose="020B0604020202020204" pitchFamily="34" charset="0"/>
                <a:cs typeface="Arial" panose="020B0604020202020204" pitchFamily="34" charset="0"/>
              </a:rPr>
              <a:t>إر 47: 4</a:t>
            </a:r>
            <a:endParaRPr lang="en-US" altLang="en-US" sz="3200" b="1" dirty="0">
              <a:latin typeface="Arial" panose="020B0604020202020204" pitchFamily="34" charset="0"/>
              <a:cs typeface="Arial" panose="020B0604020202020204" pitchFamily="34" charset="0"/>
            </a:endParaRPr>
          </a:p>
          <a:p>
            <a:pPr algn="ctr" eaLnBrk="1" hangingPunct="1"/>
            <a:r>
              <a:rPr lang="ar-JO" altLang="en-US" sz="3200" b="1" dirty="0">
                <a:latin typeface="Arial" panose="020B0604020202020204" pitchFamily="34" charset="0"/>
                <a:cs typeface="Arial" panose="020B0604020202020204" pitchFamily="34" charset="0"/>
              </a:rPr>
              <a:t>عا 9: 7</a:t>
            </a:r>
            <a:endParaRPr lang="en-US" altLang="en-US" sz="3200" b="1" dirty="0">
              <a:latin typeface="Arial" panose="020B0604020202020204" pitchFamily="34" charset="0"/>
              <a:cs typeface="Arial" panose="020B0604020202020204" pitchFamily="34" charset="0"/>
            </a:endParaRPr>
          </a:p>
        </p:txBody>
      </p:sp>
      <p:sp>
        <p:nvSpPr>
          <p:cNvPr id="99346" name="Title 1"/>
          <p:cNvSpPr>
            <a:spLocks noGrp="1"/>
          </p:cNvSpPr>
          <p:nvPr>
            <p:ph type="title" idx="4294967295"/>
          </p:nvPr>
        </p:nvSpPr>
        <p:spPr>
          <a:xfrm>
            <a:off x="539750" y="-963613"/>
            <a:ext cx="7772400" cy="1143001"/>
          </a:xfrm>
        </p:spPr>
        <p:txBody>
          <a:bodyPr/>
          <a:lstStyle/>
          <a:p>
            <a:r>
              <a:rPr lang="ar-JO" altLang="en-US" dirty="0">
                <a:ea typeface="ＭＳ Ｐゴシック" pitchFamily="34" charset="-128"/>
              </a:rPr>
              <a:t>الأصول</a:t>
            </a:r>
            <a:endParaRPr lang="en-US" altLang="en-US" dirty="0">
              <a:ea typeface="ＭＳ Ｐゴシック" pitchFamily="34" charset="-128"/>
            </a:endParaRPr>
          </a:p>
        </p:txBody>
      </p:sp>
      <p:sp>
        <p:nvSpPr>
          <p:cNvPr id="21" name="Text Box 48"/>
          <p:cNvSpPr txBox="1">
            <a:spLocks noChangeArrowheads="1"/>
          </p:cNvSpPr>
          <p:nvPr/>
        </p:nvSpPr>
        <p:spPr bwMode="auto">
          <a:xfrm>
            <a:off x="323528" y="1313791"/>
            <a:ext cx="8424936"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لأن الرب يهلك الفلسطينيين، بقية جزيرة كفتور.</a:t>
            </a: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b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b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إر 47: 4</a:t>
            </a: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a:t>
            </a:r>
          </a:p>
        </p:txBody>
      </p:sp>
      <p:sp>
        <p:nvSpPr>
          <p:cNvPr id="25" name="Freeform 39"/>
          <p:cNvSpPr>
            <a:spLocks/>
          </p:cNvSpPr>
          <p:nvPr/>
        </p:nvSpPr>
        <p:spPr bwMode="auto">
          <a:xfrm rot="1106405">
            <a:off x="1731963" y="3894138"/>
            <a:ext cx="1296987" cy="863600"/>
          </a:xfrm>
          <a:custGeom>
            <a:avLst/>
            <a:gdLst>
              <a:gd name="T0" fmla="*/ 0 w 756"/>
              <a:gd name="T1" fmla="*/ 0 h 1331"/>
              <a:gd name="T2" fmla="*/ 95250 w 756"/>
              <a:gd name="T3" fmla="*/ 238125 h 1331"/>
              <a:gd name="T4" fmla="*/ 214313 w 756"/>
              <a:gd name="T5" fmla="*/ 474663 h 1331"/>
              <a:gd name="T6" fmla="*/ 320675 w 756"/>
              <a:gd name="T7" fmla="*/ 723900 h 1331"/>
              <a:gd name="T8" fmla="*/ 403225 w 756"/>
              <a:gd name="T9" fmla="*/ 927100 h 1331"/>
              <a:gd name="T10" fmla="*/ 474663 w 756"/>
              <a:gd name="T11" fmla="*/ 998538 h 1331"/>
              <a:gd name="T12" fmla="*/ 511175 w 756"/>
              <a:gd name="T13" fmla="*/ 1068388 h 1331"/>
              <a:gd name="T14" fmla="*/ 558800 w 756"/>
              <a:gd name="T15" fmla="*/ 1139825 h 1331"/>
              <a:gd name="T16" fmla="*/ 593725 w 756"/>
              <a:gd name="T17" fmla="*/ 1211263 h 1331"/>
              <a:gd name="T18" fmla="*/ 747713 w 756"/>
              <a:gd name="T19" fmla="*/ 1473200 h 1331"/>
              <a:gd name="T20" fmla="*/ 866775 w 756"/>
              <a:gd name="T21" fmla="*/ 1662113 h 1331"/>
              <a:gd name="T22" fmla="*/ 949325 w 756"/>
              <a:gd name="T23" fmla="*/ 1746250 h 1331"/>
              <a:gd name="T24" fmla="*/ 985838 w 756"/>
              <a:gd name="T25" fmla="*/ 1781175 h 1331"/>
              <a:gd name="T26" fmla="*/ 1033463 w 756"/>
              <a:gd name="T27" fmla="*/ 1852613 h 1331"/>
              <a:gd name="T28" fmla="*/ 1044575 w 756"/>
              <a:gd name="T29" fmla="*/ 1889125 h 1331"/>
              <a:gd name="T30" fmla="*/ 1163638 w 756"/>
              <a:gd name="T31" fmla="*/ 2101850 h 1331"/>
              <a:gd name="T32" fmla="*/ 1200150 w 756"/>
              <a:gd name="T33" fmla="*/ 2101850 h 1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6"/>
              <a:gd name="T52" fmla="*/ 0 h 1331"/>
              <a:gd name="T53" fmla="*/ 756 w 756"/>
              <a:gd name="T54" fmla="*/ 1331 h 1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pPr>
              <a:defRPr/>
            </a:pPr>
            <a:endParaRPr lang="en-US" b="1" dirty="0">
              <a:effectLst>
                <a:glow rad="101600">
                  <a:schemeClr val="bg1">
                    <a:alpha val="75000"/>
                  </a:schemeClr>
                </a:glow>
              </a:effectLst>
              <a:latin typeface="Arial" panose="020B0604020202020204" pitchFamily="34" charset="0"/>
              <a:ea typeface="ＭＳ Ｐゴシック" charset="0"/>
              <a:cs typeface="Arial" panose="020B0604020202020204" pitchFamily="34" charset="0"/>
            </a:endParaRPr>
          </a:p>
        </p:txBody>
      </p:sp>
      <p:sp>
        <p:nvSpPr>
          <p:cNvPr id="4145" name="Text Box 49"/>
          <p:cNvSpPr txBox="1">
            <a:spLocks noChangeArrowheads="1"/>
          </p:cNvSpPr>
          <p:nvPr/>
        </p:nvSpPr>
        <p:spPr bwMode="auto">
          <a:xfrm>
            <a:off x="1066800" y="3549650"/>
            <a:ext cx="1066800" cy="336550"/>
          </a:xfrm>
          <a:prstGeom prst="rect">
            <a:avLst/>
          </a:prstGeom>
          <a:gradFill rotWithShape="0">
            <a:gsLst>
              <a:gs pos="0">
                <a:srgbClr val="FFFFCC"/>
              </a:gs>
              <a:gs pos="100000">
                <a:srgbClr val="FFFF66"/>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1600" b="1" dirty="0">
                <a:solidFill>
                  <a:srgbClr val="CC0000"/>
                </a:solidFill>
                <a:latin typeface="Arial" panose="020B0604020202020204" pitchFamily="34" charset="0"/>
                <a:cs typeface="Arial" panose="020B0604020202020204" pitchFamily="34" charset="0"/>
              </a:rPr>
              <a:t>(</a:t>
            </a:r>
            <a:r>
              <a:rPr lang="ar-JO" altLang="en-US" sz="1600" b="1" dirty="0">
                <a:solidFill>
                  <a:srgbClr val="CC0000"/>
                </a:solidFill>
                <a:latin typeface="Arial" panose="020B0604020202020204" pitchFamily="34" charset="0"/>
                <a:cs typeface="Arial" panose="020B0604020202020204" pitchFamily="34" charset="0"/>
              </a:rPr>
              <a:t>كفتور</a:t>
            </a:r>
            <a:r>
              <a:rPr lang="en-US" altLang="en-US" sz="1600" b="1" dirty="0">
                <a:solidFill>
                  <a:srgbClr val="CC0000"/>
                </a:solidFill>
                <a:latin typeface="Arial" panose="020B0604020202020204" pitchFamily="34" charset="0"/>
                <a:cs typeface="Arial" panose="020B0604020202020204" pitchFamily="34" charset="0"/>
              </a:rPr>
              <a:t>)</a:t>
            </a:r>
          </a:p>
        </p:txBody>
      </p:sp>
      <p:sp>
        <p:nvSpPr>
          <p:cNvPr id="26" name="Freeform 39"/>
          <p:cNvSpPr>
            <a:spLocks/>
          </p:cNvSpPr>
          <p:nvPr/>
        </p:nvSpPr>
        <p:spPr bwMode="auto">
          <a:xfrm rot="12852534">
            <a:off x="1325563" y="2763838"/>
            <a:ext cx="2163762" cy="1404937"/>
          </a:xfrm>
          <a:custGeom>
            <a:avLst/>
            <a:gdLst>
              <a:gd name="T0" fmla="*/ 0 w 756"/>
              <a:gd name="T1" fmla="*/ 0 h 1331"/>
              <a:gd name="T2" fmla="*/ 95250 w 756"/>
              <a:gd name="T3" fmla="*/ 238125 h 1331"/>
              <a:gd name="T4" fmla="*/ 214313 w 756"/>
              <a:gd name="T5" fmla="*/ 474663 h 1331"/>
              <a:gd name="T6" fmla="*/ 320675 w 756"/>
              <a:gd name="T7" fmla="*/ 723900 h 1331"/>
              <a:gd name="T8" fmla="*/ 403225 w 756"/>
              <a:gd name="T9" fmla="*/ 927100 h 1331"/>
              <a:gd name="T10" fmla="*/ 474663 w 756"/>
              <a:gd name="T11" fmla="*/ 998538 h 1331"/>
              <a:gd name="T12" fmla="*/ 511175 w 756"/>
              <a:gd name="T13" fmla="*/ 1068388 h 1331"/>
              <a:gd name="T14" fmla="*/ 558800 w 756"/>
              <a:gd name="T15" fmla="*/ 1139825 h 1331"/>
              <a:gd name="T16" fmla="*/ 593725 w 756"/>
              <a:gd name="T17" fmla="*/ 1211263 h 1331"/>
              <a:gd name="T18" fmla="*/ 747713 w 756"/>
              <a:gd name="T19" fmla="*/ 1473200 h 1331"/>
              <a:gd name="T20" fmla="*/ 866775 w 756"/>
              <a:gd name="T21" fmla="*/ 1662113 h 1331"/>
              <a:gd name="T22" fmla="*/ 949325 w 756"/>
              <a:gd name="T23" fmla="*/ 1746250 h 1331"/>
              <a:gd name="T24" fmla="*/ 985838 w 756"/>
              <a:gd name="T25" fmla="*/ 1781175 h 1331"/>
              <a:gd name="T26" fmla="*/ 1033463 w 756"/>
              <a:gd name="T27" fmla="*/ 1852613 h 1331"/>
              <a:gd name="T28" fmla="*/ 1044575 w 756"/>
              <a:gd name="T29" fmla="*/ 1889125 h 1331"/>
              <a:gd name="T30" fmla="*/ 1163638 w 756"/>
              <a:gd name="T31" fmla="*/ 2101850 h 1331"/>
              <a:gd name="T32" fmla="*/ 1200150 w 756"/>
              <a:gd name="T33" fmla="*/ 2101850 h 1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6"/>
              <a:gd name="T52" fmla="*/ 0 h 1331"/>
              <a:gd name="T53" fmla="*/ 756 w 756"/>
              <a:gd name="T54" fmla="*/ 1331 h 1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pPr>
              <a:defRPr/>
            </a:pPr>
            <a:endParaRPr lang="en-US" b="1" dirty="0">
              <a:ln>
                <a:solidFill>
                  <a:schemeClr val="tx1"/>
                </a:solidFill>
                <a:tailEnd type="triangle"/>
              </a:ln>
              <a:effectLst>
                <a:glow rad="101600">
                  <a:schemeClr val="bg1">
                    <a:alpha val="75000"/>
                  </a:schemeClr>
                </a:glow>
              </a:effectLst>
              <a:latin typeface="Arial" panose="020B0604020202020204" pitchFamily="34" charset="0"/>
              <a:ea typeface="ＭＳ Ｐゴシック" charset="0"/>
              <a:cs typeface="Arial" panose="020B0604020202020204" pitchFamily="34" charset="0"/>
            </a:endParaRPr>
          </a:p>
        </p:txBody>
      </p:sp>
      <p:sp>
        <p:nvSpPr>
          <p:cNvPr id="27" name="Text Box 48">
            <a:extLst>
              <a:ext uri="{FF2B5EF4-FFF2-40B4-BE49-F238E27FC236}">
                <a16:creationId xmlns:a16="http://schemas.microsoft.com/office/drawing/2014/main" id="{55A21614-BCCE-BC43-BCD1-9A50788DA4CB}"/>
              </a:ext>
            </a:extLst>
          </p:cNvPr>
          <p:cNvSpPr txBox="1">
            <a:spLocks noChangeArrowheads="1"/>
          </p:cNvSpPr>
          <p:nvPr/>
        </p:nvSpPr>
        <p:spPr bwMode="auto">
          <a:xfrm>
            <a:off x="-11112" y="5085184"/>
            <a:ext cx="883158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r" eaLnBrk="0" hangingPunct="0">
              <a:defRPr sz="2800" b="1">
                <a:solidFill>
                  <a:schemeClr val="bg1"/>
                </a:solidFill>
                <a:effectLst>
                  <a:glow rad="101600">
                    <a:schemeClr val="tx1">
                      <a:alpha val="75000"/>
                    </a:schemeClr>
                  </a:glow>
                </a:effectLst>
                <a:latin typeface="Arial"/>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JO" dirty="0">
                <a:latin typeface="Arial" panose="020B0604020202020204" pitchFamily="34" charset="0"/>
                <a:ea typeface="ＭＳ Ｐゴシック" charset="0"/>
                <a:cs typeface="Arial" panose="020B0604020202020204" pitchFamily="34" charset="0"/>
              </a:rPr>
              <a:t>ألم أصعد إسرائيل من أرض مصر، والفلسطينيين من كفتور</a:t>
            </a:r>
            <a:r>
              <a:rPr lang="en-US" dirty="0">
                <a:latin typeface="Arial" panose="020B0604020202020204" pitchFamily="34" charset="0"/>
                <a:ea typeface="ＭＳ Ｐゴシック" charset="0"/>
                <a:cs typeface="Arial" panose="020B0604020202020204" pitchFamily="34" charset="0"/>
              </a:rPr>
              <a:t> </a:t>
            </a:r>
            <a:br>
              <a:rPr lang="en-US" dirty="0">
                <a:latin typeface="Arial" panose="020B0604020202020204" pitchFamily="34" charset="0"/>
                <a:ea typeface="ＭＳ Ｐゴシック" charset="0"/>
                <a:cs typeface="Arial" panose="020B0604020202020204" pitchFamily="34" charset="0"/>
              </a:rPr>
            </a:br>
            <a:r>
              <a:rPr lang="en-US"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عا 9: 7</a:t>
            </a:r>
            <a:r>
              <a:rPr lang="en-US" dirty="0">
                <a:latin typeface="Arial" panose="020B0604020202020204" pitchFamily="34" charset="0"/>
                <a:ea typeface="ＭＳ Ｐゴシック"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124"/>
                                        </p:tgtEl>
                                        <p:attrNameLst>
                                          <p:attrName>style.visibility</p:attrName>
                                        </p:attrNameLst>
                                      </p:cBhvr>
                                      <p:to>
                                        <p:strVal val="visible"/>
                                      </p:to>
                                    </p:set>
                                    <p:animEffect transition="in" filter="blinds(horizontal)">
                                      <p:cBhvr>
                                        <p:cTn id="7" dur="500"/>
                                        <p:tgtEl>
                                          <p:spTgt spid="4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par>
                          <p:cTn id="13" fill="hold" nodeType="afterGroup">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4126"/>
                                        </p:tgtEl>
                                        <p:attrNameLst>
                                          <p:attrName>style.visibility</p:attrName>
                                        </p:attrNameLst>
                                      </p:cBhvr>
                                      <p:to>
                                        <p:strVal val="visible"/>
                                      </p:to>
                                    </p:set>
                                    <p:anim calcmode="lin" valueType="num">
                                      <p:cBhvr additive="base">
                                        <p:cTn id="16" dur="500" fill="hold"/>
                                        <p:tgtEl>
                                          <p:spTgt spid="4126"/>
                                        </p:tgtEl>
                                        <p:attrNameLst>
                                          <p:attrName>ppt_x</p:attrName>
                                        </p:attrNameLst>
                                      </p:cBhvr>
                                      <p:tavLst>
                                        <p:tav tm="0">
                                          <p:val>
                                            <p:strVal val="#ppt_x"/>
                                          </p:val>
                                        </p:tav>
                                        <p:tav tm="100000">
                                          <p:val>
                                            <p:strVal val="#ppt_x"/>
                                          </p:val>
                                        </p:tav>
                                      </p:tavLst>
                                    </p:anim>
                                    <p:anim calcmode="lin" valueType="num">
                                      <p:cBhvr additive="base">
                                        <p:cTn id="17" dur="500" fill="hold"/>
                                        <p:tgtEl>
                                          <p:spTgt spid="4126"/>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nodeType="clickEffect">
                                  <p:stCondLst>
                                    <p:cond delay="0"/>
                                  </p:stCondLst>
                                  <p:childTnLst>
                                    <p:animEffect transition="out" filter="blinds(horizontal)">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132"/>
                                        </p:tgtEl>
                                        <p:attrNameLst>
                                          <p:attrName>style.visibility</p:attrName>
                                        </p:attrNameLst>
                                      </p:cBhvr>
                                      <p:to>
                                        <p:strVal val="visible"/>
                                      </p:to>
                                    </p:set>
                                    <p:animEffect transition="in" filter="wipe(up)">
                                      <p:cBhvr>
                                        <p:cTn id="27" dur="500"/>
                                        <p:tgtEl>
                                          <p:spTgt spid="4132"/>
                                        </p:tgtEl>
                                      </p:cBhvr>
                                    </p:animEffect>
                                  </p:childTnLst>
                                </p:cTn>
                              </p:par>
                            </p:childTnLst>
                          </p:cTn>
                        </p:par>
                        <p:par>
                          <p:cTn id="28" fill="hold" nodeType="afterGroup">
                            <p:stCondLst>
                              <p:cond delay="500"/>
                            </p:stCondLst>
                            <p:childTnLst>
                              <p:par>
                                <p:cTn id="29" presetID="2" presetClass="entr" presetSubtype="8" fill="hold" grpId="0" nodeType="afterEffect">
                                  <p:stCondLst>
                                    <p:cond delay="0"/>
                                  </p:stCondLst>
                                  <p:childTnLst>
                                    <p:set>
                                      <p:cBhvr>
                                        <p:cTn id="30" dur="1" fill="hold">
                                          <p:stCondLst>
                                            <p:cond delay="0"/>
                                          </p:stCondLst>
                                        </p:cTn>
                                        <p:tgtEl>
                                          <p:spTgt spid="4127"/>
                                        </p:tgtEl>
                                        <p:attrNameLst>
                                          <p:attrName>style.visibility</p:attrName>
                                        </p:attrNameLst>
                                      </p:cBhvr>
                                      <p:to>
                                        <p:strVal val="visible"/>
                                      </p:to>
                                    </p:set>
                                    <p:anim calcmode="lin" valueType="num">
                                      <p:cBhvr additive="base">
                                        <p:cTn id="31" dur="500" fill="hold"/>
                                        <p:tgtEl>
                                          <p:spTgt spid="4127"/>
                                        </p:tgtEl>
                                        <p:attrNameLst>
                                          <p:attrName>ppt_x</p:attrName>
                                        </p:attrNameLst>
                                      </p:cBhvr>
                                      <p:tavLst>
                                        <p:tav tm="0">
                                          <p:val>
                                            <p:strVal val="0-#ppt_w/2"/>
                                          </p:val>
                                        </p:tav>
                                        <p:tav tm="100000">
                                          <p:val>
                                            <p:strVal val="#ppt_x"/>
                                          </p:val>
                                        </p:tav>
                                      </p:tavLst>
                                    </p:anim>
                                    <p:anim calcmode="lin" valueType="num">
                                      <p:cBhvr additive="base">
                                        <p:cTn id="32" dur="500" fill="hold"/>
                                        <p:tgtEl>
                                          <p:spTgt spid="4127"/>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1000"/>
                            </p:stCondLst>
                            <p:childTnLst>
                              <p:par>
                                <p:cTn id="34" presetID="2" presetClass="entr" presetSubtype="8" fill="hold" grpId="0" nodeType="afterEffect">
                                  <p:stCondLst>
                                    <p:cond delay="0"/>
                                  </p:stCondLst>
                                  <p:childTnLst>
                                    <p:set>
                                      <p:cBhvr>
                                        <p:cTn id="35" dur="1" fill="hold">
                                          <p:stCondLst>
                                            <p:cond delay="0"/>
                                          </p:stCondLst>
                                        </p:cTn>
                                        <p:tgtEl>
                                          <p:spTgt spid="4145"/>
                                        </p:tgtEl>
                                        <p:attrNameLst>
                                          <p:attrName>style.visibility</p:attrName>
                                        </p:attrNameLst>
                                      </p:cBhvr>
                                      <p:to>
                                        <p:strVal val="visible"/>
                                      </p:to>
                                    </p:set>
                                    <p:anim calcmode="lin" valueType="num">
                                      <p:cBhvr additive="base">
                                        <p:cTn id="36" dur="500" fill="hold"/>
                                        <p:tgtEl>
                                          <p:spTgt spid="4145"/>
                                        </p:tgtEl>
                                        <p:attrNameLst>
                                          <p:attrName>ppt_x</p:attrName>
                                        </p:attrNameLst>
                                      </p:cBhvr>
                                      <p:tavLst>
                                        <p:tav tm="0">
                                          <p:val>
                                            <p:strVal val="0-#ppt_w/2"/>
                                          </p:val>
                                        </p:tav>
                                        <p:tav tm="100000">
                                          <p:val>
                                            <p:strVal val="#ppt_x"/>
                                          </p:val>
                                        </p:tav>
                                      </p:tavLst>
                                    </p:anim>
                                    <p:anim calcmode="lin" valueType="num">
                                      <p:cBhvr additive="base">
                                        <p:cTn id="37" dur="500" fill="hold"/>
                                        <p:tgtEl>
                                          <p:spTgt spid="4145"/>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4133"/>
                                        </p:tgtEl>
                                        <p:attrNameLst>
                                          <p:attrName>style.visibility</p:attrName>
                                        </p:attrNameLst>
                                      </p:cBhvr>
                                      <p:to>
                                        <p:strVal val="visible"/>
                                      </p:to>
                                    </p:set>
                                    <p:animEffect transition="in" filter="wipe(up)">
                                      <p:cBhvr>
                                        <p:cTn id="42" dur="500"/>
                                        <p:tgtEl>
                                          <p:spTgt spid="4133"/>
                                        </p:tgtEl>
                                      </p:cBhvr>
                                    </p:animEffect>
                                  </p:childTnLst>
                                </p:cTn>
                              </p:par>
                            </p:childTnLst>
                          </p:cTn>
                        </p:par>
                        <p:par>
                          <p:cTn id="43" fill="hold" nodeType="afterGroup">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4128"/>
                                        </p:tgtEl>
                                        <p:attrNameLst>
                                          <p:attrName>style.visibility</p:attrName>
                                        </p:attrNameLst>
                                      </p:cBhvr>
                                      <p:to>
                                        <p:strVal val="visible"/>
                                      </p:to>
                                    </p:set>
                                    <p:anim calcmode="lin" valueType="num">
                                      <p:cBhvr additive="base">
                                        <p:cTn id="46" dur="500" fill="hold"/>
                                        <p:tgtEl>
                                          <p:spTgt spid="4128"/>
                                        </p:tgtEl>
                                        <p:attrNameLst>
                                          <p:attrName>ppt_x</p:attrName>
                                        </p:attrNameLst>
                                      </p:cBhvr>
                                      <p:tavLst>
                                        <p:tav tm="0">
                                          <p:val>
                                            <p:strVal val="0-#ppt_w/2"/>
                                          </p:val>
                                        </p:tav>
                                        <p:tav tm="100000">
                                          <p:val>
                                            <p:strVal val="#ppt_x"/>
                                          </p:val>
                                        </p:tav>
                                      </p:tavLst>
                                    </p:anim>
                                    <p:anim calcmode="lin" valueType="num">
                                      <p:cBhvr additive="base">
                                        <p:cTn id="47"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4134"/>
                                        </p:tgtEl>
                                        <p:attrNameLst>
                                          <p:attrName>style.visibility</p:attrName>
                                        </p:attrNameLst>
                                      </p:cBhvr>
                                      <p:to>
                                        <p:strVal val="visible"/>
                                      </p:to>
                                    </p:set>
                                    <p:animEffect transition="in" filter="wipe(up)">
                                      <p:cBhvr>
                                        <p:cTn id="52" dur="500"/>
                                        <p:tgtEl>
                                          <p:spTgt spid="4134"/>
                                        </p:tgtEl>
                                      </p:cBhvr>
                                    </p:animEffect>
                                  </p:childTnLst>
                                </p:cTn>
                              </p:par>
                            </p:childTnLst>
                          </p:cTn>
                        </p:par>
                        <p:par>
                          <p:cTn id="53" fill="hold" nodeType="afterGroup">
                            <p:stCondLst>
                              <p:cond delay="500"/>
                            </p:stCondLst>
                            <p:childTnLst>
                              <p:par>
                                <p:cTn id="54" presetID="2" presetClass="entr" presetSubtype="8" fill="hold" grpId="0" nodeType="afterEffect">
                                  <p:stCondLst>
                                    <p:cond delay="0"/>
                                  </p:stCondLst>
                                  <p:childTnLst>
                                    <p:set>
                                      <p:cBhvr>
                                        <p:cTn id="55" dur="1" fill="hold">
                                          <p:stCondLst>
                                            <p:cond delay="0"/>
                                          </p:stCondLst>
                                        </p:cTn>
                                        <p:tgtEl>
                                          <p:spTgt spid="4129"/>
                                        </p:tgtEl>
                                        <p:attrNameLst>
                                          <p:attrName>style.visibility</p:attrName>
                                        </p:attrNameLst>
                                      </p:cBhvr>
                                      <p:to>
                                        <p:strVal val="visible"/>
                                      </p:to>
                                    </p:set>
                                    <p:anim calcmode="lin" valueType="num">
                                      <p:cBhvr additive="base">
                                        <p:cTn id="56" dur="500" fill="hold"/>
                                        <p:tgtEl>
                                          <p:spTgt spid="4129"/>
                                        </p:tgtEl>
                                        <p:attrNameLst>
                                          <p:attrName>ppt_x</p:attrName>
                                        </p:attrNameLst>
                                      </p:cBhvr>
                                      <p:tavLst>
                                        <p:tav tm="0">
                                          <p:val>
                                            <p:strVal val="0-#ppt_w/2"/>
                                          </p:val>
                                        </p:tav>
                                        <p:tav tm="100000">
                                          <p:val>
                                            <p:strVal val="#ppt_x"/>
                                          </p:val>
                                        </p:tav>
                                      </p:tavLst>
                                    </p:anim>
                                    <p:anim calcmode="lin" valueType="num">
                                      <p:cBhvr additive="base">
                                        <p:cTn id="57" dur="500" fill="hold"/>
                                        <p:tgtEl>
                                          <p:spTgt spid="4129"/>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4135"/>
                                        </p:tgtEl>
                                        <p:attrNameLst>
                                          <p:attrName>style.visibility</p:attrName>
                                        </p:attrNameLst>
                                      </p:cBhvr>
                                      <p:to>
                                        <p:strVal val="visible"/>
                                      </p:to>
                                    </p:set>
                                    <p:animEffect transition="in" filter="wipe(up)">
                                      <p:cBhvr>
                                        <p:cTn id="62" dur="500"/>
                                        <p:tgtEl>
                                          <p:spTgt spid="4135"/>
                                        </p:tgtEl>
                                      </p:cBhvr>
                                    </p:animEffect>
                                  </p:childTnLst>
                                </p:cTn>
                              </p:par>
                            </p:childTnLst>
                          </p:cTn>
                        </p:par>
                        <p:par>
                          <p:cTn id="63" fill="hold" nodeType="afterGroup">
                            <p:stCondLst>
                              <p:cond delay="500"/>
                            </p:stCondLst>
                            <p:childTnLst>
                              <p:par>
                                <p:cTn id="64" presetID="2" presetClass="entr" presetSubtype="8" fill="hold" grpId="0" nodeType="afterEffect">
                                  <p:stCondLst>
                                    <p:cond delay="0"/>
                                  </p:stCondLst>
                                  <p:childTnLst>
                                    <p:set>
                                      <p:cBhvr>
                                        <p:cTn id="65" dur="1" fill="hold">
                                          <p:stCondLst>
                                            <p:cond delay="0"/>
                                          </p:stCondLst>
                                        </p:cTn>
                                        <p:tgtEl>
                                          <p:spTgt spid="4131"/>
                                        </p:tgtEl>
                                        <p:attrNameLst>
                                          <p:attrName>style.visibility</p:attrName>
                                        </p:attrNameLst>
                                      </p:cBhvr>
                                      <p:to>
                                        <p:strVal val="visible"/>
                                      </p:to>
                                    </p:set>
                                    <p:anim calcmode="lin" valueType="num">
                                      <p:cBhvr additive="base">
                                        <p:cTn id="66" dur="500" fill="hold"/>
                                        <p:tgtEl>
                                          <p:spTgt spid="4131"/>
                                        </p:tgtEl>
                                        <p:attrNameLst>
                                          <p:attrName>ppt_x</p:attrName>
                                        </p:attrNameLst>
                                      </p:cBhvr>
                                      <p:tavLst>
                                        <p:tav tm="0">
                                          <p:val>
                                            <p:strVal val="0-#ppt_w/2"/>
                                          </p:val>
                                        </p:tav>
                                        <p:tav tm="100000">
                                          <p:val>
                                            <p:strVal val="#ppt_x"/>
                                          </p:val>
                                        </p:tav>
                                      </p:tavLst>
                                    </p:anim>
                                    <p:anim calcmode="lin" valueType="num">
                                      <p:cBhvr additive="base">
                                        <p:cTn id="67" dur="500" fill="hold"/>
                                        <p:tgtEl>
                                          <p:spTgt spid="4131"/>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142"/>
                                        </p:tgtEl>
                                        <p:attrNameLst>
                                          <p:attrName>style.visibility</p:attrName>
                                        </p:attrNameLst>
                                      </p:cBhvr>
                                      <p:to>
                                        <p:strVal val="visible"/>
                                      </p:to>
                                    </p:set>
                                    <p:animEffect transition="in" filter="wipe(left)">
                                      <p:cBhvr>
                                        <p:cTn id="72" dur="500"/>
                                        <p:tgtEl>
                                          <p:spTgt spid="414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1"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up)">
                                      <p:cBhvr>
                                        <p:cTn id="7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4" grpId="0" autoUpdateAnimBg="0"/>
      <p:bldP spid="4126" grpId="0" autoUpdateAnimBg="0"/>
      <p:bldP spid="4129" grpId="0" animBg="1" autoUpdateAnimBg="0"/>
      <p:bldP spid="4131" grpId="0" animBg="1" autoUpdateAnimBg="0"/>
      <p:bldP spid="4128" grpId="0" animBg="1" autoUpdateAnimBg="0"/>
      <p:bldP spid="4135" grpId="0" animBg="1"/>
      <p:bldP spid="4127" grpId="0" animBg="1" autoUpdateAnimBg="0"/>
      <p:bldP spid="4142" grpId="0" animBg="1"/>
      <p:bldP spid="4145"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descr="Parchment"/>
          <p:cNvSpPr txBox="1">
            <a:spLocks noChangeArrowheads="1"/>
          </p:cNvSpPr>
          <p:nvPr/>
        </p:nvSpPr>
        <p:spPr bwMode="auto">
          <a:xfrm>
            <a:off x="6705600" y="533400"/>
            <a:ext cx="2209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خوذة برونزية</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78" name="Text Box 6" descr="Parchment"/>
          <p:cNvSpPr txBox="1">
            <a:spLocks noChangeArrowheads="1"/>
          </p:cNvSpPr>
          <p:nvPr/>
        </p:nvSpPr>
        <p:spPr bwMode="auto">
          <a:xfrm>
            <a:off x="6934200" y="1981200"/>
            <a:ext cx="2209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درع برونزي</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0" name="Text Box 8" descr="Parchment"/>
          <p:cNvSpPr txBox="1">
            <a:spLocks noChangeArrowheads="1"/>
          </p:cNvSpPr>
          <p:nvPr/>
        </p:nvSpPr>
        <p:spPr bwMode="auto">
          <a:xfrm>
            <a:off x="76200" y="4876800"/>
            <a:ext cx="152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en-US" sz="24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غريزات</a:t>
            </a:r>
            <a:r>
              <a:rPr kumimoji="0" lang="ar-EG"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 برونزية</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2" name="Text Box 10" descr="Parchment"/>
          <p:cNvSpPr txBox="1">
            <a:spLocks noChangeArrowheads="1"/>
          </p:cNvSpPr>
          <p:nvPr/>
        </p:nvSpPr>
        <p:spPr bwMode="auto">
          <a:xfrm>
            <a:off x="165100" y="1752600"/>
            <a:ext cx="14351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[الخشب] رمح الرمح</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4" name="Text Box 12" descr="Parchment"/>
          <p:cNvSpPr txBox="1">
            <a:spLocks noChangeArrowheads="1"/>
          </p:cNvSpPr>
          <p:nvPr/>
        </p:nvSpPr>
        <p:spPr bwMode="auto">
          <a:xfrm>
            <a:off x="228600" y="685800"/>
            <a:ext cx="1676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نقطة الحديد</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6" name="Text Box 14" descr="Parchment"/>
          <p:cNvSpPr txBox="1">
            <a:spLocks noChangeArrowheads="1"/>
          </p:cNvSpPr>
          <p:nvPr/>
        </p:nvSpPr>
        <p:spPr bwMode="auto">
          <a:xfrm>
            <a:off x="7467600" y="3124200"/>
            <a:ext cx="1295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الرمح البرونزي</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141319" name="Picture 16" descr="filis~3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457200"/>
            <a:ext cx="46482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7" name="Line 15"/>
          <p:cNvSpPr>
            <a:spLocks noChangeShapeType="1"/>
          </p:cNvSpPr>
          <p:nvPr/>
        </p:nvSpPr>
        <p:spPr bwMode="auto">
          <a:xfrm flipH="1" flipV="1">
            <a:off x="5638800" y="2590800"/>
            <a:ext cx="1828800" cy="762000"/>
          </a:xfrm>
          <a:prstGeom prst="line">
            <a:avLst/>
          </a:prstGeom>
          <a:noFill/>
          <a:ln w="28575" cap="sq">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79" name="Line 7"/>
          <p:cNvSpPr>
            <a:spLocks noChangeShapeType="1"/>
          </p:cNvSpPr>
          <p:nvPr/>
        </p:nvSpPr>
        <p:spPr bwMode="auto">
          <a:xfrm flipH="1" flipV="1">
            <a:off x="5562600" y="1371600"/>
            <a:ext cx="1447800" cy="762000"/>
          </a:xfrm>
          <a:prstGeom prst="line">
            <a:avLst/>
          </a:prstGeom>
          <a:noFill/>
          <a:ln w="28575" cap="sq">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77" name="Line 5"/>
          <p:cNvSpPr>
            <a:spLocks noChangeShapeType="1"/>
          </p:cNvSpPr>
          <p:nvPr/>
        </p:nvSpPr>
        <p:spPr bwMode="auto">
          <a:xfrm>
            <a:off x="3962400" y="533400"/>
            <a:ext cx="2743200" cy="152400"/>
          </a:xfrm>
          <a:prstGeom prst="line">
            <a:avLst/>
          </a:prstGeom>
          <a:noFill/>
          <a:ln w="28575" cap="sq">
            <a:solidFill>
              <a:srgbClr val="0000FF"/>
            </a:solidFill>
            <a:round/>
            <a:headEnd type="triangle" w="med" len="med"/>
            <a:tailEnd type="none" w="sm" len="sm"/>
          </a:ln>
          <a:extLst>
            <a:ext uri="{909E8E84-426E-40dd-AFC4-6F175D3DCCD1}">
              <a14:hiddenFill xmlns:a14="http://schemas.microsoft.com/office/drawing/2010/main" xmlns="">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5" name="Line 13"/>
          <p:cNvSpPr>
            <a:spLocks noChangeShapeType="1"/>
          </p:cNvSpPr>
          <p:nvPr/>
        </p:nvSpPr>
        <p:spPr bwMode="auto">
          <a:xfrm>
            <a:off x="1828800" y="990600"/>
            <a:ext cx="762000" cy="533400"/>
          </a:xfrm>
          <a:prstGeom prst="line">
            <a:avLst/>
          </a:prstGeom>
          <a:noFill/>
          <a:ln w="28575" cap="sq">
            <a:solidFill>
              <a:srgbClr val="0000FF"/>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3" name="Line 11"/>
          <p:cNvSpPr>
            <a:spLocks noChangeShapeType="1"/>
          </p:cNvSpPr>
          <p:nvPr/>
        </p:nvSpPr>
        <p:spPr bwMode="auto">
          <a:xfrm flipV="1">
            <a:off x="1371600" y="1905000"/>
            <a:ext cx="2286000" cy="228600"/>
          </a:xfrm>
          <a:prstGeom prst="line">
            <a:avLst/>
          </a:prstGeom>
          <a:noFill/>
          <a:ln w="28575" cap="sq">
            <a:solidFill>
              <a:srgbClr val="0000FF"/>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1" name="Line 9"/>
          <p:cNvSpPr>
            <a:spLocks noChangeShapeType="1"/>
          </p:cNvSpPr>
          <p:nvPr/>
        </p:nvSpPr>
        <p:spPr bwMode="auto">
          <a:xfrm>
            <a:off x="1371600" y="5257800"/>
            <a:ext cx="2286000" cy="0"/>
          </a:xfrm>
          <a:prstGeom prst="line">
            <a:avLst/>
          </a:prstGeom>
          <a:noFill/>
          <a:ln w="28575" cap="sq">
            <a:solidFill>
              <a:srgbClr val="0000FF"/>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41326" name="Text Box 17"/>
          <p:cNvSpPr txBox="1">
            <a:spLocks noChangeArrowheads="1"/>
          </p:cNvSpPr>
          <p:nvPr/>
        </p:nvSpPr>
        <p:spPr bwMode="auto">
          <a:xfrm>
            <a:off x="8395105" y="76200"/>
            <a:ext cx="70404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112</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41327" name="Title 1"/>
          <p:cNvSpPr>
            <a:spLocks noGrp="1"/>
          </p:cNvSpPr>
          <p:nvPr>
            <p:ph type="title" idx="4294967295"/>
          </p:nvPr>
        </p:nvSpPr>
        <p:spPr>
          <a:xfrm>
            <a:off x="6804025" y="4724400"/>
            <a:ext cx="2339975" cy="2119313"/>
          </a:xfrm>
        </p:spPr>
        <p:txBody>
          <a:bodyPr/>
          <a:lstStyle/>
          <a:p>
            <a:pPr rtl="1"/>
            <a:r>
              <a:rPr lang="ar-EG" altLang="en-US" sz="4000" dirty="0">
                <a:ea typeface="ＭＳ Ｐゴシック" pitchFamily="34" charset="-128"/>
              </a:rPr>
              <a:t>درع ج</a:t>
            </a:r>
            <a:r>
              <a:rPr lang="ar-JO" altLang="en-US" sz="4000" dirty="0">
                <a:ea typeface="ＭＳ Ｐゴシック" pitchFamily="34" charset="-128"/>
              </a:rPr>
              <a:t>ليا</a:t>
            </a:r>
            <a:r>
              <a:rPr lang="ar-EG" altLang="en-US" sz="4000" dirty="0">
                <a:ea typeface="ＭＳ Ｐゴシック" pitchFamily="34" charset="-128"/>
              </a:rPr>
              <a:t>ت</a:t>
            </a:r>
            <a:endParaRPr lang="en-US" altLang="en-US" sz="4000" dirty="0">
              <a:ea typeface="ＭＳ Ｐゴシック" pitchFamily="34" charset="-128"/>
            </a:endParaRPr>
          </a:p>
        </p:txBody>
      </p:sp>
    </p:spTree>
    <p:extLst>
      <p:ext uri="{BB962C8B-B14F-4D97-AF65-F5344CB8AC3E}">
        <p14:creationId xmlns:p14="http://schemas.microsoft.com/office/powerpoint/2010/main" val="534778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677"/>
                                        </p:tgtEl>
                                        <p:attrNameLst>
                                          <p:attrName>style.visibility</p:attrName>
                                        </p:attrNameLst>
                                      </p:cBhvr>
                                      <p:to>
                                        <p:strVal val="visible"/>
                                      </p:to>
                                    </p:set>
                                    <p:animEffect transition="in" filter="wipe(right)">
                                      <p:cBhvr>
                                        <p:cTn id="11" dur="500"/>
                                        <p:tgtEl>
                                          <p:spTgt spid="2867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8678"/>
                                        </p:tgtEl>
                                        <p:attrNameLst>
                                          <p:attrName>style.visibility</p:attrName>
                                        </p:attrNameLst>
                                      </p:cBhvr>
                                      <p:to>
                                        <p:strVal val="visible"/>
                                      </p:to>
                                    </p:set>
                                    <p:animEffect transition="in" filter="randombar(horizontal)">
                                      <p:cBhvr>
                                        <p:cTn id="16" dur="500"/>
                                        <p:tgtEl>
                                          <p:spTgt spid="28678"/>
                                        </p:tgtEl>
                                      </p:cBhvr>
                                    </p:animEffect>
                                  </p:childTnLst>
                                </p:cTn>
                              </p:par>
                            </p:childTnLst>
                          </p:cTn>
                        </p:par>
                        <p:par>
                          <p:cTn id="17" fill="hold" nodeType="afterGroup">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8679"/>
                                        </p:tgtEl>
                                        <p:attrNameLst>
                                          <p:attrName>style.visibility</p:attrName>
                                        </p:attrNameLst>
                                      </p:cBhvr>
                                      <p:to>
                                        <p:strVal val="visible"/>
                                      </p:to>
                                    </p:set>
                                    <p:animEffect transition="in" filter="wipe(right)">
                                      <p:cBhvr>
                                        <p:cTn id="20" dur="500"/>
                                        <p:tgtEl>
                                          <p:spTgt spid="2867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8680"/>
                                        </p:tgtEl>
                                        <p:attrNameLst>
                                          <p:attrName>style.visibility</p:attrName>
                                        </p:attrNameLst>
                                      </p:cBhvr>
                                      <p:to>
                                        <p:strVal val="visible"/>
                                      </p:to>
                                    </p:set>
                                    <p:anim calcmode="lin" valueType="num">
                                      <p:cBhvr additive="base">
                                        <p:cTn id="25" dur="500" fill="hold"/>
                                        <p:tgtEl>
                                          <p:spTgt spid="28680"/>
                                        </p:tgtEl>
                                        <p:attrNameLst>
                                          <p:attrName>ppt_x</p:attrName>
                                        </p:attrNameLst>
                                      </p:cBhvr>
                                      <p:tavLst>
                                        <p:tav tm="0">
                                          <p:val>
                                            <p:strVal val="1+#ppt_w/2"/>
                                          </p:val>
                                        </p:tav>
                                        <p:tav tm="100000">
                                          <p:val>
                                            <p:strVal val="#ppt_x"/>
                                          </p:val>
                                        </p:tav>
                                      </p:tavLst>
                                    </p:anim>
                                    <p:anim calcmode="lin" valueType="num">
                                      <p:cBhvr additive="base">
                                        <p:cTn id="26" dur="500" fill="hold"/>
                                        <p:tgtEl>
                                          <p:spTgt spid="28680"/>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8681"/>
                                        </p:tgtEl>
                                        <p:attrNameLst>
                                          <p:attrName>style.visibility</p:attrName>
                                        </p:attrNameLst>
                                      </p:cBhvr>
                                      <p:to>
                                        <p:strVal val="visible"/>
                                      </p:to>
                                    </p:set>
                                    <p:animEffect transition="in" filter="wipe(left)">
                                      <p:cBhvr>
                                        <p:cTn id="30" dur="500"/>
                                        <p:tgtEl>
                                          <p:spTgt spid="2868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8682"/>
                                        </p:tgtEl>
                                        <p:attrNameLst>
                                          <p:attrName>style.visibility</p:attrName>
                                        </p:attrNameLst>
                                      </p:cBhvr>
                                      <p:to>
                                        <p:strVal val="visible"/>
                                      </p:to>
                                    </p:se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8683"/>
                                        </p:tgtEl>
                                        <p:attrNameLst>
                                          <p:attrName>style.visibility</p:attrName>
                                        </p:attrNameLst>
                                      </p:cBhvr>
                                      <p:to>
                                        <p:strVal val="visible"/>
                                      </p:to>
                                    </p:set>
                                    <p:animEffect transition="in" filter="wipe(left)">
                                      <p:cBhvr>
                                        <p:cTn id="38" dur="500"/>
                                        <p:tgtEl>
                                          <p:spTgt spid="2868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8684"/>
                                        </p:tgtEl>
                                        <p:attrNameLst>
                                          <p:attrName>style.visibility</p:attrName>
                                        </p:attrNameLst>
                                      </p:cBhvr>
                                      <p:to>
                                        <p:strVal val="visible"/>
                                      </p:to>
                                    </p:set>
                                    <p:animEffect transition="in" filter="wipe(up)">
                                      <p:cBhvr>
                                        <p:cTn id="43" dur="500"/>
                                        <p:tgtEl>
                                          <p:spTgt spid="28684"/>
                                        </p:tgtEl>
                                      </p:cBhvr>
                                    </p:animEffect>
                                  </p:childTnLst>
                                </p:cTn>
                              </p:par>
                            </p:childTnLst>
                          </p:cTn>
                        </p:par>
                        <p:par>
                          <p:cTn id="44" fill="hold" nodeType="afterGroup">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8685"/>
                                        </p:tgtEl>
                                        <p:attrNameLst>
                                          <p:attrName>style.visibility</p:attrName>
                                        </p:attrNameLst>
                                      </p:cBhvr>
                                      <p:to>
                                        <p:strVal val="visible"/>
                                      </p:to>
                                    </p:set>
                                    <p:animEffect transition="in" filter="wipe(left)">
                                      <p:cBhvr>
                                        <p:cTn id="47" dur="500"/>
                                        <p:tgtEl>
                                          <p:spTgt spid="2868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8686"/>
                                        </p:tgtEl>
                                        <p:attrNameLst>
                                          <p:attrName>style.visibility</p:attrName>
                                        </p:attrNameLst>
                                      </p:cBhvr>
                                      <p:to>
                                        <p:strVal val="visible"/>
                                      </p:to>
                                    </p:set>
                                    <p:animEffect transition="in" filter="randombar(horizontal)">
                                      <p:cBhvr>
                                        <p:cTn id="52" dur="500"/>
                                        <p:tgtEl>
                                          <p:spTgt spid="28686"/>
                                        </p:tgtEl>
                                      </p:cBhvr>
                                    </p:animEffect>
                                  </p:childTnLst>
                                </p:cTn>
                              </p:par>
                            </p:childTnLst>
                          </p:cTn>
                        </p:par>
                        <p:par>
                          <p:cTn id="53" fill="hold" nodeType="afterGroup">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8687"/>
                                        </p:tgtEl>
                                        <p:attrNameLst>
                                          <p:attrName>style.visibility</p:attrName>
                                        </p:attrNameLst>
                                      </p:cBhvr>
                                      <p:to>
                                        <p:strVal val="visible"/>
                                      </p:to>
                                    </p:set>
                                    <p:animEffect transition="in" filter="wipe(right)">
                                      <p:cBhvr>
                                        <p:cTn id="56" dur="500"/>
                                        <p:tgtEl>
                                          <p:spTgt spid="2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8" grpId="0"/>
      <p:bldP spid="28680" grpId="0"/>
      <p:bldP spid="28682" grpId="0"/>
      <p:bldP spid="28684" grpId="0"/>
      <p:bldP spid="28686" grpId="0"/>
      <p:bldP spid="28687" grpId="0" animBg="1"/>
      <p:bldP spid="28679" grpId="0" animBg="1"/>
      <p:bldP spid="28677" grpId="0" animBg="1"/>
      <p:bldP spid="28685" grpId="0" animBg="1"/>
      <p:bldP spid="28683" grpId="0" animBg="1"/>
      <p:bldP spid="2868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5"/>
          <p:cNvPicPr>
            <a:picLocks noChangeAspect="1" noChangeArrowheads="1"/>
          </p:cNvPicPr>
          <p:nvPr/>
        </p:nvPicPr>
        <p:blipFill>
          <a:blip r:embed="rId2">
            <a:lum brigh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3" name="Text Box 3"/>
          <p:cNvSpPr txBox="1">
            <a:spLocks noChangeArrowheads="1"/>
          </p:cNvSpPr>
          <p:nvPr/>
        </p:nvSpPr>
        <p:spPr bwMode="auto">
          <a:xfrm>
            <a:off x="35496" y="1620838"/>
            <a:ext cx="5359400" cy="4616648"/>
          </a:xfrm>
          <a:prstGeom prst="rect">
            <a:avLst/>
          </a:prstGeom>
          <a:noFill/>
          <a:ln w="12700" cap="sq">
            <a:noFill/>
            <a:miter lim="800000"/>
            <a:headEnd type="none" w="sm" len="sm"/>
            <a:tailEnd type="none" w="sm" len="sm"/>
          </a:ln>
          <a:effectLst>
            <a:outerShdw blurRad="63500" dist="38099" dir="2700000" algn="ctr" rotWithShape="0">
              <a:schemeClr val="tx2">
                <a:alpha val="74998"/>
              </a:schemeClr>
            </a:outerShdw>
          </a:effectLst>
        </p:spPr>
        <p:txBody>
          <a:bodyPr>
            <a:spAutoFit/>
          </a:bodyPr>
          <a:lstStyle/>
          <a:p>
            <a:pPr marL="444500" marR="0" lvl="0" indent="-444500" algn="r" defTabSz="914400" rtl="1" eaLnBrk="1" fontAlgn="base" latinLnBrk="0" hangingPunct="1">
              <a:lnSpc>
                <a:spcPct val="100000"/>
              </a:lnSpc>
              <a:spcBef>
                <a:spcPct val="50000"/>
              </a:spcBef>
              <a:spcAft>
                <a:spcPct val="0"/>
              </a:spcAft>
              <a:buClrTx/>
              <a:buSzTx/>
              <a:buFont typeface="Wingdings" charset="2"/>
              <a:buChar char="Ø"/>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خوذة برونزية</a:t>
            </a:r>
          </a:p>
          <a:p>
            <a:pPr marL="444500" marR="0" lvl="0" indent="-444500" algn="r" defTabSz="914400" rtl="1" eaLnBrk="1" fontAlgn="base" latinLnBrk="0" hangingPunct="1">
              <a:lnSpc>
                <a:spcPct val="100000"/>
              </a:lnSpc>
              <a:spcBef>
                <a:spcPct val="50000"/>
              </a:spcBef>
              <a:spcAft>
                <a:spcPct val="0"/>
              </a:spcAft>
              <a:buClrTx/>
              <a:buSzTx/>
              <a:buFont typeface="Wingdings" charset="2"/>
              <a:buChar char="Ø"/>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معطف برونزي من الدروع الحرشفية (5000 ش</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اق</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 = 57.5 كجم)</a:t>
            </a:r>
          </a:p>
          <a:p>
            <a:pPr marL="444500" marR="0" lvl="0" indent="-444500" algn="r" defTabSz="914400" rtl="1" eaLnBrk="1" fontAlgn="base" latinLnBrk="0" hangingPunct="1">
              <a:lnSpc>
                <a:spcPct val="100000"/>
              </a:lnSpc>
              <a:spcBef>
                <a:spcPct val="50000"/>
              </a:spcBef>
              <a:spcAft>
                <a:spcPct val="0"/>
              </a:spcAft>
              <a:buClrTx/>
              <a:buSzTx/>
              <a:buFont typeface="Wingdings" charset="2"/>
              <a:buChar char="Ø"/>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جروف برونزية (7 كجم)</a:t>
            </a:r>
          </a:p>
          <a:p>
            <a:pPr marL="444500" marR="0" lvl="0" indent="-444500" algn="r" defTabSz="914400" rtl="1" eaLnBrk="1" fontAlgn="base" latinLnBrk="0" hangingPunct="1">
              <a:lnSpc>
                <a:spcPct val="100000"/>
              </a:lnSpc>
              <a:spcBef>
                <a:spcPct val="50000"/>
              </a:spcBef>
              <a:spcAft>
                <a:spcPct val="0"/>
              </a:spcAft>
              <a:buClrTx/>
              <a:buSzTx/>
              <a:buFont typeface="Wingdings" charset="2"/>
              <a:buChar char="Ø"/>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الرمح البرونزي</a:t>
            </a:r>
          </a:p>
          <a:p>
            <a:pPr marL="444500" marR="0" lvl="0" indent="-444500" algn="r" defTabSz="914400" rtl="1" eaLnBrk="1" fontAlgn="base" latinLnBrk="0" hangingPunct="1">
              <a:lnSpc>
                <a:spcPct val="100000"/>
              </a:lnSpc>
              <a:spcBef>
                <a:spcPct val="50000"/>
              </a:spcBef>
              <a:spcAft>
                <a:spcPct val="0"/>
              </a:spcAft>
              <a:buClrTx/>
              <a:buSzTx/>
              <a:buFont typeface="Wingdings" charset="2"/>
              <a:buChar char="Ø"/>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رمح بنقطة حديدية (600 ش</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اق</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 = 11.5 كجم)</a:t>
            </a:r>
          </a:p>
          <a:p>
            <a:pPr marL="444500" marR="0" lvl="0" indent="-444500" algn="r" defTabSz="914400" rtl="1" eaLnBrk="1" fontAlgn="base" latinLnBrk="0" hangingPunct="1">
              <a:lnSpc>
                <a:spcPct val="100000"/>
              </a:lnSpc>
              <a:spcBef>
                <a:spcPct val="50000"/>
              </a:spcBef>
              <a:spcAft>
                <a:spcPct val="0"/>
              </a:spcAft>
              <a:buClrTx/>
              <a:buSzTx/>
              <a:buFont typeface="Wingdings" charset="2"/>
              <a:buChar char="Ø"/>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درع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0486" name="Text Box 6"/>
          <p:cNvSpPr txBox="1">
            <a:spLocks noChangeArrowheads="1"/>
          </p:cNvSpPr>
          <p:nvPr/>
        </p:nvSpPr>
        <p:spPr bwMode="auto">
          <a:xfrm>
            <a:off x="8426450" y="762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112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pic>
        <p:nvPicPr>
          <p:cNvPr id="142340"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0742" y="1291034"/>
            <a:ext cx="3687762" cy="559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179388" y="115888"/>
            <a:ext cx="7345362" cy="1143000"/>
          </a:xfrm>
        </p:spPr>
        <p:txBody>
          <a:bodyPr/>
          <a:lstStyle/>
          <a:p>
            <a:pPr rtl="1"/>
            <a:r>
              <a:rPr lang="ar-EG" altLang="en-US" sz="3600" dirty="0">
                <a:solidFill>
                  <a:srgbClr val="FFFFFF"/>
                </a:solidFill>
                <a:ea typeface="ＭＳ Ｐゴシック" pitchFamily="34" charset="-128"/>
              </a:rPr>
              <a:t>قدرات الفلسطيين العسكرية (1 صم 17: 5-7)</a:t>
            </a:r>
            <a:endParaRPr lang="en-US" altLang="en-US" sz="4800" dirty="0">
              <a:ea typeface="ＭＳ Ｐゴシック" pitchFamily="34" charset="-128"/>
            </a:endParaRPr>
          </a:p>
        </p:txBody>
      </p:sp>
    </p:spTree>
    <p:extLst>
      <p:ext uri="{BB962C8B-B14F-4D97-AF65-F5344CB8AC3E}">
        <p14:creationId xmlns:p14="http://schemas.microsoft.com/office/powerpoint/2010/main" val="699330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0-#ppt_w/2"/>
                                          </p:val>
                                        </p:tav>
                                        <p:tav tm="100000">
                                          <p:val>
                                            <p:strVal val="#ppt_x"/>
                                          </p:val>
                                        </p:tav>
                                      </p:tavLst>
                                    </p:anim>
                                    <p:anim calcmode="lin" valueType="num">
                                      <p:cBhvr additive="base">
                                        <p:cTn id="8" dur="500" fill="hold"/>
                                        <p:tgtEl>
                                          <p:spTgt spid="204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 Box 5"/>
          <p:cNvSpPr txBox="1">
            <a:spLocks noChangeArrowheads="1"/>
          </p:cNvSpPr>
          <p:nvPr/>
        </p:nvSpPr>
        <p:spPr bwMode="auto">
          <a:xfrm>
            <a:off x="152400" y="3733800"/>
            <a:ext cx="3352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200" b="1" dirty="0">
                <a:solidFill>
                  <a:srgbClr val="CC6600"/>
                </a:solidFill>
                <a:latin typeface="Arial" panose="020B0604020202020204" pitchFamily="34" charset="0"/>
                <a:cs typeface="Arial" panose="020B0604020202020204" pitchFamily="34" charset="0"/>
              </a:rPr>
              <a:t>الترس</a:t>
            </a:r>
            <a:endParaRPr lang="en-US" altLang="en-US" sz="3200" b="1" dirty="0">
              <a:solidFill>
                <a:srgbClr val="CC6600"/>
              </a:solidFill>
              <a:latin typeface="Arial" panose="020B0604020202020204" pitchFamily="34" charset="0"/>
              <a:cs typeface="Arial" panose="020B0604020202020204" pitchFamily="34" charset="0"/>
            </a:endParaRPr>
          </a:p>
        </p:txBody>
      </p:sp>
      <p:pic>
        <p:nvPicPr>
          <p:cNvPr id="143362" name="Picture 7" descr="filis~1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2400" y="228600"/>
            <a:ext cx="3895725" cy="340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3" name="Text Box 9"/>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t>112</a:t>
            </a:r>
            <a:endParaRPr lang="en-US" altLang="en-US" b="1" dirty="0"/>
          </a:p>
        </p:txBody>
      </p:sp>
      <p:pic>
        <p:nvPicPr>
          <p:cNvPr id="143364" name="Picture 8" descr="filis4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05200" y="1792288"/>
            <a:ext cx="5638800" cy="506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932363" y="969963"/>
            <a:ext cx="3525837" cy="1163637"/>
          </a:xfrm>
        </p:spPr>
        <p:txBody>
          <a:bodyPr/>
          <a:lstStyle/>
          <a:p>
            <a:pPr eaLnBrk="1" hangingPunct="1"/>
            <a:r>
              <a:rPr lang="ar-JO" altLang="en-US" sz="3200" dirty="0">
                <a:solidFill>
                  <a:srgbClr val="336600"/>
                </a:solidFill>
                <a:ea typeface="ＭＳ Ｐゴシック" pitchFamily="34" charset="-128"/>
              </a:rPr>
              <a:t>الأسلحة</a:t>
            </a:r>
            <a:endParaRPr lang="en-US" altLang="en-US" dirty="0">
              <a:ea typeface="ＭＳ Ｐゴシック"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34925" y="1614488"/>
            <a:ext cx="2376835" cy="2462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eaLnBrk="1" hangingPunct="1">
              <a:spcBef>
                <a:spcPct val="50000"/>
              </a:spcBef>
              <a:buFont typeface="Wingdings" pitchFamily="2" charset="2"/>
              <a:buChar char="u"/>
            </a:pPr>
            <a:r>
              <a:rPr lang="ar-JO" altLang="en-US" sz="2800" b="1" dirty="0">
                <a:solidFill>
                  <a:srgbClr val="CC6600"/>
                </a:solidFill>
                <a:latin typeface="Arial" panose="020B0604020202020204" pitchFamily="34" charset="0"/>
                <a:cs typeface="Arial" panose="020B0604020202020204" pitchFamily="34" charset="0"/>
              </a:rPr>
              <a:t>سلاح المركبات</a:t>
            </a:r>
            <a:endParaRPr lang="en-US" altLang="en-US" sz="2800" b="1" dirty="0">
              <a:solidFill>
                <a:srgbClr val="CC6600"/>
              </a:solidFill>
              <a:latin typeface="Arial" pitchFamily="34" charset="0"/>
              <a:cs typeface="Arial" pitchFamily="34" charset="0"/>
            </a:endParaRPr>
          </a:p>
          <a:p>
            <a:pPr algn="r" rtl="1" eaLnBrk="1" hangingPunct="1">
              <a:spcBef>
                <a:spcPct val="50000"/>
              </a:spcBef>
              <a:buFont typeface="Wingdings" pitchFamily="2" charset="2"/>
              <a:buChar char="u"/>
            </a:pPr>
            <a:r>
              <a:rPr lang="en-US" altLang="en-US" sz="2800" b="1" dirty="0">
                <a:solidFill>
                  <a:srgbClr val="CC6600"/>
                </a:solidFill>
                <a:latin typeface="Arial" pitchFamily="34" charset="0"/>
                <a:cs typeface="Arial" pitchFamily="34" charset="0"/>
              </a:rPr>
              <a:t> </a:t>
            </a:r>
            <a:r>
              <a:rPr lang="ar-JO" altLang="en-US" sz="2800" b="1" dirty="0">
                <a:solidFill>
                  <a:srgbClr val="CC6600"/>
                </a:solidFill>
                <a:latin typeface="Arial" panose="020B0604020202020204" pitchFamily="34" charset="0"/>
                <a:cs typeface="Arial" panose="020B0604020202020204" pitchFamily="34" charset="0"/>
              </a:rPr>
              <a:t>سلاح الفرسان</a:t>
            </a:r>
            <a:endParaRPr lang="en-US" altLang="en-US" sz="2800" b="1" dirty="0">
              <a:solidFill>
                <a:srgbClr val="CC6600"/>
              </a:solidFill>
              <a:latin typeface="Arial" pitchFamily="34" charset="0"/>
              <a:cs typeface="Arial" pitchFamily="34" charset="0"/>
            </a:endParaRPr>
          </a:p>
          <a:p>
            <a:pPr algn="r" rtl="1" eaLnBrk="1" hangingPunct="1">
              <a:spcBef>
                <a:spcPct val="50000"/>
              </a:spcBef>
              <a:buFont typeface="Wingdings" pitchFamily="2" charset="2"/>
              <a:buChar char="u"/>
            </a:pPr>
            <a:r>
              <a:rPr lang="en-US" altLang="en-US" sz="2800" b="1" dirty="0">
                <a:solidFill>
                  <a:srgbClr val="CC6600"/>
                </a:solidFill>
                <a:latin typeface="Arial" pitchFamily="34" charset="0"/>
                <a:cs typeface="Arial" pitchFamily="34" charset="0"/>
              </a:rPr>
              <a:t> </a:t>
            </a:r>
            <a:r>
              <a:rPr lang="ar-JO" altLang="en-US" sz="2800" b="1" dirty="0">
                <a:solidFill>
                  <a:srgbClr val="CC6600"/>
                </a:solidFill>
                <a:latin typeface="Arial" panose="020B0604020202020204" pitchFamily="34" charset="0"/>
                <a:cs typeface="Arial" panose="020B0604020202020204" pitchFamily="34" charset="0"/>
              </a:rPr>
              <a:t>سلاح المشاة</a:t>
            </a:r>
            <a:endParaRPr lang="en-US" altLang="en-US" sz="2800" b="1" dirty="0">
              <a:solidFill>
                <a:srgbClr val="CC6600"/>
              </a:solidFill>
              <a:latin typeface="Arial" panose="020B0604020202020204" pitchFamily="34" charset="0"/>
              <a:cs typeface="Arial" panose="020B0604020202020204" pitchFamily="34" charset="0"/>
            </a:endParaRPr>
          </a:p>
          <a:p>
            <a:pPr algn="r" rtl="1" eaLnBrk="1" hangingPunct="1">
              <a:spcBef>
                <a:spcPct val="50000"/>
              </a:spcBef>
              <a:buFont typeface="Wingdings" pitchFamily="2" charset="2"/>
              <a:buChar char="u"/>
            </a:pPr>
            <a:r>
              <a:rPr lang="ar-JO" altLang="en-US" sz="2800" b="1" dirty="0">
                <a:solidFill>
                  <a:srgbClr val="CC6600"/>
                </a:solidFill>
                <a:latin typeface="Arial" panose="020B0604020202020204" pitchFamily="34" charset="0"/>
                <a:cs typeface="Arial" panose="020B0604020202020204" pitchFamily="34" charset="0"/>
              </a:rPr>
              <a:t> سلاح الرماة</a:t>
            </a:r>
            <a:endParaRPr lang="en-US" altLang="en-US" sz="2800" b="1" dirty="0">
              <a:solidFill>
                <a:srgbClr val="CC6600"/>
              </a:solidFill>
              <a:latin typeface="Arial" panose="020B0604020202020204" pitchFamily="34" charset="0"/>
              <a:cs typeface="Arial" panose="020B0604020202020204" pitchFamily="34" charset="0"/>
            </a:endParaRPr>
          </a:p>
        </p:txBody>
      </p:sp>
      <p:pic>
        <p:nvPicPr>
          <p:cNvPr id="144386" name="Picture 4" descr="filistin1"/>
          <p:cNvPicPr>
            <a:picLocks noChangeAspect="1" noChangeArrowheads="1"/>
          </p:cNvPicPr>
          <p:nvPr/>
        </p:nvPicPr>
        <p:blipFill>
          <a:blip r:embed="rId2" cstate="screen">
            <a:grayscl/>
            <a:biLevel thresh="50000"/>
            <a:extLst>
              <a:ext uri="{28A0092B-C50C-407E-A947-70E740481C1C}">
                <a14:useLocalDpi xmlns:a14="http://schemas.microsoft.com/office/drawing/2010/main" val="0"/>
              </a:ext>
            </a:extLst>
          </a:blip>
          <a:srcRect/>
          <a:stretch>
            <a:fillRect/>
          </a:stretch>
        </p:blipFill>
        <p:spPr bwMode="auto">
          <a:xfrm>
            <a:off x="3886200" y="4343400"/>
            <a:ext cx="2667000" cy="220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6" descr="FILISTIN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11760" y="1828800"/>
            <a:ext cx="6732240" cy="234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8" name="Text Box 7"/>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113</a:t>
            </a:r>
            <a:endParaRPr lang="en-US" altLang="en-US"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36513" y="-26988"/>
            <a:ext cx="8316913" cy="1008063"/>
          </a:xfrm>
          <a:solidFill>
            <a:srgbClr val="000000"/>
          </a:solidFill>
        </p:spPr>
        <p:txBody>
          <a:bodyPr/>
          <a:lstStyle/>
          <a:p>
            <a:pPr eaLnBrk="1" hangingPunct="1"/>
            <a:r>
              <a:rPr lang="ar-JO" altLang="en-US" sz="3600" dirty="0">
                <a:solidFill>
                  <a:schemeClr val="bg1"/>
                </a:solidFill>
                <a:ea typeface="ＭＳ Ｐゴシック" pitchFamily="34" charset="-128"/>
              </a:rPr>
              <a:t>التنظيم العسكري الفلسطيني</a:t>
            </a:r>
            <a:endParaRPr lang="en-US" altLang="en-US" sz="5400" dirty="0">
              <a:solidFill>
                <a:schemeClr val="bg1"/>
              </a:solidFill>
              <a:ea typeface="ＭＳ Ｐゴシック" pitchFamily="34" charset="-128"/>
            </a:endParaRPr>
          </a:p>
        </p:txBody>
      </p:sp>
      <p:sp>
        <p:nvSpPr>
          <p:cNvPr id="144390" name="Text Box 3"/>
          <p:cNvSpPr txBox="1">
            <a:spLocks noChangeArrowheads="1"/>
          </p:cNvSpPr>
          <p:nvPr/>
        </p:nvSpPr>
        <p:spPr bwMode="auto">
          <a:xfrm>
            <a:off x="250825" y="6165850"/>
            <a:ext cx="33845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2800" b="1" dirty="0">
                <a:solidFill>
                  <a:srgbClr val="CC6600"/>
                </a:solidFill>
                <a:latin typeface="Arial" panose="020B0604020202020204" pitchFamily="34" charset="0"/>
                <a:cs typeface="Arial" panose="020B0604020202020204" pitchFamily="34" charset="0"/>
              </a:rPr>
              <a:t>(1 صم 13: 5، 31: 3)</a:t>
            </a:r>
            <a:endParaRPr lang="en-US" altLang="en-US" sz="2800" b="1" dirty="0">
              <a:solidFill>
                <a:srgbClr val="CC66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0-#ppt_w/2"/>
                                          </p:val>
                                        </p:tav>
                                        <p:tav tm="100000">
                                          <p:val>
                                            <p:strVal val="#ppt_x"/>
                                          </p:val>
                                        </p:tav>
                                      </p:tavLst>
                                    </p:anim>
                                    <p:anim calcmode="lin" valueType="num">
                                      <p:cBhvr additive="base">
                                        <p:cTn id="8" dur="500" fill="hold"/>
                                        <p:tgtEl>
                                          <p:spTgt spid="225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nodeType="clickEffect">
                                  <p:stCondLst>
                                    <p:cond delay="0"/>
                                  </p:stCondLst>
                                  <p:childTnLst>
                                    <p:set>
                                      <p:cBhvr>
                                        <p:cTn id="12" dur="1" fill="hold">
                                          <p:stCondLst>
                                            <p:cond delay="0"/>
                                          </p:stCondLst>
                                        </p:cTn>
                                        <p:tgtEl>
                                          <p:spTgt spid="22534"/>
                                        </p:tgtEl>
                                        <p:attrNameLst>
                                          <p:attrName>style.visibility</p:attrName>
                                        </p:attrNameLst>
                                      </p:cBhvr>
                                      <p:to>
                                        <p:strVal val="visible"/>
                                      </p:to>
                                    </p:set>
                                    <p:animEffect transition="in" filter="barn(inHorizontal)">
                                      <p:cBhvr>
                                        <p:cTn id="13"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9" name="Text Box 13"/>
          <p:cNvSpPr txBox="1">
            <a:spLocks noChangeArrowheads="1"/>
          </p:cNvSpPr>
          <p:nvPr/>
        </p:nvSpPr>
        <p:spPr bwMode="auto">
          <a:xfrm>
            <a:off x="4343400" y="914400"/>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800" b="1" dirty="0">
              <a:latin typeface="Arial" panose="020B0604020202020204" pitchFamily="34" charset="0"/>
              <a:cs typeface="Arial" panose="020B0604020202020204" pitchFamily="34" charset="0"/>
            </a:endParaRPr>
          </a:p>
        </p:txBody>
      </p:sp>
      <p:sp>
        <p:nvSpPr>
          <p:cNvPr id="24590" name="Text Box 14"/>
          <p:cNvSpPr txBox="1">
            <a:spLocks noChangeArrowheads="1"/>
          </p:cNvSpPr>
          <p:nvPr/>
        </p:nvSpPr>
        <p:spPr bwMode="auto">
          <a:xfrm>
            <a:off x="1524000" y="914400"/>
            <a:ext cx="116410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chemeClr val="accent2"/>
                </a:solidFill>
                <a:latin typeface="Arial" panose="020B0604020202020204" pitchFamily="34" charset="0"/>
                <a:cs typeface="Arial" panose="020B0604020202020204" pitchFamily="34" charset="0"/>
              </a:rPr>
              <a:t>نسل حام</a:t>
            </a:r>
            <a:endParaRPr lang="en-US" altLang="en-US" sz="2800" b="1" dirty="0">
              <a:solidFill>
                <a:schemeClr val="accent2"/>
              </a:solidFill>
              <a:latin typeface="Arial" panose="020B0604020202020204" pitchFamily="34" charset="0"/>
              <a:cs typeface="Arial" panose="020B0604020202020204" pitchFamily="34" charset="0"/>
            </a:endParaRPr>
          </a:p>
        </p:txBody>
      </p:sp>
      <p:sp>
        <p:nvSpPr>
          <p:cNvPr id="24591" name="Text Box 15"/>
          <p:cNvSpPr txBox="1">
            <a:spLocks noChangeArrowheads="1"/>
          </p:cNvSpPr>
          <p:nvPr/>
        </p:nvSpPr>
        <p:spPr bwMode="auto">
          <a:xfrm>
            <a:off x="1828800" y="1524000"/>
            <a:ext cx="165141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chemeClr val="accent1"/>
                </a:solidFill>
                <a:latin typeface="Arial" panose="020B0604020202020204" pitchFamily="34" charset="0"/>
                <a:cs typeface="Arial" panose="020B0604020202020204" pitchFamily="34" charset="0"/>
              </a:rPr>
              <a:t>عدو إسرائيل</a:t>
            </a:r>
            <a:endParaRPr lang="en-US" altLang="en-US" sz="2800" b="1" dirty="0">
              <a:solidFill>
                <a:schemeClr val="accent1"/>
              </a:solidFill>
              <a:latin typeface="Arial" panose="020B0604020202020204" pitchFamily="34" charset="0"/>
              <a:cs typeface="Arial" panose="020B0604020202020204" pitchFamily="34" charset="0"/>
            </a:endParaRPr>
          </a:p>
        </p:txBody>
      </p:sp>
      <p:sp>
        <p:nvSpPr>
          <p:cNvPr id="24592" name="Text Box 16"/>
          <p:cNvSpPr txBox="1">
            <a:spLocks noChangeArrowheads="1"/>
          </p:cNvSpPr>
          <p:nvPr/>
        </p:nvSpPr>
        <p:spPr bwMode="auto">
          <a:xfrm>
            <a:off x="2286000" y="2133600"/>
            <a:ext cx="281198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rgbClr val="FF9900"/>
                </a:solidFill>
                <a:latin typeface="Arial" panose="020B0604020202020204" pitchFamily="34" charset="0"/>
                <a:cs typeface="Arial" panose="020B0604020202020204" pitchFamily="34" charset="0"/>
              </a:rPr>
              <a:t>هجرة على نطاق واسع</a:t>
            </a:r>
            <a:endParaRPr lang="en-US" altLang="en-US" sz="2800" b="1" dirty="0">
              <a:solidFill>
                <a:srgbClr val="FF9900"/>
              </a:solidFill>
              <a:latin typeface="Arial" panose="020B0604020202020204" pitchFamily="34" charset="0"/>
              <a:cs typeface="Arial" panose="020B0604020202020204" pitchFamily="34" charset="0"/>
            </a:endParaRPr>
          </a:p>
        </p:txBody>
      </p:sp>
      <p:sp>
        <p:nvSpPr>
          <p:cNvPr id="24593" name="Text Box 17"/>
          <p:cNvSpPr txBox="1">
            <a:spLocks noChangeArrowheads="1"/>
          </p:cNvSpPr>
          <p:nvPr/>
        </p:nvSpPr>
        <p:spPr bwMode="auto">
          <a:xfrm>
            <a:off x="2667000" y="2743200"/>
            <a:ext cx="371127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chemeClr val="tx2"/>
                </a:solidFill>
                <a:latin typeface="Arial" panose="020B0604020202020204" pitchFamily="34" charset="0"/>
                <a:cs typeface="Arial" panose="020B0604020202020204" pitchFamily="34" charset="0"/>
              </a:rPr>
              <a:t>1 صموئيل 17 (داود وجليات)</a:t>
            </a:r>
            <a:endParaRPr lang="en-US" altLang="en-US" sz="2800" b="1" dirty="0">
              <a:solidFill>
                <a:schemeClr val="tx2"/>
              </a:solidFill>
              <a:latin typeface="Arial" panose="020B0604020202020204" pitchFamily="34" charset="0"/>
              <a:cs typeface="Arial" panose="020B0604020202020204" pitchFamily="34" charset="0"/>
            </a:endParaRPr>
          </a:p>
        </p:txBody>
      </p:sp>
      <p:sp>
        <p:nvSpPr>
          <p:cNvPr id="24594" name="Text Box 18"/>
          <p:cNvSpPr txBox="1">
            <a:spLocks noChangeArrowheads="1"/>
          </p:cNvSpPr>
          <p:nvPr/>
        </p:nvSpPr>
        <p:spPr bwMode="auto">
          <a:xfrm>
            <a:off x="3124200" y="3352800"/>
            <a:ext cx="146867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rgbClr val="CC3399"/>
                </a:solidFill>
                <a:latin typeface="Arial" panose="020B0604020202020204" pitchFamily="34" charset="0"/>
                <a:cs typeface="Arial" panose="020B0604020202020204" pitchFamily="34" charset="0"/>
              </a:rPr>
              <a:t>شعب البحر</a:t>
            </a:r>
            <a:endParaRPr lang="en-US" altLang="en-US" sz="2800" b="1" dirty="0">
              <a:solidFill>
                <a:srgbClr val="CC3399"/>
              </a:solidFill>
              <a:latin typeface="Arial" panose="020B0604020202020204" pitchFamily="34" charset="0"/>
              <a:cs typeface="Arial" panose="020B0604020202020204" pitchFamily="34" charset="0"/>
            </a:endParaRPr>
          </a:p>
        </p:txBody>
      </p:sp>
      <p:sp>
        <p:nvSpPr>
          <p:cNvPr id="24595" name="Text Box 19"/>
          <p:cNvSpPr txBox="1">
            <a:spLocks noChangeArrowheads="1"/>
          </p:cNvSpPr>
          <p:nvPr/>
        </p:nvSpPr>
        <p:spPr bwMode="auto">
          <a:xfrm>
            <a:off x="3327400" y="3886200"/>
            <a:ext cx="251383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latin typeface="Arial" panose="020B0604020202020204" pitchFamily="34" charset="0"/>
                <a:cs typeface="Arial" panose="020B0604020202020204" pitchFamily="34" charset="0"/>
              </a:rPr>
              <a:t>التكنولوجيا والهياكل</a:t>
            </a:r>
            <a:endParaRPr lang="en-US" altLang="en-US" sz="2800" b="1" dirty="0">
              <a:solidFill>
                <a:schemeClr val="accent2"/>
              </a:solidFill>
              <a:latin typeface="Arial" panose="020B0604020202020204" pitchFamily="34" charset="0"/>
              <a:cs typeface="Arial" panose="020B0604020202020204" pitchFamily="34" charset="0"/>
            </a:endParaRPr>
          </a:p>
        </p:txBody>
      </p:sp>
      <p:sp>
        <p:nvSpPr>
          <p:cNvPr id="24597" name="Text Box 21"/>
          <p:cNvSpPr txBox="1">
            <a:spLocks noChangeArrowheads="1"/>
          </p:cNvSpPr>
          <p:nvPr/>
        </p:nvSpPr>
        <p:spPr bwMode="auto">
          <a:xfrm>
            <a:off x="5615466" y="5105400"/>
            <a:ext cx="13949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latin typeface="Arial" panose="020B0604020202020204" pitchFamily="34" charset="0"/>
                <a:cs typeface="Arial" panose="020B0604020202020204" pitchFamily="34" charset="0"/>
              </a:rPr>
              <a:t>داجون</a:t>
            </a:r>
            <a:endParaRPr lang="en-US" altLang="en-US" sz="2800" b="1" dirty="0">
              <a:latin typeface="Arial" panose="020B0604020202020204" pitchFamily="34" charset="0"/>
              <a:cs typeface="Arial" panose="020B0604020202020204" pitchFamily="34" charset="0"/>
            </a:endParaRPr>
          </a:p>
        </p:txBody>
      </p:sp>
      <p:sp>
        <p:nvSpPr>
          <p:cNvPr id="24598" name="Text Box 22"/>
          <p:cNvSpPr txBox="1">
            <a:spLocks noChangeArrowheads="1"/>
          </p:cNvSpPr>
          <p:nvPr/>
        </p:nvSpPr>
        <p:spPr bwMode="auto">
          <a:xfrm>
            <a:off x="4365625" y="5108575"/>
            <a:ext cx="139493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latin typeface="Arial" panose="020B0604020202020204" pitchFamily="34" charset="0"/>
                <a:cs typeface="Arial" panose="020B0604020202020204" pitchFamily="34" charset="0"/>
              </a:rPr>
              <a:t>أحد آلهتهم</a:t>
            </a:r>
            <a:endParaRPr lang="en-US" altLang="en-US" sz="2800" b="1" dirty="0">
              <a:solidFill>
                <a:schemeClr val="tx2"/>
              </a:solidFill>
              <a:latin typeface="Arial" panose="020B0604020202020204" pitchFamily="34" charset="0"/>
              <a:cs typeface="Arial" panose="020B0604020202020204" pitchFamily="34" charset="0"/>
            </a:endParaRPr>
          </a:p>
        </p:txBody>
      </p:sp>
      <p:sp>
        <p:nvSpPr>
          <p:cNvPr id="24600" name="Text Box 24"/>
          <p:cNvSpPr txBox="1">
            <a:spLocks noChangeArrowheads="1"/>
          </p:cNvSpPr>
          <p:nvPr/>
        </p:nvSpPr>
        <p:spPr bwMode="auto">
          <a:xfrm>
            <a:off x="2516459" y="6257925"/>
            <a:ext cx="460093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2800" b="1" dirty="0">
                <a:solidFill>
                  <a:srgbClr val="0000FF"/>
                </a:solidFill>
                <a:latin typeface="Arial" panose="020B0604020202020204" pitchFamily="34" charset="0"/>
                <a:cs typeface="Arial" panose="020B0604020202020204" pitchFamily="34" charset="0"/>
              </a:rPr>
              <a:t>(أشقلون، أشدود، غزة، جت وعقرون)</a:t>
            </a:r>
            <a:endParaRPr lang="en-US" altLang="en-US" sz="2800" b="1" dirty="0">
              <a:solidFill>
                <a:srgbClr val="0000FF"/>
              </a:solidFill>
              <a:latin typeface="Arial" panose="020B0604020202020204" pitchFamily="34" charset="0"/>
              <a:cs typeface="Arial" panose="020B0604020202020204" pitchFamily="34" charset="0"/>
            </a:endParaRPr>
          </a:p>
        </p:txBody>
      </p:sp>
      <p:sp>
        <p:nvSpPr>
          <p:cNvPr id="24606" name="Text Box 30"/>
          <p:cNvSpPr txBox="1">
            <a:spLocks noChangeArrowheads="1"/>
          </p:cNvSpPr>
          <p:nvPr/>
        </p:nvSpPr>
        <p:spPr bwMode="auto">
          <a:xfrm>
            <a:off x="1066800" y="304800"/>
            <a:ext cx="49760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chemeClr val="tx2"/>
                </a:solidFill>
                <a:latin typeface="Arial" panose="020B0604020202020204" pitchFamily="34" charset="0"/>
                <a:cs typeface="Arial" panose="020B0604020202020204" pitchFamily="34" charset="0"/>
              </a:rPr>
              <a:t>بينتابوليس: أشقلون، أشدود، غزة، جت، عقرون</a:t>
            </a:r>
            <a:endParaRPr lang="en-US" altLang="en-US" b="1" dirty="0">
              <a:solidFill>
                <a:schemeClr val="tx2"/>
              </a:solidFill>
              <a:latin typeface="Arial" panose="020B0604020202020204" pitchFamily="34" charset="0"/>
              <a:cs typeface="Arial" panose="020B0604020202020204" pitchFamily="34" charset="0"/>
            </a:endParaRPr>
          </a:p>
        </p:txBody>
      </p:sp>
      <p:sp>
        <p:nvSpPr>
          <p:cNvPr id="24607" name="Text Box 31"/>
          <p:cNvSpPr txBox="1">
            <a:spLocks noChangeArrowheads="1"/>
          </p:cNvSpPr>
          <p:nvPr/>
        </p:nvSpPr>
        <p:spPr bwMode="auto">
          <a:xfrm>
            <a:off x="3708400" y="4495800"/>
            <a:ext cx="187904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solidFill>
                  <a:srgbClr val="FF9966"/>
                </a:solidFill>
                <a:latin typeface="Arial" panose="020B0604020202020204" pitchFamily="34" charset="0"/>
                <a:cs typeface="Arial" panose="020B0604020202020204" pitchFamily="34" charset="0"/>
              </a:rPr>
              <a:t>الرمح الحديدي</a:t>
            </a:r>
            <a:endParaRPr lang="en-US" altLang="en-US" sz="2800" b="1" dirty="0">
              <a:solidFill>
                <a:srgbClr val="FF9966"/>
              </a:solidFill>
              <a:latin typeface="Arial" panose="020B0604020202020204" pitchFamily="34" charset="0"/>
              <a:cs typeface="Arial" panose="020B0604020202020204" pitchFamily="34" charset="0"/>
            </a:endParaRPr>
          </a:p>
        </p:txBody>
      </p:sp>
      <p:sp>
        <p:nvSpPr>
          <p:cNvPr id="24608" name="Text Box 32"/>
          <p:cNvSpPr txBox="1">
            <a:spLocks noChangeArrowheads="1"/>
          </p:cNvSpPr>
          <p:nvPr/>
        </p:nvSpPr>
        <p:spPr bwMode="auto">
          <a:xfrm>
            <a:off x="5097988" y="5791200"/>
            <a:ext cx="113019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2800" b="1" dirty="0">
                <a:latin typeface="Arial" panose="020B0604020202020204" pitchFamily="34" charset="0"/>
                <a:cs typeface="Arial" panose="020B0604020202020204" pitchFamily="34" charset="0"/>
              </a:rPr>
              <a:t>جيلين</a:t>
            </a:r>
            <a:endParaRPr lang="en-US" altLang="en-US" sz="2800" b="1" dirty="0">
              <a:latin typeface="Arial" panose="020B0604020202020204" pitchFamily="34" charset="0"/>
              <a:cs typeface="Arial" panose="020B0604020202020204" pitchFamily="34" charset="0"/>
            </a:endParaRPr>
          </a:p>
        </p:txBody>
      </p:sp>
      <p:pic>
        <p:nvPicPr>
          <p:cNvPr id="145432" name="Picture 33" descr="filist~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990600"/>
            <a:ext cx="1809750" cy="179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33" name="Text Box 34"/>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113</a:t>
            </a:r>
            <a:endParaRPr lang="en-US" altLang="en-US" b="1" dirty="0">
              <a:latin typeface="Arial" panose="020B0604020202020204" pitchFamily="34" charset="0"/>
              <a:cs typeface="Arial" panose="020B0604020202020204" pitchFamily="34" charset="0"/>
            </a:endParaRPr>
          </a:p>
        </p:txBody>
      </p:sp>
      <p:sp>
        <p:nvSpPr>
          <p:cNvPr id="145434" name="Title 1"/>
          <p:cNvSpPr>
            <a:spLocks noGrp="1"/>
          </p:cNvSpPr>
          <p:nvPr>
            <p:ph type="title" idx="4294967295"/>
          </p:nvPr>
        </p:nvSpPr>
        <p:spPr>
          <a:xfrm rot="16200000">
            <a:off x="-1223169" y="3607594"/>
            <a:ext cx="3813175" cy="865188"/>
          </a:xfrm>
          <a:solidFill>
            <a:srgbClr val="000000"/>
          </a:solidFill>
        </p:spPr>
        <p:txBody>
          <a:bodyPr/>
          <a:lstStyle/>
          <a:p>
            <a:r>
              <a:rPr lang="ar-JO" altLang="en-US" dirty="0">
                <a:solidFill>
                  <a:srgbClr val="FFFFFF"/>
                </a:solidFill>
                <a:ea typeface="ＭＳ Ｐゴシック" pitchFamily="34" charset="-128"/>
              </a:rPr>
              <a:t>الملخص</a:t>
            </a:r>
            <a:endParaRPr lang="en-US" altLang="en-US" dirty="0">
              <a:solidFill>
                <a:srgbClr val="FFFFFF"/>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606"/>
                                        </p:tgtEl>
                                        <p:attrNameLst>
                                          <p:attrName>style.visibility</p:attrName>
                                        </p:attrNameLst>
                                      </p:cBhvr>
                                      <p:to>
                                        <p:strVal val="visible"/>
                                      </p:to>
                                    </p:set>
                                    <p:anim calcmode="lin" valueType="num">
                                      <p:cBhvr additive="base">
                                        <p:cTn id="7" dur="500" fill="hold"/>
                                        <p:tgtEl>
                                          <p:spTgt spid="24606"/>
                                        </p:tgtEl>
                                        <p:attrNameLst>
                                          <p:attrName>ppt_x</p:attrName>
                                        </p:attrNameLst>
                                      </p:cBhvr>
                                      <p:tavLst>
                                        <p:tav tm="0">
                                          <p:val>
                                            <p:strVal val="0-#ppt_w/2"/>
                                          </p:val>
                                        </p:tav>
                                        <p:tav tm="100000">
                                          <p:val>
                                            <p:strVal val="#ppt_x"/>
                                          </p:val>
                                        </p:tav>
                                      </p:tavLst>
                                    </p:anim>
                                    <p:anim calcmode="lin" valueType="num">
                                      <p:cBhvr additive="base">
                                        <p:cTn id="8" dur="500" fill="hold"/>
                                        <p:tgtEl>
                                          <p:spTgt spid="246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90"/>
                                        </p:tgtEl>
                                        <p:attrNameLst>
                                          <p:attrName>style.visibility</p:attrName>
                                        </p:attrNameLst>
                                      </p:cBhvr>
                                      <p:to>
                                        <p:strVal val="visible"/>
                                      </p:to>
                                    </p:set>
                                    <p:anim calcmode="lin" valueType="num">
                                      <p:cBhvr additive="base">
                                        <p:cTn id="13" dur="500" fill="hold"/>
                                        <p:tgtEl>
                                          <p:spTgt spid="24590"/>
                                        </p:tgtEl>
                                        <p:attrNameLst>
                                          <p:attrName>ppt_x</p:attrName>
                                        </p:attrNameLst>
                                      </p:cBhvr>
                                      <p:tavLst>
                                        <p:tav tm="0">
                                          <p:val>
                                            <p:strVal val="0-#ppt_w/2"/>
                                          </p:val>
                                        </p:tav>
                                        <p:tav tm="100000">
                                          <p:val>
                                            <p:strVal val="#ppt_x"/>
                                          </p:val>
                                        </p:tav>
                                      </p:tavLst>
                                    </p:anim>
                                    <p:anim calcmode="lin" valueType="num">
                                      <p:cBhvr additive="base">
                                        <p:cTn id="14" dur="500" fill="hold"/>
                                        <p:tgtEl>
                                          <p:spTgt spid="2459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91"/>
                                        </p:tgtEl>
                                        <p:attrNameLst>
                                          <p:attrName>style.visibility</p:attrName>
                                        </p:attrNameLst>
                                      </p:cBhvr>
                                      <p:to>
                                        <p:strVal val="visible"/>
                                      </p:to>
                                    </p:set>
                                    <p:anim calcmode="lin" valueType="num">
                                      <p:cBhvr additive="base">
                                        <p:cTn id="19" dur="500" fill="hold"/>
                                        <p:tgtEl>
                                          <p:spTgt spid="24591"/>
                                        </p:tgtEl>
                                        <p:attrNameLst>
                                          <p:attrName>ppt_x</p:attrName>
                                        </p:attrNameLst>
                                      </p:cBhvr>
                                      <p:tavLst>
                                        <p:tav tm="0">
                                          <p:val>
                                            <p:strVal val="0-#ppt_w/2"/>
                                          </p:val>
                                        </p:tav>
                                        <p:tav tm="100000">
                                          <p:val>
                                            <p:strVal val="#ppt_x"/>
                                          </p:val>
                                        </p:tav>
                                      </p:tavLst>
                                    </p:anim>
                                    <p:anim calcmode="lin" valueType="num">
                                      <p:cBhvr additive="base">
                                        <p:cTn id="20" dur="500" fill="hold"/>
                                        <p:tgtEl>
                                          <p:spTgt spid="2459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92"/>
                                        </p:tgtEl>
                                        <p:attrNameLst>
                                          <p:attrName>style.visibility</p:attrName>
                                        </p:attrNameLst>
                                      </p:cBhvr>
                                      <p:to>
                                        <p:strVal val="visible"/>
                                      </p:to>
                                    </p:set>
                                    <p:anim calcmode="lin" valueType="num">
                                      <p:cBhvr additive="base">
                                        <p:cTn id="25" dur="500" fill="hold"/>
                                        <p:tgtEl>
                                          <p:spTgt spid="24592"/>
                                        </p:tgtEl>
                                        <p:attrNameLst>
                                          <p:attrName>ppt_x</p:attrName>
                                        </p:attrNameLst>
                                      </p:cBhvr>
                                      <p:tavLst>
                                        <p:tav tm="0">
                                          <p:val>
                                            <p:strVal val="0-#ppt_w/2"/>
                                          </p:val>
                                        </p:tav>
                                        <p:tav tm="100000">
                                          <p:val>
                                            <p:strVal val="#ppt_x"/>
                                          </p:val>
                                        </p:tav>
                                      </p:tavLst>
                                    </p:anim>
                                    <p:anim calcmode="lin" valueType="num">
                                      <p:cBhvr additive="base">
                                        <p:cTn id="26" dur="500" fill="hold"/>
                                        <p:tgtEl>
                                          <p:spTgt spid="2459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93"/>
                                        </p:tgtEl>
                                        <p:attrNameLst>
                                          <p:attrName>style.visibility</p:attrName>
                                        </p:attrNameLst>
                                      </p:cBhvr>
                                      <p:to>
                                        <p:strVal val="visible"/>
                                      </p:to>
                                    </p:set>
                                    <p:anim calcmode="lin" valueType="num">
                                      <p:cBhvr additive="base">
                                        <p:cTn id="31" dur="500" fill="hold"/>
                                        <p:tgtEl>
                                          <p:spTgt spid="24593"/>
                                        </p:tgtEl>
                                        <p:attrNameLst>
                                          <p:attrName>ppt_x</p:attrName>
                                        </p:attrNameLst>
                                      </p:cBhvr>
                                      <p:tavLst>
                                        <p:tav tm="0">
                                          <p:val>
                                            <p:strVal val="0-#ppt_w/2"/>
                                          </p:val>
                                        </p:tav>
                                        <p:tav tm="100000">
                                          <p:val>
                                            <p:strVal val="#ppt_x"/>
                                          </p:val>
                                        </p:tav>
                                      </p:tavLst>
                                    </p:anim>
                                    <p:anim calcmode="lin" valueType="num">
                                      <p:cBhvr additive="base">
                                        <p:cTn id="32" dur="500" fill="hold"/>
                                        <p:tgtEl>
                                          <p:spTgt spid="2459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594"/>
                                        </p:tgtEl>
                                        <p:attrNameLst>
                                          <p:attrName>style.visibility</p:attrName>
                                        </p:attrNameLst>
                                      </p:cBhvr>
                                      <p:to>
                                        <p:strVal val="visible"/>
                                      </p:to>
                                    </p:set>
                                    <p:anim calcmode="lin" valueType="num">
                                      <p:cBhvr additive="base">
                                        <p:cTn id="37" dur="500" fill="hold"/>
                                        <p:tgtEl>
                                          <p:spTgt spid="24594"/>
                                        </p:tgtEl>
                                        <p:attrNameLst>
                                          <p:attrName>ppt_x</p:attrName>
                                        </p:attrNameLst>
                                      </p:cBhvr>
                                      <p:tavLst>
                                        <p:tav tm="0">
                                          <p:val>
                                            <p:strVal val="0-#ppt_w/2"/>
                                          </p:val>
                                        </p:tav>
                                        <p:tav tm="100000">
                                          <p:val>
                                            <p:strVal val="#ppt_x"/>
                                          </p:val>
                                        </p:tav>
                                      </p:tavLst>
                                    </p:anim>
                                    <p:anim calcmode="lin" valueType="num">
                                      <p:cBhvr additive="base">
                                        <p:cTn id="38" dur="500" fill="hold"/>
                                        <p:tgtEl>
                                          <p:spTgt spid="24594"/>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4595"/>
                                        </p:tgtEl>
                                        <p:attrNameLst>
                                          <p:attrName>style.visibility</p:attrName>
                                        </p:attrNameLst>
                                      </p:cBhvr>
                                      <p:to>
                                        <p:strVal val="visible"/>
                                      </p:to>
                                    </p:set>
                                    <p:anim calcmode="lin" valueType="num">
                                      <p:cBhvr additive="base">
                                        <p:cTn id="43" dur="500" fill="hold"/>
                                        <p:tgtEl>
                                          <p:spTgt spid="24595"/>
                                        </p:tgtEl>
                                        <p:attrNameLst>
                                          <p:attrName>ppt_x</p:attrName>
                                        </p:attrNameLst>
                                      </p:cBhvr>
                                      <p:tavLst>
                                        <p:tav tm="0">
                                          <p:val>
                                            <p:strVal val="0-#ppt_w/2"/>
                                          </p:val>
                                        </p:tav>
                                        <p:tav tm="100000">
                                          <p:val>
                                            <p:strVal val="#ppt_x"/>
                                          </p:val>
                                        </p:tav>
                                      </p:tavLst>
                                    </p:anim>
                                    <p:anim calcmode="lin" valueType="num">
                                      <p:cBhvr additive="base">
                                        <p:cTn id="44" dur="500" fill="hold"/>
                                        <p:tgtEl>
                                          <p:spTgt spid="24595"/>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4607"/>
                                        </p:tgtEl>
                                        <p:attrNameLst>
                                          <p:attrName>style.visibility</p:attrName>
                                        </p:attrNameLst>
                                      </p:cBhvr>
                                      <p:to>
                                        <p:strVal val="visible"/>
                                      </p:to>
                                    </p:set>
                                    <p:anim calcmode="lin" valueType="num">
                                      <p:cBhvr additive="base">
                                        <p:cTn id="49" dur="500" fill="hold"/>
                                        <p:tgtEl>
                                          <p:spTgt spid="24607"/>
                                        </p:tgtEl>
                                        <p:attrNameLst>
                                          <p:attrName>ppt_x</p:attrName>
                                        </p:attrNameLst>
                                      </p:cBhvr>
                                      <p:tavLst>
                                        <p:tav tm="0">
                                          <p:val>
                                            <p:strVal val="0-#ppt_w/2"/>
                                          </p:val>
                                        </p:tav>
                                        <p:tav tm="100000">
                                          <p:val>
                                            <p:strVal val="#ppt_x"/>
                                          </p:val>
                                        </p:tav>
                                      </p:tavLst>
                                    </p:anim>
                                    <p:anim calcmode="lin" valueType="num">
                                      <p:cBhvr additive="base">
                                        <p:cTn id="50" dur="500" fill="hold"/>
                                        <p:tgtEl>
                                          <p:spTgt spid="2460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4597"/>
                                        </p:tgtEl>
                                        <p:attrNameLst>
                                          <p:attrName>style.visibility</p:attrName>
                                        </p:attrNameLst>
                                      </p:cBhvr>
                                      <p:to>
                                        <p:strVal val="visible"/>
                                      </p:to>
                                    </p:set>
                                    <p:anim calcmode="lin" valueType="num">
                                      <p:cBhvr additive="base">
                                        <p:cTn id="55" dur="500" fill="hold"/>
                                        <p:tgtEl>
                                          <p:spTgt spid="24597"/>
                                        </p:tgtEl>
                                        <p:attrNameLst>
                                          <p:attrName>ppt_x</p:attrName>
                                        </p:attrNameLst>
                                      </p:cBhvr>
                                      <p:tavLst>
                                        <p:tav tm="0">
                                          <p:val>
                                            <p:strVal val="0-#ppt_w/2"/>
                                          </p:val>
                                        </p:tav>
                                        <p:tav tm="100000">
                                          <p:val>
                                            <p:strVal val="#ppt_x"/>
                                          </p:val>
                                        </p:tav>
                                      </p:tavLst>
                                    </p:anim>
                                    <p:anim calcmode="lin" valueType="num">
                                      <p:cBhvr additive="base">
                                        <p:cTn id="56" dur="500" fill="hold"/>
                                        <p:tgtEl>
                                          <p:spTgt spid="24597"/>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4598"/>
                                        </p:tgtEl>
                                        <p:attrNameLst>
                                          <p:attrName>style.visibility</p:attrName>
                                        </p:attrNameLst>
                                      </p:cBhvr>
                                      <p:to>
                                        <p:strVal val="visible"/>
                                      </p:to>
                                    </p:set>
                                    <p:anim calcmode="lin" valueType="num">
                                      <p:cBhvr additive="base">
                                        <p:cTn id="59" dur="500" fill="hold"/>
                                        <p:tgtEl>
                                          <p:spTgt spid="24598"/>
                                        </p:tgtEl>
                                        <p:attrNameLst>
                                          <p:attrName>ppt_x</p:attrName>
                                        </p:attrNameLst>
                                      </p:cBhvr>
                                      <p:tavLst>
                                        <p:tav tm="0">
                                          <p:val>
                                            <p:strVal val="0-#ppt_w/2"/>
                                          </p:val>
                                        </p:tav>
                                        <p:tav tm="100000">
                                          <p:val>
                                            <p:strVal val="#ppt_x"/>
                                          </p:val>
                                        </p:tav>
                                      </p:tavLst>
                                    </p:anim>
                                    <p:anim calcmode="lin" valueType="num">
                                      <p:cBhvr additive="base">
                                        <p:cTn id="60" dur="500" fill="hold"/>
                                        <p:tgtEl>
                                          <p:spTgt spid="24598"/>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4608"/>
                                        </p:tgtEl>
                                        <p:attrNameLst>
                                          <p:attrName>style.visibility</p:attrName>
                                        </p:attrNameLst>
                                      </p:cBhvr>
                                      <p:to>
                                        <p:strVal val="visible"/>
                                      </p:to>
                                    </p:set>
                                    <p:anim calcmode="lin" valueType="num">
                                      <p:cBhvr additive="base">
                                        <p:cTn id="65" dur="500" fill="hold"/>
                                        <p:tgtEl>
                                          <p:spTgt spid="24608"/>
                                        </p:tgtEl>
                                        <p:attrNameLst>
                                          <p:attrName>ppt_x</p:attrName>
                                        </p:attrNameLst>
                                      </p:cBhvr>
                                      <p:tavLst>
                                        <p:tav tm="0">
                                          <p:val>
                                            <p:strVal val="0-#ppt_w/2"/>
                                          </p:val>
                                        </p:tav>
                                        <p:tav tm="100000">
                                          <p:val>
                                            <p:strVal val="#ppt_x"/>
                                          </p:val>
                                        </p:tav>
                                      </p:tavLst>
                                    </p:anim>
                                    <p:anim calcmode="lin" valueType="num">
                                      <p:cBhvr additive="base">
                                        <p:cTn id="66" dur="500" fill="hold"/>
                                        <p:tgtEl>
                                          <p:spTgt spid="24608"/>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24600"/>
                                        </p:tgtEl>
                                        <p:attrNameLst>
                                          <p:attrName>style.visibility</p:attrName>
                                        </p:attrNameLst>
                                      </p:cBhvr>
                                      <p:to>
                                        <p:strVal val="visible"/>
                                      </p:to>
                                    </p:set>
                                    <p:anim calcmode="lin" valueType="num">
                                      <p:cBhvr additive="base">
                                        <p:cTn id="71" dur="500" fill="hold"/>
                                        <p:tgtEl>
                                          <p:spTgt spid="24600"/>
                                        </p:tgtEl>
                                        <p:attrNameLst>
                                          <p:attrName>ppt_x</p:attrName>
                                        </p:attrNameLst>
                                      </p:cBhvr>
                                      <p:tavLst>
                                        <p:tav tm="0">
                                          <p:val>
                                            <p:strVal val="0-#ppt_w/2"/>
                                          </p:val>
                                        </p:tav>
                                        <p:tav tm="100000">
                                          <p:val>
                                            <p:strVal val="#ppt_x"/>
                                          </p:val>
                                        </p:tav>
                                      </p:tavLst>
                                    </p:anim>
                                    <p:anim calcmode="lin" valueType="num">
                                      <p:cBhvr additive="base">
                                        <p:cTn id="72" dur="500" fill="hold"/>
                                        <p:tgtEl>
                                          <p:spTgt spid="246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0" grpId="0" autoUpdateAnimBg="0"/>
      <p:bldP spid="24591" grpId="0" autoUpdateAnimBg="0"/>
      <p:bldP spid="24592" grpId="0" autoUpdateAnimBg="0"/>
      <p:bldP spid="24593" grpId="0" autoUpdateAnimBg="0"/>
      <p:bldP spid="24594" grpId="0" autoUpdateAnimBg="0"/>
      <p:bldP spid="24595" grpId="0" autoUpdateAnimBg="0"/>
      <p:bldP spid="24597" grpId="0" autoUpdateAnimBg="0"/>
      <p:bldP spid="24598" grpId="0" autoUpdateAnimBg="0"/>
      <p:bldP spid="24600" grpId="0" autoUpdateAnimBg="0"/>
      <p:bldP spid="24606" grpId="0" autoUpdateAnimBg="0"/>
      <p:bldP spid="24607" grpId="0" autoUpdateAnimBg="0"/>
      <p:bldP spid="24608"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0826F01-9C97-37EF-6CF9-420B366B8025}"/>
              </a:ext>
            </a:extLst>
          </p:cNvPr>
          <p:cNvPicPr>
            <a:picLocks noChangeAspect="1" noChangeArrowheads="1"/>
          </p:cNvPicPr>
          <p:nvPr/>
        </p:nvPicPr>
        <p:blipFill>
          <a:blip r:embed="rId2"/>
          <a:srcRect t="20909" r="905"/>
          <a:stretch>
            <a:fillRect/>
          </a:stretch>
        </p:blipFill>
        <p:spPr bwMode="auto">
          <a:xfrm>
            <a:off x="609600" y="615950"/>
            <a:ext cx="8077200" cy="6629400"/>
          </a:xfrm>
          <a:prstGeom prst="rect">
            <a:avLst/>
          </a:prstGeom>
          <a:noFill/>
          <a:ln w="9525">
            <a:noFill/>
            <a:miter lim="800000"/>
            <a:headEnd/>
            <a:tailEnd/>
          </a:ln>
          <a:effectLst/>
        </p:spPr>
      </p:pic>
      <p:sp>
        <p:nvSpPr>
          <p:cNvPr id="146435" name="Title 1"/>
          <p:cNvSpPr>
            <a:spLocks noGrp="1"/>
          </p:cNvSpPr>
          <p:nvPr>
            <p:ph type="ctrTitle"/>
          </p:nvPr>
        </p:nvSpPr>
        <p:spPr>
          <a:xfrm>
            <a:off x="0" y="0"/>
            <a:ext cx="9144000" cy="549275"/>
          </a:xfrm>
        </p:spPr>
        <p:txBody>
          <a:bodyPr/>
          <a:lstStyle/>
          <a:p>
            <a:r>
              <a:rPr lang="ar-JO" altLang="en-US" sz="4000" dirty="0">
                <a:ea typeface="ＭＳ Ｐゴシック" pitchFamily="34" charset="-128"/>
              </a:rPr>
              <a:t>اهمية التكنولوجيا</a:t>
            </a:r>
            <a:endParaRPr lang="en-US" altLang="en-US" sz="4000" dirty="0">
              <a:ea typeface="ＭＳ Ｐゴシック" pitchFamily="34" charset="-128"/>
            </a:endParaRPr>
          </a:p>
        </p:txBody>
      </p:sp>
      <p:sp>
        <p:nvSpPr>
          <p:cNvPr id="146436" name="Title 1"/>
          <p:cNvSpPr txBox="1">
            <a:spLocks/>
          </p:cNvSpPr>
          <p:nvPr/>
        </p:nvSpPr>
        <p:spPr bwMode="auto">
          <a:xfrm>
            <a:off x="-20638" y="6237288"/>
            <a:ext cx="9144001" cy="6207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ar-JO" altLang="en-US" b="1" dirty="0">
                <a:solidFill>
                  <a:schemeClr val="tx2"/>
                </a:solidFill>
                <a:latin typeface="Arial" panose="020B0604020202020204" pitchFamily="34" charset="0"/>
                <a:cs typeface="Arial" panose="020B0604020202020204" pitchFamily="34" charset="0"/>
              </a:rPr>
              <a:t>لكننا لا نملك التكنولوجيا اللازمة لتنفيذ ذلك.</a:t>
            </a:r>
            <a:endParaRPr lang="en-US" altLang="en-US"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3"/>
          <p:cNvSpPr>
            <a:spLocks noGrp="1" noChangeArrowheads="1"/>
          </p:cNvSpPr>
          <p:nvPr>
            <p:ph type="subTitle" idx="1"/>
          </p:nvPr>
        </p:nvSpPr>
        <p:spPr>
          <a:xfrm>
            <a:off x="15875" y="1125538"/>
            <a:ext cx="9128125" cy="5832475"/>
          </a:xfrm>
        </p:spPr>
        <p:txBody>
          <a:bodyPr/>
          <a:lstStyle/>
          <a:p>
            <a:r>
              <a:rPr lang="ar-JO" altLang="en-US" sz="2400" dirty="0">
                <a:ea typeface="ＭＳ Ｐゴシック" pitchFamily="34" charset="-128"/>
              </a:rPr>
              <a:t>تك 21: 34 وتغرب إبراهيم في أرض الفلسطينيين أياما كثيرة.</a:t>
            </a:r>
            <a:r>
              <a:rPr lang="en-US" altLang="en-US" sz="2400" dirty="0">
                <a:ea typeface="ＭＳ Ｐゴシック" pitchFamily="34" charset="-128"/>
              </a:rPr>
              <a:t> </a:t>
            </a:r>
          </a:p>
          <a:p>
            <a:endParaRPr lang="en-US" altLang="en-US" sz="2400" dirty="0">
              <a:ea typeface="ＭＳ Ｐゴシック" pitchFamily="34" charset="-128"/>
            </a:endParaRPr>
          </a:p>
          <a:p>
            <a:r>
              <a:rPr lang="ar-JO" altLang="en-US" sz="2400" dirty="0">
                <a:ea typeface="ＭＳ Ｐゴシック" pitchFamily="34" charset="-128"/>
              </a:rPr>
              <a:t>خر 13: 17 وكان لما أطلق فرعون الشعب أن الله لم يهدهم في طريق أرض الفلسطينيين مع أنها قريبة، لأن الله قال: لئلا يندم الشعب إذا رأوا حرباً ويرجعوا إلى مصر.</a:t>
            </a:r>
            <a:endParaRPr lang="en-US" altLang="en-US" sz="2400" dirty="0">
              <a:ea typeface="ＭＳ Ｐゴシック" pitchFamily="34" charset="-128"/>
            </a:endParaRPr>
          </a:p>
          <a:p>
            <a:endParaRPr lang="en-US" altLang="en-US" sz="2400" dirty="0">
              <a:ea typeface="ＭＳ Ｐゴシック" pitchFamily="34" charset="-128"/>
            </a:endParaRPr>
          </a:p>
          <a:p>
            <a:r>
              <a:rPr lang="ar-JO" altLang="en-US" sz="2400" dirty="0">
                <a:ea typeface="ＭＳ Ｐゴシック" pitchFamily="34" charset="-128"/>
              </a:rPr>
              <a:t>يش 13: 3 من الشيحور الذي هو أمام مصر إلى تخم عقرون شمالا تحسب للكنعانيين أقطاب الفلسطينيين الخمسة: الغزي والأشدودي والأشقلوني والجتي والعقروني، والعويين.</a:t>
            </a:r>
            <a:endParaRPr lang="en-US" altLang="en-US" sz="2400" dirty="0">
              <a:ea typeface="ＭＳ Ｐゴシック" pitchFamily="34" charset="-128"/>
            </a:endParaRPr>
          </a:p>
          <a:p>
            <a:endParaRPr lang="en-US" altLang="en-US" sz="2400" dirty="0">
              <a:ea typeface="ＭＳ Ｐゴシック" pitchFamily="34" charset="-128"/>
            </a:endParaRPr>
          </a:p>
          <a:p>
            <a:r>
              <a:rPr lang="ar-JO" altLang="en-US" sz="2400" dirty="0">
                <a:ea typeface="ＭＳ Ｐゴシック" pitchFamily="34" charset="-128"/>
              </a:rPr>
              <a:t>قض 3: 3 أقطاب الفلسطينيين الخمسة، وجميع الكنعانيين والصيدونيين والحويين سكان جبل لبنان، من جبل بعل حرمون إلى مدخل حماة.</a:t>
            </a:r>
            <a:endParaRPr lang="en-US" altLang="en-US" sz="2400" dirty="0">
              <a:latin typeface="Times New Roman" pitchFamily="18" charset="0"/>
              <a:ea typeface="ＭＳ Ｐゴシック" pitchFamily="34" charset="-128"/>
            </a:endParaRPr>
          </a:p>
        </p:txBody>
      </p:sp>
      <p:sp>
        <p:nvSpPr>
          <p:cNvPr id="147458" name="Title 1"/>
          <p:cNvSpPr>
            <a:spLocks noGrp="1"/>
          </p:cNvSpPr>
          <p:nvPr>
            <p:ph type="ctrTitle"/>
          </p:nvPr>
        </p:nvSpPr>
        <p:spPr>
          <a:xfrm>
            <a:off x="0" y="-26988"/>
            <a:ext cx="9144000" cy="863601"/>
          </a:xfrm>
          <a:solidFill>
            <a:srgbClr val="000000"/>
          </a:solidFill>
        </p:spPr>
        <p:txBody>
          <a:bodyPr/>
          <a:lstStyle/>
          <a:p>
            <a:r>
              <a:rPr lang="ar-JO" altLang="en-US" sz="4000" dirty="0">
                <a:solidFill>
                  <a:schemeClr val="bg1"/>
                </a:solidFill>
                <a:ea typeface="ＭＳ Ｐゴシック" pitchFamily="34" charset="-128"/>
              </a:rPr>
              <a:t>تم ذكر الفلسطيين باكراً جداً</a:t>
            </a:r>
            <a:endParaRPr lang="en-US" altLang="en-US" sz="4000" dirty="0">
              <a:solidFill>
                <a:schemeClr val="bg1"/>
              </a:solidFill>
              <a:ea typeface="ＭＳ Ｐゴシック"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27384"/>
            <a:ext cx="9215438" cy="4104456"/>
          </a:xfrm>
          <a:gradFill flip="none" rotWithShape="1">
            <a:gsLst>
              <a:gs pos="0">
                <a:schemeClr val="bg1"/>
              </a:gs>
              <a:gs pos="97000">
                <a:schemeClr val="accent1">
                  <a:lumMod val="70000"/>
                </a:schemeClr>
              </a:gs>
            </a:gsLst>
            <a:lin ang="2700000" scaled="1"/>
            <a:tileRect/>
          </a:gradFill>
        </p:spPr>
        <p:txBody>
          <a:bodyPr anchor="ctr"/>
          <a:lstStyle/>
          <a:p>
            <a:pPr algn="ctr"/>
            <a:r>
              <a:rPr lang="ar-SA" sz="3600" dirty="0">
                <a:solidFill>
                  <a:srgbClr val="FFFFFF"/>
                </a:solidFill>
                <a:effectLst>
                  <a:glow rad="228600">
                    <a:schemeClr val="bg1">
                      <a:alpha val="85000"/>
                    </a:schemeClr>
                  </a:glow>
                </a:effectLst>
                <a:ea typeface="新細明體" charset="0"/>
              </a:rPr>
              <a:t>15 هكذا قال السيد الرب: من أجل أن الفلسطينيين قد عملوا بال</a:t>
            </a:r>
            <a:r>
              <a:rPr lang="ar-JO" sz="3600" dirty="0">
                <a:solidFill>
                  <a:srgbClr val="FFFFFF"/>
                </a:solidFill>
                <a:effectLst>
                  <a:glow rad="228600">
                    <a:schemeClr val="bg1">
                      <a:alpha val="85000"/>
                    </a:schemeClr>
                  </a:glow>
                </a:effectLst>
                <a:ea typeface="新細明體" charset="0"/>
              </a:rPr>
              <a:t>إ</a:t>
            </a:r>
            <a:r>
              <a:rPr lang="ar-SA" sz="3600" dirty="0">
                <a:solidFill>
                  <a:srgbClr val="FFFFFF"/>
                </a:solidFill>
                <a:effectLst>
                  <a:glow rad="228600">
                    <a:schemeClr val="bg1">
                      <a:alpha val="85000"/>
                    </a:schemeClr>
                  </a:glow>
                </a:effectLst>
                <a:ea typeface="新細明體" charset="0"/>
              </a:rPr>
              <a:t>نتقام، وانتقموا نقمة بالإهانة إلى الموت للخراب من عداوة أبدية</a:t>
            </a:r>
            <a:r>
              <a:rPr lang="ar-JO" sz="3600" dirty="0">
                <a:solidFill>
                  <a:srgbClr val="FFFFFF"/>
                </a:solidFill>
                <a:effectLst>
                  <a:glow rad="228600">
                    <a:schemeClr val="bg1">
                      <a:alpha val="85000"/>
                    </a:schemeClr>
                  </a:glow>
                </a:effectLst>
                <a:ea typeface="新細明體" charset="0"/>
              </a:rPr>
              <a:t> 16 </a:t>
            </a:r>
            <a:r>
              <a:rPr lang="ar-SA" sz="3600" dirty="0">
                <a:solidFill>
                  <a:srgbClr val="FFFFFF"/>
                </a:solidFill>
                <a:effectLst>
                  <a:glow rad="228600">
                    <a:schemeClr val="bg1">
                      <a:alpha val="85000"/>
                    </a:schemeClr>
                  </a:glow>
                </a:effectLst>
                <a:ea typeface="新細明體" charset="0"/>
              </a:rPr>
              <a:t>فلذلك هكذا قال السيد الرب: هأنذا أمد يدي على الفلسطينيين وأستأصل الكريتيين، وأهلك بقية ساحل البحر.</a:t>
            </a:r>
            <a:br>
              <a:rPr lang="ar-SA" sz="3600" dirty="0">
                <a:solidFill>
                  <a:srgbClr val="FFFFFF"/>
                </a:solidFill>
                <a:effectLst>
                  <a:glow rad="228600">
                    <a:schemeClr val="bg1">
                      <a:alpha val="85000"/>
                    </a:schemeClr>
                  </a:glow>
                </a:effectLst>
                <a:ea typeface="新細明體" charset="0"/>
              </a:rPr>
            </a:br>
            <a:r>
              <a:rPr lang="ar-SA" sz="3600" dirty="0">
                <a:solidFill>
                  <a:srgbClr val="FFFFFF"/>
                </a:solidFill>
                <a:effectLst>
                  <a:glow rad="228600">
                    <a:schemeClr val="bg1">
                      <a:alpha val="85000"/>
                    </a:schemeClr>
                  </a:glow>
                </a:effectLst>
                <a:ea typeface="新細明體" charset="0"/>
              </a:rPr>
              <a:t>17 وأجري عليهم نقمات عظيمة بتأديب سخط، فيعلمون أني أنا الرب إذ أجعل نقمتي عليهم.</a:t>
            </a:r>
            <a:endParaRPr lang="en-US" sz="4400" dirty="0">
              <a:solidFill>
                <a:srgbClr val="FFFFFF"/>
              </a:solidFill>
              <a:effectLst>
                <a:glow rad="228600">
                  <a:schemeClr val="bg1">
                    <a:alpha val="85000"/>
                  </a:schemeClr>
                </a:glow>
              </a:effectLst>
              <a:ea typeface="新細明體" charset="0"/>
            </a:endParaRP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فلسطين</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rPr>
              <a:t>(حز 25: 15-17)</a:t>
            </a:r>
            <a:endParaRPr kumimoji="0" lang="en-US" sz="3200" b="1" u="none" strike="noStrike" kern="1200" cap="none" spc="0" normalizeH="0" baseline="0" noProof="0" dirty="0">
              <a:ln>
                <a:noFill/>
              </a:ln>
              <a:solidFill>
                <a:srgbClr val="F7FFFB"/>
              </a:solidFill>
              <a:effectLst>
                <a:glow rad="228600">
                  <a:srgbClr val="000000">
                    <a:alpha val="83000"/>
                  </a:srgbClr>
                </a:glow>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59803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checkerboard(across)">
                                      <p:cBhvr>
                                        <p:cTn id="7" dur="5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idx="4294967295"/>
          </p:nvPr>
        </p:nvSpPr>
        <p:spPr>
          <a:xfrm>
            <a:off x="0" y="0"/>
            <a:ext cx="9143999" cy="971550"/>
          </a:xfrm>
        </p:spPr>
        <p:txBody>
          <a:bodyPr/>
          <a:lstStyle/>
          <a:p>
            <a:r>
              <a:rPr lang="ar-JO" altLang="en-US" dirty="0">
                <a:ea typeface="ＭＳ Ｐゴシック" pitchFamily="34" charset="-128"/>
              </a:rPr>
              <a:t>التداعيات</a:t>
            </a:r>
            <a:endParaRPr lang="en-US" altLang="en-US" dirty="0">
              <a:ea typeface="ＭＳ Ｐゴシック" pitchFamily="34" charset="-128"/>
            </a:endParaRPr>
          </a:p>
        </p:txBody>
      </p:sp>
      <p:sp>
        <p:nvSpPr>
          <p:cNvPr id="23557" name="Text Box 5"/>
          <p:cNvSpPr txBox="1">
            <a:spLocks noChangeArrowheads="1"/>
          </p:cNvSpPr>
          <p:nvPr/>
        </p:nvSpPr>
        <p:spPr bwMode="auto">
          <a:xfrm>
            <a:off x="1" y="838200"/>
            <a:ext cx="913048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60000" marR="0" lvl="0" indent="-360000" algn="r" defTabSz="914400" rtl="1" eaLnBrk="1" fontAlgn="base" latinLnBrk="0" hangingPunct="1">
              <a:lnSpc>
                <a:spcPct val="100000"/>
              </a:lnSpc>
              <a:spcBef>
                <a:spcPct val="50000"/>
              </a:spcBef>
              <a:spcAft>
                <a:spcPct val="0"/>
              </a:spcAft>
              <a:buClrTx/>
              <a:buSzTx/>
              <a:tabLst/>
              <a:defRPr/>
            </a:pPr>
            <a:r>
              <a:rPr lang="ar-JO" altLang="en-US" b="1" dirty="0">
                <a:solidFill>
                  <a:srgbClr val="0000FF"/>
                </a:solidFill>
                <a:latin typeface="Arial" panose="020B0604020202020204" pitchFamily="34" charset="0"/>
                <a:cs typeface="Times New Roman" pitchFamily="18" charset="0"/>
              </a:rPr>
              <a:t>أ ) كان الفلسطيون أكثر تقدماً من الناحية التكنولوجية من إسرائيل، وقد استخدمهم الله في تعليم الحرب لإسرائيل (قض 3: 1-3) وكذلك الزراعة.</a:t>
            </a:r>
            <a:endParaRPr kumimoji="0" lang="en-US" altLang="en-US" sz="2400" b="1"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34" charset="-128"/>
              <a:cs typeface="Times New Roman" pitchFamily="18" charset="0"/>
            </a:endParaRPr>
          </a:p>
        </p:txBody>
      </p:sp>
      <p:sp>
        <p:nvSpPr>
          <p:cNvPr id="23558" name="Rectangle 6"/>
          <p:cNvSpPr>
            <a:spLocks noChangeArrowheads="1"/>
          </p:cNvSpPr>
          <p:nvPr/>
        </p:nvSpPr>
        <p:spPr bwMode="auto">
          <a:xfrm>
            <a:off x="0" y="2116138"/>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60000" marR="0" lvl="0" indent="-360000" algn="r" defTabSz="914400" rtl="1" eaLnBrk="1" fontAlgn="base" latinLnBrk="0" hangingPunct="1">
              <a:lnSpc>
                <a:spcPct val="100000"/>
              </a:lnSpc>
              <a:spcBef>
                <a:spcPct val="50000"/>
              </a:spcBef>
              <a:spcAft>
                <a:spcPct val="0"/>
              </a:spcAft>
              <a:buClrTx/>
              <a:buSzTx/>
              <a:tabLst/>
              <a:defRPr/>
            </a:pPr>
            <a:r>
              <a:rPr lang="ar-JO" altLang="en-US" b="1" dirty="0">
                <a:solidFill>
                  <a:srgbClr val="FF3300"/>
                </a:solidFill>
                <a:latin typeface="Arial" panose="020B0604020202020204" pitchFamily="34" charset="0"/>
                <a:cs typeface="Times New Roman" pitchFamily="18" charset="0"/>
              </a:rPr>
              <a:t>ب) تبنى بنو إسرائيل أيضاً آلهتهم ودياناتهم (قض 10: 6-7) مما جعل الله غاضباً وغيوراً طول الوقت.</a:t>
            </a:r>
            <a:endParaRPr kumimoji="0" lang="en-US" altLang="en-US" sz="2400" b="1" u="none" strike="noStrike" kern="1200" cap="none" spc="0" normalizeH="0" baseline="0" noProof="0" dirty="0">
              <a:ln>
                <a:noFill/>
              </a:ln>
              <a:solidFill>
                <a:srgbClr val="FF3300"/>
              </a:solidFill>
              <a:effectLst/>
              <a:uLnTx/>
              <a:uFillTx/>
              <a:latin typeface="Arial" panose="020B0604020202020204" pitchFamily="34" charset="0"/>
              <a:ea typeface="ＭＳ Ｐゴシック" pitchFamily="34" charset="-128"/>
              <a:cs typeface="Times New Roman" pitchFamily="18" charset="0"/>
            </a:endParaRPr>
          </a:p>
        </p:txBody>
      </p:sp>
      <p:sp>
        <p:nvSpPr>
          <p:cNvPr id="23559" name="Rectangle 7"/>
          <p:cNvSpPr>
            <a:spLocks noChangeArrowheads="1"/>
          </p:cNvSpPr>
          <p:nvPr/>
        </p:nvSpPr>
        <p:spPr bwMode="auto">
          <a:xfrm>
            <a:off x="0" y="4221088"/>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60000" marR="0" lvl="0" indent="-360000" algn="r" defTabSz="914400" rtl="1" eaLnBrk="1" fontAlgn="base" latinLnBrk="0" hangingPunct="1">
              <a:lnSpc>
                <a:spcPct val="100000"/>
              </a:lnSpc>
              <a:spcBef>
                <a:spcPct val="50000"/>
              </a:spcBef>
              <a:spcAft>
                <a:spcPct val="0"/>
              </a:spcAft>
              <a:buClrTx/>
              <a:buSzTx/>
              <a:tabLst/>
              <a:defRPr/>
            </a:pPr>
            <a:r>
              <a:rPr lang="ar-JO" altLang="en-US" b="1" dirty="0">
                <a:solidFill>
                  <a:srgbClr val="3333CC"/>
                </a:solidFill>
                <a:latin typeface="Arial" panose="020B0604020202020204" pitchFamily="34" charset="0"/>
                <a:cs typeface="Times New Roman" pitchFamily="18" charset="0"/>
              </a:rPr>
              <a:t>ث) أثار الضغط المستمر من جانب الفلسطيين بني إسرائيل ليكون لهم قائد عسكري قوي (ملك).</a:t>
            </a:r>
            <a:endParaRPr kumimoji="0" lang="en-US" altLang="en-US" sz="24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34" charset="-128"/>
              <a:cs typeface="Times New Roman" pitchFamily="18" charset="0"/>
            </a:endParaRPr>
          </a:p>
        </p:txBody>
      </p:sp>
      <p:sp>
        <p:nvSpPr>
          <p:cNvPr id="23560" name="Rectangle 8"/>
          <p:cNvSpPr>
            <a:spLocks noChangeArrowheads="1"/>
          </p:cNvSpPr>
          <p:nvPr/>
        </p:nvSpPr>
        <p:spPr bwMode="auto">
          <a:xfrm>
            <a:off x="-1" y="5229200"/>
            <a:ext cx="913048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60000" marR="0" lvl="0" indent="-360000" algn="r" defTabSz="914400" rtl="1" eaLnBrk="1" fontAlgn="base" latinLnBrk="0" hangingPunct="1">
              <a:lnSpc>
                <a:spcPct val="100000"/>
              </a:lnSpc>
              <a:spcBef>
                <a:spcPct val="50000"/>
              </a:spcBef>
              <a:spcAft>
                <a:spcPct val="0"/>
              </a:spcAft>
              <a:buClrTx/>
              <a:buSzTx/>
              <a:tabLst/>
              <a:defRPr/>
            </a:pPr>
            <a:r>
              <a:rPr lang="ar-JO" altLang="en-US" b="1" dirty="0">
                <a:solidFill>
                  <a:srgbClr val="CC3300"/>
                </a:solidFill>
                <a:latin typeface="Arial" panose="020B0604020202020204" pitchFamily="34" charset="0"/>
                <a:cs typeface="Arial" panose="020B0604020202020204" pitchFamily="34" charset="0"/>
              </a:rPr>
              <a:t>ج) كان لإسرائيل امتياز أن يكونوا شعباً مختاراً، بغض النظر عما فعله الفلسطيين لإسرائيل، فإن الله لا يزال مسيطراً كل حدث صار بين الشعبين.</a:t>
            </a:r>
            <a:endParaRPr kumimoji="0" lang="en-US" altLang="en-US" sz="2400" b="1" u="none" strike="noStrike" kern="1200" cap="none" spc="0" normalizeH="0" baseline="0" noProof="0" dirty="0">
              <a:ln>
                <a:noFill/>
              </a:ln>
              <a:solidFill>
                <a:srgbClr val="CC33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48487" name="Text Box 10"/>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113</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1" name="Rectangle 7"/>
          <p:cNvSpPr>
            <a:spLocks noChangeArrowheads="1"/>
          </p:cNvSpPr>
          <p:nvPr/>
        </p:nvSpPr>
        <p:spPr bwMode="auto">
          <a:xfrm>
            <a:off x="0" y="3394075"/>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50000"/>
              </a:spcBef>
              <a:spcAft>
                <a:spcPct val="0"/>
              </a:spcAft>
              <a:buClrTx/>
              <a:buSzTx/>
              <a:tabLst/>
              <a:defRPr/>
            </a:pPr>
            <a:r>
              <a:rPr lang="ar-JO" altLang="en-US" b="1" dirty="0">
                <a:solidFill>
                  <a:srgbClr val="008000"/>
                </a:solidFill>
                <a:latin typeface="Arial" panose="020B0604020202020204" pitchFamily="34" charset="0"/>
                <a:cs typeface="Times New Roman" pitchFamily="18" charset="0"/>
              </a:rPr>
              <a:t>ت) استخدم الله الفلسطيين ليعاقب شعبه.</a:t>
            </a:r>
            <a:endParaRPr kumimoji="0" lang="en-US" altLang="en-US" sz="2400" b="1" u="none" strike="noStrike" kern="1200" cap="none" spc="0" normalizeH="0" baseline="0" noProof="0" dirty="0">
              <a:ln>
                <a:noFill/>
              </a:ln>
              <a:solidFill>
                <a:srgbClr val="008000"/>
              </a:solidFill>
              <a:effectLst/>
              <a:uLnTx/>
              <a:uFillTx/>
              <a:latin typeface="Arial" panose="020B0604020202020204" pitchFamily="34" charset="0"/>
              <a:ea typeface="ＭＳ Ｐゴシック" pitchFamily="34" charset="-128"/>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 calcmode="lin" valueType="num">
                                      <p:cBhvr additive="base">
                                        <p:cTn id="7" dur="500" fill="hold"/>
                                        <p:tgtEl>
                                          <p:spTgt spid="2355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8"/>
                                        </p:tgtEl>
                                        <p:attrNameLst>
                                          <p:attrName>style.visibility</p:attrName>
                                        </p:attrNameLst>
                                      </p:cBhvr>
                                      <p:to>
                                        <p:strVal val="visible"/>
                                      </p:to>
                                    </p:set>
                                    <p:anim calcmode="lin" valueType="num">
                                      <p:cBhvr additive="base">
                                        <p:cTn id="13" dur="500" fill="hold"/>
                                        <p:tgtEl>
                                          <p:spTgt spid="23558"/>
                                        </p:tgtEl>
                                        <p:attrNameLst>
                                          <p:attrName>ppt_x</p:attrName>
                                        </p:attrNameLst>
                                      </p:cBhvr>
                                      <p:tavLst>
                                        <p:tav tm="0">
                                          <p:val>
                                            <p:strVal val="0-#ppt_w/2"/>
                                          </p:val>
                                        </p:tav>
                                        <p:tav tm="100000">
                                          <p:val>
                                            <p:strVal val="#ppt_x"/>
                                          </p:val>
                                        </p:tav>
                                      </p:tavLst>
                                    </p:anim>
                                    <p:anim calcmode="lin" valueType="num">
                                      <p:cBhvr additive="base">
                                        <p:cTn id="14"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9"/>
                                        </p:tgtEl>
                                        <p:attrNameLst>
                                          <p:attrName>style.visibility</p:attrName>
                                        </p:attrNameLst>
                                      </p:cBhvr>
                                      <p:to>
                                        <p:strVal val="visible"/>
                                      </p:to>
                                    </p:set>
                                    <p:anim calcmode="lin" valueType="num">
                                      <p:cBhvr additive="base">
                                        <p:cTn id="25" dur="500" fill="hold"/>
                                        <p:tgtEl>
                                          <p:spTgt spid="23559"/>
                                        </p:tgtEl>
                                        <p:attrNameLst>
                                          <p:attrName>ppt_x</p:attrName>
                                        </p:attrNameLst>
                                      </p:cBhvr>
                                      <p:tavLst>
                                        <p:tav tm="0">
                                          <p:val>
                                            <p:strVal val="0-#ppt_w/2"/>
                                          </p:val>
                                        </p:tav>
                                        <p:tav tm="100000">
                                          <p:val>
                                            <p:strVal val="#ppt_x"/>
                                          </p:val>
                                        </p:tav>
                                      </p:tavLst>
                                    </p:anim>
                                    <p:anim calcmode="lin" valueType="num">
                                      <p:cBhvr additive="base">
                                        <p:cTn id="26"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60"/>
                                        </p:tgtEl>
                                        <p:attrNameLst>
                                          <p:attrName>style.visibility</p:attrName>
                                        </p:attrNameLst>
                                      </p:cBhvr>
                                      <p:to>
                                        <p:strVal val="visible"/>
                                      </p:to>
                                    </p:set>
                                    <p:anim calcmode="lin" valueType="num">
                                      <p:cBhvr additive="base">
                                        <p:cTn id="31" dur="500" fill="hold"/>
                                        <p:tgtEl>
                                          <p:spTgt spid="23560"/>
                                        </p:tgtEl>
                                        <p:attrNameLst>
                                          <p:attrName>ppt_x</p:attrName>
                                        </p:attrNameLst>
                                      </p:cBhvr>
                                      <p:tavLst>
                                        <p:tav tm="0">
                                          <p:val>
                                            <p:strVal val="0-#ppt_w/2"/>
                                          </p:val>
                                        </p:tav>
                                        <p:tav tm="100000">
                                          <p:val>
                                            <p:strVal val="#ppt_x"/>
                                          </p:val>
                                        </p:tav>
                                      </p:tavLst>
                                    </p:anim>
                                    <p:anim calcmode="lin" valueType="num">
                                      <p:cBhvr additive="base">
                                        <p:cTn id="32" dur="500" fill="hold"/>
                                        <p:tgtEl>
                                          <p:spTgt spid="23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autoUpdateAnimBg="0"/>
      <p:bldP spid="23558" grpId="0" autoUpdateAnimBg="0"/>
      <p:bldP spid="23559" grpId="0" autoUpdateAnimBg="0"/>
      <p:bldP spid="23560" grpId="0" autoUpdateAnimBg="0"/>
      <p:bldP spid="1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p:cNvPicPr>
            <a:picLocks noChangeAspect="1" noChangeArrowheads="1"/>
          </p:cNvPicPr>
          <p:nvPr/>
        </p:nvPicPr>
        <p:blipFill>
          <a:blip r:embed="rId2">
            <a:lum bright="-100000" contrast="24000"/>
          </a:blip>
          <a:srcRect/>
          <a:stretch>
            <a:fillRect/>
          </a:stretch>
        </p:blipFill>
        <p:spPr bwMode="auto">
          <a:xfrm>
            <a:off x="0" y="0"/>
            <a:ext cx="9144000" cy="7315200"/>
          </a:xfrm>
          <a:prstGeom prst="rect">
            <a:avLst/>
          </a:prstGeom>
          <a:noFill/>
          <a:ln w="9525">
            <a:noFill/>
            <a:miter lim="800000"/>
            <a:headEnd/>
            <a:tailEnd/>
          </a:ln>
          <a:effectLst>
            <a:outerShdw blurRad="63500" dist="38099" dir="2700000" algn="ctr" rotWithShape="0">
              <a:schemeClr val="bg2">
                <a:alpha val="50000"/>
              </a:schemeClr>
            </a:outerShdw>
          </a:effectLst>
        </p:spPr>
      </p:pic>
      <p:sp>
        <p:nvSpPr>
          <p:cNvPr id="149506" name="Rectangle 5"/>
          <p:cNvSpPr>
            <a:spLocks noChangeArrowheads="1"/>
          </p:cNvSpPr>
          <p:nvPr/>
        </p:nvSpPr>
        <p:spPr bwMode="auto">
          <a:xfrm>
            <a:off x="0" y="0"/>
            <a:ext cx="9144000" cy="7620000"/>
          </a:xfrm>
          <a:prstGeom prst="rect">
            <a:avLst/>
          </a:prstGeom>
          <a:solidFill>
            <a:schemeClr val="tx1">
              <a:alpha val="3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dirty="0">
              <a:latin typeface="Arial" panose="020B0604020202020204" pitchFamily="34" charset="0"/>
              <a:cs typeface="Arial" panose="020B0604020202020204" pitchFamily="34" charset="0"/>
            </a:endParaRPr>
          </a:p>
        </p:txBody>
      </p:sp>
      <p:sp>
        <p:nvSpPr>
          <p:cNvPr id="84994" name="Rectangle 2"/>
          <p:cNvSpPr>
            <a:spLocks noGrp="1" noChangeArrowheads="1"/>
          </p:cNvSpPr>
          <p:nvPr>
            <p:ph type="title"/>
          </p:nvPr>
        </p:nvSpPr>
        <p:spPr>
          <a:xfrm>
            <a:off x="3779838" y="533400"/>
            <a:ext cx="5364162" cy="2174875"/>
          </a:xfrm>
          <a:effectLst>
            <a:outerShdw blurRad="63500" dist="38099" dir="2700000" algn="ctr" rotWithShape="0">
              <a:schemeClr val="tx1">
                <a:alpha val="74997"/>
              </a:schemeClr>
            </a:outerShdw>
          </a:effectLst>
        </p:spPr>
        <p:txBody>
          <a:bodyPr/>
          <a:lstStyle/>
          <a:p>
            <a:pPr eaLnBrk="1" hangingPunct="1"/>
            <a:r>
              <a:rPr lang="ar-JO" altLang="en-US" u="sng" dirty="0">
                <a:solidFill>
                  <a:schemeClr val="bg1"/>
                </a:solidFill>
                <a:ea typeface="ＭＳ Ｐゴシック" pitchFamily="34" charset="-128"/>
              </a:rPr>
              <a:t>1 صموئيل 17</a:t>
            </a:r>
            <a:br>
              <a:rPr lang="ar-JO" altLang="en-US" u="sng" dirty="0">
                <a:solidFill>
                  <a:schemeClr val="bg1"/>
                </a:solidFill>
                <a:ea typeface="ＭＳ Ｐゴシック" pitchFamily="34" charset="-128"/>
              </a:rPr>
            </a:br>
            <a:r>
              <a:rPr lang="ar-JO" altLang="en-US" u="sng" dirty="0">
                <a:solidFill>
                  <a:schemeClr val="bg1"/>
                </a:solidFill>
                <a:ea typeface="ＭＳ Ｐゴシック" pitchFamily="34" charset="-128"/>
              </a:rPr>
              <a:t>أسئلة للتفكير</a:t>
            </a:r>
            <a:endParaRPr lang="en-US" altLang="en-US" dirty="0">
              <a:solidFill>
                <a:schemeClr val="bg1"/>
              </a:solidFill>
              <a:ea typeface="ＭＳ Ｐゴシック" pitchFamily="34" charset="-128"/>
            </a:endParaRPr>
          </a:p>
        </p:txBody>
      </p:sp>
      <p:sp>
        <p:nvSpPr>
          <p:cNvPr id="149508" name="Text Box 6"/>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solidFill>
                  <a:schemeClr val="bg1"/>
                </a:solidFill>
                <a:latin typeface="Arial" panose="020B0604020202020204" pitchFamily="34" charset="0"/>
                <a:cs typeface="Arial" panose="020B0604020202020204" pitchFamily="34" charset="0"/>
              </a:rPr>
              <a:t>114</a:t>
            </a:r>
            <a:endParaRPr lang="en-US" altLang="en-US" b="1" dirty="0">
              <a:solidFill>
                <a:schemeClr val="bg1"/>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0" y="3213100"/>
            <a:ext cx="9066213" cy="33115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marL="457200" indent="-457200" algn="r" rtl="1" eaLnBrk="1" hangingPunct="1">
              <a:buNone/>
              <a:defRPr/>
            </a:pPr>
            <a:r>
              <a:rPr lang="ar-JO" b="1" dirty="0">
                <a:solidFill>
                  <a:schemeClr val="bg1"/>
                </a:solidFill>
                <a:latin typeface="Arial" panose="020B0604020202020204" pitchFamily="34" charset="0"/>
                <a:ea typeface="+mn-ea"/>
                <a:cs typeface="Arial" panose="020B0604020202020204" pitchFamily="34" charset="0"/>
              </a:rPr>
              <a:t>أ ) كيف كانت نظرة داود للفلسطيين مختلفة عن نظرة بني إسرائيل؟</a:t>
            </a:r>
            <a:r>
              <a:rPr lang="en-US" b="1" dirty="0">
                <a:solidFill>
                  <a:schemeClr val="bg1"/>
                </a:solidFill>
                <a:latin typeface="Arial" panose="020B0604020202020204" pitchFamily="34" charset="0"/>
                <a:ea typeface="+mn-ea"/>
                <a:cs typeface="Arial" panose="020B0604020202020204" pitchFamily="34" charset="0"/>
              </a:rPr>
              <a:t> </a:t>
            </a:r>
          </a:p>
          <a:p>
            <a:pPr marL="457200" indent="-457200" algn="r" rtl="1" eaLnBrk="1" hangingPunct="1">
              <a:buNone/>
              <a:defRPr/>
            </a:pPr>
            <a:r>
              <a:rPr lang="ar-JO" b="1" dirty="0">
                <a:solidFill>
                  <a:schemeClr val="bg1"/>
                </a:solidFill>
                <a:latin typeface="Arial" panose="020B0604020202020204" pitchFamily="34" charset="0"/>
                <a:ea typeface="+mn-ea"/>
                <a:cs typeface="Arial" panose="020B0604020202020204" pitchFamily="34" charset="0"/>
              </a:rPr>
              <a:t>ب) لماذا كانت نظرته مختلفة؟</a:t>
            </a:r>
            <a:endParaRPr lang="en-US" b="1" dirty="0">
              <a:solidFill>
                <a:schemeClr val="bg1"/>
              </a:solidFill>
              <a:latin typeface="Arial" panose="020B0604020202020204" pitchFamily="34" charset="0"/>
              <a:ea typeface="+mn-ea"/>
              <a:cs typeface="Arial" panose="020B0604020202020204" pitchFamily="34" charset="0"/>
            </a:endParaRPr>
          </a:p>
          <a:p>
            <a:pPr marL="457200" indent="-457200" algn="r" rtl="1" eaLnBrk="1" hangingPunct="1">
              <a:buNone/>
              <a:defRPr/>
            </a:pPr>
            <a:r>
              <a:rPr lang="ar-JO" b="1" dirty="0">
                <a:solidFill>
                  <a:schemeClr val="bg1"/>
                </a:solidFill>
                <a:latin typeface="Arial" panose="020B0604020202020204" pitchFamily="34" charset="0"/>
                <a:ea typeface="+mn-ea"/>
                <a:cs typeface="Arial" panose="020B0604020202020204" pitchFamily="34" charset="0"/>
              </a:rPr>
              <a:t>ت) لماذا يمتلك غير المؤمنين في العادة تكنولوجيا متفوقة على المؤمنين؟</a:t>
            </a:r>
            <a:r>
              <a:rPr lang="en-US" b="1" dirty="0">
                <a:solidFill>
                  <a:schemeClr val="bg1"/>
                </a:solidFill>
                <a:latin typeface="Arial" panose="020B0604020202020204" pitchFamily="34" charset="0"/>
                <a:ea typeface="+mn-ea"/>
                <a:cs typeface="Arial" panose="020B0604020202020204" pitchFamily="34" charset="0"/>
              </a:rPr>
              <a:t>  </a:t>
            </a:r>
          </a:p>
          <a:p>
            <a:pPr marL="457200" indent="-457200" algn="r" rtl="1" eaLnBrk="1" hangingPunct="1">
              <a:buNone/>
              <a:defRPr/>
            </a:pPr>
            <a:r>
              <a:rPr lang="ar-JO" b="1" dirty="0">
                <a:solidFill>
                  <a:schemeClr val="bg1"/>
                </a:solidFill>
                <a:latin typeface="Arial" panose="020B0604020202020204" pitchFamily="34" charset="0"/>
                <a:ea typeface="+mn-ea"/>
                <a:cs typeface="Arial" panose="020B0604020202020204" pitchFamily="34" charset="0"/>
              </a:rPr>
              <a:t>د) أو هل هم كذلك؟</a:t>
            </a:r>
            <a:endParaRPr lang="en-US" b="1" dirty="0">
              <a:solidFill>
                <a:schemeClr val="bg1"/>
              </a:solidFill>
              <a:latin typeface="Arial" panose="020B0604020202020204" pitchFamily="34" charset="0"/>
              <a:ea typeface="+mn-ea"/>
              <a:cs typeface="Arial" panose="020B0604020202020204" pitchFamily="34" charset="0"/>
            </a:endParaRPr>
          </a:p>
        </p:txBody>
      </p:sp>
      <p:pic>
        <p:nvPicPr>
          <p:cNvPr id="1495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3708400"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5" descr="filis~30"/>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3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36613"/>
            <a:ext cx="9132888" cy="581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4" name="Text Box 28"/>
          <p:cNvSpPr txBox="1">
            <a:spLocks noChangeArrowheads="1"/>
          </p:cNvSpPr>
          <p:nvPr/>
        </p:nvSpPr>
        <p:spPr bwMode="auto">
          <a:xfrm>
            <a:off x="3636963" y="228600"/>
            <a:ext cx="128112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sz="3600" b="1" dirty="0">
                <a:latin typeface="Arial" panose="020B0604020202020204" pitchFamily="34" charset="0"/>
                <a:cs typeface="Arial" panose="020B0604020202020204" pitchFamily="34" charset="0"/>
              </a:rPr>
              <a:t>الأصول</a:t>
            </a:r>
            <a:endParaRPr lang="en-US" altLang="en-US" sz="3600" b="1" dirty="0">
              <a:latin typeface="Arial" panose="020B0604020202020204" pitchFamily="34" charset="0"/>
              <a:cs typeface="Arial" panose="020B0604020202020204" pitchFamily="34" charset="0"/>
            </a:endParaRPr>
          </a:p>
        </p:txBody>
      </p:sp>
      <p:sp>
        <p:nvSpPr>
          <p:cNvPr id="101381" name="Text Box 47"/>
          <p:cNvSpPr txBox="1">
            <a:spLocks noChangeArrowheads="1"/>
          </p:cNvSpPr>
          <p:nvPr/>
        </p:nvSpPr>
        <p:spPr bwMode="auto">
          <a:xfrm>
            <a:off x="8167688" y="7620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ar-JO" altLang="en-US" b="1" dirty="0">
                <a:latin typeface="Arial" panose="020B0604020202020204" pitchFamily="34" charset="0"/>
                <a:cs typeface="Arial" panose="020B0604020202020204" pitchFamily="34" charset="0"/>
              </a:rPr>
              <a:t>114ب</a:t>
            </a:r>
            <a:endParaRPr lang="en-US" altLang="en-US" b="1" dirty="0">
              <a:latin typeface="Arial" panose="020B0604020202020204" pitchFamily="34" charset="0"/>
              <a:cs typeface="Arial" panose="020B0604020202020204" pitchFamily="34" charset="0"/>
            </a:endParaRPr>
          </a:p>
        </p:txBody>
      </p:sp>
      <p:sp>
        <p:nvSpPr>
          <p:cNvPr id="101382" name="Text Box 48"/>
          <p:cNvSpPr txBox="1">
            <a:spLocks noChangeArrowheads="1"/>
          </p:cNvSpPr>
          <p:nvPr/>
        </p:nvSpPr>
        <p:spPr bwMode="auto">
          <a:xfrm>
            <a:off x="5649913" y="44450"/>
            <a:ext cx="26670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ar-JO" altLang="en-US" sz="3200" b="1" dirty="0">
                <a:latin typeface="Arial" pitchFamily="34" charset="0"/>
                <a:cs typeface="Arial" pitchFamily="34" charset="0"/>
              </a:rPr>
              <a:t>إر 47: 4</a:t>
            </a:r>
          </a:p>
          <a:p>
            <a:pPr algn="ctr" eaLnBrk="1" hangingPunct="1"/>
            <a:r>
              <a:rPr lang="ar-JO" altLang="en-US" sz="3200" b="1" dirty="0">
                <a:latin typeface="Arial" pitchFamily="34" charset="0"/>
                <a:cs typeface="Arial" pitchFamily="34" charset="0"/>
              </a:rPr>
              <a:t>عا 9: 7</a:t>
            </a:r>
          </a:p>
        </p:txBody>
      </p:sp>
      <p:sp>
        <p:nvSpPr>
          <p:cNvPr id="101383" name="Title 1"/>
          <p:cNvSpPr>
            <a:spLocks noGrp="1"/>
          </p:cNvSpPr>
          <p:nvPr>
            <p:ph type="title" idx="4294967295"/>
          </p:nvPr>
        </p:nvSpPr>
        <p:spPr>
          <a:xfrm>
            <a:off x="539750" y="-963613"/>
            <a:ext cx="7772400" cy="1143001"/>
          </a:xfrm>
        </p:spPr>
        <p:txBody>
          <a:bodyPr/>
          <a:lstStyle/>
          <a:p>
            <a:r>
              <a:rPr lang="ar-JO" altLang="en-US" dirty="0">
                <a:ea typeface="ＭＳ Ｐゴシック" pitchFamily="34" charset="-128"/>
              </a:rPr>
              <a:t>الأصول</a:t>
            </a:r>
            <a:endParaRPr lang="en-US" altLang="en-US" dirty="0">
              <a:ea typeface="ＭＳ Ｐゴシック" pitchFamily="34" charset="-128"/>
            </a:endParaRPr>
          </a:p>
        </p:txBody>
      </p:sp>
      <p:sp>
        <p:nvSpPr>
          <p:cNvPr id="21" name="Text Box 48"/>
          <p:cNvSpPr txBox="1">
            <a:spLocks noChangeArrowheads="1"/>
          </p:cNvSpPr>
          <p:nvPr/>
        </p:nvSpPr>
        <p:spPr bwMode="auto">
          <a:xfrm>
            <a:off x="323528" y="1313791"/>
            <a:ext cx="8424936"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لأن الرب يهلك الفلسطينيين، بقية جزيرة كفتور. </a:t>
            </a:r>
            <a:b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b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(إر 47: 4)</a:t>
            </a:r>
          </a:p>
        </p:txBody>
      </p:sp>
      <p:sp>
        <p:nvSpPr>
          <p:cNvPr id="22" name="Text Box 48"/>
          <p:cNvSpPr txBox="1">
            <a:spLocks noChangeArrowheads="1"/>
          </p:cNvSpPr>
          <p:nvPr/>
        </p:nvSpPr>
        <p:spPr bwMode="auto">
          <a:xfrm>
            <a:off x="-11112" y="5085184"/>
            <a:ext cx="8831584"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r" eaLnBrk="0" hangingPunct="0">
              <a:defRPr sz="2800" b="1">
                <a:solidFill>
                  <a:schemeClr val="bg1"/>
                </a:solidFill>
                <a:effectLst>
                  <a:glow rad="101600">
                    <a:schemeClr val="tx1">
                      <a:alpha val="75000"/>
                    </a:schemeClr>
                  </a:glow>
                </a:effectLst>
                <a:latin typeface="Arial"/>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ar-JO" dirty="0">
                <a:latin typeface="Arial" panose="020B0604020202020204" pitchFamily="34" charset="0"/>
                <a:ea typeface="ＭＳ Ｐゴシック" charset="0"/>
                <a:cs typeface="Arial" panose="020B0604020202020204" pitchFamily="34" charset="0"/>
              </a:rPr>
              <a:t>ألم أصعد إسرائيل من أرض مصر، والفلسطينيين من كفتور </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(عا 9: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124"/>
                                        </p:tgtEl>
                                        <p:attrNameLst>
                                          <p:attrName>style.visibility</p:attrName>
                                        </p:attrNameLst>
                                      </p:cBhvr>
                                      <p:to>
                                        <p:strVal val="visible"/>
                                      </p:to>
                                    </p:set>
                                    <p:animEffect transition="in" filter="blinds(horizontal)">
                                      <p:cBhvr>
                                        <p:cTn id="7" dur="500"/>
                                        <p:tgtEl>
                                          <p:spTgt spid="4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4"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a:xfrm>
            <a:off x="0" y="-26988"/>
            <a:ext cx="8316913" cy="793751"/>
          </a:xfrm>
          <a:solidFill>
            <a:schemeClr val="tx2"/>
          </a:solidFill>
          <a:ln>
            <a:solidFill>
              <a:schemeClr val="tx1"/>
            </a:solidFill>
            <a:miter lim="800000"/>
            <a:headEnd/>
            <a:tailEnd/>
          </a:ln>
        </p:spPr>
        <p:txBody>
          <a:bodyPr/>
          <a:lstStyle/>
          <a:p>
            <a:pPr algn="ctr"/>
            <a:r>
              <a:rPr lang="ar-JO" altLang="zh-CN" sz="4000" dirty="0">
                <a:solidFill>
                  <a:srgbClr val="FFFFFF"/>
                </a:solidFill>
                <a:ea typeface="SimSun" charset="0"/>
              </a:rPr>
              <a:t>جيران إسرائيل الغربيين المبكرين</a:t>
            </a:r>
            <a:endParaRPr lang="en-US" sz="4000" dirty="0">
              <a:solidFill>
                <a:srgbClr val="FFFFFF"/>
              </a:solidFill>
              <a:ea typeface="SimSun" charset="0"/>
            </a:endParaRPr>
          </a:p>
        </p:txBody>
      </p:sp>
      <p:grpSp>
        <p:nvGrpSpPr>
          <p:cNvPr id="332803" name="Group 173"/>
          <p:cNvGrpSpPr>
            <a:grpSpLocks/>
          </p:cNvGrpSpPr>
          <p:nvPr/>
        </p:nvGrpSpPr>
        <p:grpSpPr bwMode="auto">
          <a:xfrm>
            <a:off x="-1588" y="1131888"/>
            <a:ext cx="9145588" cy="5726112"/>
            <a:chOff x="-1" y="713"/>
            <a:chExt cx="5761" cy="3607"/>
          </a:xfrm>
        </p:grpSpPr>
        <p:grpSp>
          <p:nvGrpSpPr>
            <p:cNvPr id="332806" name="Group 81"/>
            <p:cNvGrpSpPr>
              <a:grpSpLocks/>
            </p:cNvGrpSpPr>
            <p:nvPr/>
          </p:nvGrpSpPr>
          <p:grpSpPr bwMode="auto">
            <a:xfrm>
              <a:off x="480" y="720"/>
              <a:ext cx="2470" cy="490"/>
              <a:chOff x="1040" y="0"/>
              <a:chExt cx="1041" cy="480"/>
            </a:xfrm>
          </p:grpSpPr>
          <p:sp>
            <p:nvSpPr>
              <p:cNvPr id="332846" name="Rectangle 67"/>
              <p:cNvSpPr>
                <a:spLocks noChangeArrowheads="1"/>
              </p:cNvSpPr>
              <p:nvPr/>
            </p:nvSpPr>
            <p:spPr bwMode="auto">
              <a:xfrm>
                <a:off x="1040" y="0"/>
                <a:ext cx="1041"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فينيقية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2847" name="Rectangle 80"/>
              <p:cNvSpPr>
                <a:spLocks noChangeArrowheads="1"/>
              </p:cNvSpPr>
              <p:nvPr/>
            </p:nvSpPr>
            <p:spPr bwMode="auto">
              <a:xfrm>
                <a:off x="1040" y="0"/>
                <a:ext cx="1041"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07" name="Group 83"/>
            <p:cNvGrpSpPr>
              <a:grpSpLocks/>
            </p:cNvGrpSpPr>
            <p:nvPr/>
          </p:nvGrpSpPr>
          <p:grpSpPr bwMode="auto">
            <a:xfrm>
              <a:off x="2950" y="720"/>
              <a:ext cx="2810" cy="490"/>
              <a:chOff x="2081" y="0"/>
              <a:chExt cx="1184" cy="480"/>
            </a:xfrm>
          </p:grpSpPr>
          <p:sp>
            <p:nvSpPr>
              <p:cNvPr id="332844" name="Rectangle 68"/>
              <p:cNvSpPr>
                <a:spLocks noChangeArrowheads="1"/>
              </p:cNvSpPr>
              <p:nvPr/>
            </p:nvSpPr>
            <p:spPr bwMode="auto">
              <a:xfrm>
                <a:off x="208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فلسطية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2845" name="Rectangle 82"/>
              <p:cNvSpPr>
                <a:spLocks noChangeArrowheads="1"/>
              </p:cNvSpPr>
              <p:nvPr/>
            </p:nvSpPr>
            <p:spPr bwMode="auto">
              <a:xfrm>
                <a:off x="2081" y="0"/>
                <a:ext cx="1184"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08" name="Group 87"/>
            <p:cNvGrpSpPr>
              <a:grpSpLocks/>
            </p:cNvGrpSpPr>
            <p:nvPr/>
          </p:nvGrpSpPr>
          <p:grpSpPr bwMode="auto">
            <a:xfrm>
              <a:off x="480" y="1210"/>
              <a:ext cx="2470" cy="411"/>
              <a:chOff x="1040" y="480"/>
              <a:chExt cx="1041" cy="403"/>
            </a:xfrm>
          </p:grpSpPr>
          <p:sp>
            <p:nvSpPr>
              <p:cNvPr id="332842" name="Rectangle 70"/>
              <p:cNvSpPr>
                <a:spLocks noChangeArrowheads="1"/>
              </p:cNvSpPr>
              <p:nvPr/>
            </p:nvSpPr>
            <p:spPr bwMode="auto">
              <a:xfrm>
                <a:off x="1040" y="480"/>
                <a:ext cx="1041" cy="40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أموريين ساميين</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2843" name="Rectangle 86"/>
              <p:cNvSpPr>
                <a:spLocks noChangeArrowheads="1"/>
              </p:cNvSpPr>
              <p:nvPr/>
            </p:nvSpPr>
            <p:spPr bwMode="auto">
              <a:xfrm>
                <a:off x="1040" y="480"/>
                <a:ext cx="1041" cy="40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09" name="Group 89"/>
            <p:cNvGrpSpPr>
              <a:grpSpLocks/>
            </p:cNvGrpSpPr>
            <p:nvPr/>
          </p:nvGrpSpPr>
          <p:grpSpPr bwMode="auto">
            <a:xfrm>
              <a:off x="2950" y="1210"/>
              <a:ext cx="2810" cy="411"/>
              <a:chOff x="2081" y="480"/>
              <a:chExt cx="1184" cy="403"/>
            </a:xfrm>
          </p:grpSpPr>
          <p:sp>
            <p:nvSpPr>
              <p:cNvPr id="332840" name="Rectangle 71"/>
              <p:cNvSpPr>
                <a:spLocks noChangeArrowheads="1"/>
              </p:cNvSpPr>
              <p:nvPr/>
            </p:nvSpPr>
            <p:spPr bwMode="auto">
              <a:xfrm>
                <a:off x="2081" y="480"/>
                <a:ext cx="1184" cy="40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شعب بحر إيجة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2841" name="Rectangle 88"/>
              <p:cNvSpPr>
                <a:spLocks noChangeArrowheads="1"/>
              </p:cNvSpPr>
              <p:nvPr/>
            </p:nvSpPr>
            <p:spPr bwMode="auto">
              <a:xfrm>
                <a:off x="2081" y="480"/>
                <a:ext cx="1184" cy="40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10" name="Group 93"/>
            <p:cNvGrpSpPr>
              <a:grpSpLocks/>
            </p:cNvGrpSpPr>
            <p:nvPr/>
          </p:nvGrpSpPr>
          <p:grpSpPr bwMode="auto">
            <a:xfrm>
              <a:off x="480" y="1621"/>
              <a:ext cx="2470" cy="763"/>
              <a:chOff x="1040" y="883"/>
              <a:chExt cx="1041" cy="748"/>
            </a:xfrm>
          </p:grpSpPr>
          <p:sp>
            <p:nvSpPr>
              <p:cNvPr id="332838" name="Rectangle 73"/>
              <p:cNvSpPr>
                <a:spLocks noChangeArrowheads="1"/>
              </p:cNvSpPr>
              <p:nvPr/>
            </p:nvSpPr>
            <p:spPr bwMode="auto">
              <a:xfrm>
                <a:off x="1040" y="883"/>
                <a:ext cx="1041"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1500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تم تقسيم الأراضي بين الهيمنة الحثية والمصرية</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2839" name="Rectangle 92"/>
              <p:cNvSpPr>
                <a:spLocks noChangeArrowheads="1"/>
              </p:cNvSpPr>
              <p:nvPr/>
            </p:nvSpPr>
            <p:spPr bwMode="auto">
              <a:xfrm>
                <a:off x="1040" y="883"/>
                <a:ext cx="1041"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11" name="Group 95"/>
            <p:cNvGrpSpPr>
              <a:grpSpLocks/>
            </p:cNvGrpSpPr>
            <p:nvPr/>
          </p:nvGrpSpPr>
          <p:grpSpPr bwMode="auto">
            <a:xfrm>
              <a:off x="2950" y="1621"/>
              <a:ext cx="2810" cy="763"/>
              <a:chOff x="2081" y="883"/>
              <a:chExt cx="1184" cy="748"/>
            </a:xfrm>
          </p:grpSpPr>
          <p:sp>
            <p:nvSpPr>
              <p:cNvPr id="332836" name="Rectangle 74"/>
              <p:cNvSpPr>
                <a:spLocks noChangeArrowheads="1"/>
              </p:cNvSpPr>
              <p:nvPr/>
            </p:nvSpPr>
            <p:spPr bwMode="auto">
              <a:xfrm>
                <a:off x="2081" y="883"/>
                <a:ext cx="1184"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0" algn="l"/>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ليسوا بعد في فلسطين</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2837" name="Rectangle 94"/>
              <p:cNvSpPr>
                <a:spLocks noChangeArrowheads="1"/>
              </p:cNvSpPr>
              <p:nvPr/>
            </p:nvSpPr>
            <p:spPr bwMode="auto">
              <a:xfrm>
                <a:off x="2081" y="883"/>
                <a:ext cx="11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12" name="Group 99"/>
            <p:cNvGrpSpPr>
              <a:grpSpLocks/>
            </p:cNvGrpSpPr>
            <p:nvPr/>
          </p:nvGrpSpPr>
          <p:grpSpPr bwMode="auto">
            <a:xfrm>
              <a:off x="480" y="2384"/>
              <a:ext cx="2470" cy="1936"/>
              <a:chOff x="1040" y="1631"/>
              <a:chExt cx="1041" cy="1898"/>
            </a:xfrm>
          </p:grpSpPr>
          <p:sp>
            <p:nvSpPr>
              <p:cNvPr id="332834" name="Rectangle 76"/>
              <p:cNvSpPr>
                <a:spLocks noChangeArrowheads="1"/>
              </p:cNvSpPr>
              <p:nvPr/>
            </p:nvSpPr>
            <p:spPr bwMode="auto">
              <a:xfrm>
                <a:off x="1040" y="1631"/>
                <a:ext cx="1041" cy="189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1354138" algn="l"/>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1400 - بدأ تمرد بطيء أولاً  ضد مصر</a:t>
                </a:r>
              </a:p>
              <a:p>
                <a:pPr marL="0" marR="0" lvl="0" indent="0" algn="ctr" defTabSz="914400" rtl="0" eaLnBrk="1" fontAlgn="base" latinLnBrk="0" hangingPunct="1">
                  <a:lnSpc>
                    <a:spcPct val="100000"/>
                  </a:lnSpc>
                  <a:spcBef>
                    <a:spcPct val="0"/>
                  </a:spcBef>
                  <a:spcAft>
                    <a:spcPct val="0"/>
                  </a:spcAft>
                  <a:buClrTx/>
                  <a:buSzTx/>
                  <a:buFontTx/>
                  <a:buNone/>
                  <a:tabLst>
                    <a:tab pos="-1354138" algn="l"/>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١٣٨٠-١٢٨٧ – يسيطر عليها الحيثيون في الغالب تقلص السيطرة حتى عام 1190 1190 </a:t>
                </a:r>
              </a:p>
              <a:p>
                <a:pPr marL="0" marR="0" lvl="0" indent="0" algn="ctr" defTabSz="914400" rtl="0" eaLnBrk="1" fontAlgn="base" latinLnBrk="0" hangingPunct="1">
                  <a:lnSpc>
                    <a:spcPct val="100000"/>
                  </a:lnSpc>
                  <a:spcBef>
                    <a:spcPct val="0"/>
                  </a:spcBef>
                  <a:spcAft>
                    <a:spcPct val="0"/>
                  </a:spcAft>
                  <a:buClrTx/>
                  <a:buSzTx/>
                  <a:buFontTx/>
                  <a:buNone/>
                  <a:tabLst>
                    <a:tab pos="-1354138" algn="l"/>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غزو شعوب البحر. إنشاء دول المدن المستقلة 1100 – بعض السيطرة يمارسها تغلث فلاسر الأول</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2835" name="Rectangle 98"/>
              <p:cNvSpPr>
                <a:spLocks noChangeArrowheads="1"/>
              </p:cNvSpPr>
              <p:nvPr/>
            </p:nvSpPr>
            <p:spPr bwMode="auto">
              <a:xfrm>
                <a:off x="1040" y="1631"/>
                <a:ext cx="1041" cy="189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13" name="Group 101"/>
            <p:cNvGrpSpPr>
              <a:grpSpLocks/>
            </p:cNvGrpSpPr>
            <p:nvPr/>
          </p:nvGrpSpPr>
          <p:grpSpPr bwMode="auto">
            <a:xfrm>
              <a:off x="2950" y="2384"/>
              <a:ext cx="2810" cy="1936"/>
              <a:chOff x="2081" y="1631"/>
              <a:chExt cx="1184" cy="1898"/>
            </a:xfrm>
          </p:grpSpPr>
          <p:sp>
            <p:nvSpPr>
              <p:cNvPr id="332832" name="Rectangle 77"/>
              <p:cNvSpPr>
                <a:spLocks noChangeArrowheads="1"/>
              </p:cNvSpPr>
              <p:nvPr/>
            </p:nvSpPr>
            <p:spPr bwMode="auto">
              <a:xfrm>
                <a:off x="2081" y="1631"/>
                <a:ext cx="1184" cy="189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1190 - هزيمة الحيثيين ، تدمير العاصمة. هزمه رمسيس الثالث واستقر على ساحل فلسطين. 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مدن رئيسية: عسقلان ، أشدود ، جت ، غزة ، عقرون القرن الحادي عشر - الأجزاء التي تسيطر عليها على الأقل دان ويهوذا (يهوذا 14: 4 ؛ 15:11). كان شمشون مسيطرا إلى حد ما. 1060 – القبض على تابوت إسرائيل (1 صم 4) 1050 - أخضعت إسرائيل لفلستيا في المصفاة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(1 صم 7: 7-14)</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2833" name="Rectangle 100"/>
              <p:cNvSpPr>
                <a:spLocks noChangeArrowheads="1"/>
              </p:cNvSpPr>
              <p:nvPr/>
            </p:nvSpPr>
            <p:spPr bwMode="auto">
              <a:xfrm>
                <a:off x="2081" y="1631"/>
                <a:ext cx="1184" cy="189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14" name="Group 108"/>
            <p:cNvGrpSpPr>
              <a:grpSpLocks/>
            </p:cNvGrpSpPr>
            <p:nvPr/>
          </p:nvGrpSpPr>
          <p:grpSpPr bwMode="auto">
            <a:xfrm>
              <a:off x="-1" y="713"/>
              <a:ext cx="481" cy="487"/>
              <a:chOff x="0" y="0"/>
              <a:chExt cx="278" cy="538"/>
            </a:xfrm>
          </p:grpSpPr>
          <p:sp>
            <p:nvSpPr>
              <p:cNvPr id="332830" name="Rectangle 109"/>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2831" name="Rectangle 110"/>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2815" name="Group 132"/>
            <p:cNvGrpSpPr>
              <a:grpSpLocks/>
            </p:cNvGrpSpPr>
            <p:nvPr/>
          </p:nvGrpSpPr>
          <p:grpSpPr bwMode="auto">
            <a:xfrm rot="-5400000">
              <a:off x="24" y="1176"/>
              <a:ext cx="432" cy="480"/>
              <a:chOff x="0" y="4166"/>
              <a:chExt cx="278" cy="1553"/>
            </a:xfrm>
          </p:grpSpPr>
          <p:sp>
            <p:nvSpPr>
              <p:cNvPr id="332826" name="Rectangle 133"/>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2827" name="Group 134"/>
              <p:cNvGrpSpPr>
                <a:grpSpLocks/>
              </p:cNvGrpSpPr>
              <p:nvPr/>
            </p:nvGrpSpPr>
            <p:grpSpPr bwMode="auto">
              <a:xfrm>
                <a:off x="0" y="4166"/>
                <a:ext cx="278" cy="1553"/>
                <a:chOff x="0" y="4166"/>
                <a:chExt cx="278" cy="1553"/>
              </a:xfrm>
            </p:grpSpPr>
            <p:sp>
              <p:nvSpPr>
                <p:cNvPr id="332828" name="Rectangle 135"/>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الأصول</a:t>
                  </a:r>
                  <a:endParaRPr kumimoji="0" lang="en-US" sz="12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2829" name="Rectangle 136"/>
                <p:cNvSpPr>
                  <a:spLocks noChangeArrowheads="1"/>
                </p:cNvSpPr>
                <p:nvPr/>
              </p:nvSpPr>
              <p:spPr bwMode="auto">
                <a:xfrm>
                  <a:off x="0" y="4166"/>
                  <a:ext cx="278" cy="155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2816" name="Group 149"/>
            <p:cNvGrpSpPr>
              <a:grpSpLocks/>
            </p:cNvGrpSpPr>
            <p:nvPr/>
          </p:nvGrpSpPr>
          <p:grpSpPr bwMode="auto">
            <a:xfrm rot="-5400000">
              <a:off x="-120" y="1752"/>
              <a:ext cx="720" cy="480"/>
              <a:chOff x="0" y="5719"/>
              <a:chExt cx="278" cy="3508"/>
            </a:xfrm>
          </p:grpSpPr>
          <p:sp>
            <p:nvSpPr>
              <p:cNvPr id="332822" name="Rectangle 15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2823" name="Group 151"/>
              <p:cNvGrpSpPr>
                <a:grpSpLocks/>
              </p:cNvGrpSpPr>
              <p:nvPr/>
            </p:nvGrpSpPr>
            <p:grpSpPr bwMode="auto">
              <a:xfrm>
                <a:off x="0" y="5719"/>
                <a:ext cx="278" cy="3508"/>
                <a:chOff x="0" y="5719"/>
                <a:chExt cx="278" cy="3508"/>
              </a:xfrm>
            </p:grpSpPr>
            <p:sp>
              <p:nvSpPr>
                <p:cNvPr id="332824" name="Rectangle 15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قبل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القضاة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2825" name="Rectangle 15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2817" name="Group 166"/>
            <p:cNvGrpSpPr>
              <a:grpSpLocks/>
            </p:cNvGrpSpPr>
            <p:nvPr/>
          </p:nvGrpSpPr>
          <p:grpSpPr bwMode="auto">
            <a:xfrm rot="-5400000">
              <a:off x="-744" y="3096"/>
              <a:ext cx="1968" cy="480"/>
              <a:chOff x="0" y="5719"/>
              <a:chExt cx="278" cy="3508"/>
            </a:xfrm>
          </p:grpSpPr>
          <p:sp>
            <p:nvSpPr>
              <p:cNvPr id="332818" name="Rectangle 16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2819" name="Group 168"/>
              <p:cNvGrpSpPr>
                <a:grpSpLocks/>
              </p:cNvGrpSpPr>
              <p:nvPr/>
            </p:nvGrpSpPr>
            <p:grpSpPr bwMode="auto">
              <a:xfrm>
                <a:off x="0" y="5719"/>
                <a:ext cx="278" cy="3508"/>
                <a:chOff x="0" y="5719"/>
                <a:chExt cx="278" cy="3508"/>
              </a:xfrm>
            </p:grpSpPr>
            <p:sp>
              <p:nvSpPr>
                <p:cNvPr id="332820" name="Rectangle 16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القضاة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2821" name="Rectangle 170"/>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sp>
        <p:nvSpPr>
          <p:cNvPr id="332804" name="Text Box 174"/>
          <p:cNvSpPr txBox="1">
            <a:spLocks noChangeArrowheads="1"/>
          </p:cNvSpPr>
          <p:nvPr/>
        </p:nvSpPr>
        <p:spPr bwMode="auto">
          <a:xfrm>
            <a:off x="1491742" y="780455"/>
            <a:ext cx="548900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جون هـ.والتون ، المخططات الزمنية والخلفية لـلعهد القديم ، الطبعة الثانية ، 71</a:t>
            </a:r>
            <a:endParaRPr kumimoji="1" lang="en-US" sz="1600" b="1" u="none" strike="noStrike" kern="1200" cap="none" spc="0" normalizeH="0" baseline="0" noProof="0" dirty="0">
              <a:ln>
                <a:noFill/>
              </a:ln>
              <a:solidFill>
                <a:srgbClr val="004C2B"/>
              </a:solidFill>
              <a:effectLst/>
              <a:uLnTx/>
              <a:uFillTx/>
              <a:latin typeface="Arial" panose="020B0604020202020204" pitchFamily="34" charset="0"/>
              <a:ea typeface="ＭＳ Ｐゴシック" charset="0"/>
              <a:cs typeface="Arial" panose="020B0604020202020204" pitchFamily="34" charset="0"/>
            </a:endParaRPr>
          </a:p>
        </p:txBody>
      </p:sp>
      <p:sp>
        <p:nvSpPr>
          <p:cNvPr id="332805" name="Text Box 3"/>
          <p:cNvSpPr txBox="1">
            <a:spLocks noChangeArrowheads="1"/>
          </p:cNvSpPr>
          <p:nvPr/>
        </p:nvSpPr>
        <p:spPr bwMode="auto">
          <a:xfrm>
            <a:off x="8493949" y="4445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144</a:t>
            </a: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586713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a:xfrm>
            <a:off x="0" y="0"/>
            <a:ext cx="8459788" cy="762000"/>
          </a:xfrm>
          <a:solidFill>
            <a:schemeClr val="tx2"/>
          </a:solidFill>
          <a:ln>
            <a:solidFill>
              <a:schemeClr val="tx1"/>
            </a:solidFill>
            <a:miter lim="800000"/>
            <a:headEnd/>
            <a:tailEnd/>
          </a:ln>
        </p:spPr>
        <p:txBody>
          <a:bodyPr/>
          <a:lstStyle/>
          <a:p>
            <a:pPr algn="ctr"/>
            <a:r>
              <a:rPr lang="ar-JO" altLang="zh-CN" sz="4000" dirty="0">
                <a:solidFill>
                  <a:srgbClr val="FFFFFF"/>
                </a:solidFill>
                <a:ea typeface="SimSun" charset="0"/>
              </a:rPr>
              <a:t>جيران إسرائيل الغربيين المبكرين</a:t>
            </a:r>
            <a:endParaRPr lang="en-US" sz="4000" dirty="0">
              <a:solidFill>
                <a:srgbClr val="FFFFFF"/>
              </a:solidFill>
              <a:ea typeface="SimSun" charset="0"/>
            </a:endParaRPr>
          </a:p>
        </p:txBody>
      </p:sp>
      <p:sp>
        <p:nvSpPr>
          <p:cNvPr id="334851" name="Text Box 3"/>
          <p:cNvSpPr txBox="1">
            <a:spLocks noChangeArrowheads="1"/>
          </p:cNvSpPr>
          <p:nvPr/>
        </p:nvSpPr>
        <p:spPr bwMode="auto">
          <a:xfrm>
            <a:off x="845066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144</a:t>
            </a: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4852" name="Group 5"/>
          <p:cNvGrpSpPr>
            <a:grpSpLocks/>
          </p:cNvGrpSpPr>
          <p:nvPr/>
        </p:nvGrpSpPr>
        <p:grpSpPr bwMode="auto">
          <a:xfrm>
            <a:off x="0" y="1143000"/>
            <a:ext cx="9144000" cy="5715000"/>
            <a:chOff x="0" y="720"/>
            <a:chExt cx="5760" cy="3600"/>
          </a:xfrm>
        </p:grpSpPr>
        <p:grpSp>
          <p:nvGrpSpPr>
            <p:cNvPr id="334854" name="Group 6"/>
            <p:cNvGrpSpPr>
              <a:grpSpLocks/>
            </p:cNvGrpSpPr>
            <p:nvPr/>
          </p:nvGrpSpPr>
          <p:grpSpPr bwMode="auto">
            <a:xfrm>
              <a:off x="0" y="720"/>
              <a:ext cx="480" cy="631"/>
              <a:chOff x="0" y="0"/>
              <a:chExt cx="278" cy="538"/>
            </a:xfrm>
          </p:grpSpPr>
          <p:sp>
            <p:nvSpPr>
              <p:cNvPr id="334885" name="Rectangle 7"/>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4886" name="Rectangle 8"/>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4855" name="Group 9"/>
            <p:cNvGrpSpPr>
              <a:grpSpLocks/>
            </p:cNvGrpSpPr>
            <p:nvPr/>
          </p:nvGrpSpPr>
          <p:grpSpPr bwMode="auto">
            <a:xfrm rot="-5400000">
              <a:off x="-504" y="1848"/>
              <a:ext cx="1488" cy="480"/>
              <a:chOff x="0" y="5719"/>
              <a:chExt cx="278" cy="3508"/>
            </a:xfrm>
          </p:grpSpPr>
          <p:sp>
            <p:nvSpPr>
              <p:cNvPr id="334881" name="Rectangle 1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4882" name="Group 11"/>
              <p:cNvGrpSpPr>
                <a:grpSpLocks/>
              </p:cNvGrpSpPr>
              <p:nvPr/>
            </p:nvGrpSpPr>
            <p:grpSpPr bwMode="auto">
              <a:xfrm>
                <a:off x="0" y="5719"/>
                <a:ext cx="278" cy="3508"/>
                <a:chOff x="0" y="5719"/>
                <a:chExt cx="278" cy="3508"/>
              </a:xfrm>
            </p:grpSpPr>
            <p:sp>
              <p:nvSpPr>
                <p:cNvPr id="334883" name="Rectangle 1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شاول</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4884" name="Rectangle 1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4856" name="Group 14"/>
            <p:cNvGrpSpPr>
              <a:grpSpLocks/>
            </p:cNvGrpSpPr>
            <p:nvPr/>
          </p:nvGrpSpPr>
          <p:grpSpPr bwMode="auto">
            <a:xfrm rot="-5400000">
              <a:off x="-504" y="3336"/>
              <a:ext cx="1488" cy="480"/>
              <a:chOff x="0" y="5719"/>
              <a:chExt cx="278" cy="3508"/>
            </a:xfrm>
          </p:grpSpPr>
          <p:sp>
            <p:nvSpPr>
              <p:cNvPr id="334877" name="Rectangle 15"/>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4878" name="Group 16"/>
              <p:cNvGrpSpPr>
                <a:grpSpLocks/>
              </p:cNvGrpSpPr>
              <p:nvPr/>
            </p:nvGrpSpPr>
            <p:grpSpPr bwMode="auto">
              <a:xfrm>
                <a:off x="0" y="5719"/>
                <a:ext cx="278" cy="3508"/>
                <a:chOff x="0" y="5719"/>
                <a:chExt cx="278" cy="3508"/>
              </a:xfrm>
            </p:grpSpPr>
            <p:sp>
              <p:nvSpPr>
                <p:cNvPr id="334879" name="Rectangle 1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1000-900 ق.م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4880" name="Rectangle 18"/>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4857" name="Group 19"/>
            <p:cNvGrpSpPr>
              <a:grpSpLocks/>
            </p:cNvGrpSpPr>
            <p:nvPr/>
          </p:nvGrpSpPr>
          <p:grpSpPr bwMode="auto">
            <a:xfrm>
              <a:off x="480" y="720"/>
              <a:ext cx="5280" cy="3600"/>
              <a:chOff x="480" y="720"/>
              <a:chExt cx="5280" cy="1680"/>
            </a:xfrm>
          </p:grpSpPr>
          <p:grpSp>
            <p:nvGrpSpPr>
              <p:cNvPr id="334858" name="Group 20"/>
              <p:cNvGrpSpPr>
                <a:grpSpLocks/>
              </p:cNvGrpSpPr>
              <p:nvPr/>
            </p:nvGrpSpPr>
            <p:grpSpPr bwMode="auto">
              <a:xfrm>
                <a:off x="480" y="720"/>
                <a:ext cx="2470" cy="302"/>
                <a:chOff x="0" y="0"/>
                <a:chExt cx="1041" cy="480"/>
              </a:xfrm>
            </p:grpSpPr>
            <p:sp>
              <p:nvSpPr>
                <p:cNvPr id="334875" name="Rectangle 21"/>
                <p:cNvSpPr>
                  <a:spLocks noChangeArrowheads="1"/>
                </p:cNvSpPr>
                <p:nvPr/>
              </p:nvSpPr>
              <p:spPr bwMode="auto">
                <a:xfrm>
                  <a:off x="0" y="0"/>
                  <a:ext cx="1041" cy="480"/>
                </a:xfrm>
                <a:prstGeom prst="rect">
                  <a:avLst/>
                </a:prstGeom>
                <a:solidFill>
                  <a:srgbClr val="000090"/>
                </a:solidFill>
                <a:ln w="12700" cap="sq">
                  <a:solidFill>
                    <a:schemeClr val="tx1"/>
                  </a:solidFill>
                  <a:miter lim="800000"/>
                  <a:headEnd type="none" w="sm" len="sm"/>
                  <a:tailEnd type="none" w="sm" len="sm"/>
                </a:ln>
              </p:spPr>
              <p:txBody>
                <a:bodyPr lIns="0" tIns="0" rIns="11109"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فينيقية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4876" name="Rectangle 22"/>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4859" name="Group 23"/>
              <p:cNvGrpSpPr>
                <a:grpSpLocks/>
              </p:cNvGrpSpPr>
              <p:nvPr/>
            </p:nvGrpSpPr>
            <p:grpSpPr bwMode="auto">
              <a:xfrm>
                <a:off x="2950" y="720"/>
                <a:ext cx="2810" cy="302"/>
                <a:chOff x="1041" y="0"/>
                <a:chExt cx="1184" cy="480"/>
              </a:xfrm>
            </p:grpSpPr>
            <p:sp>
              <p:nvSpPr>
                <p:cNvPr id="334873" name="Rectangle 24"/>
                <p:cNvSpPr>
                  <a:spLocks noChangeArrowheads="1"/>
                </p:cNvSpPr>
                <p:nvPr/>
              </p:nvSpPr>
              <p:spPr bwMode="auto">
                <a:xfrm>
                  <a:off x="104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فلسطية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4874" name="Rectangle 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4860" name="Group 26"/>
              <p:cNvGrpSpPr>
                <a:grpSpLocks/>
              </p:cNvGrpSpPr>
              <p:nvPr/>
            </p:nvGrpSpPr>
            <p:grpSpPr bwMode="auto">
              <a:xfrm>
                <a:off x="480" y="1023"/>
                <a:ext cx="5280" cy="1377"/>
                <a:chOff x="480" y="2943"/>
                <a:chExt cx="5280" cy="1377"/>
              </a:xfrm>
            </p:grpSpPr>
            <p:grpSp>
              <p:nvGrpSpPr>
                <p:cNvPr id="334861" name="Group 27"/>
                <p:cNvGrpSpPr>
                  <a:grpSpLocks/>
                </p:cNvGrpSpPr>
                <p:nvPr/>
              </p:nvGrpSpPr>
              <p:grpSpPr bwMode="auto">
                <a:xfrm>
                  <a:off x="480" y="2943"/>
                  <a:ext cx="2470" cy="688"/>
                  <a:chOff x="0" y="3529"/>
                  <a:chExt cx="1041" cy="1093"/>
                </a:xfrm>
              </p:grpSpPr>
              <p:sp>
                <p:nvSpPr>
                  <p:cNvPr id="334871" name="Rectangle 28"/>
                  <p:cNvSpPr>
                    <a:spLocks noChangeArrowheads="1"/>
                  </p:cNvSpPr>
                  <p:nvPr/>
                </p:nvSpPr>
                <p:spPr bwMode="auto">
                  <a:xfrm>
                    <a:off x="0" y="3529"/>
                    <a:ext cx="1041" cy="109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tab pos="-1354138"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الإستقلال السياسي</a:t>
                    </a:r>
                  </a:p>
                  <a:p>
                    <a:pPr marL="0" marR="0" lvl="0" indent="0" algn="ctr" defTabSz="914400" rtl="0" eaLnBrk="1" fontAlgn="base" latinLnBrk="0" hangingPunct="1">
                      <a:lnSpc>
                        <a:spcPct val="100000"/>
                      </a:lnSpc>
                      <a:spcBef>
                        <a:spcPct val="0"/>
                      </a:spcBef>
                      <a:spcAft>
                        <a:spcPct val="0"/>
                      </a:spcAft>
                      <a:buClrTx/>
                      <a:buSzTx/>
                      <a:buFontTx/>
                      <a:buNone/>
                      <a:tabLst>
                        <a:tab pos="-1354138" algn="l"/>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التطور الثقافي</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4872" name="Rectangle 29"/>
                  <p:cNvSpPr>
                    <a:spLocks noChangeArrowheads="1"/>
                  </p:cNvSpPr>
                  <p:nvPr/>
                </p:nvSpPr>
                <p:spPr bwMode="auto">
                  <a:xfrm>
                    <a:off x="0" y="3529"/>
                    <a:ext cx="1041" cy="109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4862" name="Group 30"/>
                <p:cNvGrpSpPr>
                  <a:grpSpLocks/>
                </p:cNvGrpSpPr>
                <p:nvPr/>
              </p:nvGrpSpPr>
              <p:grpSpPr bwMode="auto">
                <a:xfrm>
                  <a:off x="2950" y="2943"/>
                  <a:ext cx="2810" cy="688"/>
                  <a:chOff x="1041" y="3529"/>
                  <a:chExt cx="1184" cy="1093"/>
                </a:xfrm>
              </p:grpSpPr>
              <p:sp>
                <p:nvSpPr>
                  <p:cNvPr id="334869" name="Rectangle 31"/>
                  <p:cNvSpPr>
                    <a:spLocks noChangeArrowheads="1"/>
                  </p:cNvSpPr>
                  <p:nvPr/>
                </p:nvSpPr>
                <p:spPr bwMode="auto">
                  <a:xfrm>
                    <a:off x="1041" y="3529"/>
                    <a:ext cx="1184" cy="109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ظل الفلسطينيون تحت السيطرة خلال معظم هذه الفترة. هُزِموا في مخماس على يد يوناثان وإيلة من خلال داود. اجتاحوا البلد في النهاية بعد هزيمة وقتل شاول في جبل جلبوع</a:t>
                    </a: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4870" name="Rectangle 32"/>
                  <p:cNvSpPr>
                    <a:spLocks noChangeArrowheads="1"/>
                  </p:cNvSpPr>
                  <p:nvPr/>
                </p:nvSpPr>
                <p:spPr bwMode="auto">
                  <a:xfrm>
                    <a:off x="1041" y="3529"/>
                    <a:ext cx="1184" cy="109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4863" name="Group 33"/>
                <p:cNvGrpSpPr>
                  <a:grpSpLocks/>
                </p:cNvGrpSpPr>
                <p:nvPr/>
              </p:nvGrpSpPr>
              <p:grpSpPr bwMode="auto">
                <a:xfrm>
                  <a:off x="480" y="3631"/>
                  <a:ext cx="2470" cy="689"/>
                  <a:chOff x="0" y="4622"/>
                  <a:chExt cx="1041" cy="1093"/>
                </a:xfrm>
              </p:grpSpPr>
              <p:sp>
                <p:nvSpPr>
                  <p:cNvPr id="334867" name="Rectangle 34"/>
                  <p:cNvSpPr>
                    <a:spLocks noChangeArrowheads="1"/>
                  </p:cNvSpPr>
                  <p:nvPr/>
                </p:nvSpPr>
                <p:spPr bwMode="auto">
                  <a:xfrm>
                    <a:off x="0" y="4622"/>
                    <a:ext cx="1041" cy="109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العصر الذهبي 981-942-حيرام الأول من صور. تحالف مع إسرائيل. التوسع في التجارة البحرية والاستكشاف. مستعمرات في شمال إفريقيا وإسبانيا وآسيا الصغرى والبحر الأبيض المتوسط</a:t>
                    </a: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4868" name="Rectangle 35"/>
                  <p:cNvSpPr>
                    <a:spLocks noChangeArrowheads="1"/>
                  </p:cNvSpPr>
                  <p:nvPr/>
                </p:nvSpPr>
                <p:spPr bwMode="auto">
                  <a:xfrm>
                    <a:off x="0" y="4622"/>
                    <a:ext cx="1041" cy="109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4864" name="Group 36"/>
                <p:cNvGrpSpPr>
                  <a:grpSpLocks/>
                </p:cNvGrpSpPr>
                <p:nvPr/>
              </p:nvGrpSpPr>
              <p:grpSpPr bwMode="auto">
                <a:xfrm>
                  <a:off x="2950" y="3631"/>
                  <a:ext cx="2810" cy="689"/>
                  <a:chOff x="1041" y="4622"/>
                  <a:chExt cx="1184" cy="1093"/>
                </a:xfrm>
              </p:grpSpPr>
              <p:sp>
                <p:nvSpPr>
                  <p:cNvPr id="334865" name="Rectangle 37"/>
                  <p:cNvSpPr>
                    <a:spLocks noChangeArrowheads="1"/>
                  </p:cNvSpPr>
                  <p:nvPr/>
                </p:nvSpPr>
                <p:spPr bwMode="auto">
                  <a:xfrm>
                    <a:off x="1041" y="4622"/>
                    <a:ext cx="1184" cy="109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هزم شاول الفلسطينيين وأخضعهم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صم 5: 17-25)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4866" name="Rectangle 38"/>
                  <p:cNvSpPr>
                    <a:spLocks noChangeArrowheads="1"/>
                  </p:cNvSpPr>
                  <p:nvPr/>
                </p:nvSpPr>
                <p:spPr bwMode="auto">
                  <a:xfrm>
                    <a:off x="1041" y="4622"/>
                    <a:ext cx="1184" cy="109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grpSp>
      <p:sp>
        <p:nvSpPr>
          <p:cNvPr id="39" name="Text Box 169"/>
          <p:cNvSpPr txBox="1">
            <a:spLocks noChangeArrowheads="1"/>
          </p:cNvSpPr>
          <p:nvPr/>
        </p:nvSpPr>
        <p:spPr bwMode="auto">
          <a:xfrm>
            <a:off x="0" y="795841"/>
            <a:ext cx="915958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جون هـ.والتون ، المخططات الزمنية والخلفية لـلعهد القديم ، الطبعة الثانية ، 71</a:t>
            </a:r>
            <a:endParaRPr kumimoji="1" lang="en-US" sz="1800" b="1" u="none" strike="noStrike" kern="1200" cap="none" spc="0" normalizeH="0" baseline="0" noProof="0" dirty="0">
              <a:ln>
                <a:noFill/>
              </a:ln>
              <a:solidFill>
                <a:srgbClr val="004C2B"/>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720746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1" y="9360"/>
            <a:ext cx="8453599" cy="762000"/>
          </a:xfrm>
          <a:solidFill>
            <a:schemeClr val="tx2"/>
          </a:solidFill>
          <a:ln>
            <a:solidFill>
              <a:schemeClr val="tx1"/>
            </a:solidFill>
            <a:miter lim="800000"/>
            <a:headEnd/>
            <a:tailEnd/>
          </a:ln>
        </p:spPr>
        <p:txBody>
          <a:bodyPr vert="horz" wrap="square" lIns="91440" tIns="45720" rIns="91440" bIns="45720" numCol="1" anchor="b" anchorCtr="0" compatLnSpc="1">
            <a:prstTxWarp prst="textNoShape">
              <a:avLst/>
            </a:prstTxWarp>
          </a:bodyPr>
          <a:lstStyle/>
          <a:p>
            <a:pPr algn="ctr"/>
            <a:r>
              <a:rPr lang="ar-JO" altLang="zh-CN" sz="4000" dirty="0">
                <a:solidFill>
                  <a:srgbClr val="FFFFFF"/>
                </a:solidFill>
                <a:ea typeface="SimSun" charset="0"/>
              </a:rPr>
              <a:t>جيران إسرائيل الغربيين المبكرين</a:t>
            </a:r>
            <a:endParaRPr lang="en-US" sz="4000" dirty="0">
              <a:solidFill>
                <a:srgbClr val="FFFFFF"/>
              </a:solidFill>
              <a:ea typeface="SimSun" charset="0"/>
            </a:endParaRPr>
          </a:p>
        </p:txBody>
      </p:sp>
      <p:grpSp>
        <p:nvGrpSpPr>
          <p:cNvPr id="336900" name="Group 168"/>
          <p:cNvGrpSpPr>
            <a:grpSpLocks/>
          </p:cNvGrpSpPr>
          <p:nvPr/>
        </p:nvGrpSpPr>
        <p:grpSpPr bwMode="auto">
          <a:xfrm>
            <a:off x="0" y="1143000"/>
            <a:ext cx="9144000" cy="5715000"/>
            <a:chOff x="0" y="720"/>
            <a:chExt cx="5760" cy="3600"/>
          </a:xfrm>
        </p:grpSpPr>
        <p:grpSp>
          <p:nvGrpSpPr>
            <p:cNvPr id="336902" name="Group 30"/>
            <p:cNvGrpSpPr>
              <a:grpSpLocks/>
            </p:cNvGrpSpPr>
            <p:nvPr/>
          </p:nvGrpSpPr>
          <p:grpSpPr bwMode="auto">
            <a:xfrm>
              <a:off x="0" y="720"/>
              <a:ext cx="480" cy="631"/>
              <a:chOff x="0" y="0"/>
              <a:chExt cx="278" cy="538"/>
            </a:xfrm>
          </p:grpSpPr>
          <p:sp>
            <p:nvSpPr>
              <p:cNvPr id="336933" name="Rectangle 31"/>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6934" name="Rectangle 32"/>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6903" name="Group 38"/>
            <p:cNvGrpSpPr>
              <a:grpSpLocks/>
            </p:cNvGrpSpPr>
            <p:nvPr/>
          </p:nvGrpSpPr>
          <p:grpSpPr bwMode="auto">
            <a:xfrm rot="-5400000">
              <a:off x="-528" y="1536"/>
              <a:ext cx="1536" cy="480"/>
              <a:chOff x="0" y="5719"/>
              <a:chExt cx="278" cy="3508"/>
            </a:xfrm>
          </p:grpSpPr>
          <p:sp>
            <p:nvSpPr>
              <p:cNvPr id="336929" name="Rectangle 3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6930" name="Group 40"/>
              <p:cNvGrpSpPr>
                <a:grpSpLocks/>
              </p:cNvGrpSpPr>
              <p:nvPr/>
            </p:nvGrpSpPr>
            <p:grpSpPr bwMode="auto">
              <a:xfrm>
                <a:off x="0" y="5719"/>
                <a:ext cx="278" cy="3508"/>
                <a:chOff x="0" y="5719"/>
                <a:chExt cx="278" cy="3508"/>
              </a:xfrm>
            </p:grpSpPr>
            <p:sp>
              <p:nvSpPr>
                <p:cNvPr id="336931" name="Rectangle 41"/>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900-722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6932" name="Rectangle 42"/>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6904" name="Group 43"/>
            <p:cNvGrpSpPr>
              <a:grpSpLocks/>
            </p:cNvGrpSpPr>
            <p:nvPr/>
          </p:nvGrpSpPr>
          <p:grpSpPr bwMode="auto">
            <a:xfrm rot="-5400000">
              <a:off x="-648" y="3192"/>
              <a:ext cx="1776" cy="480"/>
              <a:chOff x="0" y="5719"/>
              <a:chExt cx="278" cy="3508"/>
            </a:xfrm>
          </p:grpSpPr>
          <p:sp>
            <p:nvSpPr>
              <p:cNvPr id="336925" name="Rectangle 44"/>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nvGrpSpPr>
              <p:cNvPr id="336926" name="Group 45"/>
              <p:cNvGrpSpPr>
                <a:grpSpLocks/>
              </p:cNvGrpSpPr>
              <p:nvPr/>
            </p:nvGrpSpPr>
            <p:grpSpPr bwMode="auto">
              <a:xfrm>
                <a:off x="0" y="5719"/>
                <a:ext cx="278" cy="3508"/>
                <a:chOff x="0" y="5719"/>
                <a:chExt cx="278" cy="3508"/>
              </a:xfrm>
            </p:grpSpPr>
            <p:sp>
              <p:nvSpPr>
                <p:cNvPr id="336927" name="Rectangle 46"/>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722-570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6928" name="Rectangle 47"/>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6905" name="Group 167"/>
            <p:cNvGrpSpPr>
              <a:grpSpLocks/>
            </p:cNvGrpSpPr>
            <p:nvPr/>
          </p:nvGrpSpPr>
          <p:grpSpPr bwMode="auto">
            <a:xfrm>
              <a:off x="480" y="720"/>
              <a:ext cx="5280" cy="288"/>
              <a:chOff x="480" y="720"/>
              <a:chExt cx="5280" cy="647"/>
            </a:xfrm>
          </p:grpSpPr>
          <p:grpSp>
            <p:nvGrpSpPr>
              <p:cNvPr id="336919" name="Group 124"/>
              <p:cNvGrpSpPr>
                <a:grpSpLocks/>
              </p:cNvGrpSpPr>
              <p:nvPr/>
            </p:nvGrpSpPr>
            <p:grpSpPr bwMode="auto">
              <a:xfrm>
                <a:off x="480" y="720"/>
                <a:ext cx="2470" cy="647"/>
                <a:chOff x="0" y="0"/>
                <a:chExt cx="1041" cy="480"/>
              </a:xfrm>
            </p:grpSpPr>
            <p:sp>
              <p:nvSpPr>
                <p:cNvPr id="336923" name="Rectangle 111"/>
                <p:cNvSpPr>
                  <a:spLocks noChangeArrowheads="1"/>
                </p:cNvSpPr>
                <p:nvPr/>
              </p:nvSpPr>
              <p:spPr bwMode="auto">
                <a:xfrm>
                  <a:off x="0" y="0"/>
                  <a:ext cx="1041" cy="480"/>
                </a:xfrm>
                <a:prstGeom prst="rect">
                  <a:avLst/>
                </a:prstGeom>
                <a:solidFill>
                  <a:srgbClr val="000090"/>
                </a:solidFill>
                <a:ln w="12700" cap="sq">
                  <a:solidFill>
                    <a:schemeClr val="tx1"/>
                  </a:solidFill>
                  <a:miter lim="800000"/>
                  <a:headEnd type="none" w="sm" len="sm"/>
                  <a:tailEnd type="none" w="sm" len="sm"/>
                </a:ln>
              </p:spPr>
              <p:txBody>
                <a:bodyPr lIns="0" tIns="0" rIns="11109"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فينيقية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6924" name="Rectangle 123"/>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6920" name="Group 126"/>
              <p:cNvGrpSpPr>
                <a:grpSpLocks/>
              </p:cNvGrpSpPr>
              <p:nvPr/>
            </p:nvGrpSpPr>
            <p:grpSpPr bwMode="auto">
              <a:xfrm>
                <a:off x="2950" y="720"/>
                <a:ext cx="2810" cy="647"/>
                <a:chOff x="1041" y="0"/>
                <a:chExt cx="1184" cy="480"/>
              </a:xfrm>
            </p:grpSpPr>
            <p:sp>
              <p:nvSpPr>
                <p:cNvPr id="336921" name="Rectangle 112"/>
                <p:cNvSpPr>
                  <a:spLocks noChangeArrowheads="1"/>
                </p:cNvSpPr>
                <p:nvPr/>
              </p:nvSpPr>
              <p:spPr bwMode="auto">
                <a:xfrm>
                  <a:off x="104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فلسطية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6922" name="Rectangle 1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336906" name="Group 164"/>
            <p:cNvGrpSpPr>
              <a:grpSpLocks/>
            </p:cNvGrpSpPr>
            <p:nvPr/>
          </p:nvGrpSpPr>
          <p:grpSpPr bwMode="auto">
            <a:xfrm>
              <a:off x="480" y="1008"/>
              <a:ext cx="5280" cy="3312"/>
              <a:chOff x="0" y="0"/>
              <a:chExt cx="2225" cy="4141"/>
            </a:xfrm>
          </p:grpSpPr>
          <p:grpSp>
            <p:nvGrpSpPr>
              <p:cNvPr id="336907" name="Group 157"/>
              <p:cNvGrpSpPr>
                <a:grpSpLocks/>
              </p:cNvGrpSpPr>
              <p:nvPr/>
            </p:nvGrpSpPr>
            <p:grpSpPr bwMode="auto">
              <a:xfrm>
                <a:off x="0" y="0"/>
                <a:ext cx="1041" cy="1898"/>
                <a:chOff x="0" y="0"/>
                <a:chExt cx="1041" cy="1898"/>
              </a:xfrm>
            </p:grpSpPr>
            <p:sp>
              <p:nvSpPr>
                <p:cNvPr id="336917" name="Rectangle 152"/>
                <p:cNvSpPr>
                  <a:spLocks noChangeArrowheads="1"/>
                </p:cNvSpPr>
                <p:nvPr/>
              </p:nvSpPr>
              <p:spPr bwMode="auto">
                <a:xfrm>
                  <a:off x="0" y="0"/>
                  <a:ext cx="1041" cy="189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890 – رئيس الكهنة إثبعل يتسلم العرش. يستمر التحالف مع إسرائيل بزواج ابنته إيزابل من أخآب 865 – تحية لآشور ناصربال الثاني 853 – انضم إلى تحالف يضم 12 دولة ضد شلمنصر الثالث في قرقار 841 – شلمنصر الثالث يستولي على بعض المدن. رافد آشوري حتى نهاية الفترة</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6918" name="Rectangle 156"/>
                <p:cNvSpPr>
                  <a:spLocks noChangeArrowheads="1"/>
                </p:cNvSpPr>
                <p:nvPr/>
              </p:nvSpPr>
              <p:spPr bwMode="auto">
                <a:xfrm>
                  <a:off x="0" y="0"/>
                  <a:ext cx="1041" cy="189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6908" name="Group 159"/>
              <p:cNvGrpSpPr>
                <a:grpSpLocks/>
              </p:cNvGrpSpPr>
              <p:nvPr/>
            </p:nvGrpSpPr>
            <p:grpSpPr bwMode="auto">
              <a:xfrm>
                <a:off x="1041" y="0"/>
                <a:ext cx="1184" cy="1898"/>
                <a:chOff x="1041" y="0"/>
                <a:chExt cx="1184" cy="1898"/>
              </a:xfrm>
            </p:grpSpPr>
            <p:sp>
              <p:nvSpPr>
                <p:cNvPr id="336915" name="Rectangle 153"/>
                <p:cNvSpPr>
                  <a:spLocks noChangeArrowheads="1"/>
                </p:cNvSpPr>
                <p:nvPr/>
              </p:nvSpPr>
              <p:spPr bwMode="auto">
                <a:xfrm>
                  <a:off x="1041" y="0"/>
                  <a:ext cx="1184" cy="189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دفع جزية ليهوشافاط (٢ أيام ١٧:١١) اقتحم يهوذا في عهد يهورام (2 أيام 21: 16-17) 805 - الآشوري أداد نيراري الثالث يجمع الجزية ؛ قهر من قبل عزيا ولكن غزت يهوذا في عهد آحاز (2 أخبار 28:18) ؛ تم إخضاعها من قبل تيغلاث بلصر الثالث ملك أشور</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6916" name="Rectangle 158"/>
                <p:cNvSpPr>
                  <a:spLocks noChangeArrowheads="1"/>
                </p:cNvSpPr>
                <p:nvPr/>
              </p:nvSpPr>
              <p:spPr bwMode="auto">
                <a:xfrm>
                  <a:off x="1041" y="0"/>
                  <a:ext cx="1184" cy="189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6909" name="Group 161"/>
              <p:cNvGrpSpPr>
                <a:grpSpLocks/>
              </p:cNvGrpSpPr>
              <p:nvPr/>
            </p:nvGrpSpPr>
            <p:grpSpPr bwMode="auto">
              <a:xfrm>
                <a:off x="0" y="1898"/>
                <a:ext cx="1041" cy="2243"/>
                <a:chOff x="0" y="1898"/>
                <a:chExt cx="1041" cy="2243"/>
              </a:xfrm>
            </p:grpSpPr>
            <p:sp>
              <p:nvSpPr>
                <p:cNvPr id="336913" name="Rectangle 154"/>
                <p:cNvSpPr>
                  <a:spLocks noChangeArrowheads="1"/>
                </p:cNvSpPr>
                <p:nvPr/>
              </p:nvSpPr>
              <p:spPr bwMode="auto">
                <a:xfrm>
                  <a:off x="0" y="1898"/>
                  <a:ext cx="1041" cy="22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725 – في عهد شلمنصر الخامس ، حاول لولي من صيدا توحيد فينيقيا في ثورة 701 - رد سنحاريب بالغزو - احتلال العديد من المدن ، والترحيل ، والحاكم الدمية 677- تمرد يسحقه اسرحدون - صيدا 665- ثورة بعليت صور وقمعها أسوربانيبال 584-571 - حصار نبوخذ نصر - احتل صور</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6914" name="Rectangle 160"/>
                <p:cNvSpPr>
                  <a:spLocks noChangeArrowheads="1"/>
                </p:cNvSpPr>
                <p:nvPr/>
              </p:nvSpPr>
              <p:spPr bwMode="auto">
                <a:xfrm>
                  <a:off x="0" y="1898"/>
                  <a:ext cx="1041" cy="224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6910" name="Group 163"/>
              <p:cNvGrpSpPr>
                <a:grpSpLocks/>
              </p:cNvGrpSpPr>
              <p:nvPr/>
            </p:nvGrpSpPr>
            <p:grpSpPr bwMode="auto">
              <a:xfrm>
                <a:off x="1041" y="1898"/>
                <a:ext cx="1184" cy="2243"/>
                <a:chOff x="1041" y="1898"/>
                <a:chExt cx="1184" cy="2243"/>
              </a:xfrm>
            </p:grpSpPr>
            <p:sp>
              <p:nvSpPr>
                <p:cNvPr id="336911" name="Rectangle 155"/>
                <p:cNvSpPr>
                  <a:spLocks noChangeArrowheads="1"/>
                </p:cNvSpPr>
                <p:nvPr/>
              </p:nvSpPr>
              <p:spPr bwMode="auto">
                <a:xfrm>
                  <a:off x="1041" y="1898"/>
                  <a:ext cx="1184" cy="22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قهر البلد واستولى حزقيا على غزة (ملوك الثاني 18: 8) الأشخاص الذين أسرهم نبوخذ نصر وترحّلهم</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
              <p:nvSpPr>
                <p:cNvPr id="336912" name="Rectangle 162"/>
                <p:cNvSpPr>
                  <a:spLocks noChangeArrowheads="1"/>
                </p:cNvSpPr>
                <p:nvPr/>
              </p:nvSpPr>
              <p:spPr bwMode="auto">
                <a:xfrm>
                  <a:off x="1041" y="1898"/>
                  <a:ext cx="1184" cy="224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grpSp>
        </p:grpSp>
      </p:grpSp>
      <p:sp>
        <p:nvSpPr>
          <p:cNvPr id="336901" name="Text Box 169"/>
          <p:cNvSpPr txBox="1">
            <a:spLocks noChangeArrowheads="1"/>
          </p:cNvSpPr>
          <p:nvPr/>
        </p:nvSpPr>
        <p:spPr bwMode="auto">
          <a:xfrm>
            <a:off x="0" y="746949"/>
            <a:ext cx="915958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جون هـ.والتون ، المخططات الزمنية والخلفية لـلعهد القديم ، الطبعة الثانية ، 71</a:t>
            </a:r>
            <a:endParaRPr kumimoji="1" lang="en-US" sz="1800" b="1" u="none" strike="noStrike" kern="1200" cap="none" spc="0" normalizeH="0" baseline="0" noProof="0" dirty="0">
              <a:ln>
                <a:noFill/>
              </a:ln>
              <a:solidFill>
                <a:srgbClr val="004C2B"/>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3"/>
          <p:cNvSpPr txBox="1">
            <a:spLocks noChangeArrowheads="1"/>
          </p:cNvSpPr>
          <p:nvPr/>
        </p:nvSpPr>
        <p:spPr bwMode="auto">
          <a:xfrm>
            <a:off x="845066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144</a:t>
            </a:r>
            <a:endParaRPr kumimoji="0" lang="en-US" sz="20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348322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60" name="Picture 12" descr="FILISTIN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90600" y="838200"/>
            <a:ext cx="7315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62" name="Text Box 14"/>
          <p:cNvSpPr txBox="1">
            <a:spLocks noChangeArrowheads="1"/>
          </p:cNvSpPr>
          <p:nvPr/>
        </p:nvSpPr>
        <p:spPr bwMode="auto">
          <a:xfrm>
            <a:off x="1219200" y="3429000"/>
            <a:ext cx="7010400" cy="1323439"/>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ar-JO" altLang="en-US" sz="3200" b="1" dirty="0">
                <a:solidFill>
                  <a:schemeClr val="accent2"/>
                </a:solidFill>
                <a:effectLst>
                  <a:outerShdw blurRad="38100" dist="38100" dir="2700000" algn="tl">
                    <a:srgbClr val="C0C0C0"/>
                  </a:outerShdw>
                </a:effectLst>
                <a:latin typeface="Arial" panose="020B0604020202020204" pitchFamily="34" charset="0"/>
                <a:cs typeface="Arial" panose="020B0604020202020204" pitchFamily="34" charset="0"/>
              </a:rPr>
              <a:t>مقتبس من داني، تشاندرا، بوديانتو</a:t>
            </a:r>
            <a:r>
              <a:rPr lang="en-US" altLang="en-US" sz="3200" b="1" dirty="0">
                <a:solidFill>
                  <a:schemeClr val="accent2"/>
                </a:solidFill>
                <a:effectLst>
                  <a:outerShdw blurRad="38100" dist="38100" dir="2700000" algn="tl">
                    <a:srgbClr val="C0C0C0"/>
                  </a:outerShdw>
                </a:effectLst>
                <a:latin typeface="Arial" panose="020B0604020202020204" pitchFamily="34" charset="0"/>
                <a:cs typeface="Arial" panose="020B0604020202020204" pitchFamily="34" charset="0"/>
              </a:rPr>
              <a:t> </a:t>
            </a:r>
          </a:p>
          <a:p>
            <a:pPr algn="ctr" eaLnBrk="1" hangingPunct="1">
              <a:spcBef>
                <a:spcPct val="50000"/>
              </a:spcBef>
            </a:pPr>
            <a:r>
              <a:rPr lang="ar-JO" altLang="en-US" sz="3200" b="1" dirty="0">
                <a:solidFill>
                  <a:schemeClr val="accent2"/>
                </a:solidFill>
                <a:effectLst>
                  <a:outerShdw blurRad="38100" dist="38100" dir="2700000" algn="tl">
                    <a:srgbClr val="C0C0C0"/>
                  </a:outerShdw>
                </a:effectLst>
                <a:latin typeface="Arial" panose="020B0604020202020204" pitchFamily="34" charset="0"/>
                <a:cs typeface="Arial" panose="020B0604020202020204" pitchFamily="34" charset="0"/>
              </a:rPr>
              <a:t>كلية سنغافورة للكتاب المقدس 2001</a:t>
            </a:r>
            <a:endParaRPr lang="en-US" altLang="en-US" sz="3200" b="1" dirty="0">
              <a:solidFill>
                <a:schemeClr val="accent2"/>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156675" name="Title 1"/>
          <p:cNvSpPr>
            <a:spLocks noGrp="1"/>
          </p:cNvSpPr>
          <p:nvPr>
            <p:ph type="title" idx="4294967295"/>
          </p:nvPr>
        </p:nvSpPr>
        <p:spPr>
          <a:xfrm>
            <a:off x="685800" y="44450"/>
            <a:ext cx="7772400" cy="1143000"/>
          </a:xfrm>
        </p:spPr>
        <p:txBody>
          <a:bodyPr/>
          <a:lstStyle/>
          <a:p>
            <a:r>
              <a:rPr lang="ar-JO" altLang="en-US" dirty="0">
                <a:ea typeface="ＭＳ Ｐゴシック" pitchFamily="34" charset="-128"/>
              </a:rPr>
              <a:t>تقديم</a:t>
            </a:r>
            <a:endParaRPr lang="en-US" altLang="en-US" dirty="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660"/>
                                        </p:tgtEl>
                                        <p:attrNameLst>
                                          <p:attrName>style.visibility</p:attrName>
                                        </p:attrNameLst>
                                      </p:cBhvr>
                                      <p:to>
                                        <p:strVal val="visible"/>
                                      </p:to>
                                    </p:set>
                                    <p:animEffect transition="in" filter="fade">
                                      <p:cBhvr>
                                        <p:cTn id="7" dur="500"/>
                                        <p:tgtEl>
                                          <p:spTgt spid="276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27662"/>
                                        </p:tgtEl>
                                        <p:attrNameLst>
                                          <p:attrName>style.visibility</p:attrName>
                                        </p:attrNameLst>
                                      </p:cBhvr>
                                      <p:to>
                                        <p:strVal val="visible"/>
                                      </p:to>
                                    </p:set>
                                    <p:anim calcmode="lin" valueType="num">
                                      <p:cBhvr>
                                        <p:cTn id="12" dur="5000" fill="hold"/>
                                        <p:tgtEl>
                                          <p:spTgt spid="27662"/>
                                        </p:tgtEl>
                                        <p:attrNameLst>
                                          <p:attrName>ppt_w</p:attrName>
                                        </p:attrNameLst>
                                      </p:cBhvr>
                                      <p:tavLst>
                                        <p:tav tm="0" fmla="#ppt_w*sin(2.5*pi*$)">
                                          <p:val>
                                            <p:fltVal val="0"/>
                                          </p:val>
                                        </p:tav>
                                        <p:tav tm="100000">
                                          <p:val>
                                            <p:fltVal val="1"/>
                                          </p:val>
                                        </p:tav>
                                      </p:tavLst>
                                    </p:anim>
                                    <p:anim calcmode="lin" valueType="num">
                                      <p:cBhvr>
                                        <p:cTn id="13" dur="5000" fill="hold"/>
                                        <p:tgtEl>
                                          <p:spTgt spid="276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dirty="0">
                <a:ea typeface="ＭＳ Ｐゴシック" pitchFamily="34" charset="-128"/>
              </a:rPr>
              <a:t>Black</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dirty="0">
                <a:solidFill>
                  <a:srgbClr val="FFFFFF"/>
                </a:solidFill>
                <a:ea typeface="ＭＳ Ｐゴシック" charset="0"/>
                <a:cs typeface="Arial" panose="020B0604020202020204" pitchFamily="34" charset="0"/>
              </a:rPr>
              <a:t>الرابط للعرض التقديميِّ "خلفيَّات العهد القديم" متاحٌ على الموقع الإلكترونيّ:</a:t>
            </a:r>
            <a:br>
              <a:rPr lang="ar-JO" sz="2400" dirty="0">
                <a:solidFill>
                  <a:srgbClr val="FFFFFF"/>
                </a:solidFill>
                <a:ea typeface="ＭＳ Ｐゴシック" charset="0"/>
                <a:cs typeface="Arial" panose="020B0604020202020204" pitchFamily="34" charset="0"/>
              </a:rPr>
            </a:br>
            <a:r>
              <a:rPr lang="ar-JO" sz="2400" dirty="0">
                <a:solidFill>
                  <a:srgbClr val="FFFFFF"/>
                </a:solidFill>
                <a:ea typeface="ＭＳ Ｐゴシック" charset="0"/>
                <a:cs typeface="Arial" panose="020B0604020202020204" pitchFamily="34" charset="0"/>
              </a:rPr>
              <a:t> </a:t>
            </a:r>
            <a:r>
              <a:rPr lang="en-US" sz="2400" dirty="0">
                <a:solidFill>
                  <a:srgbClr val="FFFFFF"/>
                </a:solidFill>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6148" name="Rectangle 4"/>
          <p:cNvSpPr>
            <a:spLocks noGrp="1" noChangeArrowheads="1"/>
          </p:cNvSpPr>
          <p:nvPr>
            <p:ph type="title"/>
          </p:nvPr>
        </p:nvSpPr>
        <p:spPr>
          <a:xfrm>
            <a:off x="304800" y="228600"/>
            <a:ext cx="3200400" cy="1752600"/>
          </a:xfrm>
          <a:solidFill>
            <a:srgbClr val="FF0000"/>
          </a:solidFill>
          <a:ln>
            <a:solidFill>
              <a:schemeClr val="bg2"/>
            </a:solidFill>
          </a:ln>
        </p:spPr>
        <p:txBody>
          <a:bodyPr/>
          <a:lstStyle/>
          <a:p>
            <a:pPr eaLnBrk="1" hangingPunct="1">
              <a:defRPr/>
            </a:pPr>
            <a:r>
              <a:rPr lang="ar-JO" sz="4000" dirty="0">
                <a:ea typeface="ＭＳ Ｐゴシック" charset="0"/>
              </a:rPr>
              <a:t>الإرتفاعات في أقسام الشمال والجنوب</a:t>
            </a:r>
            <a:endParaRPr lang="en-US" sz="4000" dirty="0">
              <a:ea typeface="ＭＳ Ｐゴシック" charset="0"/>
            </a:endParaRPr>
          </a:p>
        </p:txBody>
      </p:sp>
      <p:sp>
        <p:nvSpPr>
          <p:cNvPr id="6161" name="Oval 17"/>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167" name="Text Box 23"/>
          <p:cNvSpPr txBox="1">
            <a:spLocks noChangeArrowheads="1"/>
          </p:cNvSpPr>
          <p:nvPr/>
        </p:nvSpPr>
        <p:spPr bwMode="auto">
          <a:xfrm>
            <a:off x="1219200" y="4419600"/>
            <a:ext cx="2590800" cy="1077218"/>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السهل     الساحلي</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5"/>
          <p:cNvSpPr txBox="1">
            <a:spLocks noChangeAspect="1" noChangeArrowheads="1"/>
          </p:cNvSpPr>
          <p:nvPr/>
        </p:nvSpPr>
        <p:spPr bwMode="auto">
          <a:xfrm>
            <a:off x="8588738" y="11651"/>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10</a:t>
            </a:r>
          </a:p>
        </p:txBody>
      </p:sp>
    </p:spTree>
    <p:extLst>
      <p:ext uri="{BB962C8B-B14F-4D97-AF65-F5344CB8AC3E}">
        <p14:creationId xmlns:p14="http://schemas.microsoft.com/office/powerpoint/2010/main" val="136666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wedge">
                                      <p:cBhvr>
                                        <p:cTn id="12" dur="2000"/>
                                        <p:tgtEl>
                                          <p:spTgt spid="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797B3-9D33-58F2-CF2A-6E7C3614D0AD}"/>
            </a:ext>
          </a:extLst>
        </p:cNvPr>
        <p:cNvGrpSpPr/>
        <p:nvPr/>
      </p:nvGrpSpPr>
      <p:grpSpPr>
        <a:xfrm>
          <a:off x="0" y="0"/>
          <a:ext cx="0" cy="0"/>
          <a:chOff x="0" y="0"/>
          <a:chExt cx="0" cy="0"/>
        </a:xfrm>
      </p:grpSpPr>
      <p:pic>
        <p:nvPicPr>
          <p:cNvPr id="54273" name="Picture 5">
            <a:extLst>
              <a:ext uri="{FF2B5EF4-FFF2-40B4-BE49-F238E27FC236}">
                <a16:creationId xmlns:a16="http://schemas.microsoft.com/office/drawing/2014/main" id="{7D17DE5E-755B-70E4-4BD5-A9C6534E3205}"/>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6148" name="Rectangle 4">
            <a:extLst>
              <a:ext uri="{FF2B5EF4-FFF2-40B4-BE49-F238E27FC236}">
                <a16:creationId xmlns:a16="http://schemas.microsoft.com/office/drawing/2014/main" id="{27FE2935-8E2D-E536-1662-DED46452E8A3}"/>
              </a:ext>
            </a:extLst>
          </p:cNvPr>
          <p:cNvSpPr>
            <a:spLocks noGrp="1" noChangeArrowheads="1"/>
          </p:cNvSpPr>
          <p:nvPr>
            <p:ph type="title"/>
          </p:nvPr>
        </p:nvSpPr>
        <p:spPr>
          <a:xfrm>
            <a:off x="304800" y="228600"/>
            <a:ext cx="3200400" cy="1752600"/>
          </a:xfrm>
          <a:solidFill>
            <a:srgbClr val="FF0000"/>
          </a:solidFill>
          <a:ln>
            <a:solidFill>
              <a:schemeClr val="bg2"/>
            </a:solidFill>
          </a:ln>
        </p:spPr>
        <p:txBody>
          <a:bodyPr/>
          <a:lstStyle/>
          <a:p>
            <a:pPr eaLnBrk="1" hangingPunct="1">
              <a:defRPr/>
            </a:pPr>
            <a:r>
              <a:rPr lang="ar-JO" sz="4000" dirty="0">
                <a:ea typeface="ＭＳ Ｐゴシック" charset="0"/>
              </a:rPr>
              <a:t>الإرتفاعات في أقسام الشمال والجنوب</a:t>
            </a:r>
            <a:endParaRPr lang="en-US" sz="4000" dirty="0">
              <a:ea typeface="ＭＳ Ｐゴシック" charset="0"/>
            </a:endParaRPr>
          </a:p>
        </p:txBody>
      </p:sp>
      <p:sp>
        <p:nvSpPr>
          <p:cNvPr id="6161" name="Oval 17">
            <a:extLst>
              <a:ext uri="{FF2B5EF4-FFF2-40B4-BE49-F238E27FC236}">
                <a16:creationId xmlns:a16="http://schemas.microsoft.com/office/drawing/2014/main" id="{766FE7B6-94B6-3740-AAD8-CC5D9A851623}"/>
              </a:ext>
            </a:extLst>
          </p:cNvPr>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167" name="Text Box 23">
            <a:extLst>
              <a:ext uri="{FF2B5EF4-FFF2-40B4-BE49-F238E27FC236}">
                <a16:creationId xmlns:a16="http://schemas.microsoft.com/office/drawing/2014/main" id="{72DEB510-061C-B285-09F4-7A919542F3CC}"/>
              </a:ext>
            </a:extLst>
          </p:cNvPr>
          <p:cNvSpPr txBox="1">
            <a:spLocks noChangeArrowheads="1"/>
          </p:cNvSpPr>
          <p:nvPr/>
        </p:nvSpPr>
        <p:spPr bwMode="auto">
          <a:xfrm>
            <a:off x="1219200" y="4419600"/>
            <a:ext cx="2590800" cy="1077218"/>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السهل     الساحلي</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6169" name="Picture 25" descr="Chariot">
            <a:extLst>
              <a:ext uri="{FF2B5EF4-FFF2-40B4-BE49-F238E27FC236}">
                <a16:creationId xmlns:a16="http://schemas.microsoft.com/office/drawing/2014/main" id="{9D52C55C-AB6B-A3E7-85DD-083B20E4C4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47664" y="-1251520"/>
            <a:ext cx="8639944"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25">
            <a:extLst>
              <a:ext uri="{FF2B5EF4-FFF2-40B4-BE49-F238E27FC236}">
                <a16:creationId xmlns:a16="http://schemas.microsoft.com/office/drawing/2014/main" id="{FB992302-ED4C-E93D-8379-C0AF31382B3C}"/>
              </a:ext>
            </a:extLst>
          </p:cNvPr>
          <p:cNvSpPr txBox="1">
            <a:spLocks noChangeAspect="1" noChangeArrowheads="1"/>
          </p:cNvSpPr>
          <p:nvPr/>
        </p:nvSpPr>
        <p:spPr bwMode="auto">
          <a:xfrm>
            <a:off x="8588738" y="11651"/>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10</a:t>
            </a:r>
          </a:p>
        </p:txBody>
      </p:sp>
    </p:spTree>
    <p:extLst>
      <p:ext uri="{BB962C8B-B14F-4D97-AF65-F5344CB8AC3E}">
        <p14:creationId xmlns:p14="http://schemas.microsoft.com/office/powerpoint/2010/main" val="2880376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wedge">
                                      <p:cBhvr>
                                        <p:cTn id="12" dur="2000"/>
                                        <p:tgtEl>
                                          <p:spTgt spid="61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6169"/>
                                        </p:tgtEl>
                                        <p:attrNameLst>
                                          <p:attrName>style.visibility</p:attrName>
                                        </p:attrNameLst>
                                      </p:cBhvr>
                                      <p:to>
                                        <p:strVal val="visible"/>
                                      </p:to>
                                    </p:set>
                                    <p:animEffect transition="in" filter="wedge">
                                      <p:cBhvr>
                                        <p:cTn id="17" dur="2000"/>
                                        <p:tgtEl>
                                          <p:spTgt spid="6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E8DEF1B-6285-9B58-FB0F-2000DB4D28BC}"/>
              </a:ext>
            </a:extLst>
          </p:cNvPr>
          <p:cNvSpPr>
            <a:spLocks noChangeArrowheads="1"/>
          </p:cNvSpPr>
          <p:nvPr/>
        </p:nvSpPr>
        <p:spPr bwMode="auto">
          <a:xfrm>
            <a:off x="0" y="2057400"/>
            <a:ext cx="29718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9938" name="Rectangle 2"/>
          <p:cNvSpPr>
            <a:spLocks noGrp="1" noRot="1" noChangeArrowheads="1"/>
          </p:cNvSpPr>
          <p:nvPr>
            <p:ph type="title"/>
          </p:nvPr>
        </p:nvSpPr>
        <p:spPr>
          <a:xfrm>
            <a:off x="457200" y="116632"/>
            <a:ext cx="8229600" cy="1143000"/>
          </a:xfrm>
        </p:spPr>
        <p:txBody>
          <a:bodyPr/>
          <a:lstStyle/>
          <a:p>
            <a:pPr eaLnBrk="1" hangingPunct="1">
              <a:defRPr/>
            </a:pPr>
            <a:r>
              <a:rPr lang="ar-JO" dirty="0">
                <a:ea typeface="ＭＳ Ｐゴシック" charset="0"/>
              </a:rPr>
              <a:t>السهل الساحلي</a:t>
            </a:r>
            <a:endParaRPr lang="en-US" dirty="0">
              <a:ea typeface="ＭＳ Ｐゴシック" charset="0"/>
            </a:endParaRPr>
          </a:p>
        </p:txBody>
      </p:sp>
      <p:sp>
        <p:nvSpPr>
          <p:cNvPr id="39939" name="Rectangle 3"/>
          <p:cNvSpPr>
            <a:spLocks noGrp="1" noChangeArrowheads="1"/>
          </p:cNvSpPr>
          <p:nvPr>
            <p:ph type="body" sz="half" idx="1"/>
          </p:nvPr>
        </p:nvSpPr>
        <p:spPr>
          <a:xfrm>
            <a:off x="250825" y="1600200"/>
            <a:ext cx="3101975" cy="4525963"/>
          </a:xfrm>
        </p:spPr>
        <p:txBody>
          <a:bodyPr/>
          <a:lstStyle/>
          <a:p>
            <a:pPr algn="r" rtl="1" eaLnBrk="1" hangingPunct="1">
              <a:defRPr/>
            </a:pPr>
            <a:r>
              <a:rPr lang="ar-JO" dirty="0">
                <a:ea typeface="ＭＳ Ｐゴシック" charset="0"/>
              </a:rPr>
              <a:t>نتوءات كوركار (الحجر الرملي) في المقدمة بينما تنظر شرقًا إلى سفوح التلال</a:t>
            </a:r>
            <a:endParaRPr lang="en-US" dirty="0">
              <a:ea typeface="ＭＳ Ｐゴシック" charset="0"/>
            </a:endParaRPr>
          </a:p>
        </p:txBody>
      </p:sp>
      <p:pic>
        <p:nvPicPr>
          <p:cNvPr id="56323" name="Picture 4" descr="Caesarea"/>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505200" y="1219200"/>
            <a:ext cx="5322888" cy="5410200"/>
          </a:xfrm>
          <a:noFill/>
          <a:extLst>
            <a:ext uri="{909E8E84-426E-40dd-AFC4-6F175D3DCCD1}">
              <a14:hiddenFill xmlns:a14="http://schemas.microsoft.com/office/drawing/2010/main" xmlns="">
                <a:solidFill>
                  <a:srgbClr val="FFFFFF"/>
                </a:solidFill>
              </a14:hiddenFill>
            </a:ext>
          </a:extLst>
        </p:spPr>
      </p:pic>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10</a:t>
            </a:r>
            <a:endParaRPr kumimoji="0" 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481822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ln>
            <a:noFill/>
          </a:ln>
          <a:effectLst/>
          <a:extLst>
            <a:ext uri="{909E8E84-426E-40dd-AFC4-6F175D3DCCD1}">
              <a14:hiddenFill xmlns:a14="http://schemas.microsoft.com/office/drawing/2010/main" xmlns="">
                <a:solidFill>
                  <a:srgbClr val="FFFFFF"/>
                </a:solidFill>
              </a14:hiddenFill>
            </a:ext>
          </a:extLst>
        </p:spPr>
      </p:pic>
      <p:sp>
        <p:nvSpPr>
          <p:cNvPr id="79875" name="Rectangle 3"/>
          <p:cNvSpPr>
            <a:spLocks noGrp="1" noChangeArrowheads="1"/>
          </p:cNvSpPr>
          <p:nvPr>
            <p:ph type="title"/>
          </p:nvPr>
        </p:nvSpPr>
        <p:spPr>
          <a:xfrm>
            <a:off x="76200" y="457200"/>
            <a:ext cx="2895600" cy="1066800"/>
          </a:xfrm>
          <a:solidFill>
            <a:srgbClr val="FF0000"/>
          </a:solidFill>
          <a:ln>
            <a:solidFill>
              <a:schemeClr val="bg2"/>
            </a:solidFill>
          </a:ln>
        </p:spPr>
        <p:txBody>
          <a:bodyPr/>
          <a:lstStyle/>
          <a:p>
            <a:pPr eaLnBrk="1" hangingPunct="1">
              <a:defRPr/>
            </a:pPr>
            <a:r>
              <a:rPr lang="ar-JO" sz="4000" dirty="0">
                <a:ea typeface="ＭＳ Ｐゴシック" charset="0"/>
              </a:rPr>
              <a:t>المرحلة اليسرى</a:t>
            </a:r>
            <a:endParaRPr lang="en-US" sz="4000" dirty="0">
              <a:ea typeface="ＭＳ Ｐゴシック" charset="0"/>
            </a:endParaRPr>
          </a:p>
        </p:txBody>
      </p:sp>
      <p:sp>
        <p:nvSpPr>
          <p:cNvPr id="79876" name="Rectangle 4"/>
          <p:cNvSpPr>
            <a:spLocks noChangeArrowheads="1"/>
          </p:cNvSpPr>
          <p:nvPr/>
        </p:nvSpPr>
        <p:spPr bwMode="auto">
          <a:xfrm>
            <a:off x="5867400" y="457200"/>
            <a:ext cx="2895600" cy="1066800"/>
          </a:xfrm>
          <a:prstGeom prst="rect">
            <a:avLst/>
          </a:prstGeom>
          <a:solidFill>
            <a:schemeClr val="accent1"/>
          </a:soli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المرحلة اليمنى</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7524" name="Text Box 5"/>
          <p:cNvSpPr txBox="1">
            <a:spLocks noChangeArrowheads="1"/>
          </p:cNvSpPr>
          <p:nvPr/>
        </p:nvSpPr>
        <p:spPr bwMode="auto">
          <a:xfrm>
            <a:off x="2971800" y="457200"/>
            <a:ext cx="2895600" cy="107721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الحياة في     إسرائيل القديمة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9878" name="Freeform 6"/>
          <p:cNvSpPr>
            <a:spLocks/>
          </p:cNvSpPr>
          <p:nvPr/>
        </p:nvSpPr>
        <p:spPr bwMode="auto">
          <a:xfrm>
            <a:off x="-100013" y="2193925"/>
            <a:ext cx="54371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marL="0" marR="0" lvl="0" indent="0" algn="ctr"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9879" name="Freeform 7"/>
          <p:cNvSpPr>
            <a:spLocks/>
          </p:cNvSpPr>
          <p:nvPr/>
        </p:nvSpPr>
        <p:spPr bwMode="auto">
          <a:xfrm>
            <a:off x="4838700" y="1430338"/>
            <a:ext cx="1025525"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marL="0" marR="0" lvl="0" indent="0" algn="ctr"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9880" name="Freeform 8"/>
          <p:cNvSpPr>
            <a:spLocks/>
          </p:cNvSpPr>
          <p:nvPr/>
        </p:nvSpPr>
        <p:spPr bwMode="auto">
          <a:xfrm>
            <a:off x="4854575" y="1420813"/>
            <a:ext cx="747713"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marL="0" marR="0" lvl="0" indent="0" algn="ctr"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9881" name="Freeform 9"/>
          <p:cNvSpPr>
            <a:spLocks/>
          </p:cNvSpPr>
          <p:nvPr/>
        </p:nvSpPr>
        <p:spPr bwMode="auto">
          <a:xfrm>
            <a:off x="5619750" y="-282575"/>
            <a:ext cx="674688"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marL="0" marR="0" lvl="0" indent="0" algn="ctr" defTabSz="914400" rtl="0"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9882" name="Text Box 10"/>
          <p:cNvSpPr txBox="1">
            <a:spLocks noChangeArrowheads="1"/>
          </p:cNvSpPr>
          <p:nvPr/>
        </p:nvSpPr>
        <p:spPr bwMode="auto">
          <a:xfrm>
            <a:off x="0" y="1775718"/>
            <a:ext cx="4492625"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شعوب البحر</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83" name="Text Box 11"/>
          <p:cNvSpPr txBox="1">
            <a:spLocks noChangeArrowheads="1"/>
          </p:cNvSpPr>
          <p:nvPr/>
        </p:nvSpPr>
        <p:spPr bwMode="auto">
          <a:xfrm>
            <a:off x="5435600" y="1775718"/>
            <a:ext cx="3914775"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شعوب الصحراء</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92" name="Text Box 20"/>
          <p:cNvSpPr txBox="1">
            <a:spLocks noChangeArrowheads="1"/>
          </p:cNvSpPr>
          <p:nvPr/>
        </p:nvSpPr>
        <p:spPr bwMode="auto">
          <a:xfrm>
            <a:off x="0" y="6167438"/>
            <a:ext cx="250825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المصريون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93" name="Text Box 21"/>
          <p:cNvSpPr txBox="1">
            <a:spLocks noChangeArrowheads="1"/>
          </p:cNvSpPr>
          <p:nvPr/>
        </p:nvSpPr>
        <p:spPr bwMode="auto">
          <a:xfrm>
            <a:off x="827088" y="5159375"/>
            <a:ext cx="250825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الفلسطينيون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94" name="Text Box 22"/>
          <p:cNvSpPr txBox="1">
            <a:spLocks noChangeArrowheads="1"/>
          </p:cNvSpPr>
          <p:nvPr/>
        </p:nvSpPr>
        <p:spPr bwMode="auto">
          <a:xfrm>
            <a:off x="2895600" y="-99392"/>
            <a:ext cx="300990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الفينيقيين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97" name="Text Box 25"/>
          <p:cNvSpPr txBox="1">
            <a:spLocks noChangeArrowheads="1"/>
          </p:cNvSpPr>
          <p:nvPr/>
        </p:nvSpPr>
        <p:spPr bwMode="auto">
          <a:xfrm>
            <a:off x="6400800" y="-99392"/>
            <a:ext cx="1922463"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السريانيين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98" name="Text Box 26"/>
          <p:cNvSpPr txBox="1">
            <a:spLocks noChangeArrowheads="1"/>
          </p:cNvSpPr>
          <p:nvPr/>
        </p:nvSpPr>
        <p:spPr bwMode="auto">
          <a:xfrm>
            <a:off x="3000375" y="1556792"/>
            <a:ext cx="250825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الرومان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899" name="Text Box 27"/>
          <p:cNvSpPr txBox="1">
            <a:spLocks noChangeArrowheads="1"/>
          </p:cNvSpPr>
          <p:nvPr/>
        </p:nvSpPr>
        <p:spPr bwMode="auto">
          <a:xfrm>
            <a:off x="1187450" y="4151313"/>
            <a:ext cx="2754313"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الأشوريون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900" name="Text Box 28"/>
          <p:cNvSpPr txBox="1">
            <a:spLocks noChangeArrowheads="1"/>
          </p:cNvSpPr>
          <p:nvPr/>
        </p:nvSpPr>
        <p:spPr bwMode="auto">
          <a:xfrm>
            <a:off x="1371600" y="3143250"/>
            <a:ext cx="3009900"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البابليون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901" name="Text Box 29"/>
          <p:cNvSpPr txBox="1">
            <a:spLocks noChangeArrowheads="1"/>
          </p:cNvSpPr>
          <p:nvPr/>
        </p:nvSpPr>
        <p:spPr bwMode="auto">
          <a:xfrm>
            <a:off x="3886200" y="4038600"/>
            <a:ext cx="2257425"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الإسرائيليون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902" name="Text Box 30"/>
          <p:cNvSpPr txBox="1">
            <a:spLocks noChangeArrowheads="1"/>
          </p:cNvSpPr>
          <p:nvPr/>
        </p:nvSpPr>
        <p:spPr bwMode="auto">
          <a:xfrm>
            <a:off x="6300192" y="2996952"/>
            <a:ext cx="2674938"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العمونيون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903" name="Text Box 31"/>
          <p:cNvSpPr txBox="1">
            <a:spLocks noChangeArrowheads="1"/>
          </p:cNvSpPr>
          <p:nvPr/>
        </p:nvSpPr>
        <p:spPr bwMode="auto">
          <a:xfrm>
            <a:off x="6084888" y="5135275"/>
            <a:ext cx="2268537"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المؤابيون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9904" name="Text Box 32"/>
          <p:cNvSpPr txBox="1">
            <a:spLocks noChangeArrowheads="1"/>
          </p:cNvSpPr>
          <p:nvPr/>
        </p:nvSpPr>
        <p:spPr bwMode="auto">
          <a:xfrm>
            <a:off x="5796136" y="5880174"/>
            <a:ext cx="2508250" cy="10772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الأدوميون</a:t>
            </a: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12</a:t>
            </a:r>
            <a:endParaRPr kumimoji="0" 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75631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9882"/>
                                        </p:tgtEl>
                                        <p:attrNameLst>
                                          <p:attrName>style.visibility</p:attrName>
                                        </p:attrNameLst>
                                      </p:cBhvr>
                                      <p:to>
                                        <p:strVal val="visible"/>
                                      </p:to>
                                    </p:set>
                                    <p:animEffect transition="in" filter="box(in)">
                                      <p:cBhvr>
                                        <p:cTn id="7" dur="500"/>
                                        <p:tgtEl>
                                          <p:spTgt spid="798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9892"/>
                                        </p:tgtEl>
                                        <p:attrNameLst>
                                          <p:attrName>style.visibility</p:attrName>
                                        </p:attrNameLst>
                                      </p:cBhvr>
                                      <p:to>
                                        <p:strVal val="visible"/>
                                      </p:to>
                                    </p:set>
                                    <p:animEffect transition="in" filter="dissolve">
                                      <p:cBhvr>
                                        <p:cTn id="12" dur="500"/>
                                        <p:tgtEl>
                                          <p:spTgt spid="79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9893"/>
                                        </p:tgtEl>
                                        <p:attrNameLst>
                                          <p:attrName>style.visibility</p:attrName>
                                        </p:attrNameLst>
                                      </p:cBhvr>
                                      <p:to>
                                        <p:strVal val="visible"/>
                                      </p:to>
                                    </p:set>
                                    <p:animEffect transition="in" filter="dissolve">
                                      <p:cBhvr>
                                        <p:cTn id="17" dur="500"/>
                                        <p:tgtEl>
                                          <p:spTgt spid="798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9899"/>
                                        </p:tgtEl>
                                        <p:attrNameLst>
                                          <p:attrName>style.visibility</p:attrName>
                                        </p:attrNameLst>
                                      </p:cBhvr>
                                      <p:to>
                                        <p:strVal val="visible"/>
                                      </p:to>
                                    </p:set>
                                    <p:animEffect transition="in" filter="dissolve">
                                      <p:cBhvr>
                                        <p:cTn id="22" dur="500"/>
                                        <p:tgtEl>
                                          <p:spTgt spid="798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9900"/>
                                        </p:tgtEl>
                                        <p:attrNameLst>
                                          <p:attrName>style.visibility</p:attrName>
                                        </p:attrNameLst>
                                      </p:cBhvr>
                                      <p:to>
                                        <p:strVal val="visible"/>
                                      </p:to>
                                    </p:set>
                                    <p:animEffect transition="in" filter="dissolve">
                                      <p:cBhvr>
                                        <p:cTn id="27" dur="500"/>
                                        <p:tgtEl>
                                          <p:spTgt spid="799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9898"/>
                                        </p:tgtEl>
                                        <p:attrNameLst>
                                          <p:attrName>style.visibility</p:attrName>
                                        </p:attrNameLst>
                                      </p:cBhvr>
                                      <p:to>
                                        <p:strVal val="visible"/>
                                      </p:to>
                                    </p:set>
                                    <p:animEffect transition="in" filter="dissolve">
                                      <p:cBhvr>
                                        <p:cTn id="32" dur="500"/>
                                        <p:tgtEl>
                                          <p:spTgt spid="7989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9894"/>
                                        </p:tgtEl>
                                        <p:attrNameLst>
                                          <p:attrName>style.visibility</p:attrName>
                                        </p:attrNameLst>
                                      </p:cBhvr>
                                      <p:to>
                                        <p:strVal val="visible"/>
                                      </p:to>
                                    </p:set>
                                    <p:animEffect transition="in" filter="dissolve">
                                      <p:cBhvr>
                                        <p:cTn id="37" dur="500"/>
                                        <p:tgtEl>
                                          <p:spTgt spid="798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9897"/>
                                        </p:tgtEl>
                                        <p:attrNameLst>
                                          <p:attrName>style.visibility</p:attrName>
                                        </p:attrNameLst>
                                      </p:cBhvr>
                                      <p:to>
                                        <p:strVal val="visible"/>
                                      </p:to>
                                    </p:set>
                                    <p:animEffect transition="in" filter="dissolve">
                                      <p:cBhvr>
                                        <p:cTn id="42" dur="500"/>
                                        <p:tgtEl>
                                          <p:spTgt spid="7989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79883"/>
                                        </p:tgtEl>
                                        <p:attrNameLst>
                                          <p:attrName>style.visibility</p:attrName>
                                        </p:attrNameLst>
                                      </p:cBhvr>
                                      <p:to>
                                        <p:strVal val="visible"/>
                                      </p:to>
                                    </p:set>
                                    <p:animEffect transition="in" filter="box(in)">
                                      <p:cBhvr>
                                        <p:cTn id="47" dur="500"/>
                                        <p:tgtEl>
                                          <p:spTgt spid="7988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9901"/>
                                        </p:tgtEl>
                                        <p:attrNameLst>
                                          <p:attrName>style.visibility</p:attrName>
                                        </p:attrNameLst>
                                      </p:cBhvr>
                                      <p:to>
                                        <p:strVal val="visible"/>
                                      </p:to>
                                    </p:set>
                                    <p:anim calcmode="lin" valueType="num">
                                      <p:cBhvr additive="base">
                                        <p:cTn id="52" dur="500" fill="hold"/>
                                        <p:tgtEl>
                                          <p:spTgt spid="79901"/>
                                        </p:tgtEl>
                                        <p:attrNameLst>
                                          <p:attrName>ppt_x</p:attrName>
                                        </p:attrNameLst>
                                      </p:cBhvr>
                                      <p:tavLst>
                                        <p:tav tm="0">
                                          <p:val>
                                            <p:strVal val="#ppt_x"/>
                                          </p:val>
                                        </p:tav>
                                        <p:tav tm="100000">
                                          <p:val>
                                            <p:strVal val="#ppt_x"/>
                                          </p:val>
                                        </p:tav>
                                      </p:tavLst>
                                    </p:anim>
                                    <p:anim calcmode="lin" valueType="num">
                                      <p:cBhvr additive="base">
                                        <p:cTn id="53" dur="500" fill="hold"/>
                                        <p:tgtEl>
                                          <p:spTgt spid="79901"/>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79902"/>
                                        </p:tgtEl>
                                        <p:attrNameLst>
                                          <p:attrName>style.visibility</p:attrName>
                                        </p:attrNameLst>
                                      </p:cBhvr>
                                      <p:to>
                                        <p:strVal val="visible"/>
                                      </p:to>
                                    </p:set>
                                    <p:anim calcmode="lin" valueType="num">
                                      <p:cBhvr additive="base">
                                        <p:cTn id="58" dur="500" fill="hold"/>
                                        <p:tgtEl>
                                          <p:spTgt spid="79902"/>
                                        </p:tgtEl>
                                        <p:attrNameLst>
                                          <p:attrName>ppt_x</p:attrName>
                                        </p:attrNameLst>
                                      </p:cBhvr>
                                      <p:tavLst>
                                        <p:tav tm="0">
                                          <p:val>
                                            <p:strVal val="#ppt_x"/>
                                          </p:val>
                                        </p:tav>
                                        <p:tav tm="100000">
                                          <p:val>
                                            <p:strVal val="#ppt_x"/>
                                          </p:val>
                                        </p:tav>
                                      </p:tavLst>
                                    </p:anim>
                                    <p:anim calcmode="lin" valueType="num">
                                      <p:cBhvr additive="base">
                                        <p:cTn id="59" dur="500" fill="hold"/>
                                        <p:tgtEl>
                                          <p:spTgt spid="79902"/>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79903"/>
                                        </p:tgtEl>
                                        <p:attrNameLst>
                                          <p:attrName>style.visibility</p:attrName>
                                        </p:attrNameLst>
                                      </p:cBhvr>
                                      <p:to>
                                        <p:strVal val="visible"/>
                                      </p:to>
                                    </p:set>
                                    <p:anim calcmode="lin" valueType="num">
                                      <p:cBhvr additive="base">
                                        <p:cTn id="64" dur="500" fill="hold"/>
                                        <p:tgtEl>
                                          <p:spTgt spid="79903"/>
                                        </p:tgtEl>
                                        <p:attrNameLst>
                                          <p:attrName>ppt_x</p:attrName>
                                        </p:attrNameLst>
                                      </p:cBhvr>
                                      <p:tavLst>
                                        <p:tav tm="0">
                                          <p:val>
                                            <p:strVal val="#ppt_x"/>
                                          </p:val>
                                        </p:tav>
                                        <p:tav tm="100000">
                                          <p:val>
                                            <p:strVal val="#ppt_x"/>
                                          </p:val>
                                        </p:tav>
                                      </p:tavLst>
                                    </p:anim>
                                    <p:anim calcmode="lin" valueType="num">
                                      <p:cBhvr additive="base">
                                        <p:cTn id="65" dur="500" fill="hold"/>
                                        <p:tgtEl>
                                          <p:spTgt spid="79903"/>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79904"/>
                                        </p:tgtEl>
                                        <p:attrNameLst>
                                          <p:attrName>style.visibility</p:attrName>
                                        </p:attrNameLst>
                                      </p:cBhvr>
                                      <p:to>
                                        <p:strVal val="visible"/>
                                      </p:to>
                                    </p:set>
                                    <p:anim calcmode="lin" valueType="num">
                                      <p:cBhvr additive="base">
                                        <p:cTn id="70" dur="500" fill="hold"/>
                                        <p:tgtEl>
                                          <p:spTgt spid="79904"/>
                                        </p:tgtEl>
                                        <p:attrNameLst>
                                          <p:attrName>ppt_x</p:attrName>
                                        </p:attrNameLst>
                                      </p:cBhvr>
                                      <p:tavLst>
                                        <p:tav tm="0">
                                          <p:val>
                                            <p:strVal val="#ppt_x"/>
                                          </p:val>
                                        </p:tav>
                                        <p:tav tm="100000">
                                          <p:val>
                                            <p:strVal val="#ppt_x"/>
                                          </p:val>
                                        </p:tav>
                                      </p:tavLst>
                                    </p:anim>
                                    <p:anim calcmode="lin" valueType="num">
                                      <p:cBhvr additive="base">
                                        <p:cTn id="71" dur="500" fill="hold"/>
                                        <p:tgtEl>
                                          <p:spTgt spid="799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2" grpId="0"/>
      <p:bldP spid="79883" grpId="0"/>
      <p:bldP spid="79892" grpId="0"/>
      <p:bldP spid="79893" grpId="0"/>
      <p:bldP spid="79894" grpId="0"/>
      <p:bldP spid="79897" grpId="0"/>
      <p:bldP spid="79898" grpId="0"/>
      <p:bldP spid="79899" grpId="0"/>
      <p:bldP spid="79900" grpId="0"/>
      <p:bldP spid="79901" grpId="0"/>
      <p:bldP spid="79902" grpId="0"/>
      <p:bldP spid="79903" grpId="0"/>
      <p:bldP spid="79904"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5136</TotalTime>
  <Words>2527</Words>
  <Application>Microsoft Macintosh PowerPoint</Application>
  <PresentationFormat>On-screen Show (4:3)</PresentationFormat>
  <Paragraphs>390</Paragraphs>
  <Slides>55</Slides>
  <Notes>15</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55</vt:i4>
      </vt:variant>
    </vt:vector>
  </HeadingPairs>
  <TitlesOfParts>
    <vt:vector size="74" baseType="lpstr">
      <vt:lpstr>ＭＳ Ｐゴシック</vt:lpstr>
      <vt:lpstr>新細明體</vt:lpstr>
      <vt:lpstr>SimSun</vt:lpstr>
      <vt:lpstr>Times</vt:lpstr>
      <vt:lpstr>Arial</vt:lpstr>
      <vt:lpstr>Garamond</vt:lpstr>
      <vt:lpstr>Monotype Sorts</vt:lpstr>
      <vt:lpstr>Times New Roman</vt:lpstr>
      <vt:lpstr>Wingdings</vt:lpstr>
      <vt:lpstr>Default Design</vt:lpstr>
      <vt:lpstr>Kimono</vt:lpstr>
      <vt:lpstr>Orbit</vt:lpstr>
      <vt:lpstr>2_Default Design</vt:lpstr>
      <vt:lpstr>3_Default Design</vt:lpstr>
      <vt:lpstr>Fireball</vt:lpstr>
      <vt:lpstr>6_SERENE</vt:lpstr>
      <vt:lpstr>11_Default Design</vt:lpstr>
      <vt:lpstr>3_Stream</vt:lpstr>
      <vt:lpstr>1_Kimono</vt:lpstr>
      <vt:lpstr>الفلسطيين</vt:lpstr>
      <vt:lpstr>تاريخ الشرق الأدنى القديم (نظرة عامة)</vt:lpstr>
      <vt:lpstr>جغرافيا الشرق الأدنى القديم</vt:lpstr>
      <vt:lpstr>الأصول</vt:lpstr>
      <vt:lpstr>الأصول</vt:lpstr>
      <vt:lpstr>الإرتفاعات في أقسام الشمال والجنوب</vt:lpstr>
      <vt:lpstr>الإرتفاعات في أقسام الشمال والجنوب</vt:lpstr>
      <vt:lpstr>السهل الساحلي</vt:lpstr>
      <vt:lpstr>المرحلة اليسرى</vt:lpstr>
      <vt:lpstr>الخصائص</vt:lpstr>
      <vt:lpstr>منطقة فلسطين اليوم</vt:lpstr>
      <vt:lpstr> تخلت إسرائيل لاحقاً عن قطاع غزة</vt:lpstr>
      <vt:lpstr>غزة عن قرب في 1999</vt:lpstr>
      <vt:lpstr>جغرافية فلسطية</vt:lpstr>
      <vt:lpstr>اكتشافات أثرية رئيسية</vt:lpstr>
      <vt:lpstr>أشقلون</vt:lpstr>
      <vt:lpstr>Nike</vt:lpstr>
      <vt:lpstr>أشدود</vt:lpstr>
      <vt:lpstr>أواني جميلة من الصناعة الفلسطية</vt:lpstr>
      <vt:lpstr>الفخار</vt:lpstr>
      <vt:lpstr>غزة</vt:lpstr>
      <vt:lpstr>السهل الساحلي</vt:lpstr>
      <vt:lpstr>Gath </vt:lpstr>
      <vt:lpstr>Samson's Weakness</vt:lpstr>
      <vt:lpstr>عقرون</vt:lpstr>
      <vt:lpstr>اللغة</vt:lpstr>
      <vt:lpstr>حدادو الحديد</vt:lpstr>
      <vt:lpstr>الدين</vt:lpstr>
      <vt:lpstr>عستاروث / عشتاروث</vt:lpstr>
      <vt:lpstr>أشكال أخرى للإلهات</vt:lpstr>
      <vt:lpstr>بعل زبوب ... بعل ماذا؟</vt:lpstr>
      <vt:lpstr>بعض الإقتراحات:</vt:lpstr>
      <vt:lpstr>داجون ... احزر؟</vt:lpstr>
      <vt:lpstr>ما يعتقد البعض بأنه  داجون الفلسطيني؟</vt:lpstr>
      <vt:lpstr>إله القمح؟</vt:lpstr>
      <vt:lpstr>أعمدة هيكل داجون</vt:lpstr>
      <vt:lpstr>هيكل داجون</vt:lpstr>
      <vt:lpstr>داجون القرن الحادي والعشرين</vt:lpstr>
      <vt:lpstr>كان الفلسطيون شعباً مخيفاً</vt:lpstr>
      <vt:lpstr>درع جليات</vt:lpstr>
      <vt:lpstr>قدرات الفلسطيين العسكرية (1 صم 17: 5-7)</vt:lpstr>
      <vt:lpstr>الأسلحة</vt:lpstr>
      <vt:lpstr>التنظيم العسكري الفلسطيني</vt:lpstr>
      <vt:lpstr>الملخص</vt:lpstr>
      <vt:lpstr>اهمية التكنولوجيا</vt:lpstr>
      <vt:lpstr>تم ذكر الفلسطيين باكراً جداً</vt:lpstr>
      <vt:lpstr>15 هكذا قال السيد الرب: من أجل أن الفلسطينيين قد عملوا بالإنتقام، وانتقموا نقمة بالإهانة إلى الموت للخراب من عداوة أبدية 16 فلذلك هكذا قال السيد الرب: هأنذا أمد يدي على الفلسطينيين وأستأصل الكريتيين، وأهلك بقية ساحل البحر. 17 وأجري عليهم نقمات عظيمة بتأديب سخط، فيعلمون أني أنا الرب إذ أجعل نقمتي عليهم.</vt:lpstr>
      <vt:lpstr>التداعيات</vt:lpstr>
      <vt:lpstr>1 صموئيل 17 أسئلة للتفكير</vt:lpstr>
      <vt:lpstr>جيران إسرائيل الغربيين المبكرين</vt:lpstr>
      <vt:lpstr>جيران إسرائيل الغربيين المبكرين</vt:lpstr>
      <vt:lpstr>جيران إسرائيل الغربيين المبكرين</vt:lpstr>
      <vt:lpstr>تقديم</vt:lpstr>
      <vt:lpstr>Black</vt:lpstr>
      <vt:lpstr>الرابط للعرض التقديميِّ "خلفيَّات العهد القديم" متاحٌ على الموقع الإلكترونيّ: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Budianto</dc:creator>
  <cp:lastModifiedBy>Rick Griffith</cp:lastModifiedBy>
  <cp:revision>163</cp:revision>
  <dcterms:created xsi:type="dcterms:W3CDTF">2009-09-02T03:11:33Z</dcterms:created>
  <dcterms:modified xsi:type="dcterms:W3CDTF">2026-06-16T19:40:59Z</dcterms:modified>
</cp:coreProperties>
</file>