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4009" r:id="rId3"/>
    <p:sldMasterId id="2147484154" r:id="rId4"/>
    <p:sldMasterId id="2147484166" r:id="rId5"/>
    <p:sldMasterId id="2147484180" r:id="rId6"/>
    <p:sldMasterId id="2147484195" r:id="rId7"/>
    <p:sldMasterId id="2147484207" r:id="rId8"/>
    <p:sldMasterId id="2147484219" r:id="rId9"/>
    <p:sldMasterId id="2147484234" r:id="rId10"/>
  </p:sldMasterIdLst>
  <p:notesMasterIdLst>
    <p:notesMasterId r:id="rId65"/>
  </p:notesMasterIdLst>
  <p:sldIdLst>
    <p:sldId id="257" r:id="rId11"/>
    <p:sldId id="5426" r:id="rId12"/>
    <p:sldId id="301" r:id="rId13"/>
    <p:sldId id="258" r:id="rId14"/>
    <p:sldId id="319" r:id="rId15"/>
    <p:sldId id="403" r:id="rId16"/>
    <p:sldId id="404" r:id="rId17"/>
    <p:sldId id="433" r:id="rId18"/>
    <p:sldId id="259" r:id="rId19"/>
    <p:sldId id="303" r:id="rId20"/>
    <p:sldId id="304" r:id="rId21"/>
    <p:sldId id="305" r:id="rId22"/>
    <p:sldId id="261" r:id="rId23"/>
    <p:sldId id="313" r:id="rId24"/>
    <p:sldId id="262" r:id="rId25"/>
    <p:sldId id="263" r:id="rId26"/>
    <p:sldId id="264" r:id="rId27"/>
    <p:sldId id="269" r:id="rId28"/>
    <p:sldId id="284" r:id="rId29"/>
    <p:sldId id="267" r:id="rId30"/>
    <p:sldId id="410" r:id="rId31"/>
    <p:sldId id="265" r:id="rId32"/>
    <p:sldId id="328" r:id="rId33"/>
    <p:sldId id="268" r:id="rId34"/>
    <p:sldId id="285" r:id="rId35"/>
    <p:sldId id="286" r:id="rId36"/>
    <p:sldId id="287" r:id="rId37"/>
    <p:sldId id="288" r:id="rId38"/>
    <p:sldId id="289" r:id="rId39"/>
    <p:sldId id="290" r:id="rId40"/>
    <p:sldId id="291" r:id="rId41"/>
    <p:sldId id="292" r:id="rId42"/>
    <p:sldId id="293" r:id="rId43"/>
    <p:sldId id="296" r:id="rId44"/>
    <p:sldId id="294" r:id="rId45"/>
    <p:sldId id="271" r:id="rId46"/>
    <p:sldId id="302" r:id="rId47"/>
    <p:sldId id="3772" r:id="rId48"/>
    <p:sldId id="5424" r:id="rId49"/>
    <p:sldId id="5425" r:id="rId50"/>
    <p:sldId id="275" r:id="rId51"/>
    <p:sldId id="276" r:id="rId52"/>
    <p:sldId id="278" r:id="rId53"/>
    <p:sldId id="307" r:id="rId54"/>
    <p:sldId id="320" r:id="rId55"/>
    <p:sldId id="5423" r:id="rId56"/>
    <p:sldId id="3773" r:id="rId57"/>
    <p:sldId id="308" r:id="rId58"/>
    <p:sldId id="799" r:id="rId59"/>
    <p:sldId id="800" r:id="rId60"/>
    <p:sldId id="801" r:id="rId61"/>
    <p:sldId id="281" r:id="rId62"/>
    <p:sldId id="321" r:id="rId63"/>
    <p:sldId id="523" r:id="rId6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8000"/>
    <a:srgbClr val="99CC00"/>
    <a:srgbClr val="FF3300"/>
    <a:srgbClr val="0000FF"/>
    <a:srgbClr val="CC6600"/>
    <a:srgbClr val="FFFF00"/>
    <a:srgbClr val="3366CC"/>
    <a:srgbClr val="9966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87"/>
    <p:restoredTop sz="61160"/>
  </p:normalViewPr>
  <p:slideViewPr>
    <p:cSldViewPr>
      <p:cViewPr varScale="1">
        <p:scale>
          <a:sx n="73" d="100"/>
          <a:sy n="73" d="100"/>
        </p:scale>
        <p:origin x="208" y="672"/>
      </p:cViewPr>
      <p:guideLst>
        <p:guide orient="horz" pos="2160"/>
        <p:guide pos="2880"/>
      </p:guideLst>
    </p:cSldViewPr>
  </p:slideViewPr>
  <p:outlineViewPr>
    <p:cViewPr>
      <p:scale>
        <a:sx n="33" d="100"/>
        <a:sy n="33" d="100"/>
      </p:scale>
      <p:origin x="0" y="5280"/>
    </p:cViewPr>
  </p:outlineViewPr>
  <p:notesTextViewPr>
    <p:cViewPr>
      <p:scale>
        <a:sx n="100" d="100"/>
        <a:sy n="100" d="100"/>
      </p:scale>
      <p:origin x="0" y="0"/>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32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32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7813D6-1FDE-4A02-943D-E2F03279D66D}" type="slidenum">
              <a:rPr lang="en-US" altLang="en-US"/>
              <a:pPr/>
              <a:t>‹#›</a:t>
            </a:fld>
            <a:endParaRPr lang="en-US" altLang="en-US"/>
          </a:p>
        </p:txBody>
      </p:sp>
    </p:spTree>
    <p:extLst>
      <p:ext uri="{BB962C8B-B14F-4D97-AF65-F5344CB8AC3E}">
        <p14:creationId xmlns:p14="http://schemas.microsoft.com/office/powerpoint/2010/main" val="156776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9DCFFD-42DB-47BF-AFF9-8A869DE10700}" type="slidenum">
              <a:rPr kumimoji="0" lang="en-US" altLang="en-US" sz="1200" b="1" u="none" strike="noStrike" kern="1200" cap="none" spc="0" normalizeH="0" baseline="0" noProof="0">
                <a:ln>
                  <a:noFill/>
                </a:ln>
                <a:solidFill>
                  <a:srgbClr val="000000"/>
                </a:solidFill>
                <a:effectLst/>
                <a:uLnTx/>
                <a:uFillTx/>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1" u="none" strike="noStrike" kern="1200" cap="none" spc="0" normalizeH="0" baseline="0" noProof="0" dirty="0">
              <a:ln>
                <a:noFill/>
              </a:ln>
              <a:solidFill>
                <a:srgbClr val="000000"/>
              </a:solidFill>
              <a:effectLst/>
              <a:uLnTx/>
              <a:uFillTx/>
              <a:ea typeface="ＭＳ Ｐゴシック" pitchFamily="34" charset="-128"/>
              <a:cs typeface="+mn-cs"/>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We trace ANE history in these three broad geographical areas.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declared that Philistia fought not to protect themselves but out of revenge and contempt.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OB-14-Philistines-46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45</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75394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AA9076-3EB7-4847-BB71-821431293DAE}"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3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38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eaLnBrk="1" hangingPunct="1">
              <a:spcBef>
                <a:spcPct val="0"/>
              </a:spcBef>
            </a:pPr>
            <a:r>
              <a:rPr lang="en-US" dirty="0">
                <a:latin typeface="Times New Roman" charset="0"/>
              </a:rPr>
              <a:t>OB-14-Philistines-49</a:t>
            </a:r>
          </a:p>
          <a:p>
            <a:pPr eaLnBrk="1" hangingPunct="1">
              <a:spcBef>
                <a:spcPct val="0"/>
              </a:spcBef>
            </a:pPr>
            <a:r>
              <a:rPr lang="en-US" dirty="0">
                <a:latin typeface="Times New Roman" charset="0"/>
              </a:rPr>
              <a:t>OB-15-Phoenicians-41</a:t>
            </a:r>
          </a:p>
          <a:p>
            <a:pPr eaLnBrk="1" hangingPunct="1">
              <a:spcBef>
                <a:spcPct val="0"/>
              </a:spcBef>
            </a:pPr>
            <a:r>
              <a:rPr lang="en-US" dirty="0">
                <a:latin typeface="Times New Roman" charset="0"/>
              </a:rPr>
              <a:t>OS-04-Numbers-284</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822239-F4C0-154C-B771-996BF7F63EFC}"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5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58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eaLnBrk="1" hangingPunct="1">
              <a:spcBef>
                <a:spcPct val="0"/>
              </a:spcBef>
            </a:pPr>
            <a:r>
              <a:rPr lang="en-US" dirty="0">
                <a:latin typeface="Times New Roman" charset="0"/>
              </a:rPr>
              <a:t>OB-14-Philistines-50</a:t>
            </a:r>
          </a:p>
          <a:p>
            <a:pPr eaLnBrk="1" hangingPunct="1">
              <a:spcBef>
                <a:spcPct val="0"/>
              </a:spcBef>
            </a:pPr>
            <a:r>
              <a:rPr lang="en-US" dirty="0">
                <a:latin typeface="Times New Roman" charset="0"/>
              </a:rPr>
              <a:t>OB-15-Phoenicians-42</a:t>
            </a:r>
          </a:p>
          <a:p>
            <a:pPr eaLnBrk="1" hangingPunct="1">
              <a:spcBef>
                <a:spcPct val="0"/>
              </a:spcBef>
            </a:pPr>
            <a:r>
              <a:rPr lang="en-US" dirty="0">
                <a:latin typeface="Times New Roman" charset="0"/>
              </a:rPr>
              <a:t>OS-04-Numbers-285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B43328A-0D07-D643-9BE1-110E54D4EA7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7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OB-14-Philistines-51</a:t>
            </a:r>
          </a:p>
          <a:p>
            <a:pPr eaLnBrk="1" hangingPunct="1">
              <a:spcBef>
                <a:spcPct val="0"/>
              </a:spcBef>
            </a:pPr>
            <a:r>
              <a:rPr lang="en-US" dirty="0">
                <a:latin typeface="Times New Roman" charset="0"/>
              </a:rPr>
              <a:t>OB-15-Phoenicians-43</a:t>
            </a:r>
          </a:p>
          <a:p>
            <a:pPr eaLnBrk="1" hangingPunct="1">
              <a:spcBef>
                <a:spcPct val="0"/>
              </a:spcBef>
            </a:pPr>
            <a:r>
              <a:rPr lang="en-US" dirty="0">
                <a:latin typeface="Times New Roman" charset="0"/>
              </a:rPr>
              <a:t>OS-04-Numbers-286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200" b="1" dirty="0">
                <a:solidFill>
                  <a:srgbClr val="FFFFFF"/>
                </a:solidFill>
                <a:latin typeface="Arial" panose="020B0604020202020204" pitchFamily="34" charset="0"/>
                <a:ea typeface="ＭＳ Ｐゴシック" charset="0"/>
              </a:rPr>
              <a:t>خلفيَّات (حرفيًّا: ورق الجدران) العهد القديم.</a:t>
            </a:r>
          </a:p>
          <a:p>
            <a:pPr eaLnBrk="1" hangingPunct="1"/>
            <a:r>
              <a:rPr lang="en-US" sz="1200" b="1" dirty="0">
                <a:solidFill>
                  <a:srgbClr val="FFFFFF"/>
                </a:solidFill>
                <a:latin typeface="Arial" panose="020B0604020202020204" pitchFamily="34" charset="0"/>
                <a:ea typeface="ＭＳ Ｐゴシック" charset="0"/>
              </a:rPr>
              <a:t>OB is OT Backgrounds (</a:t>
            </a:r>
            <a:r>
              <a:rPr lang="en-US" sz="1200" b="1" dirty="0" err="1">
                <a:solidFill>
                  <a:srgbClr val="FFFFFF"/>
                </a:solidFill>
                <a:latin typeface="Arial" panose="020B0604020202020204" pitchFamily="34" charset="0"/>
                <a:ea typeface="ＭＳ Ｐゴシック" charset="0"/>
              </a:rPr>
              <a:t>ob</a:t>
            </a:r>
            <a:r>
              <a:rPr lang="en-US" sz="1200" b="1" dirty="0">
                <a:solidFill>
                  <a:srgbClr val="FFFFFF"/>
                </a:solidFill>
                <a:latin typeface="Arial" panose="020B0604020202020204" pitchFamily="34" charset="0"/>
                <a:ea typeface="ＭＳ Ｐゴシック" charset="0"/>
              </a:rPr>
              <a:t>) Arabic (Literally OT Wallpapers!)</a:t>
            </a:r>
          </a:p>
          <a:p>
            <a:r>
              <a:rPr lang="en-US" dirty="0"/>
              <a:t>_____________</a:t>
            </a:r>
          </a:p>
          <a:p>
            <a:r>
              <a:rPr lang="en-US" dirty="0"/>
              <a:t>Common-</a:t>
            </a:r>
            <a:r>
              <a:rPr lang="en-US" b="1" dirty="0">
                <a:latin typeface="Arial" panose="020B0604020202020204" pitchFamily="34" charset="0"/>
                <a:ea typeface="ＭＳ Ｐゴシック" charset="0"/>
              </a:rPr>
              <a:t>26</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Times New Roman" pitchFamily="18" charset="0"/>
                <a:ea typeface="ＭＳ Ｐゴシック" pitchFamily="34" charset="-128"/>
              </a:rPr>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Philistines descended from Japheth with some of them migrating from Cyprus. These were known as </a:t>
            </a:r>
            <a:r>
              <a:rPr lang="en-US" altLang="en-US" dirty="0" err="1">
                <a:latin typeface="Times New Roman" pitchFamily="18" charset="0"/>
                <a:ea typeface="ＭＳ Ｐゴシック" pitchFamily="34" charset="-128"/>
              </a:rPr>
              <a:t>Cherethites</a:t>
            </a:r>
            <a:r>
              <a:rPr lang="en-US" altLang="en-US" dirty="0">
                <a:latin typeface="Times New Roman" pitchFamily="18" charset="0"/>
                <a:ea typeface="ＭＳ Ｐゴシック" pitchFamily="34" charset="-128"/>
              </a:rPr>
              <a:t>.</a:t>
            </a:r>
            <a:endParaRPr lang="en-US" dirty="0"/>
          </a:p>
          <a:p>
            <a:endParaRPr lang="en-US" dirty="0"/>
          </a:p>
        </p:txBody>
      </p:sp>
      <p:sp>
        <p:nvSpPr>
          <p:cNvPr id="4" name="Slide Number Placeholder 3"/>
          <p:cNvSpPr>
            <a:spLocks noGrp="1"/>
          </p:cNvSpPr>
          <p:nvPr>
            <p:ph type="sldNum" sz="quarter" idx="5"/>
          </p:nvPr>
        </p:nvSpPr>
        <p:spPr/>
        <p:txBody>
          <a:bodyPr/>
          <a:lstStyle/>
          <a:p>
            <a:fld id="{8A7813D6-1FDE-4A02-943D-E2F03279D66D}" type="slidenum">
              <a:rPr lang="en-US" altLang="en-US" smtClean="0"/>
              <a:pPr/>
              <a:t>3</a:t>
            </a:fld>
            <a:endParaRPr lang="en-US" altLang="en-US"/>
          </a:p>
        </p:txBody>
      </p:sp>
    </p:spTree>
    <p:extLst>
      <p:ext uri="{BB962C8B-B14F-4D97-AF65-F5344CB8AC3E}">
        <p14:creationId xmlns:p14="http://schemas.microsoft.com/office/powerpoint/2010/main" val="256442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Jer 47:4 tells us that the Philistines were Sea People who migrated from Crete. Some went to Egypt and then later to Canaan's coast. </a:t>
            </a: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B13A57C-FB48-468D-B8C1-01605F461443}" type="slidenum">
              <a:rPr lang="en-US" altLang="en-US" sz="1200"/>
              <a:pPr eaLnBrk="1" hangingPunct="1"/>
              <a:t>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Times New Roman" pitchFamily="18" charset="0"/>
                <a:ea typeface="ＭＳ Ｐゴシック" pitchFamily="34" charset="-128"/>
              </a:rPr>
              <a:t>Jer 47:4</a:t>
            </a: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B7A561B-8CAE-4C22-BBBB-7224BF9F1C48}" type="slidenum">
              <a:rPr lang="en-US" altLang="en-US" sz="1200"/>
              <a:pPr eaLnBrk="1" hangingPunct="1"/>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C42AD-2958-814D-A231-9AACECCB881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8C66CA-D5C7-FB48-8D5B-6277968F12C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These ridges provide a natural barrier from water running westward to the Great Sea.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26DB04-B890-0C43-93A6-1A71C17CF0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85A4A8-4F9D-9F42-A738-28F407E7446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81DE53-2E74-934A-B6C8-FC76FF600EB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pPr/>
              <a:t>‹#›</a:t>
            </a:fld>
            <a:endParaRPr lang="en-US" altLang="en-US"/>
          </a:p>
        </p:txBody>
      </p:sp>
    </p:spTree>
    <p:extLst>
      <p:ext uri="{BB962C8B-B14F-4D97-AF65-F5344CB8AC3E}">
        <p14:creationId xmlns:p14="http://schemas.microsoft.com/office/powerpoint/2010/main" val="41078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pPr/>
              <a:t>‹#›</a:t>
            </a:fld>
            <a:endParaRPr lang="en-US" altLang="en-US"/>
          </a:p>
        </p:txBody>
      </p:sp>
    </p:spTree>
    <p:extLst>
      <p:ext uri="{BB962C8B-B14F-4D97-AF65-F5344CB8AC3E}">
        <p14:creationId xmlns:p14="http://schemas.microsoft.com/office/powerpoint/2010/main" val="2901676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D1D64F5-6C71-CF4E-9DFA-4FBB07860917}"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548143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E7B9F7D-31E3-D144-AEB0-D58976D71E29}"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961336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DB3DA91-5BDE-7D4E-9A67-04F0A3A1FD2B}"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488571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B59CF16-89A3-B940-937E-1F36F6D7E2CF}"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039003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572F703-F375-0F4B-B364-63535C6EB14A}"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687394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85DC33E-DEA9-0B41-9063-40DA067285A6}" type="slidenum">
              <a:rPr lang="en-US" smtClean="0">
                <a:solidFill>
                  <a:srgbClr val="FFFFFF"/>
                </a:solidFill>
              </a:rPr>
              <a:pPr>
                <a:defRPr/>
              </a:pPr>
              <a:t>‹#›</a:t>
            </a:fld>
            <a:endParaRPr lang="en-US" dirty="0">
              <a:solidFill>
                <a:srgbClr val="FFFFFF"/>
              </a:solidFill>
            </a:endParaRPr>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1974025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7DC51FA-16C7-AF4F-97F0-C257928B9D9A}" type="slidenum">
              <a:rPr lang="en-US" smtClean="0">
                <a:solidFill>
                  <a:srgbClr val="FFFFFF"/>
                </a:solidFill>
              </a:rPr>
              <a:pPr>
                <a:defRPr/>
              </a:pPr>
              <a:t>‹#›</a:t>
            </a:fld>
            <a:endParaRPr lang="en-US" dirty="0">
              <a:solidFill>
                <a:srgbClr val="FFFFFF"/>
              </a:solidFill>
            </a:endParaRPr>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5613787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b="1" i="0" dirty="0">
                      <a:latin typeface="Arial" panose="020B0604020202020204" pitchFamily="34" charset="0"/>
                    </a:endParaRPr>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pPr/>
              <a:t>‹#›</a:t>
            </a:fld>
            <a:endParaRPr lang="en-US" altLang="en-US"/>
          </a:p>
        </p:txBody>
      </p:sp>
    </p:spTree>
    <p:extLst>
      <p:ext uri="{BB962C8B-B14F-4D97-AF65-F5344CB8AC3E}">
        <p14:creationId xmlns:p14="http://schemas.microsoft.com/office/powerpoint/2010/main" val="12573055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pPr/>
              <a:t>‹#›</a:t>
            </a:fld>
            <a:endParaRPr lang="en-US" altLang="en-US"/>
          </a:p>
        </p:txBody>
      </p:sp>
    </p:spTree>
    <p:extLst>
      <p:ext uri="{BB962C8B-B14F-4D97-AF65-F5344CB8AC3E}">
        <p14:creationId xmlns:p14="http://schemas.microsoft.com/office/powerpoint/2010/main" val="2165797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pPr/>
              <a:t>‹#›</a:t>
            </a:fld>
            <a:endParaRPr lang="en-US" altLang="en-US"/>
          </a:p>
        </p:txBody>
      </p:sp>
    </p:spTree>
    <p:extLst>
      <p:ext uri="{BB962C8B-B14F-4D97-AF65-F5344CB8AC3E}">
        <p14:creationId xmlns:p14="http://schemas.microsoft.com/office/powerpoint/2010/main" val="279298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pPr/>
              <a:t>‹#›</a:t>
            </a:fld>
            <a:endParaRPr lang="en-US" altLang="en-US"/>
          </a:p>
        </p:txBody>
      </p:sp>
    </p:spTree>
    <p:extLst>
      <p:ext uri="{BB962C8B-B14F-4D97-AF65-F5344CB8AC3E}">
        <p14:creationId xmlns:p14="http://schemas.microsoft.com/office/powerpoint/2010/main" val="5697160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pPr/>
              <a:t>‹#›</a:t>
            </a:fld>
            <a:endParaRPr lang="en-US" altLang="en-US"/>
          </a:p>
        </p:txBody>
      </p:sp>
    </p:spTree>
    <p:extLst>
      <p:ext uri="{BB962C8B-B14F-4D97-AF65-F5344CB8AC3E}">
        <p14:creationId xmlns:p14="http://schemas.microsoft.com/office/powerpoint/2010/main" val="6393582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pPr/>
              <a:t>‹#›</a:t>
            </a:fld>
            <a:endParaRPr lang="en-US" altLang="en-US"/>
          </a:p>
        </p:txBody>
      </p:sp>
    </p:spTree>
    <p:extLst>
      <p:ext uri="{BB962C8B-B14F-4D97-AF65-F5344CB8AC3E}">
        <p14:creationId xmlns:p14="http://schemas.microsoft.com/office/powerpoint/2010/main" val="35655560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pPr/>
              <a:t>‹#›</a:t>
            </a:fld>
            <a:endParaRPr lang="en-US" altLang="en-US"/>
          </a:p>
        </p:txBody>
      </p:sp>
    </p:spTree>
    <p:extLst>
      <p:ext uri="{BB962C8B-B14F-4D97-AF65-F5344CB8AC3E}">
        <p14:creationId xmlns:p14="http://schemas.microsoft.com/office/powerpoint/2010/main" val="25461197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pPr/>
              <a:t>‹#›</a:t>
            </a:fld>
            <a:endParaRPr lang="en-US" altLang="en-US"/>
          </a:p>
        </p:txBody>
      </p:sp>
    </p:spTree>
    <p:extLst>
      <p:ext uri="{BB962C8B-B14F-4D97-AF65-F5344CB8AC3E}">
        <p14:creationId xmlns:p14="http://schemas.microsoft.com/office/powerpoint/2010/main" val="17115953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pPr/>
              <a:t>‹#›</a:t>
            </a:fld>
            <a:endParaRPr lang="en-US" altLang="en-US"/>
          </a:p>
        </p:txBody>
      </p:sp>
    </p:spTree>
    <p:extLst>
      <p:ext uri="{BB962C8B-B14F-4D97-AF65-F5344CB8AC3E}">
        <p14:creationId xmlns:p14="http://schemas.microsoft.com/office/powerpoint/2010/main" val="18421121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pPr/>
              <a:t>‹#›</a:t>
            </a:fld>
            <a:endParaRPr lang="en-US" altLang="en-US"/>
          </a:p>
        </p:txBody>
      </p:sp>
    </p:spTree>
    <p:extLst>
      <p:ext uri="{BB962C8B-B14F-4D97-AF65-F5344CB8AC3E}">
        <p14:creationId xmlns:p14="http://schemas.microsoft.com/office/powerpoint/2010/main" val="29952191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pPr/>
              <a:t>‹#›</a:t>
            </a:fld>
            <a:endParaRPr lang="en-US" altLang="en-US"/>
          </a:p>
        </p:txBody>
      </p:sp>
    </p:spTree>
    <p:extLst>
      <p:ext uri="{BB962C8B-B14F-4D97-AF65-F5344CB8AC3E}">
        <p14:creationId xmlns:p14="http://schemas.microsoft.com/office/powerpoint/2010/main" val="34141022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pPr/>
              <a:t>‹#›</a:t>
            </a:fld>
            <a:endParaRPr lang="en-US" altLang="en-US"/>
          </a:p>
        </p:txBody>
      </p:sp>
    </p:spTree>
    <p:extLst>
      <p:ext uri="{BB962C8B-B14F-4D97-AF65-F5344CB8AC3E}">
        <p14:creationId xmlns:p14="http://schemas.microsoft.com/office/powerpoint/2010/main" val="3394099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52" name="Freeform 13"/>
                  <p:cNvSpPr>
                    <a:spLocks/>
                  </p:cNvSpPr>
                  <p:nvPr/>
                </p:nvSpPr>
                <p:spPr bwMode="auto">
                  <a:xfrm>
                    <a:off x="2634" y="723"/>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19"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57401"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5740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b="1" i="0">
                <a:latin typeface="Arial" panose="020B0604020202020204" pitchFamily="34" charset="0"/>
              </a:defRPr>
            </a:lvl1pPr>
          </a:lstStyle>
          <a:p>
            <a:endParaRPr lang="en-US" altLang="en-US" dirty="0"/>
          </a:p>
        </p:txBody>
      </p:sp>
      <p:sp>
        <p:nvSpPr>
          <p:cNvPr id="60" name="Rectangle 60"/>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1" name="Rectangle 61"/>
          <p:cNvSpPr>
            <a:spLocks noGrp="1" noChangeArrowheads="1"/>
          </p:cNvSpPr>
          <p:nvPr>
            <p:ph type="sldNum" sz="quarter" idx="12"/>
          </p:nvPr>
        </p:nvSpPr>
        <p:spPr/>
        <p:txBody>
          <a:bodyPr/>
          <a:lstStyle>
            <a:lvl1pPr>
              <a:defRPr b="1" i="0">
                <a:latin typeface="Arial" panose="020B0604020202020204" pitchFamily="34" charset="0"/>
              </a:defRPr>
            </a:lvl1pPr>
          </a:lstStyle>
          <a:p>
            <a:fld id="{64E1D30E-649B-477E-9B99-070F16A1A72C}" type="slidenum">
              <a:rPr lang="en-US" altLang="en-US" smtClean="0"/>
              <a:pPr/>
              <a:t>‹#›</a:t>
            </a:fld>
            <a:endParaRPr lang="en-US" altLang="en-US" dirty="0"/>
          </a:p>
        </p:txBody>
      </p:sp>
    </p:spTree>
    <p:extLst>
      <p:ext uri="{BB962C8B-B14F-4D97-AF65-F5344CB8AC3E}">
        <p14:creationId xmlns:p14="http://schemas.microsoft.com/office/powerpoint/2010/main" val="8949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E21DC37-D0B3-4F27-BBC6-3CC2DF83F803}" type="slidenum">
              <a:rPr lang="en-US" altLang="en-US" smtClean="0"/>
              <a:pPr/>
              <a:t>‹#›</a:t>
            </a:fld>
            <a:endParaRPr lang="en-US" altLang="en-US" dirty="0"/>
          </a:p>
        </p:txBody>
      </p:sp>
    </p:spTree>
    <p:extLst>
      <p:ext uri="{BB962C8B-B14F-4D97-AF65-F5344CB8AC3E}">
        <p14:creationId xmlns:p14="http://schemas.microsoft.com/office/powerpoint/2010/main" val="3252442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2EE24E-B04B-4FC9-8C2F-5C937D438192}" type="slidenum">
              <a:rPr lang="en-US" altLang="en-US" smtClean="0"/>
              <a:pPr/>
              <a:t>‹#›</a:t>
            </a:fld>
            <a:endParaRPr lang="en-US" altLang="en-US" dirty="0"/>
          </a:p>
        </p:txBody>
      </p:sp>
    </p:spTree>
    <p:extLst>
      <p:ext uri="{BB962C8B-B14F-4D97-AF65-F5344CB8AC3E}">
        <p14:creationId xmlns:p14="http://schemas.microsoft.com/office/powerpoint/2010/main" val="284757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BF7388E-4B0A-44C1-8C49-0EE907BE176E}" type="slidenum">
              <a:rPr lang="en-US" altLang="en-US" smtClean="0"/>
              <a:pPr/>
              <a:t>‹#›</a:t>
            </a:fld>
            <a:endParaRPr lang="en-US" altLang="en-US" dirty="0"/>
          </a:p>
        </p:txBody>
      </p:sp>
    </p:spTree>
    <p:extLst>
      <p:ext uri="{BB962C8B-B14F-4D97-AF65-F5344CB8AC3E}">
        <p14:creationId xmlns:p14="http://schemas.microsoft.com/office/powerpoint/2010/main" val="1401431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CDF7FB-BC15-4C63-88C2-776674F8FDAE}" type="slidenum">
              <a:rPr lang="en-US" altLang="en-US" smtClean="0"/>
              <a:pPr/>
              <a:t>‹#›</a:t>
            </a:fld>
            <a:endParaRPr lang="en-US" altLang="en-US" dirty="0"/>
          </a:p>
        </p:txBody>
      </p:sp>
    </p:spTree>
    <p:extLst>
      <p:ext uri="{BB962C8B-B14F-4D97-AF65-F5344CB8AC3E}">
        <p14:creationId xmlns:p14="http://schemas.microsoft.com/office/powerpoint/2010/main" val="3351776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B497BDF-DA10-4478-A1C2-043E96415ED7}" type="slidenum">
              <a:rPr lang="en-US" altLang="en-US" smtClean="0"/>
              <a:pPr/>
              <a:t>‹#›</a:t>
            </a:fld>
            <a:endParaRPr lang="en-US" altLang="en-US" dirty="0"/>
          </a:p>
        </p:txBody>
      </p:sp>
    </p:spTree>
    <p:extLst>
      <p:ext uri="{BB962C8B-B14F-4D97-AF65-F5344CB8AC3E}">
        <p14:creationId xmlns:p14="http://schemas.microsoft.com/office/powerpoint/2010/main" val="1452739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B425545-A812-4622-91F7-B41712A6ABC3}" type="slidenum">
              <a:rPr lang="en-US" altLang="en-US" smtClean="0"/>
              <a:pPr/>
              <a:t>‹#›</a:t>
            </a:fld>
            <a:endParaRPr lang="en-US" altLang="en-US" dirty="0"/>
          </a:p>
        </p:txBody>
      </p:sp>
    </p:spTree>
    <p:extLst>
      <p:ext uri="{BB962C8B-B14F-4D97-AF65-F5344CB8AC3E}">
        <p14:creationId xmlns:p14="http://schemas.microsoft.com/office/powerpoint/2010/main" val="242379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CD5027D-4A7C-478B-9B4D-8103CA60F90D}" type="slidenum">
              <a:rPr lang="en-US" altLang="en-US" smtClean="0"/>
              <a:pPr/>
              <a:t>‹#›</a:t>
            </a:fld>
            <a:endParaRPr lang="en-US" altLang="en-US" dirty="0"/>
          </a:p>
        </p:txBody>
      </p:sp>
    </p:spTree>
    <p:extLst>
      <p:ext uri="{BB962C8B-B14F-4D97-AF65-F5344CB8AC3E}">
        <p14:creationId xmlns:p14="http://schemas.microsoft.com/office/powerpoint/2010/main" val="216850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pPr/>
              <a:t>‹#›</a:t>
            </a:fld>
            <a:endParaRPr lang="en-US" altLang="en-US"/>
          </a:p>
        </p:txBody>
      </p:sp>
    </p:spTree>
    <p:extLst>
      <p:ext uri="{BB962C8B-B14F-4D97-AF65-F5344CB8AC3E}">
        <p14:creationId xmlns:p14="http://schemas.microsoft.com/office/powerpoint/2010/main" val="1395512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8853A8F-C29E-4C2B-903D-0390D2D4CA20}" type="slidenum">
              <a:rPr lang="en-US" altLang="en-US" smtClean="0"/>
              <a:pPr/>
              <a:t>‹#›</a:t>
            </a:fld>
            <a:endParaRPr lang="en-US" altLang="en-US" dirty="0"/>
          </a:p>
        </p:txBody>
      </p:sp>
    </p:spTree>
    <p:extLst>
      <p:ext uri="{BB962C8B-B14F-4D97-AF65-F5344CB8AC3E}">
        <p14:creationId xmlns:p14="http://schemas.microsoft.com/office/powerpoint/2010/main" val="2812498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CE116A-A6E1-45F7-89EA-9D35C5C2845E}" type="slidenum">
              <a:rPr lang="en-US" altLang="en-US" smtClean="0"/>
              <a:pPr/>
              <a:t>‹#›</a:t>
            </a:fld>
            <a:endParaRPr lang="en-US" altLang="en-US" dirty="0"/>
          </a:p>
        </p:txBody>
      </p:sp>
    </p:spTree>
    <p:extLst>
      <p:ext uri="{BB962C8B-B14F-4D97-AF65-F5344CB8AC3E}">
        <p14:creationId xmlns:p14="http://schemas.microsoft.com/office/powerpoint/2010/main" val="1492886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3532EA3-A84C-4148-B5E4-4AD0807620B7}" type="slidenum">
              <a:rPr lang="en-US" altLang="en-US" smtClean="0"/>
              <a:pPr/>
              <a:t>‹#›</a:t>
            </a:fld>
            <a:endParaRPr lang="en-US" altLang="en-US" dirty="0"/>
          </a:p>
        </p:txBody>
      </p:sp>
    </p:spTree>
    <p:extLst>
      <p:ext uri="{BB962C8B-B14F-4D97-AF65-F5344CB8AC3E}">
        <p14:creationId xmlns:p14="http://schemas.microsoft.com/office/powerpoint/2010/main" val="2270029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5B63D6DC-7D89-4BEC-AF06-1A7A1DC0D837}" type="slidenum">
              <a:rPr lang="en-US" altLang="en-US" smtClean="0"/>
              <a:pPr/>
              <a:t>‹#›</a:t>
            </a:fld>
            <a:endParaRPr lang="en-US" altLang="en-US" dirty="0"/>
          </a:p>
        </p:txBody>
      </p:sp>
    </p:spTree>
    <p:extLst>
      <p:ext uri="{BB962C8B-B14F-4D97-AF65-F5344CB8AC3E}">
        <p14:creationId xmlns:p14="http://schemas.microsoft.com/office/powerpoint/2010/main" val="29661175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D55C141D-6415-4FFA-9A3C-C5422C784B4E}" type="slidenum">
              <a:rPr lang="en-US" altLang="en-US" smtClean="0"/>
              <a:pPr/>
              <a:t>‹#›</a:t>
            </a:fld>
            <a:endParaRPr lang="en-US" altLang="en-US" dirty="0"/>
          </a:p>
        </p:txBody>
      </p:sp>
    </p:spTree>
    <p:extLst>
      <p:ext uri="{BB962C8B-B14F-4D97-AF65-F5344CB8AC3E}">
        <p14:creationId xmlns:p14="http://schemas.microsoft.com/office/powerpoint/2010/main" val="38779659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0753FCDD-C909-40E0-953E-6D35BE0C894D}" type="slidenum">
              <a:rPr lang="en-US" altLang="en-US" smtClean="0"/>
              <a:pPr/>
              <a:t>‹#›</a:t>
            </a:fld>
            <a:endParaRPr lang="en-US" altLang="en-US" dirty="0"/>
          </a:p>
        </p:txBody>
      </p:sp>
    </p:spTree>
    <p:extLst>
      <p:ext uri="{BB962C8B-B14F-4D97-AF65-F5344CB8AC3E}">
        <p14:creationId xmlns:p14="http://schemas.microsoft.com/office/powerpoint/2010/main" val="19225816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966ECD7D-F828-4A9F-82FA-6EB9FF426C44}" type="slidenum">
              <a:rPr lang="en-US" altLang="en-US" smtClean="0"/>
              <a:pPr/>
              <a:t>‹#›</a:t>
            </a:fld>
            <a:endParaRPr lang="en-US" altLang="en-US" dirty="0"/>
          </a:p>
        </p:txBody>
      </p:sp>
    </p:spTree>
    <p:extLst>
      <p:ext uri="{BB962C8B-B14F-4D97-AF65-F5344CB8AC3E}">
        <p14:creationId xmlns:p14="http://schemas.microsoft.com/office/powerpoint/2010/main" val="343569496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2EC31C79-9A6D-48E5-9BC5-EB2CC4F34D3D}" type="slidenum">
              <a:rPr lang="en-US" altLang="en-US" smtClean="0"/>
              <a:pPr/>
              <a:t>‹#›</a:t>
            </a:fld>
            <a:endParaRPr lang="en-US" altLang="en-US" dirty="0"/>
          </a:p>
        </p:txBody>
      </p:sp>
    </p:spTree>
    <p:extLst>
      <p:ext uri="{BB962C8B-B14F-4D97-AF65-F5344CB8AC3E}">
        <p14:creationId xmlns:p14="http://schemas.microsoft.com/office/powerpoint/2010/main" val="234626047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2DCC4FB2-3B9E-437F-B8ED-F32217A22DB0}" type="slidenum">
              <a:rPr lang="en-US" altLang="en-US" smtClean="0"/>
              <a:pPr/>
              <a:t>‹#›</a:t>
            </a:fld>
            <a:endParaRPr lang="en-US" altLang="en-US" dirty="0"/>
          </a:p>
        </p:txBody>
      </p:sp>
    </p:spTree>
    <p:extLst>
      <p:ext uri="{BB962C8B-B14F-4D97-AF65-F5344CB8AC3E}">
        <p14:creationId xmlns:p14="http://schemas.microsoft.com/office/powerpoint/2010/main" val="5104858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66F42DA0-34FE-41F9-86A6-EA31B9C504D0}" type="slidenum">
              <a:rPr lang="en-US" altLang="en-US" smtClean="0"/>
              <a:pPr/>
              <a:t>‹#›</a:t>
            </a:fld>
            <a:endParaRPr lang="en-US" altLang="en-US" dirty="0"/>
          </a:p>
        </p:txBody>
      </p:sp>
    </p:spTree>
    <p:extLst>
      <p:ext uri="{BB962C8B-B14F-4D97-AF65-F5344CB8AC3E}">
        <p14:creationId xmlns:p14="http://schemas.microsoft.com/office/powerpoint/2010/main" val="40850693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pPr/>
              <a:t>‹#›</a:t>
            </a:fld>
            <a:endParaRPr lang="en-US" altLang="en-US"/>
          </a:p>
        </p:txBody>
      </p:sp>
    </p:spTree>
    <p:extLst>
      <p:ext uri="{BB962C8B-B14F-4D97-AF65-F5344CB8AC3E}">
        <p14:creationId xmlns:p14="http://schemas.microsoft.com/office/powerpoint/2010/main" val="1079123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5D38EBFA-2612-465C-8765-5728149B8890}" type="slidenum">
              <a:rPr lang="en-US" altLang="en-US" smtClean="0"/>
              <a:pPr/>
              <a:t>‹#›</a:t>
            </a:fld>
            <a:endParaRPr lang="en-US" altLang="en-US" dirty="0"/>
          </a:p>
        </p:txBody>
      </p:sp>
    </p:spTree>
    <p:extLst>
      <p:ext uri="{BB962C8B-B14F-4D97-AF65-F5344CB8AC3E}">
        <p14:creationId xmlns:p14="http://schemas.microsoft.com/office/powerpoint/2010/main" val="340445898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63E912DD-6C0C-492A-9A02-34709EF59DF6}" type="slidenum">
              <a:rPr lang="en-US" altLang="en-US" smtClean="0"/>
              <a:pPr/>
              <a:t>‹#›</a:t>
            </a:fld>
            <a:endParaRPr lang="en-US" altLang="en-US" dirty="0"/>
          </a:p>
        </p:txBody>
      </p:sp>
    </p:spTree>
    <p:extLst>
      <p:ext uri="{BB962C8B-B14F-4D97-AF65-F5344CB8AC3E}">
        <p14:creationId xmlns:p14="http://schemas.microsoft.com/office/powerpoint/2010/main" val="40678405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56BFE244-D7F0-408F-AE8B-10BFBC7D20C5}" type="slidenum">
              <a:rPr lang="en-US" altLang="en-US" smtClean="0"/>
              <a:pPr/>
              <a:t>‹#›</a:t>
            </a:fld>
            <a:endParaRPr lang="en-US" altLang="en-US" dirty="0"/>
          </a:p>
        </p:txBody>
      </p:sp>
    </p:spTree>
    <p:extLst>
      <p:ext uri="{BB962C8B-B14F-4D97-AF65-F5344CB8AC3E}">
        <p14:creationId xmlns:p14="http://schemas.microsoft.com/office/powerpoint/2010/main" val="412377203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3484978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2014539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1074155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2818766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208480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175271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121570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pPr/>
              <a:t>‹#›</a:t>
            </a:fld>
            <a:endParaRPr lang="en-US" altLang="en-US"/>
          </a:p>
        </p:txBody>
      </p:sp>
    </p:spTree>
    <p:extLst>
      <p:ext uri="{BB962C8B-B14F-4D97-AF65-F5344CB8AC3E}">
        <p14:creationId xmlns:p14="http://schemas.microsoft.com/office/powerpoint/2010/main" val="612703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57512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3024643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234160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2337441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419237-6EDE-4739-8D18-F8614CE6E74A}" type="slidenum">
              <a:rPr lang="en-US" altLang="en-US" smtClean="0"/>
              <a:pPr/>
              <a:t>‹#›</a:t>
            </a:fld>
            <a:endParaRPr lang="en-US" altLang="en-US" dirty="0"/>
          </a:p>
        </p:txBody>
      </p:sp>
    </p:spTree>
    <p:extLst>
      <p:ext uri="{BB962C8B-B14F-4D97-AF65-F5344CB8AC3E}">
        <p14:creationId xmlns:p14="http://schemas.microsoft.com/office/powerpoint/2010/main" val="2439129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17FBB8-6899-4180-993D-229EABE3F685}" type="slidenum">
              <a:rPr lang="en-US" altLang="en-US" smtClean="0"/>
              <a:pPr/>
              <a:t>‹#›</a:t>
            </a:fld>
            <a:endParaRPr lang="en-US" altLang="en-US" dirty="0"/>
          </a:p>
        </p:txBody>
      </p:sp>
    </p:spTree>
    <p:extLst>
      <p:ext uri="{BB962C8B-B14F-4D97-AF65-F5344CB8AC3E}">
        <p14:creationId xmlns:p14="http://schemas.microsoft.com/office/powerpoint/2010/main" val="1748871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D1AC8A-7D0B-406A-8724-48E516103458}" type="slidenum">
              <a:rPr lang="en-US" altLang="en-US" smtClean="0"/>
              <a:pPr/>
              <a:t>‹#›</a:t>
            </a:fld>
            <a:endParaRPr lang="en-US" altLang="en-US" dirty="0"/>
          </a:p>
        </p:txBody>
      </p:sp>
    </p:spTree>
    <p:extLst>
      <p:ext uri="{BB962C8B-B14F-4D97-AF65-F5344CB8AC3E}">
        <p14:creationId xmlns:p14="http://schemas.microsoft.com/office/powerpoint/2010/main" val="2938628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59C9211-C1B9-4AA1-9B74-71AE3F5F14E7}" type="slidenum">
              <a:rPr lang="en-US" altLang="en-US" smtClean="0"/>
              <a:pPr/>
              <a:t>‹#›</a:t>
            </a:fld>
            <a:endParaRPr lang="en-US" altLang="en-US" dirty="0"/>
          </a:p>
        </p:txBody>
      </p:sp>
    </p:spTree>
    <p:extLst>
      <p:ext uri="{BB962C8B-B14F-4D97-AF65-F5344CB8AC3E}">
        <p14:creationId xmlns:p14="http://schemas.microsoft.com/office/powerpoint/2010/main" val="19770518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70EAF7D-97F4-47D0-91C2-E1A2D7F6BB10}" type="slidenum">
              <a:rPr lang="en-US" altLang="en-US" smtClean="0"/>
              <a:pPr/>
              <a:t>‹#›</a:t>
            </a:fld>
            <a:endParaRPr lang="en-US" altLang="en-US" dirty="0"/>
          </a:p>
        </p:txBody>
      </p:sp>
    </p:spTree>
    <p:extLst>
      <p:ext uri="{BB962C8B-B14F-4D97-AF65-F5344CB8AC3E}">
        <p14:creationId xmlns:p14="http://schemas.microsoft.com/office/powerpoint/2010/main" val="3670758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73A411E-1125-48F4-A8FB-D36A58495C34}" type="slidenum">
              <a:rPr lang="en-US" altLang="en-US" smtClean="0"/>
              <a:pPr/>
              <a:t>‹#›</a:t>
            </a:fld>
            <a:endParaRPr lang="en-US" altLang="en-US" dirty="0"/>
          </a:p>
        </p:txBody>
      </p:sp>
    </p:spTree>
    <p:extLst>
      <p:ext uri="{BB962C8B-B14F-4D97-AF65-F5344CB8AC3E}">
        <p14:creationId xmlns:p14="http://schemas.microsoft.com/office/powerpoint/2010/main" val="36000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pPr/>
              <a:t>‹#›</a:t>
            </a:fld>
            <a:endParaRPr lang="en-US" altLang="en-US"/>
          </a:p>
        </p:txBody>
      </p:sp>
    </p:spTree>
    <p:extLst>
      <p:ext uri="{BB962C8B-B14F-4D97-AF65-F5344CB8AC3E}">
        <p14:creationId xmlns:p14="http://schemas.microsoft.com/office/powerpoint/2010/main" val="107645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C7A9D9-52EC-4B8C-9B6F-BD927A420E20}" type="slidenum">
              <a:rPr lang="en-US" altLang="en-US" smtClean="0"/>
              <a:pPr/>
              <a:t>‹#›</a:t>
            </a:fld>
            <a:endParaRPr lang="en-US" altLang="en-US" dirty="0"/>
          </a:p>
        </p:txBody>
      </p:sp>
    </p:spTree>
    <p:extLst>
      <p:ext uri="{BB962C8B-B14F-4D97-AF65-F5344CB8AC3E}">
        <p14:creationId xmlns:p14="http://schemas.microsoft.com/office/powerpoint/2010/main" val="4238727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F10964-9D65-4445-9E49-91E7ED57311C}" type="slidenum">
              <a:rPr lang="en-US" altLang="en-US" smtClean="0"/>
              <a:pPr/>
              <a:t>‹#›</a:t>
            </a:fld>
            <a:endParaRPr lang="en-US" altLang="en-US" dirty="0"/>
          </a:p>
        </p:txBody>
      </p:sp>
    </p:spTree>
    <p:extLst>
      <p:ext uri="{BB962C8B-B14F-4D97-AF65-F5344CB8AC3E}">
        <p14:creationId xmlns:p14="http://schemas.microsoft.com/office/powerpoint/2010/main" val="1921845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AF77404-E679-426A-A094-D4ED257C4295}" type="slidenum">
              <a:rPr lang="en-US" altLang="en-US" smtClean="0"/>
              <a:pPr/>
              <a:t>‹#›</a:t>
            </a:fld>
            <a:endParaRPr lang="en-US" altLang="en-US" dirty="0"/>
          </a:p>
        </p:txBody>
      </p:sp>
    </p:spTree>
    <p:extLst>
      <p:ext uri="{BB962C8B-B14F-4D97-AF65-F5344CB8AC3E}">
        <p14:creationId xmlns:p14="http://schemas.microsoft.com/office/powerpoint/2010/main" val="1206868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087B4EB-4B0D-4319-A692-412DAF011116}" type="slidenum">
              <a:rPr lang="en-US" altLang="en-US" smtClean="0"/>
              <a:pPr/>
              <a:t>‹#›</a:t>
            </a:fld>
            <a:endParaRPr lang="en-US" altLang="en-US" dirty="0"/>
          </a:p>
        </p:txBody>
      </p:sp>
    </p:spTree>
    <p:extLst>
      <p:ext uri="{BB962C8B-B14F-4D97-AF65-F5344CB8AC3E}">
        <p14:creationId xmlns:p14="http://schemas.microsoft.com/office/powerpoint/2010/main" val="4013168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7D839F5-0373-4DE0-BCA4-6ECD2E4D0216}" type="slidenum">
              <a:rPr lang="en-US" altLang="en-US" smtClean="0"/>
              <a:pPr/>
              <a:t>‹#›</a:t>
            </a:fld>
            <a:endParaRPr lang="en-US" altLang="en-US" dirty="0"/>
          </a:p>
        </p:txBody>
      </p:sp>
    </p:spTree>
    <p:extLst>
      <p:ext uri="{BB962C8B-B14F-4D97-AF65-F5344CB8AC3E}">
        <p14:creationId xmlns:p14="http://schemas.microsoft.com/office/powerpoint/2010/main" val="904495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66C304-5CC0-4509-80F7-A047AD7B22E1}" type="slidenum">
              <a:rPr lang="en-US" altLang="en-US" smtClean="0"/>
              <a:pPr/>
              <a:t>‹#›</a:t>
            </a:fld>
            <a:endParaRPr lang="en-US" altLang="en-US" dirty="0"/>
          </a:p>
        </p:txBody>
      </p:sp>
    </p:spTree>
    <p:extLst>
      <p:ext uri="{BB962C8B-B14F-4D97-AF65-F5344CB8AC3E}">
        <p14:creationId xmlns:p14="http://schemas.microsoft.com/office/powerpoint/2010/main" val="38762406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DF19F55-B08D-4540-9EF7-6150F4A8C9CB}" type="slidenum">
              <a:rPr lang="en-US" altLang="en-US" smtClean="0"/>
              <a:pPr/>
              <a:t>‹#›</a:t>
            </a:fld>
            <a:endParaRPr lang="en-US" altLang="en-US" dirty="0"/>
          </a:p>
        </p:txBody>
      </p:sp>
    </p:spTree>
    <p:extLst>
      <p:ext uri="{BB962C8B-B14F-4D97-AF65-F5344CB8AC3E}">
        <p14:creationId xmlns:p14="http://schemas.microsoft.com/office/powerpoint/2010/main" val="3263172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pPr>
                <a:defRPr/>
              </a:pPr>
              <a:t>‹#›</a:t>
            </a:fld>
            <a:endParaRPr lang="en-US" altLang="zh-TW" dirty="0"/>
          </a:p>
        </p:txBody>
      </p:sp>
    </p:spTree>
    <p:extLst>
      <p:ext uri="{BB962C8B-B14F-4D97-AF65-F5344CB8AC3E}">
        <p14:creationId xmlns:p14="http://schemas.microsoft.com/office/powerpoint/2010/main" val="15254955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pPr>
                <a:defRPr/>
              </a:pPr>
              <a:t>‹#›</a:t>
            </a:fld>
            <a:endParaRPr lang="en-US" altLang="zh-TW" dirty="0"/>
          </a:p>
        </p:txBody>
      </p:sp>
    </p:spTree>
    <p:extLst>
      <p:ext uri="{BB962C8B-B14F-4D97-AF65-F5344CB8AC3E}">
        <p14:creationId xmlns:p14="http://schemas.microsoft.com/office/powerpoint/2010/main" val="529586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pPr>
                <a:defRPr/>
              </a:pPr>
              <a:t>‹#›</a:t>
            </a:fld>
            <a:endParaRPr lang="en-US" altLang="zh-TW" dirty="0"/>
          </a:p>
        </p:txBody>
      </p:sp>
    </p:spTree>
    <p:extLst>
      <p:ext uri="{BB962C8B-B14F-4D97-AF65-F5344CB8AC3E}">
        <p14:creationId xmlns:p14="http://schemas.microsoft.com/office/powerpoint/2010/main" val="2511540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pPr/>
              <a:t>‹#›</a:t>
            </a:fld>
            <a:endParaRPr lang="en-US" altLang="en-US"/>
          </a:p>
        </p:txBody>
      </p:sp>
    </p:spTree>
    <p:extLst>
      <p:ext uri="{BB962C8B-B14F-4D97-AF65-F5344CB8AC3E}">
        <p14:creationId xmlns:p14="http://schemas.microsoft.com/office/powerpoint/2010/main" val="1778889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pPr>
                <a:defRPr/>
              </a:pPr>
              <a:t>‹#›</a:t>
            </a:fld>
            <a:endParaRPr lang="en-US" altLang="zh-TW" dirty="0"/>
          </a:p>
        </p:txBody>
      </p:sp>
    </p:spTree>
    <p:extLst>
      <p:ext uri="{BB962C8B-B14F-4D97-AF65-F5344CB8AC3E}">
        <p14:creationId xmlns:p14="http://schemas.microsoft.com/office/powerpoint/2010/main" val="1463621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pPr>
                <a:defRPr/>
              </a:pPr>
              <a:t>‹#›</a:t>
            </a:fld>
            <a:endParaRPr lang="en-US" altLang="zh-TW" dirty="0"/>
          </a:p>
        </p:txBody>
      </p:sp>
    </p:spTree>
    <p:extLst>
      <p:ext uri="{BB962C8B-B14F-4D97-AF65-F5344CB8AC3E}">
        <p14:creationId xmlns:p14="http://schemas.microsoft.com/office/powerpoint/2010/main" val="3815992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pPr>
                <a:defRPr/>
              </a:pPr>
              <a:t>‹#›</a:t>
            </a:fld>
            <a:endParaRPr lang="en-US" altLang="zh-TW" dirty="0"/>
          </a:p>
        </p:txBody>
      </p:sp>
    </p:spTree>
    <p:extLst>
      <p:ext uri="{BB962C8B-B14F-4D97-AF65-F5344CB8AC3E}">
        <p14:creationId xmlns:p14="http://schemas.microsoft.com/office/powerpoint/2010/main" val="3993388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pPr>
                <a:defRPr/>
              </a:pPr>
              <a:t>‹#›</a:t>
            </a:fld>
            <a:endParaRPr lang="en-US" altLang="zh-TW" dirty="0"/>
          </a:p>
        </p:txBody>
      </p:sp>
    </p:spTree>
    <p:extLst>
      <p:ext uri="{BB962C8B-B14F-4D97-AF65-F5344CB8AC3E}">
        <p14:creationId xmlns:p14="http://schemas.microsoft.com/office/powerpoint/2010/main" val="28363764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pPr>
                <a:defRPr/>
              </a:pPr>
              <a:t>‹#›</a:t>
            </a:fld>
            <a:endParaRPr lang="en-US" altLang="zh-TW" dirty="0"/>
          </a:p>
        </p:txBody>
      </p:sp>
    </p:spTree>
    <p:extLst>
      <p:ext uri="{BB962C8B-B14F-4D97-AF65-F5344CB8AC3E}">
        <p14:creationId xmlns:p14="http://schemas.microsoft.com/office/powerpoint/2010/main" val="2722524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pPr>
                <a:defRPr/>
              </a:pPr>
              <a:t>‹#›</a:t>
            </a:fld>
            <a:endParaRPr lang="en-US" altLang="zh-TW" dirty="0"/>
          </a:p>
        </p:txBody>
      </p:sp>
    </p:spTree>
    <p:extLst>
      <p:ext uri="{BB962C8B-B14F-4D97-AF65-F5344CB8AC3E}">
        <p14:creationId xmlns:p14="http://schemas.microsoft.com/office/powerpoint/2010/main" val="2668510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pPr>
                <a:defRPr/>
              </a:pPr>
              <a:t>‹#›</a:t>
            </a:fld>
            <a:endParaRPr lang="en-US" altLang="zh-TW" dirty="0"/>
          </a:p>
        </p:txBody>
      </p:sp>
    </p:spTree>
    <p:extLst>
      <p:ext uri="{BB962C8B-B14F-4D97-AF65-F5344CB8AC3E}">
        <p14:creationId xmlns:p14="http://schemas.microsoft.com/office/powerpoint/2010/main" val="1630437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pPr>
                <a:defRPr/>
              </a:pPr>
              <a:t>‹#›</a:t>
            </a:fld>
            <a:endParaRPr lang="en-US" altLang="zh-TW" dirty="0"/>
          </a:p>
        </p:txBody>
      </p:sp>
    </p:spTree>
    <p:extLst>
      <p:ext uri="{BB962C8B-B14F-4D97-AF65-F5344CB8AC3E}">
        <p14:creationId xmlns:p14="http://schemas.microsoft.com/office/powerpoint/2010/main" val="26306285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pPr>
                <a:defRPr/>
              </a:pPr>
              <a:t>‹#›</a:t>
            </a:fld>
            <a:endParaRPr lang="en-US" altLang="zh-TW" dirty="0"/>
          </a:p>
        </p:txBody>
      </p:sp>
    </p:spTree>
    <p:extLst>
      <p:ext uri="{BB962C8B-B14F-4D97-AF65-F5344CB8AC3E}">
        <p14:creationId xmlns:p14="http://schemas.microsoft.com/office/powerpoint/2010/main" val="1776315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pPr>
                <a:defRPr/>
              </a:pPr>
              <a:t>‹#›</a:t>
            </a:fld>
            <a:endParaRPr lang="en-US" altLang="zh-TW" dirty="0"/>
          </a:p>
        </p:txBody>
      </p:sp>
    </p:spTree>
    <p:extLst>
      <p:ext uri="{BB962C8B-B14F-4D97-AF65-F5344CB8AC3E}">
        <p14:creationId xmlns:p14="http://schemas.microsoft.com/office/powerpoint/2010/main" val="323577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pPr/>
              <a:t>‹#›</a:t>
            </a:fld>
            <a:endParaRPr lang="en-US" altLang="en-US"/>
          </a:p>
        </p:txBody>
      </p:sp>
    </p:spTree>
    <p:extLst>
      <p:ext uri="{BB962C8B-B14F-4D97-AF65-F5344CB8AC3E}">
        <p14:creationId xmlns:p14="http://schemas.microsoft.com/office/powerpoint/2010/main" val="1471101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pPr>
                <a:defRPr/>
              </a:pPr>
              <a:t>‹#›</a:t>
            </a:fld>
            <a:endParaRPr lang="en-US" altLang="zh-TW" dirty="0"/>
          </a:p>
        </p:txBody>
      </p:sp>
    </p:spTree>
    <p:extLst>
      <p:ext uri="{BB962C8B-B14F-4D97-AF65-F5344CB8AC3E}">
        <p14:creationId xmlns:p14="http://schemas.microsoft.com/office/powerpoint/2010/main" val="4047950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2723256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3477949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2750583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25868715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400763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15624118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19134763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1579934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2030870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pPr/>
              <a:t>‹#›</a:t>
            </a:fld>
            <a:endParaRPr lang="en-US" altLang="en-US"/>
          </a:p>
        </p:txBody>
      </p:sp>
    </p:spTree>
    <p:extLst>
      <p:ext uri="{BB962C8B-B14F-4D97-AF65-F5344CB8AC3E}">
        <p14:creationId xmlns:p14="http://schemas.microsoft.com/office/powerpoint/2010/main" val="129941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3092436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31459768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FDB1D1-91D2-924F-A47A-C667C44CBD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15072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FDC01D-B26A-9245-8D58-D8515C3C04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0118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EBE298-0AF6-3249-9734-8FDB9BFFD8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568348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7EB7E0-D2B4-944C-B2DF-BB05100BC3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15267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5EC0C-3ABE-6E46-A170-C11E53F3E4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7492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3D474-9346-244E-9B43-D8C6A3062FE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6468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B25A4C-5ACC-7E4B-AE1E-A18AD69A624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3189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BBFD8A-0882-E442-93B1-18C3A1A96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985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pPr/>
              <a:t>‹#›</a:t>
            </a:fld>
            <a:endParaRPr lang="en-US" altLang="en-US"/>
          </a:p>
        </p:txBody>
      </p:sp>
    </p:spTree>
    <p:extLst>
      <p:ext uri="{BB962C8B-B14F-4D97-AF65-F5344CB8AC3E}">
        <p14:creationId xmlns:p14="http://schemas.microsoft.com/office/powerpoint/2010/main" val="22011979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78AB8-52B3-324C-A4F2-1B415CBD0C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96748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0300B9-71EA-D741-8721-5E73AFD400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57656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CB409-A947-654C-808B-5C20A1F1F2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50972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16A29D91-2022-504A-AEC4-F7C21A27F45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1605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AC7C39F-D337-CA43-8875-AD9F177CAB84}"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447214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744FF77-BFA8-8040-93EF-BBC93C8A3B12}"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092005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AD812A4-2031-EB4E-9AB0-A65ED7BAE156}"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652158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300A9B9-505A-AC45-B85F-ED33EEB463BA}"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877402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423A2A1-35FE-ED4A-889D-5EF811D71E8E}"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407060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90D5110-0400-5E40-865F-CBAA5C6B99D6}"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28894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6.emf"/><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17" Type="http://schemas.openxmlformats.org/officeDocument/2006/relationships/image" Target="../media/image9.png"/><Relationship Id="rId2" Type="http://schemas.openxmlformats.org/officeDocument/2006/relationships/slideLayout" Target="../slideLayouts/slideLayout108.xml"/><Relationship Id="rId16" Type="http://schemas.openxmlformats.org/officeDocument/2006/relationships/image" Target="../media/image8.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7.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NUL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9.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b="1" i="0" dirty="0">
                      <a:latin typeface="Arial" panose="020B0604020202020204" pitchFamily="34" charset="0"/>
                    </a:endParaRPr>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pPr/>
              <a:t>‹#›</a:t>
            </a:fld>
            <a:endParaRPr lang="en-US" altLang="en-US"/>
          </a:p>
        </p:txBody>
      </p:sp>
    </p:spTree>
    <p:extLst>
      <p:ext uri="{BB962C8B-B14F-4D97-AF65-F5344CB8AC3E}">
        <p14:creationId xmlns:p14="http://schemas.microsoft.com/office/powerpoint/2010/main" val="606791695"/>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70700"/>
            <a:chOff x="0" y="0"/>
            <a:chExt cx="5770" cy="4328"/>
          </a:xfrm>
        </p:grpSpPr>
        <p:sp>
          <p:nvSpPr>
            <p:cNvPr id="266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266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5632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26635" name="Group 6"/>
            <p:cNvGrpSpPr>
              <a:grpSpLocks/>
            </p:cNvGrpSpPr>
            <p:nvPr/>
          </p:nvGrpSpPr>
          <p:grpSpPr bwMode="auto">
            <a:xfrm>
              <a:off x="4944" y="1"/>
              <a:ext cx="816" cy="3974"/>
              <a:chOff x="4944" y="1"/>
              <a:chExt cx="816" cy="3974"/>
            </a:xfrm>
          </p:grpSpPr>
          <p:grpSp>
            <p:nvGrpSpPr>
              <p:cNvPr id="26647" name="Group 7"/>
              <p:cNvGrpSpPr>
                <a:grpSpLocks/>
              </p:cNvGrpSpPr>
              <p:nvPr userDrawn="1"/>
            </p:nvGrpSpPr>
            <p:grpSpPr bwMode="auto">
              <a:xfrm>
                <a:off x="5280" y="1"/>
                <a:ext cx="480" cy="1430"/>
                <a:chOff x="5280" y="1"/>
                <a:chExt cx="480" cy="1430"/>
              </a:xfrm>
            </p:grpSpPr>
            <p:grpSp>
              <p:nvGrpSpPr>
                <p:cNvPr id="26668" name="Group 8"/>
                <p:cNvGrpSpPr>
                  <a:grpSpLocks/>
                </p:cNvGrpSpPr>
                <p:nvPr userDrawn="1"/>
              </p:nvGrpSpPr>
              <p:grpSpPr bwMode="auto">
                <a:xfrm rot="-5400000">
                  <a:off x="5484" y="0"/>
                  <a:ext cx="174" cy="176"/>
                  <a:chOff x="1657" y="323"/>
                  <a:chExt cx="1691" cy="2560"/>
                </a:xfrm>
              </p:grpSpPr>
              <p:grpSp>
                <p:nvGrpSpPr>
                  <p:cNvPr id="26677" name="Group 9"/>
                  <p:cNvGrpSpPr>
                    <a:grpSpLocks/>
                  </p:cNvGrpSpPr>
                  <p:nvPr/>
                </p:nvGrpSpPr>
                <p:grpSpPr bwMode="auto">
                  <a:xfrm>
                    <a:off x="1657" y="323"/>
                    <a:ext cx="1691" cy="2560"/>
                    <a:chOff x="1657" y="323"/>
                    <a:chExt cx="1691" cy="2560"/>
                  </a:xfrm>
                </p:grpSpPr>
                <p:sp>
                  <p:nvSpPr>
                    <p:cNvPr id="26684" name="Freeform 10"/>
                    <p:cNvSpPr>
                      <a:spLocks/>
                    </p:cNvSpPr>
                    <p:nvPr/>
                  </p:nvSpPr>
                  <p:spPr bwMode="auto">
                    <a:xfrm>
                      <a:off x="2153"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5" name="Freeform 11"/>
                    <p:cNvSpPr>
                      <a:spLocks/>
                    </p:cNvSpPr>
                    <p:nvPr/>
                  </p:nvSpPr>
                  <p:spPr bwMode="auto">
                    <a:xfrm>
                      <a:off x="1676" y="352"/>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grpSp>
              <p:sp>
                <p:nvSpPr>
                  <p:cNvPr id="266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6679" name="Freeform 13"/>
                  <p:cNvSpPr>
                    <a:spLocks/>
                  </p:cNvSpPr>
                  <p:nvPr/>
                </p:nvSpPr>
                <p:spPr bwMode="auto">
                  <a:xfrm>
                    <a:off x="2639" y="716"/>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0" name="Freeform 14"/>
                  <p:cNvSpPr>
                    <a:spLocks/>
                  </p:cNvSpPr>
                  <p:nvPr/>
                </p:nvSpPr>
                <p:spPr bwMode="auto">
                  <a:xfrm>
                    <a:off x="2707"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1" name="Freeform 15"/>
                  <p:cNvSpPr>
                    <a:spLocks/>
                  </p:cNvSpPr>
                  <p:nvPr/>
                </p:nvSpPr>
                <p:spPr bwMode="auto">
                  <a:xfrm>
                    <a:off x="2434"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2"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3" name="Freeform 17"/>
                  <p:cNvSpPr>
                    <a:spLocks/>
                  </p:cNvSpPr>
                  <p:nvPr/>
                </p:nvSpPr>
                <p:spPr bwMode="auto">
                  <a:xfrm>
                    <a:off x="2094" y="905"/>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grpSp>
            <p:pic>
              <p:nvPicPr>
                <p:cNvPr id="266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6648" name="Group 26"/>
              <p:cNvGrpSpPr>
                <a:grpSpLocks/>
              </p:cNvGrpSpPr>
              <p:nvPr userDrawn="1"/>
            </p:nvGrpSpPr>
            <p:grpSpPr bwMode="auto">
              <a:xfrm>
                <a:off x="4944" y="1008"/>
                <a:ext cx="522" cy="2967"/>
                <a:chOff x="4944" y="1008"/>
                <a:chExt cx="522" cy="2967"/>
              </a:xfrm>
            </p:grpSpPr>
            <p:pic>
              <p:nvPicPr>
                <p:cNvPr id="266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66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6367"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56368"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266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GB"/>
            </a:p>
          </p:txBody>
        </p:sp>
        <p:sp>
          <p:nvSpPr>
            <p:cNvPr id="266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GB"/>
            </a:p>
          </p:txBody>
        </p:sp>
        <p:sp>
          <p:nvSpPr>
            <p:cNvPr id="266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6373"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266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56375"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26646"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266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66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6379"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itchFamily="34" charset="0"/>
              </a:defRPr>
            </a:lvl1pPr>
          </a:lstStyle>
          <a:p>
            <a:endParaRPr lang="en-US" altLang="en-US" dirty="0"/>
          </a:p>
        </p:txBody>
      </p:sp>
      <p:sp>
        <p:nvSpPr>
          <p:cNvPr id="56380"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itchFamily="34" charset="0"/>
              </a:defRPr>
            </a:lvl1pPr>
          </a:lstStyle>
          <a:p>
            <a:endParaRPr lang="en-US" altLang="en-US" dirty="0"/>
          </a:p>
        </p:txBody>
      </p:sp>
      <p:sp>
        <p:nvSpPr>
          <p:cNvPr id="56381"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itchFamily="34" charset="0"/>
              </a:defRPr>
            </a:lvl1pPr>
          </a:lstStyle>
          <a:p>
            <a:fld id="{24C998FC-9899-4A74-830C-A207BF5945D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17"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30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730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730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730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itchFamily="34" charset="0"/>
              </a:defRPr>
            </a:lvl1pPr>
          </a:lstStyle>
          <a:p>
            <a:fld id="{851E687C-1D9A-4E45-B89A-FB78FD237B19}"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446542483"/>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4D674561-7E14-4736-B5A3-AE27C096337D}" type="slidenum">
              <a:rPr lang="en-US" altLang="en-US" smtClean="0"/>
              <a:pPr/>
              <a:t>‹#›</a:t>
            </a:fld>
            <a:endParaRPr lang="en-US" altLang="en-US" dirty="0"/>
          </a:p>
        </p:txBody>
      </p:sp>
    </p:spTree>
    <p:extLst>
      <p:ext uri="{BB962C8B-B14F-4D97-AF65-F5344CB8AC3E}">
        <p14:creationId xmlns:p14="http://schemas.microsoft.com/office/powerpoint/2010/main" val="3707008511"/>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3507238424"/>
      </p:ext>
    </p:extLst>
  </p:cSld>
  <p:clrMap bg1="dk2" tx1="lt1" bg2="dk1"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BD4E5AF0-C059-1C48-A548-A953B6C6CC2A}"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607635688"/>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MS PGothic" charset="0"/>
          <a:cs typeface="Arial" panose="020B0604020202020204" pitchFamily="34" charset="0"/>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b="1" i="0">
          <a:solidFill>
            <a:schemeClr val="tx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b="1" i="0">
          <a:solidFill>
            <a:schemeClr val="tx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3F3D4640-E20E-EB4F-B6B2-E0A01E3459A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0257070"/>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effectLst/>
                <a:latin typeface="Arial" panose="020B0604020202020204" pitchFamily="34" charset="0"/>
                <a:cs typeface="Geneva" charset="0"/>
              </a:defRPr>
            </a:lvl1pPr>
          </a:lstStyle>
          <a:p>
            <a:pPr>
              <a:defRPr/>
            </a:pPr>
            <a:fld id="{8FA74DDF-3DBF-B84B-BC1F-DFD239E48744}" type="slidenum">
              <a:rPr lang="en-US" smtClean="0">
                <a:solidFill>
                  <a:srgbClr val="FFFFFF"/>
                </a:solidFill>
              </a:rPr>
              <a:pPr>
                <a:defRPr/>
              </a:pPr>
              <a:t>‹#›</a:t>
            </a:fld>
            <a:endParaRPr lang="en-US" dirty="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7366009"/>
      </p:ext>
    </p:extLst>
  </p:cSld>
  <p:clrMap bg1="dk2" tx1="lt1" bg2="dk1"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4.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8" descr="filist~1"/>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r="2122"/>
          <a:stretch/>
        </p:blipFill>
        <p:spPr bwMode="auto">
          <a:xfrm>
            <a:off x="180528" y="0"/>
            <a:ext cx="894996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4" name="Picture 19" descr="Philistine"/>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2993"/>
          <a:stretch/>
        </p:blipFill>
        <p:spPr bwMode="auto">
          <a:xfrm>
            <a:off x="-76201" y="264925"/>
            <a:ext cx="2949239" cy="611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 name="Text Box 20"/>
          <p:cNvSpPr txBox="1">
            <a:spLocks noChangeArrowheads="1"/>
          </p:cNvSpPr>
          <p:nvPr/>
        </p:nvSpPr>
        <p:spPr bwMode="auto">
          <a:xfrm>
            <a:off x="2927506" y="1389063"/>
            <a:ext cx="12811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الأصول</a:t>
            </a:r>
            <a:endParaRPr lang="en-US" altLang="en-US" sz="3600" b="1" dirty="0">
              <a:latin typeface="Arial" panose="020B0604020202020204" pitchFamily="34" charset="0"/>
              <a:cs typeface="Arial" panose="020B0604020202020204" pitchFamily="34" charset="0"/>
            </a:endParaRPr>
          </a:p>
        </p:txBody>
      </p:sp>
      <p:sp>
        <p:nvSpPr>
          <p:cNvPr id="3093" name="Text Box 21"/>
          <p:cNvSpPr txBox="1">
            <a:spLocks noChangeArrowheads="1"/>
          </p:cNvSpPr>
          <p:nvPr/>
        </p:nvSpPr>
        <p:spPr bwMode="auto">
          <a:xfrm>
            <a:off x="3475038" y="2312988"/>
            <a:ext cx="173797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الخصائص</a:t>
            </a:r>
            <a:endParaRPr lang="en-US" altLang="en-US" sz="3600" b="1" dirty="0">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384526" y="3025775"/>
            <a:ext cx="1284326" cy="646331"/>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3600" b="1" dirty="0">
                <a:solidFill>
                  <a:srgbClr val="FF9900"/>
                </a:solidFill>
                <a:effectLst>
                  <a:outerShdw blurRad="38100" dist="38100" dir="2700000" algn="tl">
                    <a:srgbClr val="C0C0C0"/>
                  </a:outerShdw>
                </a:effectLst>
                <a:latin typeface="Arial" panose="020B0604020202020204" pitchFamily="34" charset="0"/>
                <a:cs typeface="Arial" panose="020B0604020202020204" pitchFamily="34" charset="0"/>
              </a:rPr>
              <a:t> المدن</a:t>
            </a:r>
            <a:endParaRPr lang="en-US" altLang="en-US" sz="3600" b="1" dirty="0">
              <a:solidFill>
                <a:srgbClr val="FF99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6354440" y="3916363"/>
            <a:ext cx="23246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en-US" altLang="en-US" b="1" dirty="0">
                <a:latin typeface="Arial" panose="020B0604020202020204" pitchFamily="34" charset="0"/>
                <a:cs typeface="Arial" panose="020B0604020202020204" pitchFamily="34" charset="0"/>
              </a:rPr>
              <a:t> </a:t>
            </a:r>
            <a:r>
              <a:rPr lang="ar-JO" altLang="en-US" sz="3200" b="1" dirty="0">
                <a:solidFill>
                  <a:srgbClr val="CC00CC"/>
                </a:solidFill>
                <a:latin typeface="Arial" panose="020B0604020202020204" pitchFamily="34" charset="0"/>
                <a:cs typeface="Arial" panose="020B0604020202020204" pitchFamily="34" charset="0"/>
              </a:rPr>
              <a:t>القوة العسكرية</a:t>
            </a:r>
            <a:endParaRPr lang="en-US" altLang="en-US" sz="3200" b="1" dirty="0">
              <a:solidFill>
                <a:srgbClr val="CC00CC"/>
              </a:solidFill>
              <a:latin typeface="Arial" panose="020B0604020202020204" pitchFamily="34" charset="0"/>
              <a:cs typeface="Arial" panose="020B0604020202020204" pitchFamily="34" charset="0"/>
            </a:endParaRPr>
          </a:p>
        </p:txBody>
      </p:sp>
      <p:sp>
        <p:nvSpPr>
          <p:cNvPr id="3096" name="Text Box 24"/>
          <p:cNvSpPr txBox="1">
            <a:spLocks noChangeArrowheads="1"/>
          </p:cNvSpPr>
          <p:nvPr/>
        </p:nvSpPr>
        <p:spPr bwMode="auto">
          <a:xfrm>
            <a:off x="5573372" y="3078163"/>
            <a:ext cx="110318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3200" b="1" dirty="0">
                <a:solidFill>
                  <a:schemeClr val="accent2"/>
                </a:solidFill>
                <a:latin typeface="Arial" panose="020B0604020202020204" pitchFamily="34" charset="0"/>
                <a:cs typeface="Arial" panose="020B0604020202020204" pitchFamily="34" charset="0"/>
              </a:rPr>
              <a:t>الدين </a:t>
            </a:r>
            <a:endParaRPr lang="en-US" altLang="en-US" sz="3200" b="1" dirty="0">
              <a:solidFill>
                <a:schemeClr val="accent2"/>
              </a:solidFill>
              <a:latin typeface="Arial" panose="020B0604020202020204" pitchFamily="34" charset="0"/>
              <a:cs typeface="Arial" panose="020B0604020202020204" pitchFamily="34" charset="0"/>
            </a:endParaRPr>
          </a:p>
        </p:txBody>
      </p:sp>
      <p:sp>
        <p:nvSpPr>
          <p:cNvPr id="3097" name="Text Box 25"/>
          <p:cNvSpPr txBox="1">
            <a:spLocks noChangeArrowheads="1"/>
          </p:cNvSpPr>
          <p:nvPr/>
        </p:nvSpPr>
        <p:spPr bwMode="auto">
          <a:xfrm>
            <a:off x="4116069" y="3916363"/>
            <a:ext cx="126348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3200" b="1" dirty="0">
                <a:solidFill>
                  <a:srgbClr val="003300"/>
                </a:solidFill>
                <a:latin typeface="Arial" panose="020B0604020202020204" pitchFamily="34" charset="0"/>
                <a:cs typeface="Arial" panose="020B0604020202020204" pitchFamily="34" charset="0"/>
              </a:rPr>
              <a:t> الثقافة</a:t>
            </a:r>
            <a:endParaRPr lang="en-US" altLang="en-US" sz="3200" b="1" dirty="0">
              <a:solidFill>
                <a:srgbClr val="003300"/>
              </a:solidFill>
              <a:latin typeface="Arial" panose="020B0604020202020204" pitchFamily="34" charset="0"/>
              <a:cs typeface="Arial" panose="020B0604020202020204" pitchFamily="34" charset="0"/>
            </a:endParaRPr>
          </a:p>
        </p:txBody>
      </p:sp>
      <p:sp>
        <p:nvSpPr>
          <p:cNvPr id="3099" name="Text Box 27"/>
          <p:cNvSpPr txBox="1">
            <a:spLocks noChangeArrowheads="1"/>
          </p:cNvSpPr>
          <p:nvPr/>
        </p:nvSpPr>
        <p:spPr bwMode="auto">
          <a:xfrm>
            <a:off x="5424488" y="4905375"/>
            <a:ext cx="155844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التداعيات</a:t>
            </a:r>
            <a:endParaRPr lang="en-US" altLang="en-US" sz="3600" b="1" dirty="0">
              <a:latin typeface="Arial" panose="020B0604020202020204" pitchFamily="34" charset="0"/>
              <a:cs typeface="Arial" panose="020B0604020202020204" pitchFamily="34" charset="0"/>
            </a:endParaRPr>
          </a:p>
        </p:txBody>
      </p:sp>
      <p:sp>
        <p:nvSpPr>
          <p:cNvPr id="95245" name="Text Box 20"/>
          <p:cNvSpPr txBox="1">
            <a:spLocks noChangeArrowheads="1"/>
          </p:cNvSpPr>
          <p:nvPr/>
        </p:nvSpPr>
        <p:spPr bwMode="auto">
          <a:xfrm>
            <a:off x="8316416"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104</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13769" y="260648"/>
            <a:ext cx="5387994" cy="1015663"/>
          </a:xfrm>
          <a:solidFill>
            <a:srgbClr val="008000"/>
          </a:solidFill>
          <a:effectLst>
            <a:outerShdw blurRad="63500" dist="38099" dir="2700000" algn="ctr" rotWithShape="0">
              <a:schemeClr val="tx2">
                <a:alpha val="74997"/>
              </a:schemeClr>
            </a:outerShdw>
          </a:effectLst>
        </p:spPr>
        <p:txBody>
          <a:bodyPr wrap="square">
            <a:spAutoFit/>
          </a:bodyPr>
          <a:lstStyle/>
          <a:p>
            <a:pPr eaLnBrk="1" hangingPunct="1"/>
            <a:r>
              <a:rPr lang="ar-JO" altLang="en-US" sz="6000" dirty="0">
                <a:solidFill>
                  <a:schemeClr val="bg1"/>
                </a:solidFill>
                <a:effectLst>
                  <a:outerShdw blurRad="38100" dist="38100" dir="2700000" algn="tl">
                    <a:srgbClr val="000000"/>
                  </a:outerShdw>
                </a:effectLst>
                <a:ea typeface="ＭＳ Ｐゴシック" pitchFamily="34" charset="-128"/>
              </a:rPr>
              <a:t>الفلسطيين</a:t>
            </a:r>
            <a:endParaRPr lang="en-US" altLang="en-US" sz="6000" dirty="0">
              <a:solidFill>
                <a:schemeClr val="bg1"/>
              </a:solidFill>
              <a:effectLst>
                <a:outerShdw blurRad="38100" dist="38100" dir="2700000" algn="tl">
                  <a:srgbClr val="000000"/>
                </a:outerShdw>
              </a:effectLst>
              <a:ea typeface="ＭＳ Ｐゴシック" pitchFamily="34" charset="-128"/>
            </a:endParaRPr>
          </a:p>
        </p:txBody>
      </p:sp>
      <p:sp>
        <p:nvSpPr>
          <p:cNvPr id="17" name="Rectangle 16">
            <a:extLst>
              <a:ext uri="{FF2B5EF4-FFF2-40B4-BE49-F238E27FC236}">
                <a16:creationId xmlns:a16="http://schemas.microsoft.com/office/drawing/2014/main" id="{4A195C68-14F0-7627-158F-9665E16DF12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92"/>
                                        </p:tgtEl>
                                        <p:attrNameLst>
                                          <p:attrName>style.visibility</p:attrName>
                                        </p:attrNameLst>
                                      </p:cBhvr>
                                      <p:to>
                                        <p:strVal val="visible"/>
                                      </p:to>
                                    </p:set>
                                    <p:animEffect transition="in" filter="checkerboard(across)">
                                      <p:cBhvr>
                                        <p:cTn id="7" dur="500"/>
                                        <p:tgtEl>
                                          <p:spTgt spid="3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93"/>
                                        </p:tgtEl>
                                        <p:attrNameLst>
                                          <p:attrName>style.visibility</p:attrName>
                                        </p:attrNameLst>
                                      </p:cBhvr>
                                      <p:to>
                                        <p:strVal val="visible"/>
                                      </p:to>
                                    </p:set>
                                    <p:animEffect transition="in" filter="wipe(up)">
                                      <p:cBhvr>
                                        <p:cTn id="12" dur="500"/>
                                        <p:tgtEl>
                                          <p:spTgt spid="30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99"/>
                                        </p:tgtEl>
                                        <p:attrNameLst>
                                          <p:attrName>style.visibility</p:attrName>
                                        </p:attrNameLst>
                                      </p:cBhvr>
                                      <p:to>
                                        <p:strVal val="visible"/>
                                      </p:to>
                                    </p:set>
                                    <p:animEffect transition="in" filter="checkerboard(across)">
                                      <p:cBhvr>
                                        <p:cTn id="17" dur="500"/>
                                        <p:tgtEl>
                                          <p:spTgt spid="30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094"/>
                                        </p:tgtEl>
                                        <p:attrNameLst>
                                          <p:attrName>style.visibility</p:attrName>
                                        </p:attrNameLst>
                                      </p:cBhvr>
                                      <p:to>
                                        <p:strVal val="visible"/>
                                      </p:to>
                                    </p:set>
                                    <p:anim calcmode="lin" valueType="num">
                                      <p:cBhvr additive="base">
                                        <p:cTn id="22" dur="500" fill="hold"/>
                                        <p:tgtEl>
                                          <p:spTgt spid="3094"/>
                                        </p:tgtEl>
                                        <p:attrNameLst>
                                          <p:attrName>ppt_x</p:attrName>
                                        </p:attrNameLst>
                                      </p:cBhvr>
                                      <p:tavLst>
                                        <p:tav tm="0">
                                          <p:val>
                                            <p:strVal val="0-#ppt_w/2"/>
                                          </p:val>
                                        </p:tav>
                                        <p:tav tm="100000">
                                          <p:val>
                                            <p:strVal val="#ppt_x"/>
                                          </p:val>
                                        </p:tav>
                                      </p:tavLst>
                                    </p:anim>
                                    <p:anim calcmode="lin" valueType="num">
                                      <p:cBhvr additive="base">
                                        <p:cTn id="23" dur="500" fill="hold"/>
                                        <p:tgtEl>
                                          <p:spTgt spid="309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096"/>
                                        </p:tgtEl>
                                        <p:attrNameLst>
                                          <p:attrName>style.visibility</p:attrName>
                                        </p:attrNameLst>
                                      </p:cBhvr>
                                      <p:to>
                                        <p:strVal val="visible"/>
                                      </p:to>
                                    </p:set>
                                    <p:anim calcmode="lin" valueType="num">
                                      <p:cBhvr additive="base">
                                        <p:cTn id="28" dur="500" fill="hold"/>
                                        <p:tgtEl>
                                          <p:spTgt spid="3096"/>
                                        </p:tgtEl>
                                        <p:attrNameLst>
                                          <p:attrName>ppt_x</p:attrName>
                                        </p:attrNameLst>
                                      </p:cBhvr>
                                      <p:tavLst>
                                        <p:tav tm="0">
                                          <p:val>
                                            <p:strVal val="0-#ppt_w/2"/>
                                          </p:val>
                                        </p:tav>
                                        <p:tav tm="100000">
                                          <p:val>
                                            <p:strVal val="#ppt_x"/>
                                          </p:val>
                                        </p:tav>
                                      </p:tavLst>
                                    </p:anim>
                                    <p:anim calcmode="lin" valueType="num">
                                      <p:cBhvr additive="base">
                                        <p:cTn id="29" dur="500" fill="hold"/>
                                        <p:tgtEl>
                                          <p:spTgt spid="309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097"/>
                                        </p:tgtEl>
                                        <p:attrNameLst>
                                          <p:attrName>style.visibility</p:attrName>
                                        </p:attrNameLst>
                                      </p:cBhvr>
                                      <p:to>
                                        <p:strVal val="visible"/>
                                      </p:to>
                                    </p:set>
                                    <p:anim calcmode="lin" valueType="num">
                                      <p:cBhvr additive="base">
                                        <p:cTn id="34" dur="500" fill="hold"/>
                                        <p:tgtEl>
                                          <p:spTgt spid="3097"/>
                                        </p:tgtEl>
                                        <p:attrNameLst>
                                          <p:attrName>ppt_x</p:attrName>
                                        </p:attrNameLst>
                                      </p:cBhvr>
                                      <p:tavLst>
                                        <p:tav tm="0">
                                          <p:val>
                                            <p:strVal val="0-#ppt_w/2"/>
                                          </p:val>
                                        </p:tav>
                                        <p:tav tm="100000">
                                          <p:val>
                                            <p:strVal val="#ppt_x"/>
                                          </p:val>
                                        </p:tav>
                                      </p:tavLst>
                                    </p:anim>
                                    <p:anim calcmode="lin" valueType="num">
                                      <p:cBhvr additive="base">
                                        <p:cTn id="35" dur="500" fill="hold"/>
                                        <p:tgtEl>
                                          <p:spTgt spid="3097"/>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095"/>
                                        </p:tgtEl>
                                        <p:attrNameLst>
                                          <p:attrName>style.visibility</p:attrName>
                                        </p:attrNameLst>
                                      </p:cBhvr>
                                      <p:to>
                                        <p:strVal val="visible"/>
                                      </p:to>
                                    </p:set>
                                    <p:anim calcmode="lin" valueType="num">
                                      <p:cBhvr additive="base">
                                        <p:cTn id="40" dur="500" fill="hold"/>
                                        <p:tgtEl>
                                          <p:spTgt spid="3095"/>
                                        </p:tgtEl>
                                        <p:attrNameLst>
                                          <p:attrName>ppt_x</p:attrName>
                                        </p:attrNameLst>
                                      </p:cBhvr>
                                      <p:tavLst>
                                        <p:tav tm="0">
                                          <p:val>
                                            <p:strVal val="0-#ppt_w/2"/>
                                          </p:val>
                                        </p:tav>
                                        <p:tav tm="100000">
                                          <p:val>
                                            <p:strVal val="#ppt_x"/>
                                          </p:val>
                                        </p:tav>
                                      </p:tavLst>
                                    </p:anim>
                                    <p:anim calcmode="lin" valueType="num">
                                      <p:cBhvr additive="base">
                                        <p:cTn id="41" dur="500" fill="hold"/>
                                        <p:tgtEl>
                                          <p:spTgt spid="30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 grpId="0" autoUpdateAnimBg="0"/>
      <p:bldP spid="3093" grpId="0" autoUpdateAnimBg="0"/>
      <p:bldP spid="3094" grpId="0" autoUpdateAnimBg="0"/>
      <p:bldP spid="3095" grpId="0" autoUpdateAnimBg="0"/>
      <p:bldP spid="3096" grpId="0" autoUpdateAnimBg="0"/>
      <p:bldP spid="3097" grpId="0" autoUpdateAnimBg="0"/>
      <p:bldP spid="309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579813" y="-8012"/>
            <a:ext cx="55641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5"/>
          <p:cNvSpPr>
            <a:spLocks noGrp="1" noChangeArrowheads="1"/>
          </p:cNvSpPr>
          <p:nvPr>
            <p:ph type="title"/>
          </p:nvPr>
        </p:nvSpPr>
        <p:spPr>
          <a:xfrm>
            <a:off x="228600" y="457200"/>
            <a:ext cx="2895600" cy="4267200"/>
          </a:xfrm>
        </p:spPr>
        <p:txBody>
          <a:bodyPr/>
          <a:lstStyle/>
          <a:p>
            <a:pPr eaLnBrk="1" hangingPunct="1"/>
            <a:r>
              <a:rPr lang="ar-JO" altLang="en-US" sz="4000" dirty="0">
                <a:ea typeface="ＭＳ Ｐゴシック" pitchFamily="34" charset="-128"/>
              </a:rPr>
              <a:t>منطقة</a:t>
            </a:r>
            <a:br>
              <a:rPr lang="ar-JO" altLang="en-US" sz="4000" dirty="0">
                <a:ea typeface="ＭＳ Ｐゴシック" pitchFamily="34" charset="-128"/>
              </a:rPr>
            </a:br>
            <a:r>
              <a:rPr lang="ar-JO" altLang="en-US" sz="4000" dirty="0">
                <a:ea typeface="ＭＳ Ｐゴシック" pitchFamily="34" charset="-128"/>
              </a:rPr>
              <a:t>فلسطين</a:t>
            </a:r>
            <a:br>
              <a:rPr lang="ar-JO" altLang="en-US" sz="4000" dirty="0">
                <a:ea typeface="ＭＳ Ｐゴシック" pitchFamily="34" charset="-128"/>
              </a:rPr>
            </a:br>
            <a:r>
              <a:rPr lang="ar-JO" altLang="en-US" sz="4000" dirty="0">
                <a:ea typeface="ＭＳ Ｐゴシック" pitchFamily="34" charset="-128"/>
              </a:rPr>
              <a:t>اليوم</a:t>
            </a:r>
            <a:endParaRPr lang="en-US" altLang="en-US" sz="4000" dirty="0">
              <a:ea typeface="ＭＳ Ｐゴシック" pitchFamily="34" charset="-128"/>
            </a:endParaRPr>
          </a:p>
        </p:txBody>
      </p:sp>
      <p:sp>
        <p:nvSpPr>
          <p:cNvPr id="4" name="Oval 4"/>
          <p:cNvSpPr>
            <a:spLocks noChangeArrowheads="1"/>
          </p:cNvSpPr>
          <p:nvPr/>
        </p:nvSpPr>
        <p:spPr bwMode="auto">
          <a:xfrm rot="1900144">
            <a:off x="3606800" y="4005263"/>
            <a:ext cx="1481138" cy="276225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70866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Title 1"/>
          <p:cNvSpPr>
            <a:spLocks noGrp="1"/>
          </p:cNvSpPr>
          <p:nvPr>
            <p:ph type="title" idx="4294967295"/>
          </p:nvPr>
        </p:nvSpPr>
        <p:spPr>
          <a:xfrm>
            <a:off x="6950075" y="609600"/>
            <a:ext cx="2230438" cy="3683000"/>
          </a:xfrm>
        </p:spPr>
        <p:txBody>
          <a:bodyPr/>
          <a:lstStyle/>
          <a:p>
            <a:br>
              <a:rPr lang="en-US" altLang="en-US" dirty="0">
                <a:ea typeface="ＭＳ Ｐゴシック" pitchFamily="34" charset="-128"/>
              </a:rPr>
            </a:br>
            <a:r>
              <a:rPr lang="ar-JO" altLang="en-US" dirty="0">
                <a:ea typeface="ＭＳ Ｐゴシック" pitchFamily="34" charset="-128"/>
              </a:rPr>
              <a:t>تخلت إسرائيل لاحقاً عن قطاع غزة</a:t>
            </a:r>
            <a:endParaRPr lang="en-US" altLang="en-US" dirty="0">
              <a:ea typeface="ＭＳ Ｐゴシック"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9450" cy="784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Title 1"/>
          <p:cNvSpPr>
            <a:spLocks noGrp="1"/>
          </p:cNvSpPr>
          <p:nvPr>
            <p:ph type="title" idx="4294967295"/>
          </p:nvPr>
        </p:nvSpPr>
        <p:spPr>
          <a:xfrm>
            <a:off x="5940425" y="609600"/>
            <a:ext cx="3024188" cy="2459038"/>
          </a:xfrm>
        </p:spPr>
        <p:txBody>
          <a:bodyPr/>
          <a:lstStyle/>
          <a:p>
            <a:r>
              <a:rPr lang="ar-JO" altLang="en-US" dirty="0">
                <a:ea typeface="ＭＳ Ｐゴシック" pitchFamily="34" charset="-128"/>
              </a:rPr>
              <a:t>غزة عن قرب في 1999</a:t>
            </a:r>
            <a:endParaRPr lang="en-US" altLang="en-US" dirty="0">
              <a:ea typeface="ＭＳ Ｐゴシック"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3938"/>
            <a:ext cx="9144000" cy="586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4427984" y="933683"/>
            <a:ext cx="4716016"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defRPr/>
            </a:pPr>
            <a:r>
              <a:rPr lang="ar-JO" b="1" dirty="0">
                <a:solidFill>
                  <a:srgbClr val="FFFFFF"/>
                </a:solidFill>
                <a:effectLst>
                  <a:glow rad="393700">
                    <a:schemeClr val="tx1">
                      <a:alpha val="95000"/>
                    </a:schemeClr>
                  </a:glow>
                </a:effectLst>
                <a:latin typeface="Arial" panose="020B0604020202020204" pitchFamily="34" charset="0"/>
                <a:cs typeface="Arial" panose="020B0604020202020204" pitchFamily="34" charset="0"/>
              </a:rPr>
              <a:t>2. المدينتين الأخريين – جت وعقرون – كانت مدن داخلية على السهل في مكان ما شرق المدن الساحلية الثلاثة، لكن علماء الآثار لم يتفقوا على الموقع الأصلي لهاتين المدينتين.</a:t>
            </a:r>
            <a:r>
              <a:rPr lang="en-US" b="1" dirty="0">
                <a:solidFill>
                  <a:srgbClr val="FFFFFF"/>
                </a:solidFill>
                <a:effectLst>
                  <a:glow rad="393700">
                    <a:schemeClr val="tx1">
                      <a:alpha val="95000"/>
                    </a:schemeClr>
                  </a:glow>
                </a:effectLst>
                <a:latin typeface="Arial" panose="020B0604020202020204" pitchFamily="34" charset="0"/>
                <a:cs typeface="Arial" panose="020B0604020202020204" pitchFamily="34" charset="0"/>
              </a:rPr>
              <a:t> </a:t>
            </a:r>
          </a:p>
        </p:txBody>
      </p:sp>
      <p:sp>
        <p:nvSpPr>
          <p:cNvPr id="112643"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105</a:t>
            </a:r>
            <a:endParaRPr lang="en-US" altLang="en-US" b="1" dirty="0">
              <a:latin typeface="Arial" panose="020B0604020202020204" pitchFamily="34" charset="0"/>
              <a:cs typeface="Arial" panose="020B0604020202020204" pitchFamily="34" charset="0"/>
            </a:endParaRPr>
          </a:p>
        </p:txBody>
      </p:sp>
      <p:sp>
        <p:nvSpPr>
          <p:cNvPr id="9" name="Freeform 6"/>
          <p:cNvSpPr>
            <a:spLocks/>
          </p:cNvSpPr>
          <p:nvPr/>
        </p:nvSpPr>
        <p:spPr bwMode="auto">
          <a:xfrm rot="208839">
            <a:off x="-2938463" y="-200025"/>
            <a:ext cx="6407151" cy="8053388"/>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35496" y="933683"/>
            <a:ext cx="432048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defRPr/>
            </a:pPr>
            <a:r>
              <a:rPr lang="ar-JO" b="1" dirty="0">
                <a:solidFill>
                  <a:srgbClr val="FFFFFF"/>
                </a:solidFill>
                <a:effectLst>
                  <a:glow rad="393700">
                    <a:schemeClr val="tx1">
                      <a:alpha val="95000"/>
                    </a:schemeClr>
                  </a:glow>
                </a:effectLst>
                <a:latin typeface="Arial" panose="020B0604020202020204" pitchFamily="34" charset="0"/>
                <a:cs typeface="Arial" panose="020B0604020202020204" pitchFamily="34" charset="0"/>
              </a:rPr>
              <a:t>1. الثلاثة الأوائل – أشقلون، أشدود غزة – يقعون على أو بجانب ساحل البحر، على جانبي خط عبر ماريس (طريق البحر) </a:t>
            </a:r>
            <a:endParaRPr lang="en-US" b="1" dirty="0">
              <a:solidFill>
                <a:srgbClr val="FFFFFF"/>
              </a:solidFill>
              <a:effectLst>
                <a:glow rad="393700">
                  <a:schemeClr val="tx1">
                    <a:alpha val="95000"/>
                  </a:schemeClr>
                </a:glow>
              </a:effectLst>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179388" y="30163"/>
            <a:ext cx="8388350" cy="735012"/>
          </a:xfrm>
        </p:spPr>
        <p:txBody>
          <a:bodyPr/>
          <a:lstStyle/>
          <a:p>
            <a:pPr algn="l">
              <a:defRPr/>
            </a:pPr>
            <a:r>
              <a:rPr lang="ar-JO" kern="1200" dirty="0">
                <a:solidFill>
                  <a:srgbClr val="FF0000"/>
                </a:solidFill>
                <a:ea typeface="ＭＳ Ｐゴシック"/>
              </a:rPr>
              <a:t>جغرافية فلسطية</a:t>
            </a:r>
            <a:endParaRPr lang="en-US" dirty="0">
              <a:solidFill>
                <a:srgbClr val="FF0000"/>
              </a:solidFill>
            </a:endParaRPr>
          </a:p>
        </p:txBody>
      </p:sp>
      <p:sp>
        <p:nvSpPr>
          <p:cNvPr id="11" name="Oval 4"/>
          <p:cNvSpPr>
            <a:spLocks noChangeArrowheads="1"/>
          </p:cNvSpPr>
          <p:nvPr/>
        </p:nvSpPr>
        <p:spPr bwMode="auto">
          <a:xfrm rot="1900144">
            <a:off x="1954213" y="3816350"/>
            <a:ext cx="1196975" cy="1912938"/>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0-#ppt_w/2"/>
                                          </p:val>
                                        </p:tav>
                                        <p:tav tm="100000">
                                          <p:val>
                                            <p:strVal val="#ppt_x"/>
                                          </p:val>
                                        </p:tav>
                                      </p:tavLst>
                                    </p:anim>
                                    <p:anim calcmode="lin" valueType="num">
                                      <p:cBhvr additive="base">
                                        <p:cTn id="18" dur="500" fill="hold"/>
                                        <p:tgtEl>
                                          <p:spTgt spid="717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4500563" y="2492375"/>
            <a:ext cx="4643437"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pPr>
            <a:r>
              <a:rPr lang="ar-JO" altLang="en-US" sz="2800" b="1" dirty="0">
                <a:solidFill>
                  <a:srgbClr val="FFFFFF"/>
                </a:solidFill>
                <a:latin typeface="Arial" panose="020B0604020202020204" pitchFamily="34" charset="0"/>
                <a:cs typeface="Arial" panose="020B0604020202020204" pitchFamily="34" charset="0"/>
              </a:rPr>
              <a:t>1. </a:t>
            </a:r>
            <a:r>
              <a:rPr lang="ar-JO" altLang="en-US" sz="2800" b="1" dirty="0">
                <a:solidFill>
                  <a:srgbClr val="FFFF00"/>
                </a:solidFill>
                <a:latin typeface="Arial" panose="020B0604020202020204" pitchFamily="34" charset="0"/>
                <a:cs typeface="Arial" panose="020B0604020202020204" pitchFamily="34" charset="0"/>
              </a:rPr>
              <a:t>الفخار</a:t>
            </a:r>
            <a:r>
              <a:rPr lang="ar-JO" altLang="en-US" sz="2800" b="1" dirty="0">
                <a:solidFill>
                  <a:srgbClr val="FFFFFF"/>
                </a:solidFill>
                <a:latin typeface="Arial" panose="020B0604020202020204" pitchFamily="34" charset="0"/>
                <a:cs typeface="Arial" panose="020B0604020202020204" pitchFamily="34" charset="0"/>
              </a:rPr>
              <a:t> الفلسطيني بزخارف وتماثيل الطيور المميزة والأنيقة.</a:t>
            </a:r>
            <a:endParaRPr lang="en-US" altLang="en-US" sz="2800" b="1" dirty="0">
              <a:solidFill>
                <a:srgbClr val="FFFFFF"/>
              </a:solidFill>
              <a:latin typeface="Arial" panose="020B0604020202020204" pitchFamily="34" charset="0"/>
              <a:cs typeface="Arial" panose="020B0604020202020204" pitchFamily="34" charset="0"/>
            </a:endParaRPr>
          </a:p>
          <a:p>
            <a:pPr algn="r" rtl="1" eaLnBrk="1" hangingPunct="1">
              <a:spcBef>
                <a:spcPct val="50000"/>
              </a:spcBef>
            </a:pPr>
            <a:r>
              <a:rPr lang="ar-JO" altLang="en-US" sz="2800" b="1" dirty="0">
                <a:solidFill>
                  <a:schemeClr val="bg1"/>
                </a:solidFill>
                <a:latin typeface="Arial" panose="020B0604020202020204" pitchFamily="34" charset="0"/>
                <a:cs typeface="Arial" panose="020B0604020202020204" pitchFamily="34" charset="0"/>
              </a:rPr>
              <a:t>2. أنواع كثيرة من </a:t>
            </a:r>
            <a:r>
              <a:rPr lang="ar-JO" altLang="en-US" sz="2800" b="1" dirty="0">
                <a:solidFill>
                  <a:srgbClr val="FFFF00"/>
                </a:solidFill>
                <a:latin typeface="Arial" panose="020B0604020202020204" pitchFamily="34" charset="0"/>
                <a:cs typeface="Arial" panose="020B0604020202020204" pitchFamily="34" charset="0"/>
              </a:rPr>
              <a:t>الأسلحة.</a:t>
            </a:r>
            <a:endParaRPr lang="en-US" altLang="en-US" sz="2800" b="1" dirty="0">
              <a:solidFill>
                <a:srgbClr val="FFFF00"/>
              </a:solidFill>
              <a:latin typeface="Arial" panose="020B0604020202020204" pitchFamily="34" charset="0"/>
              <a:cs typeface="Arial" panose="020B0604020202020204" pitchFamily="34" charset="0"/>
            </a:endParaRPr>
          </a:p>
          <a:p>
            <a:pPr algn="r" rtl="1" eaLnBrk="1" hangingPunct="1">
              <a:spcBef>
                <a:spcPct val="50000"/>
              </a:spcBef>
            </a:pPr>
            <a:r>
              <a:rPr lang="ar-JO" altLang="en-US" sz="2800" b="1" dirty="0">
                <a:solidFill>
                  <a:schemeClr val="bg1"/>
                </a:solidFill>
                <a:latin typeface="Arial" panose="020B0604020202020204" pitchFamily="34" charset="0"/>
                <a:cs typeface="Arial" panose="020B0604020202020204" pitchFamily="34" charset="0"/>
              </a:rPr>
              <a:t>3. </a:t>
            </a:r>
            <a:r>
              <a:rPr lang="ar-JO" altLang="en-US" sz="2800" b="1" dirty="0">
                <a:solidFill>
                  <a:srgbClr val="FFFF00"/>
                </a:solidFill>
                <a:latin typeface="Arial" panose="020B0604020202020204" pitchFamily="34" charset="0"/>
                <a:cs typeface="Arial" panose="020B0604020202020204" pitchFamily="34" charset="0"/>
              </a:rPr>
              <a:t>هياكل </a:t>
            </a:r>
            <a:r>
              <a:rPr lang="ar-JO" altLang="en-US" sz="2800" b="1" dirty="0">
                <a:solidFill>
                  <a:schemeClr val="bg1"/>
                </a:solidFill>
                <a:latin typeface="Arial" panose="020B0604020202020204" pitchFamily="34" charset="0"/>
                <a:cs typeface="Arial" panose="020B0604020202020204" pitchFamily="34" charset="0"/>
              </a:rPr>
              <a:t>الآلهة والإلهات الفلسطية</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113667"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rgbClr val="FFFFFF"/>
                </a:solidFill>
                <a:latin typeface="Arial" panose="020B0604020202020204" pitchFamily="34" charset="0"/>
                <a:cs typeface="Arial" panose="020B0604020202020204" pitchFamily="34" charset="0"/>
              </a:rPr>
              <a:t>105</a:t>
            </a:r>
            <a:endParaRPr lang="en-US" alt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0" y="417444"/>
            <a:ext cx="3886200" cy="1754326"/>
          </a:xfrm>
          <a:effectLst>
            <a:outerShdw blurRad="63500" dist="38099" dir="2700000" algn="ctr" rotWithShape="0">
              <a:schemeClr val="tx1">
                <a:alpha val="74997"/>
              </a:schemeClr>
            </a:outerShdw>
          </a:effectLst>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spcBef>
                <a:spcPct val="50000"/>
              </a:spcBef>
              <a:defRPr/>
            </a:pPr>
            <a:r>
              <a:rPr lang="ar-JO" sz="3600" kern="1200" dirty="0">
                <a:solidFill>
                  <a:srgbClr val="FFFFFF"/>
                </a:solidFill>
                <a:ea typeface="+mn-ea"/>
              </a:rPr>
              <a:t>اكتشافات</a:t>
            </a:r>
            <a:br>
              <a:rPr lang="ar-JO" sz="3600" kern="1200" dirty="0">
                <a:solidFill>
                  <a:srgbClr val="FFFFFF"/>
                </a:solidFill>
                <a:ea typeface="+mn-ea"/>
              </a:rPr>
            </a:br>
            <a:r>
              <a:rPr lang="ar-JO" sz="3600" kern="1200" dirty="0">
                <a:solidFill>
                  <a:srgbClr val="FFFFFF"/>
                </a:solidFill>
                <a:ea typeface="+mn-ea"/>
              </a:rPr>
              <a:t>أثرية</a:t>
            </a:r>
            <a:br>
              <a:rPr lang="ar-JO" sz="3600" kern="1200" dirty="0">
                <a:solidFill>
                  <a:srgbClr val="FFFFFF"/>
                </a:solidFill>
                <a:ea typeface="+mn-ea"/>
              </a:rPr>
            </a:br>
            <a:r>
              <a:rPr lang="ar-JO" sz="3600" kern="1200" dirty="0">
                <a:solidFill>
                  <a:srgbClr val="FFFFFF"/>
                </a:solidFill>
                <a:ea typeface="+mn-ea"/>
              </a:rPr>
              <a:t>رئيسية</a:t>
            </a:r>
            <a:endParaRPr lang="en-US" sz="3600" kern="1200" dirty="0">
              <a:solidFill>
                <a:srgbClr val="FFFFFF"/>
              </a:solidFill>
              <a:ea typeface="+mn-ea"/>
            </a:endParaRPr>
          </a:p>
        </p:txBody>
      </p:sp>
      <p:pic>
        <p:nvPicPr>
          <p:cNvPr id="1136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3" y="549275"/>
            <a:ext cx="4445000" cy="585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0-#ppt_w/2"/>
                                          </p:val>
                                        </p:tav>
                                        <p:tav tm="100000">
                                          <p:val>
                                            <p:strVal val="#ppt_x"/>
                                          </p:val>
                                        </p:tav>
                                      </p:tavLst>
                                    </p:anim>
                                    <p:anim calcmode="lin" valueType="num">
                                      <p:cBhvr additive="base">
                                        <p:cTn id="8"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28600" y="990600"/>
            <a:ext cx="8915400"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33363" indent="-2333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spcBef>
                <a:spcPct val="50000"/>
              </a:spcBef>
              <a:defRPr/>
            </a:pPr>
            <a:r>
              <a:rPr lang="ar-JO" b="1" dirty="0">
                <a:latin typeface="Arial" panose="020B0604020202020204" pitchFamily="34" charset="0"/>
                <a:cs typeface="Arial" panose="020B0604020202020204" pitchFamily="34" charset="0"/>
              </a:rPr>
              <a:t>مدينة رئيسية طول الألفية الثانية ق.م (العصر البرونزي الوسيط والمتأخر)</a:t>
            </a:r>
            <a:endParaRPr lang="en-US" b="1" dirty="0">
              <a:latin typeface="Arial" panose="020B0604020202020204" pitchFamily="34" charset="0"/>
              <a:cs typeface="Arial" panose="020B0604020202020204" pitchFamily="34" charset="0"/>
            </a:endParaRPr>
          </a:p>
          <a:p>
            <a:pPr marL="0" indent="0" algn="r" eaLnBrk="1" hangingPunct="1">
              <a:spcBef>
                <a:spcPct val="50000"/>
              </a:spcBef>
              <a:defRPr/>
            </a:pPr>
            <a:r>
              <a:rPr lang="ar-JO" b="1" dirty="0">
                <a:latin typeface="Arial" panose="020B0604020202020204" pitchFamily="34" charset="0"/>
                <a:cs typeface="Arial" panose="020B0604020202020204" pitchFamily="34" charset="0"/>
              </a:rPr>
              <a:t>السجلات الكتابية:</a:t>
            </a:r>
            <a:endParaRPr lang="en-US" b="1" dirty="0">
              <a:latin typeface="Arial" panose="020B0604020202020204" pitchFamily="34" charset="0"/>
              <a:cs typeface="Arial" panose="020B0604020202020204" pitchFamily="34" charset="0"/>
            </a:endParaRPr>
          </a:p>
          <a:p>
            <a:pPr marL="342900" indent="-342900" algn="r" rtl="1" eaLnBrk="1" hangingPunct="1">
              <a:spcBef>
                <a:spcPct val="50000"/>
              </a:spcBef>
              <a:buFont typeface="Arial"/>
              <a:buChar char="•"/>
              <a:defRPr/>
            </a:pPr>
            <a:r>
              <a:rPr lang="ar-JO" b="1" dirty="0">
                <a:latin typeface="Arial" panose="020B0604020202020204" pitchFamily="34" charset="0"/>
                <a:cs typeface="Arial" panose="020B0604020202020204" pitchFamily="34" charset="0"/>
              </a:rPr>
              <a:t>تم احتلال هذه المدينة مرة من قبل يهوذا (قض 1: 18)</a:t>
            </a:r>
            <a:endParaRPr lang="en-US" b="1" dirty="0">
              <a:latin typeface="Arial" panose="020B0604020202020204" pitchFamily="34" charset="0"/>
              <a:cs typeface="Arial" panose="020B0604020202020204" pitchFamily="34" charset="0"/>
            </a:endParaRPr>
          </a:p>
          <a:p>
            <a:pPr marL="342900" indent="-342900" algn="r" rtl="1" eaLnBrk="1" hangingPunct="1">
              <a:spcBef>
                <a:spcPct val="50000"/>
              </a:spcBef>
              <a:buFont typeface="Arial"/>
              <a:buChar char="•"/>
              <a:defRPr/>
            </a:pPr>
            <a:r>
              <a:rPr lang="ar-JO" b="1" dirty="0">
                <a:latin typeface="Arial" panose="020B0604020202020204" pitchFamily="34" charset="0"/>
                <a:cs typeface="Arial" panose="020B0604020202020204" pitchFamily="34" charset="0"/>
              </a:rPr>
              <a:t>رجعت إلى حكم الفلسطيين في أيام شمشون (قض 14: 19)</a:t>
            </a:r>
            <a:endParaRPr lang="en-US" b="1" dirty="0">
              <a:latin typeface="Arial" panose="020B0604020202020204" pitchFamily="34" charset="0"/>
              <a:cs typeface="Arial" panose="020B0604020202020204" pitchFamily="34" charset="0"/>
            </a:endParaRPr>
          </a:p>
        </p:txBody>
      </p:sp>
      <p:sp>
        <p:nvSpPr>
          <p:cNvPr id="8198" name="Text Box 6"/>
          <p:cNvSpPr txBox="1">
            <a:spLocks noChangeArrowheads="1"/>
          </p:cNvSpPr>
          <p:nvPr/>
        </p:nvSpPr>
        <p:spPr bwMode="auto">
          <a:xfrm>
            <a:off x="3505200" y="3962400"/>
            <a:ext cx="2590800" cy="120032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tx2"/>
                </a:solidFill>
                <a:latin typeface="Arial" panose="020B0604020202020204" pitchFamily="34" charset="0"/>
                <a:cs typeface="Arial" panose="020B0604020202020204" pitchFamily="34" charset="0"/>
              </a:rPr>
              <a:t>تمثال من أشقلون  (غالباً من القرن الرابع قبل الميلاد)</a:t>
            </a:r>
            <a:endParaRPr lang="en-US" altLang="en-US" b="1" dirty="0">
              <a:solidFill>
                <a:schemeClr val="tx2"/>
              </a:solidFill>
              <a:latin typeface="Arial" panose="020B0604020202020204" pitchFamily="34" charset="0"/>
              <a:cs typeface="Arial" panose="020B0604020202020204" pitchFamily="34" charset="0"/>
            </a:endParaRPr>
          </a:p>
        </p:txBody>
      </p:sp>
      <p:pic>
        <p:nvPicPr>
          <p:cNvPr id="114691" name="Picture 9" descr="filis~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938" y="3657600"/>
            <a:ext cx="2792412" cy="2819400"/>
          </a:xfrm>
          <a:prstGeom prst="rect">
            <a:avLst/>
          </a:prstGeom>
          <a:noFill/>
          <a:ln w="9525">
            <a:solidFill>
              <a:srgbClr val="FF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14692" name="Picture 10" descr="filis~2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41475" y="3505200"/>
            <a:ext cx="154781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3" name="Text Box 11"/>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105</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0"/>
            <a:ext cx="7772400" cy="874713"/>
          </a:xfrm>
          <a:solidFill>
            <a:srgbClr val="008000"/>
          </a:solidFill>
        </p:spPr>
        <p:txBody>
          <a:bodyPr/>
          <a:lstStyle/>
          <a:p>
            <a:pPr eaLnBrk="1" hangingPunct="1"/>
            <a:r>
              <a:rPr lang="ar-JO" altLang="en-US" sz="3600" dirty="0">
                <a:solidFill>
                  <a:srgbClr val="FFFFFF"/>
                </a:solidFill>
                <a:ea typeface="ＭＳ Ｐゴシック" pitchFamily="34" charset="-128"/>
              </a:rPr>
              <a:t>أشقلون</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0-#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8"/>
                                        </p:tgtEl>
                                        <p:attrNameLst>
                                          <p:attrName>style.visibility</p:attrName>
                                        </p:attrNameLst>
                                      </p:cBhvr>
                                      <p:to>
                                        <p:strVal val="visible"/>
                                      </p:to>
                                    </p:set>
                                    <p:anim calcmode="lin" valueType="num">
                                      <p:cBhvr additive="base">
                                        <p:cTn id="13" dur="500" fill="hold"/>
                                        <p:tgtEl>
                                          <p:spTgt spid="8198"/>
                                        </p:tgtEl>
                                        <p:attrNameLst>
                                          <p:attrName>ppt_x</p:attrName>
                                        </p:attrNameLst>
                                      </p:cBhvr>
                                      <p:tavLst>
                                        <p:tav tm="0">
                                          <p:val>
                                            <p:strVal val="0-#ppt_w/2"/>
                                          </p:val>
                                        </p:tav>
                                        <p:tav tm="100000">
                                          <p:val>
                                            <p:strVal val="#ppt_x"/>
                                          </p:val>
                                        </p:tav>
                                      </p:tavLst>
                                    </p:anim>
                                    <p:anim calcmode="lin" valueType="num">
                                      <p:cBhvr additive="base">
                                        <p:cTn id="14"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19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idx="4294967295"/>
          </p:nvPr>
        </p:nvSpPr>
        <p:spPr>
          <a:xfrm>
            <a:off x="755650" y="0"/>
            <a:ext cx="6337300" cy="1143000"/>
          </a:xfrm>
        </p:spPr>
        <p:txBody>
          <a:bodyPr/>
          <a:lstStyle/>
          <a:p>
            <a:pPr algn="l"/>
            <a:r>
              <a:rPr lang="en-US" altLang="en-US" dirty="0">
                <a:solidFill>
                  <a:srgbClr val="FFFFFF"/>
                </a:solidFill>
                <a:ea typeface="ＭＳ Ｐゴシック" pitchFamily="34" charset="-128"/>
              </a:rPr>
              <a:t>Nike</a:t>
            </a:r>
          </a:p>
        </p:txBody>
      </p:sp>
      <p:pic>
        <p:nvPicPr>
          <p:cNvPr id="115714" name="Picture 6" descr="filis~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39875"/>
            <a:ext cx="8023225" cy="1142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 Box 3"/>
          <p:cNvSpPr txBox="1">
            <a:spLocks noChangeArrowheads="1"/>
          </p:cNvSpPr>
          <p:nvPr/>
        </p:nvSpPr>
        <p:spPr bwMode="auto">
          <a:xfrm>
            <a:off x="4800600" y="533400"/>
            <a:ext cx="4343400" cy="2800767"/>
          </a:xfrm>
          <a:prstGeom prst="rect">
            <a:avLst/>
          </a:prstGeom>
          <a:solidFill>
            <a:schemeClr val="accent6">
              <a:lumMod val="75000"/>
            </a:schemeClr>
          </a:soli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شخصية منحوتة مثيرة للإهتمام</a:t>
            </a:r>
            <a:endParaRPr lang="en-US" altLang="en-US" sz="3200" b="1" dirty="0">
              <a:solidFill>
                <a:schemeClr val="bg1"/>
              </a:solidFill>
              <a:effectLst>
                <a:outerShdw blurRad="38100" dist="38100" dir="2700000" algn="tl">
                  <a:srgbClr val="000000"/>
                </a:outerShdw>
              </a:effectLst>
              <a:latin typeface="Arial" pitchFamily="34" charset="0"/>
              <a:cs typeface="Arial" pitchFamily="34" charset="0"/>
            </a:endParaRPr>
          </a:p>
          <a:p>
            <a:pPr eaLnBrk="1" hangingPunct="1"/>
            <a:endParaRPr lang="en-US" altLang="en-US" sz="3200" b="1" dirty="0">
              <a:solidFill>
                <a:schemeClr val="bg1"/>
              </a:solidFill>
              <a:effectLst>
                <a:outerShdw blurRad="38100" dist="38100" dir="2700000" algn="tl">
                  <a:srgbClr val="000000"/>
                </a:outerShdw>
              </a:effectLst>
              <a:latin typeface="Arial" pitchFamily="34" charset="0"/>
              <a:cs typeface="Arial" pitchFamily="34" charset="0"/>
            </a:endParaRPr>
          </a:p>
          <a:p>
            <a:pPr algn="r" eaLnBrk="1" hangingPunct="1"/>
            <a:r>
              <a:rPr lang="ar-JO"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إلهة الإنتصار المجنحة - نايك</a:t>
            </a:r>
            <a:endParaRPr lang="en-US" altLang="en-US" sz="2800" b="1" dirty="0">
              <a:solidFill>
                <a:schemeClr val="bg1"/>
              </a:solidFill>
              <a:effectLst>
                <a:outerShdw blurRad="38100" dist="38100" dir="2700000" algn="tl">
                  <a:srgbClr val="000000"/>
                </a:outerShdw>
              </a:effectLst>
              <a:latin typeface="Arial" pitchFamily="34" charset="0"/>
              <a:cs typeface="Arial" pitchFamily="34" charset="0"/>
            </a:endParaRPr>
          </a:p>
          <a:p>
            <a:pPr eaLnBrk="1" hangingPunct="1"/>
            <a:endParaRPr lang="en-US" altLang="en-US" sz="2800" b="1" dirty="0">
              <a:solidFill>
                <a:schemeClr val="bg1"/>
              </a:solidFill>
              <a:effectLst>
                <a:outerShdw blurRad="38100" dist="38100" dir="2700000" algn="tl">
                  <a:srgbClr val="000000"/>
                </a:outerShdw>
              </a:effectLst>
              <a:latin typeface="Arial" pitchFamily="34" charset="0"/>
              <a:cs typeface="Arial" pitchFamily="34" charset="0"/>
            </a:endParaRPr>
          </a:p>
          <a:p>
            <a:pPr algn="r" eaLnBrk="1" hangingPunct="1"/>
            <a:r>
              <a:rPr lang="ar-JO"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إنها تقف على كرة العالم التي تقع على أكتاف أطلس</a:t>
            </a:r>
            <a:endPar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93" name="Oval 5"/>
          <p:cNvSpPr>
            <a:spLocks noChangeArrowheads="1"/>
          </p:cNvSpPr>
          <p:nvPr/>
        </p:nvSpPr>
        <p:spPr bwMode="auto">
          <a:xfrm>
            <a:off x="1979613" y="-674688"/>
            <a:ext cx="2016125" cy="6480176"/>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115717" name="Text Box 6"/>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105</a:t>
            </a:r>
            <a:endParaRPr lang="en-US" alt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175"/>
            <a:ext cx="2157413" cy="191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12293"/>
                                        </p:tgtEl>
                                        <p:attrNameLst>
                                          <p:attrName>style.visibility</p:attrName>
                                        </p:attrNameLst>
                                      </p:cBhvr>
                                      <p:to>
                                        <p:strVal val="visible"/>
                                      </p:to>
                                    </p:set>
                                    <p:anim calcmode="lin" valueType="num">
                                      <p:cBhvr>
                                        <p:cTn id="12" dur="1000" fill="hold"/>
                                        <p:tgtEl>
                                          <p:spTgt spid="12293"/>
                                        </p:tgtEl>
                                        <p:attrNameLst>
                                          <p:attrName>ppt_w</p:attrName>
                                        </p:attrNameLst>
                                      </p:cBhvr>
                                      <p:tavLst>
                                        <p:tav tm="0">
                                          <p:val>
                                            <p:fltVal val="0"/>
                                          </p:val>
                                        </p:tav>
                                        <p:tav tm="100000">
                                          <p:val>
                                            <p:strVal val="#ppt_w"/>
                                          </p:val>
                                        </p:tav>
                                      </p:tavLst>
                                    </p:anim>
                                    <p:anim calcmode="lin" valueType="num">
                                      <p:cBhvr>
                                        <p:cTn id="13" dur="1000" fill="hold"/>
                                        <p:tgtEl>
                                          <p:spTgt spid="12293"/>
                                        </p:tgtEl>
                                        <p:attrNameLst>
                                          <p:attrName>ppt_h</p:attrName>
                                        </p:attrNameLst>
                                      </p:cBhvr>
                                      <p:tavLst>
                                        <p:tav tm="0">
                                          <p:val>
                                            <p:fltVal val="0"/>
                                          </p:val>
                                        </p:tav>
                                        <p:tav tm="100000">
                                          <p:val>
                                            <p:strVal val="#ppt_h"/>
                                          </p:val>
                                        </p:tav>
                                      </p:tavLst>
                                    </p:anim>
                                    <p:anim calcmode="lin" valueType="num">
                                      <p:cBhvr>
                                        <p:cTn id="14" dur="1000" fill="hold"/>
                                        <p:tgtEl>
                                          <p:spTgt spid="1229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2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autoUpdateAnimBg="0"/>
      <p:bldP spid="122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07950" y="838200"/>
            <a:ext cx="888365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b="1" dirty="0">
                <a:latin typeface="Arial" panose="020B0604020202020204" pitchFamily="34" charset="0"/>
                <a:cs typeface="Arial" panose="020B0604020202020204" pitchFamily="34" charset="0"/>
              </a:rPr>
              <a:t>تذكر النصوص الأوغاريتية أشدود باعتبارها مدينة تجارية مهمة، في النص الثاني من الألفية الثانية قبل الميلاد، تم ذكر تجار من أشدود بشكل محدد.</a:t>
            </a:r>
            <a:endParaRPr lang="en-US" altLang="en-US" b="1" dirty="0">
              <a:latin typeface="Arial" pitchFamily="34" charset="0"/>
              <a:cs typeface="Arial" pitchFamily="34" charset="0"/>
            </a:endParaRPr>
          </a:p>
          <a:p>
            <a:pPr eaLnBrk="1" hangingPunct="1"/>
            <a:endParaRPr lang="en-US" altLang="en-US" b="1" dirty="0">
              <a:latin typeface="Arial" pitchFamily="34" charset="0"/>
              <a:cs typeface="Arial" pitchFamily="34" charset="0"/>
            </a:endParaRPr>
          </a:p>
          <a:p>
            <a:pPr algn="r" rtl="1" eaLnBrk="1" hangingPunct="1">
              <a:buFontTx/>
              <a:buChar char="•"/>
            </a:pPr>
            <a:r>
              <a:rPr lang="en-US" altLang="en-US" b="1" dirty="0">
                <a:latin typeface="Arial" pitchFamily="34" charset="0"/>
                <a:cs typeface="Arial" pitchFamily="34" charset="0"/>
              </a:rPr>
              <a:t> </a:t>
            </a:r>
            <a:r>
              <a:rPr lang="ar-JO" altLang="en-US" b="1" dirty="0">
                <a:latin typeface="Arial" panose="020B0604020202020204" pitchFamily="34" charset="0"/>
                <a:cs typeface="Arial" panose="020B0604020202020204" pitchFamily="34" charset="0"/>
              </a:rPr>
              <a:t>السجل الكتابي:</a:t>
            </a:r>
            <a:endParaRPr lang="en-US" altLang="en-US" b="1" dirty="0">
              <a:latin typeface="Arial" pitchFamily="34" charset="0"/>
              <a:cs typeface="Arial" pitchFamily="34" charset="0"/>
            </a:endParaRPr>
          </a:p>
          <a:p>
            <a:pPr algn="r" rtl="1" eaLnBrk="1" hangingPunct="1"/>
            <a:r>
              <a:rPr lang="en-US" altLang="en-US" b="1" dirty="0">
                <a:latin typeface="Arial" pitchFamily="34" charset="0"/>
                <a:cs typeface="Arial" pitchFamily="34" charset="0"/>
              </a:rPr>
              <a:t>	</a:t>
            </a:r>
            <a:r>
              <a:rPr lang="ar-JO" altLang="en-US" b="1" dirty="0">
                <a:latin typeface="Arial" panose="020B0604020202020204" pitchFamily="34" charset="0"/>
                <a:cs typeface="Arial" panose="020B0604020202020204" pitchFamily="34" charset="0"/>
              </a:rPr>
              <a:t>في 1 صموئيل 5 عندما استولى الفلسطيون على تابوت الله، عانى شعب هذه المدينة كثيراً.</a:t>
            </a:r>
            <a:endParaRPr lang="en-US" altLang="en-US" b="1" dirty="0">
              <a:latin typeface="Arial" panose="020B0604020202020204" pitchFamily="34" charset="0"/>
              <a:cs typeface="Arial" panose="020B0604020202020204" pitchFamily="34" charset="0"/>
            </a:endParaRPr>
          </a:p>
        </p:txBody>
      </p:sp>
      <p:sp>
        <p:nvSpPr>
          <p:cNvPr id="10245" name="Text Box 5"/>
          <p:cNvSpPr txBox="1">
            <a:spLocks noChangeArrowheads="1"/>
          </p:cNvSpPr>
          <p:nvPr/>
        </p:nvSpPr>
        <p:spPr bwMode="auto">
          <a:xfrm>
            <a:off x="2971800" y="4437063"/>
            <a:ext cx="4264025" cy="954107"/>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800" b="1" dirty="0">
                <a:solidFill>
                  <a:schemeClr val="tx2"/>
                </a:solidFill>
                <a:latin typeface="Arial" panose="020B0604020202020204" pitchFamily="34" charset="0"/>
                <a:cs typeface="Arial" panose="020B0604020202020204" pitchFamily="34" charset="0"/>
              </a:rPr>
              <a:t>أحد الإكتشافات في أشدود    (كرسي إلهة فلسطية)</a:t>
            </a:r>
            <a:endParaRPr lang="en-US" altLang="en-US" sz="2800" b="1" dirty="0">
              <a:solidFill>
                <a:schemeClr val="tx2"/>
              </a:solidFill>
              <a:latin typeface="Arial" panose="020B0604020202020204" pitchFamily="34" charset="0"/>
              <a:cs typeface="Arial" panose="020B0604020202020204" pitchFamily="34" charset="0"/>
            </a:endParaRPr>
          </a:p>
        </p:txBody>
      </p:sp>
      <p:pic>
        <p:nvPicPr>
          <p:cNvPr id="116739" name="Picture 7" descr="filist~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548063"/>
            <a:ext cx="2155825" cy="3081337"/>
          </a:xfrm>
          <a:prstGeom prst="rect">
            <a:avLst/>
          </a:prstGeom>
          <a:noFill/>
          <a:ln w="9525">
            <a:solidFill>
              <a:srgbClr val="FF00FF"/>
            </a:solidFill>
            <a:miter lim="800000"/>
            <a:headEnd/>
            <a:tailEnd/>
          </a:ln>
          <a:extLst>
            <a:ext uri="{909E8E84-426E-40dd-AFC4-6F175D3DCCD1}">
              <a14:hiddenFill xmlns:a14="http://schemas.microsoft.com/office/drawing/2010/main" xmlns="">
                <a:solidFill>
                  <a:srgbClr val="FFFFFF"/>
                </a:solidFill>
              </a14:hiddenFill>
            </a:ext>
          </a:extLst>
        </p:spPr>
      </p:pic>
      <p:sp>
        <p:nvSpPr>
          <p:cNvPr id="116740"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106</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9688" y="-26988"/>
            <a:ext cx="7772400" cy="719138"/>
          </a:xfrm>
          <a:solidFill>
            <a:srgbClr val="0000FF"/>
          </a:solidFill>
        </p:spPr>
        <p:txBody>
          <a:bodyPr/>
          <a:lstStyle/>
          <a:p>
            <a:pPr>
              <a:defRPr/>
            </a:pPr>
            <a:r>
              <a:rPr lang="ar-JO" sz="3600" kern="1200" dirty="0">
                <a:solidFill>
                  <a:srgbClr val="FFFFFF"/>
                </a:solidFill>
                <a:ea typeface="ＭＳ Ｐゴシック"/>
              </a:rPr>
              <a:t>أشدود</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1+#ppt_w/2"/>
                                          </p:val>
                                        </p:tav>
                                        <p:tav tm="100000">
                                          <p:val>
                                            <p:strVal val="#ppt_x"/>
                                          </p:val>
                                        </p:tav>
                                      </p:tavLst>
                                    </p:anim>
                                    <p:anim calcmode="lin" valueType="num">
                                      <p:cBhvr additive="base">
                                        <p:cTn id="8"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slide(fromRight)">
                                      <p:cBhvr>
                                        <p:cTn id="13"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5"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1" name="Group 4"/>
          <p:cNvGrpSpPr>
            <a:grpSpLocks/>
          </p:cNvGrpSpPr>
          <p:nvPr/>
        </p:nvGrpSpPr>
        <p:grpSpPr bwMode="auto">
          <a:xfrm>
            <a:off x="4495800" y="990600"/>
            <a:ext cx="685800" cy="4397149"/>
            <a:chOff x="2736" y="576"/>
            <a:chExt cx="288" cy="1686"/>
          </a:xfrm>
        </p:grpSpPr>
        <p:sp>
          <p:nvSpPr>
            <p:cNvPr id="117766" name="Text Box 5"/>
            <p:cNvSpPr txBox="1">
              <a:spLocks noChangeArrowheads="1"/>
            </p:cNvSpPr>
            <p:nvPr/>
          </p:nvSpPr>
          <p:spPr bwMode="auto">
            <a:xfrm>
              <a:off x="2736" y="576"/>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ا</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67" name="Text Box 6"/>
            <p:cNvSpPr txBox="1">
              <a:spLocks noChangeArrowheads="1"/>
            </p:cNvSpPr>
            <p:nvPr/>
          </p:nvSpPr>
          <p:spPr bwMode="auto">
            <a:xfrm>
              <a:off x="2736" y="1152"/>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ف</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68" name="Text Box 7"/>
            <p:cNvSpPr txBox="1">
              <a:spLocks noChangeArrowheads="1"/>
            </p:cNvSpPr>
            <p:nvPr/>
          </p:nvSpPr>
          <p:spPr bwMode="auto">
            <a:xfrm>
              <a:off x="2736" y="864"/>
              <a:ext cx="28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ل</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69" name="Text Box 8"/>
            <p:cNvSpPr txBox="1">
              <a:spLocks noChangeArrowheads="1"/>
            </p:cNvSpPr>
            <p:nvPr/>
          </p:nvSpPr>
          <p:spPr bwMode="auto">
            <a:xfrm>
              <a:off x="2736" y="1440"/>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خ</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70" name="Text Box 9"/>
            <p:cNvSpPr txBox="1">
              <a:spLocks noChangeArrowheads="1"/>
            </p:cNvSpPr>
            <p:nvPr/>
          </p:nvSpPr>
          <p:spPr bwMode="auto">
            <a:xfrm>
              <a:off x="2736" y="2016"/>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ر</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71" name="Text Box 10"/>
            <p:cNvSpPr txBox="1">
              <a:spLocks noChangeArrowheads="1"/>
            </p:cNvSpPr>
            <p:nvPr/>
          </p:nvSpPr>
          <p:spPr bwMode="auto">
            <a:xfrm>
              <a:off x="2736" y="1728"/>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ا</a:t>
              </a:r>
              <a:endParaRPr lang="en-US" altLang="en-US" sz="3600" b="1" dirty="0">
                <a:solidFill>
                  <a:schemeClr val="accent2"/>
                </a:solidFill>
                <a:latin typeface="Arial" panose="020B0604020202020204" pitchFamily="34" charset="0"/>
                <a:cs typeface="Arial" panose="020B0604020202020204" pitchFamily="34" charset="0"/>
              </a:endParaRPr>
            </a:p>
          </p:txBody>
        </p:sp>
      </p:grpSp>
      <p:pic>
        <p:nvPicPr>
          <p:cNvPr id="117762" name="Picture 15" descr="filis~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713"/>
            <a:ext cx="4267200" cy="467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3" name="Picture 16" descr="filis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838200"/>
            <a:ext cx="353377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4" name="Text Box 5"/>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106</a:t>
            </a:r>
            <a:endParaRPr lang="en-US" altLang="en-US" b="1" dirty="0">
              <a:latin typeface="Arial" panose="020B0604020202020204" pitchFamily="34" charset="0"/>
              <a:cs typeface="Arial" panose="020B0604020202020204" pitchFamily="34" charset="0"/>
            </a:endParaRPr>
          </a:p>
        </p:txBody>
      </p:sp>
      <p:sp>
        <p:nvSpPr>
          <p:cNvPr id="117765" name="Title 1"/>
          <p:cNvSpPr>
            <a:spLocks noGrp="1"/>
          </p:cNvSpPr>
          <p:nvPr>
            <p:ph type="title" idx="4294967295"/>
          </p:nvPr>
        </p:nvSpPr>
        <p:spPr>
          <a:xfrm>
            <a:off x="0" y="-26988"/>
            <a:ext cx="8458200" cy="946151"/>
          </a:xfrm>
        </p:spPr>
        <p:txBody>
          <a:bodyPr/>
          <a:lstStyle/>
          <a:p>
            <a:r>
              <a:rPr lang="ar-JO" altLang="en-US" sz="4000" dirty="0">
                <a:solidFill>
                  <a:srgbClr val="800000"/>
                </a:solidFill>
                <a:ea typeface="ＭＳ Ｐゴシック" pitchFamily="34" charset="-128"/>
              </a:rPr>
              <a:t>أواني جميلة من الصناعة الفلسطية</a:t>
            </a:r>
            <a:endParaRPr lang="en-US" altLang="en-US" sz="4000" dirty="0">
              <a:solidFill>
                <a:srgbClr val="800000"/>
              </a:solidFill>
              <a:ea typeface="ＭＳ Ｐゴシック"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0825" y="125413"/>
            <a:ext cx="7772400" cy="711200"/>
          </a:xfrm>
          <a:solidFill>
            <a:srgbClr val="0000F2"/>
          </a:solidFill>
        </p:spPr>
        <p:txBody>
          <a:bodyPr/>
          <a:lstStyle/>
          <a:p>
            <a:pPr>
              <a:defRPr/>
            </a:pPr>
            <a:r>
              <a:rPr lang="ar-JO" sz="4000" kern="1200" dirty="0">
                <a:solidFill>
                  <a:srgbClr val="FFFFFF"/>
                </a:solidFill>
                <a:ea typeface="ＭＳ Ｐゴシック"/>
              </a:rPr>
              <a:t>الفخار</a:t>
            </a:r>
            <a:endParaRPr lang="en-US" dirty="0">
              <a:solidFill>
                <a:srgbClr val="FFFFFF"/>
              </a:solidFill>
            </a:endParaRPr>
          </a:p>
        </p:txBody>
      </p:sp>
      <p:pic>
        <p:nvPicPr>
          <p:cNvPr id="118786" name="Picture 9" descr="filis3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3400" y="4800600"/>
            <a:ext cx="3124200" cy="189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Rectangle 2"/>
          <p:cNvSpPr>
            <a:spLocks noChangeArrowheads="1"/>
          </p:cNvSpPr>
          <p:nvPr/>
        </p:nvSpPr>
        <p:spPr bwMode="auto">
          <a:xfrm>
            <a:off x="304800" y="898525"/>
            <a:ext cx="56388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نوع مميز من الفخار الفلسطيني (متأثر بالميسينية، قبرص، مصر وفلسطين)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مرتبطة بشدة مع جزيرتي رودس وقبرص</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جرة بيرة برتقالية اللون (شاربي الخمر بقوة)، وحفر وكوب وجرة ... الخ</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تم دهانها باللونين الأسود والأحمر</a:t>
            </a:r>
            <a:endParaRPr lang="en-US" altLang="en-US" b="1" dirty="0">
              <a:latin typeface="Arial" panose="020B0604020202020204" pitchFamily="34" charset="0"/>
              <a:cs typeface="Arial" panose="020B0604020202020204" pitchFamily="34" charset="0"/>
            </a:endParaRPr>
          </a:p>
        </p:txBody>
      </p:sp>
      <p:pic>
        <p:nvPicPr>
          <p:cNvPr id="118788" name="Picture 7" descr="filis32"/>
          <p:cNvPicPr>
            <a:picLocks noChangeAspect="1" noChangeArrowheads="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6019800" y="533400"/>
            <a:ext cx="282575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9" name="Picture 8" descr="filis33"/>
          <p:cNvPicPr>
            <a:picLocks noChangeAspect="1" noChangeArrowheads="1"/>
          </p:cNvPicPr>
          <p:nvPr/>
        </p:nvPicPr>
        <p:blipFill>
          <a:blip r:embed="rId4" cstate="screen">
            <a:lum bright="20000"/>
            <a:extLst>
              <a:ext uri="{28A0092B-C50C-407E-A947-70E740481C1C}">
                <a14:useLocalDpi xmlns:a14="http://schemas.microsoft.com/office/drawing/2010/main" val="0"/>
              </a:ext>
            </a:extLst>
          </a:blip>
          <a:srcRect/>
          <a:stretch>
            <a:fillRect/>
          </a:stretch>
        </p:blipFill>
        <p:spPr bwMode="auto">
          <a:xfrm>
            <a:off x="6107113" y="2590800"/>
            <a:ext cx="280828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90" name="Text Box 2"/>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106</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a:outerShdw blurRad="63500" dist="107763" dir="2700000" algn="ctr" rotWithShape="0">
              <a:schemeClr val="bg2">
                <a:alpha val="50000"/>
              </a:schemeClr>
            </a:outerShdw>
          </a:effectLst>
        </p:spPr>
        <p:txBody>
          <a:bodyPr/>
          <a:lstStyle/>
          <a:p>
            <a:pPr algn="ctr" eaLnBrk="1" hangingPunct="1">
              <a:defRPr/>
            </a:pPr>
            <a:r>
              <a:rPr lang="ar-JO" dirty="0">
                <a:ea typeface="+mj-ea"/>
                <a:cs typeface="Arial" panose="020B0604020202020204" pitchFamily="34" charset="0"/>
              </a:rPr>
              <a:t>تاريخ الشرق الأدنى القديم (نظرة عامة)</a:t>
            </a:r>
            <a:endParaRPr lang="en-US" dirty="0">
              <a:ea typeface="+mj-ea"/>
              <a:cs typeface="Arial" panose="020B0604020202020204" pitchFamily="34" charset="0"/>
            </a:endParaRPr>
          </a:p>
        </p:txBody>
      </p:sp>
      <p:pic>
        <p:nvPicPr>
          <p:cNvPr id="8397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371600"/>
            <a:ext cx="7326313" cy="4887913"/>
          </a:xfrm>
          <a:noFill/>
        </p:spPr>
      </p:pic>
      <p:sp>
        <p:nvSpPr>
          <p:cNvPr id="21510" name="Text Box 6"/>
          <p:cNvSpPr txBox="1">
            <a:spLocks noChangeArrowheads="1"/>
          </p:cNvSpPr>
          <p:nvPr/>
        </p:nvSpPr>
        <p:spPr bwMode="auto">
          <a:xfrm>
            <a:off x="304800" y="5368925"/>
            <a:ext cx="16764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7D47D"/>
                </a:solidFill>
                <a:effectLst/>
                <a:uLnTx/>
                <a:uFillTx/>
                <a:cs typeface="Arial" panose="020B0604020202020204" pitchFamily="34" charset="0"/>
              </a:rPr>
              <a:t>مصر</a:t>
            </a:r>
            <a:endParaRPr kumimoji="0" lang="en-US" altLang="en-US" sz="3600" b="1" u="none" strike="noStrike" kern="1200" cap="none" spc="0" normalizeH="0" baseline="0" noProof="0" dirty="0">
              <a:ln>
                <a:noFill/>
              </a:ln>
              <a:solidFill>
                <a:srgbClr val="F7D47D"/>
              </a:solidFill>
              <a:effectLst/>
              <a:uLnTx/>
              <a:uFillTx/>
              <a:cs typeface="Arial" panose="020B0604020202020204" pitchFamily="34" charset="0"/>
            </a:endParaRPr>
          </a:p>
        </p:txBody>
      </p:sp>
      <p:sp>
        <p:nvSpPr>
          <p:cNvPr id="21511" name="Text Box 7"/>
          <p:cNvSpPr txBox="1">
            <a:spLocks noChangeArrowheads="1"/>
          </p:cNvSpPr>
          <p:nvPr/>
        </p:nvSpPr>
        <p:spPr bwMode="auto">
          <a:xfrm>
            <a:off x="1828800" y="3752850"/>
            <a:ext cx="2362200" cy="1200329"/>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7D47D"/>
                </a:solidFill>
                <a:effectLst/>
                <a:uLnTx/>
                <a:uFillTx/>
                <a:cs typeface="Arial" panose="020B0604020202020204" pitchFamily="34" charset="0"/>
              </a:rPr>
              <a:t>سوريا - فلسطين</a:t>
            </a:r>
            <a:endParaRPr kumimoji="0" lang="en-US" altLang="en-US" sz="3600" b="1" u="none" strike="noStrike" kern="1200" cap="none" spc="0" normalizeH="0" baseline="0" noProof="0" dirty="0">
              <a:ln>
                <a:noFill/>
              </a:ln>
              <a:solidFill>
                <a:srgbClr val="F7D47D"/>
              </a:solidFill>
              <a:effectLst/>
              <a:uLnTx/>
              <a:uFillTx/>
              <a:cs typeface="Arial" panose="020B0604020202020204" pitchFamily="34" charset="0"/>
            </a:endParaRPr>
          </a:p>
        </p:txBody>
      </p:sp>
      <p:sp>
        <p:nvSpPr>
          <p:cNvPr id="21512" name="Text Box 8"/>
          <p:cNvSpPr txBox="1">
            <a:spLocks noChangeArrowheads="1"/>
          </p:cNvSpPr>
          <p:nvPr/>
        </p:nvSpPr>
        <p:spPr bwMode="auto">
          <a:xfrm>
            <a:off x="3352800" y="2438400"/>
            <a:ext cx="31242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7D47D"/>
                </a:solidFill>
                <a:effectLst/>
                <a:uLnTx/>
                <a:uFillTx/>
                <a:cs typeface="Arial" panose="020B0604020202020204" pitchFamily="34" charset="0"/>
              </a:rPr>
              <a:t>بلاد ما بين النهرين</a:t>
            </a:r>
            <a:endParaRPr kumimoji="0" lang="en-US" altLang="en-US" sz="3600" b="1" u="none" strike="noStrike" kern="1200" cap="none" spc="0" normalizeH="0" baseline="0" noProof="0" dirty="0">
              <a:ln>
                <a:noFill/>
              </a:ln>
              <a:solidFill>
                <a:srgbClr val="F7D47D"/>
              </a:solidFill>
              <a:effectLst/>
              <a:uLnTx/>
              <a:uFillTx/>
              <a:cs typeface="Arial" panose="020B0604020202020204" pitchFamily="34" charset="0"/>
            </a:endParaRPr>
          </a:p>
        </p:txBody>
      </p:sp>
      <p:sp>
        <p:nvSpPr>
          <p:cNvPr id="83974" name="Text Box 9"/>
          <p:cNvSpPr txBox="1">
            <a:spLocks noChangeArrowheads="1"/>
          </p:cNvSpPr>
          <p:nvPr/>
        </p:nvSpPr>
        <p:spPr bwMode="auto">
          <a:xfrm>
            <a:off x="8615363" y="0"/>
            <a:ext cx="530915" cy="461665"/>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73</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strVal val="#ppt_w*0.70"/>
                                          </p:val>
                                        </p:tav>
                                        <p:tav tm="100000">
                                          <p:val>
                                            <p:strVal val="#ppt_w"/>
                                          </p:val>
                                        </p:tav>
                                      </p:tavLst>
                                    </p:anim>
                                    <p:anim calcmode="lin" valueType="num">
                                      <p:cBhvr>
                                        <p:cTn id="8" dur="1000" fill="hold"/>
                                        <p:tgtEl>
                                          <p:spTgt spid="21510"/>
                                        </p:tgtEl>
                                        <p:attrNameLst>
                                          <p:attrName>ppt_h</p:attrName>
                                        </p:attrNameLst>
                                      </p:cBhvr>
                                      <p:tavLst>
                                        <p:tav tm="0">
                                          <p:val>
                                            <p:strVal val="#ppt_h"/>
                                          </p:val>
                                        </p:tav>
                                        <p:tav tm="100000">
                                          <p:val>
                                            <p:strVal val="#ppt_h"/>
                                          </p:val>
                                        </p:tav>
                                      </p:tavLst>
                                    </p:anim>
                                    <p:animEffect transition="in" filter="fade">
                                      <p:cBhvr>
                                        <p:cTn id="9" dur="1000"/>
                                        <p:tgtEl>
                                          <p:spTgt spid="215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511"/>
                                        </p:tgtEl>
                                        <p:attrNameLst>
                                          <p:attrName>style.visibility</p:attrName>
                                        </p:attrNameLst>
                                      </p:cBhvr>
                                      <p:to>
                                        <p:strVal val="visible"/>
                                      </p:to>
                                    </p:set>
                                    <p:anim calcmode="lin" valueType="num">
                                      <p:cBhvr>
                                        <p:cTn id="14" dur="1000" fill="hold"/>
                                        <p:tgtEl>
                                          <p:spTgt spid="21511"/>
                                        </p:tgtEl>
                                        <p:attrNameLst>
                                          <p:attrName>ppt_w</p:attrName>
                                        </p:attrNameLst>
                                      </p:cBhvr>
                                      <p:tavLst>
                                        <p:tav tm="0">
                                          <p:val>
                                            <p:strVal val="#ppt_w*0.70"/>
                                          </p:val>
                                        </p:tav>
                                        <p:tav tm="100000">
                                          <p:val>
                                            <p:strVal val="#ppt_w"/>
                                          </p:val>
                                        </p:tav>
                                      </p:tavLst>
                                    </p:anim>
                                    <p:anim calcmode="lin" valueType="num">
                                      <p:cBhvr>
                                        <p:cTn id="15" dur="1000" fill="hold"/>
                                        <p:tgtEl>
                                          <p:spTgt spid="21511"/>
                                        </p:tgtEl>
                                        <p:attrNameLst>
                                          <p:attrName>ppt_h</p:attrName>
                                        </p:attrNameLst>
                                      </p:cBhvr>
                                      <p:tavLst>
                                        <p:tav tm="0">
                                          <p:val>
                                            <p:strVal val="#ppt_h"/>
                                          </p:val>
                                        </p:tav>
                                        <p:tav tm="100000">
                                          <p:val>
                                            <p:strVal val="#ppt_h"/>
                                          </p:val>
                                        </p:tav>
                                      </p:tavLst>
                                    </p:anim>
                                    <p:animEffect transition="in" filter="fade">
                                      <p:cBhvr>
                                        <p:cTn id="16" dur="10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512"/>
                                        </p:tgtEl>
                                        <p:attrNameLst>
                                          <p:attrName>style.visibility</p:attrName>
                                        </p:attrNameLst>
                                      </p:cBhvr>
                                      <p:to>
                                        <p:strVal val="visible"/>
                                      </p:to>
                                    </p:set>
                                    <p:anim calcmode="lin" valueType="num">
                                      <p:cBhvr>
                                        <p:cTn id="21" dur="1000" fill="hold"/>
                                        <p:tgtEl>
                                          <p:spTgt spid="21512"/>
                                        </p:tgtEl>
                                        <p:attrNameLst>
                                          <p:attrName>ppt_w</p:attrName>
                                        </p:attrNameLst>
                                      </p:cBhvr>
                                      <p:tavLst>
                                        <p:tav tm="0">
                                          <p:val>
                                            <p:strVal val="#ppt_w*0.70"/>
                                          </p:val>
                                        </p:tav>
                                        <p:tav tm="100000">
                                          <p:val>
                                            <p:strVal val="#ppt_w"/>
                                          </p:val>
                                        </p:tav>
                                      </p:tavLst>
                                    </p:anim>
                                    <p:anim calcmode="lin" valueType="num">
                                      <p:cBhvr>
                                        <p:cTn id="22" dur="1000" fill="hold"/>
                                        <p:tgtEl>
                                          <p:spTgt spid="21512"/>
                                        </p:tgtEl>
                                        <p:attrNameLst>
                                          <p:attrName>ppt_h</p:attrName>
                                        </p:attrNameLst>
                                      </p:cBhvr>
                                      <p:tavLst>
                                        <p:tav tm="0">
                                          <p:val>
                                            <p:strVal val="#ppt_h"/>
                                          </p:val>
                                        </p:tav>
                                        <p:tav tm="100000">
                                          <p:val>
                                            <p:strVal val="#ppt_h"/>
                                          </p:val>
                                        </p:tav>
                                      </p:tavLst>
                                    </p:anim>
                                    <p:animEffect transition="in" filter="fade">
                                      <p:cBhvr>
                                        <p:cTn id="23"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914400"/>
            <a:ext cx="45720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66700" indent="-2667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2800" b="1" dirty="0">
                <a:latin typeface="Arial" panose="020B0604020202020204" pitchFamily="34" charset="0"/>
                <a:cs typeface="Arial" panose="020B0604020202020204" pitchFamily="34" charset="0"/>
              </a:rPr>
              <a:t>كانت غزة هي مركز ممرات القوافل المزدحمة المؤدية إلى مصر</a:t>
            </a:r>
            <a:endParaRPr lang="en-US" altLang="en-US" sz="2800" b="1" dirty="0">
              <a:latin typeface="Arial" pitchFamily="34" charset="0"/>
              <a:cs typeface="Arial" pitchFamily="34" charset="0"/>
            </a:endParaRPr>
          </a:p>
          <a:p>
            <a:pPr eaLnBrk="1" hangingPunct="1"/>
            <a:endParaRPr lang="en-US" altLang="en-US" sz="2800" b="1" dirty="0">
              <a:latin typeface="Arial" pitchFamily="34" charset="0"/>
              <a:cs typeface="Arial" pitchFamily="34" charset="0"/>
            </a:endParaRPr>
          </a:p>
          <a:p>
            <a:pPr algn="r" rtl="1" eaLnBrk="1" hangingPunct="1">
              <a:buFontTx/>
              <a:buChar char="•"/>
            </a:pPr>
            <a:r>
              <a:rPr lang="ar-JO" altLang="en-US" sz="2800" b="1" dirty="0">
                <a:latin typeface="Arial" panose="020B0604020202020204" pitchFamily="34" charset="0"/>
                <a:cs typeface="Arial" panose="020B0604020202020204" pitchFamily="34" charset="0"/>
              </a:rPr>
              <a:t>كانت غزة مركزاً إدارياً لحماية مصالح المصريين في كنعان</a:t>
            </a:r>
            <a:endParaRPr lang="en-US" altLang="en-US" sz="2800" b="1" dirty="0">
              <a:latin typeface="Arial" pitchFamily="34" charset="0"/>
              <a:cs typeface="Arial" pitchFamily="34" charset="0"/>
            </a:endParaRPr>
          </a:p>
          <a:p>
            <a:pPr eaLnBrk="1" hangingPunct="1"/>
            <a:endParaRPr lang="en-US" altLang="en-US" sz="2800" b="1" dirty="0">
              <a:latin typeface="Arial" pitchFamily="34" charset="0"/>
              <a:cs typeface="Arial" pitchFamily="34" charset="0"/>
            </a:endParaRPr>
          </a:p>
          <a:p>
            <a:pPr algn="r" rtl="1" eaLnBrk="1" hangingPunct="1">
              <a:buFontTx/>
              <a:buChar char="•"/>
            </a:pPr>
            <a:r>
              <a:rPr lang="ar-JO" altLang="en-US" sz="2800" b="1" dirty="0">
                <a:latin typeface="Arial" panose="020B0604020202020204" pitchFamily="34" charset="0"/>
                <a:cs typeface="Arial" panose="020B0604020202020204" pitchFamily="34" charset="0"/>
              </a:rPr>
              <a:t>واحدة من أهم القصص عن غزة موجودة في قضاة 16 حيث مات شمشون</a:t>
            </a:r>
            <a:endParaRPr lang="en-US" altLang="en-US" sz="2800" b="1" dirty="0">
              <a:latin typeface="Arial" panose="020B0604020202020204" pitchFamily="34" charset="0"/>
              <a:cs typeface="Arial" panose="020B0604020202020204" pitchFamily="34" charset="0"/>
            </a:endParaRPr>
          </a:p>
        </p:txBody>
      </p:sp>
      <p:sp>
        <p:nvSpPr>
          <p:cNvPr id="119810"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107</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26988"/>
            <a:ext cx="5148263" cy="863601"/>
          </a:xfrm>
          <a:solidFill>
            <a:srgbClr val="000090"/>
          </a:solidFill>
        </p:spPr>
        <p:txBody>
          <a:bodyPr/>
          <a:lstStyle/>
          <a:p>
            <a:pPr>
              <a:defRPr/>
            </a:pPr>
            <a:r>
              <a:rPr lang="ar-JO" sz="4800" kern="1200" dirty="0">
                <a:solidFill>
                  <a:schemeClr val="bg1"/>
                </a:solidFill>
                <a:ea typeface="ＭＳ Ｐゴシック"/>
              </a:rPr>
              <a:t>غزة</a:t>
            </a:r>
            <a:endParaRPr lang="en-US" sz="4800" dirty="0">
              <a:solidFill>
                <a:schemeClr val="bg1"/>
              </a:solidFill>
            </a:endParaRPr>
          </a:p>
        </p:txBody>
      </p:sp>
      <p:pic>
        <p:nvPicPr>
          <p:cNvPr id="1198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0288" y="2493963"/>
            <a:ext cx="4195762" cy="403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defRPr/>
            </a:pPr>
            <a:r>
              <a:rPr lang="ar-JO" dirty="0">
                <a:ea typeface="ＭＳ Ｐゴシック" charset="0"/>
              </a:rPr>
              <a:t>السهل الساحلي</a:t>
            </a:r>
            <a:endParaRPr lang="en-US" dirty="0">
              <a:ea typeface="ＭＳ Ｐゴシック" charset="0"/>
            </a:endParaRPr>
          </a:p>
        </p:txBody>
      </p:sp>
      <p:pic>
        <p:nvPicPr>
          <p:cNvPr id="62466"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0" y="1770063"/>
            <a:ext cx="7620000" cy="5087937"/>
          </a:xfrm>
          <a:noFill/>
          <a:extLst>
            <a:ext uri="{909E8E84-426E-40dd-AFC4-6F175D3DCCD1}">
              <a14:hiddenFill xmlns="" xmlns:a14="http://schemas.microsoft.com/office/drawing/2010/main">
                <a:solidFill>
                  <a:srgbClr val="FFFFFF"/>
                </a:solidFill>
              </a14:hiddenFill>
            </a:ext>
          </a:extLst>
        </p:spPr>
      </p:pic>
      <p:sp>
        <p:nvSpPr>
          <p:cNvPr id="65539" name="Rectangle 3"/>
          <p:cNvSpPr>
            <a:spLocks noGrp="1" noChangeArrowheads="1"/>
          </p:cNvSpPr>
          <p:nvPr>
            <p:ph type="body" sz="half" idx="1"/>
          </p:nvPr>
        </p:nvSpPr>
        <p:spPr>
          <a:xfrm>
            <a:off x="457200" y="1600200"/>
            <a:ext cx="1066800" cy="609600"/>
          </a:xfrm>
        </p:spPr>
        <p:txBody>
          <a:bodyPr/>
          <a:lstStyle/>
          <a:p>
            <a:pPr algn="r" rtl="1" eaLnBrk="1" hangingPunct="1">
              <a:defRPr/>
            </a:pPr>
            <a:r>
              <a:rPr lang="ar-JO" dirty="0">
                <a:ea typeface="ＭＳ Ｐゴシック" charset="0"/>
              </a:rPr>
              <a:t>غزة</a:t>
            </a:r>
            <a:endParaRPr lang="en-US" dirty="0">
              <a:ea typeface="ＭＳ Ｐゴシック" charset="0"/>
            </a:endParaRPr>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endParaRPr kumimoji="0" lang="en-US"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Rectangle 5">
            <a:extLst>
              <a:ext uri="{FF2B5EF4-FFF2-40B4-BE49-F238E27FC236}">
                <a16:creationId xmlns:a16="http://schemas.microsoft.com/office/drawing/2014/main" id="{E40B8509-F535-CF1B-5192-EA4960280278}"/>
              </a:ext>
            </a:extLst>
          </p:cNvPr>
          <p:cNvSpPr>
            <a:spLocks noChangeArrowheads="1"/>
          </p:cNvSpPr>
          <p:nvPr/>
        </p:nvSpPr>
        <p:spPr bwMode="auto">
          <a:xfrm>
            <a:off x="0" y="219648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Tree>
    <p:extLst>
      <p:ext uri="{BB962C8B-B14F-4D97-AF65-F5344CB8AC3E}">
        <p14:creationId xmlns:p14="http://schemas.microsoft.com/office/powerpoint/2010/main" val="559341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3"/>
          <p:cNvSpPr txBox="1">
            <a:spLocks noChangeArrowheads="1"/>
          </p:cNvSpPr>
          <p:nvPr/>
        </p:nvSpPr>
        <p:spPr bwMode="auto">
          <a:xfrm>
            <a:off x="441325" y="727075"/>
            <a:ext cx="184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b="1" dirty="0">
              <a:latin typeface="Arial" panose="020B0604020202020204" pitchFamily="34" charset="0"/>
              <a:cs typeface="Arial" panose="020B0604020202020204" pitchFamily="34" charset="0"/>
            </a:endParaRPr>
          </a:p>
        </p:txBody>
      </p:sp>
      <p:sp>
        <p:nvSpPr>
          <p:cNvPr id="122882" name="Text Box 5"/>
          <p:cNvSpPr txBox="1">
            <a:spLocks noChangeArrowheads="1"/>
          </p:cNvSpPr>
          <p:nvPr/>
        </p:nvSpPr>
        <p:spPr bwMode="auto">
          <a:xfrm>
            <a:off x="457200" y="4038600"/>
            <a:ext cx="184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b="1" dirty="0">
              <a:latin typeface="Arial" panose="020B0604020202020204" pitchFamily="34" charset="0"/>
              <a:cs typeface="Arial" panose="020B0604020202020204" pitchFamily="34" charset="0"/>
            </a:endParaRPr>
          </a:p>
        </p:txBody>
      </p:sp>
      <p:sp>
        <p:nvSpPr>
          <p:cNvPr id="122883" name="Text Box 2"/>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108</a:t>
            </a:r>
            <a:endParaRPr lang="en-US" altLang="en-US" b="1" dirty="0">
              <a:latin typeface="Arial" panose="020B0604020202020204" pitchFamily="34" charset="0"/>
              <a:cs typeface="Arial" panose="020B0604020202020204" pitchFamily="34" charset="0"/>
            </a:endParaRPr>
          </a:p>
        </p:txBody>
      </p:sp>
      <p:pic>
        <p:nvPicPr>
          <p:cNvPr id="1228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765175"/>
            <a:ext cx="39878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179388" y="974725"/>
            <a:ext cx="4491037"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2800" b="1" dirty="0">
                <a:latin typeface="Arial" panose="020B0604020202020204" pitchFamily="34" charset="0"/>
                <a:cs typeface="Arial" panose="020B0604020202020204" pitchFamily="34" charset="0"/>
              </a:rPr>
              <a:t>تحرك تابوت الله إلى جت من أشدود، وأعطاهم الله ضربة البواسير (1 صم 5: 6-10)</a:t>
            </a:r>
            <a:r>
              <a:rPr lang="en-US" altLang="en-US" sz="2800" b="1" dirty="0">
                <a:latin typeface="Arial" pitchFamily="34" charset="0"/>
                <a:cs typeface="Arial" pitchFamily="34" charset="0"/>
              </a:rPr>
              <a:t> </a:t>
            </a:r>
          </a:p>
          <a:p>
            <a:pPr eaLnBrk="1" hangingPunct="1">
              <a:buFontTx/>
              <a:buChar char="•"/>
            </a:pPr>
            <a:endParaRPr lang="en-US" altLang="en-US" sz="2800" b="1" dirty="0">
              <a:latin typeface="Arial" pitchFamily="34" charset="0"/>
              <a:cs typeface="Arial" pitchFamily="34" charset="0"/>
            </a:endParaRPr>
          </a:p>
          <a:p>
            <a:pPr algn="r" rtl="1" eaLnBrk="1" hangingPunct="1">
              <a:buFontTx/>
              <a:buChar char="•"/>
            </a:pPr>
            <a:r>
              <a:rPr lang="ar-JO" altLang="en-US" sz="2800" b="1" dirty="0">
                <a:latin typeface="Arial" panose="020B0604020202020204" pitchFamily="34" charset="0"/>
                <a:cs typeface="Arial" panose="020B0604020202020204" pitchFamily="34" charset="0"/>
              </a:rPr>
              <a:t>كانت جت مدينة جليات (1 صم 18)</a:t>
            </a:r>
            <a:endParaRPr lang="en-US" altLang="en-US" sz="2800" b="1" dirty="0">
              <a:latin typeface="Arial" pitchFamily="34" charset="0"/>
              <a:cs typeface="Arial" pitchFamily="34" charset="0"/>
            </a:endParaRPr>
          </a:p>
          <a:p>
            <a:pPr eaLnBrk="1" hangingPunct="1"/>
            <a:endParaRPr lang="en-US" altLang="en-US" sz="2800" b="1" dirty="0">
              <a:latin typeface="Arial" pitchFamily="34" charset="0"/>
              <a:cs typeface="Arial" pitchFamily="34" charset="0"/>
            </a:endParaRPr>
          </a:p>
          <a:p>
            <a:pPr algn="r" rtl="1" eaLnBrk="1" hangingPunct="1">
              <a:buFontTx/>
              <a:buChar char="•"/>
            </a:pPr>
            <a:r>
              <a:rPr lang="ar-JO" altLang="en-US" sz="2800" b="1" dirty="0">
                <a:latin typeface="Arial" panose="020B0604020202020204" pitchFamily="34" charset="0"/>
                <a:cs typeface="Arial" panose="020B0604020202020204" pitchFamily="34" charset="0"/>
              </a:rPr>
              <a:t>هرب داود من شاول إلى جت وقابل أخيش ملك جت (1 صم 21: 10-15)</a:t>
            </a:r>
            <a:endParaRPr lang="en-US" altLang="en-US" sz="2800" b="1" dirty="0">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0" y="-26988"/>
            <a:ext cx="7380288" cy="863601"/>
          </a:xfrm>
          <a:solidFill>
            <a:schemeClr val="tx1"/>
          </a:solidFill>
        </p:spPr>
        <p:txBody>
          <a:bodyPr/>
          <a:lstStyle/>
          <a:p>
            <a:pPr>
              <a:defRPr/>
            </a:pPr>
            <a:r>
              <a:rPr lang="en-US" sz="5400" kern="1200" dirty="0">
                <a:solidFill>
                  <a:srgbClr val="FFFFFF"/>
                </a:solidFill>
                <a:ea typeface="ＭＳ Ｐゴシック"/>
              </a:rPr>
              <a:t>Gath</a:t>
            </a:r>
            <a:r>
              <a:rPr lang="en-US" sz="600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0-#ppt_w/2"/>
                                          </p:val>
                                        </p:tav>
                                        <p:tav tm="100000">
                                          <p:val>
                                            <p:strVal val="#ppt_x"/>
                                          </p:val>
                                        </p:tav>
                                      </p:tavLst>
                                    </p:anim>
                                    <p:anim calcmode="lin" valueType="num">
                                      <p:cBhvr additive="base">
                                        <p:cTn id="8"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dirty="0">
                <a:ea typeface="ＭＳ Ｐゴシック" charset="0"/>
                <a:cs typeface="Arial" panose="020B0604020202020204" pitchFamily="34" charset="0"/>
              </a:rPr>
              <a:t>Samson</a:t>
            </a:r>
            <a:r>
              <a:rPr lang="fr-FR" altLang="ja-JP" dirty="0">
                <a:ea typeface="ＭＳ Ｐゴシック" charset="0"/>
                <a:cs typeface="Arial" panose="020B0604020202020204" pitchFamily="34" charset="0"/>
              </a:rPr>
              <a:t>'</a:t>
            </a:r>
            <a:r>
              <a:rPr lang="en-US" dirty="0">
                <a:ea typeface="ＭＳ Ｐゴシック" charset="0"/>
                <a:cs typeface="Arial" panose="020B0604020202020204" pitchFamily="34" charset="0"/>
              </a:rPr>
              <a:t>s Weakness</a:t>
            </a:r>
          </a:p>
        </p:txBody>
      </p:sp>
      <p:pic>
        <p:nvPicPr>
          <p:cNvPr id="284674" name="Picture 2" descr="sam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قصة شمشون</a:t>
            </a:r>
            <a:endParaRPr kumimoji="0" lang="en-US"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الشعر؟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ما هي نقطة ضعفه؟</a:t>
            </a:r>
            <a:endParaRPr kumimoji="0" lang="en-US"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شمشون ... الرجل مع ضعفها    تشاك سويندول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القلب؟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65125" y="879475"/>
            <a:ext cx="4494213"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63525" indent="-2635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b="1" dirty="0">
                <a:latin typeface="Arial" panose="020B0604020202020204" pitchFamily="34" charset="0"/>
                <a:cs typeface="Arial" panose="020B0604020202020204" pitchFamily="34" charset="0"/>
              </a:rPr>
              <a:t>كانت بين يهوذا ودان وبقيت دون امتلاك</a:t>
            </a:r>
            <a:endParaRPr lang="en-US" altLang="en-US" b="1" dirty="0">
              <a:latin typeface="Arial" pitchFamily="34" charset="0"/>
              <a:cs typeface="Arial" pitchFamily="34" charset="0"/>
            </a:endParaRPr>
          </a:p>
          <a:p>
            <a:pPr eaLnBrk="1" hangingPunct="1">
              <a:buFontTx/>
              <a:buChar char="•"/>
            </a:pPr>
            <a:endParaRPr lang="en-US" altLang="en-US" b="1" dirty="0">
              <a:latin typeface="Arial" pitchFamily="34" charset="0"/>
              <a:cs typeface="Arial" pitchFamily="34" charset="0"/>
            </a:endParaRPr>
          </a:p>
          <a:p>
            <a:pPr algn="r" rtl="1" eaLnBrk="1" hangingPunct="1">
              <a:buFontTx/>
              <a:buChar char="•"/>
            </a:pPr>
            <a:r>
              <a:rPr lang="ar-JO" altLang="en-US" b="1" dirty="0">
                <a:latin typeface="Arial" panose="020B0604020202020204" pitchFamily="34" charset="0"/>
                <a:cs typeface="Arial" panose="020B0604020202020204" pitchFamily="34" charset="0"/>
              </a:rPr>
              <a:t>يشير يشوع 15: 14-46 إلى أن عقرون كانت مدينة كبيرة إلى حد ما، وكان لها قرى معتمدة عليها</a:t>
            </a:r>
            <a:endParaRPr lang="en-US" altLang="en-US" b="1" dirty="0">
              <a:latin typeface="Arial" pitchFamily="34" charset="0"/>
              <a:cs typeface="Arial" pitchFamily="34" charset="0"/>
            </a:endParaRPr>
          </a:p>
          <a:p>
            <a:pPr eaLnBrk="1" hangingPunct="1"/>
            <a:endParaRPr lang="en-US" altLang="en-US" b="1" dirty="0">
              <a:latin typeface="Arial" pitchFamily="34" charset="0"/>
              <a:cs typeface="Arial" pitchFamily="34" charset="0"/>
            </a:endParaRPr>
          </a:p>
          <a:p>
            <a:pPr algn="r" rtl="1" eaLnBrk="1" hangingPunct="1">
              <a:buFontTx/>
              <a:buChar char="•"/>
            </a:pPr>
            <a:r>
              <a:rPr lang="ar-JO" altLang="en-US" b="1" dirty="0">
                <a:latin typeface="Arial" panose="020B0604020202020204" pitchFamily="34" charset="0"/>
                <a:cs typeface="Arial" panose="020B0604020202020204" pitchFamily="34" charset="0"/>
              </a:rPr>
              <a:t>يسجل 1 صموئيل 5: 10-6: 12 عن العقرونيين الذين كانوا خائفين من تابوت الله الذي من إسرائيل بأنه سوف يقتلهم.</a:t>
            </a:r>
            <a:endParaRPr lang="en-US" altLang="en-US" b="1" dirty="0">
              <a:latin typeface="Arial" pitchFamily="34" charset="0"/>
              <a:cs typeface="Arial" pitchFamily="34" charset="0"/>
            </a:endParaRPr>
          </a:p>
          <a:p>
            <a:pPr eaLnBrk="1" hangingPunct="1"/>
            <a:endParaRPr lang="en-US" altLang="en-US" b="1" dirty="0">
              <a:latin typeface="Arial" pitchFamily="34" charset="0"/>
              <a:cs typeface="Arial" pitchFamily="34" charset="0"/>
            </a:endParaRPr>
          </a:p>
        </p:txBody>
      </p:sp>
      <p:sp>
        <p:nvSpPr>
          <p:cNvPr id="125954" name="Text Box 5"/>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108</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68275" y="0"/>
            <a:ext cx="5051425" cy="731838"/>
          </a:xfrm>
          <a:solidFill>
            <a:srgbClr val="800000"/>
          </a:solidFill>
        </p:spPr>
        <p:txBody>
          <a:bodyPr/>
          <a:lstStyle/>
          <a:p>
            <a:pPr>
              <a:defRPr/>
            </a:pPr>
            <a:r>
              <a:rPr lang="ar-JO" sz="3600" kern="1200" dirty="0">
                <a:solidFill>
                  <a:schemeClr val="bg1"/>
                </a:solidFill>
                <a:ea typeface="ＭＳ Ｐゴシック"/>
              </a:rPr>
              <a:t>عقرون</a:t>
            </a:r>
            <a:endParaRPr lang="en-US" dirty="0">
              <a:solidFill>
                <a:schemeClr val="bg1"/>
              </a:solidFill>
            </a:endParaRPr>
          </a:p>
        </p:txBody>
      </p:sp>
      <p:pic>
        <p:nvPicPr>
          <p:cNvPr id="12595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268413"/>
            <a:ext cx="41529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381000" y="958850"/>
            <a:ext cx="8229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pPr>
            <a:r>
              <a:rPr lang="ar-JO" altLang="en-US" b="1" dirty="0">
                <a:latin typeface="Arial" panose="020B0604020202020204" pitchFamily="34" charset="0"/>
                <a:cs typeface="Arial" panose="020B0604020202020204" pitchFamily="34" charset="0"/>
              </a:rPr>
              <a:t>نعرف القليل عن لغتهم  لكن لا يوجد ما يشير إلى مشاكل لغوية بين الفلسطيين وبني إسرائيل</a:t>
            </a:r>
            <a:endParaRPr lang="en-US" altLang="en-US" b="1" dirty="0">
              <a:latin typeface="Arial" panose="020B0604020202020204" pitchFamily="34" charset="0"/>
              <a:cs typeface="Arial" panose="020B0604020202020204" pitchFamily="34" charset="0"/>
            </a:endParaRPr>
          </a:p>
          <a:p>
            <a:pPr algn="r" rtl="1" eaLnBrk="1" hangingPunct="1">
              <a:spcBef>
                <a:spcPct val="50000"/>
              </a:spcBef>
            </a:pPr>
            <a:r>
              <a:rPr lang="ar-JO" altLang="en-US" b="1" dirty="0">
                <a:latin typeface="Arial" panose="020B0604020202020204" pitchFamily="34" charset="0"/>
                <a:cs typeface="Arial" panose="020B0604020202020204" pitchFamily="34" charset="0"/>
              </a:rPr>
              <a:t>قد يكونوا قد تبنوا اللغة السامية المحلية فور وصولهم</a:t>
            </a:r>
            <a:endParaRPr lang="en-US" altLang="en-US" b="1" dirty="0">
              <a:latin typeface="Arial" panose="020B0604020202020204" pitchFamily="34" charset="0"/>
              <a:cs typeface="Arial" panose="020B0604020202020204" pitchFamily="34" charset="0"/>
            </a:endParaRPr>
          </a:p>
          <a:p>
            <a:pPr algn="r" rtl="1" eaLnBrk="1" hangingPunct="1">
              <a:spcBef>
                <a:spcPct val="50000"/>
              </a:spcBef>
            </a:pPr>
            <a:r>
              <a:rPr lang="ar-JO" altLang="en-US" b="1" dirty="0">
                <a:latin typeface="Arial" panose="020B0604020202020204" pitchFamily="34" charset="0"/>
                <a:cs typeface="Arial" panose="020B0604020202020204" pitchFamily="34" charset="0"/>
              </a:rPr>
              <a:t>أسمائهم في العادة سامية (أخيمالك، ميتينتي، داجون) لكن بعضها آسيوية (أخيش وجليات)</a:t>
            </a:r>
            <a:endParaRPr lang="en-US" altLang="en-US" b="1" dirty="0">
              <a:latin typeface="Arial" panose="020B0604020202020204" pitchFamily="34" charset="0"/>
              <a:cs typeface="Arial" panose="020B0604020202020204" pitchFamily="34" charset="0"/>
            </a:endParaRPr>
          </a:p>
        </p:txBody>
      </p:sp>
      <p:sp>
        <p:nvSpPr>
          <p:cNvPr id="126978" name="Text Box 3"/>
          <p:cNvSpPr txBox="1">
            <a:spLocks noChangeArrowheads="1"/>
          </p:cNvSpPr>
          <p:nvPr/>
        </p:nvSpPr>
        <p:spPr bwMode="auto">
          <a:xfrm>
            <a:off x="1198563" y="4191000"/>
            <a:ext cx="4741862"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buFont typeface="Arial" pitchFamily="34" charset="0"/>
              <a:buChar char="•"/>
            </a:pPr>
            <a:r>
              <a:rPr lang="ar-JO" altLang="en-US" b="1" dirty="0">
                <a:latin typeface="Arial" panose="020B0604020202020204" pitchFamily="34" charset="0"/>
                <a:cs typeface="Arial" panose="020B0604020202020204" pitchFamily="34" charset="0"/>
              </a:rPr>
              <a:t>بعض الكلمات العبرية هي من الفلسطيين</a:t>
            </a:r>
            <a:endParaRPr lang="en-US" altLang="en-US" b="1" dirty="0">
              <a:latin typeface="Arial" panose="020B0604020202020204" pitchFamily="34" charset="0"/>
              <a:cs typeface="Arial" panose="020B0604020202020204" pitchFamily="34" charset="0"/>
            </a:endParaRPr>
          </a:p>
          <a:p>
            <a:pPr algn="r" rtl="1" eaLnBrk="1" hangingPunct="1">
              <a:spcBef>
                <a:spcPct val="50000"/>
              </a:spcBef>
              <a:buFont typeface="Arial" pitchFamily="34" charset="0"/>
              <a:buChar char="•"/>
            </a:pPr>
            <a:r>
              <a:rPr lang="ar-JO" altLang="en-US" b="1" dirty="0">
                <a:latin typeface="Arial" panose="020B0604020202020204" pitchFamily="34" charset="0"/>
                <a:cs typeface="Arial" panose="020B0604020202020204" pitchFamily="34" charset="0"/>
              </a:rPr>
              <a:t>الكلمة العبرية للخوذة (قبا) هي كلمة أجنبية منسوبة إلى الفلسطينيين</a:t>
            </a:r>
            <a:endParaRPr lang="en-US" altLang="en-US" b="1" dirty="0">
              <a:latin typeface="Arial" panose="020B0604020202020204" pitchFamily="34" charset="0"/>
              <a:cs typeface="Arial" panose="020B0604020202020204" pitchFamily="34" charset="0"/>
            </a:endParaRPr>
          </a:p>
        </p:txBody>
      </p:sp>
      <p:pic>
        <p:nvPicPr>
          <p:cNvPr id="1269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4495800"/>
            <a:ext cx="12573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4495800"/>
            <a:ext cx="1282700" cy="143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4"/>
          <p:cNvSpPr txBox="1">
            <a:spLocks noChangeArrowheads="1"/>
          </p:cNvSpPr>
          <p:nvPr/>
        </p:nvSpPr>
        <p:spPr bwMode="auto">
          <a:xfrm>
            <a:off x="8426450" y="76200"/>
            <a:ext cx="6639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111</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95288" y="0"/>
            <a:ext cx="8061325" cy="836613"/>
          </a:xfrm>
          <a:solidFill>
            <a:schemeClr val="accent1">
              <a:lumMod val="50000"/>
            </a:schemeClr>
          </a:solidFill>
        </p:spPr>
        <p:txBody>
          <a:bodyPr/>
          <a:lstStyle/>
          <a:p>
            <a:pPr>
              <a:defRPr/>
            </a:pPr>
            <a:r>
              <a:rPr lang="ar-JO" sz="3600" kern="1200" dirty="0">
                <a:solidFill>
                  <a:srgbClr val="FFFFFF"/>
                </a:solidFill>
                <a:ea typeface="ＭＳ Ｐゴシック"/>
              </a:rPr>
              <a:t>اللغة</a:t>
            </a:r>
            <a:endParaRPr lang="en-US" dirty="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3"/>
          <p:cNvSpPr txBox="1">
            <a:spLocks noChangeArrowheads="1"/>
          </p:cNvSpPr>
          <p:nvPr/>
        </p:nvSpPr>
        <p:spPr bwMode="auto">
          <a:xfrm>
            <a:off x="-1" y="1157288"/>
            <a:ext cx="91304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سيطروا على سبك الحديد (ومنعوا إسرائيل من امتلاك حتى حداد –1 صم 13: 19-22) </a:t>
            </a:r>
            <a:endParaRPr lang="en-US" altLang="en-US" b="1" dirty="0">
              <a:latin typeface="Arial" panose="020B0604020202020204" pitchFamily="34" charset="0"/>
              <a:cs typeface="Arial" panose="020B0604020202020204" pitchFamily="34" charset="0"/>
            </a:endParaRPr>
          </a:p>
        </p:txBody>
      </p:sp>
      <p:pic>
        <p:nvPicPr>
          <p:cNvPr id="128002" name="Picture 54"/>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2281238"/>
            <a:ext cx="3468688" cy="4576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3" name="Text Box 2"/>
          <p:cNvSpPr txBox="1">
            <a:spLocks noChangeArrowheads="1"/>
          </p:cNvSpPr>
          <p:nvPr/>
        </p:nvSpPr>
        <p:spPr bwMode="auto">
          <a:xfrm>
            <a:off x="3657600" y="2281238"/>
            <a:ext cx="53340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كانت ثقافتهم المادية أكبر بكثير من ثقافة إسرائيل</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كان الفلسطيون في الحقيقة هم أصحاب التأثير الحضاري الأكبر في فلسطين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منحتهم ثقافتهم المتفوقة وتنظيمهم السياسي السيطرة على فلسطين كلها</a:t>
            </a:r>
            <a:endParaRPr lang="en-US" altLang="en-US" b="1" dirty="0">
              <a:latin typeface="Arial" panose="020B0604020202020204" pitchFamily="34" charset="0"/>
              <a:cs typeface="Arial" panose="020B0604020202020204" pitchFamily="34" charset="0"/>
            </a:endParaRPr>
          </a:p>
        </p:txBody>
      </p:sp>
      <p:sp>
        <p:nvSpPr>
          <p:cNvPr id="128004" name="Text Box 55"/>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112</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68313" y="188913"/>
            <a:ext cx="7772400" cy="792162"/>
          </a:xfrm>
          <a:ln w="57150">
            <a:solidFill>
              <a:srgbClr val="FF0000"/>
            </a:solidFill>
          </a:ln>
        </p:spPr>
        <p:txBody>
          <a:bodyPr anchor="t"/>
          <a:lstStyle/>
          <a:p>
            <a:pPr>
              <a:defRPr/>
            </a:pPr>
            <a:r>
              <a:rPr lang="ar-JO" kern="1200" dirty="0">
                <a:solidFill>
                  <a:srgbClr val="000000"/>
                </a:solidFill>
                <a:ea typeface="ＭＳ Ｐゴシック"/>
              </a:rPr>
              <a:t>حدادو الحديد</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
          <p:cNvSpPr>
            <a:spLocks noChangeArrowheads="1"/>
          </p:cNvSpPr>
          <p:nvPr/>
        </p:nvSpPr>
        <p:spPr bwMode="auto">
          <a:xfrm>
            <a:off x="0" y="0"/>
            <a:ext cx="9144000" cy="1752600"/>
          </a:xfrm>
          <a:prstGeom prst="rect">
            <a:avLst/>
          </a:prstGeom>
          <a:gradFill rotWithShape="0">
            <a:gsLst>
              <a:gs pos="0">
                <a:srgbClr val="996633"/>
              </a:gs>
              <a:gs pos="100000">
                <a:srgbClr val="25190C"/>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pic>
        <p:nvPicPr>
          <p:cNvPr id="12902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7" name="Text Box 2"/>
          <p:cNvSpPr txBox="1">
            <a:spLocks noChangeArrowheads="1"/>
          </p:cNvSpPr>
          <p:nvPr/>
        </p:nvSpPr>
        <p:spPr bwMode="auto">
          <a:xfrm>
            <a:off x="381000" y="381000"/>
            <a:ext cx="830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b="1" dirty="0">
              <a:latin typeface="Arial" panose="020B0604020202020204" pitchFamily="34" charset="0"/>
              <a:cs typeface="Arial" panose="020B0604020202020204" pitchFamily="34" charset="0"/>
            </a:endParaRPr>
          </a:p>
        </p:txBody>
      </p:sp>
      <p:sp>
        <p:nvSpPr>
          <p:cNvPr id="33795" name="Text Box 3"/>
          <p:cNvSpPr txBox="1">
            <a:spLocks noChangeArrowheads="1"/>
          </p:cNvSpPr>
          <p:nvPr/>
        </p:nvSpPr>
        <p:spPr bwMode="auto">
          <a:xfrm>
            <a:off x="0" y="2057400"/>
            <a:ext cx="8878888" cy="5847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r">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ثلاثة آلهة فلسطية مشهورة في الكتاب المقدس:</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3796" name="Text Box 4"/>
          <p:cNvSpPr txBox="1">
            <a:spLocks noChangeArrowheads="1"/>
          </p:cNvSpPr>
          <p:nvPr/>
        </p:nvSpPr>
        <p:spPr bwMode="auto">
          <a:xfrm>
            <a:off x="533400" y="3200400"/>
            <a:ext cx="3886200" cy="52322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p>
            <a:pPr algn="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1. عشتاروث (1 ملوك 11: 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33797" name="Text Box 5"/>
          <p:cNvSpPr txBox="1">
            <a:spLocks noChangeArrowheads="1"/>
          </p:cNvSpPr>
          <p:nvPr/>
        </p:nvSpPr>
        <p:spPr bwMode="auto">
          <a:xfrm>
            <a:off x="1676401" y="4191000"/>
            <a:ext cx="4572000" cy="52322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solidFill>
                  <a:schemeClr val="bg1"/>
                </a:solidFill>
                <a:latin typeface="Arial" panose="020B0604020202020204" pitchFamily="34" charset="0"/>
                <a:cs typeface="Arial" panose="020B0604020202020204" pitchFamily="34" charset="0"/>
              </a:rPr>
              <a:t>2. بعل – زبوب (2 ملوك 1: 1-16)</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129031" name="Text Box 6"/>
          <p:cNvSpPr txBox="1">
            <a:spLocks noChangeArrowheads="1"/>
          </p:cNvSpPr>
          <p:nvPr/>
        </p:nvSpPr>
        <p:spPr bwMode="auto">
          <a:xfrm>
            <a:off x="2955925" y="4724400"/>
            <a:ext cx="588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1524000" y="0"/>
            <a:ext cx="6096000" cy="1676400"/>
            <a:chOff x="816" y="144"/>
            <a:chExt cx="3840" cy="1056"/>
          </a:xfrm>
        </p:grpSpPr>
        <p:grpSp>
          <p:nvGrpSpPr>
            <p:cNvPr id="129036" name="Group 8"/>
            <p:cNvGrpSpPr>
              <a:grpSpLocks/>
            </p:cNvGrpSpPr>
            <p:nvPr/>
          </p:nvGrpSpPr>
          <p:grpSpPr bwMode="auto">
            <a:xfrm>
              <a:off x="816" y="384"/>
              <a:ext cx="480" cy="605"/>
              <a:chOff x="624" y="384"/>
              <a:chExt cx="480" cy="605"/>
            </a:xfrm>
          </p:grpSpPr>
          <p:pic>
            <p:nvPicPr>
              <p:cNvPr id="1290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482"/>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38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528"/>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pic>
          <p:nvPicPr>
            <p:cNvPr id="12903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482"/>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3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3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52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482"/>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3"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816"/>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576"/>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5"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14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6"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3"/>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7"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313"/>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52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693"/>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336"/>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4"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693"/>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5"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52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6"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862"/>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7"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 y="103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8"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103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9"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0"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1"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355"/>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2"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3"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09"/>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5"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6"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7"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8"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9"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0"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1"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2"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816"/>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3"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48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4"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 y="48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33844" name="Text Box 52"/>
          <p:cNvSpPr txBox="1">
            <a:spLocks noChangeArrowheads="1"/>
          </p:cNvSpPr>
          <p:nvPr/>
        </p:nvSpPr>
        <p:spPr bwMode="auto">
          <a:xfrm>
            <a:off x="2819400" y="5181600"/>
            <a:ext cx="5607050" cy="52322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p>
            <a:pPr algn="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3. داجون (قضاة 16: 2، 1 صموئيل 5: 17)</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34827" name="Text Box 11"/>
          <p:cNvSpPr txBox="1">
            <a:spLocks noChangeArrowheads="1"/>
          </p:cNvSpPr>
          <p:nvPr/>
        </p:nvSpPr>
        <p:spPr bwMode="auto">
          <a:xfrm>
            <a:off x="8426450" y="762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109</a:t>
            </a:r>
            <a:endParaRPr lang="en-US" altLang="en-US" b="1" dirty="0">
              <a:solidFill>
                <a:schemeClr val="bg1"/>
              </a:solidFill>
              <a:latin typeface="Arial" panose="020B0604020202020204" pitchFamily="34" charset="0"/>
              <a:cs typeface="Arial" panose="020B0604020202020204" pitchFamily="34" charset="0"/>
            </a:endParaRPr>
          </a:p>
        </p:txBody>
      </p:sp>
      <p:sp>
        <p:nvSpPr>
          <p:cNvPr id="129035" name="Title 2"/>
          <p:cNvSpPr>
            <a:spLocks noGrp="1"/>
          </p:cNvSpPr>
          <p:nvPr>
            <p:ph type="title" idx="4294967295"/>
          </p:nvPr>
        </p:nvSpPr>
        <p:spPr>
          <a:xfrm>
            <a:off x="9436100" y="1844675"/>
            <a:ext cx="2624138" cy="3303588"/>
          </a:xfrm>
        </p:spPr>
        <p:txBody>
          <a:bodyPr/>
          <a:lstStyle/>
          <a:p>
            <a:r>
              <a:rPr lang="ar-JO" altLang="en-US" dirty="0">
                <a:ea typeface="ＭＳ Ｐゴシック" pitchFamily="34" charset="-128"/>
              </a:rPr>
              <a:t>الدين</a:t>
            </a:r>
            <a:endParaRPr lang="en-US" altLang="en-US" dirty="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795"/>
                                        </p:tgtEl>
                                        <p:attrNameLst>
                                          <p:attrName>style.visibility</p:attrName>
                                        </p:attrNameLst>
                                      </p:cBhvr>
                                      <p:to>
                                        <p:strVal val="visible"/>
                                      </p:to>
                                    </p:set>
                                    <p:anim calcmode="lin" valueType="num">
                                      <p:cBhvr additive="base">
                                        <p:cTn id="12" dur="500" fill="hold"/>
                                        <p:tgtEl>
                                          <p:spTgt spid="33795"/>
                                        </p:tgtEl>
                                        <p:attrNameLst>
                                          <p:attrName>ppt_x</p:attrName>
                                        </p:attrNameLst>
                                      </p:cBhvr>
                                      <p:tavLst>
                                        <p:tav tm="0">
                                          <p:val>
                                            <p:strVal val="0-#ppt_w/2"/>
                                          </p:val>
                                        </p:tav>
                                        <p:tav tm="100000">
                                          <p:val>
                                            <p:strVal val="#ppt_x"/>
                                          </p:val>
                                        </p:tav>
                                      </p:tavLst>
                                    </p:anim>
                                    <p:anim calcmode="lin" valueType="num">
                                      <p:cBhvr additive="base">
                                        <p:cTn id="13" dur="500" fill="hold"/>
                                        <p:tgtEl>
                                          <p:spTgt spid="3379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dissolve">
                                      <p:cBhvr>
                                        <p:cTn id="18" dur="500"/>
                                        <p:tgtEl>
                                          <p:spTgt spid="3379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animEffect transition="in" filter="dissolve">
                                      <p:cBhvr>
                                        <p:cTn id="23" dur="500"/>
                                        <p:tgtEl>
                                          <p:spTgt spid="3379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844"/>
                                        </p:tgtEl>
                                        <p:attrNameLst>
                                          <p:attrName>style.visibility</p:attrName>
                                        </p:attrNameLst>
                                      </p:cBhvr>
                                      <p:to>
                                        <p:strVal val="visible"/>
                                      </p:to>
                                    </p:set>
                                    <p:animEffect transition="in" filter="dissolve">
                                      <p:cBhvr>
                                        <p:cTn id="28" dur="500"/>
                                        <p:tgtEl>
                                          <p:spTgt spid="3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33796" grpId="0" autoUpdateAnimBg="0"/>
      <p:bldP spid="33797" grpId="0" autoUpdateAnimBg="0"/>
      <p:bldP spid="3384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p:cNvSpPr txBox="1">
            <a:spLocks noChangeArrowheads="1"/>
          </p:cNvSpPr>
          <p:nvPr/>
        </p:nvSpPr>
        <p:spPr bwMode="auto">
          <a:xfrm>
            <a:off x="3810000" y="3429000"/>
            <a:ext cx="480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b="1" dirty="0">
              <a:latin typeface="Arial" panose="020B0604020202020204" pitchFamily="34" charset="0"/>
              <a:cs typeface="Arial" panose="020B0604020202020204" pitchFamily="34" charset="0"/>
            </a:endParaRPr>
          </a:p>
        </p:txBody>
      </p:sp>
      <p:sp>
        <p:nvSpPr>
          <p:cNvPr id="34819" name="Rectangle 3"/>
          <p:cNvSpPr>
            <a:spLocks noChangeArrowheads="1"/>
          </p:cNvSpPr>
          <p:nvPr/>
        </p:nvSpPr>
        <p:spPr bwMode="auto">
          <a:xfrm>
            <a:off x="3886200" y="4581525"/>
            <a:ext cx="48768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عبد إسرائيل عشتاروث فور وصول الشعي إلى أرض الموعد (قض 2: 13)</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تم وضع جسد شاول في هيكل عشتاروث       (1 صم 31: 10)</a:t>
            </a:r>
            <a:endParaRPr lang="en-US" altLang="en-US" b="1" dirty="0">
              <a:latin typeface="Arial" panose="020B0604020202020204" pitchFamily="34" charset="0"/>
              <a:cs typeface="Arial" panose="020B0604020202020204" pitchFamily="34" charset="0"/>
            </a:endParaRP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743450"/>
            <a:ext cx="1401763"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Text Box 6"/>
          <p:cNvSpPr txBox="1">
            <a:spLocks noChangeArrowheads="1"/>
          </p:cNvSpPr>
          <p:nvPr/>
        </p:nvSpPr>
        <p:spPr bwMode="auto">
          <a:xfrm>
            <a:off x="1" y="530225"/>
            <a:ext cx="48768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إله سامي معروف</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أسماء أخرى: أثتارت، أثتارتو (الأوغاريتية) عشتارت (الفينيقية) ‘ستارتي (اليونانية) وعشتار (بلاد ما بين النهرين)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المعنى: العار</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الإلهة الأم، إلهة الخصوبة والحرب والحرب (تم تقديمها إلى بني إسرائيل من قبل الكنعانيين)</a:t>
            </a:r>
            <a:endParaRPr lang="en-US" altLang="en-US" b="1" dirty="0">
              <a:latin typeface="Arial" panose="020B0604020202020204" pitchFamily="34" charset="0"/>
              <a:cs typeface="Arial" panose="020B0604020202020204" pitchFamily="34" charset="0"/>
            </a:endParaRPr>
          </a:p>
        </p:txBody>
      </p:sp>
      <p:pic>
        <p:nvPicPr>
          <p:cNvPr id="130053" name="Picture 8" descr="filis~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76800" y="228600"/>
            <a:ext cx="4114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5" name="Text Box 15"/>
          <p:cNvSpPr txBox="1">
            <a:spLocks noChangeArrowheads="1"/>
          </p:cNvSpPr>
          <p:nvPr/>
        </p:nvSpPr>
        <p:spPr bwMode="auto">
          <a:xfrm>
            <a:off x="8243888" y="231775"/>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109</a:t>
            </a:r>
            <a:endParaRPr lang="en-US" alt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2225" y="11113"/>
            <a:ext cx="4765675" cy="538162"/>
          </a:xfrm>
          <a:solidFill>
            <a:srgbClr val="FF0000"/>
          </a:solidFill>
        </p:spPr>
        <p:txBody>
          <a:bodyPr/>
          <a:lstStyle/>
          <a:p>
            <a:pPr eaLnBrk="1" hangingPunct="1"/>
            <a:r>
              <a:rPr lang="ar-JO" altLang="en-US" sz="2400" dirty="0">
                <a:solidFill>
                  <a:srgbClr val="FFFFFF"/>
                </a:solidFill>
                <a:ea typeface="ＭＳ Ｐゴシック" pitchFamily="34" charset="-128"/>
              </a:rPr>
              <a:t>عستاروث / عشتاروث</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dissolve">
                                      <p:cBhvr>
                                        <p:cTn id="7" dur="5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dissolve">
                                      <p:cBhvr>
                                        <p:cTn id="12" dur="500"/>
                                        <p:tgtEl>
                                          <p:spTgt spid="348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4820"/>
                                        </p:tgtEl>
                                        <p:attrNameLst>
                                          <p:attrName>style.visibility</p:attrName>
                                        </p:attrNameLst>
                                      </p:cBhvr>
                                      <p:to>
                                        <p:strVal val="visible"/>
                                      </p:to>
                                    </p:set>
                                    <p:animEffect transition="in" filter="dissolve">
                                      <p:cBhvr>
                                        <p:cTn id="1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4" descr="filis3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9388" y="188913"/>
            <a:ext cx="1958975"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4" name="Picture 13" descr="filis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46075"/>
            <a:ext cx="3505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5" name="Picture 12" descr="filis3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39000" y="762000"/>
            <a:ext cx="10668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10" descr="filis3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 y="3429000"/>
            <a:ext cx="26670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7" name="Text Box 6"/>
          <p:cNvSpPr txBox="1">
            <a:spLocks noChangeArrowheads="1"/>
          </p:cNvSpPr>
          <p:nvPr/>
        </p:nvSpPr>
        <p:spPr bwMode="auto">
          <a:xfrm>
            <a:off x="2195513" y="638175"/>
            <a:ext cx="25209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عشيرة/عشتروت</a:t>
            </a:r>
          </a:p>
          <a:p>
            <a:pPr algn="r" eaLnBrk="1" hangingPunct="1">
              <a:spcBef>
                <a:spcPct val="50000"/>
              </a:spcBef>
            </a:pPr>
            <a:r>
              <a:rPr lang="ar-JO" altLang="en-US" b="1" dirty="0">
                <a:latin typeface="Arial" panose="020B0604020202020204" pitchFamily="34" charset="0"/>
                <a:cs typeface="Arial" panose="020B0604020202020204" pitchFamily="34" charset="0"/>
              </a:rPr>
              <a:t>(من حفريات تل رحوف في وادي الأردن)</a:t>
            </a:r>
            <a:endParaRPr lang="en-US" altLang="en-US" b="1" dirty="0">
              <a:latin typeface="Arial" panose="020B0604020202020204" pitchFamily="34" charset="0"/>
              <a:cs typeface="Arial" panose="020B0604020202020204" pitchFamily="34" charset="0"/>
            </a:endParaRPr>
          </a:p>
        </p:txBody>
      </p:sp>
      <p:sp>
        <p:nvSpPr>
          <p:cNvPr id="131078" name="Text Box 7"/>
          <p:cNvSpPr txBox="1">
            <a:spLocks noChangeArrowheads="1"/>
          </p:cNvSpPr>
          <p:nvPr/>
        </p:nvSpPr>
        <p:spPr bwMode="auto">
          <a:xfrm>
            <a:off x="2819400" y="5394325"/>
            <a:ext cx="326548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عشتاروث</a:t>
            </a:r>
            <a:r>
              <a:rPr lang="en-US" altLang="en-US" sz="2800" b="1" dirty="0">
                <a:latin typeface="Arial" panose="020B0604020202020204" pitchFamily="34" charset="0"/>
                <a:cs typeface="Arial" panose="020B0604020202020204" pitchFamily="34" charset="0"/>
              </a:rPr>
              <a:t> </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a:t>
            </a:r>
            <a:r>
              <a:rPr lang="ar-JO" altLang="en-US" b="1" dirty="0">
                <a:latin typeface="Arial" panose="020B0604020202020204" pitchFamily="34" charset="0"/>
                <a:cs typeface="Arial" panose="020B0604020202020204" pitchFamily="34" charset="0"/>
              </a:rPr>
              <a:t>لوحة ذهبية من 4 إلهات مجنحات</a:t>
            </a:r>
            <a:r>
              <a:rPr lang="en-US" altLang="en-US" b="1" dirty="0">
                <a:latin typeface="Arial" panose="020B0604020202020204" pitchFamily="34" charset="0"/>
                <a:cs typeface="Arial" panose="020B0604020202020204" pitchFamily="34" charset="0"/>
              </a:rPr>
              <a:t>)</a:t>
            </a:r>
          </a:p>
        </p:txBody>
      </p:sp>
      <p:sp>
        <p:nvSpPr>
          <p:cNvPr id="131079" name="Text Box 8"/>
          <p:cNvSpPr txBox="1">
            <a:spLocks noChangeArrowheads="1"/>
          </p:cNvSpPr>
          <p:nvPr/>
        </p:nvSpPr>
        <p:spPr bwMode="auto">
          <a:xfrm>
            <a:off x="3995936" y="3546475"/>
            <a:ext cx="3014464"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قاداش/عشيرة</a:t>
            </a:r>
            <a:br>
              <a:rPr lang="en-US" altLang="en-US" sz="2800" b="1" dirty="0">
                <a:latin typeface="Arial" panose="020B0604020202020204" pitchFamily="34" charset="0"/>
                <a:cs typeface="Arial" panose="020B0604020202020204" pitchFamily="34" charset="0"/>
              </a:rPr>
            </a:br>
            <a:r>
              <a:rPr lang="ar-JO" altLang="en-US" b="1" dirty="0">
                <a:latin typeface="Arial" panose="020B0604020202020204" pitchFamily="34" charset="0"/>
                <a:cs typeface="Arial" panose="020B0604020202020204" pitchFamily="34" charset="0"/>
              </a:rPr>
              <a:t>(إلهة في قلادة من رقائق الذهب الخاص)</a:t>
            </a:r>
            <a:endParaRPr lang="en-US" altLang="en-US" b="1" dirty="0">
              <a:latin typeface="Arial" panose="020B0604020202020204" pitchFamily="34" charset="0"/>
              <a:cs typeface="Arial" panose="020B0604020202020204" pitchFamily="34" charset="0"/>
            </a:endParaRPr>
          </a:p>
        </p:txBody>
      </p:sp>
      <p:sp>
        <p:nvSpPr>
          <p:cNvPr id="131080" name="Text Box 11"/>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109</a:t>
            </a:r>
            <a:endParaRPr lang="en-US" altLang="en-US" b="1" dirty="0">
              <a:latin typeface="Arial" panose="020B0604020202020204" pitchFamily="34" charset="0"/>
              <a:cs typeface="Arial" panose="020B0604020202020204" pitchFamily="34" charset="0"/>
            </a:endParaRPr>
          </a:p>
        </p:txBody>
      </p:sp>
      <p:sp>
        <p:nvSpPr>
          <p:cNvPr id="131081" name="Title 1"/>
          <p:cNvSpPr>
            <a:spLocks noGrp="1"/>
          </p:cNvSpPr>
          <p:nvPr>
            <p:ph type="title" idx="4294967295"/>
          </p:nvPr>
        </p:nvSpPr>
        <p:spPr>
          <a:xfrm>
            <a:off x="2339975" y="0"/>
            <a:ext cx="5545138" cy="549275"/>
          </a:xfrm>
          <a:solidFill>
            <a:srgbClr val="FF0000"/>
          </a:solidFill>
        </p:spPr>
        <p:txBody>
          <a:bodyPr/>
          <a:lstStyle/>
          <a:p>
            <a:r>
              <a:rPr lang="ar-JO" altLang="en-US" sz="3600" dirty="0">
                <a:solidFill>
                  <a:srgbClr val="FFFFFF"/>
                </a:solidFill>
                <a:ea typeface="ＭＳ Ｐゴシック" pitchFamily="34" charset="-128"/>
              </a:rPr>
              <a:t>أشكال أخرى للإلهات</a:t>
            </a:r>
            <a:endParaRPr lang="en-US" altLang="en-US" sz="3600" dirty="0">
              <a:solidFill>
                <a:srgbClr val="FFFFFF"/>
              </a:solidFill>
              <a:ea typeface="ＭＳ Ｐゴシック"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25400"/>
            <a:ext cx="9220200" cy="6908800"/>
          </a:xfrm>
          <a:noFill/>
        </p:spPr>
      </p:pic>
      <p:sp>
        <p:nvSpPr>
          <p:cNvPr id="63491" name="Rectangle 3"/>
          <p:cNvSpPr>
            <a:spLocks noGrp="1" noChangeArrowheads="1"/>
          </p:cNvSpPr>
          <p:nvPr>
            <p:ph type="title"/>
          </p:nvPr>
        </p:nvSpPr>
        <p:spPr>
          <a:xfrm>
            <a:off x="533400" y="0"/>
            <a:ext cx="4758680" cy="1143000"/>
          </a:xfrm>
          <a:solidFill>
            <a:srgbClr val="0000FF"/>
          </a:solidFill>
          <a:effectLst>
            <a:outerShdw blurRad="63500" dist="35921" dir="2700000" algn="ctr" rotWithShape="0">
              <a:schemeClr val="bg2">
                <a:alpha val="74997"/>
              </a:schemeClr>
            </a:outerShdw>
          </a:effectLst>
        </p:spPr>
        <p:txBody>
          <a:bodyPr/>
          <a:lstStyle/>
          <a:p>
            <a:pPr eaLnBrk="1" hangingPunct="1"/>
            <a:r>
              <a:rPr lang="ar-JO" altLang="en-US" dirty="0">
                <a:effectLst>
                  <a:outerShdw blurRad="38100" dist="38100" dir="2700000" algn="tl">
                    <a:srgbClr val="000000"/>
                  </a:outerShdw>
                </a:effectLst>
                <a:ea typeface="ＭＳ Ｐゴシック" pitchFamily="34" charset="-128"/>
                <a:cs typeface="Arial" panose="020B0604020202020204" pitchFamily="34" charset="0"/>
              </a:rPr>
              <a:t>جغرافيا الشرق الأدنى القديم</a:t>
            </a:r>
            <a:endParaRPr lang="en-US" altLang="en-US" dirty="0">
              <a:effectLst>
                <a:outerShdw blurRad="38100" dist="38100" dir="2700000" algn="tl">
                  <a:srgbClr val="000000"/>
                </a:outerShdw>
              </a:effectLst>
              <a:ea typeface="ＭＳ Ｐゴシック" pitchFamily="34" charset="-128"/>
              <a:cs typeface="Arial" panose="020B0604020202020204" pitchFamily="34" charset="0"/>
            </a:endParaRPr>
          </a:p>
        </p:txBody>
      </p:sp>
      <p:sp>
        <p:nvSpPr>
          <p:cNvPr id="98307" name="Text Box 7"/>
          <p:cNvSpPr txBox="1">
            <a:spLocks noChangeArrowheads="1"/>
          </p:cNvSpPr>
          <p:nvPr/>
        </p:nvSpPr>
        <p:spPr bwMode="auto">
          <a:xfrm>
            <a:off x="84264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17</a:t>
            </a:r>
            <a:endParaRPr lang="en-US" altLang="en-US" b="1" dirty="0">
              <a:latin typeface="Arial" panose="020B0604020202020204" pitchFamily="34" charset="0"/>
              <a:cs typeface="Arial" panose="020B0604020202020204" pitchFamily="34" charset="0"/>
            </a:endParaRPr>
          </a:p>
        </p:txBody>
      </p:sp>
      <p:sp>
        <p:nvSpPr>
          <p:cNvPr id="98309" name="Oval 10"/>
          <p:cNvSpPr>
            <a:spLocks noChangeArrowheads="1"/>
          </p:cNvSpPr>
          <p:nvPr/>
        </p:nvSpPr>
        <p:spPr bwMode="auto">
          <a:xfrm>
            <a:off x="-227013" y="2357438"/>
            <a:ext cx="2057401" cy="841375"/>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CA50FCD-0AED-20CA-C079-FD0CA41C8BA7}"/>
              </a:ext>
            </a:extLst>
          </p:cNvPr>
          <p:cNvSpPr/>
          <p:nvPr/>
        </p:nvSpPr>
        <p:spPr>
          <a:xfrm>
            <a:off x="-76200" y="2357437"/>
            <a:ext cx="1906588" cy="9184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b="1" dirty="0">
                <a:solidFill>
                  <a:srgbClr val="003300"/>
                </a:solidFill>
                <a:latin typeface="Arial" panose="020B0604020202020204" pitchFamily="34" charset="0"/>
                <a:cs typeface="Arial" panose="020B0604020202020204" pitchFamily="34" charset="0"/>
              </a:rPr>
              <a:t>الكريتيين</a:t>
            </a:r>
            <a:endParaRPr lang="en-US" b="1" dirty="0">
              <a:solidFill>
                <a:srgbClr val="003300"/>
              </a:solidFill>
              <a:latin typeface="Arial" panose="020B0604020202020204" pitchFamily="34" charset="0"/>
              <a:cs typeface="Arial" panose="020B0604020202020204" pitchFamily="34" charset="0"/>
            </a:endParaRPr>
          </a:p>
        </p:txBody>
      </p:sp>
      <p:sp>
        <p:nvSpPr>
          <p:cNvPr id="3" name="Text Box 6">
            <a:extLst>
              <a:ext uri="{FF2B5EF4-FFF2-40B4-BE49-F238E27FC236}">
                <a16:creationId xmlns:a16="http://schemas.microsoft.com/office/drawing/2014/main" id="{B42AAD36-6EF5-3DCC-9A86-5B3EEB49A213}"/>
              </a:ext>
            </a:extLst>
          </p:cNvPr>
          <p:cNvSpPr txBox="1">
            <a:spLocks noChangeArrowheads="1"/>
          </p:cNvSpPr>
          <p:nvPr/>
        </p:nvSpPr>
        <p:spPr bwMode="auto">
          <a:xfrm>
            <a:off x="4886325" y="3167390"/>
            <a:ext cx="1512168" cy="646331"/>
          </a:xfrm>
          <a:prstGeom prst="rect">
            <a:avLst/>
          </a:prstGeom>
          <a:solidFill>
            <a:schemeClr val="bg2"/>
          </a:solidFill>
          <a:ln w="9525">
            <a:solidFill>
              <a:srgbClr val="073907"/>
            </a:solidFill>
            <a:miter lim="800000"/>
            <a:headEnd/>
            <a:tailEnd/>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SA" altLang="en-US" sz="3600" b="1" dirty="0">
                <a:solidFill>
                  <a:schemeClr val="accent3">
                    <a:lumMod val="20000"/>
                    <a:lumOff val="80000"/>
                  </a:schemeClr>
                </a:solidFill>
                <a:latin typeface="Arial" panose="020B0604020202020204" pitchFamily="34" charset="0"/>
                <a:cs typeface="Arial" panose="020B0604020202020204" pitchFamily="34" charset="0"/>
              </a:rPr>
              <a:t>بابل</a:t>
            </a:r>
            <a:endParaRPr lang="en-US" altLang="en-US" sz="3600" b="1" dirty="0">
              <a:solidFill>
                <a:schemeClr val="accent3">
                  <a:lumMod val="20000"/>
                  <a:lumOff val="8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25450" y="381000"/>
            <a:ext cx="82883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2800" b="1" dirty="0">
              <a:latin typeface="Arial" panose="020B0604020202020204" pitchFamily="34" charset="0"/>
              <a:cs typeface="Arial" panose="020B0604020202020204" pitchFamily="34" charset="0"/>
            </a:endParaRPr>
          </a:p>
        </p:txBody>
      </p:sp>
      <p:sp>
        <p:nvSpPr>
          <p:cNvPr id="36867" name="Text Box 3"/>
          <p:cNvSpPr txBox="1">
            <a:spLocks noChangeArrowheads="1"/>
          </p:cNvSpPr>
          <p:nvPr/>
        </p:nvSpPr>
        <p:spPr bwMode="auto">
          <a:xfrm>
            <a:off x="611188" y="1341438"/>
            <a:ext cx="387826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بعل = سيد، رب             زبوب = ؟؟؟</a:t>
            </a:r>
            <a:endParaRPr lang="en-US" altLang="en-US" sz="2800" b="1" dirty="0">
              <a:latin typeface="Arial" panose="020B0604020202020204" pitchFamily="34" charset="0"/>
              <a:cs typeface="Arial" panose="020B0604020202020204" pitchFamily="34" charset="0"/>
            </a:endParaRP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90800"/>
            <a:ext cx="2100263"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609600"/>
            <a:ext cx="1646238"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1" name="Text Box 7"/>
          <p:cNvSpPr txBox="1">
            <a:spLocks noChangeArrowheads="1"/>
          </p:cNvSpPr>
          <p:nvPr/>
        </p:nvSpPr>
        <p:spPr bwMode="auto">
          <a:xfrm>
            <a:off x="298450" y="4648200"/>
            <a:ext cx="4564063"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بعل – زبوب:</a:t>
            </a:r>
            <a:endParaRPr lang="en-US" altLang="en-US" sz="2800" b="1" dirty="0">
              <a:latin typeface="Arial" panose="020B0604020202020204" pitchFamily="34" charset="0"/>
              <a:cs typeface="Arial" panose="020B0604020202020204" pitchFamily="34" charset="0"/>
            </a:endParaRPr>
          </a:p>
          <a:p>
            <a:pPr algn="r" eaLnBrk="1" hangingPunct="1">
              <a:spcBef>
                <a:spcPct val="50000"/>
              </a:spcBef>
            </a:pPr>
            <a:r>
              <a:rPr lang="ar-JO" altLang="en-US" sz="2800" b="1" dirty="0">
                <a:latin typeface="Arial" panose="020B0604020202020204" pitchFamily="34" charset="0"/>
                <a:cs typeface="Arial" panose="020B0604020202020204" pitchFamily="34" charset="0"/>
              </a:rPr>
              <a:t>رب الذباب ... ؟</a:t>
            </a:r>
            <a:endParaRPr lang="en-US" altLang="en-US" sz="2800" b="1" dirty="0">
              <a:latin typeface="Arial" panose="020B0604020202020204" pitchFamily="34" charset="0"/>
              <a:cs typeface="Arial" panose="020B0604020202020204" pitchFamily="34" charset="0"/>
            </a:endParaRPr>
          </a:p>
        </p:txBody>
      </p:sp>
      <p:pic>
        <p:nvPicPr>
          <p:cNvPr id="132102" name="Picture 9" descr="filis~0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3048000"/>
            <a:ext cx="3657600" cy="338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3" name="Text Box 8"/>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109</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6513" y="-1588"/>
            <a:ext cx="7772401" cy="766763"/>
          </a:xfrm>
          <a:solidFill>
            <a:schemeClr val="tx1"/>
          </a:solidFill>
        </p:spPr>
        <p:txBody>
          <a:bodyPr/>
          <a:lstStyle/>
          <a:p>
            <a:pPr eaLnBrk="1" hangingPunct="1"/>
            <a:r>
              <a:rPr lang="ar-JO" altLang="en-US" sz="2800" dirty="0">
                <a:solidFill>
                  <a:srgbClr val="FFFFFF"/>
                </a:solidFill>
                <a:ea typeface="ＭＳ Ｐゴシック" pitchFamily="34" charset="-128"/>
              </a:rPr>
              <a:t>بعل زبوب ... بعل ماذا؟</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6866"/>
                                        </p:tgtEl>
                                        <p:attrNameLst>
                                          <p:attrName>style.visibility</p:attrName>
                                        </p:attrNameLst>
                                      </p:cBhvr>
                                      <p:to>
                                        <p:strVal val="visible"/>
                                      </p:to>
                                    </p:set>
                                    <p:animEffect transition="in" filter="dissolve">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dissolve">
                                      <p:cBhvr>
                                        <p:cTn id="12" dur="500"/>
                                        <p:tgtEl>
                                          <p:spTgt spid="368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36869"/>
                                        </p:tgtEl>
                                        <p:attrNameLst>
                                          <p:attrName>style.visibility</p:attrName>
                                        </p:attrNameLst>
                                      </p:cBhvr>
                                      <p:to>
                                        <p:strVal val="visible"/>
                                      </p:to>
                                    </p:set>
                                    <p:anim calcmode="lin" valueType="num">
                                      <p:cBhvr additive="base">
                                        <p:cTn id="17" dur="500" fill="hold"/>
                                        <p:tgtEl>
                                          <p:spTgt spid="36869"/>
                                        </p:tgtEl>
                                        <p:attrNameLst>
                                          <p:attrName>ppt_x</p:attrName>
                                        </p:attrNameLst>
                                      </p:cBhvr>
                                      <p:tavLst>
                                        <p:tav tm="0">
                                          <p:val>
                                            <p:strVal val="0-#ppt_w/2"/>
                                          </p:val>
                                        </p:tav>
                                        <p:tav tm="100000">
                                          <p:val>
                                            <p:strVal val="#ppt_x"/>
                                          </p:val>
                                        </p:tav>
                                      </p:tavLst>
                                    </p:anim>
                                    <p:anim calcmode="lin" valueType="num">
                                      <p:cBhvr additive="base">
                                        <p:cTn id="18"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6868"/>
                                        </p:tgtEl>
                                        <p:attrNameLst>
                                          <p:attrName>style.visibility</p:attrName>
                                        </p:attrNameLst>
                                      </p:cBhvr>
                                      <p:to>
                                        <p:strVal val="visible"/>
                                      </p:to>
                                    </p:set>
                                    <p:anim calcmode="lin" valueType="num">
                                      <p:cBhvr>
                                        <p:cTn id="23" dur="1000" fill="hold"/>
                                        <p:tgtEl>
                                          <p:spTgt spid="36868"/>
                                        </p:tgtEl>
                                        <p:attrNameLst>
                                          <p:attrName>ppt_w</p:attrName>
                                        </p:attrNameLst>
                                      </p:cBhvr>
                                      <p:tavLst>
                                        <p:tav tm="0">
                                          <p:val>
                                            <p:fltVal val="0"/>
                                          </p:val>
                                        </p:tav>
                                        <p:tav tm="100000">
                                          <p:val>
                                            <p:strVal val="#ppt_w"/>
                                          </p:val>
                                        </p:tav>
                                      </p:tavLst>
                                    </p:anim>
                                    <p:anim calcmode="lin" valueType="num">
                                      <p:cBhvr>
                                        <p:cTn id="24" dur="1000" fill="hold"/>
                                        <p:tgtEl>
                                          <p:spTgt spid="36868"/>
                                        </p:tgtEl>
                                        <p:attrNameLst>
                                          <p:attrName>ppt_h</p:attrName>
                                        </p:attrNameLst>
                                      </p:cBhvr>
                                      <p:tavLst>
                                        <p:tav tm="0">
                                          <p:val>
                                            <p:fltVal val="0"/>
                                          </p:val>
                                        </p:tav>
                                        <p:tav tm="100000">
                                          <p:val>
                                            <p:strVal val="#ppt_h"/>
                                          </p:val>
                                        </p:tav>
                                      </p:tavLst>
                                    </p:anim>
                                    <p:anim calcmode="lin" valueType="num">
                                      <p:cBhvr>
                                        <p:cTn id="25" dur="1000" fill="hold"/>
                                        <p:tgtEl>
                                          <p:spTgt spid="3686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6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6871"/>
                                        </p:tgtEl>
                                        <p:attrNameLst>
                                          <p:attrName>style.visibility</p:attrName>
                                        </p:attrNameLst>
                                      </p:cBhvr>
                                      <p:to>
                                        <p:strVal val="visible"/>
                                      </p:to>
                                    </p:set>
                                    <p:animEffect transition="in" filter="dissolve">
                                      <p:cBhvr>
                                        <p:cTn id="31"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67" grpId="0" autoUpdateAnimBg="0"/>
      <p:bldP spid="3687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2"/>
          <p:cNvSpPr txBox="1">
            <a:spLocks noChangeArrowheads="1"/>
          </p:cNvSpPr>
          <p:nvPr/>
        </p:nvSpPr>
        <p:spPr bwMode="auto">
          <a:xfrm>
            <a:off x="533401" y="947738"/>
            <a:ext cx="55626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buFontTx/>
              <a:buChar char="•"/>
            </a:pPr>
            <a:r>
              <a:rPr lang="ar-JO" altLang="en-US" sz="2800" b="1" dirty="0">
                <a:latin typeface="Arial" panose="020B0604020202020204" pitchFamily="34" charset="0"/>
                <a:cs typeface="Arial" panose="020B0604020202020204" pitchFamily="34" charset="0"/>
              </a:rPr>
              <a:t>انتشار الذباب في كل مكان؟</a:t>
            </a:r>
            <a:endParaRPr lang="en-US" altLang="en-US" sz="2800" b="1" dirty="0">
              <a:latin typeface="Arial" panose="020B0604020202020204" pitchFamily="34" charset="0"/>
              <a:cs typeface="Arial" panose="020B0604020202020204" pitchFamily="34" charset="0"/>
            </a:endParaRPr>
          </a:p>
          <a:p>
            <a:pPr algn="r" rtl="1" eaLnBrk="1" hangingPunct="1">
              <a:spcBef>
                <a:spcPct val="50000"/>
              </a:spcBef>
              <a:buFontTx/>
              <a:buChar char="•"/>
            </a:pPr>
            <a:r>
              <a:rPr lang="ar-JO" altLang="en-US" sz="2800" b="1" dirty="0">
                <a:latin typeface="Arial" panose="020B0604020202020204" pitchFamily="34" charset="0"/>
                <a:cs typeface="Arial" panose="020B0604020202020204" pitchFamily="34" charset="0"/>
              </a:rPr>
              <a:t>الإله الذي يحرسهم من الذباب؟</a:t>
            </a:r>
            <a:endParaRPr lang="en-US" altLang="en-US" sz="2800" b="1" dirty="0">
              <a:latin typeface="Arial" panose="020B0604020202020204" pitchFamily="34" charset="0"/>
              <a:cs typeface="Arial" panose="020B0604020202020204" pitchFamily="34" charset="0"/>
            </a:endParaRPr>
          </a:p>
          <a:p>
            <a:pPr algn="r" rtl="1" eaLnBrk="1" hangingPunct="1">
              <a:spcBef>
                <a:spcPct val="50000"/>
              </a:spcBef>
              <a:buFontTx/>
              <a:buChar char="•"/>
            </a:pPr>
            <a:r>
              <a:rPr lang="ar-JO" altLang="en-US" sz="2800" b="1" dirty="0">
                <a:latin typeface="Arial" panose="020B0604020202020204" pitchFamily="34" charset="0"/>
                <a:cs typeface="Arial" panose="020B0604020202020204" pitchFamily="34" charset="0"/>
              </a:rPr>
              <a:t>استهزاء ببني إسرائيل؟</a:t>
            </a:r>
            <a:endParaRPr lang="en-US" altLang="en-US" sz="2800" b="1" dirty="0">
              <a:latin typeface="Arial" panose="020B0604020202020204" pitchFamily="34" charset="0"/>
              <a:cs typeface="Arial" panose="020B0604020202020204" pitchFamily="34" charset="0"/>
            </a:endParaRPr>
          </a:p>
        </p:txBody>
      </p:sp>
      <p:sp>
        <p:nvSpPr>
          <p:cNvPr id="133122" name="Text Box 3"/>
          <p:cNvSpPr txBox="1">
            <a:spLocks noChangeArrowheads="1"/>
          </p:cNvSpPr>
          <p:nvPr/>
        </p:nvSpPr>
        <p:spPr bwMode="auto">
          <a:xfrm>
            <a:off x="3101975" y="3862388"/>
            <a:ext cx="5737225"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العهد الجديد (يسوع) : بعلزبول – السيد الأمير / السيد البعل / رب المسكن السماوي (مت 10: 25؛ 12: 24، 27، الخ...)</a:t>
            </a:r>
            <a:endParaRPr lang="en-US" altLang="en-US" sz="2800" b="1" dirty="0">
              <a:latin typeface="Arial" panose="020B0604020202020204" pitchFamily="34" charset="0"/>
              <a:cs typeface="Arial" panose="020B0604020202020204" pitchFamily="34" charset="0"/>
            </a:endParaRPr>
          </a:p>
        </p:txBody>
      </p:sp>
      <p:pic>
        <p:nvPicPr>
          <p:cNvPr id="1331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02088"/>
            <a:ext cx="1752600"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373688"/>
            <a:ext cx="1752600"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052513"/>
            <a:ext cx="1752600"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6" name="Text Box 10"/>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109</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26988"/>
            <a:ext cx="7772400" cy="876301"/>
          </a:xfrm>
          <a:solidFill>
            <a:srgbClr val="000000"/>
          </a:solidFill>
        </p:spPr>
        <p:txBody>
          <a:bodyPr/>
          <a:lstStyle/>
          <a:p>
            <a:pPr eaLnBrk="1" hangingPunct="1"/>
            <a:r>
              <a:rPr lang="ar-JO" altLang="en-US" sz="3600" dirty="0">
                <a:solidFill>
                  <a:srgbClr val="FFFFFF"/>
                </a:solidFill>
                <a:ea typeface="ＭＳ Ｐゴシック" pitchFamily="34" charset="-128"/>
              </a:rPr>
              <a:t>بعض الإقتراحات:</a:t>
            </a:r>
            <a:endParaRPr lang="en-US" altLang="en-US" sz="5400" dirty="0">
              <a:solidFill>
                <a:srgbClr val="FFFFFF"/>
              </a:solidFill>
              <a:ea typeface="ＭＳ Ｐゴシック"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343400"/>
            <a:ext cx="1676400"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Text Box 4"/>
          <p:cNvSpPr txBox="1">
            <a:spLocks noChangeArrowheads="1"/>
          </p:cNvSpPr>
          <p:nvPr/>
        </p:nvSpPr>
        <p:spPr bwMode="auto">
          <a:xfrm>
            <a:off x="838200" y="2667000"/>
            <a:ext cx="2514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latin typeface="Arial" panose="020B0604020202020204" pitchFamily="34" charset="0"/>
                <a:cs typeface="Arial" panose="020B0604020202020204" pitchFamily="34" charset="0"/>
              </a:rPr>
              <a:t>العبرية</a:t>
            </a:r>
            <a:endParaRPr lang="en-US" altLang="en-US" sz="3200" b="1" dirty="0">
              <a:latin typeface="Arial" panose="020B0604020202020204" pitchFamily="34" charset="0"/>
              <a:cs typeface="Arial" panose="020B0604020202020204" pitchFamily="34" charset="0"/>
            </a:endParaRPr>
          </a:p>
          <a:p>
            <a:pPr algn="ctr" eaLnBrk="1" hangingPunct="1">
              <a:spcBef>
                <a:spcPct val="50000"/>
              </a:spcBef>
            </a:pPr>
            <a:r>
              <a:rPr lang="ar-JO" altLang="en-US" sz="3200" b="1" dirty="0">
                <a:latin typeface="Arial" panose="020B0604020202020204" pitchFamily="34" charset="0"/>
                <a:cs typeface="Arial" panose="020B0604020202020204" pitchFamily="34" charset="0"/>
              </a:rPr>
              <a:t>داج = سمكة</a:t>
            </a:r>
            <a:endParaRPr lang="en-US" altLang="en-US" sz="3200" b="1" dirty="0">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3657600" y="1981200"/>
            <a:ext cx="5486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800" b="1" dirty="0">
                <a:latin typeface="Arial" panose="020B0604020202020204" pitchFamily="34" charset="0"/>
                <a:cs typeface="Arial" panose="020B0604020202020204" pitchFamily="34" charset="0"/>
              </a:rPr>
              <a:t>نصف سمكة ونصف إنسان ...</a:t>
            </a:r>
            <a:endParaRPr lang="en-US" altLang="en-US" sz="2800" b="1" dirty="0">
              <a:latin typeface="Arial" panose="020B0604020202020204" pitchFamily="34" charset="0"/>
              <a:cs typeface="Arial" panose="020B0604020202020204" pitchFamily="34" charset="0"/>
            </a:endParaRPr>
          </a:p>
        </p:txBody>
      </p:sp>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2066925"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9" name="Picture 9" descr="filis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4197350" cy="351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50" name="Text Box 7"/>
          <p:cNvSpPr txBox="1">
            <a:spLocks noChangeArrowheads="1"/>
          </p:cNvSpPr>
          <p:nvPr/>
        </p:nvSpPr>
        <p:spPr bwMode="auto">
          <a:xfrm>
            <a:off x="8426450" y="7620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dirty="0">
                <a:latin typeface="Arial" panose="020B0604020202020204" pitchFamily="34" charset="0"/>
                <a:cs typeface="Arial" panose="020B0604020202020204" pitchFamily="34" charset="0"/>
              </a:rPr>
              <a:t>110</a:t>
            </a:r>
          </a:p>
        </p:txBody>
      </p:sp>
      <p:sp>
        <p:nvSpPr>
          <p:cNvPr id="2" name="Title 1"/>
          <p:cNvSpPr>
            <a:spLocks noGrp="1"/>
          </p:cNvSpPr>
          <p:nvPr>
            <p:ph type="title" idx="4294967295"/>
          </p:nvPr>
        </p:nvSpPr>
        <p:spPr>
          <a:xfrm>
            <a:off x="685800" y="609600"/>
            <a:ext cx="3165475" cy="1524000"/>
          </a:xfrm>
        </p:spPr>
        <p:txBody>
          <a:bodyPr/>
          <a:lstStyle/>
          <a:p>
            <a:pPr eaLnBrk="1" hangingPunct="1"/>
            <a:r>
              <a:rPr lang="ar-JO" altLang="en-US" sz="4000" dirty="0">
                <a:solidFill>
                  <a:srgbClr val="000000"/>
                </a:solidFill>
                <a:ea typeface="ＭＳ Ｐゴシック" pitchFamily="34" charset="-128"/>
              </a:rPr>
              <a:t>داجون ...</a:t>
            </a:r>
            <a:br>
              <a:rPr lang="en-US" altLang="en-US" sz="4000" dirty="0">
                <a:solidFill>
                  <a:srgbClr val="000000"/>
                </a:solidFill>
                <a:ea typeface="ＭＳ Ｐゴシック" pitchFamily="34" charset="-128"/>
              </a:rPr>
            </a:br>
            <a:r>
              <a:rPr lang="ar-JO" altLang="en-US" sz="4000" dirty="0">
                <a:solidFill>
                  <a:srgbClr val="000000"/>
                </a:solidFill>
                <a:ea typeface="ＭＳ Ｐゴシック" pitchFamily="34" charset="-128"/>
              </a:rPr>
              <a:t>احزر؟</a:t>
            </a:r>
            <a:endParaRPr lang="en-US" altLang="en-US" dirty="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8916"/>
                                        </p:tgtEl>
                                        <p:attrNameLst>
                                          <p:attrName>style.visibility</p:attrName>
                                        </p:attrNameLst>
                                      </p:cBhvr>
                                      <p:to>
                                        <p:strVal val="visible"/>
                                      </p:to>
                                    </p:set>
                                    <p:animEffect transition="in" filter="dissolve">
                                      <p:cBhvr>
                                        <p:cTn id="21" dur="500"/>
                                        <p:tgtEl>
                                          <p:spTgt spid="389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dissolve">
                                      <p:cBhvr>
                                        <p:cTn id="26"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utoUpdateAnimBg="0"/>
      <p:bldP spid="3891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6" descr="filis~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15888"/>
            <a:ext cx="4114801"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t>110</a:t>
            </a:r>
            <a:endParaRPr lang="en-US" altLang="en-US" b="1" dirty="0"/>
          </a:p>
        </p:txBody>
      </p:sp>
      <p:pic>
        <p:nvPicPr>
          <p:cNvPr id="1351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15888"/>
            <a:ext cx="4902200" cy="471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059113" y="4941888"/>
            <a:ext cx="5900737" cy="1143000"/>
          </a:xfrm>
        </p:spPr>
        <p:txBody>
          <a:bodyPr/>
          <a:lstStyle/>
          <a:p>
            <a:pPr eaLnBrk="1" hangingPunct="1"/>
            <a:r>
              <a:rPr lang="ar-JO" altLang="en-US" sz="3600" dirty="0">
                <a:solidFill>
                  <a:srgbClr val="000000"/>
                </a:solidFill>
                <a:ea typeface="ＭＳ Ｐゴシック" pitchFamily="34" charset="-128"/>
              </a:rPr>
              <a:t>ما يعتقد البعض بأنه </a:t>
            </a:r>
            <a:br>
              <a:rPr lang="ar-JO" altLang="en-US" sz="3600" dirty="0">
                <a:solidFill>
                  <a:srgbClr val="000000"/>
                </a:solidFill>
                <a:ea typeface="ＭＳ Ｐゴシック" pitchFamily="34" charset="-128"/>
              </a:rPr>
            </a:br>
            <a:r>
              <a:rPr lang="ar-JO" altLang="en-US" sz="3600" dirty="0">
                <a:solidFill>
                  <a:srgbClr val="000000"/>
                </a:solidFill>
                <a:ea typeface="ＭＳ Ｐゴシック" pitchFamily="34" charset="-128"/>
              </a:rPr>
              <a:t>داجون الفلسطيني؟</a:t>
            </a:r>
            <a:endParaRPr lang="en-US" altLang="en-US" dirty="0">
              <a:ea typeface="ＭＳ Ｐゴシック"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032" descr="filis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71800"/>
            <a:ext cx="4197350" cy="351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4" name="Text Box 1026"/>
          <p:cNvSpPr txBox="1">
            <a:spLocks noChangeArrowheads="1"/>
          </p:cNvSpPr>
          <p:nvPr/>
        </p:nvSpPr>
        <p:spPr bwMode="auto">
          <a:xfrm>
            <a:off x="457200" y="533400"/>
            <a:ext cx="4191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اقتراح آخر:</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قد تكون مشتقة من كلمة:</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itchFamily="34" charset="0"/>
                <a:cs typeface="Arial" pitchFamily="34" charset="0"/>
              </a:rPr>
              <a:t>داجان = القمح، الحبوب                 لهذا فهو إله نباتي</a:t>
            </a:r>
            <a:endParaRPr lang="en-US" altLang="en-US" b="1" dirty="0">
              <a:latin typeface="Arial" panose="020B0604020202020204" pitchFamily="34" charset="0"/>
              <a:cs typeface="Arial" panose="020B0604020202020204" pitchFamily="34" charset="0"/>
            </a:endParaRPr>
          </a:p>
        </p:txBody>
      </p:sp>
      <p:sp>
        <p:nvSpPr>
          <p:cNvPr id="136195" name="Text Box 1027"/>
          <p:cNvSpPr txBox="1">
            <a:spLocks noChangeArrowheads="1"/>
          </p:cNvSpPr>
          <p:nvPr/>
        </p:nvSpPr>
        <p:spPr bwMode="auto">
          <a:xfrm>
            <a:off x="3124200" y="3200400"/>
            <a:ext cx="57912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داجون: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إله الفلسطيين الرئيسي خلال زمن شمشون في غزة   (قض 10: 21-23) وخلال زمن شاول وداود (1 صم 5: 2-3، 1 أخ 10: 10)</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على الأقل منذ عام 2500 ق.م فصاعداً حصل داجون على العبادة عبر بلاد ما بين النهرين</a:t>
            </a:r>
            <a:endParaRPr lang="en-US" altLang="en-US" b="1" dirty="0">
              <a:latin typeface="Arial" panose="020B0604020202020204" pitchFamily="34" charset="0"/>
              <a:cs typeface="Arial" panose="020B0604020202020204" pitchFamily="34" charset="0"/>
            </a:endParaRPr>
          </a:p>
        </p:txBody>
      </p:sp>
      <p:sp>
        <p:nvSpPr>
          <p:cNvPr id="136196"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110</a:t>
            </a:r>
            <a:endParaRPr lang="en-US" altLang="en-US" b="1" dirty="0">
              <a:latin typeface="Arial" panose="020B0604020202020204" pitchFamily="34" charset="0"/>
              <a:cs typeface="Arial" panose="020B0604020202020204" pitchFamily="34" charset="0"/>
            </a:endParaRPr>
          </a:p>
        </p:txBody>
      </p:sp>
      <p:sp>
        <p:nvSpPr>
          <p:cNvPr id="136197" name="Title 1"/>
          <p:cNvSpPr>
            <a:spLocks noGrp="1"/>
          </p:cNvSpPr>
          <p:nvPr>
            <p:ph type="title" idx="4294967295"/>
          </p:nvPr>
        </p:nvSpPr>
        <p:spPr>
          <a:xfrm>
            <a:off x="4067175" y="-100013"/>
            <a:ext cx="4175125" cy="803276"/>
          </a:xfrm>
        </p:spPr>
        <p:txBody>
          <a:bodyPr/>
          <a:lstStyle/>
          <a:p>
            <a:r>
              <a:rPr lang="ar-JO" altLang="en-US" sz="3600" dirty="0">
                <a:ea typeface="ＭＳ Ｐゴシック" pitchFamily="34" charset="-128"/>
              </a:rPr>
              <a:t>إله القمح؟</a:t>
            </a:r>
            <a:endParaRPr lang="en-US" altLang="en-US" sz="3600" dirty="0">
              <a:ea typeface="ＭＳ Ｐゴシック" pitchFamily="34" charset="-128"/>
            </a:endParaRPr>
          </a:p>
        </p:txBody>
      </p:sp>
      <p:pic>
        <p:nvPicPr>
          <p:cNvPr id="1361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639763"/>
            <a:ext cx="26797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032" descr="fili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5334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Text Box 1028"/>
          <p:cNvSpPr txBox="1">
            <a:spLocks noChangeArrowheads="1"/>
          </p:cNvSpPr>
          <p:nvPr/>
        </p:nvSpPr>
        <p:spPr bwMode="auto">
          <a:xfrm>
            <a:off x="0" y="3657600"/>
            <a:ext cx="30480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بعض الحطام من الهيكل الفلسطيني في هيكل تل كسيل (أعلاه)</a:t>
            </a:r>
            <a:r>
              <a:rPr lang="en-US" altLang="en-US" b="1" dirty="0">
                <a:latin typeface="Arial" pitchFamily="34" charset="0"/>
                <a:cs typeface="Arial" pitchFamily="34" charset="0"/>
              </a:rPr>
              <a:t> </a:t>
            </a:r>
          </a:p>
          <a:p>
            <a:pPr eaLnBrk="1" hangingPunct="1">
              <a:spcBef>
                <a:spcPct val="50000"/>
              </a:spcBef>
            </a:pPr>
            <a:r>
              <a:rPr lang="en-US" altLang="en-US" b="1" dirty="0">
                <a:latin typeface="Arial" pitchFamily="34" charset="0"/>
                <a:cs typeface="Arial" pitchFamily="34" charset="0"/>
              </a:rPr>
              <a:t> </a:t>
            </a:r>
          </a:p>
          <a:p>
            <a:pPr algn="r" eaLnBrk="1" hangingPunct="1">
              <a:spcBef>
                <a:spcPct val="50000"/>
              </a:spcBef>
            </a:pPr>
            <a:r>
              <a:rPr lang="ar-JO" altLang="en-US" b="1" dirty="0">
                <a:latin typeface="Arial" panose="020B0604020202020204" pitchFamily="34" charset="0"/>
                <a:cs typeface="Arial" panose="020B0604020202020204" pitchFamily="34" charset="0"/>
              </a:rPr>
              <a:t>وبيت شان (على اليمين)</a:t>
            </a:r>
            <a:endParaRPr lang="en-US" altLang="en-US" b="1" dirty="0">
              <a:latin typeface="Arial" panose="020B0604020202020204" pitchFamily="34" charset="0"/>
              <a:cs typeface="Arial" panose="020B0604020202020204" pitchFamily="34" charset="0"/>
            </a:endParaRPr>
          </a:p>
        </p:txBody>
      </p:sp>
      <p:sp>
        <p:nvSpPr>
          <p:cNvPr id="40965" name="Text Box 1029"/>
          <p:cNvSpPr txBox="1">
            <a:spLocks noChangeArrowheads="1"/>
          </p:cNvSpPr>
          <p:nvPr/>
        </p:nvSpPr>
        <p:spPr bwMode="auto">
          <a:xfrm>
            <a:off x="5638800" y="782638"/>
            <a:ext cx="3505200"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أنظر إلى العمودين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تذكر ساعات شمشون الأخيرة في هيكل داجون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ماذا فعل؟</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(قضاة 16: 23-31)</a:t>
            </a:r>
            <a:endParaRPr lang="en-US" altLang="en-US" b="1" dirty="0">
              <a:latin typeface="Arial" panose="020B0604020202020204" pitchFamily="34" charset="0"/>
              <a:cs typeface="Arial" panose="020B0604020202020204" pitchFamily="34" charset="0"/>
            </a:endParaRPr>
          </a:p>
        </p:txBody>
      </p:sp>
      <p:pic>
        <p:nvPicPr>
          <p:cNvPr id="137220" name="Picture 1031" descr="filis~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59238" y="3962400"/>
            <a:ext cx="5084762"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62200"/>
            <a:ext cx="2590800" cy="2295525"/>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7222" name="Text Box 7"/>
          <p:cNvSpPr txBox="1">
            <a:spLocks noChangeArrowheads="1"/>
          </p:cNvSpPr>
          <p:nvPr/>
        </p:nvSpPr>
        <p:spPr bwMode="auto">
          <a:xfrm>
            <a:off x="8426450" y="76200"/>
            <a:ext cx="6639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111</a:t>
            </a:r>
            <a:endParaRPr lang="en-US" altLang="en-US" b="1" dirty="0">
              <a:latin typeface="Arial" panose="020B0604020202020204" pitchFamily="34" charset="0"/>
              <a:cs typeface="Arial" panose="020B0604020202020204" pitchFamily="34" charset="0"/>
            </a:endParaRPr>
          </a:p>
        </p:txBody>
      </p:sp>
      <p:sp>
        <p:nvSpPr>
          <p:cNvPr id="137223" name="Title 1"/>
          <p:cNvSpPr>
            <a:spLocks noGrp="1"/>
          </p:cNvSpPr>
          <p:nvPr>
            <p:ph type="title" idx="4294967295"/>
          </p:nvPr>
        </p:nvSpPr>
        <p:spPr>
          <a:xfrm>
            <a:off x="611188" y="11113"/>
            <a:ext cx="7772400" cy="754062"/>
          </a:xfrm>
          <a:solidFill>
            <a:srgbClr val="000000"/>
          </a:solidFill>
        </p:spPr>
        <p:txBody>
          <a:bodyPr/>
          <a:lstStyle/>
          <a:p>
            <a:r>
              <a:rPr lang="ar-JO" altLang="en-US" dirty="0">
                <a:solidFill>
                  <a:srgbClr val="FFFFFF"/>
                </a:solidFill>
                <a:ea typeface="ＭＳ Ｐゴシック" pitchFamily="34" charset="-128"/>
              </a:rPr>
              <a:t>أعمدة هيكل داجون</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dissolve">
                                      <p:cBhvr>
                                        <p:cTn id="7" dur="500"/>
                                        <p:tgtEl>
                                          <p:spTgt spid="40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nodeType="clickEffect">
                                  <p:stCondLst>
                                    <p:cond delay="0"/>
                                  </p:stCondLst>
                                  <p:childTnLst>
                                    <p:set>
                                      <p:cBhvr>
                                        <p:cTn id="11" dur="1" fill="hold">
                                          <p:stCondLst>
                                            <p:cond delay="0"/>
                                          </p:stCondLst>
                                        </p:cTn>
                                        <p:tgtEl>
                                          <p:spTgt spid="17414"/>
                                        </p:tgtEl>
                                        <p:attrNameLst>
                                          <p:attrName>style.visibility</p:attrName>
                                        </p:attrNameLst>
                                      </p:cBhvr>
                                      <p:to>
                                        <p:strVal val="visible"/>
                                      </p:to>
                                    </p:set>
                                    <p:anim calcmode="lin" valueType="num">
                                      <p:cBhvr additive="base">
                                        <p:cTn id="12" dur="500" fill="hold"/>
                                        <p:tgtEl>
                                          <p:spTgt spid="17414"/>
                                        </p:tgtEl>
                                        <p:attrNameLst>
                                          <p:attrName>ppt_x</p:attrName>
                                        </p:attrNameLst>
                                      </p:cBhvr>
                                      <p:tavLst>
                                        <p:tav tm="0">
                                          <p:val>
                                            <p:strVal val="0-#ppt_w/2"/>
                                          </p:val>
                                        </p:tav>
                                        <p:tav tm="100000">
                                          <p:val>
                                            <p:strVal val="#ppt_x"/>
                                          </p:val>
                                        </p:tav>
                                      </p:tavLst>
                                    </p:anim>
                                    <p:anim calcmode="lin" valueType="num">
                                      <p:cBhvr additive="base">
                                        <p:cTn id="13" dur="500" fill="hold"/>
                                        <p:tgtEl>
                                          <p:spTgt spid="174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8242" name="Picture 2" descr="filistin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Text Box 4"/>
          <p:cNvSpPr txBox="1">
            <a:spLocks noChangeArrowheads="1"/>
          </p:cNvSpPr>
          <p:nvPr/>
        </p:nvSpPr>
        <p:spPr bwMode="auto">
          <a:xfrm>
            <a:off x="6378575" y="2028825"/>
            <a:ext cx="2801938" cy="1938992"/>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4000" b="1" dirty="0">
                <a:solidFill>
                  <a:srgbClr val="FFFFFF"/>
                </a:solidFill>
                <a:latin typeface="Arial" pitchFamily="34" charset="0"/>
                <a:cs typeface="Arial" pitchFamily="34" charset="0"/>
              </a:rPr>
              <a:t>كان داجون</a:t>
            </a:r>
          </a:p>
          <a:p>
            <a:pPr algn="ctr" eaLnBrk="1" hangingPunct="1"/>
            <a:r>
              <a:rPr lang="ar-JO" altLang="en-US" sz="4000" b="1" dirty="0">
                <a:solidFill>
                  <a:srgbClr val="FFFFFF"/>
                </a:solidFill>
                <a:latin typeface="Arial" pitchFamily="34" charset="0"/>
                <a:cs typeface="Arial" pitchFamily="34" charset="0"/>
              </a:rPr>
              <a:t> إله الفلسطيين الرئيسي</a:t>
            </a:r>
            <a:endParaRPr lang="en-US" altLang="en-US" sz="4000" b="1" dirty="0">
              <a:solidFill>
                <a:srgbClr val="FFFFFF"/>
              </a:solidFill>
              <a:latin typeface="Arial" panose="020B0604020202020204" pitchFamily="34" charset="0"/>
              <a:cs typeface="Arial" panose="020B0604020202020204" pitchFamily="34" charset="0"/>
            </a:endParaRPr>
          </a:p>
        </p:txBody>
      </p:sp>
      <p:sp>
        <p:nvSpPr>
          <p:cNvPr id="138244" name="Text Box 2"/>
          <p:cNvSpPr txBox="1">
            <a:spLocks noChangeArrowheads="1"/>
          </p:cNvSpPr>
          <p:nvPr/>
        </p:nvSpPr>
        <p:spPr bwMode="auto">
          <a:xfrm>
            <a:off x="8293100" y="44450"/>
            <a:ext cx="7441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chemeClr val="bg1"/>
                </a:solidFill>
                <a:latin typeface="Arial" panose="020B0604020202020204" pitchFamily="34" charset="0"/>
                <a:cs typeface="Arial" panose="020B0604020202020204" pitchFamily="34" charset="0"/>
              </a:rPr>
              <a:t>111</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635375" y="3068638"/>
            <a:ext cx="2519363" cy="1450975"/>
          </a:xfrm>
        </p:spPr>
        <p:txBody>
          <a:bodyPr/>
          <a:lstStyle/>
          <a:p>
            <a:pPr eaLnBrk="1" hangingPunct="1"/>
            <a:r>
              <a:rPr lang="ar-JO" altLang="en-US" sz="3600" dirty="0">
                <a:solidFill>
                  <a:schemeClr val="tx1"/>
                </a:solidFill>
                <a:effectLst>
                  <a:outerShdw blurRad="38100" dist="38100" dir="2700000" algn="tl">
                    <a:srgbClr val="FFFFFF"/>
                  </a:outerShdw>
                </a:effectLst>
                <a:ea typeface="ＭＳ Ｐゴシック" pitchFamily="34" charset="-128"/>
              </a:rPr>
              <a:t>هيكل</a:t>
            </a:r>
            <a:br>
              <a:rPr lang="ar-JO" altLang="en-US" sz="3600" dirty="0">
                <a:solidFill>
                  <a:schemeClr val="tx1"/>
                </a:solidFill>
                <a:effectLst>
                  <a:outerShdw blurRad="38100" dist="38100" dir="2700000" algn="tl">
                    <a:srgbClr val="FFFFFF"/>
                  </a:outerShdw>
                </a:effectLst>
                <a:ea typeface="ＭＳ Ｐゴシック" pitchFamily="34" charset="-128"/>
              </a:rPr>
            </a:br>
            <a:r>
              <a:rPr lang="ar-JO" altLang="en-US" sz="3600" dirty="0">
                <a:solidFill>
                  <a:schemeClr val="tx1"/>
                </a:solidFill>
                <a:effectLst>
                  <a:outerShdw blurRad="38100" dist="38100" dir="2700000" algn="tl">
                    <a:srgbClr val="FFFFFF"/>
                  </a:outerShdw>
                </a:effectLst>
                <a:ea typeface="ＭＳ Ｐゴシック" pitchFamily="34" charset="-128"/>
              </a:rPr>
              <a:t>داجون</a:t>
            </a:r>
            <a:endParaRPr lang="en-US" altLang="en-US" sz="4800" dirty="0">
              <a:solidFill>
                <a:schemeClr val="tx1"/>
              </a:solidFill>
              <a:ea typeface="ＭＳ Ｐゴシック"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16338"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81200"/>
            <a:ext cx="2801938" cy="393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Rectangle 3"/>
          <p:cNvSpPr>
            <a:spLocks noGrp="1" noChangeArrowheads="1"/>
          </p:cNvSpPr>
          <p:nvPr>
            <p:ph type="title"/>
          </p:nvPr>
        </p:nvSpPr>
        <p:spPr>
          <a:xfrm>
            <a:off x="0" y="228600"/>
            <a:ext cx="9144000" cy="1143000"/>
          </a:xfrm>
        </p:spPr>
        <p:txBody>
          <a:bodyPr/>
          <a:lstStyle/>
          <a:p>
            <a:pPr eaLnBrk="1" hangingPunct="1"/>
            <a:r>
              <a:rPr lang="ar-JO" altLang="en-US" sz="6600" dirty="0">
                <a:solidFill>
                  <a:schemeClr val="bg1"/>
                </a:solidFill>
                <a:latin typeface="Times New Roman" pitchFamily="18" charset="0"/>
                <a:ea typeface="ＭＳ Ｐゴシック" pitchFamily="34" charset="-128"/>
              </a:rPr>
              <a:t>داجون القرن الحادي والعشرين</a:t>
            </a:r>
            <a:endParaRPr lang="en-US" altLang="en-US" sz="6600" dirty="0">
              <a:latin typeface="Times New Roman" pitchFamily="18" charset="0"/>
              <a:ea typeface="ＭＳ Ｐゴシック" pitchFamily="34" charset="-128"/>
            </a:endParaRPr>
          </a:p>
        </p:txBody>
      </p:sp>
      <p:pic>
        <p:nvPicPr>
          <p:cNvPr id="716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447800"/>
            <a:ext cx="28194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511800"/>
            <a:ext cx="17907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9" name="Picture 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886200" y="3657600"/>
            <a:ext cx="5257800" cy="317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1563688"/>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500"/>
                                        <p:tgtEl>
                                          <p:spTgt spid="7168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684"/>
                                        </p:tgtEl>
                                        <p:attrNameLst>
                                          <p:attrName>style.visibility</p:attrName>
                                        </p:attrNameLst>
                                      </p:cBhvr>
                                      <p:to>
                                        <p:strVal val="visible"/>
                                      </p:to>
                                    </p:set>
                                    <p:animEffect transition="in" filter="fade">
                                      <p:cBhvr>
                                        <p:cTn id="11" dur="500"/>
                                        <p:tgtEl>
                                          <p:spTgt spid="7168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686"/>
                                        </p:tgtEl>
                                        <p:attrNameLst>
                                          <p:attrName>style.visibility</p:attrName>
                                        </p:attrNameLst>
                                      </p:cBhvr>
                                      <p:to>
                                        <p:strVal val="visible"/>
                                      </p:to>
                                    </p:set>
                                    <p:animEffect transition="in" filter="fade">
                                      <p:cBhvr>
                                        <p:cTn id="15" dur="500"/>
                                        <p:tgtEl>
                                          <p:spTgt spid="7168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687"/>
                                        </p:tgtEl>
                                        <p:attrNameLst>
                                          <p:attrName>style.visibility</p:attrName>
                                        </p:attrNameLst>
                                      </p:cBhvr>
                                      <p:to>
                                        <p:strVal val="visible"/>
                                      </p:to>
                                    </p:set>
                                    <p:animEffect transition="in" filter="fade">
                                      <p:cBhvr>
                                        <p:cTn id="19" dur="500"/>
                                        <p:tgtEl>
                                          <p:spTgt spid="7168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688"/>
                                        </p:tgtEl>
                                        <p:attrNameLst>
                                          <p:attrName>style.visibility</p:attrName>
                                        </p:attrNameLst>
                                      </p:cBhvr>
                                      <p:to>
                                        <p:strVal val="visible"/>
                                      </p:to>
                                    </p:set>
                                    <p:animEffect transition="in" filter="fade">
                                      <p:cBhvr>
                                        <p:cTn id="23" dur="500"/>
                                        <p:tgtEl>
                                          <p:spTgt spid="71688"/>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689"/>
                                        </p:tgtEl>
                                        <p:attrNameLst>
                                          <p:attrName>style.visibility</p:attrName>
                                        </p:attrNameLst>
                                      </p:cBhvr>
                                      <p:to>
                                        <p:strVal val="visible"/>
                                      </p:to>
                                    </p:set>
                                    <p:animEffect transition="in" filter="fade">
                                      <p:cBhvr>
                                        <p:cTn id="27" dur="500"/>
                                        <p:tgtEl>
                                          <p:spTgt spid="71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filis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9550" y="0"/>
            <a:ext cx="6242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29"/>
          <p:cNvSpPr>
            <a:spLocks noGrp="1" noChangeArrowheads="1"/>
          </p:cNvSpPr>
          <p:nvPr>
            <p:ph type="title"/>
          </p:nvPr>
        </p:nvSpPr>
        <p:spPr>
          <a:xfrm>
            <a:off x="0" y="609600"/>
            <a:ext cx="2819400" cy="2362200"/>
          </a:xfrm>
        </p:spPr>
        <p:txBody>
          <a:bodyPr/>
          <a:lstStyle/>
          <a:p>
            <a:pPr eaLnBrk="1" hangingPunct="1"/>
            <a:r>
              <a:rPr lang="ar-EG" altLang="en-US" sz="3600" dirty="0">
                <a:ea typeface="ＭＳ Ｐゴシック" pitchFamily="34" charset="-128"/>
              </a:rPr>
              <a:t>كان الفلسطيون شعب</a:t>
            </a:r>
            <a:r>
              <a:rPr lang="ar-JO" altLang="en-US" sz="3600" dirty="0">
                <a:ea typeface="ＭＳ Ｐゴシック" pitchFamily="34" charset="-128"/>
              </a:rPr>
              <a:t>اً</a:t>
            </a:r>
            <a:r>
              <a:rPr lang="ar-EG" altLang="en-US" sz="3600" dirty="0">
                <a:ea typeface="ＭＳ Ｐゴシック" pitchFamily="34" charset="-128"/>
              </a:rPr>
              <a:t> مخيف</a:t>
            </a:r>
            <a:r>
              <a:rPr lang="ar-JO" altLang="en-US" sz="3600" dirty="0">
                <a:ea typeface="ＭＳ Ｐゴシック" pitchFamily="34" charset="-128"/>
              </a:rPr>
              <a:t>اً</a:t>
            </a:r>
            <a:endParaRPr lang="en-US" altLang="en-US" sz="3600" dirty="0">
              <a:ea typeface="ＭＳ Ｐゴシック" pitchFamily="34" charset="-128"/>
            </a:endParaRPr>
          </a:p>
        </p:txBody>
      </p:sp>
    </p:spTree>
    <p:extLst>
      <p:ext uri="{BB962C8B-B14F-4D97-AF65-F5344CB8AC3E}">
        <p14:creationId xmlns:p14="http://schemas.microsoft.com/office/powerpoint/2010/main" val="2054216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descr="Parchment"/>
          <p:cNvSpPr txBox="1">
            <a:spLocks noChangeArrowheads="1"/>
          </p:cNvSpPr>
          <p:nvPr/>
        </p:nvSpPr>
        <p:spPr bwMode="auto">
          <a:xfrm>
            <a:off x="6705600" y="533400"/>
            <a:ext cx="2209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خوذة برونزية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78" name="Text Box 6" descr="Parchment"/>
          <p:cNvSpPr txBox="1">
            <a:spLocks noChangeArrowheads="1"/>
          </p:cNvSpPr>
          <p:nvPr/>
        </p:nvSpPr>
        <p:spPr bwMode="auto">
          <a:xfrm>
            <a:off x="6934200" y="1981200"/>
            <a:ext cx="2209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درع برونزي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0" name="Text Box 8" descr="Parchment"/>
          <p:cNvSpPr txBox="1">
            <a:spLocks noChangeArrowheads="1"/>
          </p:cNvSpPr>
          <p:nvPr/>
        </p:nvSpPr>
        <p:spPr bwMode="auto">
          <a:xfrm>
            <a:off x="76200" y="48768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غريزات</a:t>
            </a: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 برونزية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2" name="Text Box 10" descr="Parchment"/>
          <p:cNvSpPr txBox="1">
            <a:spLocks noChangeArrowheads="1"/>
          </p:cNvSpPr>
          <p:nvPr/>
        </p:nvSpPr>
        <p:spPr bwMode="auto">
          <a:xfrm>
            <a:off x="165100" y="1752600"/>
            <a:ext cx="14351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[الخشب] رمح الرمح</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4" name="Text Box 12" descr="Parchment"/>
          <p:cNvSpPr txBox="1">
            <a:spLocks noChangeArrowheads="1"/>
          </p:cNvSpPr>
          <p:nvPr/>
        </p:nvSpPr>
        <p:spPr bwMode="auto">
          <a:xfrm>
            <a:off x="228600" y="685800"/>
            <a:ext cx="167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نقطة الحديد</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6" name="Text Box 14" descr="Parchment"/>
          <p:cNvSpPr txBox="1">
            <a:spLocks noChangeArrowheads="1"/>
          </p:cNvSpPr>
          <p:nvPr/>
        </p:nvSpPr>
        <p:spPr bwMode="auto">
          <a:xfrm>
            <a:off x="7467600" y="3124200"/>
            <a:ext cx="1295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الرمح البرونزي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141319" name="Picture 16" descr="filis~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457200"/>
            <a:ext cx="46482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7" name="Line 15"/>
          <p:cNvSpPr>
            <a:spLocks noChangeShapeType="1"/>
          </p:cNvSpPr>
          <p:nvPr/>
        </p:nvSpPr>
        <p:spPr bwMode="auto">
          <a:xfrm flipH="1" flipV="1">
            <a:off x="5638800" y="2590800"/>
            <a:ext cx="1828800" cy="762000"/>
          </a:xfrm>
          <a:prstGeom prst="line">
            <a:avLst/>
          </a:prstGeom>
          <a:noFill/>
          <a:ln w="28575" cap="sq">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79" name="Line 7"/>
          <p:cNvSpPr>
            <a:spLocks noChangeShapeType="1"/>
          </p:cNvSpPr>
          <p:nvPr/>
        </p:nvSpPr>
        <p:spPr bwMode="auto">
          <a:xfrm flipH="1" flipV="1">
            <a:off x="5562600" y="1371600"/>
            <a:ext cx="1447800" cy="762000"/>
          </a:xfrm>
          <a:prstGeom prst="line">
            <a:avLst/>
          </a:prstGeom>
          <a:noFill/>
          <a:ln w="28575" cap="sq">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77" name="Line 5"/>
          <p:cNvSpPr>
            <a:spLocks noChangeShapeType="1"/>
          </p:cNvSpPr>
          <p:nvPr/>
        </p:nvSpPr>
        <p:spPr bwMode="auto">
          <a:xfrm>
            <a:off x="3962400" y="533400"/>
            <a:ext cx="2743200" cy="152400"/>
          </a:xfrm>
          <a:prstGeom prst="line">
            <a:avLst/>
          </a:prstGeom>
          <a:noFill/>
          <a:ln w="28575" cap="sq">
            <a:solidFill>
              <a:srgbClr val="0000FF"/>
            </a:solidFill>
            <a:round/>
            <a:headEnd type="triangle" w="med" len="med"/>
            <a:tailEnd type="none" w="sm" len="sm"/>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5" name="Line 13"/>
          <p:cNvSpPr>
            <a:spLocks noChangeShapeType="1"/>
          </p:cNvSpPr>
          <p:nvPr/>
        </p:nvSpPr>
        <p:spPr bwMode="auto">
          <a:xfrm>
            <a:off x="1828800" y="990600"/>
            <a:ext cx="762000" cy="53340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3" name="Line 11"/>
          <p:cNvSpPr>
            <a:spLocks noChangeShapeType="1"/>
          </p:cNvSpPr>
          <p:nvPr/>
        </p:nvSpPr>
        <p:spPr bwMode="auto">
          <a:xfrm flipV="1">
            <a:off x="1371600" y="1905000"/>
            <a:ext cx="2286000" cy="22860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1" name="Line 9"/>
          <p:cNvSpPr>
            <a:spLocks noChangeShapeType="1"/>
          </p:cNvSpPr>
          <p:nvPr/>
        </p:nvSpPr>
        <p:spPr bwMode="auto">
          <a:xfrm>
            <a:off x="1371600" y="5257800"/>
            <a:ext cx="2286000" cy="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1326" name="Text Box 17"/>
          <p:cNvSpPr txBox="1">
            <a:spLocks noChangeArrowheads="1"/>
          </p:cNvSpPr>
          <p:nvPr/>
        </p:nvSpPr>
        <p:spPr bwMode="auto">
          <a:xfrm>
            <a:off x="8395105" y="76200"/>
            <a:ext cx="7040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112</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1327" name="Title 1"/>
          <p:cNvSpPr>
            <a:spLocks noGrp="1"/>
          </p:cNvSpPr>
          <p:nvPr>
            <p:ph type="title" idx="4294967295"/>
          </p:nvPr>
        </p:nvSpPr>
        <p:spPr>
          <a:xfrm>
            <a:off x="6804025" y="4724400"/>
            <a:ext cx="2339975" cy="2119313"/>
          </a:xfrm>
        </p:spPr>
        <p:txBody>
          <a:bodyPr/>
          <a:lstStyle/>
          <a:p>
            <a:pPr rtl="1"/>
            <a:r>
              <a:rPr lang="ar-EG" altLang="en-US" sz="4000" dirty="0">
                <a:ea typeface="ＭＳ Ｐゴシック" pitchFamily="34" charset="-128"/>
              </a:rPr>
              <a:t>درع ج</a:t>
            </a:r>
            <a:r>
              <a:rPr lang="ar-JO" altLang="en-US" sz="4000" dirty="0">
                <a:ea typeface="ＭＳ Ｐゴシック" pitchFamily="34" charset="-128"/>
              </a:rPr>
              <a:t>ليا</a:t>
            </a:r>
            <a:r>
              <a:rPr lang="ar-EG" altLang="en-US" sz="4000" dirty="0">
                <a:ea typeface="ＭＳ Ｐゴシック" pitchFamily="34" charset="-128"/>
              </a:rPr>
              <a:t>ت</a:t>
            </a:r>
            <a:endParaRPr lang="en-US" altLang="en-US" sz="4000" dirty="0">
              <a:ea typeface="ＭＳ Ｐゴシック" pitchFamily="34" charset="-128"/>
            </a:endParaRPr>
          </a:p>
        </p:txBody>
      </p:sp>
    </p:spTree>
    <p:extLst>
      <p:ext uri="{BB962C8B-B14F-4D97-AF65-F5344CB8AC3E}">
        <p14:creationId xmlns:p14="http://schemas.microsoft.com/office/powerpoint/2010/main" val="534778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wipe(right)">
                                      <p:cBhvr>
                                        <p:cTn id="11" dur="500"/>
                                        <p:tgtEl>
                                          <p:spTgt spid="286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8678"/>
                                        </p:tgtEl>
                                        <p:attrNameLst>
                                          <p:attrName>style.visibility</p:attrName>
                                        </p:attrNameLst>
                                      </p:cBhvr>
                                      <p:to>
                                        <p:strVal val="visible"/>
                                      </p:to>
                                    </p:set>
                                    <p:animEffect transition="in" filter="randombar(horizontal)">
                                      <p:cBhvr>
                                        <p:cTn id="16" dur="500"/>
                                        <p:tgtEl>
                                          <p:spTgt spid="28678"/>
                                        </p:tgtEl>
                                      </p:cBhvr>
                                    </p:animEffect>
                                  </p:childTnLst>
                                </p:cTn>
                              </p:par>
                            </p:childTnLst>
                          </p:cTn>
                        </p:par>
                        <p:par>
                          <p:cTn id="17" fill="hold" nodeType="afterGroup">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8679"/>
                                        </p:tgtEl>
                                        <p:attrNameLst>
                                          <p:attrName>style.visibility</p:attrName>
                                        </p:attrNameLst>
                                      </p:cBhvr>
                                      <p:to>
                                        <p:strVal val="visible"/>
                                      </p:to>
                                    </p:set>
                                    <p:animEffect transition="in" filter="wipe(right)">
                                      <p:cBhvr>
                                        <p:cTn id="20" dur="500"/>
                                        <p:tgtEl>
                                          <p:spTgt spid="286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8680"/>
                                        </p:tgtEl>
                                        <p:attrNameLst>
                                          <p:attrName>style.visibility</p:attrName>
                                        </p:attrNameLst>
                                      </p:cBhvr>
                                      <p:to>
                                        <p:strVal val="visible"/>
                                      </p:to>
                                    </p:set>
                                    <p:anim calcmode="lin" valueType="num">
                                      <p:cBhvr additive="base">
                                        <p:cTn id="25" dur="500" fill="hold"/>
                                        <p:tgtEl>
                                          <p:spTgt spid="28680"/>
                                        </p:tgtEl>
                                        <p:attrNameLst>
                                          <p:attrName>ppt_x</p:attrName>
                                        </p:attrNameLst>
                                      </p:cBhvr>
                                      <p:tavLst>
                                        <p:tav tm="0">
                                          <p:val>
                                            <p:strVal val="1+#ppt_w/2"/>
                                          </p:val>
                                        </p:tav>
                                        <p:tav tm="100000">
                                          <p:val>
                                            <p:strVal val="#ppt_x"/>
                                          </p:val>
                                        </p:tav>
                                      </p:tavLst>
                                    </p:anim>
                                    <p:anim calcmode="lin" valueType="num">
                                      <p:cBhvr additive="base">
                                        <p:cTn id="26" dur="500" fill="hold"/>
                                        <p:tgtEl>
                                          <p:spTgt spid="28680"/>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8681"/>
                                        </p:tgtEl>
                                        <p:attrNameLst>
                                          <p:attrName>style.visibility</p:attrName>
                                        </p:attrNameLst>
                                      </p:cBhvr>
                                      <p:to>
                                        <p:strVal val="visible"/>
                                      </p:to>
                                    </p:set>
                                    <p:animEffect transition="in" filter="wipe(left)">
                                      <p:cBhvr>
                                        <p:cTn id="30" dur="500"/>
                                        <p:tgtEl>
                                          <p:spTgt spid="2868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8682"/>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8683"/>
                                        </p:tgtEl>
                                        <p:attrNameLst>
                                          <p:attrName>style.visibility</p:attrName>
                                        </p:attrNameLst>
                                      </p:cBhvr>
                                      <p:to>
                                        <p:strVal val="visible"/>
                                      </p:to>
                                    </p:set>
                                    <p:animEffect transition="in" filter="wipe(left)">
                                      <p:cBhvr>
                                        <p:cTn id="38" dur="500"/>
                                        <p:tgtEl>
                                          <p:spTgt spid="2868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684"/>
                                        </p:tgtEl>
                                        <p:attrNameLst>
                                          <p:attrName>style.visibility</p:attrName>
                                        </p:attrNameLst>
                                      </p:cBhvr>
                                      <p:to>
                                        <p:strVal val="visible"/>
                                      </p:to>
                                    </p:set>
                                    <p:animEffect transition="in" filter="wipe(up)">
                                      <p:cBhvr>
                                        <p:cTn id="43" dur="500"/>
                                        <p:tgtEl>
                                          <p:spTgt spid="2868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8685"/>
                                        </p:tgtEl>
                                        <p:attrNameLst>
                                          <p:attrName>style.visibility</p:attrName>
                                        </p:attrNameLst>
                                      </p:cBhvr>
                                      <p:to>
                                        <p:strVal val="visible"/>
                                      </p:to>
                                    </p:set>
                                    <p:animEffect transition="in" filter="wipe(left)">
                                      <p:cBhvr>
                                        <p:cTn id="47" dur="500"/>
                                        <p:tgtEl>
                                          <p:spTgt spid="286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686"/>
                                        </p:tgtEl>
                                        <p:attrNameLst>
                                          <p:attrName>style.visibility</p:attrName>
                                        </p:attrNameLst>
                                      </p:cBhvr>
                                      <p:to>
                                        <p:strVal val="visible"/>
                                      </p:to>
                                    </p:set>
                                    <p:animEffect transition="in" filter="randombar(horizontal)">
                                      <p:cBhvr>
                                        <p:cTn id="52" dur="500"/>
                                        <p:tgtEl>
                                          <p:spTgt spid="28686"/>
                                        </p:tgtEl>
                                      </p:cBhvr>
                                    </p:animEffect>
                                  </p:childTnLst>
                                </p:cTn>
                              </p:par>
                            </p:childTnLst>
                          </p:cTn>
                        </p:par>
                        <p:par>
                          <p:cTn id="53" fill="hold" nodeType="afterGroup">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8687"/>
                                        </p:tgtEl>
                                        <p:attrNameLst>
                                          <p:attrName>style.visibility</p:attrName>
                                        </p:attrNameLst>
                                      </p:cBhvr>
                                      <p:to>
                                        <p:strVal val="visible"/>
                                      </p:to>
                                    </p:set>
                                    <p:animEffect transition="in" filter="wipe(right)">
                                      <p:cBhvr>
                                        <p:cTn id="56" dur="5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8" grpId="0"/>
      <p:bldP spid="28680" grpId="0"/>
      <p:bldP spid="28682" grpId="0"/>
      <p:bldP spid="28684" grpId="0"/>
      <p:bldP spid="28686" grpId="0"/>
      <p:bldP spid="28687" grpId="0" animBg="1"/>
      <p:bldP spid="28679" grpId="0" animBg="1"/>
      <p:bldP spid="28677" grpId="0" animBg="1"/>
      <p:bldP spid="28685" grpId="0" animBg="1"/>
      <p:bldP spid="28683" grpId="0" animBg="1"/>
      <p:bldP spid="286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5" descr="filis~30"/>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4" name="Text Box 28"/>
          <p:cNvSpPr txBox="1">
            <a:spLocks noChangeArrowheads="1"/>
          </p:cNvSpPr>
          <p:nvPr/>
        </p:nvSpPr>
        <p:spPr bwMode="auto">
          <a:xfrm>
            <a:off x="3636963" y="228600"/>
            <a:ext cx="12811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الأصول</a:t>
            </a:r>
            <a:endParaRPr lang="en-US" altLang="en-US" sz="3600" b="1" dirty="0">
              <a:latin typeface="Arial" panose="020B0604020202020204" pitchFamily="34" charset="0"/>
              <a:cs typeface="Arial" panose="020B0604020202020204" pitchFamily="34" charset="0"/>
            </a:endParaRPr>
          </a:p>
        </p:txBody>
      </p:sp>
      <p:sp>
        <p:nvSpPr>
          <p:cNvPr id="99331" name="Line 34"/>
          <p:cNvSpPr>
            <a:spLocks noChangeShapeType="1"/>
          </p:cNvSpPr>
          <p:nvPr/>
        </p:nvSpPr>
        <p:spPr bwMode="auto">
          <a:xfrm flipV="1">
            <a:off x="4038600" y="3886200"/>
            <a:ext cx="685800" cy="304800"/>
          </a:xfrm>
          <a:prstGeom prst="line">
            <a:avLst/>
          </a:prstGeom>
          <a:noFill/>
          <a:ln w="12700" cap="sq">
            <a:solidFill>
              <a:schemeClr val="bg2"/>
            </a:solidFill>
            <a:round/>
            <a:headEnd type="triangle" w="med" len="med"/>
            <a:tailEnd type="none" w="sm" len="sm"/>
          </a:ln>
          <a:extLst>
            <a:ext uri="{909E8E84-426E-40dd-AFC4-6F175D3DCCD1}">
              <a14:hiddenFill xmlns:a14="http://schemas.microsoft.com/office/drawing/2010/main" xmlns="">
                <a:noFill/>
              </a14:hiddenFill>
            </a:ext>
          </a:extLst>
        </p:spPr>
        <p:txBody>
          <a:bodyPr wrap="none"/>
          <a:lstStyle/>
          <a:p>
            <a:endParaRPr lang="en-GB" b="1" dirty="0">
              <a:latin typeface="Arial" panose="020B0604020202020204" pitchFamily="34" charset="0"/>
              <a:cs typeface="Arial" panose="020B0604020202020204" pitchFamily="34" charset="0"/>
            </a:endParaRPr>
          </a:p>
        </p:txBody>
      </p:sp>
      <p:pic>
        <p:nvPicPr>
          <p:cNvPr id="99333" name="Picture 44" descr="filis~15"/>
          <p:cNvPicPr>
            <a:picLocks noChangeAspect="1" noChangeArrowheads="1"/>
          </p:cNvPicPr>
          <p:nvPr/>
        </p:nvPicPr>
        <p:blipFill>
          <a:blip r:embed="rId4" cstate="screen">
            <a:lum bright="-36000"/>
            <a:extLst>
              <a:ext uri="{28A0092B-C50C-407E-A947-70E740481C1C}">
                <a14:useLocalDpi xmlns:a14="http://schemas.microsoft.com/office/drawing/2010/main" val="0"/>
              </a:ext>
            </a:extLst>
          </a:blip>
          <a:srcRect/>
          <a:stretch>
            <a:fillRect/>
          </a:stretch>
        </p:blipFill>
        <p:spPr bwMode="auto">
          <a:xfrm>
            <a:off x="533400" y="1219200"/>
            <a:ext cx="8229600" cy="535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 name="Text Box 30"/>
          <p:cNvSpPr txBox="1">
            <a:spLocks noChangeArrowheads="1"/>
          </p:cNvSpPr>
          <p:nvPr/>
        </p:nvSpPr>
        <p:spPr bwMode="auto">
          <a:xfrm rot="3348559">
            <a:off x="1072356" y="2275682"/>
            <a:ext cx="20653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600" b="1" dirty="0">
                <a:solidFill>
                  <a:srgbClr val="0000FF"/>
                </a:solidFill>
                <a:latin typeface="Arial" panose="020B0604020202020204" pitchFamily="34" charset="0"/>
                <a:cs typeface="Arial" panose="020B0604020202020204" pitchFamily="34" charset="0"/>
              </a:rPr>
              <a:t>Aegean Sea</a:t>
            </a:r>
          </a:p>
        </p:txBody>
      </p:sp>
      <p:sp>
        <p:nvSpPr>
          <p:cNvPr id="4129" name="Text Box 33"/>
          <p:cNvSpPr txBox="1">
            <a:spLocks noChangeArrowheads="1"/>
          </p:cNvSpPr>
          <p:nvPr/>
        </p:nvSpPr>
        <p:spPr bwMode="auto">
          <a:xfrm>
            <a:off x="4038600" y="3886200"/>
            <a:ext cx="1181100" cy="307975"/>
          </a:xfrm>
          <a:prstGeom prst="rect">
            <a:avLst/>
          </a:prstGeom>
          <a:gradFill rotWithShape="0">
            <a:gsLst>
              <a:gs pos="0">
                <a:srgbClr val="FFFFCC"/>
              </a:gs>
              <a:gs pos="100000">
                <a:srgbClr val="FFFF66"/>
              </a:gs>
            </a:gsLst>
            <a:lin ang="27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1400" b="1" dirty="0">
                <a:solidFill>
                  <a:srgbClr val="CC3399"/>
                </a:solidFill>
                <a:latin typeface="Arial" panose="020B0604020202020204" pitchFamily="34" charset="0"/>
                <a:cs typeface="Arial" panose="020B0604020202020204" pitchFamily="34" charset="0"/>
              </a:rPr>
              <a:t>الفلسطيين</a:t>
            </a:r>
            <a:endParaRPr lang="en-US" altLang="en-US" sz="1400" b="1" dirty="0">
              <a:solidFill>
                <a:srgbClr val="CC3399"/>
              </a:solidFill>
              <a:latin typeface="Arial" panose="020B0604020202020204" pitchFamily="34" charset="0"/>
              <a:cs typeface="Arial" panose="020B0604020202020204" pitchFamily="34" charset="0"/>
            </a:endParaRPr>
          </a:p>
        </p:txBody>
      </p:sp>
      <p:sp>
        <p:nvSpPr>
          <p:cNvPr id="4131" name="Text Box 35"/>
          <p:cNvSpPr txBox="1">
            <a:spLocks noChangeArrowheads="1"/>
          </p:cNvSpPr>
          <p:nvPr/>
        </p:nvSpPr>
        <p:spPr bwMode="auto">
          <a:xfrm>
            <a:off x="2667000" y="4724400"/>
            <a:ext cx="1371600" cy="304800"/>
          </a:xfrm>
          <a:prstGeom prst="rect">
            <a:avLst/>
          </a:prstGeom>
          <a:gradFill rotWithShape="0">
            <a:gsLst>
              <a:gs pos="0">
                <a:srgbClr val="FFFFCC"/>
              </a:gs>
              <a:gs pos="100000">
                <a:srgbClr val="FFFF66"/>
              </a:gs>
            </a:gsLst>
            <a:path path="rect">
              <a:fillToRect r="100000" b="10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1400" b="1" dirty="0">
                <a:solidFill>
                  <a:srgbClr val="663300"/>
                </a:solidFill>
                <a:latin typeface="Arial" panose="020B0604020202020204" pitchFamily="34" charset="0"/>
                <a:cs typeface="Arial" panose="020B0604020202020204" pitchFamily="34" charset="0"/>
              </a:rPr>
              <a:t>مصر</a:t>
            </a:r>
            <a:endParaRPr lang="en-US" altLang="en-US" sz="1400" b="1" dirty="0">
              <a:solidFill>
                <a:srgbClr val="663300"/>
              </a:solidFill>
              <a:latin typeface="Arial" panose="020B0604020202020204" pitchFamily="34" charset="0"/>
              <a:cs typeface="Arial" panose="020B0604020202020204" pitchFamily="34" charset="0"/>
            </a:endParaRPr>
          </a:p>
        </p:txBody>
      </p:sp>
      <p:sp>
        <p:nvSpPr>
          <p:cNvPr id="4128" name="Text Box 32"/>
          <p:cNvSpPr txBox="1">
            <a:spLocks noChangeArrowheads="1"/>
          </p:cNvSpPr>
          <p:nvPr/>
        </p:nvSpPr>
        <p:spPr bwMode="auto">
          <a:xfrm>
            <a:off x="3505200" y="2971800"/>
            <a:ext cx="838200" cy="304800"/>
          </a:xfrm>
          <a:prstGeom prst="rect">
            <a:avLst/>
          </a:prstGeom>
          <a:gradFill rotWithShape="0">
            <a:gsLst>
              <a:gs pos="0">
                <a:srgbClr val="FFFFCC"/>
              </a:gs>
              <a:gs pos="100000">
                <a:srgbClr val="FFFF66"/>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1400" b="1" dirty="0">
                <a:solidFill>
                  <a:srgbClr val="336600"/>
                </a:solidFill>
                <a:latin typeface="Arial" panose="020B0604020202020204" pitchFamily="34" charset="0"/>
                <a:cs typeface="Arial" panose="020B0604020202020204" pitchFamily="34" charset="0"/>
              </a:rPr>
              <a:t>قبرص</a:t>
            </a:r>
            <a:endParaRPr lang="en-US" altLang="en-US" sz="1400" b="1" dirty="0">
              <a:solidFill>
                <a:srgbClr val="336600"/>
              </a:solidFill>
              <a:latin typeface="Arial" panose="020B0604020202020204" pitchFamily="34" charset="0"/>
              <a:cs typeface="Arial" panose="020B0604020202020204" pitchFamily="34" charset="0"/>
            </a:endParaRPr>
          </a:p>
        </p:txBody>
      </p:sp>
      <p:sp>
        <p:nvSpPr>
          <p:cNvPr id="4135" name="Freeform 39"/>
          <p:cNvSpPr>
            <a:spLocks/>
          </p:cNvSpPr>
          <p:nvPr/>
        </p:nvSpPr>
        <p:spPr bwMode="auto">
          <a:xfrm>
            <a:off x="1828800" y="2647950"/>
            <a:ext cx="1200150" cy="2112963"/>
          </a:xfrm>
          <a:custGeom>
            <a:avLst/>
            <a:gdLst>
              <a:gd name="T0" fmla="*/ 0 w 756"/>
              <a:gd name="T1" fmla="*/ 0 h 1331"/>
              <a:gd name="T2" fmla="*/ 2147483647 w 756"/>
              <a:gd name="T3" fmla="*/ 2147483647 h 1331"/>
              <a:gd name="T4" fmla="*/ 2147483647 w 756"/>
              <a:gd name="T5" fmla="*/ 2147483647 h 1331"/>
              <a:gd name="T6" fmla="*/ 2147483647 w 756"/>
              <a:gd name="T7" fmla="*/ 2147483647 h 1331"/>
              <a:gd name="T8" fmla="*/ 2147483647 w 756"/>
              <a:gd name="T9" fmla="*/ 2147483647 h 1331"/>
              <a:gd name="T10" fmla="*/ 2147483647 w 756"/>
              <a:gd name="T11" fmla="*/ 2147483647 h 1331"/>
              <a:gd name="T12" fmla="*/ 2147483647 w 756"/>
              <a:gd name="T13" fmla="*/ 2147483647 h 1331"/>
              <a:gd name="T14" fmla="*/ 2147483647 w 756"/>
              <a:gd name="T15" fmla="*/ 2147483647 h 1331"/>
              <a:gd name="T16" fmla="*/ 2147483647 w 756"/>
              <a:gd name="T17" fmla="*/ 2147483647 h 1331"/>
              <a:gd name="T18" fmla="*/ 2147483647 w 756"/>
              <a:gd name="T19" fmla="*/ 2147483647 h 1331"/>
              <a:gd name="T20" fmla="*/ 2147483647 w 756"/>
              <a:gd name="T21" fmla="*/ 2147483647 h 1331"/>
              <a:gd name="T22" fmla="*/ 2147483647 w 756"/>
              <a:gd name="T23" fmla="*/ 2147483647 h 1331"/>
              <a:gd name="T24" fmla="*/ 2147483647 w 756"/>
              <a:gd name="T25" fmla="*/ 2147483647 h 1331"/>
              <a:gd name="T26" fmla="*/ 2147483647 w 756"/>
              <a:gd name="T27" fmla="*/ 2147483647 h 1331"/>
              <a:gd name="T28" fmla="*/ 2147483647 w 756"/>
              <a:gd name="T29" fmla="*/ 2147483647 h 1331"/>
              <a:gd name="T30" fmla="*/ 2147483647 w 756"/>
              <a:gd name="T31" fmla="*/ 2147483647 h 1331"/>
              <a:gd name="T32" fmla="*/ 2147483647 w 756"/>
              <a:gd name="T33" fmla="*/ 2147483647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b="1" dirty="0">
              <a:latin typeface="Arial" panose="020B0604020202020204" pitchFamily="34" charset="0"/>
              <a:cs typeface="Arial" panose="020B0604020202020204" pitchFamily="34" charset="0"/>
            </a:endParaRPr>
          </a:p>
        </p:txBody>
      </p:sp>
      <p:sp>
        <p:nvSpPr>
          <p:cNvPr id="4134" name="Freeform 38"/>
          <p:cNvSpPr>
            <a:spLocks/>
          </p:cNvSpPr>
          <p:nvPr/>
        </p:nvSpPr>
        <p:spPr bwMode="auto">
          <a:xfrm>
            <a:off x="1662113" y="2030413"/>
            <a:ext cx="2363787" cy="2019300"/>
          </a:xfrm>
          <a:custGeom>
            <a:avLst/>
            <a:gdLst>
              <a:gd name="T0" fmla="*/ 0 w 1489"/>
              <a:gd name="T1" fmla="*/ 0 h 1272"/>
              <a:gd name="T2" fmla="*/ 36512 w 1489"/>
              <a:gd name="T3" fmla="*/ 201613 h 1272"/>
              <a:gd name="T4" fmla="*/ 95250 w 1489"/>
              <a:gd name="T5" fmla="*/ 511175 h 1272"/>
              <a:gd name="T6" fmla="*/ 201612 w 1489"/>
              <a:gd name="T7" fmla="*/ 665163 h 1272"/>
              <a:gd name="T8" fmla="*/ 238125 w 1489"/>
              <a:gd name="T9" fmla="*/ 736600 h 1272"/>
              <a:gd name="T10" fmla="*/ 415925 w 1489"/>
              <a:gd name="T11" fmla="*/ 962025 h 1272"/>
              <a:gd name="T12" fmla="*/ 677862 w 1489"/>
              <a:gd name="T13" fmla="*/ 1187450 h 1272"/>
              <a:gd name="T14" fmla="*/ 749300 w 1489"/>
              <a:gd name="T15" fmla="*/ 1235075 h 1272"/>
              <a:gd name="T16" fmla="*/ 855662 w 1489"/>
              <a:gd name="T17" fmla="*/ 1306513 h 1272"/>
              <a:gd name="T18" fmla="*/ 1104900 w 1489"/>
              <a:gd name="T19" fmla="*/ 1425575 h 1272"/>
              <a:gd name="T20" fmla="*/ 1258887 w 1489"/>
              <a:gd name="T21" fmla="*/ 1508125 h 1272"/>
              <a:gd name="T22" fmla="*/ 1330325 w 1489"/>
              <a:gd name="T23" fmla="*/ 1531938 h 1272"/>
              <a:gd name="T24" fmla="*/ 1508125 w 1489"/>
              <a:gd name="T25" fmla="*/ 1616075 h 1272"/>
              <a:gd name="T26" fmla="*/ 1663700 w 1489"/>
              <a:gd name="T27" fmla="*/ 1685925 h 1272"/>
              <a:gd name="T28" fmla="*/ 1852612 w 1489"/>
              <a:gd name="T29" fmla="*/ 1770063 h 1272"/>
              <a:gd name="T30" fmla="*/ 2043112 w 1489"/>
              <a:gd name="T31" fmla="*/ 1852613 h 1272"/>
              <a:gd name="T32" fmla="*/ 2185987 w 1489"/>
              <a:gd name="T33" fmla="*/ 1958975 h 1272"/>
              <a:gd name="T34" fmla="*/ 2363787 w 1489"/>
              <a:gd name="T35" fmla="*/ 2019300 h 12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89"/>
              <a:gd name="T55" fmla="*/ 0 h 1272"/>
              <a:gd name="T56" fmla="*/ 1489 w 1489"/>
              <a:gd name="T57" fmla="*/ 1272 h 12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89" h="1272">
                <a:moveTo>
                  <a:pt x="0" y="0"/>
                </a:moveTo>
                <a:cubicBezTo>
                  <a:pt x="9" y="42"/>
                  <a:pt x="15" y="85"/>
                  <a:pt x="23" y="127"/>
                </a:cubicBezTo>
                <a:cubicBezTo>
                  <a:pt x="28" y="187"/>
                  <a:pt x="29" y="266"/>
                  <a:pt x="60" y="322"/>
                </a:cubicBezTo>
                <a:cubicBezTo>
                  <a:pt x="79" y="356"/>
                  <a:pt x="103" y="390"/>
                  <a:pt x="127" y="419"/>
                </a:cubicBezTo>
                <a:cubicBezTo>
                  <a:pt x="189" y="494"/>
                  <a:pt x="103" y="395"/>
                  <a:pt x="150" y="464"/>
                </a:cubicBezTo>
                <a:cubicBezTo>
                  <a:pt x="183" y="512"/>
                  <a:pt x="224" y="562"/>
                  <a:pt x="262" y="606"/>
                </a:cubicBezTo>
                <a:cubicBezTo>
                  <a:pt x="307" y="659"/>
                  <a:pt x="357" y="727"/>
                  <a:pt x="427" y="748"/>
                </a:cubicBezTo>
                <a:cubicBezTo>
                  <a:pt x="497" y="821"/>
                  <a:pt x="407" y="735"/>
                  <a:pt x="472" y="778"/>
                </a:cubicBezTo>
                <a:cubicBezTo>
                  <a:pt x="499" y="796"/>
                  <a:pt x="506" y="813"/>
                  <a:pt x="539" y="823"/>
                </a:cubicBezTo>
                <a:cubicBezTo>
                  <a:pt x="577" y="849"/>
                  <a:pt x="652" y="886"/>
                  <a:pt x="696" y="898"/>
                </a:cubicBezTo>
                <a:cubicBezTo>
                  <a:pt x="731" y="921"/>
                  <a:pt x="755" y="935"/>
                  <a:pt x="793" y="950"/>
                </a:cubicBezTo>
                <a:cubicBezTo>
                  <a:pt x="808" y="956"/>
                  <a:pt x="838" y="965"/>
                  <a:pt x="838" y="965"/>
                </a:cubicBezTo>
                <a:cubicBezTo>
                  <a:pt x="874" y="988"/>
                  <a:pt x="912" y="999"/>
                  <a:pt x="950" y="1018"/>
                </a:cubicBezTo>
                <a:cubicBezTo>
                  <a:pt x="982" y="1034"/>
                  <a:pt x="1013" y="1051"/>
                  <a:pt x="1048" y="1062"/>
                </a:cubicBezTo>
                <a:cubicBezTo>
                  <a:pt x="1082" y="1085"/>
                  <a:pt x="1127" y="1104"/>
                  <a:pt x="1167" y="1115"/>
                </a:cubicBezTo>
                <a:cubicBezTo>
                  <a:pt x="1207" y="1141"/>
                  <a:pt x="1240" y="1160"/>
                  <a:pt x="1287" y="1167"/>
                </a:cubicBezTo>
                <a:cubicBezTo>
                  <a:pt x="1319" y="1189"/>
                  <a:pt x="1344" y="1213"/>
                  <a:pt x="1377" y="1234"/>
                </a:cubicBezTo>
                <a:cubicBezTo>
                  <a:pt x="1407" y="1253"/>
                  <a:pt x="1456" y="1254"/>
                  <a:pt x="1489" y="1272"/>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b="1" dirty="0">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4133" name="Freeform 37"/>
          <p:cNvSpPr>
            <a:spLocks/>
          </p:cNvSpPr>
          <p:nvPr/>
        </p:nvSpPr>
        <p:spPr bwMode="auto">
          <a:xfrm>
            <a:off x="1662113" y="2019300"/>
            <a:ext cx="1852612" cy="1103313"/>
          </a:xfrm>
          <a:custGeom>
            <a:avLst/>
            <a:gdLst>
              <a:gd name="T0" fmla="*/ 0 w 1167"/>
              <a:gd name="T1" fmla="*/ 0 h 695"/>
              <a:gd name="T2" fmla="*/ 177800 w 1167"/>
              <a:gd name="T3" fmla="*/ 344488 h 695"/>
              <a:gd name="T4" fmla="*/ 309562 w 1167"/>
              <a:gd name="T5" fmla="*/ 569913 h 695"/>
              <a:gd name="T6" fmla="*/ 546100 w 1167"/>
              <a:gd name="T7" fmla="*/ 758825 h 695"/>
              <a:gd name="T8" fmla="*/ 701675 w 1167"/>
              <a:gd name="T9" fmla="*/ 830263 h 695"/>
              <a:gd name="T10" fmla="*/ 842962 w 1167"/>
              <a:gd name="T11" fmla="*/ 890588 h 695"/>
              <a:gd name="T12" fmla="*/ 1022350 w 1167"/>
              <a:gd name="T13" fmla="*/ 962025 h 695"/>
              <a:gd name="T14" fmla="*/ 1200150 w 1167"/>
              <a:gd name="T15" fmla="*/ 1020763 h 695"/>
              <a:gd name="T16" fmla="*/ 1568450 w 1167"/>
              <a:gd name="T17" fmla="*/ 1079500 h 695"/>
              <a:gd name="T18" fmla="*/ 1852612 w 1167"/>
              <a:gd name="T19" fmla="*/ 1103313 h 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7"/>
              <a:gd name="T31" fmla="*/ 0 h 695"/>
              <a:gd name="T32" fmla="*/ 1167 w 1167"/>
              <a:gd name="T33" fmla="*/ 695 h 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7" h="695">
                <a:moveTo>
                  <a:pt x="0" y="0"/>
                </a:moveTo>
                <a:cubicBezTo>
                  <a:pt x="60" y="57"/>
                  <a:pt x="73" y="146"/>
                  <a:pt x="112" y="217"/>
                </a:cubicBezTo>
                <a:cubicBezTo>
                  <a:pt x="133" y="256"/>
                  <a:pt x="169" y="326"/>
                  <a:pt x="195" y="359"/>
                </a:cubicBezTo>
                <a:cubicBezTo>
                  <a:pt x="240" y="415"/>
                  <a:pt x="289" y="438"/>
                  <a:pt x="344" y="478"/>
                </a:cubicBezTo>
                <a:cubicBezTo>
                  <a:pt x="389" y="510"/>
                  <a:pt x="382" y="514"/>
                  <a:pt x="442" y="523"/>
                </a:cubicBezTo>
                <a:cubicBezTo>
                  <a:pt x="472" y="555"/>
                  <a:pt x="487" y="553"/>
                  <a:pt x="531" y="561"/>
                </a:cubicBezTo>
                <a:cubicBezTo>
                  <a:pt x="570" y="586"/>
                  <a:pt x="597" y="594"/>
                  <a:pt x="644" y="606"/>
                </a:cubicBezTo>
                <a:cubicBezTo>
                  <a:pt x="680" y="631"/>
                  <a:pt x="714" y="636"/>
                  <a:pt x="756" y="643"/>
                </a:cubicBezTo>
                <a:cubicBezTo>
                  <a:pt x="836" y="670"/>
                  <a:pt x="901" y="674"/>
                  <a:pt x="988" y="680"/>
                </a:cubicBezTo>
                <a:cubicBezTo>
                  <a:pt x="1050" y="685"/>
                  <a:pt x="1105" y="695"/>
                  <a:pt x="1167" y="695"/>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b="1" dirty="0">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4132" name="Freeform 36"/>
          <p:cNvSpPr>
            <a:spLocks/>
          </p:cNvSpPr>
          <p:nvPr/>
        </p:nvSpPr>
        <p:spPr bwMode="auto">
          <a:xfrm>
            <a:off x="1603375" y="1995488"/>
            <a:ext cx="88900" cy="1128712"/>
          </a:xfrm>
          <a:custGeom>
            <a:avLst/>
            <a:gdLst>
              <a:gd name="T0" fmla="*/ 59267 w 45"/>
              <a:gd name="T1" fmla="*/ 0 h 553"/>
              <a:gd name="T2" fmla="*/ 29633 w 45"/>
              <a:gd name="T3" fmla="*/ 136752 h 553"/>
              <a:gd name="T4" fmla="*/ 0 w 45"/>
              <a:gd name="T5" fmla="*/ 549048 h 553"/>
              <a:gd name="T6" fmla="*/ 43462 w 45"/>
              <a:gd name="T7" fmla="*/ 947057 h 553"/>
              <a:gd name="T8" fmla="*/ 88900 w 45"/>
              <a:gd name="T9" fmla="*/ 1128712 h 553"/>
              <a:gd name="T10" fmla="*/ 0 60000 65536"/>
              <a:gd name="T11" fmla="*/ 0 60000 65536"/>
              <a:gd name="T12" fmla="*/ 0 60000 65536"/>
              <a:gd name="T13" fmla="*/ 0 60000 65536"/>
              <a:gd name="T14" fmla="*/ 0 60000 65536"/>
              <a:gd name="T15" fmla="*/ 0 w 45"/>
              <a:gd name="T16" fmla="*/ 0 h 553"/>
              <a:gd name="T17" fmla="*/ 45 w 45"/>
              <a:gd name="T18" fmla="*/ 553 h 553"/>
            </a:gdLst>
            <a:ahLst/>
            <a:cxnLst>
              <a:cxn ang="T10">
                <a:pos x="T0" y="T1"/>
              </a:cxn>
              <a:cxn ang="T11">
                <a:pos x="T2" y="T3"/>
              </a:cxn>
              <a:cxn ang="T12">
                <a:pos x="T4" y="T5"/>
              </a:cxn>
              <a:cxn ang="T13">
                <a:pos x="T6" y="T7"/>
              </a:cxn>
              <a:cxn ang="T14">
                <a:pos x="T8" y="T9"/>
              </a:cxn>
            </a:cxnLst>
            <a:rect l="T15" t="T16" r="T17" b="T18"/>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b="1" dirty="0">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4127" name="Text Box 31"/>
          <p:cNvSpPr txBox="1">
            <a:spLocks noChangeArrowheads="1"/>
          </p:cNvSpPr>
          <p:nvPr/>
        </p:nvSpPr>
        <p:spPr bwMode="auto">
          <a:xfrm>
            <a:off x="1066800" y="3200400"/>
            <a:ext cx="1066800" cy="336550"/>
          </a:xfrm>
          <a:prstGeom prst="rect">
            <a:avLst/>
          </a:prstGeom>
          <a:gradFill rotWithShape="0">
            <a:gsLst>
              <a:gs pos="0">
                <a:srgbClr val="FFFFCC"/>
              </a:gs>
              <a:gs pos="100000">
                <a:srgbClr val="FFFF66"/>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1600" b="1" dirty="0">
                <a:solidFill>
                  <a:srgbClr val="CC0000"/>
                </a:solidFill>
                <a:latin typeface="Arial" panose="020B0604020202020204" pitchFamily="34" charset="0"/>
                <a:cs typeface="Arial" panose="020B0604020202020204" pitchFamily="34" charset="0"/>
              </a:rPr>
              <a:t>كريت</a:t>
            </a:r>
            <a:endParaRPr lang="en-US" altLang="en-US" sz="1600" b="1" dirty="0">
              <a:solidFill>
                <a:srgbClr val="CC0000"/>
              </a:solidFill>
              <a:latin typeface="Arial" panose="020B0604020202020204" pitchFamily="34" charset="0"/>
              <a:cs typeface="Arial" panose="020B0604020202020204" pitchFamily="34" charset="0"/>
            </a:endParaRPr>
          </a:p>
        </p:txBody>
      </p:sp>
      <p:sp>
        <p:nvSpPr>
          <p:cNvPr id="4142" name="Freeform 46"/>
          <p:cNvSpPr>
            <a:spLocks/>
          </p:cNvSpPr>
          <p:nvPr/>
        </p:nvSpPr>
        <p:spPr bwMode="auto">
          <a:xfrm rot="-7260553">
            <a:off x="3541713" y="4054475"/>
            <a:ext cx="80962" cy="915988"/>
          </a:xfrm>
          <a:custGeom>
            <a:avLst/>
            <a:gdLst>
              <a:gd name="T0" fmla="*/ 2147483647 w 45"/>
              <a:gd name="T1" fmla="*/ 0 h 553"/>
              <a:gd name="T2" fmla="*/ 2147483647 w 45"/>
              <a:gd name="T3" fmla="*/ 2147483647 h 553"/>
              <a:gd name="T4" fmla="*/ 0 w 45"/>
              <a:gd name="T5" fmla="*/ 2147483647 h 553"/>
              <a:gd name="T6" fmla="*/ 2147483647 w 45"/>
              <a:gd name="T7" fmla="*/ 2147483647 h 553"/>
              <a:gd name="T8" fmla="*/ 2147483647 w 45"/>
              <a:gd name="T9" fmla="*/ 2147483647 h 553"/>
              <a:gd name="T10" fmla="*/ 0 60000 65536"/>
              <a:gd name="T11" fmla="*/ 0 60000 65536"/>
              <a:gd name="T12" fmla="*/ 0 60000 65536"/>
              <a:gd name="T13" fmla="*/ 0 60000 65536"/>
              <a:gd name="T14" fmla="*/ 0 60000 65536"/>
              <a:gd name="T15" fmla="*/ 0 w 45"/>
              <a:gd name="T16" fmla="*/ 0 h 553"/>
              <a:gd name="T17" fmla="*/ 45 w 45"/>
              <a:gd name="T18" fmla="*/ 553 h 553"/>
            </a:gdLst>
            <a:ahLst/>
            <a:cxnLst>
              <a:cxn ang="T10">
                <a:pos x="T0" y="T1"/>
              </a:cxn>
              <a:cxn ang="T11">
                <a:pos x="T2" y="T3"/>
              </a:cxn>
              <a:cxn ang="T12">
                <a:pos x="T4" y="T5"/>
              </a:cxn>
              <a:cxn ang="T13">
                <a:pos x="T6" y="T7"/>
              </a:cxn>
              <a:cxn ang="T14">
                <a:pos x="T8" y="T9"/>
              </a:cxn>
            </a:cxnLst>
            <a:rect l="T15" t="T16" r="T17" b="T18"/>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b="1" dirty="0">
              <a:latin typeface="Arial" panose="020B0604020202020204" pitchFamily="34" charset="0"/>
              <a:cs typeface="Arial" panose="020B0604020202020204" pitchFamily="34" charset="0"/>
            </a:endParaRPr>
          </a:p>
        </p:txBody>
      </p:sp>
      <p:sp>
        <p:nvSpPr>
          <p:cNvPr id="99344" name="Text Box 47"/>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104</a:t>
            </a:r>
            <a:endParaRPr lang="en-US" altLang="en-US" b="1" dirty="0">
              <a:latin typeface="Arial" panose="020B0604020202020204" pitchFamily="34" charset="0"/>
              <a:cs typeface="Arial" panose="020B0604020202020204" pitchFamily="34" charset="0"/>
            </a:endParaRPr>
          </a:p>
        </p:txBody>
      </p:sp>
      <p:sp>
        <p:nvSpPr>
          <p:cNvPr id="99345" name="Text Box 48"/>
          <p:cNvSpPr txBox="1">
            <a:spLocks noChangeArrowheads="1"/>
          </p:cNvSpPr>
          <p:nvPr/>
        </p:nvSpPr>
        <p:spPr bwMode="auto">
          <a:xfrm>
            <a:off x="5649913" y="44450"/>
            <a:ext cx="2667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200" b="1" dirty="0">
                <a:latin typeface="Arial" panose="020B0604020202020204" pitchFamily="34" charset="0"/>
                <a:cs typeface="Arial" panose="020B0604020202020204" pitchFamily="34" charset="0"/>
              </a:rPr>
              <a:t>إر 47: 4</a:t>
            </a:r>
            <a:endParaRPr lang="en-US" altLang="en-US" sz="3200" b="1" dirty="0">
              <a:latin typeface="Arial" panose="020B0604020202020204" pitchFamily="34" charset="0"/>
              <a:cs typeface="Arial" panose="020B0604020202020204" pitchFamily="34" charset="0"/>
            </a:endParaRPr>
          </a:p>
          <a:p>
            <a:pPr algn="ctr" eaLnBrk="1" hangingPunct="1"/>
            <a:r>
              <a:rPr lang="ar-JO" altLang="en-US" sz="3200" b="1" dirty="0">
                <a:latin typeface="Arial" panose="020B0604020202020204" pitchFamily="34" charset="0"/>
                <a:cs typeface="Arial" panose="020B0604020202020204" pitchFamily="34" charset="0"/>
              </a:rPr>
              <a:t>عا 9: 7</a:t>
            </a:r>
            <a:endParaRPr lang="en-US" altLang="en-US" sz="3200" b="1" dirty="0">
              <a:latin typeface="Arial" panose="020B0604020202020204" pitchFamily="34" charset="0"/>
              <a:cs typeface="Arial" panose="020B0604020202020204" pitchFamily="34" charset="0"/>
            </a:endParaRPr>
          </a:p>
        </p:txBody>
      </p:sp>
      <p:sp>
        <p:nvSpPr>
          <p:cNvPr id="99346" name="Title 1"/>
          <p:cNvSpPr>
            <a:spLocks noGrp="1"/>
          </p:cNvSpPr>
          <p:nvPr>
            <p:ph type="title" idx="4294967295"/>
          </p:nvPr>
        </p:nvSpPr>
        <p:spPr>
          <a:xfrm>
            <a:off x="539750" y="-963613"/>
            <a:ext cx="7772400" cy="1143001"/>
          </a:xfrm>
        </p:spPr>
        <p:txBody>
          <a:bodyPr/>
          <a:lstStyle/>
          <a:p>
            <a:r>
              <a:rPr lang="ar-JO" altLang="en-US" dirty="0">
                <a:ea typeface="ＭＳ Ｐゴシック" pitchFamily="34" charset="-128"/>
              </a:rPr>
              <a:t>الأصول</a:t>
            </a:r>
            <a:endParaRPr lang="en-US" altLang="en-US" dirty="0">
              <a:ea typeface="ＭＳ Ｐゴシック" pitchFamily="34" charset="-128"/>
            </a:endParaRPr>
          </a:p>
        </p:txBody>
      </p:sp>
      <p:sp>
        <p:nvSpPr>
          <p:cNvPr id="21" name="Text Box 48"/>
          <p:cNvSpPr txBox="1">
            <a:spLocks noChangeArrowheads="1"/>
          </p:cNvSpPr>
          <p:nvPr/>
        </p:nvSpPr>
        <p:spPr bwMode="auto">
          <a:xfrm>
            <a:off x="323528" y="1313791"/>
            <a:ext cx="842493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لأن الرب يهلك الفلسطينيين، بقية جزيرة كفتور.</a:t>
            </a: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b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b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إر 47: 4</a:t>
            </a: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a:t>
            </a:r>
          </a:p>
        </p:txBody>
      </p:sp>
      <p:sp>
        <p:nvSpPr>
          <p:cNvPr id="25" name="Freeform 39"/>
          <p:cNvSpPr>
            <a:spLocks/>
          </p:cNvSpPr>
          <p:nvPr/>
        </p:nvSpPr>
        <p:spPr bwMode="auto">
          <a:xfrm rot="1106405">
            <a:off x="1731963" y="3894138"/>
            <a:ext cx="1296987" cy="863600"/>
          </a:xfrm>
          <a:custGeom>
            <a:avLst/>
            <a:gdLst>
              <a:gd name="T0" fmla="*/ 0 w 756"/>
              <a:gd name="T1" fmla="*/ 0 h 1331"/>
              <a:gd name="T2" fmla="*/ 95250 w 756"/>
              <a:gd name="T3" fmla="*/ 238125 h 1331"/>
              <a:gd name="T4" fmla="*/ 214313 w 756"/>
              <a:gd name="T5" fmla="*/ 474663 h 1331"/>
              <a:gd name="T6" fmla="*/ 320675 w 756"/>
              <a:gd name="T7" fmla="*/ 723900 h 1331"/>
              <a:gd name="T8" fmla="*/ 403225 w 756"/>
              <a:gd name="T9" fmla="*/ 927100 h 1331"/>
              <a:gd name="T10" fmla="*/ 474663 w 756"/>
              <a:gd name="T11" fmla="*/ 998538 h 1331"/>
              <a:gd name="T12" fmla="*/ 511175 w 756"/>
              <a:gd name="T13" fmla="*/ 1068388 h 1331"/>
              <a:gd name="T14" fmla="*/ 558800 w 756"/>
              <a:gd name="T15" fmla="*/ 1139825 h 1331"/>
              <a:gd name="T16" fmla="*/ 593725 w 756"/>
              <a:gd name="T17" fmla="*/ 1211263 h 1331"/>
              <a:gd name="T18" fmla="*/ 747713 w 756"/>
              <a:gd name="T19" fmla="*/ 1473200 h 1331"/>
              <a:gd name="T20" fmla="*/ 866775 w 756"/>
              <a:gd name="T21" fmla="*/ 1662113 h 1331"/>
              <a:gd name="T22" fmla="*/ 949325 w 756"/>
              <a:gd name="T23" fmla="*/ 1746250 h 1331"/>
              <a:gd name="T24" fmla="*/ 985838 w 756"/>
              <a:gd name="T25" fmla="*/ 1781175 h 1331"/>
              <a:gd name="T26" fmla="*/ 1033463 w 756"/>
              <a:gd name="T27" fmla="*/ 1852613 h 1331"/>
              <a:gd name="T28" fmla="*/ 1044575 w 756"/>
              <a:gd name="T29" fmla="*/ 1889125 h 1331"/>
              <a:gd name="T30" fmla="*/ 1163638 w 756"/>
              <a:gd name="T31" fmla="*/ 2101850 h 1331"/>
              <a:gd name="T32" fmla="*/ 1200150 w 756"/>
              <a:gd name="T33" fmla="*/ 2101850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b="1" dirty="0">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4145" name="Text Box 49"/>
          <p:cNvSpPr txBox="1">
            <a:spLocks noChangeArrowheads="1"/>
          </p:cNvSpPr>
          <p:nvPr/>
        </p:nvSpPr>
        <p:spPr bwMode="auto">
          <a:xfrm>
            <a:off x="1066800" y="3549650"/>
            <a:ext cx="1066800" cy="336550"/>
          </a:xfrm>
          <a:prstGeom prst="rect">
            <a:avLst/>
          </a:prstGeom>
          <a:gradFill rotWithShape="0">
            <a:gsLst>
              <a:gs pos="0">
                <a:srgbClr val="FFFFCC"/>
              </a:gs>
              <a:gs pos="100000">
                <a:srgbClr val="FFFF66"/>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1600" b="1" dirty="0">
                <a:solidFill>
                  <a:srgbClr val="CC0000"/>
                </a:solidFill>
                <a:latin typeface="Arial" panose="020B0604020202020204" pitchFamily="34" charset="0"/>
                <a:cs typeface="Arial" panose="020B0604020202020204" pitchFamily="34" charset="0"/>
              </a:rPr>
              <a:t>(</a:t>
            </a:r>
            <a:r>
              <a:rPr lang="ar-JO" altLang="en-US" sz="1600" b="1" dirty="0">
                <a:solidFill>
                  <a:srgbClr val="CC0000"/>
                </a:solidFill>
                <a:latin typeface="Arial" panose="020B0604020202020204" pitchFamily="34" charset="0"/>
                <a:cs typeface="Arial" panose="020B0604020202020204" pitchFamily="34" charset="0"/>
              </a:rPr>
              <a:t>كفتور</a:t>
            </a:r>
            <a:r>
              <a:rPr lang="en-US" altLang="en-US" sz="1600" b="1" dirty="0">
                <a:solidFill>
                  <a:srgbClr val="CC0000"/>
                </a:solidFill>
                <a:latin typeface="Arial" panose="020B0604020202020204" pitchFamily="34" charset="0"/>
                <a:cs typeface="Arial" panose="020B0604020202020204" pitchFamily="34" charset="0"/>
              </a:rPr>
              <a:t>)</a:t>
            </a:r>
          </a:p>
        </p:txBody>
      </p:sp>
      <p:sp>
        <p:nvSpPr>
          <p:cNvPr id="26" name="Freeform 39"/>
          <p:cNvSpPr>
            <a:spLocks/>
          </p:cNvSpPr>
          <p:nvPr/>
        </p:nvSpPr>
        <p:spPr bwMode="auto">
          <a:xfrm rot="12852534">
            <a:off x="1325563" y="2763838"/>
            <a:ext cx="2163762" cy="1404937"/>
          </a:xfrm>
          <a:custGeom>
            <a:avLst/>
            <a:gdLst>
              <a:gd name="T0" fmla="*/ 0 w 756"/>
              <a:gd name="T1" fmla="*/ 0 h 1331"/>
              <a:gd name="T2" fmla="*/ 95250 w 756"/>
              <a:gd name="T3" fmla="*/ 238125 h 1331"/>
              <a:gd name="T4" fmla="*/ 214313 w 756"/>
              <a:gd name="T5" fmla="*/ 474663 h 1331"/>
              <a:gd name="T6" fmla="*/ 320675 w 756"/>
              <a:gd name="T7" fmla="*/ 723900 h 1331"/>
              <a:gd name="T8" fmla="*/ 403225 w 756"/>
              <a:gd name="T9" fmla="*/ 927100 h 1331"/>
              <a:gd name="T10" fmla="*/ 474663 w 756"/>
              <a:gd name="T11" fmla="*/ 998538 h 1331"/>
              <a:gd name="T12" fmla="*/ 511175 w 756"/>
              <a:gd name="T13" fmla="*/ 1068388 h 1331"/>
              <a:gd name="T14" fmla="*/ 558800 w 756"/>
              <a:gd name="T15" fmla="*/ 1139825 h 1331"/>
              <a:gd name="T16" fmla="*/ 593725 w 756"/>
              <a:gd name="T17" fmla="*/ 1211263 h 1331"/>
              <a:gd name="T18" fmla="*/ 747713 w 756"/>
              <a:gd name="T19" fmla="*/ 1473200 h 1331"/>
              <a:gd name="T20" fmla="*/ 866775 w 756"/>
              <a:gd name="T21" fmla="*/ 1662113 h 1331"/>
              <a:gd name="T22" fmla="*/ 949325 w 756"/>
              <a:gd name="T23" fmla="*/ 1746250 h 1331"/>
              <a:gd name="T24" fmla="*/ 985838 w 756"/>
              <a:gd name="T25" fmla="*/ 1781175 h 1331"/>
              <a:gd name="T26" fmla="*/ 1033463 w 756"/>
              <a:gd name="T27" fmla="*/ 1852613 h 1331"/>
              <a:gd name="T28" fmla="*/ 1044575 w 756"/>
              <a:gd name="T29" fmla="*/ 1889125 h 1331"/>
              <a:gd name="T30" fmla="*/ 1163638 w 756"/>
              <a:gd name="T31" fmla="*/ 2101850 h 1331"/>
              <a:gd name="T32" fmla="*/ 1200150 w 756"/>
              <a:gd name="T33" fmla="*/ 2101850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b="1" dirty="0">
              <a:ln>
                <a:solidFill>
                  <a:schemeClr val="tx1"/>
                </a:solidFill>
                <a:tailEnd type="triangle"/>
              </a:ln>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27" name="Text Box 48">
            <a:extLst>
              <a:ext uri="{FF2B5EF4-FFF2-40B4-BE49-F238E27FC236}">
                <a16:creationId xmlns:a16="http://schemas.microsoft.com/office/drawing/2014/main" id="{55A21614-BCCE-BC43-BCD1-9A50788DA4CB}"/>
              </a:ext>
            </a:extLst>
          </p:cNvPr>
          <p:cNvSpPr txBox="1">
            <a:spLocks noChangeArrowheads="1"/>
          </p:cNvSpPr>
          <p:nvPr/>
        </p:nvSpPr>
        <p:spPr bwMode="auto">
          <a:xfrm>
            <a:off x="-11112" y="5085184"/>
            <a:ext cx="883158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latin typeface="Arial" panose="020B0604020202020204" pitchFamily="34" charset="0"/>
                <a:ea typeface="ＭＳ Ｐゴシック" charset="0"/>
                <a:cs typeface="Arial" panose="020B0604020202020204" pitchFamily="34" charset="0"/>
              </a:rPr>
              <a:t>ألم أصعد إسرائيل من أرض مصر، والفلسطينيين من كفتور</a:t>
            </a:r>
            <a:r>
              <a:rPr lang="en-US" dirty="0">
                <a:latin typeface="Arial" panose="020B0604020202020204" pitchFamily="34" charset="0"/>
                <a:ea typeface="ＭＳ Ｐゴシック" charset="0"/>
                <a:cs typeface="Arial" panose="020B0604020202020204" pitchFamily="34" charset="0"/>
              </a:rPr>
              <a:t> </a:t>
            </a:r>
            <a:br>
              <a:rPr lang="en-US" dirty="0">
                <a:latin typeface="Arial" panose="020B0604020202020204" pitchFamily="34" charset="0"/>
                <a:ea typeface="ＭＳ Ｐゴシック" charset="0"/>
                <a:cs typeface="Arial" panose="020B0604020202020204" pitchFamily="34" charset="0"/>
              </a:rPr>
            </a:br>
            <a:r>
              <a:rPr lang="en-US"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عا 9: 7</a:t>
            </a:r>
            <a:r>
              <a:rPr lang="en-US" dirty="0">
                <a:latin typeface="Arial" panose="020B0604020202020204" pitchFamily="34" charset="0"/>
                <a:ea typeface="ＭＳ Ｐゴシック"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124"/>
                                        </p:tgtEl>
                                        <p:attrNameLst>
                                          <p:attrName>style.visibility</p:attrName>
                                        </p:attrNameLst>
                                      </p:cBhvr>
                                      <p:to>
                                        <p:strVal val="visible"/>
                                      </p:to>
                                    </p:set>
                                    <p:animEffect transition="in" filter="blinds(horizontal)">
                                      <p:cBhvr>
                                        <p:cTn id="7" dur="500"/>
                                        <p:tgtEl>
                                          <p:spTgt spid="4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par>
                          <p:cTn id="13" fill="hold" nodeType="afterGroup">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4126"/>
                                        </p:tgtEl>
                                        <p:attrNameLst>
                                          <p:attrName>style.visibility</p:attrName>
                                        </p:attrNameLst>
                                      </p:cBhvr>
                                      <p:to>
                                        <p:strVal val="visible"/>
                                      </p:to>
                                    </p:set>
                                    <p:anim calcmode="lin" valueType="num">
                                      <p:cBhvr additive="base">
                                        <p:cTn id="16" dur="500" fill="hold"/>
                                        <p:tgtEl>
                                          <p:spTgt spid="4126"/>
                                        </p:tgtEl>
                                        <p:attrNameLst>
                                          <p:attrName>ppt_x</p:attrName>
                                        </p:attrNameLst>
                                      </p:cBhvr>
                                      <p:tavLst>
                                        <p:tav tm="0">
                                          <p:val>
                                            <p:strVal val="#ppt_x"/>
                                          </p:val>
                                        </p:tav>
                                        <p:tav tm="100000">
                                          <p:val>
                                            <p:strVal val="#ppt_x"/>
                                          </p:val>
                                        </p:tav>
                                      </p:tavLst>
                                    </p:anim>
                                    <p:anim calcmode="lin" valueType="num">
                                      <p:cBhvr additive="base">
                                        <p:cTn id="17" dur="500" fill="hold"/>
                                        <p:tgtEl>
                                          <p:spTgt spid="412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p:stCondLst>
                                    <p:cond delay="0"/>
                                  </p:stCondLst>
                                  <p:childTnLst>
                                    <p:animEffect transition="out" filter="blinds(horizontal)">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132"/>
                                        </p:tgtEl>
                                        <p:attrNameLst>
                                          <p:attrName>style.visibility</p:attrName>
                                        </p:attrNameLst>
                                      </p:cBhvr>
                                      <p:to>
                                        <p:strVal val="visible"/>
                                      </p:to>
                                    </p:set>
                                    <p:animEffect transition="in" filter="wipe(up)">
                                      <p:cBhvr>
                                        <p:cTn id="27" dur="500"/>
                                        <p:tgtEl>
                                          <p:spTgt spid="4132"/>
                                        </p:tgtEl>
                                      </p:cBhvr>
                                    </p:animEffect>
                                  </p:childTnLst>
                                </p:cTn>
                              </p:par>
                            </p:childTnLst>
                          </p:cTn>
                        </p:par>
                        <p:par>
                          <p:cTn id="28" fill="hold" nodeType="afterGroup">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4127"/>
                                        </p:tgtEl>
                                        <p:attrNameLst>
                                          <p:attrName>style.visibility</p:attrName>
                                        </p:attrNameLst>
                                      </p:cBhvr>
                                      <p:to>
                                        <p:strVal val="visible"/>
                                      </p:to>
                                    </p:set>
                                    <p:anim calcmode="lin" valueType="num">
                                      <p:cBhvr additive="base">
                                        <p:cTn id="31" dur="500" fill="hold"/>
                                        <p:tgtEl>
                                          <p:spTgt spid="4127"/>
                                        </p:tgtEl>
                                        <p:attrNameLst>
                                          <p:attrName>ppt_x</p:attrName>
                                        </p:attrNameLst>
                                      </p:cBhvr>
                                      <p:tavLst>
                                        <p:tav tm="0">
                                          <p:val>
                                            <p:strVal val="0-#ppt_w/2"/>
                                          </p:val>
                                        </p:tav>
                                        <p:tav tm="100000">
                                          <p:val>
                                            <p:strVal val="#ppt_x"/>
                                          </p:val>
                                        </p:tav>
                                      </p:tavLst>
                                    </p:anim>
                                    <p:anim calcmode="lin" valueType="num">
                                      <p:cBhvr additive="base">
                                        <p:cTn id="32" dur="500" fill="hold"/>
                                        <p:tgtEl>
                                          <p:spTgt spid="4127"/>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4145"/>
                                        </p:tgtEl>
                                        <p:attrNameLst>
                                          <p:attrName>style.visibility</p:attrName>
                                        </p:attrNameLst>
                                      </p:cBhvr>
                                      <p:to>
                                        <p:strVal val="visible"/>
                                      </p:to>
                                    </p:set>
                                    <p:anim calcmode="lin" valueType="num">
                                      <p:cBhvr additive="base">
                                        <p:cTn id="36" dur="500" fill="hold"/>
                                        <p:tgtEl>
                                          <p:spTgt spid="4145"/>
                                        </p:tgtEl>
                                        <p:attrNameLst>
                                          <p:attrName>ppt_x</p:attrName>
                                        </p:attrNameLst>
                                      </p:cBhvr>
                                      <p:tavLst>
                                        <p:tav tm="0">
                                          <p:val>
                                            <p:strVal val="0-#ppt_w/2"/>
                                          </p:val>
                                        </p:tav>
                                        <p:tav tm="100000">
                                          <p:val>
                                            <p:strVal val="#ppt_x"/>
                                          </p:val>
                                        </p:tav>
                                      </p:tavLst>
                                    </p:anim>
                                    <p:anim calcmode="lin" valueType="num">
                                      <p:cBhvr additive="base">
                                        <p:cTn id="37" dur="500" fill="hold"/>
                                        <p:tgtEl>
                                          <p:spTgt spid="4145"/>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4133"/>
                                        </p:tgtEl>
                                        <p:attrNameLst>
                                          <p:attrName>style.visibility</p:attrName>
                                        </p:attrNameLst>
                                      </p:cBhvr>
                                      <p:to>
                                        <p:strVal val="visible"/>
                                      </p:to>
                                    </p:set>
                                    <p:animEffect transition="in" filter="wipe(up)">
                                      <p:cBhvr>
                                        <p:cTn id="42" dur="500"/>
                                        <p:tgtEl>
                                          <p:spTgt spid="4133"/>
                                        </p:tgtEl>
                                      </p:cBhvr>
                                    </p:animEffect>
                                  </p:childTnLst>
                                </p:cTn>
                              </p:par>
                            </p:childTnLst>
                          </p:cTn>
                        </p:par>
                        <p:par>
                          <p:cTn id="43" fill="hold" nodeType="afterGroup">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4128"/>
                                        </p:tgtEl>
                                        <p:attrNameLst>
                                          <p:attrName>style.visibility</p:attrName>
                                        </p:attrNameLst>
                                      </p:cBhvr>
                                      <p:to>
                                        <p:strVal val="visible"/>
                                      </p:to>
                                    </p:set>
                                    <p:anim calcmode="lin" valueType="num">
                                      <p:cBhvr additive="base">
                                        <p:cTn id="46" dur="500" fill="hold"/>
                                        <p:tgtEl>
                                          <p:spTgt spid="4128"/>
                                        </p:tgtEl>
                                        <p:attrNameLst>
                                          <p:attrName>ppt_x</p:attrName>
                                        </p:attrNameLst>
                                      </p:cBhvr>
                                      <p:tavLst>
                                        <p:tav tm="0">
                                          <p:val>
                                            <p:strVal val="0-#ppt_w/2"/>
                                          </p:val>
                                        </p:tav>
                                        <p:tav tm="100000">
                                          <p:val>
                                            <p:strVal val="#ppt_x"/>
                                          </p:val>
                                        </p:tav>
                                      </p:tavLst>
                                    </p:anim>
                                    <p:anim calcmode="lin" valueType="num">
                                      <p:cBhvr additive="base">
                                        <p:cTn id="47"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4134"/>
                                        </p:tgtEl>
                                        <p:attrNameLst>
                                          <p:attrName>style.visibility</p:attrName>
                                        </p:attrNameLst>
                                      </p:cBhvr>
                                      <p:to>
                                        <p:strVal val="visible"/>
                                      </p:to>
                                    </p:set>
                                    <p:animEffect transition="in" filter="wipe(up)">
                                      <p:cBhvr>
                                        <p:cTn id="52" dur="500"/>
                                        <p:tgtEl>
                                          <p:spTgt spid="4134"/>
                                        </p:tgtEl>
                                      </p:cBhvr>
                                    </p:animEffect>
                                  </p:childTnLst>
                                </p:cTn>
                              </p:par>
                            </p:childTnLst>
                          </p:cTn>
                        </p:par>
                        <p:par>
                          <p:cTn id="53" fill="hold" nodeType="afterGroup">
                            <p:stCondLst>
                              <p:cond delay="500"/>
                            </p:stCondLst>
                            <p:childTnLst>
                              <p:par>
                                <p:cTn id="54" presetID="2" presetClass="entr" presetSubtype="8" fill="hold" grpId="0" nodeType="afterEffect">
                                  <p:stCondLst>
                                    <p:cond delay="0"/>
                                  </p:stCondLst>
                                  <p:childTnLst>
                                    <p:set>
                                      <p:cBhvr>
                                        <p:cTn id="55" dur="1" fill="hold">
                                          <p:stCondLst>
                                            <p:cond delay="0"/>
                                          </p:stCondLst>
                                        </p:cTn>
                                        <p:tgtEl>
                                          <p:spTgt spid="4129"/>
                                        </p:tgtEl>
                                        <p:attrNameLst>
                                          <p:attrName>style.visibility</p:attrName>
                                        </p:attrNameLst>
                                      </p:cBhvr>
                                      <p:to>
                                        <p:strVal val="visible"/>
                                      </p:to>
                                    </p:set>
                                    <p:anim calcmode="lin" valueType="num">
                                      <p:cBhvr additive="base">
                                        <p:cTn id="56" dur="500" fill="hold"/>
                                        <p:tgtEl>
                                          <p:spTgt spid="4129"/>
                                        </p:tgtEl>
                                        <p:attrNameLst>
                                          <p:attrName>ppt_x</p:attrName>
                                        </p:attrNameLst>
                                      </p:cBhvr>
                                      <p:tavLst>
                                        <p:tav tm="0">
                                          <p:val>
                                            <p:strVal val="0-#ppt_w/2"/>
                                          </p:val>
                                        </p:tav>
                                        <p:tav tm="100000">
                                          <p:val>
                                            <p:strVal val="#ppt_x"/>
                                          </p:val>
                                        </p:tav>
                                      </p:tavLst>
                                    </p:anim>
                                    <p:anim calcmode="lin" valueType="num">
                                      <p:cBhvr additive="base">
                                        <p:cTn id="57" dur="500" fill="hold"/>
                                        <p:tgtEl>
                                          <p:spTgt spid="4129"/>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4135"/>
                                        </p:tgtEl>
                                        <p:attrNameLst>
                                          <p:attrName>style.visibility</p:attrName>
                                        </p:attrNameLst>
                                      </p:cBhvr>
                                      <p:to>
                                        <p:strVal val="visible"/>
                                      </p:to>
                                    </p:set>
                                    <p:animEffect transition="in" filter="wipe(up)">
                                      <p:cBhvr>
                                        <p:cTn id="62" dur="500"/>
                                        <p:tgtEl>
                                          <p:spTgt spid="4135"/>
                                        </p:tgtEl>
                                      </p:cBhvr>
                                    </p:animEffect>
                                  </p:childTnLst>
                                </p:cTn>
                              </p:par>
                            </p:childTnLst>
                          </p:cTn>
                        </p:par>
                        <p:par>
                          <p:cTn id="63" fill="hold" nodeType="afterGroup">
                            <p:stCondLst>
                              <p:cond delay="500"/>
                            </p:stCondLst>
                            <p:childTnLst>
                              <p:par>
                                <p:cTn id="64" presetID="2" presetClass="entr" presetSubtype="8" fill="hold" grpId="0" nodeType="afterEffect">
                                  <p:stCondLst>
                                    <p:cond delay="0"/>
                                  </p:stCondLst>
                                  <p:childTnLst>
                                    <p:set>
                                      <p:cBhvr>
                                        <p:cTn id="65" dur="1" fill="hold">
                                          <p:stCondLst>
                                            <p:cond delay="0"/>
                                          </p:stCondLst>
                                        </p:cTn>
                                        <p:tgtEl>
                                          <p:spTgt spid="4131"/>
                                        </p:tgtEl>
                                        <p:attrNameLst>
                                          <p:attrName>style.visibility</p:attrName>
                                        </p:attrNameLst>
                                      </p:cBhvr>
                                      <p:to>
                                        <p:strVal val="visible"/>
                                      </p:to>
                                    </p:set>
                                    <p:anim calcmode="lin" valueType="num">
                                      <p:cBhvr additive="base">
                                        <p:cTn id="66" dur="500" fill="hold"/>
                                        <p:tgtEl>
                                          <p:spTgt spid="4131"/>
                                        </p:tgtEl>
                                        <p:attrNameLst>
                                          <p:attrName>ppt_x</p:attrName>
                                        </p:attrNameLst>
                                      </p:cBhvr>
                                      <p:tavLst>
                                        <p:tav tm="0">
                                          <p:val>
                                            <p:strVal val="0-#ppt_w/2"/>
                                          </p:val>
                                        </p:tav>
                                        <p:tav tm="100000">
                                          <p:val>
                                            <p:strVal val="#ppt_x"/>
                                          </p:val>
                                        </p:tav>
                                      </p:tavLst>
                                    </p:anim>
                                    <p:anim calcmode="lin" valueType="num">
                                      <p:cBhvr additive="base">
                                        <p:cTn id="67" dur="500" fill="hold"/>
                                        <p:tgtEl>
                                          <p:spTgt spid="4131"/>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142"/>
                                        </p:tgtEl>
                                        <p:attrNameLst>
                                          <p:attrName>style.visibility</p:attrName>
                                        </p:attrNameLst>
                                      </p:cBhvr>
                                      <p:to>
                                        <p:strVal val="visible"/>
                                      </p:to>
                                    </p:set>
                                    <p:animEffect transition="in" filter="wipe(left)">
                                      <p:cBhvr>
                                        <p:cTn id="72" dur="500"/>
                                        <p:tgtEl>
                                          <p:spTgt spid="414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up)">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P spid="4126" grpId="0" autoUpdateAnimBg="0"/>
      <p:bldP spid="4129" grpId="0" animBg="1" autoUpdateAnimBg="0"/>
      <p:bldP spid="4131" grpId="0" animBg="1" autoUpdateAnimBg="0"/>
      <p:bldP spid="4128" grpId="0" animBg="1" autoUpdateAnimBg="0"/>
      <p:bldP spid="4135" grpId="0" animBg="1"/>
      <p:bldP spid="4127" grpId="0" animBg="1" autoUpdateAnimBg="0"/>
      <p:bldP spid="4142" grpId="0" animBg="1"/>
      <p:bldP spid="414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5"/>
          <p:cNvPicPr>
            <a:picLocks noChangeAspect="1" noChangeArrowheads="1"/>
          </p:cNvPicPr>
          <p:nvPr/>
        </p:nvPicPr>
        <p:blipFill>
          <a:blip r:embed="rId2">
            <a:lum brigh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35496" y="1620838"/>
            <a:ext cx="5359400" cy="4616648"/>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خوذة برونزية</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معطف برونزي من الدروع الحرشفية (5000 ش</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اق</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 = 57.5 كجم)</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جروف برونزية (7 كجم)</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الرمح البرونزي</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رمح بنقطة حديدية (600 ش</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اق</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 = 11.5 كجم)</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درع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0486" name="Text Box 6"/>
          <p:cNvSpPr txBox="1">
            <a:spLocks noChangeArrowheads="1"/>
          </p:cNvSpPr>
          <p:nvPr/>
        </p:nvSpPr>
        <p:spPr bwMode="auto">
          <a:xfrm>
            <a:off x="8426450" y="762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112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14234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0742" y="1291034"/>
            <a:ext cx="3687762" cy="559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79388" y="115888"/>
            <a:ext cx="7345362" cy="1143000"/>
          </a:xfrm>
        </p:spPr>
        <p:txBody>
          <a:bodyPr/>
          <a:lstStyle/>
          <a:p>
            <a:pPr rtl="1"/>
            <a:r>
              <a:rPr lang="ar-EG" altLang="en-US" sz="3600" dirty="0">
                <a:solidFill>
                  <a:srgbClr val="FFFFFF"/>
                </a:solidFill>
                <a:ea typeface="ＭＳ Ｐゴシック" pitchFamily="34" charset="-128"/>
              </a:rPr>
              <a:t>قدرات الفلسطيين العسكرية (1 صم 17: 5-7)</a:t>
            </a:r>
            <a:endParaRPr lang="en-US" altLang="en-US" sz="4800" dirty="0">
              <a:ea typeface="ＭＳ Ｐゴシック" pitchFamily="34" charset="-128"/>
            </a:endParaRPr>
          </a:p>
        </p:txBody>
      </p:sp>
    </p:spTree>
    <p:extLst>
      <p:ext uri="{BB962C8B-B14F-4D97-AF65-F5344CB8AC3E}">
        <p14:creationId xmlns:p14="http://schemas.microsoft.com/office/powerpoint/2010/main" val="699330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0-#ppt_w/2"/>
                                          </p:val>
                                        </p:tav>
                                        <p:tav tm="100000">
                                          <p:val>
                                            <p:strVal val="#ppt_x"/>
                                          </p:val>
                                        </p:tav>
                                      </p:tavLst>
                                    </p:anim>
                                    <p:anim calcmode="lin" valueType="num">
                                      <p:cBhvr additive="base">
                                        <p:cTn id="8" dur="500" fill="hold"/>
                                        <p:tgtEl>
                                          <p:spTgt spid="20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 Box 5"/>
          <p:cNvSpPr txBox="1">
            <a:spLocks noChangeArrowheads="1"/>
          </p:cNvSpPr>
          <p:nvPr/>
        </p:nvSpPr>
        <p:spPr bwMode="auto">
          <a:xfrm>
            <a:off x="152400" y="3733800"/>
            <a:ext cx="335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200" b="1" dirty="0">
                <a:solidFill>
                  <a:srgbClr val="CC6600"/>
                </a:solidFill>
                <a:latin typeface="Arial" panose="020B0604020202020204" pitchFamily="34" charset="0"/>
                <a:cs typeface="Arial" panose="020B0604020202020204" pitchFamily="34" charset="0"/>
              </a:rPr>
              <a:t>الترس</a:t>
            </a:r>
            <a:endParaRPr lang="en-US" altLang="en-US" sz="3200" b="1" dirty="0">
              <a:solidFill>
                <a:srgbClr val="CC6600"/>
              </a:solidFill>
              <a:latin typeface="Arial" panose="020B0604020202020204" pitchFamily="34" charset="0"/>
              <a:cs typeface="Arial" panose="020B0604020202020204" pitchFamily="34" charset="0"/>
            </a:endParaRPr>
          </a:p>
        </p:txBody>
      </p:sp>
      <p:pic>
        <p:nvPicPr>
          <p:cNvPr id="143362" name="Picture 7" descr="filis~1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228600"/>
            <a:ext cx="3895725" cy="340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3"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t>112</a:t>
            </a:r>
            <a:endParaRPr lang="en-US" altLang="en-US" b="1" dirty="0"/>
          </a:p>
        </p:txBody>
      </p:sp>
      <p:pic>
        <p:nvPicPr>
          <p:cNvPr id="143364" name="Picture 8" descr="filis4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05200" y="1792288"/>
            <a:ext cx="5638800" cy="506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4932363" y="969963"/>
            <a:ext cx="3525837" cy="1163637"/>
          </a:xfrm>
        </p:spPr>
        <p:txBody>
          <a:bodyPr/>
          <a:lstStyle/>
          <a:p>
            <a:pPr eaLnBrk="1" hangingPunct="1"/>
            <a:r>
              <a:rPr lang="ar-JO" altLang="en-US" sz="3200" dirty="0">
                <a:solidFill>
                  <a:srgbClr val="336600"/>
                </a:solidFill>
                <a:ea typeface="ＭＳ Ｐゴシック" pitchFamily="34" charset="-128"/>
              </a:rPr>
              <a:t>الأسلحة</a:t>
            </a:r>
            <a:endParaRPr lang="en-US" altLang="en-US" dirty="0">
              <a:ea typeface="ＭＳ Ｐゴシック"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34925" y="1614488"/>
            <a:ext cx="2376835" cy="2462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buFont typeface="Wingdings" pitchFamily="2" charset="2"/>
              <a:buChar char="u"/>
            </a:pPr>
            <a:r>
              <a:rPr lang="ar-JO" altLang="en-US" sz="2800" b="1" dirty="0">
                <a:solidFill>
                  <a:srgbClr val="CC6600"/>
                </a:solidFill>
                <a:latin typeface="Arial" panose="020B0604020202020204" pitchFamily="34" charset="0"/>
                <a:cs typeface="Arial" panose="020B0604020202020204" pitchFamily="34" charset="0"/>
              </a:rPr>
              <a:t>سلاح المركبات</a:t>
            </a:r>
            <a:endParaRPr lang="en-US" altLang="en-US" sz="2800" b="1" dirty="0">
              <a:solidFill>
                <a:srgbClr val="CC6600"/>
              </a:solidFill>
              <a:latin typeface="Arial" pitchFamily="34" charset="0"/>
              <a:cs typeface="Arial" pitchFamily="34" charset="0"/>
            </a:endParaRPr>
          </a:p>
          <a:p>
            <a:pPr algn="r" rtl="1" eaLnBrk="1" hangingPunct="1">
              <a:spcBef>
                <a:spcPct val="50000"/>
              </a:spcBef>
              <a:buFont typeface="Wingdings" pitchFamily="2" charset="2"/>
              <a:buChar char="u"/>
            </a:pPr>
            <a:r>
              <a:rPr lang="en-US" altLang="en-US" sz="2800" b="1" dirty="0">
                <a:solidFill>
                  <a:srgbClr val="CC6600"/>
                </a:solidFill>
                <a:latin typeface="Arial" pitchFamily="34" charset="0"/>
                <a:cs typeface="Arial" pitchFamily="34" charset="0"/>
              </a:rPr>
              <a:t> </a:t>
            </a:r>
            <a:r>
              <a:rPr lang="ar-JO" altLang="en-US" sz="2800" b="1" dirty="0">
                <a:solidFill>
                  <a:srgbClr val="CC6600"/>
                </a:solidFill>
                <a:latin typeface="Arial" panose="020B0604020202020204" pitchFamily="34" charset="0"/>
                <a:cs typeface="Arial" panose="020B0604020202020204" pitchFamily="34" charset="0"/>
              </a:rPr>
              <a:t>سلاح الفرسان</a:t>
            </a:r>
            <a:endParaRPr lang="en-US" altLang="en-US" sz="2800" b="1" dirty="0">
              <a:solidFill>
                <a:srgbClr val="CC6600"/>
              </a:solidFill>
              <a:latin typeface="Arial" pitchFamily="34" charset="0"/>
              <a:cs typeface="Arial" pitchFamily="34" charset="0"/>
            </a:endParaRPr>
          </a:p>
          <a:p>
            <a:pPr algn="r" rtl="1" eaLnBrk="1" hangingPunct="1">
              <a:spcBef>
                <a:spcPct val="50000"/>
              </a:spcBef>
              <a:buFont typeface="Wingdings" pitchFamily="2" charset="2"/>
              <a:buChar char="u"/>
            </a:pPr>
            <a:r>
              <a:rPr lang="en-US" altLang="en-US" sz="2800" b="1" dirty="0">
                <a:solidFill>
                  <a:srgbClr val="CC6600"/>
                </a:solidFill>
                <a:latin typeface="Arial" pitchFamily="34" charset="0"/>
                <a:cs typeface="Arial" pitchFamily="34" charset="0"/>
              </a:rPr>
              <a:t> </a:t>
            </a:r>
            <a:r>
              <a:rPr lang="ar-JO" altLang="en-US" sz="2800" b="1" dirty="0">
                <a:solidFill>
                  <a:srgbClr val="CC6600"/>
                </a:solidFill>
                <a:latin typeface="Arial" panose="020B0604020202020204" pitchFamily="34" charset="0"/>
                <a:cs typeface="Arial" panose="020B0604020202020204" pitchFamily="34" charset="0"/>
              </a:rPr>
              <a:t>سلاح المشاة</a:t>
            </a:r>
            <a:endParaRPr lang="en-US" altLang="en-US" sz="2800" b="1" dirty="0">
              <a:solidFill>
                <a:srgbClr val="CC6600"/>
              </a:solidFill>
              <a:latin typeface="Arial" panose="020B0604020202020204" pitchFamily="34" charset="0"/>
              <a:cs typeface="Arial" panose="020B0604020202020204" pitchFamily="34" charset="0"/>
            </a:endParaRPr>
          </a:p>
          <a:p>
            <a:pPr algn="r" rtl="1" eaLnBrk="1" hangingPunct="1">
              <a:spcBef>
                <a:spcPct val="50000"/>
              </a:spcBef>
              <a:buFont typeface="Wingdings" pitchFamily="2" charset="2"/>
              <a:buChar char="u"/>
            </a:pPr>
            <a:r>
              <a:rPr lang="ar-JO" altLang="en-US" sz="2800" b="1" dirty="0">
                <a:solidFill>
                  <a:srgbClr val="CC6600"/>
                </a:solidFill>
                <a:latin typeface="Arial" panose="020B0604020202020204" pitchFamily="34" charset="0"/>
                <a:cs typeface="Arial" panose="020B0604020202020204" pitchFamily="34" charset="0"/>
              </a:rPr>
              <a:t> سلاح الرماة</a:t>
            </a:r>
            <a:endParaRPr lang="en-US" altLang="en-US" sz="2800" b="1" dirty="0">
              <a:solidFill>
                <a:srgbClr val="CC6600"/>
              </a:solidFill>
              <a:latin typeface="Arial" panose="020B0604020202020204" pitchFamily="34" charset="0"/>
              <a:cs typeface="Arial" panose="020B0604020202020204" pitchFamily="34" charset="0"/>
            </a:endParaRPr>
          </a:p>
        </p:txBody>
      </p:sp>
      <p:pic>
        <p:nvPicPr>
          <p:cNvPr id="144386" name="Picture 4" descr="filistin1"/>
          <p:cNvPicPr>
            <a:picLocks noChangeAspect="1" noChangeArrowheads="1"/>
          </p:cNvPicPr>
          <p:nvPr/>
        </p:nvPicPr>
        <p:blipFill>
          <a:blip r:embed="rId2" cstate="screen">
            <a:grayscl/>
            <a:biLevel thresh="50000"/>
            <a:extLst>
              <a:ext uri="{28A0092B-C50C-407E-A947-70E740481C1C}">
                <a14:useLocalDpi xmlns:a14="http://schemas.microsoft.com/office/drawing/2010/main" val="0"/>
              </a:ext>
            </a:extLst>
          </a:blip>
          <a:srcRect/>
          <a:stretch>
            <a:fillRect/>
          </a:stretch>
        </p:blipFill>
        <p:spPr bwMode="auto">
          <a:xfrm>
            <a:off x="3886200" y="4343400"/>
            <a:ext cx="2667000" cy="220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6" descr="FILISTIN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11760" y="1828800"/>
            <a:ext cx="6732240" cy="234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113</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6513" y="-26988"/>
            <a:ext cx="8316913" cy="1008063"/>
          </a:xfrm>
          <a:solidFill>
            <a:srgbClr val="000000"/>
          </a:solidFill>
        </p:spPr>
        <p:txBody>
          <a:bodyPr/>
          <a:lstStyle/>
          <a:p>
            <a:pPr eaLnBrk="1" hangingPunct="1"/>
            <a:r>
              <a:rPr lang="ar-JO" altLang="en-US" sz="3600" dirty="0">
                <a:solidFill>
                  <a:schemeClr val="bg1"/>
                </a:solidFill>
                <a:ea typeface="ＭＳ Ｐゴシック" pitchFamily="34" charset="-128"/>
              </a:rPr>
              <a:t>التنظيم العسكري الفلسطيني</a:t>
            </a:r>
            <a:endParaRPr lang="en-US" altLang="en-US" sz="5400" dirty="0">
              <a:solidFill>
                <a:schemeClr val="bg1"/>
              </a:solidFill>
              <a:ea typeface="ＭＳ Ｐゴシック" pitchFamily="34" charset="-128"/>
            </a:endParaRPr>
          </a:p>
        </p:txBody>
      </p:sp>
      <p:sp>
        <p:nvSpPr>
          <p:cNvPr id="144390" name="Text Box 3"/>
          <p:cNvSpPr txBox="1">
            <a:spLocks noChangeArrowheads="1"/>
          </p:cNvSpPr>
          <p:nvPr/>
        </p:nvSpPr>
        <p:spPr bwMode="auto">
          <a:xfrm>
            <a:off x="250825" y="6165850"/>
            <a:ext cx="3384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800" b="1" dirty="0">
                <a:solidFill>
                  <a:srgbClr val="CC6600"/>
                </a:solidFill>
                <a:latin typeface="Arial" panose="020B0604020202020204" pitchFamily="34" charset="0"/>
                <a:cs typeface="Arial" panose="020B0604020202020204" pitchFamily="34" charset="0"/>
              </a:rPr>
              <a:t>(1 صم 13: 5، 31: 3)</a:t>
            </a:r>
            <a:endParaRPr lang="en-US" altLang="en-US" sz="2800" b="1" dirty="0">
              <a:solidFill>
                <a:srgbClr val="CC66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0-#ppt_w/2"/>
                                          </p:val>
                                        </p:tav>
                                        <p:tav tm="100000">
                                          <p:val>
                                            <p:strVal val="#ppt_x"/>
                                          </p:val>
                                        </p:tav>
                                      </p:tavLst>
                                    </p:anim>
                                    <p:anim calcmode="lin" valueType="num">
                                      <p:cBhvr additive="base">
                                        <p:cTn id="8" dur="500" fill="hold"/>
                                        <p:tgtEl>
                                          <p:spTgt spid="225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barn(inHorizontal)">
                                      <p:cBhvr>
                                        <p:cTn id="13"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9" name="Text Box 13"/>
          <p:cNvSpPr txBox="1">
            <a:spLocks noChangeArrowheads="1"/>
          </p:cNvSpPr>
          <p:nvPr/>
        </p:nvSpPr>
        <p:spPr bwMode="auto">
          <a:xfrm>
            <a:off x="4343400" y="914400"/>
            <a:ext cx="184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b="1" dirty="0">
              <a:latin typeface="Arial" panose="020B0604020202020204" pitchFamily="34" charset="0"/>
              <a:cs typeface="Arial" panose="020B0604020202020204" pitchFamily="34" charset="0"/>
            </a:endParaRPr>
          </a:p>
        </p:txBody>
      </p:sp>
      <p:sp>
        <p:nvSpPr>
          <p:cNvPr id="24590" name="Text Box 14"/>
          <p:cNvSpPr txBox="1">
            <a:spLocks noChangeArrowheads="1"/>
          </p:cNvSpPr>
          <p:nvPr/>
        </p:nvSpPr>
        <p:spPr bwMode="auto">
          <a:xfrm>
            <a:off x="1524000" y="914400"/>
            <a:ext cx="116410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chemeClr val="accent2"/>
                </a:solidFill>
                <a:latin typeface="Arial" panose="020B0604020202020204" pitchFamily="34" charset="0"/>
                <a:cs typeface="Arial" panose="020B0604020202020204" pitchFamily="34" charset="0"/>
              </a:rPr>
              <a:t>نسل حام</a:t>
            </a:r>
            <a:endParaRPr lang="en-US" altLang="en-US" sz="2800" b="1" dirty="0">
              <a:solidFill>
                <a:schemeClr val="accent2"/>
              </a:solidFill>
              <a:latin typeface="Arial" panose="020B0604020202020204" pitchFamily="34" charset="0"/>
              <a:cs typeface="Arial" panose="020B0604020202020204" pitchFamily="34" charset="0"/>
            </a:endParaRPr>
          </a:p>
        </p:txBody>
      </p:sp>
      <p:sp>
        <p:nvSpPr>
          <p:cNvPr id="24591" name="Text Box 15"/>
          <p:cNvSpPr txBox="1">
            <a:spLocks noChangeArrowheads="1"/>
          </p:cNvSpPr>
          <p:nvPr/>
        </p:nvSpPr>
        <p:spPr bwMode="auto">
          <a:xfrm>
            <a:off x="1828800" y="1524000"/>
            <a:ext cx="16514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chemeClr val="accent1"/>
                </a:solidFill>
                <a:latin typeface="Arial" panose="020B0604020202020204" pitchFamily="34" charset="0"/>
                <a:cs typeface="Arial" panose="020B0604020202020204" pitchFamily="34" charset="0"/>
              </a:rPr>
              <a:t>عدو إسرائيل</a:t>
            </a:r>
            <a:endParaRPr lang="en-US" altLang="en-US" sz="2800" b="1" dirty="0">
              <a:solidFill>
                <a:schemeClr val="accent1"/>
              </a:solidFill>
              <a:latin typeface="Arial" panose="020B0604020202020204" pitchFamily="34" charset="0"/>
              <a:cs typeface="Arial" panose="020B0604020202020204" pitchFamily="34" charset="0"/>
            </a:endParaRPr>
          </a:p>
        </p:txBody>
      </p:sp>
      <p:sp>
        <p:nvSpPr>
          <p:cNvPr id="24592" name="Text Box 16"/>
          <p:cNvSpPr txBox="1">
            <a:spLocks noChangeArrowheads="1"/>
          </p:cNvSpPr>
          <p:nvPr/>
        </p:nvSpPr>
        <p:spPr bwMode="auto">
          <a:xfrm>
            <a:off x="2286000" y="2133600"/>
            <a:ext cx="28119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rgbClr val="FF9900"/>
                </a:solidFill>
                <a:latin typeface="Arial" panose="020B0604020202020204" pitchFamily="34" charset="0"/>
                <a:cs typeface="Arial" panose="020B0604020202020204" pitchFamily="34" charset="0"/>
              </a:rPr>
              <a:t>هجرة على نطاق واسع</a:t>
            </a:r>
            <a:endParaRPr lang="en-US" altLang="en-US" sz="2800" b="1" dirty="0">
              <a:solidFill>
                <a:srgbClr val="FF9900"/>
              </a:solidFill>
              <a:latin typeface="Arial" panose="020B0604020202020204" pitchFamily="34" charset="0"/>
              <a:cs typeface="Arial" panose="020B0604020202020204" pitchFamily="34" charset="0"/>
            </a:endParaRPr>
          </a:p>
        </p:txBody>
      </p:sp>
      <p:sp>
        <p:nvSpPr>
          <p:cNvPr id="24593" name="Text Box 17"/>
          <p:cNvSpPr txBox="1">
            <a:spLocks noChangeArrowheads="1"/>
          </p:cNvSpPr>
          <p:nvPr/>
        </p:nvSpPr>
        <p:spPr bwMode="auto">
          <a:xfrm>
            <a:off x="2667000" y="2743200"/>
            <a:ext cx="37112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chemeClr val="tx2"/>
                </a:solidFill>
                <a:latin typeface="Arial" panose="020B0604020202020204" pitchFamily="34" charset="0"/>
                <a:cs typeface="Arial" panose="020B0604020202020204" pitchFamily="34" charset="0"/>
              </a:rPr>
              <a:t>1 صموئيل 17 (داود وجليات)</a:t>
            </a:r>
            <a:endParaRPr lang="en-US" altLang="en-US" sz="2800" b="1" dirty="0">
              <a:solidFill>
                <a:schemeClr val="tx2"/>
              </a:solidFill>
              <a:latin typeface="Arial" panose="020B0604020202020204" pitchFamily="34" charset="0"/>
              <a:cs typeface="Arial" panose="020B0604020202020204" pitchFamily="34" charset="0"/>
            </a:endParaRPr>
          </a:p>
        </p:txBody>
      </p:sp>
      <p:sp>
        <p:nvSpPr>
          <p:cNvPr id="24594" name="Text Box 18"/>
          <p:cNvSpPr txBox="1">
            <a:spLocks noChangeArrowheads="1"/>
          </p:cNvSpPr>
          <p:nvPr/>
        </p:nvSpPr>
        <p:spPr bwMode="auto">
          <a:xfrm>
            <a:off x="3124200" y="3352800"/>
            <a:ext cx="14686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rgbClr val="CC3399"/>
                </a:solidFill>
                <a:latin typeface="Arial" panose="020B0604020202020204" pitchFamily="34" charset="0"/>
                <a:cs typeface="Arial" panose="020B0604020202020204" pitchFamily="34" charset="0"/>
              </a:rPr>
              <a:t>شعب البحر</a:t>
            </a:r>
            <a:endParaRPr lang="en-US" altLang="en-US" sz="2800" b="1" dirty="0">
              <a:solidFill>
                <a:srgbClr val="CC3399"/>
              </a:solidFill>
              <a:latin typeface="Arial" panose="020B0604020202020204" pitchFamily="34" charset="0"/>
              <a:cs typeface="Arial" panose="020B0604020202020204" pitchFamily="34" charset="0"/>
            </a:endParaRPr>
          </a:p>
        </p:txBody>
      </p:sp>
      <p:sp>
        <p:nvSpPr>
          <p:cNvPr id="24595" name="Text Box 19"/>
          <p:cNvSpPr txBox="1">
            <a:spLocks noChangeArrowheads="1"/>
          </p:cNvSpPr>
          <p:nvPr/>
        </p:nvSpPr>
        <p:spPr bwMode="auto">
          <a:xfrm>
            <a:off x="3327400" y="3886200"/>
            <a:ext cx="251383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latin typeface="Arial" panose="020B0604020202020204" pitchFamily="34" charset="0"/>
                <a:cs typeface="Arial" panose="020B0604020202020204" pitchFamily="34" charset="0"/>
              </a:rPr>
              <a:t>التكنولوجيا والهياكل</a:t>
            </a:r>
            <a:endParaRPr lang="en-US" altLang="en-US" sz="2800" b="1" dirty="0">
              <a:solidFill>
                <a:schemeClr val="accent2"/>
              </a:solidFill>
              <a:latin typeface="Arial" panose="020B0604020202020204" pitchFamily="34" charset="0"/>
              <a:cs typeface="Arial" panose="020B0604020202020204" pitchFamily="34" charset="0"/>
            </a:endParaRPr>
          </a:p>
        </p:txBody>
      </p:sp>
      <p:sp>
        <p:nvSpPr>
          <p:cNvPr id="24597" name="Text Box 21"/>
          <p:cNvSpPr txBox="1">
            <a:spLocks noChangeArrowheads="1"/>
          </p:cNvSpPr>
          <p:nvPr/>
        </p:nvSpPr>
        <p:spPr bwMode="auto">
          <a:xfrm>
            <a:off x="5615466" y="5105400"/>
            <a:ext cx="13949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latin typeface="Arial" panose="020B0604020202020204" pitchFamily="34" charset="0"/>
                <a:cs typeface="Arial" panose="020B0604020202020204" pitchFamily="34" charset="0"/>
              </a:rPr>
              <a:t>داجون</a:t>
            </a:r>
            <a:endParaRPr lang="en-US" altLang="en-US" sz="2800" b="1" dirty="0">
              <a:latin typeface="Arial" panose="020B0604020202020204" pitchFamily="34" charset="0"/>
              <a:cs typeface="Arial" panose="020B0604020202020204" pitchFamily="34" charset="0"/>
            </a:endParaRPr>
          </a:p>
        </p:txBody>
      </p:sp>
      <p:sp>
        <p:nvSpPr>
          <p:cNvPr id="24598" name="Text Box 22"/>
          <p:cNvSpPr txBox="1">
            <a:spLocks noChangeArrowheads="1"/>
          </p:cNvSpPr>
          <p:nvPr/>
        </p:nvSpPr>
        <p:spPr bwMode="auto">
          <a:xfrm>
            <a:off x="4365625" y="5108575"/>
            <a:ext cx="139493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latin typeface="Arial" panose="020B0604020202020204" pitchFamily="34" charset="0"/>
                <a:cs typeface="Arial" panose="020B0604020202020204" pitchFamily="34" charset="0"/>
              </a:rPr>
              <a:t>أحد آلهتهم</a:t>
            </a:r>
            <a:endParaRPr lang="en-US" altLang="en-US" sz="2800" b="1" dirty="0">
              <a:solidFill>
                <a:schemeClr val="tx2"/>
              </a:solidFill>
              <a:latin typeface="Arial" panose="020B0604020202020204" pitchFamily="34" charset="0"/>
              <a:cs typeface="Arial" panose="020B0604020202020204" pitchFamily="34" charset="0"/>
            </a:endParaRPr>
          </a:p>
        </p:txBody>
      </p:sp>
      <p:sp>
        <p:nvSpPr>
          <p:cNvPr id="24600" name="Text Box 24"/>
          <p:cNvSpPr txBox="1">
            <a:spLocks noChangeArrowheads="1"/>
          </p:cNvSpPr>
          <p:nvPr/>
        </p:nvSpPr>
        <p:spPr bwMode="auto">
          <a:xfrm>
            <a:off x="2516459" y="6257925"/>
            <a:ext cx="460093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800" b="1" dirty="0">
                <a:solidFill>
                  <a:srgbClr val="0000FF"/>
                </a:solidFill>
                <a:latin typeface="Arial" panose="020B0604020202020204" pitchFamily="34" charset="0"/>
                <a:cs typeface="Arial" panose="020B0604020202020204" pitchFamily="34" charset="0"/>
              </a:rPr>
              <a:t>(أشقلون، أشدود، غزة، جت وعقرون)</a:t>
            </a:r>
            <a:endParaRPr lang="en-US" altLang="en-US" sz="2800" b="1" dirty="0">
              <a:solidFill>
                <a:srgbClr val="0000FF"/>
              </a:solidFill>
              <a:latin typeface="Arial" panose="020B0604020202020204" pitchFamily="34" charset="0"/>
              <a:cs typeface="Arial" panose="020B0604020202020204" pitchFamily="34" charset="0"/>
            </a:endParaRPr>
          </a:p>
        </p:txBody>
      </p:sp>
      <p:sp>
        <p:nvSpPr>
          <p:cNvPr id="24606" name="Text Box 30"/>
          <p:cNvSpPr txBox="1">
            <a:spLocks noChangeArrowheads="1"/>
          </p:cNvSpPr>
          <p:nvPr/>
        </p:nvSpPr>
        <p:spPr bwMode="auto">
          <a:xfrm>
            <a:off x="1066800" y="304800"/>
            <a:ext cx="49760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tx2"/>
                </a:solidFill>
                <a:latin typeface="Arial" panose="020B0604020202020204" pitchFamily="34" charset="0"/>
                <a:cs typeface="Arial" panose="020B0604020202020204" pitchFamily="34" charset="0"/>
              </a:rPr>
              <a:t>بينتابوليس: أشقلون، أشدود، غزة، جت، عقرون</a:t>
            </a:r>
            <a:endParaRPr lang="en-US" altLang="en-US" b="1" dirty="0">
              <a:solidFill>
                <a:schemeClr val="tx2"/>
              </a:solidFill>
              <a:latin typeface="Arial" panose="020B0604020202020204" pitchFamily="34" charset="0"/>
              <a:cs typeface="Arial" panose="020B0604020202020204" pitchFamily="34" charset="0"/>
            </a:endParaRPr>
          </a:p>
        </p:txBody>
      </p:sp>
      <p:sp>
        <p:nvSpPr>
          <p:cNvPr id="24607" name="Text Box 31"/>
          <p:cNvSpPr txBox="1">
            <a:spLocks noChangeArrowheads="1"/>
          </p:cNvSpPr>
          <p:nvPr/>
        </p:nvSpPr>
        <p:spPr bwMode="auto">
          <a:xfrm>
            <a:off x="3708400" y="4495800"/>
            <a:ext cx="187904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rgbClr val="FF9966"/>
                </a:solidFill>
                <a:latin typeface="Arial" panose="020B0604020202020204" pitchFamily="34" charset="0"/>
                <a:cs typeface="Arial" panose="020B0604020202020204" pitchFamily="34" charset="0"/>
              </a:rPr>
              <a:t>الرمح الحديدي</a:t>
            </a:r>
            <a:endParaRPr lang="en-US" altLang="en-US" sz="2800" b="1" dirty="0">
              <a:solidFill>
                <a:srgbClr val="FF9966"/>
              </a:solidFill>
              <a:latin typeface="Arial" panose="020B0604020202020204" pitchFamily="34" charset="0"/>
              <a:cs typeface="Arial" panose="020B0604020202020204" pitchFamily="34" charset="0"/>
            </a:endParaRPr>
          </a:p>
        </p:txBody>
      </p:sp>
      <p:sp>
        <p:nvSpPr>
          <p:cNvPr id="24608" name="Text Box 32"/>
          <p:cNvSpPr txBox="1">
            <a:spLocks noChangeArrowheads="1"/>
          </p:cNvSpPr>
          <p:nvPr/>
        </p:nvSpPr>
        <p:spPr bwMode="auto">
          <a:xfrm>
            <a:off x="5097988" y="5791200"/>
            <a:ext cx="113019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latin typeface="Arial" panose="020B0604020202020204" pitchFamily="34" charset="0"/>
                <a:cs typeface="Arial" panose="020B0604020202020204" pitchFamily="34" charset="0"/>
              </a:rPr>
              <a:t>جيلين</a:t>
            </a:r>
            <a:endParaRPr lang="en-US" altLang="en-US" sz="2800" b="1" dirty="0">
              <a:latin typeface="Arial" panose="020B0604020202020204" pitchFamily="34" charset="0"/>
              <a:cs typeface="Arial" panose="020B0604020202020204" pitchFamily="34" charset="0"/>
            </a:endParaRPr>
          </a:p>
        </p:txBody>
      </p:sp>
      <p:pic>
        <p:nvPicPr>
          <p:cNvPr id="145432" name="Picture 33" descr="filist~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990600"/>
            <a:ext cx="180975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33" name="Text Box 34"/>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113</a:t>
            </a:r>
            <a:endParaRPr lang="en-US" altLang="en-US" b="1" dirty="0">
              <a:latin typeface="Arial" panose="020B0604020202020204" pitchFamily="34" charset="0"/>
              <a:cs typeface="Arial" panose="020B0604020202020204" pitchFamily="34" charset="0"/>
            </a:endParaRPr>
          </a:p>
        </p:txBody>
      </p:sp>
      <p:sp>
        <p:nvSpPr>
          <p:cNvPr id="145434" name="Title 1"/>
          <p:cNvSpPr>
            <a:spLocks noGrp="1"/>
          </p:cNvSpPr>
          <p:nvPr>
            <p:ph type="title" idx="4294967295"/>
          </p:nvPr>
        </p:nvSpPr>
        <p:spPr>
          <a:xfrm rot="16200000">
            <a:off x="-1223169" y="3607594"/>
            <a:ext cx="3813175" cy="865188"/>
          </a:xfrm>
          <a:solidFill>
            <a:srgbClr val="000000"/>
          </a:solidFill>
        </p:spPr>
        <p:txBody>
          <a:bodyPr/>
          <a:lstStyle/>
          <a:p>
            <a:r>
              <a:rPr lang="ar-JO" altLang="en-US" dirty="0">
                <a:solidFill>
                  <a:srgbClr val="FFFFFF"/>
                </a:solidFill>
                <a:ea typeface="ＭＳ Ｐゴシック" pitchFamily="34" charset="-128"/>
              </a:rPr>
              <a:t>الملخص</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606"/>
                                        </p:tgtEl>
                                        <p:attrNameLst>
                                          <p:attrName>style.visibility</p:attrName>
                                        </p:attrNameLst>
                                      </p:cBhvr>
                                      <p:to>
                                        <p:strVal val="visible"/>
                                      </p:to>
                                    </p:set>
                                    <p:anim calcmode="lin" valueType="num">
                                      <p:cBhvr additive="base">
                                        <p:cTn id="7" dur="500" fill="hold"/>
                                        <p:tgtEl>
                                          <p:spTgt spid="24606"/>
                                        </p:tgtEl>
                                        <p:attrNameLst>
                                          <p:attrName>ppt_x</p:attrName>
                                        </p:attrNameLst>
                                      </p:cBhvr>
                                      <p:tavLst>
                                        <p:tav tm="0">
                                          <p:val>
                                            <p:strVal val="0-#ppt_w/2"/>
                                          </p:val>
                                        </p:tav>
                                        <p:tav tm="100000">
                                          <p:val>
                                            <p:strVal val="#ppt_x"/>
                                          </p:val>
                                        </p:tav>
                                      </p:tavLst>
                                    </p:anim>
                                    <p:anim calcmode="lin" valueType="num">
                                      <p:cBhvr additive="base">
                                        <p:cTn id="8" dur="500" fill="hold"/>
                                        <p:tgtEl>
                                          <p:spTgt spid="246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90"/>
                                        </p:tgtEl>
                                        <p:attrNameLst>
                                          <p:attrName>style.visibility</p:attrName>
                                        </p:attrNameLst>
                                      </p:cBhvr>
                                      <p:to>
                                        <p:strVal val="visible"/>
                                      </p:to>
                                    </p:set>
                                    <p:anim calcmode="lin" valueType="num">
                                      <p:cBhvr additive="base">
                                        <p:cTn id="13" dur="500" fill="hold"/>
                                        <p:tgtEl>
                                          <p:spTgt spid="24590"/>
                                        </p:tgtEl>
                                        <p:attrNameLst>
                                          <p:attrName>ppt_x</p:attrName>
                                        </p:attrNameLst>
                                      </p:cBhvr>
                                      <p:tavLst>
                                        <p:tav tm="0">
                                          <p:val>
                                            <p:strVal val="0-#ppt_w/2"/>
                                          </p:val>
                                        </p:tav>
                                        <p:tav tm="100000">
                                          <p:val>
                                            <p:strVal val="#ppt_x"/>
                                          </p:val>
                                        </p:tav>
                                      </p:tavLst>
                                    </p:anim>
                                    <p:anim calcmode="lin" valueType="num">
                                      <p:cBhvr additive="base">
                                        <p:cTn id="14" dur="500" fill="hold"/>
                                        <p:tgtEl>
                                          <p:spTgt spid="2459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91"/>
                                        </p:tgtEl>
                                        <p:attrNameLst>
                                          <p:attrName>style.visibility</p:attrName>
                                        </p:attrNameLst>
                                      </p:cBhvr>
                                      <p:to>
                                        <p:strVal val="visible"/>
                                      </p:to>
                                    </p:set>
                                    <p:anim calcmode="lin" valueType="num">
                                      <p:cBhvr additive="base">
                                        <p:cTn id="19" dur="500" fill="hold"/>
                                        <p:tgtEl>
                                          <p:spTgt spid="24591"/>
                                        </p:tgtEl>
                                        <p:attrNameLst>
                                          <p:attrName>ppt_x</p:attrName>
                                        </p:attrNameLst>
                                      </p:cBhvr>
                                      <p:tavLst>
                                        <p:tav tm="0">
                                          <p:val>
                                            <p:strVal val="0-#ppt_w/2"/>
                                          </p:val>
                                        </p:tav>
                                        <p:tav tm="100000">
                                          <p:val>
                                            <p:strVal val="#ppt_x"/>
                                          </p:val>
                                        </p:tav>
                                      </p:tavLst>
                                    </p:anim>
                                    <p:anim calcmode="lin" valueType="num">
                                      <p:cBhvr additive="base">
                                        <p:cTn id="20" dur="500" fill="hold"/>
                                        <p:tgtEl>
                                          <p:spTgt spid="2459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92"/>
                                        </p:tgtEl>
                                        <p:attrNameLst>
                                          <p:attrName>style.visibility</p:attrName>
                                        </p:attrNameLst>
                                      </p:cBhvr>
                                      <p:to>
                                        <p:strVal val="visible"/>
                                      </p:to>
                                    </p:set>
                                    <p:anim calcmode="lin" valueType="num">
                                      <p:cBhvr additive="base">
                                        <p:cTn id="25" dur="500" fill="hold"/>
                                        <p:tgtEl>
                                          <p:spTgt spid="24592"/>
                                        </p:tgtEl>
                                        <p:attrNameLst>
                                          <p:attrName>ppt_x</p:attrName>
                                        </p:attrNameLst>
                                      </p:cBhvr>
                                      <p:tavLst>
                                        <p:tav tm="0">
                                          <p:val>
                                            <p:strVal val="0-#ppt_w/2"/>
                                          </p:val>
                                        </p:tav>
                                        <p:tav tm="100000">
                                          <p:val>
                                            <p:strVal val="#ppt_x"/>
                                          </p:val>
                                        </p:tav>
                                      </p:tavLst>
                                    </p:anim>
                                    <p:anim calcmode="lin" valueType="num">
                                      <p:cBhvr additive="base">
                                        <p:cTn id="26" dur="500" fill="hold"/>
                                        <p:tgtEl>
                                          <p:spTgt spid="2459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93"/>
                                        </p:tgtEl>
                                        <p:attrNameLst>
                                          <p:attrName>style.visibility</p:attrName>
                                        </p:attrNameLst>
                                      </p:cBhvr>
                                      <p:to>
                                        <p:strVal val="visible"/>
                                      </p:to>
                                    </p:set>
                                    <p:anim calcmode="lin" valueType="num">
                                      <p:cBhvr additive="base">
                                        <p:cTn id="31" dur="500" fill="hold"/>
                                        <p:tgtEl>
                                          <p:spTgt spid="24593"/>
                                        </p:tgtEl>
                                        <p:attrNameLst>
                                          <p:attrName>ppt_x</p:attrName>
                                        </p:attrNameLst>
                                      </p:cBhvr>
                                      <p:tavLst>
                                        <p:tav tm="0">
                                          <p:val>
                                            <p:strVal val="0-#ppt_w/2"/>
                                          </p:val>
                                        </p:tav>
                                        <p:tav tm="100000">
                                          <p:val>
                                            <p:strVal val="#ppt_x"/>
                                          </p:val>
                                        </p:tav>
                                      </p:tavLst>
                                    </p:anim>
                                    <p:anim calcmode="lin" valueType="num">
                                      <p:cBhvr additive="base">
                                        <p:cTn id="32" dur="500" fill="hold"/>
                                        <p:tgtEl>
                                          <p:spTgt spid="2459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594"/>
                                        </p:tgtEl>
                                        <p:attrNameLst>
                                          <p:attrName>style.visibility</p:attrName>
                                        </p:attrNameLst>
                                      </p:cBhvr>
                                      <p:to>
                                        <p:strVal val="visible"/>
                                      </p:to>
                                    </p:set>
                                    <p:anim calcmode="lin" valueType="num">
                                      <p:cBhvr additive="base">
                                        <p:cTn id="37" dur="500" fill="hold"/>
                                        <p:tgtEl>
                                          <p:spTgt spid="24594"/>
                                        </p:tgtEl>
                                        <p:attrNameLst>
                                          <p:attrName>ppt_x</p:attrName>
                                        </p:attrNameLst>
                                      </p:cBhvr>
                                      <p:tavLst>
                                        <p:tav tm="0">
                                          <p:val>
                                            <p:strVal val="0-#ppt_w/2"/>
                                          </p:val>
                                        </p:tav>
                                        <p:tav tm="100000">
                                          <p:val>
                                            <p:strVal val="#ppt_x"/>
                                          </p:val>
                                        </p:tav>
                                      </p:tavLst>
                                    </p:anim>
                                    <p:anim calcmode="lin" valueType="num">
                                      <p:cBhvr additive="base">
                                        <p:cTn id="38" dur="500" fill="hold"/>
                                        <p:tgtEl>
                                          <p:spTgt spid="24594"/>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4595"/>
                                        </p:tgtEl>
                                        <p:attrNameLst>
                                          <p:attrName>style.visibility</p:attrName>
                                        </p:attrNameLst>
                                      </p:cBhvr>
                                      <p:to>
                                        <p:strVal val="visible"/>
                                      </p:to>
                                    </p:set>
                                    <p:anim calcmode="lin" valueType="num">
                                      <p:cBhvr additive="base">
                                        <p:cTn id="43" dur="500" fill="hold"/>
                                        <p:tgtEl>
                                          <p:spTgt spid="24595"/>
                                        </p:tgtEl>
                                        <p:attrNameLst>
                                          <p:attrName>ppt_x</p:attrName>
                                        </p:attrNameLst>
                                      </p:cBhvr>
                                      <p:tavLst>
                                        <p:tav tm="0">
                                          <p:val>
                                            <p:strVal val="0-#ppt_w/2"/>
                                          </p:val>
                                        </p:tav>
                                        <p:tav tm="100000">
                                          <p:val>
                                            <p:strVal val="#ppt_x"/>
                                          </p:val>
                                        </p:tav>
                                      </p:tavLst>
                                    </p:anim>
                                    <p:anim calcmode="lin" valueType="num">
                                      <p:cBhvr additive="base">
                                        <p:cTn id="44" dur="500" fill="hold"/>
                                        <p:tgtEl>
                                          <p:spTgt spid="24595"/>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4607"/>
                                        </p:tgtEl>
                                        <p:attrNameLst>
                                          <p:attrName>style.visibility</p:attrName>
                                        </p:attrNameLst>
                                      </p:cBhvr>
                                      <p:to>
                                        <p:strVal val="visible"/>
                                      </p:to>
                                    </p:set>
                                    <p:anim calcmode="lin" valueType="num">
                                      <p:cBhvr additive="base">
                                        <p:cTn id="49" dur="500" fill="hold"/>
                                        <p:tgtEl>
                                          <p:spTgt spid="24607"/>
                                        </p:tgtEl>
                                        <p:attrNameLst>
                                          <p:attrName>ppt_x</p:attrName>
                                        </p:attrNameLst>
                                      </p:cBhvr>
                                      <p:tavLst>
                                        <p:tav tm="0">
                                          <p:val>
                                            <p:strVal val="0-#ppt_w/2"/>
                                          </p:val>
                                        </p:tav>
                                        <p:tav tm="100000">
                                          <p:val>
                                            <p:strVal val="#ppt_x"/>
                                          </p:val>
                                        </p:tav>
                                      </p:tavLst>
                                    </p:anim>
                                    <p:anim calcmode="lin" valueType="num">
                                      <p:cBhvr additive="base">
                                        <p:cTn id="50" dur="500" fill="hold"/>
                                        <p:tgtEl>
                                          <p:spTgt spid="2460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4597"/>
                                        </p:tgtEl>
                                        <p:attrNameLst>
                                          <p:attrName>style.visibility</p:attrName>
                                        </p:attrNameLst>
                                      </p:cBhvr>
                                      <p:to>
                                        <p:strVal val="visible"/>
                                      </p:to>
                                    </p:set>
                                    <p:anim calcmode="lin" valueType="num">
                                      <p:cBhvr additive="base">
                                        <p:cTn id="55" dur="500" fill="hold"/>
                                        <p:tgtEl>
                                          <p:spTgt spid="24597"/>
                                        </p:tgtEl>
                                        <p:attrNameLst>
                                          <p:attrName>ppt_x</p:attrName>
                                        </p:attrNameLst>
                                      </p:cBhvr>
                                      <p:tavLst>
                                        <p:tav tm="0">
                                          <p:val>
                                            <p:strVal val="0-#ppt_w/2"/>
                                          </p:val>
                                        </p:tav>
                                        <p:tav tm="100000">
                                          <p:val>
                                            <p:strVal val="#ppt_x"/>
                                          </p:val>
                                        </p:tav>
                                      </p:tavLst>
                                    </p:anim>
                                    <p:anim calcmode="lin" valueType="num">
                                      <p:cBhvr additive="base">
                                        <p:cTn id="56" dur="500" fill="hold"/>
                                        <p:tgtEl>
                                          <p:spTgt spid="24597"/>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4598"/>
                                        </p:tgtEl>
                                        <p:attrNameLst>
                                          <p:attrName>style.visibility</p:attrName>
                                        </p:attrNameLst>
                                      </p:cBhvr>
                                      <p:to>
                                        <p:strVal val="visible"/>
                                      </p:to>
                                    </p:set>
                                    <p:anim calcmode="lin" valueType="num">
                                      <p:cBhvr additive="base">
                                        <p:cTn id="59" dur="500" fill="hold"/>
                                        <p:tgtEl>
                                          <p:spTgt spid="24598"/>
                                        </p:tgtEl>
                                        <p:attrNameLst>
                                          <p:attrName>ppt_x</p:attrName>
                                        </p:attrNameLst>
                                      </p:cBhvr>
                                      <p:tavLst>
                                        <p:tav tm="0">
                                          <p:val>
                                            <p:strVal val="0-#ppt_w/2"/>
                                          </p:val>
                                        </p:tav>
                                        <p:tav tm="100000">
                                          <p:val>
                                            <p:strVal val="#ppt_x"/>
                                          </p:val>
                                        </p:tav>
                                      </p:tavLst>
                                    </p:anim>
                                    <p:anim calcmode="lin" valueType="num">
                                      <p:cBhvr additive="base">
                                        <p:cTn id="60" dur="500" fill="hold"/>
                                        <p:tgtEl>
                                          <p:spTgt spid="24598"/>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4608"/>
                                        </p:tgtEl>
                                        <p:attrNameLst>
                                          <p:attrName>style.visibility</p:attrName>
                                        </p:attrNameLst>
                                      </p:cBhvr>
                                      <p:to>
                                        <p:strVal val="visible"/>
                                      </p:to>
                                    </p:set>
                                    <p:anim calcmode="lin" valueType="num">
                                      <p:cBhvr additive="base">
                                        <p:cTn id="65" dur="500" fill="hold"/>
                                        <p:tgtEl>
                                          <p:spTgt spid="24608"/>
                                        </p:tgtEl>
                                        <p:attrNameLst>
                                          <p:attrName>ppt_x</p:attrName>
                                        </p:attrNameLst>
                                      </p:cBhvr>
                                      <p:tavLst>
                                        <p:tav tm="0">
                                          <p:val>
                                            <p:strVal val="0-#ppt_w/2"/>
                                          </p:val>
                                        </p:tav>
                                        <p:tav tm="100000">
                                          <p:val>
                                            <p:strVal val="#ppt_x"/>
                                          </p:val>
                                        </p:tav>
                                      </p:tavLst>
                                    </p:anim>
                                    <p:anim calcmode="lin" valueType="num">
                                      <p:cBhvr additive="base">
                                        <p:cTn id="66" dur="500" fill="hold"/>
                                        <p:tgtEl>
                                          <p:spTgt spid="24608"/>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24600"/>
                                        </p:tgtEl>
                                        <p:attrNameLst>
                                          <p:attrName>style.visibility</p:attrName>
                                        </p:attrNameLst>
                                      </p:cBhvr>
                                      <p:to>
                                        <p:strVal val="visible"/>
                                      </p:to>
                                    </p:set>
                                    <p:anim calcmode="lin" valueType="num">
                                      <p:cBhvr additive="base">
                                        <p:cTn id="71" dur="500" fill="hold"/>
                                        <p:tgtEl>
                                          <p:spTgt spid="24600"/>
                                        </p:tgtEl>
                                        <p:attrNameLst>
                                          <p:attrName>ppt_x</p:attrName>
                                        </p:attrNameLst>
                                      </p:cBhvr>
                                      <p:tavLst>
                                        <p:tav tm="0">
                                          <p:val>
                                            <p:strVal val="0-#ppt_w/2"/>
                                          </p:val>
                                        </p:tav>
                                        <p:tav tm="100000">
                                          <p:val>
                                            <p:strVal val="#ppt_x"/>
                                          </p:val>
                                        </p:tav>
                                      </p:tavLst>
                                    </p:anim>
                                    <p:anim calcmode="lin" valueType="num">
                                      <p:cBhvr additive="base">
                                        <p:cTn id="72" dur="500" fill="hold"/>
                                        <p:tgtEl>
                                          <p:spTgt spid="246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0" grpId="0" autoUpdateAnimBg="0"/>
      <p:bldP spid="24591" grpId="0" autoUpdateAnimBg="0"/>
      <p:bldP spid="24592" grpId="0" autoUpdateAnimBg="0"/>
      <p:bldP spid="24593" grpId="0" autoUpdateAnimBg="0"/>
      <p:bldP spid="24594" grpId="0" autoUpdateAnimBg="0"/>
      <p:bldP spid="24595" grpId="0" autoUpdateAnimBg="0"/>
      <p:bldP spid="24597" grpId="0" autoUpdateAnimBg="0"/>
      <p:bldP spid="24598" grpId="0" autoUpdateAnimBg="0"/>
      <p:bldP spid="24600" grpId="0" autoUpdateAnimBg="0"/>
      <p:bldP spid="24606" grpId="0" autoUpdateAnimBg="0"/>
      <p:bldP spid="24607" grpId="0" autoUpdateAnimBg="0"/>
      <p:bldP spid="2460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0826F01-9C97-37EF-6CF9-420B366B8025}"/>
              </a:ext>
            </a:extLst>
          </p:cNvPr>
          <p:cNvPicPr>
            <a:picLocks noChangeAspect="1" noChangeArrowheads="1"/>
          </p:cNvPicPr>
          <p:nvPr/>
        </p:nvPicPr>
        <p:blipFill>
          <a:blip r:embed="rId2"/>
          <a:srcRect t="20909" r="905"/>
          <a:stretch>
            <a:fillRect/>
          </a:stretch>
        </p:blipFill>
        <p:spPr bwMode="auto">
          <a:xfrm>
            <a:off x="609600" y="615950"/>
            <a:ext cx="8077200" cy="6629400"/>
          </a:xfrm>
          <a:prstGeom prst="rect">
            <a:avLst/>
          </a:prstGeom>
          <a:noFill/>
          <a:ln w="9525">
            <a:noFill/>
            <a:miter lim="800000"/>
            <a:headEnd/>
            <a:tailEnd/>
          </a:ln>
          <a:effectLst/>
        </p:spPr>
      </p:pic>
      <p:sp>
        <p:nvSpPr>
          <p:cNvPr id="146435" name="Title 1"/>
          <p:cNvSpPr>
            <a:spLocks noGrp="1"/>
          </p:cNvSpPr>
          <p:nvPr>
            <p:ph type="ctrTitle"/>
          </p:nvPr>
        </p:nvSpPr>
        <p:spPr>
          <a:xfrm>
            <a:off x="0" y="0"/>
            <a:ext cx="9144000" cy="549275"/>
          </a:xfrm>
        </p:spPr>
        <p:txBody>
          <a:bodyPr/>
          <a:lstStyle/>
          <a:p>
            <a:r>
              <a:rPr lang="ar-JO" altLang="en-US" sz="4000" dirty="0">
                <a:ea typeface="ＭＳ Ｐゴシック" pitchFamily="34" charset="-128"/>
              </a:rPr>
              <a:t>اهمية التكنولوجيا</a:t>
            </a:r>
            <a:endParaRPr lang="en-US" altLang="en-US" sz="4000" dirty="0">
              <a:ea typeface="ＭＳ Ｐゴシック" pitchFamily="34" charset="-128"/>
            </a:endParaRPr>
          </a:p>
        </p:txBody>
      </p:sp>
      <p:sp>
        <p:nvSpPr>
          <p:cNvPr id="146436" name="Title 1"/>
          <p:cNvSpPr txBox="1">
            <a:spLocks/>
          </p:cNvSpPr>
          <p:nvPr/>
        </p:nvSpPr>
        <p:spPr bwMode="auto">
          <a:xfrm>
            <a:off x="-20638" y="6237288"/>
            <a:ext cx="9144001" cy="6207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ar-JO" altLang="en-US" b="1" dirty="0">
                <a:solidFill>
                  <a:schemeClr val="tx2"/>
                </a:solidFill>
                <a:latin typeface="Arial" panose="020B0604020202020204" pitchFamily="34" charset="0"/>
                <a:cs typeface="Arial" panose="020B0604020202020204" pitchFamily="34" charset="0"/>
              </a:rPr>
              <a:t>لكننا لا نملك التكنولوجيا اللازمة لتنفيذ ذلك.</a:t>
            </a:r>
            <a:endParaRPr lang="en-US" altLang="en-US"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3"/>
          <p:cNvSpPr>
            <a:spLocks noGrp="1" noChangeArrowheads="1"/>
          </p:cNvSpPr>
          <p:nvPr>
            <p:ph type="subTitle" idx="1"/>
          </p:nvPr>
        </p:nvSpPr>
        <p:spPr>
          <a:xfrm>
            <a:off x="15875" y="1125538"/>
            <a:ext cx="9128125" cy="5832475"/>
          </a:xfrm>
        </p:spPr>
        <p:txBody>
          <a:bodyPr/>
          <a:lstStyle/>
          <a:p>
            <a:r>
              <a:rPr lang="ar-JO" altLang="en-US" sz="2400" dirty="0">
                <a:ea typeface="ＭＳ Ｐゴシック" pitchFamily="34" charset="-128"/>
              </a:rPr>
              <a:t>تك 21: 34 وتغرب إبراهيم في أرض الفلسطينيين أياما كثيرة.</a:t>
            </a:r>
            <a:r>
              <a:rPr lang="en-US" altLang="en-US" sz="2400" dirty="0">
                <a:ea typeface="ＭＳ Ｐゴシック" pitchFamily="34" charset="-128"/>
              </a:rPr>
              <a:t> </a:t>
            </a:r>
          </a:p>
          <a:p>
            <a:endParaRPr lang="en-US" altLang="en-US" sz="2400" dirty="0">
              <a:ea typeface="ＭＳ Ｐゴシック" pitchFamily="34" charset="-128"/>
            </a:endParaRPr>
          </a:p>
          <a:p>
            <a:r>
              <a:rPr lang="ar-JO" altLang="en-US" sz="2400" dirty="0">
                <a:ea typeface="ＭＳ Ｐゴシック" pitchFamily="34" charset="-128"/>
              </a:rPr>
              <a:t>خر 13: 17 وكان لما أطلق فرعون الشعب أن الله لم يهدهم في طريق أرض الفلسطينيين مع أنها قريبة، لأن الله قال: لئلا يندم الشعب إذا رأوا حرباً ويرجعوا إلى مصر.</a:t>
            </a:r>
            <a:endParaRPr lang="en-US" altLang="en-US" sz="2400" dirty="0">
              <a:ea typeface="ＭＳ Ｐゴシック" pitchFamily="34" charset="-128"/>
            </a:endParaRPr>
          </a:p>
          <a:p>
            <a:endParaRPr lang="en-US" altLang="en-US" sz="2400" dirty="0">
              <a:ea typeface="ＭＳ Ｐゴシック" pitchFamily="34" charset="-128"/>
            </a:endParaRPr>
          </a:p>
          <a:p>
            <a:r>
              <a:rPr lang="ar-JO" altLang="en-US" sz="2400" dirty="0">
                <a:ea typeface="ＭＳ Ｐゴシック" pitchFamily="34" charset="-128"/>
              </a:rPr>
              <a:t>يش 13: 3 من الشيحور الذي هو أمام مصر إلى تخم عقرون شمالا تحسب للكنعانيين أقطاب الفلسطينيين الخمسة: الغزي والأشدودي والأشقلوني والجتي والعقروني، والعويين.</a:t>
            </a:r>
            <a:endParaRPr lang="en-US" altLang="en-US" sz="2400" dirty="0">
              <a:ea typeface="ＭＳ Ｐゴシック" pitchFamily="34" charset="-128"/>
            </a:endParaRPr>
          </a:p>
          <a:p>
            <a:endParaRPr lang="en-US" altLang="en-US" sz="2400" dirty="0">
              <a:ea typeface="ＭＳ Ｐゴシック" pitchFamily="34" charset="-128"/>
            </a:endParaRPr>
          </a:p>
          <a:p>
            <a:r>
              <a:rPr lang="ar-JO" altLang="en-US" sz="2400" dirty="0">
                <a:ea typeface="ＭＳ Ｐゴシック" pitchFamily="34" charset="-128"/>
              </a:rPr>
              <a:t>قض 3: 3 أقطاب الفلسطينيين الخمسة، وجميع الكنعانيين والصيدونيين والحويين سكان جبل لبنان، من جبل بعل حرمون إلى مدخل حماة.</a:t>
            </a:r>
            <a:endParaRPr lang="en-US" altLang="en-US" sz="2400" dirty="0">
              <a:latin typeface="Times New Roman" pitchFamily="18" charset="0"/>
              <a:ea typeface="ＭＳ Ｐゴシック" pitchFamily="34" charset="-128"/>
            </a:endParaRPr>
          </a:p>
        </p:txBody>
      </p:sp>
      <p:sp>
        <p:nvSpPr>
          <p:cNvPr id="147458" name="Title 1"/>
          <p:cNvSpPr>
            <a:spLocks noGrp="1"/>
          </p:cNvSpPr>
          <p:nvPr>
            <p:ph type="ctrTitle"/>
          </p:nvPr>
        </p:nvSpPr>
        <p:spPr>
          <a:xfrm>
            <a:off x="0" y="-26988"/>
            <a:ext cx="9144000" cy="863601"/>
          </a:xfrm>
          <a:solidFill>
            <a:srgbClr val="000000"/>
          </a:solidFill>
        </p:spPr>
        <p:txBody>
          <a:bodyPr/>
          <a:lstStyle/>
          <a:p>
            <a:r>
              <a:rPr lang="ar-JO" altLang="en-US" sz="4000" dirty="0">
                <a:solidFill>
                  <a:schemeClr val="bg1"/>
                </a:solidFill>
                <a:ea typeface="ＭＳ Ｐゴシック" pitchFamily="34" charset="-128"/>
              </a:rPr>
              <a:t>تم ذكر الفلسطيين باكراً جداً</a:t>
            </a:r>
            <a:endParaRPr lang="en-US" altLang="en-US" sz="4000" dirty="0">
              <a:solidFill>
                <a:schemeClr val="bg1"/>
              </a:solidFill>
              <a:ea typeface="ＭＳ Ｐゴシック"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5" name="Title 1"/>
          <p:cNvSpPr>
            <a:spLocks noGrp="1"/>
          </p:cNvSpPr>
          <p:nvPr>
            <p:ph type="title"/>
          </p:nvPr>
        </p:nvSpPr>
        <p:spPr>
          <a:xfrm>
            <a:off x="0" y="-27384"/>
            <a:ext cx="9215438" cy="4104456"/>
          </a:xfrm>
          <a:gradFill flip="none" rotWithShape="1">
            <a:gsLst>
              <a:gs pos="0">
                <a:schemeClr val="bg1"/>
              </a:gs>
              <a:gs pos="97000">
                <a:schemeClr val="accent1">
                  <a:lumMod val="70000"/>
                </a:schemeClr>
              </a:gs>
            </a:gsLst>
            <a:lin ang="2700000" scaled="1"/>
            <a:tileRect/>
          </a:gradFill>
        </p:spPr>
        <p:txBody>
          <a:bodyPr anchor="ctr"/>
          <a:lstStyle/>
          <a:p>
            <a:pPr algn="ctr"/>
            <a:r>
              <a:rPr lang="ar-SA" sz="3600" dirty="0">
                <a:solidFill>
                  <a:srgbClr val="FFFFFF"/>
                </a:solidFill>
                <a:effectLst>
                  <a:glow rad="228600">
                    <a:schemeClr val="bg1">
                      <a:alpha val="85000"/>
                    </a:schemeClr>
                  </a:glow>
                </a:effectLst>
                <a:ea typeface="新細明體" charset="0"/>
              </a:rPr>
              <a:t>15 هكذا قال السيد الرب: من أجل أن الفلسطينيين قد عملوا بال</a:t>
            </a:r>
            <a:r>
              <a:rPr lang="ar-JO" sz="3600" dirty="0">
                <a:solidFill>
                  <a:srgbClr val="FFFFFF"/>
                </a:solidFill>
                <a:effectLst>
                  <a:glow rad="228600">
                    <a:schemeClr val="bg1">
                      <a:alpha val="85000"/>
                    </a:schemeClr>
                  </a:glow>
                </a:effectLst>
                <a:ea typeface="新細明體" charset="0"/>
              </a:rPr>
              <a:t>إ</a:t>
            </a:r>
            <a:r>
              <a:rPr lang="ar-SA" sz="3600" dirty="0">
                <a:solidFill>
                  <a:srgbClr val="FFFFFF"/>
                </a:solidFill>
                <a:effectLst>
                  <a:glow rad="228600">
                    <a:schemeClr val="bg1">
                      <a:alpha val="85000"/>
                    </a:schemeClr>
                  </a:glow>
                </a:effectLst>
                <a:ea typeface="新細明體" charset="0"/>
              </a:rPr>
              <a:t>نتقام، وانتقموا نقمة بالإهانة إلى الموت للخراب من عداوة أبدية</a:t>
            </a:r>
            <a:r>
              <a:rPr lang="ar-JO" sz="3600" dirty="0">
                <a:solidFill>
                  <a:srgbClr val="FFFFFF"/>
                </a:solidFill>
                <a:effectLst>
                  <a:glow rad="228600">
                    <a:schemeClr val="bg1">
                      <a:alpha val="85000"/>
                    </a:schemeClr>
                  </a:glow>
                </a:effectLst>
                <a:ea typeface="新細明體" charset="0"/>
              </a:rPr>
              <a:t> 16 </a:t>
            </a:r>
            <a:r>
              <a:rPr lang="ar-SA" sz="3600" dirty="0">
                <a:solidFill>
                  <a:srgbClr val="FFFFFF"/>
                </a:solidFill>
                <a:effectLst>
                  <a:glow rad="228600">
                    <a:schemeClr val="bg1">
                      <a:alpha val="85000"/>
                    </a:schemeClr>
                  </a:glow>
                </a:effectLst>
                <a:ea typeface="新細明體" charset="0"/>
              </a:rPr>
              <a:t>فلذلك هكذا قال السيد الرب: هأنذا أمد يدي على الفلسطينيين وأستأصل الكريتيين، وأهلك بقية ساحل البحر.</a:t>
            </a:r>
            <a:br>
              <a:rPr lang="ar-SA" sz="3600" dirty="0">
                <a:solidFill>
                  <a:srgbClr val="FFFFFF"/>
                </a:solidFill>
                <a:effectLst>
                  <a:glow rad="228600">
                    <a:schemeClr val="bg1">
                      <a:alpha val="85000"/>
                    </a:schemeClr>
                  </a:glow>
                </a:effectLst>
                <a:ea typeface="新細明體" charset="0"/>
              </a:rPr>
            </a:br>
            <a:r>
              <a:rPr lang="ar-SA" sz="3600" dirty="0">
                <a:solidFill>
                  <a:srgbClr val="FFFFFF"/>
                </a:solidFill>
                <a:effectLst>
                  <a:glow rad="228600">
                    <a:schemeClr val="bg1">
                      <a:alpha val="85000"/>
                    </a:schemeClr>
                  </a:glow>
                </a:effectLst>
                <a:ea typeface="新細明體" charset="0"/>
              </a:rPr>
              <a:t>17 وأجري عليهم نقمات عظيمة بتأديب سخط، فيعلمون أني أنا الرب إذ أجعل نقمتي عليهم.</a:t>
            </a:r>
            <a:endParaRPr lang="en-US" sz="4400" dirty="0">
              <a:solidFill>
                <a:srgbClr val="FFFFFF"/>
              </a:solidFill>
              <a:effectLst>
                <a:glow rad="228600">
                  <a:schemeClr val="bg1">
                    <a:alpha val="85000"/>
                  </a:schemeClr>
                </a:glow>
              </a:effectLst>
              <a:ea typeface="新細明體" charset="0"/>
            </a:endParaRP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فلسطين</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(حز 25: 15-17)</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5980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idx="4294967295"/>
          </p:nvPr>
        </p:nvSpPr>
        <p:spPr>
          <a:xfrm>
            <a:off x="0" y="0"/>
            <a:ext cx="9143999" cy="971550"/>
          </a:xfrm>
        </p:spPr>
        <p:txBody>
          <a:bodyPr/>
          <a:lstStyle/>
          <a:p>
            <a:r>
              <a:rPr lang="ar-JO" altLang="en-US" dirty="0">
                <a:ea typeface="ＭＳ Ｐゴシック" pitchFamily="34" charset="-128"/>
              </a:rPr>
              <a:t>التداعيات</a:t>
            </a:r>
            <a:endParaRPr lang="en-US" altLang="en-US" dirty="0">
              <a:ea typeface="ＭＳ Ｐゴシック" pitchFamily="34" charset="-128"/>
            </a:endParaRPr>
          </a:p>
        </p:txBody>
      </p:sp>
      <p:sp>
        <p:nvSpPr>
          <p:cNvPr id="23557" name="Text Box 5"/>
          <p:cNvSpPr txBox="1">
            <a:spLocks noChangeArrowheads="1"/>
          </p:cNvSpPr>
          <p:nvPr/>
        </p:nvSpPr>
        <p:spPr bwMode="auto">
          <a:xfrm>
            <a:off x="1" y="838200"/>
            <a:ext cx="91304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marR="0" lvl="0" indent="-360000" algn="r" defTabSz="914400" rtl="1" eaLnBrk="1" fontAlgn="base" latinLnBrk="0" hangingPunct="1">
              <a:lnSpc>
                <a:spcPct val="100000"/>
              </a:lnSpc>
              <a:spcBef>
                <a:spcPct val="50000"/>
              </a:spcBef>
              <a:spcAft>
                <a:spcPct val="0"/>
              </a:spcAft>
              <a:buClrTx/>
              <a:buSzTx/>
              <a:tabLst/>
              <a:defRPr/>
            </a:pPr>
            <a:r>
              <a:rPr lang="ar-JO" altLang="en-US" b="1" dirty="0">
                <a:solidFill>
                  <a:srgbClr val="0000FF"/>
                </a:solidFill>
                <a:latin typeface="Arial" panose="020B0604020202020204" pitchFamily="34" charset="0"/>
                <a:cs typeface="Times New Roman" pitchFamily="18" charset="0"/>
              </a:rPr>
              <a:t>أ ) كان الفلسطيون أكثر تقدماً من الناحية التكنولوجية من إسرائيل، وقد استخدمهم الله في تعليم الحرب لإسرائيل (قض 3: 1-3) وكذلك الزراعة.</a:t>
            </a:r>
            <a:endParaRPr kumimoji="0" lang="en-US" altLang="en-US" sz="2400" b="1"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34" charset="-128"/>
              <a:cs typeface="Times New Roman" pitchFamily="18" charset="0"/>
            </a:endParaRPr>
          </a:p>
        </p:txBody>
      </p:sp>
      <p:sp>
        <p:nvSpPr>
          <p:cNvPr id="23558" name="Rectangle 6"/>
          <p:cNvSpPr>
            <a:spLocks noChangeArrowheads="1"/>
          </p:cNvSpPr>
          <p:nvPr/>
        </p:nvSpPr>
        <p:spPr bwMode="auto">
          <a:xfrm>
            <a:off x="0" y="2116138"/>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marR="0" lvl="0" indent="-360000" algn="r" defTabSz="914400" rtl="1" eaLnBrk="1" fontAlgn="base" latinLnBrk="0" hangingPunct="1">
              <a:lnSpc>
                <a:spcPct val="100000"/>
              </a:lnSpc>
              <a:spcBef>
                <a:spcPct val="50000"/>
              </a:spcBef>
              <a:spcAft>
                <a:spcPct val="0"/>
              </a:spcAft>
              <a:buClrTx/>
              <a:buSzTx/>
              <a:tabLst/>
              <a:defRPr/>
            </a:pPr>
            <a:r>
              <a:rPr lang="ar-JO" altLang="en-US" b="1" dirty="0">
                <a:solidFill>
                  <a:srgbClr val="FF3300"/>
                </a:solidFill>
                <a:latin typeface="Arial" panose="020B0604020202020204" pitchFamily="34" charset="0"/>
                <a:cs typeface="Times New Roman" pitchFamily="18" charset="0"/>
              </a:rPr>
              <a:t>ب) تبنى بنو إسرائيل أيضاً آلهتهم ودياناتهم (قض 10: 6-7) مما جعل الله غاضباً وغيوراً طول الوقت.</a:t>
            </a:r>
            <a:endParaRPr kumimoji="0" lang="en-US" altLang="en-US" sz="2400" b="1" u="none" strike="noStrike" kern="1200" cap="none" spc="0" normalizeH="0" baseline="0" noProof="0" dirty="0">
              <a:ln>
                <a:noFill/>
              </a:ln>
              <a:solidFill>
                <a:srgbClr val="FF3300"/>
              </a:solidFill>
              <a:effectLst/>
              <a:uLnTx/>
              <a:uFillTx/>
              <a:latin typeface="Arial" panose="020B0604020202020204" pitchFamily="34" charset="0"/>
              <a:ea typeface="ＭＳ Ｐゴシック" pitchFamily="34" charset="-128"/>
              <a:cs typeface="Times New Roman" pitchFamily="18" charset="0"/>
            </a:endParaRPr>
          </a:p>
        </p:txBody>
      </p:sp>
      <p:sp>
        <p:nvSpPr>
          <p:cNvPr id="23559" name="Rectangle 7"/>
          <p:cNvSpPr>
            <a:spLocks noChangeArrowheads="1"/>
          </p:cNvSpPr>
          <p:nvPr/>
        </p:nvSpPr>
        <p:spPr bwMode="auto">
          <a:xfrm>
            <a:off x="0" y="4221088"/>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marR="0" lvl="0" indent="-360000" algn="r" defTabSz="914400" rtl="1" eaLnBrk="1" fontAlgn="base" latinLnBrk="0" hangingPunct="1">
              <a:lnSpc>
                <a:spcPct val="100000"/>
              </a:lnSpc>
              <a:spcBef>
                <a:spcPct val="50000"/>
              </a:spcBef>
              <a:spcAft>
                <a:spcPct val="0"/>
              </a:spcAft>
              <a:buClrTx/>
              <a:buSzTx/>
              <a:tabLst/>
              <a:defRPr/>
            </a:pPr>
            <a:r>
              <a:rPr lang="ar-JO" altLang="en-US" b="1" dirty="0">
                <a:solidFill>
                  <a:srgbClr val="3333CC"/>
                </a:solidFill>
                <a:latin typeface="Arial" panose="020B0604020202020204" pitchFamily="34" charset="0"/>
                <a:cs typeface="Times New Roman" pitchFamily="18" charset="0"/>
              </a:rPr>
              <a:t>ث) أثار الضغط المستمر من جانب الفلسطيين بني إسرائيل ليكون لهم قائد عسكري قوي (ملك).</a:t>
            </a:r>
            <a:endParaRPr kumimoji="0" lang="en-US" altLang="en-US"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34" charset="-128"/>
              <a:cs typeface="Times New Roman" pitchFamily="18" charset="0"/>
            </a:endParaRPr>
          </a:p>
        </p:txBody>
      </p:sp>
      <p:sp>
        <p:nvSpPr>
          <p:cNvPr id="23560" name="Rectangle 8"/>
          <p:cNvSpPr>
            <a:spLocks noChangeArrowheads="1"/>
          </p:cNvSpPr>
          <p:nvPr/>
        </p:nvSpPr>
        <p:spPr bwMode="auto">
          <a:xfrm>
            <a:off x="-1" y="5229200"/>
            <a:ext cx="91304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marR="0" lvl="0" indent="-360000" algn="r" defTabSz="914400" rtl="1" eaLnBrk="1" fontAlgn="base" latinLnBrk="0" hangingPunct="1">
              <a:lnSpc>
                <a:spcPct val="100000"/>
              </a:lnSpc>
              <a:spcBef>
                <a:spcPct val="50000"/>
              </a:spcBef>
              <a:spcAft>
                <a:spcPct val="0"/>
              </a:spcAft>
              <a:buClrTx/>
              <a:buSzTx/>
              <a:tabLst/>
              <a:defRPr/>
            </a:pPr>
            <a:r>
              <a:rPr lang="ar-JO" altLang="en-US" b="1" dirty="0">
                <a:solidFill>
                  <a:srgbClr val="CC3300"/>
                </a:solidFill>
                <a:latin typeface="Arial" panose="020B0604020202020204" pitchFamily="34" charset="0"/>
                <a:cs typeface="Arial" panose="020B0604020202020204" pitchFamily="34" charset="0"/>
              </a:rPr>
              <a:t>ج) كان لإسرائيل امتياز أن يكونوا شعباً مختاراً، بغض النظر عما فعله الفلسطيين لإسرائيل، فإن الله لا يزال مسيطراً كل حدث صار بين الشعبين.</a:t>
            </a:r>
            <a:endParaRPr kumimoji="0" lang="en-US" altLang="en-US" sz="2400" b="1" u="none" strike="noStrike" kern="1200" cap="none" spc="0" normalizeH="0" baseline="0" noProof="0" dirty="0">
              <a:ln>
                <a:noFill/>
              </a:ln>
              <a:solidFill>
                <a:srgbClr val="CC33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8487" name="Text Box 10"/>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113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Rectangle 7"/>
          <p:cNvSpPr>
            <a:spLocks noChangeArrowheads="1"/>
          </p:cNvSpPr>
          <p:nvPr/>
        </p:nvSpPr>
        <p:spPr bwMode="auto">
          <a:xfrm>
            <a:off x="0" y="3394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tabLst/>
              <a:defRPr/>
            </a:pPr>
            <a:r>
              <a:rPr lang="ar-JO" altLang="en-US" b="1" dirty="0">
                <a:solidFill>
                  <a:srgbClr val="008000"/>
                </a:solidFill>
                <a:latin typeface="Arial" panose="020B0604020202020204" pitchFamily="34" charset="0"/>
                <a:cs typeface="Times New Roman" pitchFamily="18" charset="0"/>
              </a:rPr>
              <a:t>ت) استخدم الله الفلسطيين ليعاقب شعبه.</a:t>
            </a:r>
            <a:endParaRPr kumimoji="0" lang="en-US" altLang="en-US" sz="2400" b="1" u="none" strike="noStrike" kern="1200" cap="none" spc="0" normalizeH="0" baseline="0" noProof="0" dirty="0">
              <a:ln>
                <a:noFill/>
              </a:ln>
              <a:solidFill>
                <a:srgbClr val="008000"/>
              </a:solidFill>
              <a:effectLst/>
              <a:uLnTx/>
              <a:uFillTx/>
              <a:latin typeface="Arial" panose="020B0604020202020204" pitchFamily="34" charset="0"/>
              <a:ea typeface="ＭＳ Ｐゴシック" pitchFamily="34" charset="-128"/>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 calcmode="lin" valueType="num">
                                      <p:cBhvr additive="base">
                                        <p:cTn id="7" dur="500" fill="hold"/>
                                        <p:tgtEl>
                                          <p:spTgt spid="2355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8"/>
                                        </p:tgtEl>
                                        <p:attrNameLst>
                                          <p:attrName>style.visibility</p:attrName>
                                        </p:attrNameLst>
                                      </p:cBhvr>
                                      <p:to>
                                        <p:strVal val="visible"/>
                                      </p:to>
                                    </p:set>
                                    <p:anim calcmode="lin" valueType="num">
                                      <p:cBhvr additive="base">
                                        <p:cTn id="13" dur="500" fill="hold"/>
                                        <p:tgtEl>
                                          <p:spTgt spid="23558"/>
                                        </p:tgtEl>
                                        <p:attrNameLst>
                                          <p:attrName>ppt_x</p:attrName>
                                        </p:attrNameLst>
                                      </p:cBhvr>
                                      <p:tavLst>
                                        <p:tav tm="0">
                                          <p:val>
                                            <p:strVal val="0-#ppt_w/2"/>
                                          </p:val>
                                        </p:tav>
                                        <p:tav tm="100000">
                                          <p:val>
                                            <p:strVal val="#ppt_x"/>
                                          </p:val>
                                        </p:tav>
                                      </p:tavLst>
                                    </p:anim>
                                    <p:anim calcmode="lin" valueType="num">
                                      <p:cBhvr additive="base">
                                        <p:cTn id="14"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9"/>
                                        </p:tgtEl>
                                        <p:attrNameLst>
                                          <p:attrName>style.visibility</p:attrName>
                                        </p:attrNameLst>
                                      </p:cBhvr>
                                      <p:to>
                                        <p:strVal val="visible"/>
                                      </p:to>
                                    </p:set>
                                    <p:anim calcmode="lin" valueType="num">
                                      <p:cBhvr additive="base">
                                        <p:cTn id="25" dur="500" fill="hold"/>
                                        <p:tgtEl>
                                          <p:spTgt spid="23559"/>
                                        </p:tgtEl>
                                        <p:attrNameLst>
                                          <p:attrName>ppt_x</p:attrName>
                                        </p:attrNameLst>
                                      </p:cBhvr>
                                      <p:tavLst>
                                        <p:tav tm="0">
                                          <p:val>
                                            <p:strVal val="0-#ppt_w/2"/>
                                          </p:val>
                                        </p:tav>
                                        <p:tav tm="100000">
                                          <p:val>
                                            <p:strVal val="#ppt_x"/>
                                          </p:val>
                                        </p:tav>
                                      </p:tavLst>
                                    </p:anim>
                                    <p:anim calcmode="lin" valueType="num">
                                      <p:cBhvr additive="base">
                                        <p:cTn id="26"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60"/>
                                        </p:tgtEl>
                                        <p:attrNameLst>
                                          <p:attrName>style.visibility</p:attrName>
                                        </p:attrNameLst>
                                      </p:cBhvr>
                                      <p:to>
                                        <p:strVal val="visible"/>
                                      </p:to>
                                    </p:set>
                                    <p:anim calcmode="lin" valueType="num">
                                      <p:cBhvr additive="base">
                                        <p:cTn id="31" dur="500" fill="hold"/>
                                        <p:tgtEl>
                                          <p:spTgt spid="23560"/>
                                        </p:tgtEl>
                                        <p:attrNameLst>
                                          <p:attrName>ppt_x</p:attrName>
                                        </p:attrNameLst>
                                      </p:cBhvr>
                                      <p:tavLst>
                                        <p:tav tm="0">
                                          <p:val>
                                            <p:strVal val="0-#ppt_w/2"/>
                                          </p:val>
                                        </p:tav>
                                        <p:tav tm="100000">
                                          <p:val>
                                            <p:strVal val="#ppt_x"/>
                                          </p:val>
                                        </p:tav>
                                      </p:tavLst>
                                    </p:anim>
                                    <p:anim calcmode="lin" valueType="num">
                                      <p:cBhvr additive="base">
                                        <p:cTn id="32" dur="500" fill="hold"/>
                                        <p:tgtEl>
                                          <p:spTgt spid="23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autoUpdateAnimBg="0"/>
      <p:bldP spid="23558" grpId="0" autoUpdateAnimBg="0"/>
      <p:bldP spid="23559" grpId="0" autoUpdateAnimBg="0"/>
      <p:bldP spid="23560" grpId="0" autoUpdateAnimBg="0"/>
      <p:bldP spid="1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p:cNvPicPr>
            <a:picLocks noChangeAspect="1" noChangeArrowheads="1"/>
          </p:cNvPicPr>
          <p:nvPr/>
        </p:nvPicPr>
        <p:blipFill>
          <a:blip r:embed="rId2">
            <a:lum bright="-100000" contrast="24000"/>
          </a:blip>
          <a:srcRect/>
          <a:stretch>
            <a:fillRect/>
          </a:stretch>
        </p:blipFill>
        <p:spPr bwMode="auto">
          <a:xfrm>
            <a:off x="0" y="0"/>
            <a:ext cx="9144000" cy="7315200"/>
          </a:xfrm>
          <a:prstGeom prst="rect">
            <a:avLst/>
          </a:prstGeom>
          <a:noFill/>
          <a:ln w="9525">
            <a:noFill/>
            <a:miter lim="800000"/>
            <a:headEnd/>
            <a:tailEnd/>
          </a:ln>
          <a:effectLst>
            <a:outerShdw blurRad="63500" dist="38099" dir="2700000" algn="ctr" rotWithShape="0">
              <a:schemeClr val="bg2">
                <a:alpha val="50000"/>
              </a:schemeClr>
            </a:outerShdw>
          </a:effectLst>
        </p:spPr>
      </p:pic>
      <p:sp>
        <p:nvSpPr>
          <p:cNvPr id="149506" name="Rectangle 5"/>
          <p:cNvSpPr>
            <a:spLocks noChangeArrowheads="1"/>
          </p:cNvSpPr>
          <p:nvPr/>
        </p:nvSpPr>
        <p:spPr bwMode="auto">
          <a:xfrm>
            <a:off x="0" y="0"/>
            <a:ext cx="9144000" cy="7620000"/>
          </a:xfrm>
          <a:prstGeom prst="rect">
            <a:avLst/>
          </a:prstGeom>
          <a:solidFill>
            <a:schemeClr val="tx1">
              <a:alpha val="3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84994" name="Rectangle 2"/>
          <p:cNvSpPr>
            <a:spLocks noGrp="1" noChangeArrowheads="1"/>
          </p:cNvSpPr>
          <p:nvPr>
            <p:ph type="title"/>
          </p:nvPr>
        </p:nvSpPr>
        <p:spPr>
          <a:xfrm>
            <a:off x="3779838" y="533400"/>
            <a:ext cx="5364162" cy="2174875"/>
          </a:xfrm>
          <a:effectLst>
            <a:outerShdw blurRad="63500" dist="38099" dir="2700000" algn="ctr" rotWithShape="0">
              <a:schemeClr val="tx1">
                <a:alpha val="74997"/>
              </a:schemeClr>
            </a:outerShdw>
          </a:effectLst>
        </p:spPr>
        <p:txBody>
          <a:bodyPr/>
          <a:lstStyle/>
          <a:p>
            <a:pPr eaLnBrk="1" hangingPunct="1"/>
            <a:r>
              <a:rPr lang="ar-JO" altLang="en-US" u="sng" dirty="0">
                <a:solidFill>
                  <a:schemeClr val="bg1"/>
                </a:solidFill>
                <a:ea typeface="ＭＳ Ｐゴシック" pitchFamily="34" charset="-128"/>
              </a:rPr>
              <a:t>1 صموئيل 17</a:t>
            </a:r>
            <a:br>
              <a:rPr lang="ar-JO" altLang="en-US" u="sng" dirty="0">
                <a:solidFill>
                  <a:schemeClr val="bg1"/>
                </a:solidFill>
                <a:ea typeface="ＭＳ Ｐゴシック" pitchFamily="34" charset="-128"/>
              </a:rPr>
            </a:br>
            <a:r>
              <a:rPr lang="ar-JO" altLang="en-US" u="sng" dirty="0">
                <a:solidFill>
                  <a:schemeClr val="bg1"/>
                </a:solidFill>
                <a:ea typeface="ＭＳ Ｐゴシック" pitchFamily="34" charset="-128"/>
              </a:rPr>
              <a:t>أسئلة للتفكير</a:t>
            </a:r>
            <a:endParaRPr lang="en-US" altLang="en-US" dirty="0">
              <a:solidFill>
                <a:schemeClr val="bg1"/>
              </a:solidFill>
              <a:ea typeface="ＭＳ Ｐゴシック" pitchFamily="34" charset="-128"/>
            </a:endParaRPr>
          </a:p>
        </p:txBody>
      </p:sp>
      <p:sp>
        <p:nvSpPr>
          <p:cNvPr id="149508" name="Text Box 6"/>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114</a:t>
            </a:r>
            <a:endParaRPr lang="en-US" altLang="en-US" b="1" dirty="0">
              <a:solidFill>
                <a:schemeClr val="bg1"/>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0" y="3213100"/>
            <a:ext cx="9066213" cy="3311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marL="457200" indent="-457200" algn="r" rtl="1" eaLnBrk="1" hangingPunct="1">
              <a:buNone/>
              <a:defRPr/>
            </a:pPr>
            <a:r>
              <a:rPr lang="ar-JO" b="1" dirty="0">
                <a:solidFill>
                  <a:schemeClr val="bg1"/>
                </a:solidFill>
                <a:latin typeface="Arial" panose="020B0604020202020204" pitchFamily="34" charset="0"/>
                <a:ea typeface="+mn-ea"/>
                <a:cs typeface="Arial" panose="020B0604020202020204" pitchFamily="34" charset="0"/>
              </a:rPr>
              <a:t>أ ) كيف كانت نظرة داود للفلسطيين مختلفة عن نظرة بني إسرائيل؟</a:t>
            </a:r>
            <a:r>
              <a:rPr lang="en-US" b="1" dirty="0">
                <a:solidFill>
                  <a:schemeClr val="bg1"/>
                </a:solidFill>
                <a:latin typeface="Arial" panose="020B0604020202020204" pitchFamily="34" charset="0"/>
                <a:ea typeface="+mn-ea"/>
                <a:cs typeface="Arial" panose="020B0604020202020204" pitchFamily="34" charset="0"/>
              </a:rPr>
              <a:t> </a:t>
            </a:r>
          </a:p>
          <a:p>
            <a:pPr marL="457200" indent="-457200" algn="r" rtl="1" eaLnBrk="1" hangingPunct="1">
              <a:buNone/>
              <a:defRPr/>
            </a:pPr>
            <a:r>
              <a:rPr lang="ar-JO" b="1" dirty="0">
                <a:solidFill>
                  <a:schemeClr val="bg1"/>
                </a:solidFill>
                <a:latin typeface="Arial" panose="020B0604020202020204" pitchFamily="34" charset="0"/>
                <a:ea typeface="+mn-ea"/>
                <a:cs typeface="Arial" panose="020B0604020202020204" pitchFamily="34" charset="0"/>
              </a:rPr>
              <a:t>ب) لماذا كانت نظرته مختلفة؟</a:t>
            </a:r>
            <a:endParaRPr lang="en-US" b="1" dirty="0">
              <a:solidFill>
                <a:schemeClr val="bg1"/>
              </a:solidFill>
              <a:latin typeface="Arial" panose="020B0604020202020204" pitchFamily="34" charset="0"/>
              <a:ea typeface="+mn-ea"/>
              <a:cs typeface="Arial" panose="020B0604020202020204" pitchFamily="34" charset="0"/>
            </a:endParaRPr>
          </a:p>
          <a:p>
            <a:pPr marL="457200" indent="-457200" algn="r" rtl="1" eaLnBrk="1" hangingPunct="1">
              <a:buNone/>
              <a:defRPr/>
            </a:pPr>
            <a:r>
              <a:rPr lang="ar-JO" b="1" dirty="0">
                <a:solidFill>
                  <a:schemeClr val="bg1"/>
                </a:solidFill>
                <a:latin typeface="Arial" panose="020B0604020202020204" pitchFamily="34" charset="0"/>
                <a:ea typeface="+mn-ea"/>
                <a:cs typeface="Arial" panose="020B0604020202020204" pitchFamily="34" charset="0"/>
              </a:rPr>
              <a:t>ت) لماذا يمتلك غير المؤمنين في العادة تكنولوجيا متفوقة على المؤمنين؟</a:t>
            </a:r>
            <a:r>
              <a:rPr lang="en-US" b="1" dirty="0">
                <a:solidFill>
                  <a:schemeClr val="bg1"/>
                </a:solidFill>
                <a:latin typeface="Arial" panose="020B0604020202020204" pitchFamily="34" charset="0"/>
                <a:ea typeface="+mn-ea"/>
                <a:cs typeface="Arial" panose="020B0604020202020204" pitchFamily="34" charset="0"/>
              </a:rPr>
              <a:t>  </a:t>
            </a:r>
          </a:p>
          <a:p>
            <a:pPr marL="457200" indent="-457200" algn="r" rtl="1" eaLnBrk="1" hangingPunct="1">
              <a:buNone/>
              <a:defRPr/>
            </a:pPr>
            <a:r>
              <a:rPr lang="ar-JO" b="1" dirty="0">
                <a:solidFill>
                  <a:schemeClr val="bg1"/>
                </a:solidFill>
                <a:latin typeface="Arial" panose="020B0604020202020204" pitchFamily="34" charset="0"/>
                <a:ea typeface="+mn-ea"/>
                <a:cs typeface="Arial" panose="020B0604020202020204" pitchFamily="34" charset="0"/>
              </a:rPr>
              <a:t>د) أو هل هم كذلك؟</a:t>
            </a:r>
            <a:endParaRPr lang="en-US" b="1" dirty="0">
              <a:solidFill>
                <a:schemeClr val="bg1"/>
              </a:solidFill>
              <a:latin typeface="Arial" panose="020B0604020202020204" pitchFamily="34" charset="0"/>
              <a:ea typeface="+mn-ea"/>
              <a:cs typeface="Arial" panose="020B0604020202020204" pitchFamily="34" charset="0"/>
            </a:endParaRPr>
          </a:p>
        </p:txBody>
      </p:sp>
      <p:pic>
        <p:nvPicPr>
          <p:cNvPr id="1495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37084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0" y="-26988"/>
            <a:ext cx="8316913" cy="793751"/>
          </a:xfrm>
          <a:solidFill>
            <a:schemeClr val="tx2"/>
          </a:solidFill>
          <a:ln>
            <a:solidFill>
              <a:schemeClr val="tx1"/>
            </a:solidFill>
            <a:miter lim="800000"/>
            <a:headEnd/>
            <a:tailEnd/>
          </a:ln>
        </p:spPr>
        <p:txBody>
          <a:bodyPr/>
          <a:lstStyle/>
          <a:p>
            <a:pPr algn="ctr"/>
            <a:r>
              <a:rPr lang="ar-JO" altLang="zh-CN" sz="4000" dirty="0">
                <a:solidFill>
                  <a:srgbClr val="FFFFFF"/>
                </a:solidFill>
                <a:ea typeface="SimSun" charset="0"/>
              </a:rPr>
              <a:t>جيران إسرائيل الغربيين المبكرين</a:t>
            </a:r>
            <a:endParaRPr lang="en-US" sz="4000" dirty="0">
              <a:solidFill>
                <a:srgbClr val="FFFFFF"/>
              </a:solidFill>
              <a:ea typeface="SimSun" charset="0"/>
            </a:endParaRPr>
          </a:p>
        </p:txBody>
      </p:sp>
      <p:grpSp>
        <p:nvGrpSpPr>
          <p:cNvPr id="332803" name="Group 173"/>
          <p:cNvGrpSpPr>
            <a:grpSpLocks/>
          </p:cNvGrpSpPr>
          <p:nvPr/>
        </p:nvGrpSpPr>
        <p:grpSpPr bwMode="auto">
          <a:xfrm>
            <a:off x="-1588" y="1131888"/>
            <a:ext cx="9145588" cy="5726112"/>
            <a:chOff x="-1" y="713"/>
            <a:chExt cx="5761" cy="3607"/>
          </a:xfrm>
        </p:grpSpPr>
        <p:grpSp>
          <p:nvGrpSpPr>
            <p:cNvPr id="332806" name="Group 81"/>
            <p:cNvGrpSpPr>
              <a:grpSpLocks/>
            </p:cNvGrpSpPr>
            <p:nvPr/>
          </p:nvGrpSpPr>
          <p:grpSpPr bwMode="auto">
            <a:xfrm>
              <a:off x="480" y="720"/>
              <a:ext cx="2470" cy="490"/>
              <a:chOff x="1040" y="0"/>
              <a:chExt cx="1041" cy="480"/>
            </a:xfrm>
          </p:grpSpPr>
          <p:sp>
            <p:nvSpPr>
              <p:cNvPr id="332846" name="Rectangle 67"/>
              <p:cNvSpPr>
                <a:spLocks noChangeArrowheads="1"/>
              </p:cNvSpPr>
              <p:nvPr/>
            </p:nvSpPr>
            <p:spPr bwMode="auto">
              <a:xfrm>
                <a:off x="1040" y="0"/>
                <a:ext cx="1041"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2847" name="Rectangle 80"/>
              <p:cNvSpPr>
                <a:spLocks noChangeArrowheads="1"/>
              </p:cNvSpPr>
              <p:nvPr/>
            </p:nvSpPr>
            <p:spPr bwMode="auto">
              <a:xfrm>
                <a:off x="104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07" name="Group 83"/>
            <p:cNvGrpSpPr>
              <a:grpSpLocks/>
            </p:cNvGrpSpPr>
            <p:nvPr/>
          </p:nvGrpSpPr>
          <p:grpSpPr bwMode="auto">
            <a:xfrm>
              <a:off x="2950" y="720"/>
              <a:ext cx="2810" cy="490"/>
              <a:chOff x="2081" y="0"/>
              <a:chExt cx="1184" cy="480"/>
            </a:xfrm>
          </p:grpSpPr>
          <p:sp>
            <p:nvSpPr>
              <p:cNvPr id="332844" name="Rectangle 68"/>
              <p:cNvSpPr>
                <a:spLocks noChangeArrowheads="1"/>
              </p:cNvSpPr>
              <p:nvPr/>
            </p:nvSpPr>
            <p:spPr bwMode="auto">
              <a:xfrm>
                <a:off x="208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2845" name="Rectangle 82"/>
              <p:cNvSpPr>
                <a:spLocks noChangeArrowheads="1"/>
              </p:cNvSpPr>
              <p:nvPr/>
            </p:nvSpPr>
            <p:spPr bwMode="auto">
              <a:xfrm>
                <a:off x="208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08" name="Group 87"/>
            <p:cNvGrpSpPr>
              <a:grpSpLocks/>
            </p:cNvGrpSpPr>
            <p:nvPr/>
          </p:nvGrpSpPr>
          <p:grpSpPr bwMode="auto">
            <a:xfrm>
              <a:off x="480" y="1210"/>
              <a:ext cx="2470" cy="411"/>
              <a:chOff x="1040" y="480"/>
              <a:chExt cx="1041" cy="403"/>
            </a:xfrm>
          </p:grpSpPr>
          <p:sp>
            <p:nvSpPr>
              <p:cNvPr id="332842" name="Rectangle 70"/>
              <p:cNvSpPr>
                <a:spLocks noChangeArrowheads="1"/>
              </p:cNvSpPr>
              <p:nvPr/>
            </p:nvSpPr>
            <p:spPr bwMode="auto">
              <a:xfrm>
                <a:off x="1040" y="480"/>
                <a:ext cx="1041"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أموريين ساميين</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2843" name="Rectangle 86"/>
              <p:cNvSpPr>
                <a:spLocks noChangeArrowheads="1"/>
              </p:cNvSpPr>
              <p:nvPr/>
            </p:nvSpPr>
            <p:spPr bwMode="auto">
              <a:xfrm>
                <a:off x="1040" y="480"/>
                <a:ext cx="1041"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09" name="Group 89"/>
            <p:cNvGrpSpPr>
              <a:grpSpLocks/>
            </p:cNvGrpSpPr>
            <p:nvPr/>
          </p:nvGrpSpPr>
          <p:grpSpPr bwMode="auto">
            <a:xfrm>
              <a:off x="2950" y="1210"/>
              <a:ext cx="2810" cy="411"/>
              <a:chOff x="2081" y="480"/>
              <a:chExt cx="1184" cy="403"/>
            </a:xfrm>
          </p:grpSpPr>
          <p:sp>
            <p:nvSpPr>
              <p:cNvPr id="332840" name="Rectangle 71"/>
              <p:cNvSpPr>
                <a:spLocks noChangeArrowheads="1"/>
              </p:cNvSpPr>
              <p:nvPr/>
            </p:nvSpPr>
            <p:spPr bwMode="auto">
              <a:xfrm>
                <a:off x="2081" y="480"/>
                <a:ext cx="11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شعب بحر إيجة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2841" name="Rectangle 88"/>
              <p:cNvSpPr>
                <a:spLocks noChangeArrowheads="1"/>
              </p:cNvSpPr>
              <p:nvPr/>
            </p:nvSpPr>
            <p:spPr bwMode="auto">
              <a:xfrm>
                <a:off x="2081" y="480"/>
                <a:ext cx="118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0" name="Group 93"/>
            <p:cNvGrpSpPr>
              <a:grpSpLocks/>
            </p:cNvGrpSpPr>
            <p:nvPr/>
          </p:nvGrpSpPr>
          <p:grpSpPr bwMode="auto">
            <a:xfrm>
              <a:off x="480" y="1621"/>
              <a:ext cx="2470" cy="763"/>
              <a:chOff x="1040" y="883"/>
              <a:chExt cx="1041" cy="748"/>
            </a:xfrm>
          </p:grpSpPr>
          <p:sp>
            <p:nvSpPr>
              <p:cNvPr id="332838" name="Rectangle 73"/>
              <p:cNvSpPr>
                <a:spLocks noChangeArrowheads="1"/>
              </p:cNvSpPr>
              <p:nvPr/>
            </p:nvSpPr>
            <p:spPr bwMode="auto">
              <a:xfrm>
                <a:off x="1040" y="883"/>
                <a:ext cx="1041"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1500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تم تقسيم الأراضي بين الهيمنة الحثية والمصرية</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39" name="Rectangle 92"/>
              <p:cNvSpPr>
                <a:spLocks noChangeArrowheads="1"/>
              </p:cNvSpPr>
              <p:nvPr/>
            </p:nvSpPr>
            <p:spPr bwMode="auto">
              <a:xfrm>
                <a:off x="1040" y="883"/>
                <a:ext cx="1041"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1" name="Group 95"/>
            <p:cNvGrpSpPr>
              <a:grpSpLocks/>
            </p:cNvGrpSpPr>
            <p:nvPr/>
          </p:nvGrpSpPr>
          <p:grpSpPr bwMode="auto">
            <a:xfrm>
              <a:off x="2950" y="1621"/>
              <a:ext cx="2810" cy="763"/>
              <a:chOff x="2081" y="883"/>
              <a:chExt cx="1184" cy="748"/>
            </a:xfrm>
          </p:grpSpPr>
          <p:sp>
            <p:nvSpPr>
              <p:cNvPr id="332836" name="Rectangle 74"/>
              <p:cNvSpPr>
                <a:spLocks noChangeArrowheads="1"/>
              </p:cNvSpPr>
              <p:nvPr/>
            </p:nvSpPr>
            <p:spPr bwMode="auto">
              <a:xfrm>
                <a:off x="2081" y="883"/>
                <a:ext cx="1184"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0" algn="l"/>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ليسوا بعد في فلسطين</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2837" name="Rectangle 94"/>
              <p:cNvSpPr>
                <a:spLocks noChangeArrowheads="1"/>
              </p:cNvSpPr>
              <p:nvPr/>
            </p:nvSpPr>
            <p:spPr bwMode="auto">
              <a:xfrm>
                <a:off x="2081" y="883"/>
                <a:ext cx="11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2" name="Group 99"/>
            <p:cNvGrpSpPr>
              <a:grpSpLocks/>
            </p:cNvGrpSpPr>
            <p:nvPr/>
          </p:nvGrpSpPr>
          <p:grpSpPr bwMode="auto">
            <a:xfrm>
              <a:off x="480" y="2384"/>
              <a:ext cx="2470" cy="1936"/>
              <a:chOff x="1040" y="1631"/>
              <a:chExt cx="1041" cy="1898"/>
            </a:xfrm>
          </p:grpSpPr>
          <p:sp>
            <p:nvSpPr>
              <p:cNvPr id="332834" name="Rectangle 76"/>
              <p:cNvSpPr>
                <a:spLocks noChangeArrowheads="1"/>
              </p:cNvSpPr>
              <p:nvPr/>
            </p:nvSpPr>
            <p:spPr bwMode="auto">
              <a:xfrm>
                <a:off x="1040" y="1631"/>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1400 - بدأ تمرد بطيء أولاً  ضد مصر</a:t>
                </a:r>
              </a:p>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١٣٨٠-١٢٨٧ – يسيطر عليها الحيثيون في الغالب تقلص السيطرة حتى عام 1190 1190 </a:t>
                </a:r>
              </a:p>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غزو شعوب البحر. إنشاء دول المدن المستقلة 1100 – بعض السيطرة يمارسها تغلث فلاسر الأول</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35" name="Rectangle 98"/>
              <p:cNvSpPr>
                <a:spLocks noChangeArrowheads="1"/>
              </p:cNvSpPr>
              <p:nvPr/>
            </p:nvSpPr>
            <p:spPr bwMode="auto">
              <a:xfrm>
                <a:off x="1040" y="1631"/>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3" name="Group 101"/>
            <p:cNvGrpSpPr>
              <a:grpSpLocks/>
            </p:cNvGrpSpPr>
            <p:nvPr/>
          </p:nvGrpSpPr>
          <p:grpSpPr bwMode="auto">
            <a:xfrm>
              <a:off x="2950" y="2384"/>
              <a:ext cx="2810" cy="1936"/>
              <a:chOff x="2081" y="1631"/>
              <a:chExt cx="1184" cy="1898"/>
            </a:xfrm>
          </p:grpSpPr>
          <p:sp>
            <p:nvSpPr>
              <p:cNvPr id="332832" name="Rectangle 77"/>
              <p:cNvSpPr>
                <a:spLocks noChangeArrowheads="1"/>
              </p:cNvSpPr>
              <p:nvPr/>
            </p:nvSpPr>
            <p:spPr bwMode="auto">
              <a:xfrm>
                <a:off x="2081" y="1631"/>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1190 - هزيمة الحيثيين ، تدمير العاصمة. هزمه رمسيس الثالث واستقر على ساحل فلسطين.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مدن رئيسية: عسقلان ، أشدود ، جت ، غزة ، عقرون القرن الحادي عشر - الأجزاء التي تسيطر عليها على الأقل دان ويهوذا (يهوذا 14: 4 ؛ 15:11). كان شمشون مسيطرا إلى حد ما. 1060 – القبض على تابوت إسرائيل (1 صم 4) 1050 - أخضعت إسرائيل لفلستيا في المصفاة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(1 صم 7: 7-14)</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33" name="Rectangle 100"/>
              <p:cNvSpPr>
                <a:spLocks noChangeArrowheads="1"/>
              </p:cNvSpPr>
              <p:nvPr/>
            </p:nvSpPr>
            <p:spPr bwMode="auto">
              <a:xfrm>
                <a:off x="2081" y="1631"/>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4" name="Group 108"/>
            <p:cNvGrpSpPr>
              <a:grpSpLocks/>
            </p:cNvGrpSpPr>
            <p:nvPr/>
          </p:nvGrpSpPr>
          <p:grpSpPr bwMode="auto">
            <a:xfrm>
              <a:off x="-1" y="713"/>
              <a:ext cx="481" cy="487"/>
              <a:chOff x="0" y="0"/>
              <a:chExt cx="278" cy="538"/>
            </a:xfrm>
          </p:grpSpPr>
          <p:sp>
            <p:nvSpPr>
              <p:cNvPr id="332830" name="Rectangle 109"/>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31" name="Rectangle 110"/>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5" name="Group 132"/>
            <p:cNvGrpSpPr>
              <a:grpSpLocks/>
            </p:cNvGrpSpPr>
            <p:nvPr/>
          </p:nvGrpSpPr>
          <p:grpSpPr bwMode="auto">
            <a:xfrm rot="-5400000">
              <a:off x="24" y="1176"/>
              <a:ext cx="432" cy="480"/>
              <a:chOff x="0" y="4166"/>
              <a:chExt cx="278" cy="1553"/>
            </a:xfrm>
          </p:grpSpPr>
          <p:sp>
            <p:nvSpPr>
              <p:cNvPr id="332826" name="Rectangle 133"/>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2827" name="Group 134"/>
              <p:cNvGrpSpPr>
                <a:grpSpLocks/>
              </p:cNvGrpSpPr>
              <p:nvPr/>
            </p:nvGrpSpPr>
            <p:grpSpPr bwMode="auto">
              <a:xfrm>
                <a:off x="0" y="4166"/>
                <a:ext cx="278" cy="1553"/>
                <a:chOff x="0" y="4166"/>
                <a:chExt cx="278" cy="1553"/>
              </a:xfrm>
            </p:grpSpPr>
            <p:sp>
              <p:nvSpPr>
                <p:cNvPr id="332828" name="Rectangle 135"/>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الأصول</a:t>
                  </a:r>
                  <a:endParaRPr kumimoji="0" lang="en-US" sz="12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29" name="Rectangle 136"/>
                <p:cNvSpPr>
                  <a:spLocks noChangeArrowheads="1"/>
                </p:cNvSpPr>
                <p:nvPr/>
              </p:nvSpPr>
              <p:spPr bwMode="auto">
                <a:xfrm>
                  <a:off x="0" y="4166"/>
                  <a:ext cx="278" cy="155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2816" name="Group 149"/>
            <p:cNvGrpSpPr>
              <a:grpSpLocks/>
            </p:cNvGrpSpPr>
            <p:nvPr/>
          </p:nvGrpSpPr>
          <p:grpSpPr bwMode="auto">
            <a:xfrm rot="-5400000">
              <a:off x="-120" y="1752"/>
              <a:ext cx="720" cy="480"/>
              <a:chOff x="0" y="5719"/>
              <a:chExt cx="278" cy="3508"/>
            </a:xfrm>
          </p:grpSpPr>
          <p:sp>
            <p:nvSpPr>
              <p:cNvPr id="332822" name="Rectangle 15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2823" name="Group 151"/>
              <p:cNvGrpSpPr>
                <a:grpSpLocks/>
              </p:cNvGrpSpPr>
              <p:nvPr/>
            </p:nvGrpSpPr>
            <p:grpSpPr bwMode="auto">
              <a:xfrm>
                <a:off x="0" y="5719"/>
                <a:ext cx="278" cy="3508"/>
                <a:chOff x="0" y="5719"/>
                <a:chExt cx="278" cy="3508"/>
              </a:xfrm>
            </p:grpSpPr>
            <p:sp>
              <p:nvSpPr>
                <p:cNvPr id="332824" name="Rectangle 15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قبل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2825" name="Rectangle 15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2817" name="Group 166"/>
            <p:cNvGrpSpPr>
              <a:grpSpLocks/>
            </p:cNvGrpSpPr>
            <p:nvPr/>
          </p:nvGrpSpPr>
          <p:grpSpPr bwMode="auto">
            <a:xfrm rot="-5400000">
              <a:off x="-744" y="3096"/>
              <a:ext cx="1968" cy="480"/>
              <a:chOff x="0" y="5719"/>
              <a:chExt cx="278" cy="3508"/>
            </a:xfrm>
          </p:grpSpPr>
          <p:sp>
            <p:nvSpPr>
              <p:cNvPr id="332818" name="Rectangle 16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2819" name="Group 168"/>
              <p:cNvGrpSpPr>
                <a:grpSpLocks/>
              </p:cNvGrpSpPr>
              <p:nvPr/>
            </p:nvGrpSpPr>
            <p:grpSpPr bwMode="auto">
              <a:xfrm>
                <a:off x="0" y="5719"/>
                <a:ext cx="278" cy="3508"/>
                <a:chOff x="0" y="5719"/>
                <a:chExt cx="278" cy="3508"/>
              </a:xfrm>
            </p:grpSpPr>
            <p:sp>
              <p:nvSpPr>
                <p:cNvPr id="332820" name="Rectangle 16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2821" name="Rectangle 170"/>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sp>
        <p:nvSpPr>
          <p:cNvPr id="332804" name="Text Box 174"/>
          <p:cNvSpPr txBox="1">
            <a:spLocks noChangeArrowheads="1"/>
          </p:cNvSpPr>
          <p:nvPr/>
        </p:nvSpPr>
        <p:spPr bwMode="auto">
          <a:xfrm>
            <a:off x="1491742" y="780455"/>
            <a:ext cx="54890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600" b="1"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
        <p:nvSpPr>
          <p:cNvPr id="332805" name="Text Box 3"/>
          <p:cNvSpPr txBox="1">
            <a:spLocks noChangeArrowheads="1"/>
          </p:cNvSpPr>
          <p:nvPr/>
        </p:nvSpPr>
        <p:spPr bwMode="auto">
          <a:xfrm>
            <a:off x="8493949" y="444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144</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58671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5" descr="filis~30"/>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9132888" cy="581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4" name="Text Box 28"/>
          <p:cNvSpPr txBox="1">
            <a:spLocks noChangeArrowheads="1"/>
          </p:cNvSpPr>
          <p:nvPr/>
        </p:nvSpPr>
        <p:spPr bwMode="auto">
          <a:xfrm>
            <a:off x="3636963" y="228600"/>
            <a:ext cx="12811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الأصول</a:t>
            </a:r>
            <a:endParaRPr lang="en-US" altLang="en-US" sz="3600" b="1" dirty="0">
              <a:latin typeface="Arial" panose="020B0604020202020204" pitchFamily="34" charset="0"/>
              <a:cs typeface="Arial" panose="020B0604020202020204" pitchFamily="34" charset="0"/>
            </a:endParaRPr>
          </a:p>
        </p:txBody>
      </p:sp>
      <p:sp>
        <p:nvSpPr>
          <p:cNvPr id="101381" name="Text Box 47"/>
          <p:cNvSpPr txBox="1">
            <a:spLocks noChangeArrowheads="1"/>
          </p:cNvSpPr>
          <p:nvPr/>
        </p:nvSpPr>
        <p:spPr bwMode="auto">
          <a:xfrm>
            <a:off x="8167688" y="7620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114ب</a:t>
            </a:r>
            <a:endParaRPr lang="en-US" altLang="en-US" b="1" dirty="0">
              <a:latin typeface="Arial" panose="020B0604020202020204" pitchFamily="34" charset="0"/>
              <a:cs typeface="Arial" panose="020B0604020202020204" pitchFamily="34" charset="0"/>
            </a:endParaRPr>
          </a:p>
        </p:txBody>
      </p:sp>
      <p:sp>
        <p:nvSpPr>
          <p:cNvPr id="101382" name="Text Box 48"/>
          <p:cNvSpPr txBox="1">
            <a:spLocks noChangeArrowheads="1"/>
          </p:cNvSpPr>
          <p:nvPr/>
        </p:nvSpPr>
        <p:spPr bwMode="auto">
          <a:xfrm>
            <a:off x="5649913" y="44450"/>
            <a:ext cx="2667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200" b="1" dirty="0">
                <a:latin typeface="Arial" pitchFamily="34" charset="0"/>
                <a:cs typeface="Arial" pitchFamily="34" charset="0"/>
              </a:rPr>
              <a:t>إر 47: 4</a:t>
            </a:r>
          </a:p>
          <a:p>
            <a:pPr algn="ctr" eaLnBrk="1" hangingPunct="1"/>
            <a:r>
              <a:rPr lang="ar-JO" altLang="en-US" sz="3200" b="1" dirty="0">
                <a:latin typeface="Arial" pitchFamily="34" charset="0"/>
                <a:cs typeface="Arial" pitchFamily="34" charset="0"/>
              </a:rPr>
              <a:t>عا 9: 7</a:t>
            </a:r>
          </a:p>
        </p:txBody>
      </p:sp>
      <p:sp>
        <p:nvSpPr>
          <p:cNvPr id="101383" name="Title 1"/>
          <p:cNvSpPr>
            <a:spLocks noGrp="1"/>
          </p:cNvSpPr>
          <p:nvPr>
            <p:ph type="title" idx="4294967295"/>
          </p:nvPr>
        </p:nvSpPr>
        <p:spPr>
          <a:xfrm>
            <a:off x="539750" y="-963613"/>
            <a:ext cx="7772400" cy="1143001"/>
          </a:xfrm>
        </p:spPr>
        <p:txBody>
          <a:bodyPr/>
          <a:lstStyle/>
          <a:p>
            <a:r>
              <a:rPr lang="ar-JO" altLang="en-US" dirty="0">
                <a:ea typeface="ＭＳ Ｐゴシック" pitchFamily="34" charset="-128"/>
              </a:rPr>
              <a:t>الأصول</a:t>
            </a:r>
            <a:endParaRPr lang="en-US" altLang="en-US" dirty="0">
              <a:ea typeface="ＭＳ Ｐゴシック" pitchFamily="34" charset="-128"/>
            </a:endParaRPr>
          </a:p>
        </p:txBody>
      </p:sp>
      <p:sp>
        <p:nvSpPr>
          <p:cNvPr id="21" name="Text Box 48"/>
          <p:cNvSpPr txBox="1">
            <a:spLocks noChangeArrowheads="1"/>
          </p:cNvSpPr>
          <p:nvPr/>
        </p:nvSpPr>
        <p:spPr bwMode="auto">
          <a:xfrm>
            <a:off x="323528" y="1313791"/>
            <a:ext cx="842493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لأن الرب يهلك الفلسطينيين، بقية جزيرة كفتور. </a:t>
            </a:r>
            <a:b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b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(إر 47: 4)</a:t>
            </a:r>
          </a:p>
        </p:txBody>
      </p:sp>
      <p:sp>
        <p:nvSpPr>
          <p:cNvPr id="22" name="Text Box 48"/>
          <p:cNvSpPr txBox="1">
            <a:spLocks noChangeArrowheads="1"/>
          </p:cNvSpPr>
          <p:nvPr/>
        </p:nvSpPr>
        <p:spPr bwMode="auto">
          <a:xfrm>
            <a:off x="-11112" y="5085184"/>
            <a:ext cx="883158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latin typeface="Arial" panose="020B0604020202020204" pitchFamily="34" charset="0"/>
                <a:ea typeface="ＭＳ Ｐゴシック" charset="0"/>
                <a:cs typeface="Arial" panose="020B0604020202020204" pitchFamily="34" charset="0"/>
              </a:rPr>
              <a:t>ألم أصعد إسرائيل من أرض مصر، والفلسطينيين من كفتور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(عا 9: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124"/>
                                        </p:tgtEl>
                                        <p:attrNameLst>
                                          <p:attrName>style.visibility</p:attrName>
                                        </p:attrNameLst>
                                      </p:cBhvr>
                                      <p:to>
                                        <p:strVal val="visible"/>
                                      </p:to>
                                    </p:set>
                                    <p:animEffect transition="in" filter="blinds(horizontal)">
                                      <p:cBhvr>
                                        <p:cTn id="7" dur="500"/>
                                        <p:tgtEl>
                                          <p:spTgt spid="4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0" y="0"/>
            <a:ext cx="8459788" cy="762000"/>
          </a:xfrm>
          <a:solidFill>
            <a:schemeClr val="tx2"/>
          </a:solidFill>
          <a:ln>
            <a:solidFill>
              <a:schemeClr val="tx1"/>
            </a:solidFill>
            <a:miter lim="800000"/>
            <a:headEnd/>
            <a:tailEnd/>
          </a:ln>
        </p:spPr>
        <p:txBody>
          <a:bodyPr/>
          <a:lstStyle/>
          <a:p>
            <a:pPr algn="ctr"/>
            <a:r>
              <a:rPr lang="ar-JO" altLang="zh-CN" sz="4000" dirty="0">
                <a:solidFill>
                  <a:srgbClr val="FFFFFF"/>
                </a:solidFill>
                <a:ea typeface="SimSun" charset="0"/>
              </a:rPr>
              <a:t>جيران إسرائيل الغربيين المبكرين</a:t>
            </a:r>
            <a:endParaRPr lang="en-US" sz="4000" dirty="0">
              <a:solidFill>
                <a:srgbClr val="FFFFFF"/>
              </a:solidFill>
              <a:ea typeface="SimSun" charset="0"/>
            </a:endParaRPr>
          </a:p>
        </p:txBody>
      </p:sp>
      <p:sp>
        <p:nvSpPr>
          <p:cNvPr id="334851" name="Text Box 3"/>
          <p:cNvSpPr txBox="1">
            <a:spLocks noChangeArrowheads="1"/>
          </p:cNvSpPr>
          <p:nvPr/>
        </p:nvSpPr>
        <p:spPr bwMode="auto">
          <a:xfrm>
            <a:off x="845066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144</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4852" name="Group 5"/>
          <p:cNvGrpSpPr>
            <a:grpSpLocks/>
          </p:cNvGrpSpPr>
          <p:nvPr/>
        </p:nvGrpSpPr>
        <p:grpSpPr bwMode="auto">
          <a:xfrm>
            <a:off x="0" y="1143000"/>
            <a:ext cx="9144000" cy="5715000"/>
            <a:chOff x="0" y="720"/>
            <a:chExt cx="5760" cy="3600"/>
          </a:xfrm>
        </p:grpSpPr>
        <p:grpSp>
          <p:nvGrpSpPr>
            <p:cNvPr id="334854" name="Group 6"/>
            <p:cNvGrpSpPr>
              <a:grpSpLocks/>
            </p:cNvGrpSpPr>
            <p:nvPr/>
          </p:nvGrpSpPr>
          <p:grpSpPr bwMode="auto">
            <a:xfrm>
              <a:off x="0" y="720"/>
              <a:ext cx="480" cy="631"/>
              <a:chOff x="0" y="0"/>
              <a:chExt cx="278" cy="538"/>
            </a:xfrm>
          </p:grpSpPr>
          <p:sp>
            <p:nvSpPr>
              <p:cNvPr id="334885" name="Rectangle 7"/>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4886" name="Rectangle 8"/>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55" name="Group 9"/>
            <p:cNvGrpSpPr>
              <a:grpSpLocks/>
            </p:cNvGrpSpPr>
            <p:nvPr/>
          </p:nvGrpSpPr>
          <p:grpSpPr bwMode="auto">
            <a:xfrm rot="-5400000">
              <a:off x="-504" y="1848"/>
              <a:ext cx="1488" cy="480"/>
              <a:chOff x="0" y="5719"/>
              <a:chExt cx="278" cy="3508"/>
            </a:xfrm>
          </p:grpSpPr>
          <p:sp>
            <p:nvSpPr>
              <p:cNvPr id="334881" name="Rectangle 1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4882" name="Group 11"/>
              <p:cNvGrpSpPr>
                <a:grpSpLocks/>
              </p:cNvGrpSpPr>
              <p:nvPr/>
            </p:nvGrpSpPr>
            <p:grpSpPr bwMode="auto">
              <a:xfrm>
                <a:off x="0" y="5719"/>
                <a:ext cx="278" cy="3508"/>
                <a:chOff x="0" y="5719"/>
                <a:chExt cx="278" cy="3508"/>
              </a:xfrm>
            </p:grpSpPr>
            <p:sp>
              <p:nvSpPr>
                <p:cNvPr id="334883" name="Rectangle 1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شاول</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4884" name="Rectangle 1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4856" name="Group 14"/>
            <p:cNvGrpSpPr>
              <a:grpSpLocks/>
            </p:cNvGrpSpPr>
            <p:nvPr/>
          </p:nvGrpSpPr>
          <p:grpSpPr bwMode="auto">
            <a:xfrm rot="-5400000">
              <a:off x="-504" y="3336"/>
              <a:ext cx="1488" cy="480"/>
              <a:chOff x="0" y="5719"/>
              <a:chExt cx="278" cy="3508"/>
            </a:xfrm>
          </p:grpSpPr>
          <p:sp>
            <p:nvSpPr>
              <p:cNvPr id="334877" name="Rectangle 15"/>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4878" name="Group 16"/>
              <p:cNvGrpSpPr>
                <a:grpSpLocks/>
              </p:cNvGrpSpPr>
              <p:nvPr/>
            </p:nvGrpSpPr>
            <p:grpSpPr bwMode="auto">
              <a:xfrm>
                <a:off x="0" y="5719"/>
                <a:ext cx="278" cy="3508"/>
                <a:chOff x="0" y="5719"/>
                <a:chExt cx="278" cy="3508"/>
              </a:xfrm>
            </p:grpSpPr>
            <p:sp>
              <p:nvSpPr>
                <p:cNvPr id="334879" name="Rectangle 1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1000-900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4880" name="Rectangle 18"/>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4857" name="Group 19"/>
            <p:cNvGrpSpPr>
              <a:grpSpLocks/>
            </p:cNvGrpSpPr>
            <p:nvPr/>
          </p:nvGrpSpPr>
          <p:grpSpPr bwMode="auto">
            <a:xfrm>
              <a:off x="480" y="720"/>
              <a:ext cx="5280" cy="3600"/>
              <a:chOff x="480" y="720"/>
              <a:chExt cx="5280" cy="1680"/>
            </a:xfrm>
          </p:grpSpPr>
          <p:grpSp>
            <p:nvGrpSpPr>
              <p:cNvPr id="334858" name="Group 20"/>
              <p:cNvGrpSpPr>
                <a:grpSpLocks/>
              </p:cNvGrpSpPr>
              <p:nvPr/>
            </p:nvGrpSpPr>
            <p:grpSpPr bwMode="auto">
              <a:xfrm>
                <a:off x="480" y="720"/>
                <a:ext cx="2470" cy="302"/>
                <a:chOff x="0" y="0"/>
                <a:chExt cx="1041" cy="480"/>
              </a:xfrm>
            </p:grpSpPr>
            <p:sp>
              <p:nvSpPr>
                <p:cNvPr id="334875" name="Rectangle 2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4876" name="Rectangle 22"/>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59" name="Group 23"/>
              <p:cNvGrpSpPr>
                <a:grpSpLocks/>
              </p:cNvGrpSpPr>
              <p:nvPr/>
            </p:nvGrpSpPr>
            <p:grpSpPr bwMode="auto">
              <a:xfrm>
                <a:off x="2950" y="720"/>
                <a:ext cx="2810" cy="302"/>
                <a:chOff x="1041" y="0"/>
                <a:chExt cx="1184" cy="480"/>
              </a:xfrm>
            </p:grpSpPr>
            <p:sp>
              <p:nvSpPr>
                <p:cNvPr id="334873" name="Rectangle 24"/>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4874" name="Rectangle 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60" name="Group 26"/>
              <p:cNvGrpSpPr>
                <a:grpSpLocks/>
              </p:cNvGrpSpPr>
              <p:nvPr/>
            </p:nvGrpSpPr>
            <p:grpSpPr bwMode="auto">
              <a:xfrm>
                <a:off x="480" y="1023"/>
                <a:ext cx="5280" cy="1377"/>
                <a:chOff x="480" y="2943"/>
                <a:chExt cx="5280" cy="1377"/>
              </a:xfrm>
            </p:grpSpPr>
            <p:grpSp>
              <p:nvGrpSpPr>
                <p:cNvPr id="334861" name="Group 27"/>
                <p:cNvGrpSpPr>
                  <a:grpSpLocks/>
                </p:cNvGrpSpPr>
                <p:nvPr/>
              </p:nvGrpSpPr>
              <p:grpSpPr bwMode="auto">
                <a:xfrm>
                  <a:off x="480" y="2943"/>
                  <a:ext cx="2470" cy="688"/>
                  <a:chOff x="0" y="3529"/>
                  <a:chExt cx="1041" cy="1093"/>
                </a:xfrm>
              </p:grpSpPr>
              <p:sp>
                <p:nvSpPr>
                  <p:cNvPr id="334871" name="Rectangle 28"/>
                  <p:cNvSpPr>
                    <a:spLocks noChangeArrowheads="1"/>
                  </p:cNvSpPr>
                  <p:nvPr/>
                </p:nvSpPr>
                <p:spPr bwMode="auto">
                  <a:xfrm>
                    <a:off x="0" y="3529"/>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الإستقلال السياسي</a:t>
                    </a:r>
                  </a:p>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التطور الثقافي</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4872" name="Rectangle 29"/>
                  <p:cNvSpPr>
                    <a:spLocks noChangeArrowheads="1"/>
                  </p:cNvSpPr>
                  <p:nvPr/>
                </p:nvSpPr>
                <p:spPr bwMode="auto">
                  <a:xfrm>
                    <a:off x="0" y="3529"/>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62" name="Group 30"/>
                <p:cNvGrpSpPr>
                  <a:grpSpLocks/>
                </p:cNvGrpSpPr>
                <p:nvPr/>
              </p:nvGrpSpPr>
              <p:grpSpPr bwMode="auto">
                <a:xfrm>
                  <a:off x="2950" y="2943"/>
                  <a:ext cx="2810" cy="688"/>
                  <a:chOff x="1041" y="3529"/>
                  <a:chExt cx="1184" cy="1093"/>
                </a:xfrm>
              </p:grpSpPr>
              <p:sp>
                <p:nvSpPr>
                  <p:cNvPr id="334869" name="Rectangle 31"/>
                  <p:cNvSpPr>
                    <a:spLocks noChangeArrowheads="1"/>
                  </p:cNvSpPr>
                  <p:nvPr/>
                </p:nvSpPr>
                <p:spPr bwMode="auto">
                  <a:xfrm>
                    <a:off x="1041" y="3529"/>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ظل الفلسطينيون تحت السيطرة خلال معظم هذه الفترة. هُزِموا في مخماس على يد يوناثان وإيلة من خلال داود. اجتاحوا البلد في النهاية بعد هزيمة وقتل شاول في جبل جلبوع</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4870" name="Rectangle 32"/>
                  <p:cNvSpPr>
                    <a:spLocks noChangeArrowheads="1"/>
                  </p:cNvSpPr>
                  <p:nvPr/>
                </p:nvSpPr>
                <p:spPr bwMode="auto">
                  <a:xfrm>
                    <a:off x="1041" y="3529"/>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63" name="Group 33"/>
                <p:cNvGrpSpPr>
                  <a:grpSpLocks/>
                </p:cNvGrpSpPr>
                <p:nvPr/>
              </p:nvGrpSpPr>
              <p:grpSpPr bwMode="auto">
                <a:xfrm>
                  <a:off x="480" y="3631"/>
                  <a:ext cx="2470" cy="689"/>
                  <a:chOff x="0" y="4622"/>
                  <a:chExt cx="1041" cy="1093"/>
                </a:xfrm>
              </p:grpSpPr>
              <p:sp>
                <p:nvSpPr>
                  <p:cNvPr id="334867" name="Rectangle 34"/>
                  <p:cNvSpPr>
                    <a:spLocks noChangeArrowheads="1"/>
                  </p:cNvSpPr>
                  <p:nvPr/>
                </p:nvSpPr>
                <p:spPr bwMode="auto">
                  <a:xfrm>
                    <a:off x="0" y="4622"/>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العصر الذهبي 981-942-حيرام الأول من صور. تحالف مع إسرائيل. التوسع في التجارة البحرية والاستكشاف. مستعمرات في شمال إفريقيا وإسبانيا وآسيا الصغرى والبحر الأبيض المتوسط</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4868" name="Rectangle 35"/>
                  <p:cNvSpPr>
                    <a:spLocks noChangeArrowheads="1"/>
                  </p:cNvSpPr>
                  <p:nvPr/>
                </p:nvSpPr>
                <p:spPr bwMode="auto">
                  <a:xfrm>
                    <a:off x="0" y="4622"/>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64" name="Group 36"/>
                <p:cNvGrpSpPr>
                  <a:grpSpLocks/>
                </p:cNvGrpSpPr>
                <p:nvPr/>
              </p:nvGrpSpPr>
              <p:grpSpPr bwMode="auto">
                <a:xfrm>
                  <a:off x="2950" y="3631"/>
                  <a:ext cx="2810" cy="689"/>
                  <a:chOff x="1041" y="4622"/>
                  <a:chExt cx="1184" cy="1093"/>
                </a:xfrm>
              </p:grpSpPr>
              <p:sp>
                <p:nvSpPr>
                  <p:cNvPr id="334865" name="Rectangle 37"/>
                  <p:cNvSpPr>
                    <a:spLocks noChangeArrowheads="1"/>
                  </p:cNvSpPr>
                  <p:nvPr/>
                </p:nvSpPr>
                <p:spPr bwMode="auto">
                  <a:xfrm>
                    <a:off x="1041" y="4622"/>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هزم شاول الفلسطينيين وأخضعهم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صم 5: 17-25)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4866" name="Rectangle 38"/>
                  <p:cNvSpPr>
                    <a:spLocks noChangeArrowheads="1"/>
                  </p:cNvSpPr>
                  <p:nvPr/>
                </p:nvSpPr>
                <p:spPr bwMode="auto">
                  <a:xfrm>
                    <a:off x="1041" y="4622"/>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grpSp>
      <p:sp>
        <p:nvSpPr>
          <p:cNvPr id="39" name="Text Box 169"/>
          <p:cNvSpPr txBox="1">
            <a:spLocks noChangeArrowheads="1"/>
          </p:cNvSpPr>
          <p:nvPr/>
        </p:nvSpPr>
        <p:spPr bwMode="auto">
          <a:xfrm>
            <a:off x="0" y="795841"/>
            <a:ext cx="915958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800" b="1"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720746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1" y="9360"/>
            <a:ext cx="8453599" cy="762000"/>
          </a:xfrm>
          <a:solidFill>
            <a:schemeClr val="tx2"/>
          </a:solidFill>
          <a:ln>
            <a:solidFill>
              <a:schemeClr val="tx1"/>
            </a:solidFill>
            <a:miter lim="800000"/>
            <a:headEnd/>
            <a:tailEnd/>
          </a:ln>
        </p:spPr>
        <p:txBody>
          <a:bodyPr vert="horz" wrap="square" lIns="91440" tIns="45720" rIns="91440" bIns="45720" numCol="1" anchor="b" anchorCtr="0" compatLnSpc="1">
            <a:prstTxWarp prst="textNoShape">
              <a:avLst/>
            </a:prstTxWarp>
          </a:bodyPr>
          <a:lstStyle/>
          <a:p>
            <a:pPr algn="ctr"/>
            <a:r>
              <a:rPr lang="ar-JO" altLang="zh-CN" sz="4000" dirty="0">
                <a:solidFill>
                  <a:srgbClr val="FFFFFF"/>
                </a:solidFill>
                <a:ea typeface="SimSun" charset="0"/>
              </a:rPr>
              <a:t>جيران إسرائيل الغربيين المبكرين</a:t>
            </a:r>
            <a:endParaRPr lang="en-US" sz="4000" dirty="0">
              <a:solidFill>
                <a:srgbClr val="FFFFFF"/>
              </a:solidFill>
              <a:ea typeface="SimSun" charset="0"/>
            </a:endParaRPr>
          </a:p>
        </p:txBody>
      </p:sp>
      <p:grpSp>
        <p:nvGrpSpPr>
          <p:cNvPr id="336900" name="Group 168"/>
          <p:cNvGrpSpPr>
            <a:grpSpLocks/>
          </p:cNvGrpSpPr>
          <p:nvPr/>
        </p:nvGrpSpPr>
        <p:grpSpPr bwMode="auto">
          <a:xfrm>
            <a:off x="0" y="1143000"/>
            <a:ext cx="9144000" cy="5715000"/>
            <a:chOff x="0" y="720"/>
            <a:chExt cx="5760" cy="3600"/>
          </a:xfrm>
        </p:grpSpPr>
        <p:grpSp>
          <p:nvGrpSpPr>
            <p:cNvPr id="336902" name="Group 30"/>
            <p:cNvGrpSpPr>
              <a:grpSpLocks/>
            </p:cNvGrpSpPr>
            <p:nvPr/>
          </p:nvGrpSpPr>
          <p:grpSpPr bwMode="auto">
            <a:xfrm>
              <a:off x="0" y="720"/>
              <a:ext cx="480" cy="631"/>
              <a:chOff x="0" y="0"/>
              <a:chExt cx="278" cy="538"/>
            </a:xfrm>
          </p:grpSpPr>
          <p:sp>
            <p:nvSpPr>
              <p:cNvPr id="336933" name="Rectangle 31"/>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34" name="Rectangle 32"/>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03" name="Group 38"/>
            <p:cNvGrpSpPr>
              <a:grpSpLocks/>
            </p:cNvGrpSpPr>
            <p:nvPr/>
          </p:nvGrpSpPr>
          <p:grpSpPr bwMode="auto">
            <a:xfrm rot="-5400000">
              <a:off x="-528" y="1536"/>
              <a:ext cx="1536" cy="480"/>
              <a:chOff x="0" y="5719"/>
              <a:chExt cx="278" cy="3508"/>
            </a:xfrm>
          </p:grpSpPr>
          <p:sp>
            <p:nvSpPr>
              <p:cNvPr id="336929" name="Rectangle 3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6930" name="Group 40"/>
              <p:cNvGrpSpPr>
                <a:grpSpLocks/>
              </p:cNvGrpSpPr>
              <p:nvPr/>
            </p:nvGrpSpPr>
            <p:grpSpPr bwMode="auto">
              <a:xfrm>
                <a:off x="0" y="5719"/>
                <a:ext cx="278" cy="3508"/>
                <a:chOff x="0" y="5719"/>
                <a:chExt cx="278" cy="3508"/>
              </a:xfrm>
            </p:grpSpPr>
            <p:sp>
              <p:nvSpPr>
                <p:cNvPr id="336931" name="Rectangle 41"/>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900-722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6932" name="Rectangle 42"/>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6904" name="Group 43"/>
            <p:cNvGrpSpPr>
              <a:grpSpLocks/>
            </p:cNvGrpSpPr>
            <p:nvPr/>
          </p:nvGrpSpPr>
          <p:grpSpPr bwMode="auto">
            <a:xfrm rot="-5400000">
              <a:off x="-648" y="3192"/>
              <a:ext cx="1776" cy="480"/>
              <a:chOff x="0" y="5719"/>
              <a:chExt cx="278" cy="3508"/>
            </a:xfrm>
          </p:grpSpPr>
          <p:sp>
            <p:nvSpPr>
              <p:cNvPr id="336925" name="Rectangle 44"/>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6926" name="Group 45"/>
              <p:cNvGrpSpPr>
                <a:grpSpLocks/>
              </p:cNvGrpSpPr>
              <p:nvPr/>
            </p:nvGrpSpPr>
            <p:grpSpPr bwMode="auto">
              <a:xfrm>
                <a:off x="0" y="5719"/>
                <a:ext cx="278" cy="3508"/>
                <a:chOff x="0" y="5719"/>
                <a:chExt cx="278" cy="3508"/>
              </a:xfrm>
            </p:grpSpPr>
            <p:sp>
              <p:nvSpPr>
                <p:cNvPr id="336927" name="Rectangle 46"/>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722-570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6928" name="Rectangle 47"/>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6905" name="Group 167"/>
            <p:cNvGrpSpPr>
              <a:grpSpLocks/>
            </p:cNvGrpSpPr>
            <p:nvPr/>
          </p:nvGrpSpPr>
          <p:grpSpPr bwMode="auto">
            <a:xfrm>
              <a:off x="480" y="720"/>
              <a:ext cx="5280" cy="288"/>
              <a:chOff x="480" y="720"/>
              <a:chExt cx="5280" cy="647"/>
            </a:xfrm>
          </p:grpSpPr>
          <p:grpSp>
            <p:nvGrpSpPr>
              <p:cNvPr id="336919" name="Group 124"/>
              <p:cNvGrpSpPr>
                <a:grpSpLocks/>
              </p:cNvGrpSpPr>
              <p:nvPr/>
            </p:nvGrpSpPr>
            <p:grpSpPr bwMode="auto">
              <a:xfrm>
                <a:off x="480" y="720"/>
                <a:ext cx="2470" cy="647"/>
                <a:chOff x="0" y="0"/>
                <a:chExt cx="1041" cy="480"/>
              </a:xfrm>
            </p:grpSpPr>
            <p:sp>
              <p:nvSpPr>
                <p:cNvPr id="336923" name="Rectangle 11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6924" name="Rectangle 123"/>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20" name="Group 126"/>
              <p:cNvGrpSpPr>
                <a:grpSpLocks/>
              </p:cNvGrpSpPr>
              <p:nvPr/>
            </p:nvGrpSpPr>
            <p:grpSpPr bwMode="auto">
              <a:xfrm>
                <a:off x="2950" y="720"/>
                <a:ext cx="2810" cy="647"/>
                <a:chOff x="1041" y="0"/>
                <a:chExt cx="1184" cy="480"/>
              </a:xfrm>
            </p:grpSpPr>
            <p:sp>
              <p:nvSpPr>
                <p:cNvPr id="336921" name="Rectangle 112"/>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6922" name="Rectangle 1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6906" name="Group 164"/>
            <p:cNvGrpSpPr>
              <a:grpSpLocks/>
            </p:cNvGrpSpPr>
            <p:nvPr/>
          </p:nvGrpSpPr>
          <p:grpSpPr bwMode="auto">
            <a:xfrm>
              <a:off x="480" y="1008"/>
              <a:ext cx="5280" cy="3312"/>
              <a:chOff x="0" y="0"/>
              <a:chExt cx="2225" cy="4141"/>
            </a:xfrm>
          </p:grpSpPr>
          <p:grpSp>
            <p:nvGrpSpPr>
              <p:cNvPr id="336907" name="Group 157"/>
              <p:cNvGrpSpPr>
                <a:grpSpLocks/>
              </p:cNvGrpSpPr>
              <p:nvPr/>
            </p:nvGrpSpPr>
            <p:grpSpPr bwMode="auto">
              <a:xfrm>
                <a:off x="0" y="0"/>
                <a:ext cx="1041" cy="1898"/>
                <a:chOff x="0" y="0"/>
                <a:chExt cx="1041" cy="1898"/>
              </a:xfrm>
            </p:grpSpPr>
            <p:sp>
              <p:nvSpPr>
                <p:cNvPr id="336917" name="Rectangle 152"/>
                <p:cNvSpPr>
                  <a:spLocks noChangeArrowheads="1"/>
                </p:cNvSpPr>
                <p:nvPr/>
              </p:nvSpPr>
              <p:spPr bwMode="auto">
                <a:xfrm>
                  <a:off x="0" y="0"/>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890 – رئيس الكهنة إثبعل يتسلم العرش. يستمر التحالف مع إسرائيل بزواج ابنته إيزابل من أخآب 865 – تحية لآشور ناصربال الثاني 853 – انضم إلى تحالف يضم 12 دولة ضد شلمنصر الثالث في قرقار 841 – شلمنصر الثالث يستولي على بعض المدن. رافد آشوري حتى نهاية الفترة</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18" name="Rectangle 156"/>
                <p:cNvSpPr>
                  <a:spLocks noChangeArrowheads="1"/>
                </p:cNvSpPr>
                <p:nvPr/>
              </p:nvSpPr>
              <p:spPr bwMode="auto">
                <a:xfrm>
                  <a:off x="0" y="0"/>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08" name="Group 159"/>
              <p:cNvGrpSpPr>
                <a:grpSpLocks/>
              </p:cNvGrpSpPr>
              <p:nvPr/>
            </p:nvGrpSpPr>
            <p:grpSpPr bwMode="auto">
              <a:xfrm>
                <a:off x="1041" y="0"/>
                <a:ext cx="1184" cy="1898"/>
                <a:chOff x="1041" y="0"/>
                <a:chExt cx="1184" cy="1898"/>
              </a:xfrm>
            </p:grpSpPr>
            <p:sp>
              <p:nvSpPr>
                <p:cNvPr id="336915" name="Rectangle 153"/>
                <p:cNvSpPr>
                  <a:spLocks noChangeArrowheads="1"/>
                </p:cNvSpPr>
                <p:nvPr/>
              </p:nvSpPr>
              <p:spPr bwMode="auto">
                <a:xfrm>
                  <a:off x="1041" y="0"/>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دفع جزية ليهوشافاط (٢ أيام ١٧:١١) اقتحم يهوذا في عهد يهورام (2 أيام 21: 16-17) 805 - الآشوري أداد نيراري الثالث يجمع الجزية ؛ قهر من قبل عزيا ولكن غزت يهوذا في عهد آحاز (2 أخبار 28:18) ؛ تم إخضاعها من قبل تيغلاث بلصر الثالث ملك أشور</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16" name="Rectangle 158"/>
                <p:cNvSpPr>
                  <a:spLocks noChangeArrowheads="1"/>
                </p:cNvSpPr>
                <p:nvPr/>
              </p:nvSpPr>
              <p:spPr bwMode="auto">
                <a:xfrm>
                  <a:off x="1041" y="0"/>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09" name="Group 161"/>
              <p:cNvGrpSpPr>
                <a:grpSpLocks/>
              </p:cNvGrpSpPr>
              <p:nvPr/>
            </p:nvGrpSpPr>
            <p:grpSpPr bwMode="auto">
              <a:xfrm>
                <a:off x="0" y="1898"/>
                <a:ext cx="1041" cy="2243"/>
                <a:chOff x="0" y="1898"/>
                <a:chExt cx="1041" cy="2243"/>
              </a:xfrm>
            </p:grpSpPr>
            <p:sp>
              <p:nvSpPr>
                <p:cNvPr id="336913" name="Rectangle 154"/>
                <p:cNvSpPr>
                  <a:spLocks noChangeArrowheads="1"/>
                </p:cNvSpPr>
                <p:nvPr/>
              </p:nvSpPr>
              <p:spPr bwMode="auto">
                <a:xfrm>
                  <a:off x="0" y="1898"/>
                  <a:ext cx="1041"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725 – في عهد شلمنصر الخامس ، حاول لولي من صيدا توحيد فينيقيا في ثورة 701 - رد سنحاريب بالغزو - احتلال العديد من المدن ، والترحيل ، والحاكم الدمية 677- تمرد يسحقه اسرحدون - صيدا 665- ثورة بعليت صور وقمعها أسوربانيبال 584-571 - حصار نبوخذ نصر - احتل صور</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14" name="Rectangle 160"/>
                <p:cNvSpPr>
                  <a:spLocks noChangeArrowheads="1"/>
                </p:cNvSpPr>
                <p:nvPr/>
              </p:nvSpPr>
              <p:spPr bwMode="auto">
                <a:xfrm>
                  <a:off x="0" y="1898"/>
                  <a:ext cx="1041"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10" name="Group 163"/>
              <p:cNvGrpSpPr>
                <a:grpSpLocks/>
              </p:cNvGrpSpPr>
              <p:nvPr/>
            </p:nvGrpSpPr>
            <p:grpSpPr bwMode="auto">
              <a:xfrm>
                <a:off x="1041" y="1898"/>
                <a:ext cx="1184" cy="2243"/>
                <a:chOff x="1041" y="1898"/>
                <a:chExt cx="1184" cy="2243"/>
              </a:xfrm>
            </p:grpSpPr>
            <p:sp>
              <p:nvSpPr>
                <p:cNvPr id="336911" name="Rectangle 155"/>
                <p:cNvSpPr>
                  <a:spLocks noChangeArrowheads="1"/>
                </p:cNvSpPr>
                <p:nvPr/>
              </p:nvSpPr>
              <p:spPr bwMode="auto">
                <a:xfrm>
                  <a:off x="1041" y="1898"/>
                  <a:ext cx="1184"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قهر البلد واستولى حزقيا على غزة (ملوك الثاني 18: 8) الأشخاص الذين أسرهم نبوخذ نصر وترحّلهم</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12" name="Rectangle 162"/>
                <p:cNvSpPr>
                  <a:spLocks noChangeArrowheads="1"/>
                </p:cNvSpPr>
                <p:nvPr/>
              </p:nvSpPr>
              <p:spPr bwMode="auto">
                <a:xfrm>
                  <a:off x="1041" y="1898"/>
                  <a:ext cx="1184"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sp>
        <p:nvSpPr>
          <p:cNvPr id="336901" name="Text Box 169"/>
          <p:cNvSpPr txBox="1">
            <a:spLocks noChangeArrowheads="1"/>
          </p:cNvSpPr>
          <p:nvPr/>
        </p:nvSpPr>
        <p:spPr bwMode="auto">
          <a:xfrm>
            <a:off x="0" y="746949"/>
            <a:ext cx="915958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800" b="1"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3"/>
          <p:cNvSpPr txBox="1">
            <a:spLocks noChangeArrowheads="1"/>
          </p:cNvSpPr>
          <p:nvPr/>
        </p:nvSpPr>
        <p:spPr bwMode="auto">
          <a:xfrm>
            <a:off x="845066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144</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348322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0" name="Picture 12" descr="FILISTIN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0600" y="838200"/>
            <a:ext cx="7315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2" name="Text Box 14"/>
          <p:cNvSpPr txBox="1">
            <a:spLocks noChangeArrowheads="1"/>
          </p:cNvSpPr>
          <p:nvPr/>
        </p:nvSpPr>
        <p:spPr bwMode="auto">
          <a:xfrm>
            <a:off x="1219200" y="3429000"/>
            <a:ext cx="7010400" cy="1323439"/>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rPr>
              <a:t>مقتبس من داني، تشاندرا، بوديانتو</a:t>
            </a:r>
            <a:r>
              <a:rPr lang="en-US" altLang="en-US" sz="3200"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algn="ctr" eaLnBrk="1" hangingPunct="1">
              <a:spcBef>
                <a:spcPct val="50000"/>
              </a:spcBef>
            </a:pPr>
            <a:r>
              <a:rPr lang="ar-JO" altLang="en-US" sz="3200"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rPr>
              <a:t>كلية سنغافورة للكتاب المقدس 2001</a:t>
            </a:r>
            <a:endParaRPr lang="en-US" altLang="en-US" sz="3200"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56675" name="Title 1"/>
          <p:cNvSpPr>
            <a:spLocks noGrp="1"/>
          </p:cNvSpPr>
          <p:nvPr>
            <p:ph type="title" idx="4294967295"/>
          </p:nvPr>
        </p:nvSpPr>
        <p:spPr>
          <a:xfrm>
            <a:off x="685800" y="44450"/>
            <a:ext cx="7772400" cy="1143000"/>
          </a:xfrm>
        </p:spPr>
        <p:txBody>
          <a:bodyPr/>
          <a:lstStyle/>
          <a:p>
            <a:r>
              <a:rPr lang="ar-JO" altLang="en-US" dirty="0">
                <a:ea typeface="ＭＳ Ｐゴシック" pitchFamily="34" charset="-128"/>
              </a:rPr>
              <a:t>تقديم</a:t>
            </a:r>
            <a:endParaRPr lang="en-US" altLang="en-US" dirty="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fade">
                                      <p:cBhvr>
                                        <p:cTn id="7" dur="500"/>
                                        <p:tgtEl>
                                          <p:spTgt spid="27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27662"/>
                                        </p:tgtEl>
                                        <p:attrNameLst>
                                          <p:attrName>style.visibility</p:attrName>
                                        </p:attrNameLst>
                                      </p:cBhvr>
                                      <p:to>
                                        <p:strVal val="visible"/>
                                      </p:to>
                                    </p:set>
                                    <p:anim calcmode="lin" valueType="num">
                                      <p:cBhvr>
                                        <p:cTn id="12" dur="5000" fill="hold"/>
                                        <p:tgtEl>
                                          <p:spTgt spid="27662"/>
                                        </p:tgtEl>
                                        <p:attrNameLst>
                                          <p:attrName>ppt_w</p:attrName>
                                        </p:attrNameLst>
                                      </p:cBhvr>
                                      <p:tavLst>
                                        <p:tav tm="0" fmla="#ppt_w*sin(2.5*pi*$)">
                                          <p:val>
                                            <p:fltVal val="0"/>
                                          </p:val>
                                        </p:tav>
                                        <p:tav tm="100000">
                                          <p:val>
                                            <p:fltVal val="1"/>
                                          </p:val>
                                        </p:tav>
                                      </p:tavLst>
                                    </p:anim>
                                    <p:anim calcmode="lin" valueType="num">
                                      <p:cBhvr>
                                        <p:cTn id="13" dur="5000" fill="hold"/>
                                        <p:tgtEl>
                                          <p:spTgt spid="276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2"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dirty="0">
                <a:ea typeface="ＭＳ Ｐゴシック" pitchFamily="34" charset="-128"/>
              </a:rPr>
              <a:t>Black</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dirty="0">
                <a:solidFill>
                  <a:srgbClr val="FFFFFF"/>
                </a:solidFill>
                <a:ea typeface="ＭＳ Ｐゴシック" charset="0"/>
                <a:cs typeface="Arial" panose="020B0604020202020204" pitchFamily="34" charset="0"/>
              </a:rPr>
              <a:t>الرابط للعرض التقديميِّ "خلفيَّات العهد القديم" متاحٌ على الموقع الإلكترونيّ:</a:t>
            </a:r>
            <a:br>
              <a:rPr lang="ar-JO" sz="24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6148" name="Rectangle 4"/>
          <p:cNvSpPr>
            <a:spLocks noGrp="1" noChangeArrowheads="1"/>
          </p:cNvSpPr>
          <p:nvPr>
            <p:ph type="title"/>
          </p:nvPr>
        </p:nvSpPr>
        <p:spPr>
          <a:xfrm>
            <a:off x="304800" y="228600"/>
            <a:ext cx="3200400" cy="1752600"/>
          </a:xfrm>
          <a:solidFill>
            <a:srgbClr val="FF0000"/>
          </a:solidFill>
          <a:ln>
            <a:solidFill>
              <a:schemeClr val="bg2"/>
            </a:solidFill>
          </a:ln>
        </p:spPr>
        <p:txBody>
          <a:bodyPr/>
          <a:lstStyle/>
          <a:p>
            <a:pPr eaLnBrk="1" hangingPunct="1">
              <a:defRPr/>
            </a:pPr>
            <a:r>
              <a:rPr lang="ar-JO" sz="4000" dirty="0">
                <a:ea typeface="ＭＳ Ｐゴシック" charset="0"/>
              </a:rPr>
              <a:t>الإرتفاعات في أقسام الشمال والجنوب</a:t>
            </a:r>
            <a:endParaRPr lang="en-US" sz="4000" dirty="0">
              <a:ea typeface="ＭＳ Ｐゴシック" charset="0"/>
            </a:endParaRPr>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167" name="Text Box 23"/>
          <p:cNvSpPr txBox="1">
            <a:spLocks noChangeArrowheads="1"/>
          </p:cNvSpPr>
          <p:nvPr/>
        </p:nvSpPr>
        <p:spPr bwMode="auto">
          <a:xfrm>
            <a:off x="1219200" y="4419600"/>
            <a:ext cx="259080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السهل     الساحلي</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169" name="Picture 25" descr="Chari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7664" y="-1251520"/>
            <a:ext cx="8639944"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5"/>
          <p:cNvSpPr txBox="1">
            <a:spLocks noChangeAspect="1" noChangeArrowheads="1"/>
          </p:cNvSpPr>
          <p:nvPr/>
        </p:nvSpPr>
        <p:spPr bwMode="auto">
          <a:xfrm>
            <a:off x="8588738" y="11651"/>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10</a:t>
            </a:r>
          </a:p>
        </p:txBody>
      </p:sp>
    </p:spTree>
    <p:extLst>
      <p:ext uri="{BB962C8B-B14F-4D97-AF65-F5344CB8AC3E}">
        <p14:creationId xmlns:p14="http://schemas.microsoft.com/office/powerpoint/2010/main" val="136666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6169"/>
                                        </p:tgtEl>
                                        <p:attrNameLst>
                                          <p:attrName>style.visibility</p:attrName>
                                        </p:attrNameLst>
                                      </p:cBhvr>
                                      <p:to>
                                        <p:strVal val="visible"/>
                                      </p:to>
                                    </p:set>
                                    <p:animEffect transition="in" filter="wedge">
                                      <p:cBhvr>
                                        <p:cTn id="17" dur="2000"/>
                                        <p:tgtEl>
                                          <p:spTgt spid="6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E8DEF1B-6285-9B58-FB0F-2000DB4D28BC}"/>
              </a:ext>
            </a:extLst>
          </p:cNvPr>
          <p:cNvSpPr>
            <a:spLocks noChangeArrowheads="1"/>
          </p:cNvSpPr>
          <p:nvPr/>
        </p:nvSpPr>
        <p:spPr bwMode="auto">
          <a:xfrm>
            <a:off x="0" y="20574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9938" name="Rectangle 2"/>
          <p:cNvSpPr>
            <a:spLocks noGrp="1" noRot="1" noChangeArrowheads="1"/>
          </p:cNvSpPr>
          <p:nvPr>
            <p:ph type="title"/>
          </p:nvPr>
        </p:nvSpPr>
        <p:spPr>
          <a:xfrm>
            <a:off x="457200" y="116632"/>
            <a:ext cx="8229600" cy="1143000"/>
          </a:xfrm>
        </p:spPr>
        <p:txBody>
          <a:bodyPr/>
          <a:lstStyle/>
          <a:p>
            <a:pPr eaLnBrk="1" hangingPunct="1">
              <a:defRPr/>
            </a:pPr>
            <a:r>
              <a:rPr lang="ar-JO" dirty="0">
                <a:ea typeface="ＭＳ Ｐゴシック" charset="0"/>
              </a:rPr>
              <a:t>السهل الساحلي</a:t>
            </a:r>
            <a:endParaRPr lang="en-US" dirty="0">
              <a:ea typeface="ＭＳ Ｐゴシック" charset="0"/>
            </a:endParaRPr>
          </a:p>
        </p:txBody>
      </p:sp>
      <p:sp>
        <p:nvSpPr>
          <p:cNvPr id="39939" name="Rectangle 3"/>
          <p:cNvSpPr>
            <a:spLocks noGrp="1" noChangeArrowheads="1"/>
          </p:cNvSpPr>
          <p:nvPr>
            <p:ph type="body" sz="half" idx="1"/>
          </p:nvPr>
        </p:nvSpPr>
        <p:spPr>
          <a:xfrm>
            <a:off x="250825" y="1600200"/>
            <a:ext cx="3101975" cy="4525963"/>
          </a:xfrm>
        </p:spPr>
        <p:txBody>
          <a:bodyPr/>
          <a:lstStyle/>
          <a:p>
            <a:pPr algn="r" rtl="1" eaLnBrk="1" hangingPunct="1">
              <a:defRPr/>
            </a:pPr>
            <a:r>
              <a:rPr lang="ar-JO" dirty="0">
                <a:ea typeface="ＭＳ Ｐゴシック" charset="0"/>
              </a:rPr>
              <a:t>نتوءات كوركار (الحجر الرملي) في المقدمة بينما تنظر شرقًا إلى سفوح التلال</a:t>
            </a:r>
            <a:endParaRPr lang="en-US" dirty="0">
              <a:ea typeface="ＭＳ Ｐゴシック" charset="0"/>
            </a:endParaRPr>
          </a:p>
        </p:txBody>
      </p:sp>
      <p:pic>
        <p:nvPicPr>
          <p:cNvPr id="56323"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1219200"/>
            <a:ext cx="5322888" cy="5410200"/>
          </a:xfrm>
          <a:noFill/>
          <a:extLst>
            <a:ext uri="{909E8E84-426E-40dd-AFC4-6F175D3DCCD1}">
              <a14:hiddenFill xmlns="" xmlns:a14="http://schemas.microsoft.com/office/drawing/2010/main">
                <a:solidFill>
                  <a:srgbClr val="FFFFFF"/>
                </a:solidFill>
              </a14:hiddenFill>
            </a:ext>
          </a:extLst>
        </p:spPr>
      </p:pic>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10</a:t>
            </a:r>
            <a:endPar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48182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ln>
            <a:noFill/>
          </a:ln>
          <a:effectLst/>
          <a:extLst>
            <a:ext uri="{909E8E84-426E-40dd-AFC4-6F175D3DCCD1}">
              <a14:hiddenFill xmlns="" xmlns:a14="http://schemas.microsoft.com/office/drawing/2010/main">
                <a:solidFill>
                  <a:srgbClr val="FFFFFF"/>
                </a:solidFill>
              </a14:hiddenFill>
            </a:ext>
          </a:extLst>
        </p:spPr>
      </p:pic>
      <p:sp>
        <p:nvSpPr>
          <p:cNvPr id="79875" name="Rectangle 3"/>
          <p:cNvSpPr>
            <a:spLocks noGrp="1" noChangeArrowheads="1"/>
          </p:cNvSpPr>
          <p:nvPr>
            <p:ph type="title"/>
          </p:nvPr>
        </p:nvSpPr>
        <p:spPr>
          <a:xfrm>
            <a:off x="76200" y="457200"/>
            <a:ext cx="2895600" cy="1066800"/>
          </a:xfrm>
          <a:solidFill>
            <a:srgbClr val="FF0000"/>
          </a:solidFill>
          <a:ln>
            <a:solidFill>
              <a:schemeClr val="bg2"/>
            </a:solidFill>
          </a:ln>
        </p:spPr>
        <p:txBody>
          <a:bodyPr/>
          <a:lstStyle/>
          <a:p>
            <a:pPr eaLnBrk="1" hangingPunct="1">
              <a:defRPr/>
            </a:pPr>
            <a:r>
              <a:rPr lang="ar-JO" sz="4000" dirty="0">
                <a:ea typeface="ＭＳ Ｐゴシック" charset="0"/>
              </a:rPr>
              <a:t>المرحلة اليسرى</a:t>
            </a:r>
            <a:endParaRPr lang="en-US" sz="4000" dirty="0">
              <a:ea typeface="ＭＳ Ｐゴシック" charset="0"/>
            </a:endParaRPr>
          </a:p>
        </p:txBody>
      </p:sp>
      <p:sp>
        <p:nvSpPr>
          <p:cNvPr id="79876"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المرحلة اليمنى</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5"/>
          <p:cNvSpPr txBox="1">
            <a:spLocks noChangeArrowheads="1"/>
          </p:cNvSpPr>
          <p:nvPr/>
        </p:nvSpPr>
        <p:spPr bwMode="auto">
          <a:xfrm>
            <a:off x="2971800" y="457200"/>
            <a:ext cx="2895600" cy="107721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الحياة في     إسرائيل القديمة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9878" name="Freeform 6"/>
          <p:cNvSpPr>
            <a:spLocks/>
          </p:cNvSpPr>
          <p:nvPr/>
        </p:nvSpPr>
        <p:spPr bwMode="auto">
          <a:xfrm>
            <a:off x="-100013" y="2193925"/>
            <a:ext cx="54371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marL="0" marR="0" lvl="0" indent="0" algn="ctr"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9879" name="Freeform 7"/>
          <p:cNvSpPr>
            <a:spLocks/>
          </p:cNvSpPr>
          <p:nvPr/>
        </p:nvSpPr>
        <p:spPr bwMode="auto">
          <a:xfrm>
            <a:off x="4838700" y="1430338"/>
            <a:ext cx="1025525"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marL="0" marR="0" lvl="0" indent="0" algn="ctr"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9880" name="Freeform 8"/>
          <p:cNvSpPr>
            <a:spLocks/>
          </p:cNvSpPr>
          <p:nvPr/>
        </p:nvSpPr>
        <p:spPr bwMode="auto">
          <a:xfrm>
            <a:off x="4854575" y="1420813"/>
            <a:ext cx="747713"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marL="0" marR="0" lvl="0" indent="0" algn="ctr"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9881" name="Freeform 9"/>
          <p:cNvSpPr>
            <a:spLocks/>
          </p:cNvSpPr>
          <p:nvPr/>
        </p:nvSpPr>
        <p:spPr bwMode="auto">
          <a:xfrm>
            <a:off x="5619750" y="-282575"/>
            <a:ext cx="674688"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marL="0" marR="0" lvl="0" indent="0" algn="ctr"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9882" name="Text Box 10"/>
          <p:cNvSpPr txBox="1">
            <a:spLocks noChangeArrowheads="1"/>
          </p:cNvSpPr>
          <p:nvPr/>
        </p:nvSpPr>
        <p:spPr bwMode="auto">
          <a:xfrm>
            <a:off x="0" y="1775718"/>
            <a:ext cx="4492625"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شعوب البحر</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83" name="Text Box 11"/>
          <p:cNvSpPr txBox="1">
            <a:spLocks noChangeArrowheads="1"/>
          </p:cNvSpPr>
          <p:nvPr/>
        </p:nvSpPr>
        <p:spPr bwMode="auto">
          <a:xfrm>
            <a:off x="5435600" y="1775718"/>
            <a:ext cx="3914775"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شعوب الصحراء</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2" name="Text Box 20"/>
          <p:cNvSpPr txBox="1">
            <a:spLocks noChangeArrowheads="1"/>
          </p:cNvSpPr>
          <p:nvPr/>
        </p:nvSpPr>
        <p:spPr bwMode="auto">
          <a:xfrm>
            <a:off x="0" y="6167438"/>
            <a:ext cx="250825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المصريون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3" name="Text Box 21"/>
          <p:cNvSpPr txBox="1">
            <a:spLocks noChangeArrowheads="1"/>
          </p:cNvSpPr>
          <p:nvPr/>
        </p:nvSpPr>
        <p:spPr bwMode="auto">
          <a:xfrm>
            <a:off x="827088" y="5159375"/>
            <a:ext cx="250825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الفلسطينيون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4" name="Text Box 22"/>
          <p:cNvSpPr txBox="1">
            <a:spLocks noChangeArrowheads="1"/>
          </p:cNvSpPr>
          <p:nvPr/>
        </p:nvSpPr>
        <p:spPr bwMode="auto">
          <a:xfrm>
            <a:off x="2895600" y="-99392"/>
            <a:ext cx="300990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الفينيقيين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7" name="Text Box 25"/>
          <p:cNvSpPr txBox="1">
            <a:spLocks noChangeArrowheads="1"/>
          </p:cNvSpPr>
          <p:nvPr/>
        </p:nvSpPr>
        <p:spPr bwMode="auto">
          <a:xfrm>
            <a:off x="6400800" y="-99392"/>
            <a:ext cx="1922463"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السريانيين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8" name="Text Box 26"/>
          <p:cNvSpPr txBox="1">
            <a:spLocks noChangeArrowheads="1"/>
          </p:cNvSpPr>
          <p:nvPr/>
        </p:nvSpPr>
        <p:spPr bwMode="auto">
          <a:xfrm>
            <a:off x="3000375" y="1556792"/>
            <a:ext cx="250825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الرومان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9" name="Text Box 27"/>
          <p:cNvSpPr txBox="1">
            <a:spLocks noChangeArrowheads="1"/>
          </p:cNvSpPr>
          <p:nvPr/>
        </p:nvSpPr>
        <p:spPr bwMode="auto">
          <a:xfrm>
            <a:off x="1187450" y="4151313"/>
            <a:ext cx="2754313"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الأشوريون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0" name="Text Box 28"/>
          <p:cNvSpPr txBox="1">
            <a:spLocks noChangeArrowheads="1"/>
          </p:cNvSpPr>
          <p:nvPr/>
        </p:nvSpPr>
        <p:spPr bwMode="auto">
          <a:xfrm>
            <a:off x="1371600" y="3143250"/>
            <a:ext cx="300990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البابليون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1" name="Text Box 29"/>
          <p:cNvSpPr txBox="1">
            <a:spLocks noChangeArrowheads="1"/>
          </p:cNvSpPr>
          <p:nvPr/>
        </p:nvSpPr>
        <p:spPr bwMode="auto">
          <a:xfrm>
            <a:off x="3886200" y="4038600"/>
            <a:ext cx="2257425"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الإسرائيليون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2" name="Text Box 30"/>
          <p:cNvSpPr txBox="1">
            <a:spLocks noChangeArrowheads="1"/>
          </p:cNvSpPr>
          <p:nvPr/>
        </p:nvSpPr>
        <p:spPr bwMode="auto">
          <a:xfrm>
            <a:off x="6300192" y="2996952"/>
            <a:ext cx="2674938"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العمونيون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3" name="Text Box 31"/>
          <p:cNvSpPr txBox="1">
            <a:spLocks noChangeArrowheads="1"/>
          </p:cNvSpPr>
          <p:nvPr/>
        </p:nvSpPr>
        <p:spPr bwMode="auto">
          <a:xfrm>
            <a:off x="6084888" y="5135275"/>
            <a:ext cx="2268537"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المؤابيون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4" name="Text Box 32"/>
          <p:cNvSpPr txBox="1">
            <a:spLocks noChangeArrowheads="1"/>
          </p:cNvSpPr>
          <p:nvPr/>
        </p:nvSpPr>
        <p:spPr bwMode="auto">
          <a:xfrm>
            <a:off x="5796136" y="5880174"/>
            <a:ext cx="2508250"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الأدوميون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12</a:t>
            </a:r>
            <a:endPar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7563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box(in)">
                                      <p:cBhvr>
                                        <p:cTn id="7" dur="500"/>
                                        <p:tgtEl>
                                          <p:spTgt spid="798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9892"/>
                                        </p:tgtEl>
                                        <p:attrNameLst>
                                          <p:attrName>style.visibility</p:attrName>
                                        </p:attrNameLst>
                                      </p:cBhvr>
                                      <p:to>
                                        <p:strVal val="visible"/>
                                      </p:to>
                                    </p:set>
                                    <p:animEffect transition="in" filter="dissolve">
                                      <p:cBhvr>
                                        <p:cTn id="12" dur="500"/>
                                        <p:tgtEl>
                                          <p:spTgt spid="79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9893"/>
                                        </p:tgtEl>
                                        <p:attrNameLst>
                                          <p:attrName>style.visibility</p:attrName>
                                        </p:attrNameLst>
                                      </p:cBhvr>
                                      <p:to>
                                        <p:strVal val="visible"/>
                                      </p:to>
                                    </p:set>
                                    <p:animEffect transition="in" filter="dissolve">
                                      <p:cBhvr>
                                        <p:cTn id="17" dur="500"/>
                                        <p:tgtEl>
                                          <p:spTgt spid="798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9899"/>
                                        </p:tgtEl>
                                        <p:attrNameLst>
                                          <p:attrName>style.visibility</p:attrName>
                                        </p:attrNameLst>
                                      </p:cBhvr>
                                      <p:to>
                                        <p:strVal val="visible"/>
                                      </p:to>
                                    </p:set>
                                    <p:animEffect transition="in" filter="dissolve">
                                      <p:cBhvr>
                                        <p:cTn id="22" dur="500"/>
                                        <p:tgtEl>
                                          <p:spTgt spid="798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9900"/>
                                        </p:tgtEl>
                                        <p:attrNameLst>
                                          <p:attrName>style.visibility</p:attrName>
                                        </p:attrNameLst>
                                      </p:cBhvr>
                                      <p:to>
                                        <p:strVal val="visible"/>
                                      </p:to>
                                    </p:set>
                                    <p:animEffect transition="in" filter="dissolve">
                                      <p:cBhvr>
                                        <p:cTn id="27" dur="500"/>
                                        <p:tgtEl>
                                          <p:spTgt spid="799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9898"/>
                                        </p:tgtEl>
                                        <p:attrNameLst>
                                          <p:attrName>style.visibility</p:attrName>
                                        </p:attrNameLst>
                                      </p:cBhvr>
                                      <p:to>
                                        <p:strVal val="visible"/>
                                      </p:to>
                                    </p:set>
                                    <p:animEffect transition="in" filter="dissolve">
                                      <p:cBhvr>
                                        <p:cTn id="32" dur="500"/>
                                        <p:tgtEl>
                                          <p:spTgt spid="7989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9894"/>
                                        </p:tgtEl>
                                        <p:attrNameLst>
                                          <p:attrName>style.visibility</p:attrName>
                                        </p:attrNameLst>
                                      </p:cBhvr>
                                      <p:to>
                                        <p:strVal val="visible"/>
                                      </p:to>
                                    </p:set>
                                    <p:animEffect transition="in" filter="dissolve">
                                      <p:cBhvr>
                                        <p:cTn id="37" dur="500"/>
                                        <p:tgtEl>
                                          <p:spTgt spid="798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9897"/>
                                        </p:tgtEl>
                                        <p:attrNameLst>
                                          <p:attrName>style.visibility</p:attrName>
                                        </p:attrNameLst>
                                      </p:cBhvr>
                                      <p:to>
                                        <p:strVal val="visible"/>
                                      </p:to>
                                    </p:set>
                                    <p:animEffect transition="in" filter="dissolve">
                                      <p:cBhvr>
                                        <p:cTn id="42" dur="500"/>
                                        <p:tgtEl>
                                          <p:spTgt spid="7989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79883"/>
                                        </p:tgtEl>
                                        <p:attrNameLst>
                                          <p:attrName>style.visibility</p:attrName>
                                        </p:attrNameLst>
                                      </p:cBhvr>
                                      <p:to>
                                        <p:strVal val="visible"/>
                                      </p:to>
                                    </p:set>
                                    <p:animEffect transition="in" filter="box(in)">
                                      <p:cBhvr>
                                        <p:cTn id="47" dur="500"/>
                                        <p:tgtEl>
                                          <p:spTgt spid="7988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9901"/>
                                        </p:tgtEl>
                                        <p:attrNameLst>
                                          <p:attrName>style.visibility</p:attrName>
                                        </p:attrNameLst>
                                      </p:cBhvr>
                                      <p:to>
                                        <p:strVal val="visible"/>
                                      </p:to>
                                    </p:set>
                                    <p:anim calcmode="lin" valueType="num">
                                      <p:cBhvr additive="base">
                                        <p:cTn id="52" dur="500" fill="hold"/>
                                        <p:tgtEl>
                                          <p:spTgt spid="79901"/>
                                        </p:tgtEl>
                                        <p:attrNameLst>
                                          <p:attrName>ppt_x</p:attrName>
                                        </p:attrNameLst>
                                      </p:cBhvr>
                                      <p:tavLst>
                                        <p:tav tm="0">
                                          <p:val>
                                            <p:strVal val="#ppt_x"/>
                                          </p:val>
                                        </p:tav>
                                        <p:tav tm="100000">
                                          <p:val>
                                            <p:strVal val="#ppt_x"/>
                                          </p:val>
                                        </p:tav>
                                      </p:tavLst>
                                    </p:anim>
                                    <p:anim calcmode="lin" valueType="num">
                                      <p:cBhvr additive="base">
                                        <p:cTn id="53" dur="500" fill="hold"/>
                                        <p:tgtEl>
                                          <p:spTgt spid="79901"/>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9902"/>
                                        </p:tgtEl>
                                        <p:attrNameLst>
                                          <p:attrName>style.visibility</p:attrName>
                                        </p:attrNameLst>
                                      </p:cBhvr>
                                      <p:to>
                                        <p:strVal val="visible"/>
                                      </p:to>
                                    </p:set>
                                    <p:anim calcmode="lin" valueType="num">
                                      <p:cBhvr additive="base">
                                        <p:cTn id="58" dur="500" fill="hold"/>
                                        <p:tgtEl>
                                          <p:spTgt spid="79902"/>
                                        </p:tgtEl>
                                        <p:attrNameLst>
                                          <p:attrName>ppt_x</p:attrName>
                                        </p:attrNameLst>
                                      </p:cBhvr>
                                      <p:tavLst>
                                        <p:tav tm="0">
                                          <p:val>
                                            <p:strVal val="#ppt_x"/>
                                          </p:val>
                                        </p:tav>
                                        <p:tav tm="100000">
                                          <p:val>
                                            <p:strVal val="#ppt_x"/>
                                          </p:val>
                                        </p:tav>
                                      </p:tavLst>
                                    </p:anim>
                                    <p:anim calcmode="lin" valueType="num">
                                      <p:cBhvr additive="base">
                                        <p:cTn id="59" dur="500" fill="hold"/>
                                        <p:tgtEl>
                                          <p:spTgt spid="79902"/>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79903"/>
                                        </p:tgtEl>
                                        <p:attrNameLst>
                                          <p:attrName>style.visibility</p:attrName>
                                        </p:attrNameLst>
                                      </p:cBhvr>
                                      <p:to>
                                        <p:strVal val="visible"/>
                                      </p:to>
                                    </p:set>
                                    <p:anim calcmode="lin" valueType="num">
                                      <p:cBhvr additive="base">
                                        <p:cTn id="64" dur="500" fill="hold"/>
                                        <p:tgtEl>
                                          <p:spTgt spid="79903"/>
                                        </p:tgtEl>
                                        <p:attrNameLst>
                                          <p:attrName>ppt_x</p:attrName>
                                        </p:attrNameLst>
                                      </p:cBhvr>
                                      <p:tavLst>
                                        <p:tav tm="0">
                                          <p:val>
                                            <p:strVal val="#ppt_x"/>
                                          </p:val>
                                        </p:tav>
                                        <p:tav tm="100000">
                                          <p:val>
                                            <p:strVal val="#ppt_x"/>
                                          </p:val>
                                        </p:tav>
                                      </p:tavLst>
                                    </p:anim>
                                    <p:anim calcmode="lin" valueType="num">
                                      <p:cBhvr additive="base">
                                        <p:cTn id="65" dur="500" fill="hold"/>
                                        <p:tgtEl>
                                          <p:spTgt spid="79903"/>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9904"/>
                                        </p:tgtEl>
                                        <p:attrNameLst>
                                          <p:attrName>style.visibility</p:attrName>
                                        </p:attrNameLst>
                                      </p:cBhvr>
                                      <p:to>
                                        <p:strVal val="visible"/>
                                      </p:to>
                                    </p:set>
                                    <p:anim calcmode="lin" valueType="num">
                                      <p:cBhvr additive="base">
                                        <p:cTn id="70" dur="500" fill="hold"/>
                                        <p:tgtEl>
                                          <p:spTgt spid="79904"/>
                                        </p:tgtEl>
                                        <p:attrNameLst>
                                          <p:attrName>ppt_x</p:attrName>
                                        </p:attrNameLst>
                                      </p:cBhvr>
                                      <p:tavLst>
                                        <p:tav tm="0">
                                          <p:val>
                                            <p:strVal val="#ppt_x"/>
                                          </p:val>
                                        </p:tav>
                                        <p:tav tm="100000">
                                          <p:val>
                                            <p:strVal val="#ppt_x"/>
                                          </p:val>
                                        </p:tav>
                                      </p:tavLst>
                                    </p:anim>
                                    <p:anim calcmode="lin" valueType="num">
                                      <p:cBhvr additive="base">
                                        <p:cTn id="71" dur="500" fill="hold"/>
                                        <p:tgtEl>
                                          <p:spTgt spid="799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2" grpId="0"/>
      <p:bldP spid="79883" grpId="0"/>
      <p:bldP spid="79892" grpId="0"/>
      <p:bldP spid="79893" grpId="0"/>
      <p:bldP spid="79894" grpId="0"/>
      <p:bldP spid="79897" grpId="0"/>
      <p:bldP spid="79898" grpId="0"/>
      <p:bldP spid="79899" grpId="0"/>
      <p:bldP spid="79900" grpId="0"/>
      <p:bldP spid="79901" grpId="0"/>
      <p:bldP spid="79902" grpId="0"/>
      <p:bldP spid="79903" grpId="0"/>
      <p:bldP spid="799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7" descr="filis~1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0"/>
            <a:ext cx="9602788"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2" name="Oval 8"/>
          <p:cNvSpPr>
            <a:spLocks noChangeArrowheads="1"/>
          </p:cNvSpPr>
          <p:nvPr/>
        </p:nvSpPr>
        <p:spPr bwMode="auto">
          <a:xfrm rot="-1880039">
            <a:off x="1003300" y="4656138"/>
            <a:ext cx="1882775" cy="1258887"/>
          </a:xfrm>
          <a:prstGeom prst="ellipse">
            <a:avLst/>
          </a:prstGeom>
          <a:noFill/>
          <a:ln w="57150" cap="sq">
            <a:solidFill>
              <a:srgbClr val="FF00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5123" name="Text Box 3"/>
          <p:cNvSpPr txBox="1">
            <a:spLocks noChangeArrowheads="1"/>
          </p:cNvSpPr>
          <p:nvPr/>
        </p:nvSpPr>
        <p:spPr bwMode="auto">
          <a:xfrm>
            <a:off x="3886200" y="1371600"/>
            <a:ext cx="2286000" cy="663575"/>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600" b="1" u="sng" dirty="0">
                <a:solidFill>
                  <a:schemeClr val="accent2"/>
                </a:solidFill>
                <a:latin typeface="Arial" panose="020B0604020202020204" pitchFamily="34" charset="0"/>
                <a:cs typeface="Arial" panose="020B0604020202020204" pitchFamily="34" charset="0"/>
              </a:rPr>
              <a:t>المدن</a:t>
            </a:r>
            <a:endParaRPr lang="en-US" altLang="en-US" sz="3600" b="1" u="sng" dirty="0">
              <a:solidFill>
                <a:schemeClr val="accent2"/>
              </a:solidFill>
              <a:latin typeface="Arial" panose="020B0604020202020204" pitchFamily="34" charset="0"/>
              <a:cs typeface="Arial" panose="020B0604020202020204" pitchFamily="34" charset="0"/>
            </a:endParaRPr>
          </a:p>
        </p:txBody>
      </p:sp>
      <p:sp>
        <p:nvSpPr>
          <p:cNvPr id="5125" name="Text Box 5"/>
          <p:cNvSpPr txBox="1">
            <a:spLocks noChangeArrowheads="1"/>
          </p:cNvSpPr>
          <p:nvPr/>
        </p:nvSpPr>
        <p:spPr bwMode="auto">
          <a:xfrm>
            <a:off x="3886200" y="533400"/>
            <a:ext cx="2286000" cy="646331"/>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solidFill>
                  <a:srgbClr val="FF33CC"/>
                </a:solidFill>
                <a:latin typeface="Arial" panose="020B0604020202020204" pitchFamily="34" charset="0"/>
                <a:cs typeface="Arial" panose="020B0604020202020204" pitchFamily="34" charset="0"/>
              </a:rPr>
              <a:t>الخصائص</a:t>
            </a:r>
            <a:endParaRPr lang="en-US" altLang="en-US" sz="3600" b="1" dirty="0">
              <a:solidFill>
                <a:srgbClr val="FF33CC"/>
              </a:solidFill>
              <a:latin typeface="Arial" panose="020B0604020202020204" pitchFamily="34" charset="0"/>
              <a:cs typeface="Arial" panose="020B0604020202020204" pitchFamily="34" charset="0"/>
            </a:endParaRPr>
          </a:p>
        </p:txBody>
      </p:sp>
      <p:sp>
        <p:nvSpPr>
          <p:cNvPr id="5127" name="Text Box 7"/>
          <p:cNvSpPr txBox="1">
            <a:spLocks noChangeArrowheads="1"/>
          </p:cNvSpPr>
          <p:nvPr/>
        </p:nvSpPr>
        <p:spPr bwMode="auto">
          <a:xfrm>
            <a:off x="3524250" y="4146550"/>
            <a:ext cx="295274" cy="707886"/>
          </a:xfrm>
          <a:prstGeom prst="rect">
            <a:avLst/>
          </a:prstGeom>
          <a:solidFill>
            <a:srgbClr val="FFFF00"/>
          </a:solidFill>
          <a:ln w="12700" cap="sq">
            <a:solidFill>
              <a:schemeClr val="tx2"/>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40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أ</a:t>
            </a:r>
            <a:endParaRPr lang="en-US" altLang="en-US" sz="40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128" name="Text Box 8"/>
          <p:cNvSpPr txBox="1">
            <a:spLocks noChangeArrowheads="1"/>
          </p:cNvSpPr>
          <p:nvPr/>
        </p:nvSpPr>
        <p:spPr bwMode="auto">
          <a:xfrm>
            <a:off x="5513388" y="4114800"/>
            <a:ext cx="481222" cy="707886"/>
          </a:xfrm>
          <a:prstGeom prst="rect">
            <a:avLst/>
          </a:prstGeom>
          <a:solidFill>
            <a:srgbClr val="FFFF00"/>
          </a:solidFill>
          <a:ln w="12700" cap="sq">
            <a:solidFill>
              <a:schemeClr val="accent2"/>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4000" b="1" dirty="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rPr>
              <a:t>ج</a:t>
            </a:r>
            <a:endParaRPr lang="en-US" altLang="en-US" sz="4000" b="1" dirty="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7550150" y="4114800"/>
            <a:ext cx="461986" cy="707886"/>
          </a:xfrm>
          <a:prstGeom prst="rect">
            <a:avLst/>
          </a:prstGeom>
          <a:solidFill>
            <a:srgbClr val="FFFF00"/>
          </a:solidFill>
          <a:ln w="12700" cap="sq">
            <a:solidFill>
              <a:srgbClr val="00FF99"/>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40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ع</a:t>
            </a:r>
            <a:endParaRPr lang="en-US" altLang="en-US" sz="40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130" name="Text Box 10"/>
          <p:cNvSpPr txBox="1">
            <a:spLocks noChangeArrowheads="1"/>
          </p:cNvSpPr>
          <p:nvPr/>
        </p:nvSpPr>
        <p:spPr bwMode="auto">
          <a:xfrm>
            <a:off x="3178965" y="4876800"/>
            <a:ext cx="1281120" cy="1200329"/>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600" b="1" dirty="0">
                <a:latin typeface="Arial" panose="020B0604020202020204" pitchFamily="34" charset="0"/>
                <a:cs typeface="Arial" panose="020B0604020202020204" pitchFamily="34" charset="0"/>
              </a:rPr>
              <a:t>أشقلون</a:t>
            </a:r>
            <a:endParaRPr lang="en-US" altLang="en-US" sz="3600" b="1" dirty="0">
              <a:latin typeface="Arial" panose="020B0604020202020204" pitchFamily="34" charset="0"/>
              <a:cs typeface="Arial" panose="020B0604020202020204" pitchFamily="34" charset="0"/>
            </a:endParaRPr>
          </a:p>
          <a:p>
            <a:pPr algn="ctr" eaLnBrk="1" hangingPunct="1"/>
            <a:r>
              <a:rPr lang="ar-JO" altLang="en-US" sz="3600" b="1" dirty="0">
                <a:latin typeface="Arial" panose="020B0604020202020204" pitchFamily="34" charset="0"/>
                <a:cs typeface="Arial" panose="020B0604020202020204" pitchFamily="34" charset="0"/>
              </a:rPr>
              <a:t>أشدود</a:t>
            </a:r>
            <a:endParaRPr lang="en-US" altLang="en-US" sz="3600" b="1" dirty="0">
              <a:latin typeface="Arial" panose="020B0604020202020204" pitchFamily="34" charset="0"/>
              <a:cs typeface="Arial" panose="020B0604020202020204" pitchFamily="34" charset="0"/>
            </a:endParaRPr>
          </a:p>
        </p:txBody>
      </p:sp>
      <p:sp>
        <p:nvSpPr>
          <p:cNvPr id="5131" name="Text Box 11"/>
          <p:cNvSpPr txBox="1">
            <a:spLocks noChangeArrowheads="1"/>
          </p:cNvSpPr>
          <p:nvPr/>
        </p:nvSpPr>
        <p:spPr bwMode="auto">
          <a:xfrm>
            <a:off x="5208588" y="4876800"/>
            <a:ext cx="1295400" cy="1200329"/>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latin typeface="Arial" panose="020B0604020202020204" pitchFamily="34" charset="0"/>
                <a:cs typeface="Arial" panose="020B0604020202020204" pitchFamily="34" charset="0"/>
              </a:rPr>
              <a:t>غزة</a:t>
            </a:r>
            <a:r>
              <a:rPr lang="en-US" altLang="en-US" sz="3600" b="1" dirty="0">
                <a:latin typeface="Arial" panose="020B0604020202020204" pitchFamily="34" charset="0"/>
                <a:cs typeface="Arial" panose="020B0604020202020204" pitchFamily="34" charset="0"/>
              </a:rPr>
              <a:t> </a:t>
            </a:r>
            <a:r>
              <a:rPr lang="ar-JO" altLang="en-US" sz="3600" b="1" dirty="0">
                <a:latin typeface="Arial" panose="020B0604020202020204" pitchFamily="34" charset="0"/>
                <a:cs typeface="Arial" panose="020B0604020202020204" pitchFamily="34" charset="0"/>
              </a:rPr>
              <a:t>جت</a:t>
            </a:r>
            <a:endParaRPr lang="en-US" altLang="en-US" sz="3600" b="1" dirty="0">
              <a:latin typeface="Arial" panose="020B0604020202020204" pitchFamily="34" charset="0"/>
              <a:cs typeface="Arial" panose="020B0604020202020204" pitchFamily="34" charset="0"/>
            </a:endParaRPr>
          </a:p>
        </p:txBody>
      </p:sp>
      <p:sp>
        <p:nvSpPr>
          <p:cNvPr id="5132" name="Text Box 12"/>
          <p:cNvSpPr txBox="1">
            <a:spLocks noChangeArrowheads="1"/>
          </p:cNvSpPr>
          <p:nvPr/>
        </p:nvSpPr>
        <p:spPr bwMode="auto">
          <a:xfrm>
            <a:off x="7164570" y="5029200"/>
            <a:ext cx="1242649" cy="646331"/>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600" b="1" dirty="0">
                <a:latin typeface="Arial" panose="020B0604020202020204" pitchFamily="34" charset="0"/>
                <a:cs typeface="Arial" panose="020B0604020202020204" pitchFamily="34" charset="0"/>
              </a:rPr>
              <a:t>عقرون</a:t>
            </a:r>
            <a:endParaRPr lang="en-US" altLang="en-US" sz="3600" b="1" dirty="0">
              <a:latin typeface="Arial" panose="020B0604020202020204" pitchFamily="34" charset="0"/>
              <a:cs typeface="Arial" panose="020B0604020202020204" pitchFamily="34" charset="0"/>
            </a:endParaRPr>
          </a:p>
        </p:txBody>
      </p:sp>
      <p:sp>
        <p:nvSpPr>
          <p:cNvPr id="5133" name="Text Box 13"/>
          <p:cNvSpPr txBox="1">
            <a:spLocks noChangeArrowheads="1"/>
          </p:cNvSpPr>
          <p:nvPr/>
        </p:nvSpPr>
        <p:spPr bwMode="auto">
          <a:xfrm>
            <a:off x="971550" y="2133600"/>
            <a:ext cx="7943850" cy="1815882"/>
          </a:xfrm>
          <a:prstGeom prst="rect">
            <a:avLst/>
          </a:prstGeom>
          <a:solidFill>
            <a:srgbClr val="FFFF00"/>
          </a:solidFill>
          <a:ln w="12700" cap="sq">
            <a:noFill/>
            <a:miter lim="800000"/>
            <a:headEnd type="none" w="sm" len="sm"/>
            <a:tailEnd type="none" w="sm" len="sm"/>
          </a:ln>
          <a:effec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تطور الفلسطيون ليصيروا خمس مدن.</a:t>
            </a:r>
            <a:r>
              <a:rPr lang="en-US"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ctr" eaLnBrk="1" hangingPunct="1">
              <a:spcBef>
                <a:spcPct val="50000"/>
              </a:spcBef>
            </a:pPr>
            <a:r>
              <a:rPr lang="ar-JO"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سميت هذه المدن بينتابوليس</a:t>
            </a:r>
            <a:r>
              <a:rPr lang="en-US"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ctr" eaLnBrk="1" hangingPunct="1">
              <a:spcBef>
                <a:spcPct val="50000"/>
              </a:spcBef>
            </a:pPr>
            <a:r>
              <a:rPr lang="ar-JO"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كل مدينة يسيطر عليها إله</a:t>
            </a:r>
            <a:endParaRPr lang="en-US"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8557" name="Text Box 9"/>
          <p:cNvSpPr txBox="1">
            <a:spLocks noChangeArrowheads="1"/>
          </p:cNvSpPr>
          <p:nvPr/>
        </p:nvSpPr>
        <p:spPr bwMode="auto">
          <a:xfrm>
            <a:off x="8731250" y="76200"/>
            <a:ext cx="530915"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20</a:t>
            </a:r>
            <a:endParaRPr lang="en-US" altLang="en-US" b="1" dirty="0">
              <a:solidFill>
                <a:schemeClr val="bg1"/>
              </a:solidFill>
              <a:latin typeface="Arial" panose="020B0604020202020204" pitchFamily="34" charset="0"/>
              <a:cs typeface="Arial" panose="020B0604020202020204" pitchFamily="34" charset="0"/>
            </a:endParaRPr>
          </a:p>
        </p:txBody>
      </p:sp>
      <p:sp>
        <p:nvSpPr>
          <p:cNvPr id="108558" name="Title 1"/>
          <p:cNvSpPr>
            <a:spLocks noGrp="1"/>
          </p:cNvSpPr>
          <p:nvPr>
            <p:ph type="title" idx="4294967295"/>
          </p:nvPr>
        </p:nvSpPr>
        <p:spPr>
          <a:xfrm>
            <a:off x="-2339975" y="476250"/>
            <a:ext cx="2232025" cy="2532063"/>
          </a:xfrm>
        </p:spPr>
        <p:txBody>
          <a:bodyPr/>
          <a:lstStyle/>
          <a:p>
            <a:r>
              <a:rPr lang="ar-JO" altLang="en-US" dirty="0">
                <a:ea typeface="ＭＳ Ｐゴシック" pitchFamily="34" charset="-128"/>
              </a:rPr>
              <a:t>الخصائص</a:t>
            </a:r>
            <a:endParaRPr lang="en-US" altLang="en-US" dirty="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25">
                                            <p:txEl>
                                              <p:charRg st="4294967295" end="4294967295"/>
                                            </p:txEl>
                                          </p:spTgt>
                                        </p:tgtEl>
                                        <p:attrNameLst>
                                          <p:attrName>style.visibility</p:attrName>
                                        </p:attrNameLst>
                                      </p:cBhvr>
                                      <p:to>
                                        <p:strVal val="visible"/>
                                      </p:to>
                                    </p:set>
                                    <p:animEffect transition="in" filter="wipe(up)">
                                      <p:cBhvr>
                                        <p:cTn id="7" dur="500"/>
                                        <p:tgtEl>
                                          <p:spTgt spid="5125">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123">
                                            <p:txEl>
                                              <p:charRg st="4294967295" end="4294967295"/>
                                            </p:txEl>
                                          </p:spTgt>
                                        </p:tgtEl>
                                        <p:attrNameLst>
                                          <p:attrName>style.visibility</p:attrName>
                                        </p:attrNameLst>
                                      </p:cBhvr>
                                      <p:to>
                                        <p:strVal val="visible"/>
                                      </p:to>
                                    </p:set>
                                    <p:anim calcmode="lin" valueType="num">
                                      <p:cBhvr additive="base">
                                        <p:cTn id="12" dur="500" fill="hold"/>
                                        <p:tgtEl>
                                          <p:spTgt spid="512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152"/>
                                        </p:tgtEl>
                                        <p:attrNameLst>
                                          <p:attrName>style.visibility</p:attrName>
                                        </p:attrNameLst>
                                      </p:cBhvr>
                                      <p:to>
                                        <p:strVal val="visible"/>
                                      </p:to>
                                    </p:set>
                                    <p:anim calcmode="lin" valueType="num">
                                      <p:cBhvr>
                                        <p:cTn id="18" dur="500" fill="hold"/>
                                        <p:tgtEl>
                                          <p:spTgt spid="6152"/>
                                        </p:tgtEl>
                                        <p:attrNameLst>
                                          <p:attrName>ppt_w</p:attrName>
                                        </p:attrNameLst>
                                      </p:cBhvr>
                                      <p:tavLst>
                                        <p:tav tm="0">
                                          <p:val>
                                            <p:fltVal val="0"/>
                                          </p:val>
                                        </p:tav>
                                        <p:tav tm="100000">
                                          <p:val>
                                            <p:strVal val="#ppt_w"/>
                                          </p:val>
                                        </p:tav>
                                      </p:tavLst>
                                    </p:anim>
                                    <p:anim calcmode="lin" valueType="num">
                                      <p:cBhvr>
                                        <p:cTn id="19" dur="500" fill="hold"/>
                                        <p:tgtEl>
                                          <p:spTgt spid="615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133">
                                            <p:txEl>
                                              <p:charRg st="4294967295" end="4294967295"/>
                                            </p:txEl>
                                          </p:spTgt>
                                        </p:tgtEl>
                                        <p:attrNameLst>
                                          <p:attrName>style.visibility</p:attrName>
                                        </p:attrNameLst>
                                      </p:cBhvr>
                                      <p:to>
                                        <p:strVal val="visible"/>
                                      </p:to>
                                    </p:set>
                                    <p:anim calcmode="lin" valueType="num">
                                      <p:cBhvr additive="base">
                                        <p:cTn id="24" dur="500" fill="hold"/>
                                        <p:tgtEl>
                                          <p:spTgt spid="513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13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127"/>
                                        </p:tgtEl>
                                        <p:attrNameLst>
                                          <p:attrName>style.visibility</p:attrName>
                                        </p:attrNameLst>
                                      </p:cBhvr>
                                      <p:to>
                                        <p:strVal val="visible"/>
                                      </p:to>
                                    </p:set>
                                    <p:anim calcmode="lin" valueType="num">
                                      <p:cBhvr additive="base">
                                        <p:cTn id="30" dur="500" fill="hold"/>
                                        <p:tgtEl>
                                          <p:spTgt spid="5127"/>
                                        </p:tgtEl>
                                        <p:attrNameLst>
                                          <p:attrName>ppt_x</p:attrName>
                                        </p:attrNameLst>
                                      </p:cBhvr>
                                      <p:tavLst>
                                        <p:tav tm="0">
                                          <p:val>
                                            <p:strVal val="0-#ppt_w/2"/>
                                          </p:val>
                                        </p:tav>
                                        <p:tav tm="100000">
                                          <p:val>
                                            <p:strVal val="#ppt_x"/>
                                          </p:val>
                                        </p:tav>
                                      </p:tavLst>
                                    </p:anim>
                                    <p:anim calcmode="lin" valueType="num">
                                      <p:cBhvr additive="base">
                                        <p:cTn id="31" dur="500" fill="hold"/>
                                        <p:tgtEl>
                                          <p:spTgt spid="512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5128"/>
                                        </p:tgtEl>
                                        <p:attrNameLst>
                                          <p:attrName>style.visibility</p:attrName>
                                        </p:attrNameLst>
                                      </p:cBhvr>
                                      <p:to>
                                        <p:strVal val="visible"/>
                                      </p:to>
                                    </p:set>
                                    <p:anim calcmode="lin" valueType="num">
                                      <p:cBhvr additive="base">
                                        <p:cTn id="36" dur="500" fill="hold"/>
                                        <p:tgtEl>
                                          <p:spTgt spid="5128"/>
                                        </p:tgtEl>
                                        <p:attrNameLst>
                                          <p:attrName>ppt_x</p:attrName>
                                        </p:attrNameLst>
                                      </p:cBhvr>
                                      <p:tavLst>
                                        <p:tav tm="0">
                                          <p:val>
                                            <p:strVal val="#ppt_x"/>
                                          </p:val>
                                        </p:tav>
                                        <p:tav tm="100000">
                                          <p:val>
                                            <p:strVal val="#ppt_x"/>
                                          </p:val>
                                        </p:tav>
                                      </p:tavLst>
                                    </p:anim>
                                    <p:anim calcmode="lin" valueType="num">
                                      <p:cBhvr additive="base">
                                        <p:cTn id="37" dur="500" fill="hold"/>
                                        <p:tgtEl>
                                          <p:spTgt spid="5128"/>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5129"/>
                                        </p:tgtEl>
                                        <p:attrNameLst>
                                          <p:attrName>style.visibility</p:attrName>
                                        </p:attrNameLst>
                                      </p:cBhvr>
                                      <p:to>
                                        <p:strVal val="visible"/>
                                      </p:to>
                                    </p:set>
                                    <p:anim calcmode="lin" valueType="num">
                                      <p:cBhvr additive="base">
                                        <p:cTn id="42" dur="500" fill="hold"/>
                                        <p:tgtEl>
                                          <p:spTgt spid="5129"/>
                                        </p:tgtEl>
                                        <p:attrNameLst>
                                          <p:attrName>ppt_x</p:attrName>
                                        </p:attrNameLst>
                                      </p:cBhvr>
                                      <p:tavLst>
                                        <p:tav tm="0">
                                          <p:val>
                                            <p:strVal val="1+#ppt_w/2"/>
                                          </p:val>
                                        </p:tav>
                                        <p:tav tm="100000">
                                          <p:val>
                                            <p:strVal val="#ppt_x"/>
                                          </p:val>
                                        </p:tav>
                                      </p:tavLst>
                                    </p:anim>
                                    <p:anim calcmode="lin" valueType="num">
                                      <p:cBhvr additive="base">
                                        <p:cTn id="43" dur="500" fill="hold"/>
                                        <p:tgtEl>
                                          <p:spTgt spid="512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2" fill="hold" grpId="0" nodeType="clickEffect">
                                  <p:stCondLst>
                                    <p:cond delay="0"/>
                                  </p:stCondLst>
                                  <p:childTnLst>
                                    <p:set>
                                      <p:cBhvr>
                                        <p:cTn id="47" dur="1" fill="hold">
                                          <p:stCondLst>
                                            <p:cond delay="0"/>
                                          </p:stCondLst>
                                        </p:cTn>
                                        <p:tgtEl>
                                          <p:spTgt spid="5130">
                                            <p:txEl>
                                              <p:charRg st="4294967295" end="4294967295"/>
                                            </p:txEl>
                                          </p:spTgt>
                                        </p:tgtEl>
                                        <p:attrNameLst>
                                          <p:attrName>style.visibility</p:attrName>
                                        </p:attrNameLst>
                                      </p:cBhvr>
                                      <p:to>
                                        <p:strVal val="visible"/>
                                      </p:to>
                                    </p:set>
                                    <p:anim calcmode="lin" valueType="num">
                                      <p:cBhvr additive="base">
                                        <p:cTn id="48" dur="500" fill="hold"/>
                                        <p:tgtEl>
                                          <p:spTgt spid="5130">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130">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131">
                                            <p:txEl>
                                              <p:charRg st="4294967295" end="4294967295"/>
                                            </p:txEl>
                                          </p:spTgt>
                                        </p:tgtEl>
                                        <p:attrNameLst>
                                          <p:attrName>style.visibility</p:attrName>
                                        </p:attrNameLst>
                                      </p:cBhvr>
                                      <p:to>
                                        <p:strVal val="visible"/>
                                      </p:to>
                                    </p:set>
                                    <p:anim calcmode="lin" valueType="num">
                                      <p:cBhvr additive="base">
                                        <p:cTn id="54" dur="500" fill="hold"/>
                                        <p:tgtEl>
                                          <p:spTgt spid="513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131">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6" fill="hold" grpId="0" nodeType="clickEffect">
                                  <p:stCondLst>
                                    <p:cond delay="0"/>
                                  </p:stCondLst>
                                  <p:childTnLst>
                                    <p:set>
                                      <p:cBhvr>
                                        <p:cTn id="59" dur="1" fill="hold">
                                          <p:stCondLst>
                                            <p:cond delay="0"/>
                                          </p:stCondLst>
                                        </p:cTn>
                                        <p:tgtEl>
                                          <p:spTgt spid="5132">
                                            <p:txEl>
                                              <p:charRg st="4294967295" end="4294967295"/>
                                            </p:txEl>
                                          </p:spTgt>
                                        </p:tgtEl>
                                        <p:attrNameLst>
                                          <p:attrName>style.visibility</p:attrName>
                                        </p:attrNameLst>
                                      </p:cBhvr>
                                      <p:to>
                                        <p:strVal val="visible"/>
                                      </p:to>
                                    </p:set>
                                    <p:anim calcmode="lin" valueType="num">
                                      <p:cBhvr additive="base">
                                        <p:cTn id="60" dur="500" fill="hold"/>
                                        <p:tgtEl>
                                          <p:spTgt spid="5132">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513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nimBg="1"/>
      <p:bldP spid="5123" grpId="0" autoUpdateAnimBg="0"/>
      <p:bldP spid="5125" grpId="0" autoUpdateAnimBg="0"/>
      <p:bldP spid="5127" grpId="0" animBg="1" autoUpdateAnimBg="0"/>
      <p:bldP spid="5128" grpId="0" animBg="1" autoUpdateAnimBg="0"/>
      <p:bldP spid="5129" grpId="0" animBg="1" autoUpdateAnimBg="0"/>
      <p:bldP spid="5130" grpId="0" autoUpdateAnimBg="0"/>
      <p:bldP spid="5131" grpId="0" autoUpdateAnimBg="0"/>
      <p:bldP spid="5132" grpId="0" autoUpdateAnimBg="0"/>
      <p:bldP spid="5133" grpId="0"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5132</TotalTime>
  <Words>2518</Words>
  <Application>Microsoft Macintosh PowerPoint</Application>
  <PresentationFormat>On-screen Show (4:3)</PresentationFormat>
  <Paragraphs>386</Paragraphs>
  <Slides>54</Slides>
  <Notes>14</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54</vt:i4>
      </vt:variant>
    </vt:vector>
  </HeadingPairs>
  <TitlesOfParts>
    <vt:vector size="73" baseType="lpstr">
      <vt:lpstr>ＭＳ Ｐゴシック</vt:lpstr>
      <vt:lpstr>新細明體</vt:lpstr>
      <vt:lpstr>SimSun</vt:lpstr>
      <vt:lpstr>Times</vt:lpstr>
      <vt:lpstr>Arial</vt:lpstr>
      <vt:lpstr>Garamond</vt:lpstr>
      <vt:lpstr>Monotype Sorts</vt:lpstr>
      <vt:lpstr>Times New Roman</vt:lpstr>
      <vt:lpstr>Wingdings</vt:lpstr>
      <vt:lpstr>Default Design</vt:lpstr>
      <vt:lpstr>Kimono</vt:lpstr>
      <vt:lpstr>Orbit</vt:lpstr>
      <vt:lpstr>2_Default Design</vt:lpstr>
      <vt:lpstr>3_Default Design</vt:lpstr>
      <vt:lpstr>Fireball</vt:lpstr>
      <vt:lpstr>6_SERENE</vt:lpstr>
      <vt:lpstr>11_Default Design</vt:lpstr>
      <vt:lpstr>3_Stream</vt:lpstr>
      <vt:lpstr>1_Kimono</vt:lpstr>
      <vt:lpstr>الفلسطيين</vt:lpstr>
      <vt:lpstr>تاريخ الشرق الأدنى القديم (نظرة عامة)</vt:lpstr>
      <vt:lpstr>جغرافيا الشرق الأدنى القديم</vt:lpstr>
      <vt:lpstr>الأصول</vt:lpstr>
      <vt:lpstr>الأصول</vt:lpstr>
      <vt:lpstr>الإرتفاعات في أقسام الشمال والجنوب</vt:lpstr>
      <vt:lpstr>السهل الساحلي</vt:lpstr>
      <vt:lpstr>المرحلة اليسرى</vt:lpstr>
      <vt:lpstr>الخصائص</vt:lpstr>
      <vt:lpstr>منطقة فلسطين اليوم</vt:lpstr>
      <vt:lpstr> تخلت إسرائيل لاحقاً عن قطاع غزة</vt:lpstr>
      <vt:lpstr>غزة عن قرب في 1999</vt:lpstr>
      <vt:lpstr>جغرافية فلسطية</vt:lpstr>
      <vt:lpstr>اكتشافات أثرية رئيسية</vt:lpstr>
      <vt:lpstr>أشقلون</vt:lpstr>
      <vt:lpstr>Nike</vt:lpstr>
      <vt:lpstr>أشدود</vt:lpstr>
      <vt:lpstr>أواني جميلة من الصناعة الفلسطية</vt:lpstr>
      <vt:lpstr>الفخار</vt:lpstr>
      <vt:lpstr>غزة</vt:lpstr>
      <vt:lpstr>السهل الساحلي</vt:lpstr>
      <vt:lpstr>Gath </vt:lpstr>
      <vt:lpstr>Samson's Weakness</vt:lpstr>
      <vt:lpstr>عقرون</vt:lpstr>
      <vt:lpstr>اللغة</vt:lpstr>
      <vt:lpstr>حدادو الحديد</vt:lpstr>
      <vt:lpstr>الدين</vt:lpstr>
      <vt:lpstr>عستاروث / عشتاروث</vt:lpstr>
      <vt:lpstr>أشكال أخرى للإلهات</vt:lpstr>
      <vt:lpstr>بعل زبوب ... بعل ماذا؟</vt:lpstr>
      <vt:lpstr>بعض الإقتراحات:</vt:lpstr>
      <vt:lpstr>داجون ... احزر؟</vt:lpstr>
      <vt:lpstr>ما يعتقد البعض بأنه  داجون الفلسطيني؟</vt:lpstr>
      <vt:lpstr>إله القمح؟</vt:lpstr>
      <vt:lpstr>أعمدة هيكل داجون</vt:lpstr>
      <vt:lpstr>هيكل داجون</vt:lpstr>
      <vt:lpstr>داجون القرن الحادي والعشرين</vt:lpstr>
      <vt:lpstr>كان الفلسطيون شعباً مخيفاً</vt:lpstr>
      <vt:lpstr>درع جليات</vt:lpstr>
      <vt:lpstr>قدرات الفلسطيين العسكرية (1 صم 17: 5-7)</vt:lpstr>
      <vt:lpstr>الأسلحة</vt:lpstr>
      <vt:lpstr>التنظيم العسكري الفلسطيني</vt:lpstr>
      <vt:lpstr>الملخص</vt:lpstr>
      <vt:lpstr>اهمية التكنولوجيا</vt:lpstr>
      <vt:lpstr>تم ذكر الفلسطيين باكراً جداً</vt:lpstr>
      <vt:lpstr>15 هكذا قال السيد الرب: من أجل أن الفلسطينيين قد عملوا بالإنتقام، وانتقموا نقمة بالإهانة إلى الموت للخراب من عداوة أبدية 16 فلذلك هكذا قال السيد الرب: هأنذا أمد يدي على الفلسطينيين وأستأصل الكريتيين، وأهلك بقية ساحل البحر. 17 وأجري عليهم نقمات عظيمة بتأديب سخط، فيعلمون أني أنا الرب إذ أجعل نقمتي عليهم.</vt:lpstr>
      <vt:lpstr>التداعيات</vt:lpstr>
      <vt:lpstr>1 صموئيل 17 أسئلة للتفكير</vt:lpstr>
      <vt:lpstr>جيران إسرائيل الغربيين المبكرين</vt:lpstr>
      <vt:lpstr>جيران إسرائيل الغربيين المبكرين</vt:lpstr>
      <vt:lpstr>جيران إسرائيل الغربيين المبكرين</vt:lpstr>
      <vt:lpstr>تقديم</vt:lpstr>
      <vt:lpstr>Black</vt:lpstr>
      <vt:lpstr>الرابط للعرض التقديميِّ "خلفيَّات العهد القديم" متاحٌ على الموقع الإلكترونيّ: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Budianto</dc:creator>
  <cp:lastModifiedBy>Rick Griffith</cp:lastModifiedBy>
  <cp:revision>162</cp:revision>
  <dcterms:created xsi:type="dcterms:W3CDTF">2009-09-02T03:11:33Z</dcterms:created>
  <dcterms:modified xsi:type="dcterms:W3CDTF">2024-03-31T08:34:04Z</dcterms:modified>
</cp:coreProperties>
</file>