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F_D061F7A4.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1" r:id="rId3"/>
    <p:sldMasterId id="2147483649" r:id="rId4"/>
    <p:sldMasterId id="2147484159" r:id="rId5"/>
    <p:sldMasterId id="2147484171" r:id="rId6"/>
    <p:sldMasterId id="2147484183" r:id="rId7"/>
    <p:sldMasterId id="2147484195" r:id="rId8"/>
    <p:sldMasterId id="2147484208" r:id="rId9"/>
    <p:sldMasterId id="2147484210" r:id="rId10"/>
    <p:sldMasterId id="2147484223" r:id="rId11"/>
    <p:sldMasterId id="2147484236" r:id="rId12"/>
    <p:sldMasterId id="2147484252" r:id="rId13"/>
    <p:sldMasterId id="2147484265" r:id="rId14"/>
    <p:sldMasterId id="2147484277" r:id="rId15"/>
    <p:sldMasterId id="2147484289" r:id="rId16"/>
    <p:sldMasterId id="2147484301" r:id="rId17"/>
    <p:sldMasterId id="2147484315" r:id="rId18"/>
    <p:sldMasterId id="2147484329" r:id="rId19"/>
  </p:sldMasterIdLst>
  <p:notesMasterIdLst>
    <p:notesMasterId r:id="rId98"/>
  </p:notesMasterIdLst>
  <p:sldIdLst>
    <p:sldId id="309" r:id="rId20"/>
    <p:sldId id="280" r:id="rId21"/>
    <p:sldId id="262" r:id="rId22"/>
    <p:sldId id="263" r:id="rId23"/>
    <p:sldId id="265" r:id="rId24"/>
    <p:sldId id="264" r:id="rId25"/>
    <p:sldId id="266" r:id="rId26"/>
    <p:sldId id="283" r:id="rId27"/>
    <p:sldId id="256" r:id="rId28"/>
    <p:sldId id="257" r:id="rId29"/>
    <p:sldId id="258" r:id="rId30"/>
    <p:sldId id="284" r:id="rId31"/>
    <p:sldId id="311" r:id="rId32"/>
    <p:sldId id="2493" r:id="rId33"/>
    <p:sldId id="2494" r:id="rId34"/>
    <p:sldId id="5198" r:id="rId35"/>
    <p:sldId id="451" r:id="rId36"/>
    <p:sldId id="4128" r:id="rId37"/>
    <p:sldId id="4129" r:id="rId38"/>
    <p:sldId id="3931" r:id="rId39"/>
    <p:sldId id="4007" r:id="rId40"/>
    <p:sldId id="4008" r:id="rId41"/>
    <p:sldId id="4134" r:id="rId42"/>
    <p:sldId id="4009" r:id="rId43"/>
    <p:sldId id="4010" r:id="rId44"/>
    <p:sldId id="267" r:id="rId45"/>
    <p:sldId id="4756" r:id="rId46"/>
    <p:sldId id="273" r:id="rId47"/>
    <p:sldId id="274" r:id="rId48"/>
    <p:sldId id="275" r:id="rId49"/>
    <p:sldId id="272" r:id="rId50"/>
    <p:sldId id="5253" r:id="rId51"/>
    <p:sldId id="270" r:id="rId52"/>
    <p:sldId id="281" r:id="rId53"/>
    <p:sldId id="292" r:id="rId54"/>
    <p:sldId id="276" r:id="rId55"/>
    <p:sldId id="285" r:id="rId56"/>
    <p:sldId id="286" r:id="rId57"/>
    <p:sldId id="287" r:id="rId58"/>
    <p:sldId id="288" r:id="rId59"/>
    <p:sldId id="289" r:id="rId60"/>
    <p:sldId id="290" r:id="rId61"/>
    <p:sldId id="291" r:id="rId62"/>
    <p:sldId id="293" r:id="rId63"/>
    <p:sldId id="294" r:id="rId64"/>
    <p:sldId id="308" r:id="rId65"/>
    <p:sldId id="329" r:id="rId66"/>
    <p:sldId id="318" r:id="rId67"/>
    <p:sldId id="319" r:id="rId68"/>
    <p:sldId id="302" r:id="rId69"/>
    <p:sldId id="367" r:id="rId70"/>
    <p:sldId id="1859" r:id="rId71"/>
    <p:sldId id="307" r:id="rId72"/>
    <p:sldId id="330" r:id="rId73"/>
    <p:sldId id="331" r:id="rId74"/>
    <p:sldId id="332" r:id="rId75"/>
    <p:sldId id="333" r:id="rId76"/>
    <p:sldId id="320" r:id="rId77"/>
    <p:sldId id="321" r:id="rId78"/>
    <p:sldId id="344" r:id="rId79"/>
    <p:sldId id="322" r:id="rId80"/>
    <p:sldId id="343" r:id="rId81"/>
    <p:sldId id="325" r:id="rId82"/>
    <p:sldId id="327" r:id="rId83"/>
    <p:sldId id="4198" r:id="rId84"/>
    <p:sldId id="4172" r:id="rId85"/>
    <p:sldId id="4173" r:id="rId86"/>
    <p:sldId id="4174" r:id="rId87"/>
    <p:sldId id="4206" r:id="rId88"/>
    <p:sldId id="334" r:id="rId89"/>
    <p:sldId id="335" r:id="rId90"/>
    <p:sldId id="493" r:id="rId91"/>
    <p:sldId id="3999" r:id="rId92"/>
    <p:sldId id="5252" r:id="rId93"/>
    <p:sldId id="496" r:id="rId94"/>
    <p:sldId id="497" r:id="rId95"/>
    <p:sldId id="345" r:id="rId96"/>
    <p:sldId id="523" r:id="rId9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003704"/>
    <a:srgbClr val="FFFF00"/>
    <a:srgbClr val="9999FF"/>
    <a:srgbClr val="66FFFF"/>
    <a:srgbClr val="0099FF"/>
    <a:srgbClr val="996600"/>
    <a:srgbClr val="116A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82"/>
    <p:restoredTop sz="61597" autoAdjust="0"/>
  </p:normalViewPr>
  <p:slideViewPr>
    <p:cSldViewPr>
      <p:cViewPr varScale="1">
        <p:scale>
          <a:sx n="53" d="100"/>
          <a:sy n="53" d="100"/>
        </p:scale>
        <p:origin x="168" y="1112"/>
      </p:cViewPr>
      <p:guideLst>
        <p:guide orient="horz" pos="2160"/>
        <p:guide pos="2880"/>
      </p:guideLst>
    </p:cSldViewPr>
  </p:slideViewPr>
  <p:outlineViewPr>
    <p:cViewPr>
      <p:scale>
        <a:sx n="33" d="100"/>
        <a:sy n="33" d="100"/>
      </p:scale>
      <p:origin x="0" y="9568"/>
    </p:cViewPr>
  </p:outlineViewPr>
  <p:notesTextViewPr>
    <p:cViewPr>
      <p:scale>
        <a:sx n="100" d="100"/>
        <a:sy n="100" d="100"/>
      </p:scale>
      <p:origin x="0" y="0"/>
    </p:cViewPr>
  </p:notesTextViewPr>
  <p:sorterViewPr>
    <p:cViewPr varScale="1">
      <p:scale>
        <a:sx n="53" d="100"/>
        <a:sy n="5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microsoft.com/office/2018/10/relationships/authors" Target="author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comments/modernComment_16F_D061F7A4.xml><?xml version="1.0" encoding="utf-8"?>
<p188:cmLst xmlns:a="http://schemas.openxmlformats.org/drawingml/2006/main" xmlns:r="http://schemas.openxmlformats.org/officeDocument/2006/relationships" xmlns:p188="http://schemas.microsoft.com/office/powerpoint/2018/8/main">
  <p188:cm id="{A60EB9E5-E172-47BE-8F31-7F09804309FD}" authorId="{1BD382C0-389F-9080-FC1D-B7305FA6B5D8}" created="2023-11-26T12:27:48.686">
    <pc:sldMkLst xmlns:pc="http://schemas.microsoft.com/office/powerpoint/2013/main/command">
      <pc:docMk/>
      <pc:sldMk cId="3496081316" sldId="367"/>
    </pc:sldMkLst>
    <p188:txBody>
      <a:bodyPr/>
      <a:lstStyle/>
      <a:p>
        <a:r>
          <a:rPr lang="en-US"/>
          <a:t>Dr. Rick:
I have a question and a comment;;
The question:
Why did you put rebuilding of the temple first? Am I mistaken to think that it was the last stage of the rebuild after 
The comment:
The second stage happened after "30 years" of what, the first stage? 
If this is the case, &amp; we add the 70 years numbers don't make sense to me. 
If exile started on 605 BC and was completed in 516 BC (including the second meaning of exile for the temple). So the total is 90 years.
The other option is that 30 years &amp; 70 years are not consecutive, but overlapping. If this is the case, I suggest making it clear by saying:
30 years after ??? (605 or 586)
70 years after ??? (605 or 586)
If you don't want to commit to any of the two dates, then maybe we can say:
30 years after ??? (the exile)
70 years after ??? (the exile)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60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F96DEB3-BF12-4904-94B3-487853E9F6CD}" type="slidenum">
              <a:rPr lang="en-US" altLang="en-US"/>
              <a:pPr/>
              <a:t>‹#›</a:t>
            </a:fld>
            <a:endParaRPr lang="en-US" altLang="en-US"/>
          </a:p>
        </p:txBody>
      </p:sp>
    </p:spTree>
    <p:extLst>
      <p:ext uri="{BB962C8B-B14F-4D97-AF65-F5344CB8AC3E}">
        <p14:creationId xmlns:p14="http://schemas.microsoft.com/office/powerpoint/2010/main" val="3202881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28" charset="0"/>
        <a:ea typeface="ＭＳ Ｐゴシック" charset="0"/>
        <a:cs typeface="Geneva" pitchFamily="-112" charset="0"/>
      </a:defRPr>
    </a:lvl1pPr>
    <a:lvl2pPr marL="4572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2pPr>
    <a:lvl3pPr marL="9144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3pPr>
    <a:lvl4pPr marL="13716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4pPr>
    <a:lvl5pPr marL="18288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bdalonymu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Common-403</a:t>
            </a:r>
          </a:p>
          <a:p>
            <a:pPr eaLnBrk="1" hangingPunct="1"/>
            <a:r>
              <a:rPr lang="en-US" b="1" dirty="0">
                <a:latin typeface="Arial" panose="020B0604020202020204" pitchFamily="34" charset="0"/>
                <a:ea typeface="ＭＳ Ｐゴシック" charset="0"/>
                <a:cs typeface="Arial" panose="020B0604020202020204" pitchFamily="34" charset="0"/>
              </a:rPr>
              <a:t>OS-27-Daniel-124</a:t>
            </a:r>
          </a:p>
          <a:p>
            <a:pPr eaLnBrk="1" hangingPunct="1"/>
            <a:r>
              <a:rPr lang="en-US" b="1" dirty="0">
                <a:latin typeface="Arial" panose="020B0604020202020204" pitchFamily="34" charset="0"/>
                <a:ea typeface="ＭＳ Ｐゴシック" charset="0"/>
                <a:cs typeface="Arial" panose="020B0604020202020204" pitchFamily="34" charset="0"/>
              </a:rPr>
              <a:t>OS-35-Habakkuk-168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r>
              <a:rPr lang="en-US" i="1" dirty="0">
                <a:hlinkClick r:id="rId3"/>
              </a:rPr>
              <a:t>https://en.wikipedia.org › wiki › Abdalonymus</a:t>
            </a:r>
            <a:endParaRPr lang="en-US" dirty="0">
              <a:hlinkClick r:id="rId3"/>
            </a:endParaRPr>
          </a:p>
          <a:p>
            <a:r>
              <a:rPr lang="en-US" i="1" dirty="0">
                <a:effectLst/>
              </a:rPr>
              <a:t>Abdalonymus</a:t>
            </a:r>
            <a:r>
              <a:rPr lang="en-US" dirty="0">
                <a:effectLst/>
              </a:rPr>
              <a:t> was a Phoenician botanist and gardener of royal descent, who became King of Sidon under Alexander the Great in 332 BC. </a:t>
            </a:r>
            <a:r>
              <a:rPr lang="en-US" i="1" dirty="0">
                <a:effectLst/>
              </a:rPr>
              <a:t>Abdalonymus</a:t>
            </a:r>
            <a:r>
              <a:rPr lang="en-US" dirty="0">
                <a:effectLst/>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96DEB3-BF12-4904-94B3-487853E9F6CD}"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361771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كان عصْرُ ما بَعْد السبي في الواقع ثلاث فتراتٍ زمنيَّةٍ منفصلة:</a:t>
            </a:r>
            <a:endParaRPr lang="en-US" sz="1800" b="1" u="none" strike="noStrike" dirty="0">
              <a:solidFill>
                <a:srgbClr val="000000"/>
              </a:solidFill>
              <a:effectLst/>
              <a:latin typeface="Arial" panose="020B0604020202020204" pitchFamily="34" charset="0"/>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(١) إعادة بناء الهيكل بقيادة زربَّابل وحجِّي وزكريَّا على مرحلتين تحت حكْمِ كورش وداريوس.</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(٢) ثمَّ إنقاذ الأمَّة من الدمار على يد أستير بعْدَ حوالي ٣٠ عامًا تحت حكم أحشويروش.</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(٣) وأخيرًا، ترميم أسوار أورشليم وأبوابها (بوَّاباتها) على يد نحميا بعْدَ ٧٠ سنةً، وقد جرى الترميم في عهد الملك أرتحشستا.</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في عام 539 ق. م. في أثناء حُكْمِ داريوس، قرأ دانيال الكلام الوارد في إرميا 25: 11-12 الذي حدَّد فترة السبي بـِ 70 سنةً (605-536 ق.م.)، أو بكلماتٍ أُخرى، بعْدَ ثلاث سنواتٍ فقط (دانيال 9: 1-2). ولكن توجد طريقةٌ أُخرى للنظر إلى السبعين عامًا وهي أنَّ الهيكل كان في حالة خرابٍ من عام 586 ق. م. حتَّى 516 ق. م. وهي السنة التي اكتمل فيها بناءُ الهيكل الثاني.</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لا يخبرنا إرميا بالتحديد عن السنة التي بدأ بها السبي (الذي دام 70 عامًا) والسنة التي انتهى بها.</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ولكن يمكننا في الواقع تحديد ذلك بطريقتين- إمَّا أنَّه كان يقصد أنَّ سبي الشعب بدأ من سبي دانيال (605 ق. م.) إلى سنة عودة الشعب كلِّه (في عام 536 ق. م.)، وإمَّا أنَّ المقصود هو سبي الهيكل من سنة تدميره في 586 ق. م. إلى سنة إعادة بنائه في 516 ق. م.</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6DEB3-BF12-4904-94B3-487853E9F6CD}" type="slidenum">
              <a:rPr lang="en-US" altLang="en-US" smtClean="0"/>
              <a:pPr/>
              <a:t>57</a:t>
            </a:fld>
            <a:endParaRPr lang="en-US" altLang="en-US"/>
          </a:p>
        </p:txBody>
      </p:sp>
    </p:spTree>
    <p:extLst>
      <p:ext uri="{BB962C8B-B14F-4D97-AF65-F5344CB8AC3E}">
        <p14:creationId xmlns:p14="http://schemas.microsoft.com/office/powerpoint/2010/main" val="3533673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C86F243-0FA4-4A3B-9B86-D61B1E26E360}" type="slidenum">
              <a:rPr lang="en-US" altLang="en-US" sz="1200"/>
              <a:pPr eaLnBrk="1" hangingPunct="1"/>
              <a:t>64</a:t>
            </a:fld>
            <a:endParaRPr lang="en-US" altLang="en-US" sz="1200"/>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ea typeface="ＭＳ Ｐゴシック" pitchFamily="34" charset="-128"/>
                <a:cs typeface="Geneva" charset="0"/>
              </a:rPr>
              <a:t>http://gallery.euroweb.hu/art/g/gelder/esther.jpg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Esther had not been </a:t>
            </a:r>
            <a:r>
              <a:rPr lang="en-US" b="1" dirty="0" err="1">
                <a:latin typeface="Arial" panose="020B0604020202020204" pitchFamily="34" charset="0"/>
                <a:cs typeface="Arial" panose="020B0604020202020204" pitchFamily="34" charset="0"/>
              </a:rPr>
              <a:t>summonded</a:t>
            </a:r>
            <a:r>
              <a:rPr lang="en-US" b="1" dirty="0">
                <a:latin typeface="Arial" panose="020B0604020202020204" pitchFamily="34" charset="0"/>
                <a:cs typeface="Arial" panose="020B0604020202020204" pitchFamily="34" charset="0"/>
              </a:rPr>
              <a:t> by the king for</a:t>
            </a:r>
            <a:r>
              <a:rPr lang="en-US" b="1" baseline="0" dirty="0">
                <a:latin typeface="Arial" panose="020B0604020202020204" pitchFamily="34" charset="0"/>
                <a:cs typeface="Arial" panose="020B0604020202020204" pitchFamily="34" charset="0"/>
              </a:rPr>
              <a:t> over a month, and to come into his presence without an invitation was actually risking her very life.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sym typeface="Times New Roman"/>
            </a:endParaRPr>
          </a:p>
        </p:txBody>
      </p:sp>
    </p:spTree>
    <p:extLst>
      <p:ext uri="{BB962C8B-B14F-4D97-AF65-F5344CB8AC3E}">
        <p14:creationId xmlns:p14="http://schemas.microsoft.com/office/powerpoint/2010/main" val="3549251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a:t>
            </a:r>
            <a:r>
              <a:rPr lang="en-US" altLang="ja-JP" b="1" dirty="0" err="1">
                <a:latin typeface="Arial" panose="020B0604020202020204" pitchFamily="34" charset="0"/>
                <a:ea typeface="ＭＳ Ｐゴシック" charset="0"/>
                <a:cs typeface="Arial" panose="020B0604020202020204" pitchFamily="34" charset="0"/>
              </a:rPr>
              <a:t>means"Bel</a:t>
            </a:r>
            <a:r>
              <a:rPr lang="en-US" altLang="ja-JP" b="1" dirty="0">
                <a:latin typeface="Arial" panose="020B0604020202020204" pitchFamily="34" charset="0"/>
                <a:ea typeface="ＭＳ Ｐゴシック" charset="0"/>
                <a:cs typeface="Arial" panose="020B0604020202020204" pitchFamily="34" charset="0"/>
              </a:rPr>
              <a:t> (another name for the god </a:t>
            </a:r>
            <a:r>
              <a:rPr lang="en-US" altLang="ja-JP" b="1" dirty="0" err="1">
                <a:latin typeface="Arial" panose="020B0604020202020204" pitchFamily="34" charset="0"/>
                <a:ea typeface="ＭＳ Ｐゴシック" charset="0"/>
                <a:cs typeface="Arial" panose="020B0604020202020204" pitchFamily="34" charset="0"/>
              </a:rPr>
              <a:t>Marduk</a:t>
            </a:r>
            <a:r>
              <a:rPr lang="en-US" altLang="ja-JP" b="1"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a:t>
            </a:r>
            <a:r>
              <a:rPr lang="en-US" b="1" dirty="0" err="1">
                <a:latin typeface="Arial" panose="020B0604020202020204" pitchFamily="34" charset="0"/>
                <a:ea typeface="ＭＳ Ｐゴシック" charset="0"/>
                <a:cs typeface="Arial" panose="020B0604020202020204" pitchFamily="34" charset="0"/>
              </a:rPr>
              <a:t>Pentecost,"Daniel</a:t>
            </a:r>
            <a:r>
              <a:rPr lang="en-US" b="1" dirty="0">
                <a:latin typeface="Arial" panose="020B0604020202020204" pitchFamily="34" charset="0"/>
                <a:ea typeface="ＭＳ Ｐゴシック" charset="0"/>
                <a:cs typeface="Arial" panose="020B0604020202020204" pitchFamily="34" charset="0"/>
              </a:rPr>
              <a:t>,” eds. John F. Walvoord, Roy B. Zuck and Dallas Theological Seminary, The Bible Knowledge Commentary: An Exposition of the Scriptures (Wheaton, IL: Victor Books, 1983-1985), 1:1344.</a:t>
            </a:r>
          </a:p>
          <a:p>
            <a:pPr algn="l" eaLnBrk="1" hangingPunct="1"/>
            <a:r>
              <a:rPr lang="en-US" b="1" dirty="0">
                <a:latin typeface="Arial" panose="020B0604020202020204" pitchFamily="34" charset="0"/>
                <a:ea typeface="ＭＳ Ｐゴシック" charset="0"/>
                <a:cs typeface="Arial" panose="020B0604020202020204" pitchFamily="34" charset="0"/>
              </a:rPr>
              <a:t>__________</a:t>
            </a:r>
          </a:p>
          <a:p>
            <a:pPr algn="l" eaLnBrk="1" hangingPunct="1"/>
            <a:r>
              <a:rPr lang="en-US" b="1" dirty="0">
                <a:latin typeface="Arial" panose="020B0604020202020204" pitchFamily="34" charset="0"/>
                <a:ea typeface="ＭＳ Ｐゴシック" charset="0"/>
                <a:cs typeface="Arial" panose="020B0604020202020204" pitchFamily="34" charset="0"/>
              </a:rPr>
              <a:t>Common-405</a:t>
            </a:r>
          </a:p>
          <a:p>
            <a:pPr algn="l" eaLnBrk="1" hangingPunct="1"/>
            <a:r>
              <a:rPr lang="en-US" b="1" dirty="0">
                <a:latin typeface="Arial" panose="020B0604020202020204" pitchFamily="34" charset="0"/>
                <a:ea typeface="ＭＳ Ｐゴシック" charset="0"/>
                <a:cs typeface="Arial" panose="020B0604020202020204" pitchFamily="34" charset="0"/>
              </a:rPr>
              <a:t>OS-27-Daniel-125</a:t>
            </a:r>
          </a:p>
          <a:p>
            <a:pPr algn="l" eaLnBrk="1" hangingPunct="1"/>
            <a:r>
              <a:rPr lang="en-US" b="1" dirty="0">
                <a:latin typeface="Arial" panose="020B0604020202020204" pitchFamily="34" charset="0"/>
                <a:ea typeface="ＭＳ Ｐゴシック" charset="0"/>
                <a:cs typeface="Arial" panose="020B0604020202020204" pitchFamily="34" charset="0"/>
              </a:rPr>
              <a:t>OS-35-Habakkuk-169</a:t>
            </a:r>
          </a:p>
          <a:p>
            <a:pPr lvl="1" algn="l"/>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5830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F436A-CEF1-B648-BB16-0194DD65FD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In your small group, decide the correct order and the correct empire of these five developments.</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OB-13-Persians-66</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OS-12-2 Kings-239</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OS-14-2 Chron-315</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a:t>
            </a:r>
            <a:r>
              <a:rPr lang="ar-JO" dirty="0">
                <a:latin typeface="Times New Roman" charset="0"/>
                <a:ea typeface="ＭＳ Ｐゴシック" charset="0"/>
                <a:cs typeface="ＭＳ Ｐゴシック" charset="0"/>
              </a:rPr>
              <a:t>ا</a:t>
            </a:r>
            <a:r>
              <a:rPr lang="ar-SA" dirty="0">
                <a:latin typeface="Times New Roman" charset="0"/>
                <a:ea typeface="ＭＳ Ｐゴシック" charset="0"/>
                <a:cs typeface="ＭＳ Ｐゴシック" charset="0"/>
              </a:rPr>
              <a:t> في ذلك إسرائيل عندما سقطت السامرة عام 722 ق. م. تم ترحيل معظم الناس إلى بلدان </a:t>
            </a:r>
            <a:r>
              <a:rPr lang="ar-JO" sz="1200" kern="1200" dirty="0">
                <a:solidFill>
                  <a:srgbClr val="000000"/>
                </a:solidFill>
                <a:latin typeface="Times New Roman" charset="0"/>
                <a:ea typeface="ＭＳ Ｐゴシック" charset="0"/>
              </a:rPr>
              <a:t>أُخرى</a:t>
            </a:r>
            <a:r>
              <a:rPr lang="ar-SA" dirty="0">
                <a:latin typeface="Times New Roman" charset="0"/>
                <a:ea typeface="ＭＳ Ｐゴシック" charset="0"/>
                <a:cs typeface="ＭＳ Ｐゴシック" charset="0"/>
              </a:rPr>
              <a:t>،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a:t>
            </a:r>
            <a:r>
              <a:rPr lang="ar-JO" dirty="0">
                <a:latin typeface="Times New Roman" charset="0"/>
                <a:ea typeface="ＭＳ Ｐゴシック" charset="0"/>
                <a:cs typeface="ＭＳ Ｐゴシック" charset="0"/>
              </a:rPr>
              <a:t>أ</a:t>
            </a:r>
            <a:r>
              <a:rPr lang="ar-SA" dirty="0">
                <a:latin typeface="Times New Roman" charset="0"/>
                <a:ea typeface="ＭＳ Ｐゴシック" charset="0"/>
                <a:cs typeface="ＭＳ Ｐゴシック" charset="0"/>
              </a:rPr>
              <a:t>شوريُّون شعوبًا </a:t>
            </a:r>
            <a:r>
              <a:rPr lang="ar-JO" sz="1200" kern="1200" dirty="0">
                <a:solidFill>
                  <a:srgbClr val="000000"/>
                </a:solidFill>
                <a:latin typeface="Times New Roman" charset="0"/>
                <a:ea typeface="ＭＳ Ｐゴシック" charset="0"/>
              </a:rPr>
              <a:t>أُخرى</a:t>
            </a:r>
            <a:r>
              <a:rPr lang="ar-SA" dirty="0">
                <a:latin typeface="Times New Roman" charset="0"/>
                <a:ea typeface="ＭＳ Ｐゴシック" charset="0"/>
                <a:cs typeface="ＭＳ Ｐゴシック" charset="0"/>
              </a:rPr>
              <a:t>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OB-13-Persians-67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Chron-346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b="1" dirty="0">
                <a:effectLst/>
                <a:latin typeface="Arial" panose="020B0604020202020204" pitchFamily="34" charset="0"/>
                <a:cs typeface="Arial" panose="020B0604020202020204" pitchFamily="34" charset="0"/>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086BA-B54F-D14E-A684-1557B610A5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Greeks conquered to the east—while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b="1" dirty="0">
                <a:solidFill>
                  <a:srgbClr val="FFFFFF"/>
                </a:solidFill>
                <a:latin typeface="Arial" panose="020B0604020202020204" pitchFamily="34" charset="0"/>
                <a:ea typeface="ＭＳ Ｐゴシック" charset="0"/>
              </a:rPr>
              <a:t>خلفيَّات (حرفيًّا: ورق الجدران) العهد القديم.</a:t>
            </a:r>
          </a:p>
          <a:p>
            <a:pPr eaLnBrk="1" hangingPunct="1"/>
            <a:r>
              <a:rPr lang="en-US" sz="1200" b="1" dirty="0">
                <a:solidFill>
                  <a:srgbClr val="FFFFFF"/>
                </a:solidFill>
                <a:latin typeface="Arial" panose="020B0604020202020204" pitchFamily="34" charset="0"/>
                <a:ea typeface="ＭＳ Ｐゴシック" charset="0"/>
              </a:rPr>
              <a:t>OB is OT Backgrounds (</a:t>
            </a:r>
            <a:r>
              <a:rPr lang="en-US" sz="1200" b="1" dirty="0" err="1">
                <a:solidFill>
                  <a:srgbClr val="FFFFFF"/>
                </a:solidFill>
                <a:latin typeface="Arial" panose="020B0604020202020204" pitchFamily="34" charset="0"/>
                <a:ea typeface="ＭＳ Ｐゴシック" charset="0"/>
              </a:rPr>
              <a:t>ob</a:t>
            </a:r>
            <a:r>
              <a:rPr lang="en-US" sz="1200" b="1" dirty="0">
                <a:solidFill>
                  <a:srgbClr val="FFFFFF"/>
                </a:solidFill>
                <a:latin typeface="Arial" panose="020B0604020202020204" pitchFamily="34" charset="0"/>
                <a:ea typeface="ＭＳ Ｐゴシック" charset="0"/>
              </a:rPr>
              <a:t>) Arabic (Literally OT Wallpapers!)</a:t>
            </a:r>
          </a:p>
          <a:p>
            <a:r>
              <a:rPr lang="en-US" dirty="0"/>
              <a:t>_____________</a:t>
            </a:r>
          </a:p>
          <a:p>
            <a:r>
              <a:rPr lang="en-US" dirty="0"/>
              <a:t>Common-</a:t>
            </a:r>
            <a:r>
              <a:rPr lang="en-US" b="1" dirty="0">
                <a:latin typeface="Arial" panose="020B0604020202020204" pitchFamily="34" charset="0"/>
                <a:ea typeface="ＭＳ Ｐゴシック" charset="0"/>
              </a:rPr>
              <a:t>26</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Common-406</a:t>
            </a:r>
          </a:p>
          <a:p>
            <a:pPr eaLnBrk="1" hangingPunct="1"/>
            <a:r>
              <a:rPr lang="en-US" b="1" dirty="0">
                <a:latin typeface="Arial" panose="020B0604020202020204" pitchFamily="34" charset="0"/>
                <a:ea typeface="ＭＳ Ｐゴシック" charset="0"/>
                <a:cs typeface="Arial" panose="020B0604020202020204" pitchFamily="34" charset="0"/>
              </a:rPr>
              <a:t>OB-13-Persians-16</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Common-407</a:t>
            </a:r>
          </a:p>
          <a:p>
            <a:pPr eaLnBrk="1" hangingPunct="1"/>
            <a:r>
              <a:rPr lang="en-US" b="1" dirty="0">
                <a:latin typeface="Arial" panose="020B0604020202020204" pitchFamily="34" charset="0"/>
                <a:ea typeface="ＭＳ Ｐゴシック" charset="0"/>
                <a:cs typeface="Arial" panose="020B0604020202020204" pitchFamily="34" charset="0"/>
              </a:rPr>
              <a:t>OB-13-Persians-17</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14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B091B67-D3A0-47AD-A9F8-26CBDA16CD6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1460"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1461"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Do you know why you did not hear of this prophecy? Because it never happened!</a:t>
            </a:r>
          </a:p>
          <a:p>
            <a:r>
              <a:rPr lang="en-US" b="1" dirty="0">
                <a:latin typeface="Arial" panose="020B0604020202020204" pitchFamily="34" charset="0"/>
                <a:cs typeface="Arial" panose="020B0604020202020204" pitchFamily="34" charset="0"/>
              </a:rPr>
              <a:t>But what if it did? What if Raffles predicted the actual name of the founder of modern Singapore—and specified that he would rebuild the nation following World War II?</a:t>
            </a:r>
          </a:p>
          <a:p>
            <a:r>
              <a:rPr lang="en-US" b="1" dirty="0">
                <a:latin typeface="Arial" panose="020B0604020202020204" pitchFamily="34" charset="0"/>
                <a:cs typeface="Arial" panose="020B0604020202020204" pitchFamily="34" charset="0"/>
              </a:rPr>
              <a:t>Wouldn’t that be amazing—perhaps even divinely inspired?</a:t>
            </a:r>
          </a:p>
        </p:txBody>
      </p:sp>
    </p:spTree>
    <p:extLst>
      <p:ext uri="{BB962C8B-B14F-4D97-AF65-F5344CB8AC3E}">
        <p14:creationId xmlns:p14="http://schemas.microsoft.com/office/powerpoint/2010/main" val="416850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248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7C35156-CB6F-4F2F-9B53-3A8F1DDC35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2484"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2485"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b="1" dirty="0">
                <a:latin typeface="Arial" panose="020B0604020202020204" pitchFamily="34"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44:28  When I say of Cyrus, ‘He is my shepherd,’ </a:t>
            </a:r>
          </a:p>
          <a:p>
            <a:r>
              <a:rPr lang="en-US" b="1" dirty="0">
                <a:latin typeface="Arial" panose="020B0604020202020204" pitchFamily="34" charset="0"/>
                <a:cs typeface="Arial" panose="020B0604020202020204" pitchFamily="34" charset="0"/>
              </a:rPr>
              <a:t>he will certainly do as I say. </a:t>
            </a:r>
          </a:p>
          <a:p>
            <a:r>
              <a:rPr lang="en-US" b="1" dirty="0">
                <a:latin typeface="Arial" panose="020B0604020202020204" pitchFamily="34" charset="0"/>
                <a:cs typeface="Arial" panose="020B0604020202020204" pitchFamily="34" charset="0"/>
              </a:rPr>
              <a:t>He will command, ‘Rebuild Jerusalem’; </a:t>
            </a:r>
          </a:p>
          <a:p>
            <a:r>
              <a:rPr lang="en-US" b="1" dirty="0">
                <a:latin typeface="Arial" panose="020B0604020202020204" pitchFamily="34" charset="0"/>
                <a:cs typeface="Arial" panose="020B0604020202020204" pitchFamily="34" charset="0"/>
              </a:rPr>
              <a:t>he will say, ‘Restore the Temple.’”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     This is what the LORD says to Cyrus, his anointed one, </a:t>
            </a:r>
          </a:p>
          <a:p>
            <a:r>
              <a:rPr lang="en-US" b="1" dirty="0">
                <a:latin typeface="Arial" panose="020B0604020202020204" pitchFamily="34" charset="0"/>
                <a:cs typeface="Arial" panose="020B0604020202020204" pitchFamily="34" charset="0"/>
              </a:rPr>
              <a:t>whose right hand he will empower. </a:t>
            </a:r>
          </a:p>
          <a:p>
            <a:r>
              <a:rPr lang="en-US" b="1" dirty="0">
                <a:latin typeface="Arial" panose="020B0604020202020204" pitchFamily="34" charset="0"/>
                <a:cs typeface="Arial" panose="020B0604020202020204" pitchFamily="34" charset="0"/>
              </a:rPr>
              <a:t>Before him, mighty kings will be paralyzed with fear. </a:t>
            </a:r>
          </a:p>
          <a:p>
            <a:r>
              <a:rPr lang="en-US" b="1" dirty="0">
                <a:latin typeface="Arial" panose="020B0604020202020204" pitchFamily="34" charset="0"/>
                <a:cs typeface="Arial" panose="020B0604020202020204" pitchFamily="34" charset="0"/>
              </a:rPr>
              <a:t>Their fortress gates will be opened, </a:t>
            </a:r>
          </a:p>
          <a:p>
            <a:r>
              <a:rPr lang="en-US" b="1" dirty="0">
                <a:latin typeface="Arial" panose="020B0604020202020204" pitchFamily="34" charset="0"/>
                <a:cs typeface="Arial" panose="020B0604020202020204" pitchFamily="34" charset="0"/>
              </a:rPr>
              <a:t>never to shut again. </a:t>
            </a:r>
          </a:p>
          <a:p>
            <a:r>
              <a:rPr lang="en-US" b="1" dirty="0">
                <a:latin typeface="Arial" panose="020B0604020202020204" pitchFamily="34" charset="0"/>
                <a:cs typeface="Arial" panose="020B0604020202020204" pitchFamily="34" charset="0"/>
              </a:rPr>
              <a:t>2  This is what the LORD says: </a:t>
            </a:r>
          </a:p>
          <a:p>
            <a:r>
              <a:rPr lang="en-US" b="1" dirty="0">
                <a:latin typeface="Arial" panose="020B0604020202020204" pitchFamily="34" charset="0"/>
                <a:cs typeface="Arial" panose="020B0604020202020204" pitchFamily="34" charset="0"/>
              </a:rPr>
              <a:t>“I will go before you, Cyrus, </a:t>
            </a:r>
          </a:p>
          <a:p>
            <a:r>
              <a:rPr lang="en-US" b="1" dirty="0">
                <a:latin typeface="Arial" panose="020B0604020202020204" pitchFamily="34" charset="0"/>
                <a:cs typeface="Arial" panose="020B0604020202020204" pitchFamily="34" charset="0"/>
              </a:rPr>
              <a:t>and level the mountains. </a:t>
            </a:r>
          </a:p>
          <a:p>
            <a:r>
              <a:rPr lang="en-US" b="1" dirty="0">
                <a:latin typeface="Arial" panose="020B0604020202020204" pitchFamily="34" charset="0"/>
                <a:cs typeface="Arial" panose="020B0604020202020204" pitchFamily="34" charset="0"/>
              </a:rPr>
              <a:t>I will smash down gates of bronze </a:t>
            </a:r>
          </a:p>
          <a:p>
            <a:r>
              <a:rPr lang="en-US" b="1" dirty="0">
                <a:latin typeface="Arial" panose="020B0604020202020204" pitchFamily="34" charset="0"/>
                <a:cs typeface="Arial" panose="020B0604020202020204" pitchFamily="34" charset="0"/>
              </a:rPr>
              <a:t>and cut through bars of iron.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45:13  I will raise up Cyrus to fulfill my righteous purpose, </a:t>
            </a:r>
          </a:p>
          <a:p>
            <a:r>
              <a:rPr lang="en-US" b="1" dirty="0">
                <a:latin typeface="Arial" panose="020B0604020202020204" pitchFamily="34" charset="0"/>
                <a:cs typeface="Arial" panose="020B0604020202020204" pitchFamily="34" charset="0"/>
              </a:rPr>
              <a:t>and I will guide his actions. </a:t>
            </a:r>
          </a:p>
          <a:p>
            <a:r>
              <a:rPr lang="en-US" b="1" dirty="0">
                <a:latin typeface="Arial" panose="020B0604020202020204" pitchFamily="34" charset="0"/>
                <a:cs typeface="Arial" panose="020B0604020202020204" pitchFamily="34" charset="0"/>
              </a:rPr>
              <a:t>He will restore my city and free my captive people— </a:t>
            </a:r>
          </a:p>
          <a:p>
            <a:r>
              <a:rPr lang="en-US" b="1" dirty="0">
                <a:latin typeface="Arial" panose="020B0604020202020204" pitchFamily="34" charset="0"/>
                <a:cs typeface="Arial" panose="020B0604020202020204" pitchFamily="34" charset="0"/>
              </a:rPr>
              <a:t>without seeking a reward! </a:t>
            </a:r>
          </a:p>
          <a:p>
            <a:r>
              <a:rPr lang="en-US" b="1" dirty="0">
                <a:latin typeface="Arial" panose="020B0604020202020204" pitchFamily="34" charset="0"/>
                <a:cs typeface="Arial" panose="020B0604020202020204" pitchFamily="34" charset="0"/>
              </a:rPr>
              <a:t>I, the LORD of Heaven’s Armies, have spoken!”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48:14     Have any of your idols ever told you this? </a:t>
            </a:r>
          </a:p>
          <a:p>
            <a:r>
              <a:rPr lang="en-US" b="1" dirty="0">
                <a:latin typeface="Arial" panose="020B0604020202020204" pitchFamily="34" charset="0"/>
                <a:cs typeface="Arial" panose="020B0604020202020204" pitchFamily="34" charset="0"/>
              </a:rPr>
              <a:t>Come, all of you, and listen: </a:t>
            </a:r>
          </a:p>
          <a:p>
            <a:r>
              <a:rPr lang="en-US" b="1" dirty="0">
                <a:latin typeface="Arial" panose="020B0604020202020204" pitchFamily="34" charset="0"/>
                <a:cs typeface="Arial" panose="020B0604020202020204" pitchFamily="34" charset="0"/>
              </a:rPr>
              <a:t>The LORD has chosen Cyrus as his ally. </a:t>
            </a:r>
          </a:p>
          <a:p>
            <a:r>
              <a:rPr lang="en-US" b="1" dirty="0">
                <a:latin typeface="Arial" panose="020B0604020202020204" pitchFamily="34" charset="0"/>
                <a:cs typeface="Arial" panose="020B0604020202020204" pitchFamily="34" charset="0"/>
              </a:rPr>
              <a:t>He will use him to put an end to the empire of Babylon </a:t>
            </a:r>
          </a:p>
          <a:p>
            <a:r>
              <a:rPr lang="en-US" b="1" dirty="0">
                <a:latin typeface="Arial" panose="020B0604020202020204" pitchFamily="34" charset="0"/>
                <a:cs typeface="Arial" panose="020B0604020202020204" pitchFamily="34" charset="0"/>
              </a:rPr>
              <a:t>and to destroy the Babylonian armies.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48:15     “I have said it: I am calling Cyrus! </a:t>
            </a:r>
          </a:p>
          <a:p>
            <a:r>
              <a:rPr lang="en-US" b="1" dirty="0">
                <a:latin typeface="Arial" panose="020B0604020202020204" pitchFamily="34" charset="0"/>
                <a:cs typeface="Arial" panose="020B0604020202020204" pitchFamily="34" charset="0"/>
              </a:rPr>
              <a:t>I will send him on this errand and will help him succeed.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91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02EDCD-A219-418A-9D94-92C5A270C4B7}"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6339" name="Rectangle 1026"/>
          <p:cNvSpPr>
            <a:spLocks noGrp="1" noRot="1" noChangeAspect="1" noChangeArrowheads="1" noTextEdit="1"/>
          </p:cNvSpPr>
          <p:nvPr>
            <p:ph type="sldImg"/>
          </p:nvPr>
        </p:nvSpPr>
        <p:spPr>
          <a:solidFill>
            <a:srgbClr val="FFFFFF"/>
          </a:solidFill>
          <a:ln/>
        </p:spPr>
      </p:sp>
      <p:sp>
        <p:nvSpPr>
          <p:cNvPr id="5263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872537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EAA76E-E2A1-4EE2-A96B-5CBBF4F3BBB2}" type="slidenum">
              <a:rPr lang="en-US" altLang="en-US"/>
              <a:pPr/>
              <a:t>‹#›</a:t>
            </a:fld>
            <a:endParaRPr lang="en-US" altLang="en-US"/>
          </a:p>
        </p:txBody>
      </p:sp>
    </p:spTree>
    <p:extLst>
      <p:ext uri="{BB962C8B-B14F-4D97-AF65-F5344CB8AC3E}">
        <p14:creationId xmlns:p14="http://schemas.microsoft.com/office/powerpoint/2010/main" val="388753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0F4E8C0-586B-4C0A-8200-AA343B999504}" type="slidenum">
              <a:rPr lang="en-US" altLang="en-US"/>
              <a:pPr/>
              <a:t>‹#›</a:t>
            </a:fld>
            <a:endParaRPr lang="en-US" altLang="en-US"/>
          </a:p>
        </p:txBody>
      </p:sp>
    </p:spTree>
    <p:extLst>
      <p:ext uri="{BB962C8B-B14F-4D97-AF65-F5344CB8AC3E}">
        <p14:creationId xmlns:p14="http://schemas.microsoft.com/office/powerpoint/2010/main" val="6257708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6243396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1093674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175894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7555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116181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20411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5206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748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15667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463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E6EC1FD-E679-423E-8158-CB1FDE9A2398}" type="slidenum">
              <a:rPr lang="en-US" altLang="en-US"/>
              <a:pPr/>
              <a:t>‹#›</a:t>
            </a:fld>
            <a:endParaRPr lang="en-US" altLang="en-US"/>
          </a:p>
        </p:txBody>
      </p:sp>
    </p:spTree>
    <p:extLst>
      <p:ext uri="{BB962C8B-B14F-4D97-AF65-F5344CB8AC3E}">
        <p14:creationId xmlns:p14="http://schemas.microsoft.com/office/powerpoint/2010/main" val="729984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6769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417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4063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47142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4214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97397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35913771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22107505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109095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253346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28" charset="0"/>
                <a:ea typeface="+mn-ea"/>
              </a:endParaRPr>
            </a:p>
          </p:txBody>
        </p:sp>
        <p:sp>
          <p:nvSpPr>
            <p:cNvPr id="6" name="Arc 4"/>
            <p:cNvSpPr>
              <a:spLocks/>
            </p:cNvSpPr>
            <p:nvPr/>
          </p:nvSpPr>
          <p:spPr bwMode="auto">
            <a:xfrm>
              <a:off x="-652" y="978"/>
              <a:ext cx="4237" cy="3342"/>
            </a:xfrm>
            <a:custGeom>
              <a:avLst/>
              <a:gdLst>
                <a:gd name="T0" fmla="*/ 1 w 21600"/>
                <a:gd name="T1" fmla="*/ 0 h 21231"/>
                <a:gd name="T2" fmla="*/ 6 w 21600"/>
                <a:gd name="T3" fmla="*/ 2 h 21231"/>
                <a:gd name="T4" fmla="*/ 0 w 21600"/>
                <a:gd name="T5" fmla="*/ 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108549"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108550"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28" charset="0"/>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endParaRPr lang="en-GB" altLang="en-US"/>
          </a:p>
        </p:txBody>
      </p:sp>
      <p:sp>
        <p:nvSpPr>
          <p:cNvPr id="8" name="Rectangle 8"/>
          <p:cNvSpPr>
            <a:spLocks noGrp="1" noChangeArrowheads="1"/>
          </p:cNvSpPr>
          <p:nvPr>
            <p:ph type="ftr" sz="quarter" idx="11"/>
          </p:nvPr>
        </p:nvSpPr>
        <p:spPr/>
        <p:txBody>
          <a:bodyPr/>
          <a:lstStyle>
            <a:lvl1pPr>
              <a:defRPr/>
            </a:lvl1pPr>
          </a:lstStyle>
          <a:p>
            <a:endParaRPr lang="en-GB" altLang="en-US"/>
          </a:p>
        </p:txBody>
      </p:sp>
      <p:sp>
        <p:nvSpPr>
          <p:cNvPr id="9" name="Rectangle 9"/>
          <p:cNvSpPr>
            <a:spLocks noGrp="1" noChangeArrowheads="1"/>
          </p:cNvSpPr>
          <p:nvPr>
            <p:ph type="sldNum" sz="quarter" idx="12"/>
          </p:nvPr>
        </p:nvSpPr>
        <p:spPr/>
        <p:txBody>
          <a:bodyPr/>
          <a:lstStyle>
            <a:lvl1pPr>
              <a:defRPr/>
            </a:lvl1pPr>
          </a:lstStyle>
          <a:p>
            <a:fld id="{3BF2FDB4-71AB-44EE-A038-AA77EA9DECB4}" type="slidenum">
              <a:rPr lang="en-GB" altLang="en-US"/>
              <a:pPr/>
              <a:t>‹#›</a:t>
            </a:fld>
            <a:endParaRPr lang="en-GB" altLang="en-US"/>
          </a:p>
        </p:txBody>
      </p:sp>
    </p:spTree>
    <p:extLst>
      <p:ext uri="{BB962C8B-B14F-4D97-AF65-F5344CB8AC3E}">
        <p14:creationId xmlns:p14="http://schemas.microsoft.com/office/powerpoint/2010/main" val="3133009602"/>
      </p:ext>
    </p:extLst>
  </p:cSld>
  <p:clrMapOvr>
    <a:masterClrMapping/>
  </p:clrMapOvr>
  <p:transition>
    <p:blinds/>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4362880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18841058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10389798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40177449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26777121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19023042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20146573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19822541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26712346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395163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9FCC2660-4D11-423E-A2F0-66929748D39D}" type="slidenum">
              <a:rPr lang="en-GB" altLang="en-US"/>
              <a:pPr/>
              <a:t>‹#›</a:t>
            </a:fld>
            <a:endParaRPr lang="en-GB" altLang="en-US"/>
          </a:p>
        </p:txBody>
      </p:sp>
    </p:spTree>
    <p:extLst>
      <p:ext uri="{BB962C8B-B14F-4D97-AF65-F5344CB8AC3E}">
        <p14:creationId xmlns:p14="http://schemas.microsoft.com/office/powerpoint/2010/main" val="3807140449"/>
      </p:ext>
    </p:extLst>
  </p:cSld>
  <p:clrMapOvr>
    <a:masterClrMapping/>
  </p:clrMapOvr>
  <p:transition>
    <p:blinds/>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40363945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1483629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16392984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7062626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40688370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6386216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6919974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3823193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4899573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498217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E7546381-A25B-4173-BAA9-873C8ADEB8D2}" type="slidenum">
              <a:rPr lang="en-GB" altLang="en-US"/>
              <a:pPr/>
              <a:t>‹#›</a:t>
            </a:fld>
            <a:endParaRPr lang="en-GB" altLang="en-US"/>
          </a:p>
        </p:txBody>
      </p:sp>
    </p:spTree>
    <p:extLst>
      <p:ext uri="{BB962C8B-B14F-4D97-AF65-F5344CB8AC3E}">
        <p14:creationId xmlns:p14="http://schemas.microsoft.com/office/powerpoint/2010/main" val="3310767626"/>
      </p:ext>
    </p:extLst>
  </p:cSld>
  <p:clrMapOvr>
    <a:masterClrMapping/>
  </p:clrMapOvr>
  <p:transition>
    <p:blinds/>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23111935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42906796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522554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2985446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931098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858589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599595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093287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182718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0718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GB" altLang="en-US"/>
          </a:p>
        </p:txBody>
      </p:sp>
      <p:sp>
        <p:nvSpPr>
          <p:cNvPr id="6" name="Rectangle 7"/>
          <p:cNvSpPr>
            <a:spLocks noGrp="1" noChangeArrowheads="1"/>
          </p:cNvSpPr>
          <p:nvPr>
            <p:ph type="ftr" sz="quarter" idx="11"/>
          </p:nvPr>
        </p:nvSpPr>
        <p:spPr>
          <a:ln/>
        </p:spPr>
        <p:txBody>
          <a:bodyPr/>
          <a:lstStyle>
            <a:lvl1pPr>
              <a:defRPr/>
            </a:lvl1pPr>
          </a:lstStyle>
          <a:p>
            <a:endParaRPr lang="en-GB" altLang="en-US"/>
          </a:p>
        </p:txBody>
      </p:sp>
      <p:sp>
        <p:nvSpPr>
          <p:cNvPr id="7" name="Rectangle 8"/>
          <p:cNvSpPr>
            <a:spLocks noGrp="1" noChangeArrowheads="1"/>
          </p:cNvSpPr>
          <p:nvPr>
            <p:ph type="sldNum" sz="quarter" idx="12"/>
          </p:nvPr>
        </p:nvSpPr>
        <p:spPr>
          <a:ln/>
        </p:spPr>
        <p:txBody>
          <a:bodyPr/>
          <a:lstStyle>
            <a:lvl1pPr>
              <a:defRPr/>
            </a:lvl1pPr>
          </a:lstStyle>
          <a:p>
            <a:fld id="{DDE7CFF8-5E0E-485D-968B-AE59D5444395}" type="slidenum">
              <a:rPr lang="en-GB" altLang="en-US"/>
              <a:pPr/>
              <a:t>‹#›</a:t>
            </a:fld>
            <a:endParaRPr lang="en-GB" altLang="en-US"/>
          </a:p>
        </p:txBody>
      </p:sp>
    </p:spTree>
    <p:extLst>
      <p:ext uri="{BB962C8B-B14F-4D97-AF65-F5344CB8AC3E}">
        <p14:creationId xmlns:p14="http://schemas.microsoft.com/office/powerpoint/2010/main" val="1903445899"/>
      </p:ext>
    </p:extLst>
  </p:cSld>
  <p:clrMapOvr>
    <a:masterClrMapping/>
  </p:clrMapOvr>
  <p:transition>
    <p:blinds/>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378116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382579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14201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052360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38178455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38296873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1756505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24216276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4953104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36730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GB" altLang="en-US"/>
          </a:p>
        </p:txBody>
      </p:sp>
      <p:sp>
        <p:nvSpPr>
          <p:cNvPr id="8" name="Rectangle 7"/>
          <p:cNvSpPr>
            <a:spLocks noGrp="1" noChangeArrowheads="1"/>
          </p:cNvSpPr>
          <p:nvPr>
            <p:ph type="ftr" sz="quarter" idx="11"/>
          </p:nvPr>
        </p:nvSpPr>
        <p:spPr>
          <a:ln/>
        </p:spPr>
        <p:txBody>
          <a:bodyPr/>
          <a:lstStyle>
            <a:lvl1pPr>
              <a:defRPr/>
            </a:lvl1pPr>
          </a:lstStyle>
          <a:p>
            <a:endParaRPr lang="en-GB" altLang="en-US"/>
          </a:p>
        </p:txBody>
      </p:sp>
      <p:sp>
        <p:nvSpPr>
          <p:cNvPr id="9" name="Rectangle 8"/>
          <p:cNvSpPr>
            <a:spLocks noGrp="1" noChangeArrowheads="1"/>
          </p:cNvSpPr>
          <p:nvPr>
            <p:ph type="sldNum" sz="quarter" idx="12"/>
          </p:nvPr>
        </p:nvSpPr>
        <p:spPr>
          <a:ln/>
        </p:spPr>
        <p:txBody>
          <a:bodyPr/>
          <a:lstStyle>
            <a:lvl1pPr>
              <a:defRPr/>
            </a:lvl1pPr>
          </a:lstStyle>
          <a:p>
            <a:fld id="{CF798B18-2C91-43D1-AE7D-B318CFD0DA4F}" type="slidenum">
              <a:rPr lang="en-GB" altLang="en-US"/>
              <a:pPr/>
              <a:t>‹#›</a:t>
            </a:fld>
            <a:endParaRPr lang="en-GB" altLang="en-US"/>
          </a:p>
        </p:txBody>
      </p:sp>
    </p:spTree>
    <p:extLst>
      <p:ext uri="{BB962C8B-B14F-4D97-AF65-F5344CB8AC3E}">
        <p14:creationId xmlns:p14="http://schemas.microsoft.com/office/powerpoint/2010/main" val="3309587299"/>
      </p:ext>
    </p:extLst>
  </p:cSld>
  <p:clrMapOvr>
    <a:masterClrMapping/>
  </p:clrMapOvr>
  <p:transition>
    <p:blinds/>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308440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18950341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40490667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38784678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22446806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72C427A-DB9B-451E-AE3C-85B3B2CF19B3}" type="slidenum">
              <a:rPr lang="en-GB"/>
              <a:pPr>
                <a:defRPr/>
              </a:pPr>
              <a:t>‹#›</a:t>
            </a:fld>
            <a:endParaRPr lang="en-GB"/>
          </a:p>
        </p:txBody>
      </p:sp>
    </p:spTree>
    <p:extLst>
      <p:ext uri="{BB962C8B-B14F-4D97-AF65-F5344CB8AC3E}">
        <p14:creationId xmlns:p14="http://schemas.microsoft.com/office/powerpoint/2010/main" val="14406559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14DB365-E2C8-49DE-9B28-7405E8F44562}" type="slidenum">
              <a:rPr lang="en-GB"/>
              <a:pPr>
                <a:defRPr/>
              </a:pPr>
              <a:t>‹#›</a:t>
            </a:fld>
            <a:endParaRPr lang="en-GB"/>
          </a:p>
        </p:txBody>
      </p:sp>
    </p:spTree>
    <p:extLst>
      <p:ext uri="{BB962C8B-B14F-4D97-AF65-F5344CB8AC3E}">
        <p14:creationId xmlns:p14="http://schemas.microsoft.com/office/powerpoint/2010/main" val="11310348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B7B4286-82A4-4454-B173-36FCD9489A0D}" type="slidenum">
              <a:rPr lang="en-GB"/>
              <a:pPr>
                <a:defRPr/>
              </a:pPr>
              <a:t>‹#›</a:t>
            </a:fld>
            <a:endParaRPr lang="en-GB"/>
          </a:p>
        </p:txBody>
      </p:sp>
    </p:spTree>
    <p:extLst>
      <p:ext uri="{BB962C8B-B14F-4D97-AF65-F5344CB8AC3E}">
        <p14:creationId xmlns:p14="http://schemas.microsoft.com/office/powerpoint/2010/main" val="15271846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EB56DBB5-D8BC-4CD5-994E-DF8E48A002FB}" type="slidenum">
              <a:rPr lang="en-GB"/>
              <a:pPr>
                <a:defRPr/>
              </a:pPr>
              <a:t>‹#›</a:t>
            </a:fld>
            <a:endParaRPr lang="en-GB"/>
          </a:p>
        </p:txBody>
      </p:sp>
    </p:spTree>
    <p:extLst>
      <p:ext uri="{BB962C8B-B14F-4D97-AF65-F5344CB8AC3E}">
        <p14:creationId xmlns:p14="http://schemas.microsoft.com/office/powerpoint/2010/main" val="17724595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C69E78A3-0E41-4406-B3B6-072FD2738A77}" type="slidenum">
              <a:rPr lang="en-GB"/>
              <a:pPr>
                <a:defRPr/>
              </a:pPr>
              <a:t>‹#›</a:t>
            </a:fld>
            <a:endParaRPr lang="en-GB"/>
          </a:p>
        </p:txBody>
      </p:sp>
    </p:spTree>
    <p:extLst>
      <p:ext uri="{BB962C8B-B14F-4D97-AF65-F5344CB8AC3E}">
        <p14:creationId xmlns:p14="http://schemas.microsoft.com/office/powerpoint/2010/main" val="162509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GB" altLang="en-US"/>
          </a:p>
        </p:txBody>
      </p:sp>
      <p:sp>
        <p:nvSpPr>
          <p:cNvPr id="4" name="Rectangle 7"/>
          <p:cNvSpPr>
            <a:spLocks noGrp="1" noChangeArrowheads="1"/>
          </p:cNvSpPr>
          <p:nvPr>
            <p:ph type="ftr" sz="quarter" idx="11"/>
          </p:nvPr>
        </p:nvSpPr>
        <p:spPr>
          <a:ln/>
        </p:spPr>
        <p:txBody>
          <a:bodyPr/>
          <a:lstStyle>
            <a:lvl1pPr>
              <a:defRPr/>
            </a:lvl1pPr>
          </a:lstStyle>
          <a:p>
            <a:endParaRPr lang="en-GB" altLang="en-US"/>
          </a:p>
        </p:txBody>
      </p:sp>
      <p:sp>
        <p:nvSpPr>
          <p:cNvPr id="5" name="Rectangle 8"/>
          <p:cNvSpPr>
            <a:spLocks noGrp="1" noChangeArrowheads="1"/>
          </p:cNvSpPr>
          <p:nvPr>
            <p:ph type="sldNum" sz="quarter" idx="12"/>
          </p:nvPr>
        </p:nvSpPr>
        <p:spPr>
          <a:ln/>
        </p:spPr>
        <p:txBody>
          <a:bodyPr/>
          <a:lstStyle>
            <a:lvl1pPr>
              <a:defRPr/>
            </a:lvl1pPr>
          </a:lstStyle>
          <a:p>
            <a:fld id="{FE256128-DBBC-4D9F-A0E2-0DDB3955319B}" type="slidenum">
              <a:rPr lang="en-GB" altLang="en-US"/>
              <a:pPr/>
              <a:t>‹#›</a:t>
            </a:fld>
            <a:endParaRPr lang="en-GB" altLang="en-US"/>
          </a:p>
        </p:txBody>
      </p:sp>
    </p:spTree>
    <p:extLst>
      <p:ext uri="{BB962C8B-B14F-4D97-AF65-F5344CB8AC3E}">
        <p14:creationId xmlns:p14="http://schemas.microsoft.com/office/powerpoint/2010/main" val="4094944785"/>
      </p:ext>
    </p:extLst>
  </p:cSld>
  <p:clrMapOvr>
    <a:masterClrMapping/>
  </p:clrMapOvr>
  <p:transition>
    <p:blinds/>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FFF7EEE1-C766-4B24-9046-4AB327036664}" type="slidenum">
              <a:rPr lang="en-GB"/>
              <a:pPr>
                <a:defRPr/>
              </a:pPr>
              <a:t>‹#›</a:t>
            </a:fld>
            <a:endParaRPr lang="en-GB"/>
          </a:p>
        </p:txBody>
      </p:sp>
    </p:spTree>
    <p:extLst>
      <p:ext uri="{BB962C8B-B14F-4D97-AF65-F5344CB8AC3E}">
        <p14:creationId xmlns:p14="http://schemas.microsoft.com/office/powerpoint/2010/main" val="31173008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1A0D48E-C249-4832-8375-B00FFB89F0B7}" type="slidenum">
              <a:rPr lang="en-GB"/>
              <a:pPr>
                <a:defRPr/>
              </a:pPr>
              <a:t>‹#›</a:t>
            </a:fld>
            <a:endParaRPr lang="en-GB"/>
          </a:p>
        </p:txBody>
      </p:sp>
    </p:spTree>
    <p:extLst>
      <p:ext uri="{BB962C8B-B14F-4D97-AF65-F5344CB8AC3E}">
        <p14:creationId xmlns:p14="http://schemas.microsoft.com/office/powerpoint/2010/main" val="18064329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FFAD098-8695-44E4-B9CA-DB1E8D3A12D5}" type="slidenum">
              <a:rPr lang="en-GB"/>
              <a:pPr>
                <a:defRPr/>
              </a:pPr>
              <a:t>‹#›</a:t>
            </a:fld>
            <a:endParaRPr lang="en-GB"/>
          </a:p>
        </p:txBody>
      </p:sp>
    </p:spTree>
    <p:extLst>
      <p:ext uri="{BB962C8B-B14F-4D97-AF65-F5344CB8AC3E}">
        <p14:creationId xmlns:p14="http://schemas.microsoft.com/office/powerpoint/2010/main" val="9750765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98C21CB-5608-42DE-B09D-B0A9CBC71C1E}" type="slidenum">
              <a:rPr lang="en-GB"/>
              <a:pPr>
                <a:defRPr/>
              </a:pPr>
              <a:t>‹#›</a:t>
            </a:fld>
            <a:endParaRPr lang="en-GB"/>
          </a:p>
        </p:txBody>
      </p:sp>
    </p:spTree>
    <p:extLst>
      <p:ext uri="{BB962C8B-B14F-4D97-AF65-F5344CB8AC3E}">
        <p14:creationId xmlns:p14="http://schemas.microsoft.com/office/powerpoint/2010/main" val="31906416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FFE6B4-EA6F-4A92-B99F-0A886090E0E3}" type="slidenum">
              <a:rPr lang="en-GB"/>
              <a:pPr>
                <a:defRPr/>
              </a:pPr>
              <a:t>‹#›</a:t>
            </a:fld>
            <a:endParaRPr lang="en-GB"/>
          </a:p>
        </p:txBody>
      </p:sp>
    </p:spTree>
    <p:extLst>
      <p:ext uri="{BB962C8B-B14F-4D97-AF65-F5344CB8AC3E}">
        <p14:creationId xmlns:p14="http://schemas.microsoft.com/office/powerpoint/2010/main" val="24145151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2B35F43-D9B5-4159-89A8-62C5171C66FE}" type="slidenum">
              <a:rPr lang="en-GB"/>
              <a:pPr>
                <a:defRPr/>
              </a:pPr>
              <a:t>‹#›</a:t>
            </a:fld>
            <a:endParaRPr lang="en-GB"/>
          </a:p>
        </p:txBody>
      </p:sp>
    </p:spTree>
    <p:extLst>
      <p:ext uri="{BB962C8B-B14F-4D97-AF65-F5344CB8AC3E}">
        <p14:creationId xmlns:p14="http://schemas.microsoft.com/office/powerpoint/2010/main" val="37974306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36312890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1932334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22415202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34295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GB" altLang="en-US"/>
          </a:p>
        </p:txBody>
      </p:sp>
      <p:sp>
        <p:nvSpPr>
          <p:cNvPr id="3" name="Rectangle 7"/>
          <p:cNvSpPr>
            <a:spLocks noGrp="1" noChangeArrowheads="1"/>
          </p:cNvSpPr>
          <p:nvPr>
            <p:ph type="ftr" sz="quarter" idx="11"/>
          </p:nvPr>
        </p:nvSpPr>
        <p:spPr>
          <a:ln/>
        </p:spPr>
        <p:txBody>
          <a:bodyPr/>
          <a:lstStyle>
            <a:lvl1pPr>
              <a:defRPr/>
            </a:lvl1pPr>
          </a:lstStyle>
          <a:p>
            <a:endParaRPr lang="en-GB" altLang="en-US"/>
          </a:p>
        </p:txBody>
      </p:sp>
      <p:sp>
        <p:nvSpPr>
          <p:cNvPr id="4" name="Rectangle 8"/>
          <p:cNvSpPr>
            <a:spLocks noGrp="1" noChangeArrowheads="1"/>
          </p:cNvSpPr>
          <p:nvPr>
            <p:ph type="sldNum" sz="quarter" idx="12"/>
          </p:nvPr>
        </p:nvSpPr>
        <p:spPr>
          <a:ln/>
        </p:spPr>
        <p:txBody>
          <a:bodyPr/>
          <a:lstStyle>
            <a:lvl1pPr>
              <a:defRPr/>
            </a:lvl1pPr>
          </a:lstStyle>
          <a:p>
            <a:fld id="{331DD7AE-2F18-4E05-A4DE-ACECB8452947}" type="slidenum">
              <a:rPr lang="en-GB" altLang="en-US"/>
              <a:pPr/>
              <a:t>‹#›</a:t>
            </a:fld>
            <a:endParaRPr lang="en-GB" altLang="en-US"/>
          </a:p>
        </p:txBody>
      </p:sp>
    </p:spTree>
    <p:extLst>
      <p:ext uri="{BB962C8B-B14F-4D97-AF65-F5344CB8AC3E}">
        <p14:creationId xmlns:p14="http://schemas.microsoft.com/office/powerpoint/2010/main" val="4233117547"/>
      </p:ext>
    </p:extLst>
  </p:cSld>
  <p:clrMapOvr>
    <a:masterClrMapping/>
  </p:clrMapOvr>
  <p:transition>
    <p:blinds/>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32214313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18176050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33976415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32067862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1559404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26860123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30378541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5080871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13874382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71845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GB" altLang="en-US"/>
          </a:p>
        </p:txBody>
      </p:sp>
      <p:sp>
        <p:nvSpPr>
          <p:cNvPr id="6" name="Rectangle 7"/>
          <p:cNvSpPr>
            <a:spLocks noGrp="1" noChangeArrowheads="1"/>
          </p:cNvSpPr>
          <p:nvPr>
            <p:ph type="ftr" sz="quarter" idx="11"/>
          </p:nvPr>
        </p:nvSpPr>
        <p:spPr>
          <a:ln/>
        </p:spPr>
        <p:txBody>
          <a:bodyPr/>
          <a:lstStyle>
            <a:lvl1pPr>
              <a:defRPr/>
            </a:lvl1pPr>
          </a:lstStyle>
          <a:p>
            <a:endParaRPr lang="en-GB" altLang="en-US"/>
          </a:p>
        </p:txBody>
      </p:sp>
      <p:sp>
        <p:nvSpPr>
          <p:cNvPr id="7" name="Rectangle 8"/>
          <p:cNvSpPr>
            <a:spLocks noGrp="1" noChangeArrowheads="1"/>
          </p:cNvSpPr>
          <p:nvPr>
            <p:ph type="sldNum" sz="quarter" idx="12"/>
          </p:nvPr>
        </p:nvSpPr>
        <p:spPr>
          <a:ln/>
        </p:spPr>
        <p:txBody>
          <a:bodyPr/>
          <a:lstStyle>
            <a:lvl1pPr>
              <a:defRPr/>
            </a:lvl1pPr>
          </a:lstStyle>
          <a:p>
            <a:fld id="{53F4BC3A-2B7E-4C9D-9FBC-F1197358779C}" type="slidenum">
              <a:rPr lang="en-GB" altLang="en-US"/>
              <a:pPr/>
              <a:t>‹#›</a:t>
            </a:fld>
            <a:endParaRPr lang="en-GB" altLang="en-US"/>
          </a:p>
        </p:txBody>
      </p:sp>
    </p:spTree>
    <p:extLst>
      <p:ext uri="{BB962C8B-B14F-4D97-AF65-F5344CB8AC3E}">
        <p14:creationId xmlns:p14="http://schemas.microsoft.com/office/powerpoint/2010/main" val="2178028723"/>
      </p:ext>
    </p:extLst>
  </p:cSld>
  <p:clrMapOvr>
    <a:masterClrMapping/>
  </p:clrMapOvr>
  <p:transition>
    <p:blinds/>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198677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75643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5985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348004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954772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505646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215388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132022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695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9596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D0196B-15A3-4630-8AAC-FDD764329FA1}" type="slidenum">
              <a:rPr lang="en-US" altLang="en-US"/>
              <a:pPr/>
              <a:t>‹#›</a:t>
            </a:fld>
            <a:endParaRPr lang="en-US" altLang="en-US"/>
          </a:p>
        </p:txBody>
      </p:sp>
    </p:spTree>
    <p:extLst>
      <p:ext uri="{BB962C8B-B14F-4D97-AF65-F5344CB8AC3E}">
        <p14:creationId xmlns:p14="http://schemas.microsoft.com/office/powerpoint/2010/main" val="686833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GB" altLang="en-US"/>
          </a:p>
        </p:txBody>
      </p:sp>
      <p:sp>
        <p:nvSpPr>
          <p:cNvPr id="6" name="Rectangle 7"/>
          <p:cNvSpPr>
            <a:spLocks noGrp="1" noChangeArrowheads="1"/>
          </p:cNvSpPr>
          <p:nvPr>
            <p:ph type="ftr" sz="quarter" idx="11"/>
          </p:nvPr>
        </p:nvSpPr>
        <p:spPr>
          <a:ln/>
        </p:spPr>
        <p:txBody>
          <a:bodyPr/>
          <a:lstStyle>
            <a:lvl1pPr>
              <a:defRPr/>
            </a:lvl1pPr>
          </a:lstStyle>
          <a:p>
            <a:endParaRPr lang="en-GB" altLang="en-US"/>
          </a:p>
        </p:txBody>
      </p:sp>
      <p:sp>
        <p:nvSpPr>
          <p:cNvPr id="7" name="Rectangle 8"/>
          <p:cNvSpPr>
            <a:spLocks noGrp="1" noChangeArrowheads="1"/>
          </p:cNvSpPr>
          <p:nvPr>
            <p:ph type="sldNum" sz="quarter" idx="12"/>
          </p:nvPr>
        </p:nvSpPr>
        <p:spPr>
          <a:ln/>
        </p:spPr>
        <p:txBody>
          <a:bodyPr/>
          <a:lstStyle>
            <a:lvl1pPr>
              <a:defRPr/>
            </a:lvl1pPr>
          </a:lstStyle>
          <a:p>
            <a:fld id="{2FAFDDA5-C23B-4AB8-A85D-ED31550964C7}" type="slidenum">
              <a:rPr lang="en-GB" altLang="en-US"/>
              <a:pPr/>
              <a:t>‹#›</a:t>
            </a:fld>
            <a:endParaRPr lang="en-GB" altLang="en-US"/>
          </a:p>
        </p:txBody>
      </p:sp>
    </p:spTree>
    <p:extLst>
      <p:ext uri="{BB962C8B-B14F-4D97-AF65-F5344CB8AC3E}">
        <p14:creationId xmlns:p14="http://schemas.microsoft.com/office/powerpoint/2010/main" val="2535971598"/>
      </p:ext>
    </p:extLst>
  </p:cSld>
  <p:clrMapOvr>
    <a:masterClrMapping/>
  </p:clrMapOvr>
  <p:transition>
    <p:blinds/>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033826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123450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24524718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37736021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34359749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32889756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21604799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30066658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11890806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2278239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DFCF740E-887C-46C4-BE9C-CF6E8A2FE59F}" type="slidenum">
              <a:rPr lang="en-GB" altLang="en-US"/>
              <a:pPr/>
              <a:t>‹#›</a:t>
            </a:fld>
            <a:endParaRPr lang="en-GB" altLang="en-US"/>
          </a:p>
        </p:txBody>
      </p:sp>
    </p:spTree>
    <p:extLst>
      <p:ext uri="{BB962C8B-B14F-4D97-AF65-F5344CB8AC3E}">
        <p14:creationId xmlns:p14="http://schemas.microsoft.com/office/powerpoint/2010/main" val="3203163260"/>
      </p:ext>
    </p:extLst>
  </p:cSld>
  <p:clrMapOvr>
    <a:masterClrMapping/>
  </p:clrMapOvr>
  <p:transition>
    <p:blinds/>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3318195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35548466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678605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038237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025EAC72-26B2-445D-8AA9-3419F5E7BA00}" type="slidenum">
              <a:rPr lang="en-GB" altLang="en-US"/>
              <a:pPr/>
              <a:t>‹#›</a:t>
            </a:fld>
            <a:endParaRPr lang="en-GB" altLang="en-US"/>
          </a:p>
        </p:txBody>
      </p:sp>
    </p:spTree>
    <p:extLst>
      <p:ext uri="{BB962C8B-B14F-4D97-AF65-F5344CB8AC3E}">
        <p14:creationId xmlns:p14="http://schemas.microsoft.com/office/powerpoint/2010/main" val="819799680"/>
      </p:ext>
    </p:extLst>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28" charset="0"/>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21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921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18DBBB4E-1C00-49AB-B24F-37D3C462E957}" type="slidenum">
              <a:rPr lang="en-US" altLang="en-US"/>
              <a:pPr/>
              <a:t>‹#›</a:t>
            </a:fld>
            <a:endParaRPr lang="en-US" altLang="en-US"/>
          </a:p>
        </p:txBody>
      </p:sp>
    </p:spTree>
    <p:extLst>
      <p:ext uri="{BB962C8B-B14F-4D97-AF65-F5344CB8AC3E}">
        <p14:creationId xmlns:p14="http://schemas.microsoft.com/office/powerpoint/2010/main" val="51959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8C1788B4-1526-4721-BD7B-44089445DB18}" type="slidenum">
              <a:rPr lang="en-US" altLang="en-US"/>
              <a:pPr/>
              <a:t>‹#›</a:t>
            </a:fld>
            <a:endParaRPr lang="en-US" altLang="en-US"/>
          </a:p>
        </p:txBody>
      </p:sp>
    </p:spTree>
    <p:extLst>
      <p:ext uri="{BB962C8B-B14F-4D97-AF65-F5344CB8AC3E}">
        <p14:creationId xmlns:p14="http://schemas.microsoft.com/office/powerpoint/2010/main" val="2126008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FF047449-5271-4330-9D91-CFAF6FCBF0A2}" type="slidenum">
              <a:rPr lang="en-US" altLang="en-US"/>
              <a:pPr/>
              <a:t>‹#›</a:t>
            </a:fld>
            <a:endParaRPr lang="en-US" altLang="en-US"/>
          </a:p>
        </p:txBody>
      </p:sp>
    </p:spTree>
    <p:extLst>
      <p:ext uri="{BB962C8B-B14F-4D97-AF65-F5344CB8AC3E}">
        <p14:creationId xmlns:p14="http://schemas.microsoft.com/office/powerpoint/2010/main" val="20576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C0C1BA4-35BF-4CCE-A30D-0FE972B7C606}" type="slidenum">
              <a:rPr lang="en-US" altLang="en-US"/>
              <a:pPr/>
              <a:t>‹#›</a:t>
            </a:fld>
            <a:endParaRPr lang="en-US" altLang="en-US"/>
          </a:p>
        </p:txBody>
      </p:sp>
    </p:spTree>
    <p:extLst>
      <p:ext uri="{BB962C8B-B14F-4D97-AF65-F5344CB8AC3E}">
        <p14:creationId xmlns:p14="http://schemas.microsoft.com/office/powerpoint/2010/main" val="1445322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17D561BC-A42E-4FE2-A1BE-1B31D7FF0B9E}" type="slidenum">
              <a:rPr lang="en-US" altLang="en-US"/>
              <a:pPr/>
              <a:t>‹#›</a:t>
            </a:fld>
            <a:endParaRPr lang="en-US" altLang="en-US"/>
          </a:p>
        </p:txBody>
      </p:sp>
    </p:spTree>
    <p:extLst>
      <p:ext uri="{BB962C8B-B14F-4D97-AF65-F5344CB8AC3E}">
        <p14:creationId xmlns:p14="http://schemas.microsoft.com/office/powerpoint/2010/main" val="1169864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70AC897B-8688-4E0F-B262-86DF52501A21}" type="slidenum">
              <a:rPr lang="en-US" altLang="en-US"/>
              <a:pPr/>
              <a:t>‹#›</a:t>
            </a:fld>
            <a:endParaRPr lang="en-US" altLang="en-US"/>
          </a:p>
        </p:txBody>
      </p:sp>
    </p:spTree>
    <p:extLst>
      <p:ext uri="{BB962C8B-B14F-4D97-AF65-F5344CB8AC3E}">
        <p14:creationId xmlns:p14="http://schemas.microsoft.com/office/powerpoint/2010/main" val="4039032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5E90C477-DB29-40FD-961E-B02E482DB969}" type="slidenum">
              <a:rPr lang="en-US" altLang="en-US"/>
              <a:pPr/>
              <a:t>‹#›</a:t>
            </a:fld>
            <a:endParaRPr lang="en-US" altLang="en-US"/>
          </a:p>
        </p:txBody>
      </p:sp>
    </p:spTree>
    <p:extLst>
      <p:ext uri="{BB962C8B-B14F-4D97-AF65-F5344CB8AC3E}">
        <p14:creationId xmlns:p14="http://schemas.microsoft.com/office/powerpoint/2010/main" val="1849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F4D671-6F5E-4FAD-B7D5-9FC67C329F16}" type="slidenum">
              <a:rPr lang="en-US" altLang="en-US"/>
              <a:pPr/>
              <a:t>‹#›</a:t>
            </a:fld>
            <a:endParaRPr lang="en-US" altLang="en-US"/>
          </a:p>
        </p:txBody>
      </p:sp>
    </p:spTree>
    <p:extLst>
      <p:ext uri="{BB962C8B-B14F-4D97-AF65-F5344CB8AC3E}">
        <p14:creationId xmlns:p14="http://schemas.microsoft.com/office/powerpoint/2010/main" val="3037114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B26BFD82-3401-4737-B9F0-F17B6B0293A5}" type="slidenum">
              <a:rPr lang="en-US" altLang="en-US"/>
              <a:pPr/>
              <a:t>‹#›</a:t>
            </a:fld>
            <a:endParaRPr lang="en-US" altLang="en-US"/>
          </a:p>
        </p:txBody>
      </p:sp>
    </p:spTree>
    <p:extLst>
      <p:ext uri="{BB962C8B-B14F-4D97-AF65-F5344CB8AC3E}">
        <p14:creationId xmlns:p14="http://schemas.microsoft.com/office/powerpoint/2010/main" val="2071867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8E73481F-E449-4014-9295-3C5856FCA4C8}" type="slidenum">
              <a:rPr lang="en-US" altLang="en-US"/>
              <a:pPr/>
              <a:t>‹#›</a:t>
            </a:fld>
            <a:endParaRPr lang="en-US" altLang="en-US"/>
          </a:p>
        </p:txBody>
      </p:sp>
    </p:spTree>
    <p:extLst>
      <p:ext uri="{BB962C8B-B14F-4D97-AF65-F5344CB8AC3E}">
        <p14:creationId xmlns:p14="http://schemas.microsoft.com/office/powerpoint/2010/main" val="1856368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4E08ED67-451F-4FEC-ABCC-B7E5026C62BF}" type="slidenum">
              <a:rPr lang="en-US" altLang="en-US"/>
              <a:pPr/>
              <a:t>‹#›</a:t>
            </a:fld>
            <a:endParaRPr lang="en-US" altLang="en-US"/>
          </a:p>
        </p:txBody>
      </p:sp>
    </p:spTree>
    <p:extLst>
      <p:ext uri="{BB962C8B-B14F-4D97-AF65-F5344CB8AC3E}">
        <p14:creationId xmlns:p14="http://schemas.microsoft.com/office/powerpoint/2010/main" val="2797790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023779E-D14F-4229-864F-0966B3CD2913}" type="slidenum">
              <a:rPr lang="en-US" altLang="en-US"/>
              <a:pPr/>
              <a:t>‹#›</a:t>
            </a:fld>
            <a:endParaRPr lang="en-US" altLang="en-US"/>
          </a:p>
        </p:txBody>
      </p:sp>
    </p:spTree>
    <p:extLst>
      <p:ext uri="{BB962C8B-B14F-4D97-AF65-F5344CB8AC3E}">
        <p14:creationId xmlns:p14="http://schemas.microsoft.com/office/powerpoint/2010/main" val="1810758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747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747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28" charset="0"/>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2E4BB2AD-4E78-4D18-A526-2AE7CC7F42E9}" type="slidenum">
              <a:rPr lang="en-US" altLang="en-US"/>
              <a:pPr/>
              <a:t>‹#›</a:t>
            </a:fld>
            <a:endParaRPr lang="en-US" altLang="en-US"/>
          </a:p>
        </p:txBody>
      </p:sp>
    </p:spTree>
    <p:extLst>
      <p:ext uri="{BB962C8B-B14F-4D97-AF65-F5344CB8AC3E}">
        <p14:creationId xmlns:p14="http://schemas.microsoft.com/office/powerpoint/2010/main" val="975133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CCCEDE4-0F84-418A-8C36-478E9F9BAE0F}" type="slidenum">
              <a:rPr lang="en-US" altLang="en-US"/>
              <a:pPr/>
              <a:t>‹#›</a:t>
            </a:fld>
            <a:endParaRPr lang="en-US" altLang="en-US"/>
          </a:p>
        </p:txBody>
      </p:sp>
    </p:spTree>
    <p:extLst>
      <p:ext uri="{BB962C8B-B14F-4D97-AF65-F5344CB8AC3E}">
        <p14:creationId xmlns:p14="http://schemas.microsoft.com/office/powerpoint/2010/main" val="2094033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F83C9E37-BC86-4D2C-8539-DA9273628973}" type="slidenum">
              <a:rPr lang="en-US" altLang="en-US"/>
              <a:pPr/>
              <a:t>‹#›</a:t>
            </a:fld>
            <a:endParaRPr lang="en-US" altLang="en-US"/>
          </a:p>
        </p:txBody>
      </p:sp>
    </p:spTree>
    <p:extLst>
      <p:ext uri="{BB962C8B-B14F-4D97-AF65-F5344CB8AC3E}">
        <p14:creationId xmlns:p14="http://schemas.microsoft.com/office/powerpoint/2010/main" val="3336866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4E5D46EA-0FE4-409B-A1BA-3A6019A004A3}" type="slidenum">
              <a:rPr lang="en-US" altLang="en-US"/>
              <a:pPr/>
              <a:t>‹#›</a:t>
            </a:fld>
            <a:endParaRPr lang="en-US" altLang="en-US"/>
          </a:p>
        </p:txBody>
      </p:sp>
    </p:spTree>
    <p:extLst>
      <p:ext uri="{BB962C8B-B14F-4D97-AF65-F5344CB8AC3E}">
        <p14:creationId xmlns:p14="http://schemas.microsoft.com/office/powerpoint/2010/main" val="4186147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861061AE-BD18-4A2A-9967-47F7E6FBE8C3}" type="slidenum">
              <a:rPr lang="en-US" altLang="en-US"/>
              <a:pPr/>
              <a:t>‹#›</a:t>
            </a:fld>
            <a:endParaRPr lang="en-US" altLang="en-US"/>
          </a:p>
        </p:txBody>
      </p:sp>
    </p:spTree>
    <p:extLst>
      <p:ext uri="{BB962C8B-B14F-4D97-AF65-F5344CB8AC3E}">
        <p14:creationId xmlns:p14="http://schemas.microsoft.com/office/powerpoint/2010/main" val="1958162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A257A77A-BA53-45E8-95DF-DE6A0A19E0A4}" type="slidenum">
              <a:rPr lang="en-US" altLang="en-US"/>
              <a:pPr/>
              <a:t>‹#›</a:t>
            </a:fld>
            <a:endParaRPr lang="en-US" altLang="en-US"/>
          </a:p>
        </p:txBody>
      </p:sp>
    </p:spTree>
    <p:extLst>
      <p:ext uri="{BB962C8B-B14F-4D97-AF65-F5344CB8AC3E}">
        <p14:creationId xmlns:p14="http://schemas.microsoft.com/office/powerpoint/2010/main" val="228746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F621A54-9D3F-4834-98FE-0537E0720970}" type="slidenum">
              <a:rPr lang="en-US" altLang="en-US"/>
              <a:pPr/>
              <a:t>‹#›</a:t>
            </a:fld>
            <a:endParaRPr lang="en-US" altLang="en-US"/>
          </a:p>
        </p:txBody>
      </p:sp>
    </p:spTree>
    <p:extLst>
      <p:ext uri="{BB962C8B-B14F-4D97-AF65-F5344CB8AC3E}">
        <p14:creationId xmlns:p14="http://schemas.microsoft.com/office/powerpoint/2010/main" val="997358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B7743C13-ED53-4F15-AF22-369E894C9B7B}" type="slidenum">
              <a:rPr lang="en-US" altLang="en-US"/>
              <a:pPr/>
              <a:t>‹#›</a:t>
            </a:fld>
            <a:endParaRPr lang="en-US" altLang="en-US"/>
          </a:p>
        </p:txBody>
      </p:sp>
    </p:spTree>
    <p:extLst>
      <p:ext uri="{BB962C8B-B14F-4D97-AF65-F5344CB8AC3E}">
        <p14:creationId xmlns:p14="http://schemas.microsoft.com/office/powerpoint/2010/main" val="1575819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664D73A-44C8-4E0B-84F8-0BD01687913B}" type="slidenum">
              <a:rPr lang="en-US" altLang="en-US"/>
              <a:pPr/>
              <a:t>‹#›</a:t>
            </a:fld>
            <a:endParaRPr lang="en-US" altLang="en-US"/>
          </a:p>
        </p:txBody>
      </p:sp>
    </p:spTree>
    <p:extLst>
      <p:ext uri="{BB962C8B-B14F-4D97-AF65-F5344CB8AC3E}">
        <p14:creationId xmlns:p14="http://schemas.microsoft.com/office/powerpoint/2010/main" val="3290976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C8AB8500-7FFC-41CC-9DC3-F31CCB1A8F19}" type="slidenum">
              <a:rPr lang="en-US" altLang="en-US"/>
              <a:pPr/>
              <a:t>‹#›</a:t>
            </a:fld>
            <a:endParaRPr lang="en-US" altLang="en-US"/>
          </a:p>
        </p:txBody>
      </p:sp>
    </p:spTree>
    <p:extLst>
      <p:ext uri="{BB962C8B-B14F-4D97-AF65-F5344CB8AC3E}">
        <p14:creationId xmlns:p14="http://schemas.microsoft.com/office/powerpoint/2010/main" val="1902589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5A9B299-22AD-4917-8150-674EA42B7063}" type="slidenum">
              <a:rPr lang="en-US" altLang="en-US"/>
              <a:pPr/>
              <a:t>‹#›</a:t>
            </a:fld>
            <a:endParaRPr lang="en-US" altLang="en-US"/>
          </a:p>
        </p:txBody>
      </p:sp>
    </p:spTree>
    <p:extLst>
      <p:ext uri="{BB962C8B-B14F-4D97-AF65-F5344CB8AC3E}">
        <p14:creationId xmlns:p14="http://schemas.microsoft.com/office/powerpoint/2010/main" val="136652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E4A29BE7-8DD6-4484-AA15-041D98FF97B1}" type="slidenum">
              <a:rPr lang="en-US" altLang="en-US"/>
              <a:pPr/>
              <a:t>‹#›</a:t>
            </a:fld>
            <a:endParaRPr lang="en-US" altLang="en-US"/>
          </a:p>
        </p:txBody>
      </p:sp>
    </p:spTree>
    <p:extLst>
      <p:ext uri="{BB962C8B-B14F-4D97-AF65-F5344CB8AC3E}">
        <p14:creationId xmlns:p14="http://schemas.microsoft.com/office/powerpoint/2010/main" val="1931897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4DA2236-6862-4174-950F-126CCD3970BF}" type="slidenum">
              <a:rPr lang="en-US" altLang="en-US"/>
              <a:pPr/>
              <a:t>‹#›</a:t>
            </a:fld>
            <a:endParaRPr lang="en-US" altLang="en-US"/>
          </a:p>
        </p:txBody>
      </p:sp>
    </p:spTree>
    <p:extLst>
      <p:ext uri="{BB962C8B-B14F-4D97-AF65-F5344CB8AC3E}">
        <p14:creationId xmlns:p14="http://schemas.microsoft.com/office/powerpoint/2010/main" val="3866856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3/27/24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977303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3/27/24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2313625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3/27/24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2749691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3/27/24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347839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B747B52-FF33-4334-982B-131B52B340B0}" type="slidenum">
              <a:rPr lang="en-US" altLang="en-US"/>
              <a:pPr/>
              <a:t>‹#›</a:t>
            </a:fld>
            <a:endParaRPr lang="en-US" altLang="en-US"/>
          </a:p>
        </p:txBody>
      </p:sp>
    </p:spTree>
    <p:extLst>
      <p:ext uri="{BB962C8B-B14F-4D97-AF65-F5344CB8AC3E}">
        <p14:creationId xmlns:p14="http://schemas.microsoft.com/office/powerpoint/2010/main" val="4028211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3/27/24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33469221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3/27/24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3331707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3/27/24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679520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3/27/24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3453034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3/27/24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1322519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3/27/24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816581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3/27/24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786253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130425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3049651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966136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70A3A63-4DB7-4451-9285-78AFDDAC223F}" type="slidenum">
              <a:rPr lang="en-US" altLang="en-US"/>
              <a:pPr/>
              <a:t>‹#›</a:t>
            </a:fld>
            <a:endParaRPr lang="en-US" altLang="en-US"/>
          </a:p>
        </p:txBody>
      </p:sp>
    </p:spTree>
    <p:extLst>
      <p:ext uri="{BB962C8B-B14F-4D97-AF65-F5344CB8AC3E}">
        <p14:creationId xmlns:p14="http://schemas.microsoft.com/office/powerpoint/2010/main" val="565447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228298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611765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653595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4169039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339222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534151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503313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289728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84526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674616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90F97E4-28E5-4F4F-9EF3-07DF64CBAC9E}" type="slidenum">
              <a:rPr lang="en-US" altLang="en-US"/>
              <a:pPr/>
              <a:t>‹#›</a:t>
            </a:fld>
            <a:endParaRPr lang="en-US" altLang="en-US"/>
          </a:p>
        </p:txBody>
      </p:sp>
    </p:spTree>
    <p:extLst>
      <p:ext uri="{BB962C8B-B14F-4D97-AF65-F5344CB8AC3E}">
        <p14:creationId xmlns:p14="http://schemas.microsoft.com/office/powerpoint/2010/main" val="32243307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386818"/>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1541441"/>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04227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919444"/>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51099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265442"/>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533963"/>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884643"/>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44310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54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061E67C-2876-47DD-892C-8F7FCDC34103}" type="slidenum">
              <a:rPr lang="en-US" altLang="en-US"/>
              <a:pPr/>
              <a:t>‹#›</a:t>
            </a:fld>
            <a:endParaRPr lang="en-US" altLang="en-US"/>
          </a:p>
        </p:txBody>
      </p:sp>
    </p:spTree>
    <p:extLst>
      <p:ext uri="{BB962C8B-B14F-4D97-AF65-F5344CB8AC3E}">
        <p14:creationId xmlns:p14="http://schemas.microsoft.com/office/powerpoint/2010/main" val="3242003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748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344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2683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9184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6873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28482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4083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3264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146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4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02109C-CF80-4851-BF8C-D5CD5EB6A2D0}" type="slidenum">
              <a:rPr lang="en-US" altLang="en-US"/>
              <a:pPr/>
              <a:t>‹#›</a:t>
            </a:fld>
            <a:endParaRPr lang="en-US" altLang="en-US"/>
          </a:p>
        </p:txBody>
      </p:sp>
    </p:spTree>
    <p:extLst>
      <p:ext uri="{BB962C8B-B14F-4D97-AF65-F5344CB8AC3E}">
        <p14:creationId xmlns:p14="http://schemas.microsoft.com/office/powerpoint/2010/main" val="3820084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0013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37980827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581400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4100874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16328449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41556056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527750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0898206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325258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0986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2.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4.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8317406-D317-4533-B1A4-3EF2AEC10C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114532034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879271"/>
      </p:ext>
    </p:extLst>
  </p:cSld>
  <p:clrMap bg1="dk2" tx1="lt1" bg2="dk1" tx2="lt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2605245"/>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633312"/>
      </p:ext>
    </p:extLst>
  </p:cSld>
  <p:clrMap bg1="dk2" tx1="lt1" bg2="dk1"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1723105777"/>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l" rtl="0" eaLnBrk="0" fontAlgn="base" hangingPunct="0">
        <a:spcBef>
          <a:spcPct val="0"/>
        </a:spcBef>
        <a:spcAft>
          <a:spcPct val="0"/>
        </a:spcAft>
        <a:defRPr kumimoji="1"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95817572"/>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12" charset="0"/>
          <a:cs typeface="Arial" panose="020B0604020202020204" pitchFamily="34" charset="0"/>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Geneva"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1267"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A629C211-098D-42CC-9180-35F3E0FA9050}" type="slidenum">
              <a:rPr lang="en-GB"/>
              <a:pPr>
                <a:defRPr/>
              </a:pPr>
              <a:t>‹#›</a:t>
            </a:fld>
            <a:endParaRPr lang="en-GB"/>
          </a:p>
        </p:txBody>
      </p:sp>
    </p:spTree>
    <p:extLst>
      <p:ext uri="{BB962C8B-B14F-4D97-AF65-F5344CB8AC3E}">
        <p14:creationId xmlns:p14="http://schemas.microsoft.com/office/powerpoint/2010/main" val="2364733061"/>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1203844512"/>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9949087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3275623800"/>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588"/>
            <a:ext cx="9132888" cy="6845300"/>
            <a:chOff x="0" y="1"/>
            <a:chExt cx="5753" cy="4312"/>
          </a:xfrm>
        </p:grpSpPr>
        <p:sp>
          <p:nvSpPr>
            <p:cNvPr id="10752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28" charset="0"/>
                <a:ea typeface="+mn-ea"/>
              </a:endParaRPr>
            </a:p>
          </p:txBody>
        </p:sp>
        <p:sp>
          <p:nvSpPr>
            <p:cNvPr id="13321" name="Arc 4"/>
            <p:cNvSpPr>
              <a:spLocks/>
            </p:cNvSpPr>
            <p:nvPr/>
          </p:nvSpPr>
          <p:spPr bwMode="auto">
            <a:xfrm>
              <a:off x="0" y="1"/>
              <a:ext cx="5298" cy="4312"/>
            </a:xfrm>
            <a:custGeom>
              <a:avLst/>
              <a:gdLst>
                <a:gd name="T0" fmla="*/ 0 w 21600"/>
                <a:gd name="T1" fmla="*/ 0 h 21600"/>
                <a:gd name="T2" fmla="*/ 19 w 21600"/>
                <a:gd name="T3" fmla="*/ 7 h 21600"/>
                <a:gd name="T4" fmla="*/ 0 w 21600"/>
                <a:gd name="T5" fmla="*/ 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107525"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107526"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GB" altLang="en-US"/>
          </a:p>
        </p:txBody>
      </p:sp>
      <p:sp>
        <p:nvSpPr>
          <p:cNvPr id="107527"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GB" altLang="en-US"/>
          </a:p>
        </p:txBody>
      </p:sp>
      <p:sp>
        <p:nvSpPr>
          <p:cNvPr id="107528"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801CD5F3-5647-450C-A793-9EACCB646BCD}" type="slidenum">
              <a:rPr lang="en-GB" altLang="en-US"/>
              <a:pPr/>
              <a:t>‹#›</a:t>
            </a:fld>
            <a:endParaRPr lang="en-GB" altLang="en-US"/>
          </a:p>
        </p:txBody>
      </p:sp>
      <p:sp>
        <p:nvSpPr>
          <p:cNvPr id="1331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dk2" tx1="lt1" bg2="dk1" tx2="lt2" accent1="accent1" accent2="accent2" accent3="accent3" accent4="accent4" accent5="accent5" accent6="accent6" hlink="hlink" folHlink="folHlink"/>
  <p:sldLayoutIdLst>
    <p:sldLayoutId id="2147484152"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Geneva" pitchFamily="-112"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pitchFamily="-108" charset="-128"/>
          <a:cs typeface="Geneva" pitchFamily="-112"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911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28" charset="0"/>
                <a:ea typeface="+mn-ea"/>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11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34" charset="0"/>
              </a:defRPr>
            </a:lvl1pPr>
          </a:lstStyle>
          <a:p>
            <a:endParaRPr lang="en-US" altLang="en-US"/>
          </a:p>
        </p:txBody>
      </p:sp>
      <p:sp>
        <p:nvSpPr>
          <p:cNvPr id="911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34" charset="0"/>
              </a:defRPr>
            </a:lvl1pPr>
          </a:lstStyle>
          <a:p>
            <a:endParaRPr lang="en-US" altLang="en-US"/>
          </a:p>
        </p:txBody>
      </p:sp>
      <p:sp>
        <p:nvSpPr>
          <p:cNvPr id="911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itchFamily="34" charset="0"/>
              </a:defRPr>
            </a:lvl1pPr>
          </a:lstStyle>
          <a:p>
            <a:fld id="{66E48E14-5DA9-4FC2-A1BE-782EF23C7C9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53"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12"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085850" cy="6854825"/>
            <a:chOff x="0" y="0"/>
            <a:chExt cx="684" cy="4318"/>
          </a:xfrm>
        </p:grpSpPr>
        <p:sp>
          <p:nvSpPr>
            <p:cNvPr id="737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37897" name="Group 4"/>
            <p:cNvGrpSpPr>
              <a:grpSpLocks/>
            </p:cNvGrpSpPr>
            <p:nvPr/>
          </p:nvGrpSpPr>
          <p:grpSpPr bwMode="auto">
            <a:xfrm>
              <a:off x="48" y="102"/>
              <a:ext cx="96" cy="4128"/>
              <a:chOff x="48" y="102"/>
              <a:chExt cx="96" cy="4128"/>
            </a:xfrm>
          </p:grpSpPr>
          <p:sp>
            <p:nvSpPr>
              <p:cNvPr id="37898"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899"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0"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1"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2"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3"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4"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5"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6"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7"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8"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9"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0"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1"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2"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3"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4"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5"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6"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7"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8"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9"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0"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1"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2"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3"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4"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5"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6"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3789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376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US" altLang="en-US"/>
          </a:p>
        </p:txBody>
      </p:sp>
      <p:sp>
        <p:nvSpPr>
          <p:cNvPr id="7376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US" altLang="en-US"/>
          </a:p>
        </p:txBody>
      </p:sp>
      <p:sp>
        <p:nvSpPr>
          <p:cNvPr id="7376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A7817DDA-2640-4D0A-8891-38801877B529}" type="slidenum">
              <a:rPr lang="en-US" altLang="en-US"/>
              <a:pPr/>
              <a:t>‹#›</a:t>
            </a:fld>
            <a:endParaRPr lang="en-US" altLang="en-US"/>
          </a:p>
        </p:txBody>
      </p:sp>
      <p:sp>
        <p:nvSpPr>
          <p:cNvPr id="7376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54"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12"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3/27/24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1498636859"/>
      </p:ext>
    </p:extLst>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515042"/>
      </p:ext>
    </p:extLst>
  </p:cSld>
  <p:clrMap bg1="dk2" tx1="lt1" bg2="dk1" tx2="lt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1193747"/>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1914726"/>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3785857012"/>
      </p:ext>
    </p:extLst>
  </p:cSld>
  <p:clrMap bg1="lt1" tx1="dk1" bg2="lt2" tx2="dk2" accent1="accent1" accent2="accent2" accent3="accent3" accent4="accent4" accent5="accent5" accent6="accent6" hlink="hlink" folHlink="folHlink"/>
  <p:sldLayoutIdLst>
    <p:sldLayoutId id="214748420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xml"/><Relationship Id="rId1" Type="http://schemas.openxmlformats.org/officeDocument/2006/relationships/slideLayout" Target="../slideLayouts/slideLayout69.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5.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7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0.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0.xml"/><Relationship Id="rId5" Type="http://schemas.openxmlformats.org/officeDocument/2006/relationships/image" Target="../media/image28.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16F_D061F7A4.xml"/><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67.jpe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60.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143.xml"/><Relationship Id="rId4" Type="http://schemas.openxmlformats.org/officeDocument/2006/relationships/image" Target="../media/image81.jpe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10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105.xml"/><Relationship Id="rId5" Type="http://schemas.openxmlformats.org/officeDocument/2006/relationships/image" Target="../media/image95.jpeg"/><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105.xml"/><Relationship Id="rId6" Type="http://schemas.openxmlformats.org/officeDocument/2006/relationships/image" Target="../media/image86.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0"/>
            <a:ext cx="8675687"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8316913" y="87313"/>
            <a:ext cx="762000" cy="461962"/>
          </a:xfrm>
          <a:prstGeom prst="rect">
            <a:avLst/>
          </a:prstGeom>
          <a:noFill/>
          <a:ln w="9525">
            <a:noFill/>
            <a:miter lim="800000"/>
            <a:headEnd/>
            <a:tailEnd/>
          </a:ln>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145</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3E242B7A-016B-EA5F-1FE1-E64F1C7937C6}"/>
              </a:ext>
            </a:extLst>
          </p:cNvPr>
          <p:cNvSpPr>
            <a:spLocks noChangeArrowheads="1"/>
          </p:cNvSpPr>
          <p:nvPr/>
        </p:nvSpPr>
        <p:spPr bwMode="auto">
          <a:xfrm>
            <a:off x="-36512" y="6408712"/>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2" name="Rectangle 1">
            <a:extLst>
              <a:ext uri="{FF2B5EF4-FFF2-40B4-BE49-F238E27FC236}">
                <a16:creationId xmlns:a16="http://schemas.microsoft.com/office/drawing/2014/main" id="{2BCE2AC7-3889-F236-0BFC-A34456C5C28D}"/>
              </a:ext>
            </a:extLst>
          </p:cNvPr>
          <p:cNvSpPr/>
          <p:nvPr/>
        </p:nvSpPr>
        <p:spPr>
          <a:xfrm>
            <a:off x="1403648" y="1556792"/>
            <a:ext cx="6120680" cy="38884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20000" b="1" dirty="0">
                <a:solidFill>
                  <a:srgbClr val="CC9900"/>
                </a:solidFill>
                <a:effectLst>
                  <a:glow rad="127000">
                    <a:schemeClr val="tx1"/>
                  </a:glow>
                </a:effectLst>
                <a:latin typeface="Arial" panose="020B0604020202020204" pitchFamily="34" charset="0"/>
                <a:cs typeface="Arial" panose="020B0604020202020204" pitchFamily="34" charset="0"/>
              </a:rPr>
              <a:t>فارس</a:t>
            </a:r>
            <a:endParaRPr lang="en-US" sz="20000" b="1" dirty="0">
              <a:solidFill>
                <a:srgbClr val="CC9900"/>
              </a:solidFill>
              <a:effectLst>
                <a:glow rad="1270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228600" y="544513"/>
            <a:ext cx="86868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عيلام</a:t>
            </a:r>
            <a:endParaRPr lang="en-US" altLang="en-US" b="1" dirty="0">
              <a:solidFill>
                <a:srgbClr val="FFFFFF"/>
              </a:solidFill>
              <a:latin typeface="Arial" panose="020B0604020202020204" pitchFamily="34" charset="0"/>
              <a:cs typeface="Arial" panose="020B0604020202020204" pitchFamily="34" charset="0"/>
            </a:endParaRP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ابن سام (تك 10: 22)، اسم سامي، أعطة العيلاميون اسمهم إلى إليمايس، المنطقة التي تقع على يسار أو الضفة الشرقية لنهر دجلة، مقابل بابل بينها من الغرب وبلاد فارس من الشرق والجنوب الغربي لمادي. تسمى المنطقة أيضاً سوسيانا أو سوسيس نسبة إلى العاصمة سوسن، وقد سميت شوشن في دا 8: 2، حيث انتظر نحميا (نح 1: 1) الملك أرتحشستا، وحيث هقد أحشويروش احتفاله في زمن سفر أستير (أس 1: 2، 2: 5). ذكر دانيال نهر أولاي القريب أي إيلوسيوس اليوناني، كان هذا هو مكان البلاط الفارسي من زمن داريوس هيستاسبيس إلى الإسكندر الأكبر  </a:t>
            </a:r>
            <a:endParaRPr lang="en-US" altLang="en-US" b="1" dirty="0">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altLang="en-US" sz="1800" b="1" dirty="0">
              <a:solidFill>
                <a:srgbClr val="FFFFFF"/>
              </a:solidFill>
              <a:latin typeface="Arial" panose="020B0604020202020204" pitchFamily="34" charset="0"/>
              <a:cs typeface="Arial" panose="020B0604020202020204" pitchFamily="34" charset="0"/>
            </a:endParaRPr>
          </a:p>
          <a:p>
            <a:pPr algn="r" rtl="1" eaLnBrk="1" hangingPunct="1">
              <a:spcBef>
                <a:spcPct val="50000"/>
              </a:spcBef>
            </a:pPr>
            <a:r>
              <a:rPr lang="en-US" altLang="en-US" sz="1800" b="1" dirty="0">
                <a:solidFill>
                  <a:srgbClr val="FFFFFF"/>
                </a:solidFill>
                <a:latin typeface="Arial" panose="020B0604020202020204" pitchFamily="34" charset="0"/>
                <a:cs typeface="Arial" panose="020B0604020202020204" pitchFamily="34" charset="0"/>
              </a:rPr>
              <a:t>* </a:t>
            </a:r>
            <a:r>
              <a:rPr lang="ar-JO" altLang="en-US" sz="1800" b="1" dirty="0">
                <a:solidFill>
                  <a:srgbClr val="FFFFFF"/>
                </a:solidFill>
                <a:latin typeface="Arial" panose="020B0604020202020204" pitchFamily="34" charset="0"/>
                <a:cs typeface="Arial" panose="020B0604020202020204" pitchFamily="34" charset="0"/>
              </a:rPr>
              <a:t> قاموس فوسيت للكتاب المقدس، حقوق الطبع والنشر لقاعدة البيانات الإلكترونية (ج) 1998 من قبل </a:t>
            </a:r>
            <a:r>
              <a:rPr lang="en-US" altLang="en-US" sz="1800" b="1" dirty="0" err="1">
                <a:solidFill>
                  <a:srgbClr val="FFFFFF"/>
                </a:solidFill>
                <a:latin typeface="Arial" panose="020B0604020202020204" pitchFamily="34" charset="0"/>
                <a:cs typeface="Arial" panose="020B0604020202020204" pitchFamily="34" charset="0"/>
              </a:rPr>
              <a:t>Biblesoft</a:t>
            </a:r>
            <a:endParaRPr lang="en-US" altLang="en-US" b="1" dirty="0">
              <a:solidFill>
                <a:srgbClr val="FFFFFF"/>
              </a:solidFill>
              <a:latin typeface="Arial" panose="020B0604020202020204" pitchFamily="34" charset="0"/>
              <a:cs typeface="Arial" panose="020B0604020202020204" pitchFamily="34" charset="0"/>
            </a:endParaRPr>
          </a:p>
        </p:txBody>
      </p:sp>
      <p:sp>
        <p:nvSpPr>
          <p:cNvPr id="79874" name="Text Box 4"/>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145</a:t>
            </a:r>
            <a:endParaRPr lang="en-US"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0" y="-23813"/>
            <a:ext cx="9144000"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endParaRPr lang="ar-JO" altLang="en-US" b="1" u="sng" dirty="0">
              <a:solidFill>
                <a:srgbClr val="FFFFFF"/>
              </a:solidFill>
              <a:latin typeface="Arial" panose="020B0604020202020204" pitchFamily="34" charset="0"/>
              <a:cs typeface="Arial" panose="020B0604020202020204" pitchFamily="34" charset="0"/>
            </a:endParaRPr>
          </a:p>
          <a:p>
            <a:pPr algn="r" eaLnBrk="1" hangingPunct="1">
              <a:spcBef>
                <a:spcPct val="50000"/>
              </a:spcBef>
            </a:pPr>
            <a:r>
              <a:rPr lang="ar-JO" altLang="en-US" b="1" u="sng" dirty="0">
                <a:solidFill>
                  <a:srgbClr val="FFFFFF"/>
                </a:solidFill>
                <a:latin typeface="Arial" panose="020B0604020202020204" pitchFamily="34" charset="0"/>
                <a:cs typeface="Arial" panose="020B0604020202020204" pitchFamily="34" charset="0"/>
              </a:rPr>
              <a:t>تكوين 10: 21-32</a:t>
            </a:r>
            <a:br>
              <a:rPr lang="en-US" altLang="en-US" b="1" dirty="0">
                <a:solidFill>
                  <a:srgbClr val="FFFFFF"/>
                </a:solidFill>
                <a:latin typeface="Arial" panose="020B0604020202020204" pitchFamily="34" charset="0"/>
                <a:cs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rPr>
              <a:t>21 وسام أبو كل بني عابر، أخو يافث الكبير، ولد له أيضاً بنون.</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22 بنو سام: عيلام وأشور وأرفكشاد ولود وأرام.</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23 وبنو أرام: عوص وحول وجاثر وماش.</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24 وأرفكشاد ولد شالح، وشالح ولد عابر.</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25 ولعابر ولد ابنان: اسم الواحد فالج لأن في أيامه قسمت الأرض، واسم أخيه يقطان.</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26 ويقطان ولد: ألموداد وشالف وحضرموت ويارح</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27 وهدورام وأوزال ودقلة</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28 وعوبال وأبيمايل وشبا</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29 وأوفير وحويلة ويوباب، جميع هؤلاء بنو يقطان.</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30 وكان مسكنهم من ميشا حينما تجيء نحو سفار جبل المشرق.</a:t>
            </a:r>
          </a:p>
          <a:p>
            <a:pPr algn="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31 هؤلاء بنو سام حسب قبائلهم كألسنتهم بأراضيهم حسب أممهم.</a:t>
            </a:r>
            <a:endParaRPr lang="en-US" altLang="en-US" b="1" dirty="0">
              <a:solidFill>
                <a:srgbClr val="FFFFFF"/>
              </a:solidFill>
              <a:latin typeface="Arial" panose="020B0604020202020204" pitchFamily="34" charset="0"/>
              <a:cs typeface="Arial" panose="020B0604020202020204" pitchFamily="34" charset="0"/>
            </a:endParaRPr>
          </a:p>
        </p:txBody>
      </p:sp>
      <p:sp>
        <p:nvSpPr>
          <p:cNvPr id="80898" name="Oval 3"/>
          <p:cNvSpPr>
            <a:spLocks noChangeArrowheads="1"/>
          </p:cNvSpPr>
          <p:nvPr/>
        </p:nvSpPr>
        <p:spPr bwMode="auto">
          <a:xfrm>
            <a:off x="8388424" y="1412776"/>
            <a:ext cx="755576" cy="576064"/>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80899" name="Text Box 4"/>
          <p:cNvSpPr txBox="1">
            <a:spLocks noChangeArrowheads="1"/>
          </p:cNvSpPr>
          <p:nvPr/>
        </p:nvSpPr>
        <p:spPr bwMode="auto">
          <a:xfrm>
            <a:off x="8153400" y="7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145</a:t>
            </a:r>
            <a:endParaRPr lang="en-US"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685800" y="2438400"/>
            <a:ext cx="7772400" cy="1143000"/>
          </a:xfrm>
        </p:spPr>
        <p:txBody>
          <a:bodyPr/>
          <a:lstStyle/>
          <a:p>
            <a:pPr eaLnBrk="1" hangingPunct="1"/>
            <a:r>
              <a:rPr lang="ar-JO" altLang="en-US" dirty="0">
                <a:effectLst>
                  <a:outerShdw blurRad="38100" dist="38100" dir="2700000" algn="tl">
                    <a:srgbClr val="808080"/>
                  </a:outerShdw>
                </a:effectLst>
                <a:ea typeface="Geneva" charset="0"/>
                <a:cs typeface="Times New Roman" pitchFamily="18" charset="0"/>
              </a:rPr>
              <a:t>التاريخ</a:t>
            </a:r>
            <a:endParaRPr lang="en-US" altLang="en-US" dirty="0">
              <a:effectLst>
                <a:outerShdw blurRad="38100" dist="38100" dir="2700000" algn="tl">
                  <a:srgbClr val="808080"/>
                </a:outerShdw>
              </a:effectLst>
              <a:ea typeface="Geneva"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idx="4294967295"/>
          </p:nvPr>
        </p:nvSpPr>
        <p:spPr>
          <a:xfrm>
            <a:off x="0" y="0"/>
            <a:ext cx="9144000" cy="1676400"/>
          </a:xfrm>
          <a:solidFill>
            <a:schemeClr val="hlink"/>
          </a:solidFill>
        </p:spPr>
        <p:txBody>
          <a:bodyPr/>
          <a:lstStyle/>
          <a:p>
            <a:pPr eaLnBrk="1" hangingPunct="1"/>
            <a:r>
              <a:rPr lang="ar-JO" altLang="en-US" sz="3200" dirty="0">
                <a:solidFill>
                  <a:srgbClr val="FF0000"/>
                </a:solidFill>
                <a:effectLst>
                  <a:outerShdw blurRad="38100" dist="38100" dir="2700000" algn="tl">
                    <a:srgbClr val="000000"/>
                  </a:outerShdw>
                </a:effectLst>
                <a:ea typeface="Geneva" charset="0"/>
                <a:cs typeface="Times New Roman" pitchFamily="18" charset="0"/>
              </a:rPr>
              <a:t>عام 539 ق.م سقطت بابل بيد الماديين والفرس، وهكذا حكم داريوس المادي في بابل.</a:t>
            </a:r>
            <a:r>
              <a:rPr lang="en-US" altLang="en-US" sz="3200" dirty="0">
                <a:solidFill>
                  <a:srgbClr val="FF0000"/>
                </a:solidFill>
                <a:effectLst>
                  <a:outerShdw blurRad="38100" dist="38100" dir="2700000" algn="tl">
                    <a:srgbClr val="000000"/>
                  </a:outerShdw>
                </a:effectLst>
                <a:ea typeface="Geneva"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iterate type="lt">
                                    <p:tmPct val="100000"/>
                                  </p:iterate>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75" fill="hold"/>
                                        <p:tgtEl>
                                          <p:spTgt spid="67587"/>
                                        </p:tgtEl>
                                        <p:attrNameLst>
                                          <p:attrName>ppt_x</p:attrName>
                                        </p:attrNameLst>
                                      </p:cBhvr>
                                      <p:tavLst>
                                        <p:tav tm="0">
                                          <p:val>
                                            <p:strVal val="0-#ppt_w/2"/>
                                          </p:val>
                                        </p:tav>
                                        <p:tav tm="100000">
                                          <p:val>
                                            <p:strVal val="#ppt_x"/>
                                          </p:val>
                                        </p:tav>
                                      </p:tavLst>
                                    </p:anim>
                                    <p:anim calcmode="lin" valueType="num">
                                      <p:cBhvr additive="base">
                                        <p:cTn id="8" dur="75" fill="hold"/>
                                        <p:tgtEl>
                                          <p:spTgt spid="6758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dirty="0">
                <a:solidFill>
                  <a:schemeClr val="bg1"/>
                </a:solidFill>
                <a:effectLst>
                  <a:glow rad="228600">
                    <a:schemeClr val="tx1"/>
                  </a:glow>
                </a:effectLst>
                <a:ea typeface="ＭＳ Ｐゴシック" charset="0"/>
              </a:rPr>
              <a:t>إذلال بيلشاصر</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رامبرانت</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1123950"/>
            <a:ext cx="9151640" cy="5693866"/>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 من جيشه عند النقطة التي يدخل فيها النهر إلى المدينة، وجزءً آخر  في الجزء الخلفي من المكان الذي ينبع منه، مع أوامر بالزحف إلى المدينة عند مجرى النهر، في أقرب وقت لأن المياه أصبحت ضحلة بدرجة كافية.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وصنع المكان الذي حفرت فيه نيتوكريس حوض النهر، حيث فعل بالضبط ما فعله سابقاً: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والذي كان فيه مستنقع غرق فيه النهر لدرجة أن السير الطبيعي للجدول أصبح قابلاً للبقاء.</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دخل الفرس الذين تُركوا لهذا الغرض في بابل على ضفة النهر، المجرى الذي غرق الآن حتى وصلوا في منتصف الطريق تقريباً فوق فخذ الرجل، وبالتالي دخلوا المدينة.</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2" name="TextBox 13"/>
          <p:cNvSpPr txBox="1">
            <a:spLocks noChangeArrowheads="1"/>
          </p:cNvSpPr>
          <p:nvPr/>
        </p:nvSpPr>
        <p:spPr bwMode="auto">
          <a:xfrm>
            <a:off x="114300" y="1234505"/>
            <a:ext cx="8915400" cy="501675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 كان البابليون على علم بما كان يدور لدى كورش، أو لو لاحظوا خطرهم لما سمحوا للفرس بدخول المدينة، لكنهم كانوا سيدمرونهم تماماً؛ لأنهم كانوا سيغلقون جميع بوابات الشوارع التي على النهر، ويركبوا على الجدران على جانبي النهر، مما كان من شأنه أن يوقع العدو في فخ. ولكن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حدث</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كان</a:t>
            </a:r>
            <a:r>
              <a:rPr lang="ar-JO" sz="3200" b="1" dirty="0">
                <a:solidFill>
                  <a:srgbClr val="FFFF00"/>
                </a:solidFill>
                <a:latin typeface="Arial" panose="020B0604020202020204" pitchFamily="34" charset="0"/>
                <a:cs typeface="Arial" panose="020B0604020202020204" pitchFamily="34" charset="0"/>
              </a:rPr>
              <a:t> فقد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جاء الفرس عليهم على حين غرة وأخذوا المدينة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فإن سكان الأجزاء المركزية (كما أعلن سكان بابل) بعد فترة طويلة من أخذ الأجزاء الخارجيَّة من المدينة، لم يعرفوا شيئاً عما حدث،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استمروا في الرقص والإستمتاع حتى علموا بالوقوع في قبضة بابل</a:t>
            </a:r>
            <a:endParaRPr kumimoji="0" lang="en-US"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rPr>
              <a:t>نبوات مدهشة</a:t>
            </a:r>
            <a:endParaRPr kumimoji="0" lang="en-US"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Geneva"/>
              <a:cs typeface="Arial" panose="020B0604020202020204" pitchFamily="34" charset="0"/>
            </a:endParaRPr>
          </a:p>
        </p:txBody>
      </p:sp>
      <p:sp>
        <p:nvSpPr>
          <p:cNvPr id="34819" name="Text Box 3"/>
          <p:cNvSpPr txBox="1">
            <a:spLocks noChangeArrowheads="1"/>
          </p:cNvSpPr>
          <p:nvPr/>
        </p:nvSpPr>
        <p:spPr bwMode="auto">
          <a:xfrm>
            <a:off x="3962400" y="2819400"/>
            <a:ext cx="473504" cy="586957"/>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200" b="1" dirty="0">
                <a:solidFill>
                  <a:srgbClr val="000000"/>
                </a:solidFill>
                <a:latin typeface="Arial" panose="020B0604020202020204" pitchFamily="34" charset="0"/>
                <a:ea typeface="Geneva"/>
                <a:cs typeface="Arial" panose="020B0604020202020204" pitchFamily="34" charset="0"/>
              </a:rPr>
              <a:t>؟؟</a:t>
            </a: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ea typeface="Geneva"/>
              <a:cs typeface="Arial" panose="020B0604020202020204" pitchFamily="34" charset="0"/>
            </a:endParaRPr>
          </a:p>
        </p:txBody>
      </p:sp>
      <p:pic>
        <p:nvPicPr>
          <p:cNvPr id="299013" name="Picture 4"/>
          <p:cNvPicPr>
            <a:picLocks noChangeAspect="1" noChangeArrowheads="1"/>
          </p:cNvPicPr>
          <p:nvPr/>
        </p:nvPicPr>
        <p:blipFill>
          <a:blip r:embed="rId3" cstate="print"/>
          <a:srcRect/>
          <a:stretch>
            <a:fillRect/>
          </a:stretch>
        </p:blipFill>
        <p:spPr bwMode="auto">
          <a:xfrm>
            <a:off x="533400" y="1295400"/>
            <a:ext cx="2540000" cy="345440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783263" y="1219200"/>
            <a:ext cx="2516187" cy="3581400"/>
          </a:xfrm>
          <a:prstGeom prst="rect">
            <a:avLst/>
          </a:prstGeom>
          <a:noFill/>
          <a:ln w="9525">
            <a:noFill/>
            <a:miter lim="800000"/>
            <a:headEnd/>
            <a:tailEnd/>
          </a:ln>
        </p:spPr>
      </p:pic>
      <p:sp>
        <p:nvSpPr>
          <p:cNvPr id="34822" name="Text Box 6"/>
          <p:cNvSpPr txBox="1">
            <a:spLocks noChangeArrowheads="1"/>
          </p:cNvSpPr>
          <p:nvPr/>
        </p:nvSpPr>
        <p:spPr bwMode="auto">
          <a:xfrm>
            <a:off x="0" y="5921375"/>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سمعت عن </a:t>
            </a:r>
            <a:r>
              <a:rPr kumimoji="0" lang="ar-JO" sz="2000" b="1"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رافلز</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الذي كتب عن لي قبل وجوده 140 سنة ( انتبهوا رجل يدعى لي سيقوم ليجعل سنغافورة بلداً مهماً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823" name="Text Box 7"/>
          <p:cNvSpPr txBox="1">
            <a:spLocks noChangeArrowheads="1"/>
          </p:cNvSpPr>
          <p:nvPr/>
        </p:nvSpPr>
        <p:spPr bwMode="auto">
          <a:xfrm>
            <a:off x="5429250" y="4724400"/>
            <a:ext cx="3095625" cy="95628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لي كوان يو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(1959)</a:t>
            </a:r>
            <a:endPar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824" name="Text Box 8"/>
          <p:cNvSpPr txBox="1">
            <a:spLocks noChangeArrowheads="1"/>
          </p:cNvSpPr>
          <p:nvPr/>
        </p:nvSpPr>
        <p:spPr bwMode="auto">
          <a:xfrm>
            <a:off x="533400" y="4724400"/>
            <a:ext cx="2743200" cy="95628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ستامفورد</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رافلز</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( 1819 )</a:t>
            </a:r>
            <a:endParaRPr kumimoji="0" lang="en-GB"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99018" name="Text Box 9"/>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7066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p:cNvSpPr txBox="1">
            <a:spLocks noChangeArrowheads="1"/>
          </p:cNvSpPr>
          <p:nvPr/>
        </p:nvSpPr>
        <p:spPr bwMode="auto">
          <a:xfrm>
            <a:off x="6096000" y="603250"/>
            <a:ext cx="1905000" cy="3443288"/>
          </a:xfrm>
          <a:prstGeom prst="rect">
            <a:avLst/>
          </a:prstGeom>
          <a:no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u="none" strike="noStrike" kern="1200" cap="none" spc="0" normalizeH="0" baseline="0" noProof="0" dirty="0">
                <a:ln>
                  <a:noFill/>
                </a:ln>
                <a:solidFill>
                  <a:srgbClr val="000000"/>
                </a:solidFill>
                <a:effectLst/>
                <a:uLnTx/>
                <a:uFillTx/>
                <a:latin typeface="Arial" panose="020B0604020202020204" pitchFamily="34" charset="0"/>
                <a:ea typeface="Geneva"/>
                <a:cs typeface="Arial" panose="020B0604020202020204" pitchFamily="34" charset="0"/>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كورش (539 ق.م )</a:t>
            </a:r>
            <a:endPar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5843" name="Picture 3"/>
          <p:cNvPicPr>
            <a:picLocks noChangeAspect="1" noChangeArrowheads="1"/>
          </p:cNvPicPr>
          <p:nvPr/>
        </p:nvPicPr>
        <p:blipFill>
          <a:blip r:embed="rId3" cstate="print"/>
          <a:srcRect/>
          <a:stretch>
            <a:fillRect/>
          </a:stretch>
        </p:blipFill>
        <p:spPr bwMode="auto">
          <a:xfrm>
            <a:off x="5181600" y="1219200"/>
            <a:ext cx="3725863" cy="3810000"/>
          </a:xfrm>
          <a:prstGeom prst="rect">
            <a:avLst/>
          </a:prstGeom>
          <a:noFill/>
          <a:ln w="9525">
            <a:noFill/>
            <a:miter lim="800000"/>
            <a:headEnd/>
            <a:tailEnd/>
          </a:ln>
        </p:spPr>
      </p:pic>
      <p:sp>
        <p:nvSpPr>
          <p:cNvPr id="300037"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endParaRPr>
          </a:p>
        </p:txBody>
      </p:sp>
      <p:pic>
        <p:nvPicPr>
          <p:cNvPr id="35845" name="Picture 5"/>
          <p:cNvPicPr>
            <a:picLocks noChangeAspect="1" noChangeArrowheads="1"/>
          </p:cNvPicPr>
          <p:nvPr/>
        </p:nvPicPr>
        <p:blipFill>
          <a:blip r:embed="rId4" cstate="print"/>
          <a:srcRect/>
          <a:stretch>
            <a:fillRect/>
          </a:stretch>
        </p:blipFill>
        <p:spPr bwMode="auto">
          <a:xfrm>
            <a:off x="457200" y="1295400"/>
            <a:ext cx="2767013" cy="3581400"/>
          </a:xfrm>
          <a:prstGeom prst="rect">
            <a:avLst/>
          </a:prstGeom>
          <a:noFill/>
          <a:ln w="9525">
            <a:noFill/>
            <a:miter lim="800000"/>
            <a:headEnd/>
            <a:tailEnd/>
          </a:ln>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أ</a:t>
            </a:r>
            <a:r>
              <a:rPr kumimoji="0" lang="ar-JO"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شعياء (700 ق.م)</a:t>
            </a:r>
            <a:endParaRPr kumimoji="0" lang="en-GB"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3286125" y="1828800"/>
            <a:ext cx="2428875" cy="2667000"/>
            <a:chOff x="2070" y="1152"/>
            <a:chExt cx="153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0044" name="Text Box 9"/>
            <p:cNvSpPr txBox="1">
              <a:spLocks noChangeArrowheads="1"/>
            </p:cNvSpPr>
            <p:nvPr/>
          </p:nvSpPr>
          <p:spPr bwMode="auto">
            <a:xfrm>
              <a:off x="2070" y="1354"/>
              <a:ext cx="1035" cy="990"/>
            </a:xfrm>
            <a:prstGeom prst="rect">
              <a:avLst/>
            </a:prstGeom>
            <a:noFill/>
            <a:ln w="9525">
              <a:noFill/>
              <a:miter lim="800000"/>
              <a:headEnd/>
              <a:tailEnd/>
            </a:ln>
          </p:spPr>
          <p:txBody>
            <a:bodyPr wrap="square"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41 : 25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44 : 28</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1-2</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13-15</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5850" name="Text Box 10"/>
          <p:cNvSpPr txBox="1">
            <a:spLocks noChangeArrowheads="1"/>
          </p:cNvSpPr>
          <p:nvPr/>
        </p:nvSpPr>
        <p:spPr bwMode="auto">
          <a:xfrm>
            <a:off x="0" y="5765800"/>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القائل عن كورش راعيّ فكل مسرتي يتمم ويقول عن أورشليم ستبنى وللهيكل ستؤسس</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 44 : 28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004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714110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idx="4294967295"/>
          </p:nvPr>
        </p:nvSpPr>
        <p:spPr>
          <a:xfrm>
            <a:off x="2362200" y="609600"/>
            <a:ext cx="4343400" cy="3733800"/>
          </a:xfrm>
        </p:spPr>
        <p:txBody>
          <a:bodyPr/>
          <a:lstStyle/>
          <a:p>
            <a:pPr eaLnBrk="1" hangingPunct="1"/>
            <a:r>
              <a:rPr lang="en-US" altLang="en-US" dirty="0">
                <a:solidFill>
                  <a:srgbClr val="CC9900"/>
                </a:solidFill>
                <a:effectLst>
                  <a:outerShdw blurRad="38100" dist="38100" dir="2700000" algn="tl">
                    <a:srgbClr val="FFFFFF"/>
                  </a:outerShdw>
                </a:effectLst>
                <a:ea typeface="Geneva" charset="0"/>
              </a:rPr>
              <a:t>What do you think of when you think of Persia?</a:t>
            </a:r>
            <a:endParaRPr lang="en-US" altLang="en-US" dirty="0">
              <a:effectLst>
                <a:outerShdw blurRad="38100" dist="38100" dir="2700000" algn="tl">
                  <a:srgbClr val="808080"/>
                </a:outerShdw>
              </a:effectLst>
              <a:ea typeface="Geneva" charset="0"/>
            </a:endParaRP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0"/>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04800" y="3276600"/>
            <a:ext cx="1389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fade">
                                      <p:cBhvr>
                                        <p:cTn id="13" dur="500"/>
                                        <p:tgtEl>
                                          <p:spTgt spid="32771"/>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dirty="0">
                <a:effectLst>
                  <a:glow rad="127000">
                    <a:schemeClr val="tx1"/>
                  </a:glow>
                </a:effectLst>
                <a:ea typeface="ＭＳ Ｐゴシック" charset="0"/>
              </a:rPr>
              <a:t>التنبؤ عن كورش</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أنهض من المشرق الذي يلاقيه النصر عند رجليه، دفع أمامه أمماً وعلى ملوك سلطه، جعلهم كالتراب بسيفه وكالقش المنذري بقوسه. </a:t>
            </a: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أشعياء41: 2</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pic>
        <p:nvPicPr>
          <p:cNvPr id="288772" name="Picture 2"/>
          <p:cNvPicPr>
            <a:picLocks noChangeAspect="1" noChangeArrowheads="1"/>
          </p:cNvPicPr>
          <p:nvPr/>
        </p:nvPicPr>
        <p:blipFill>
          <a:blip r:embed="rId3" cstate="print"/>
          <a:srcRect/>
          <a:stretch>
            <a:fillRect/>
          </a:stretch>
        </p:blipFill>
        <p:spPr bwMode="auto">
          <a:xfrm>
            <a:off x="323850" y="1125538"/>
            <a:ext cx="3200400" cy="3975100"/>
          </a:xfrm>
          <a:prstGeom prst="rect">
            <a:avLst/>
          </a:prstGeom>
          <a:noFill/>
          <a:ln w="9525">
            <a:noFill/>
            <a:miter lim="800000"/>
            <a:headEnd/>
            <a:tailEnd/>
          </a:ln>
        </p:spPr>
      </p:pic>
    </p:spTree>
    <p:extLst>
      <p:ext uri="{BB962C8B-B14F-4D97-AF65-F5344CB8AC3E}">
        <p14:creationId xmlns:p14="http://schemas.microsoft.com/office/powerpoint/2010/main" val="8297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17749" y="0"/>
            <a:ext cx="9144000" cy="6822026"/>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38499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2 من أنهض من المشرق الذي يلاقيه النصر عند رجليه؟ دفع أمامه أمما</a:t>
            </a:r>
            <a:r>
              <a:rPr kumimoji="0" lang="ar-JO"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 وعلى ملوك سلطه</a:t>
            </a:r>
            <a:r>
              <a:rPr kumimoji="0" lang="ar-JO"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 جعلهم كالتراب بسيفه وكالقش المنذري بقوسه</a:t>
            </a:r>
            <a:r>
              <a:rPr kumimoji="0" lang="ar-JO"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 3 </a:t>
            </a: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طردهم مر سالما</a:t>
            </a:r>
            <a:r>
              <a:rPr kumimoji="0" lang="ar-JO"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 في طريق لم يسلكه برجليه</a:t>
            </a:r>
            <a:r>
              <a:rPr kumimoji="0" lang="ar-JO"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شعياء 41: 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15291" y="5006144"/>
            <a:ext cx="9108504" cy="1815882"/>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انتقل كورش من بلد إلى آخر، منتصر</a:t>
            </a: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على كل ملك في طريقه</a:t>
            </a: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وفي حوالي عام 550 ق</a:t>
            </a: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a:t>
            </a: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قام بتوحيد الم</a:t>
            </a: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ديين والفرس لهزيمة مملكة ليديا القوية (آسيا الصغرى) في عام 546 </a:t>
            </a: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ق.م</a:t>
            </a: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وبالتوجه جنوب</a:t>
            </a: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إلى بابل غزا جيشه بقيادة داريوس المدينة عام 539 </a:t>
            </a: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ق.م</a:t>
            </a:r>
            <a:r>
              <a:rPr kumimoji="0" lang="ar-SA"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814569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146303" y="18349"/>
            <a:ext cx="3087547" cy="526297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قُتل الإمبراطور في معركة متأثراً بجراح أصيب بها بسهم سام خلال حملة ضد المساجيين في آسيا الوسطى</a:t>
            </a:r>
            <a:r>
              <a:rPr lang="ar-JO" sz="2800" b="1" dirty="0">
                <a:solidFill>
                  <a:srgbClr val="FFFFFF"/>
                </a:solidFill>
                <a:effectLst>
                  <a:glow rad="101600">
                    <a:srgbClr val="000000"/>
                  </a:glow>
                  <a:outerShdw sx="1000" sy="1000" algn="ctr" rotWithShape="0">
                    <a:srgbClr val="000000"/>
                  </a:outerShdw>
                </a:effectLst>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تم إرجاع جثة كورش إلى باسارجاد في بلاد فارس؛ وتتكون مقبرته التي لا تزال موجودة من غرفة واحدة مبنية على مسار أساس من ست درجات.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397031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وتم وضع الجثة في تابوت ذهبي وحمل القبر النقش. ويعتبر أحد أكثر زعماء العالم احتراما</a:t>
            </a:r>
            <a:r>
              <a:rPr kumimoji="0" lang="ar-JO"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 حتى الآن. كان يقاتل دائم</a:t>
            </a:r>
            <a:r>
              <a:rPr kumimoji="0" lang="ar-JO"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اً </a:t>
            </a: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جنب</a:t>
            </a:r>
            <a:r>
              <a:rPr kumimoji="0" lang="ar-JO"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 إلى جنب مع جنوده ولم يتركهم بمفردهم في ساحة المعركة</a:t>
            </a:r>
            <a:r>
              <a:rPr kumimoji="0" lang="ar-JO"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6944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nalecta" panose="02030706050802020602" pitchFamily="18" charset="0"/>
                <a:cs typeface="Arial" panose="020B0604020202020204" pitchFamily="34" charset="0"/>
              </a:rPr>
              <a:t>قبر كورش العظيم</a:t>
            </a:r>
          </a:p>
        </p:txBody>
      </p:sp>
    </p:spTree>
    <p:extLst>
      <p:ext uri="{BB962C8B-B14F-4D97-AF65-F5344CB8AC3E}">
        <p14:creationId xmlns:p14="http://schemas.microsoft.com/office/powerpoint/2010/main" val="304598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625660"/>
          </a:xfrm>
          <a:prstGeom prst="rect">
            <a:avLst/>
          </a:prstGeom>
          <a:noFill/>
        </p:spPr>
        <p:txBody>
          <a:bodyPr wrap="square" rtlCol="0">
            <a:spAutoFit/>
          </a:bodyPr>
          <a:lstStyle/>
          <a:p>
            <a:pPr marL="0" marR="0" lvl="0" indent="0" algn="ctr" defTabSz="449263" rtl="1" eaLnBrk="1" fontAlgn="base" latinLnBrk="0" hangingPunct="1">
              <a:lnSpc>
                <a:spcPct val="2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العالم، الملك العظيم، الملك الشرعي، ملك بابل، ملك سومر وأكاد، ملك الحواف الأربعة (الأرض)، ابن قمبيز، الملك العظيم، ملك أنشان، سليل تيسبيس، الملك العظيم، ملك آنشان، العائلة (التي) دائمًا (تمارس) الملكية.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أسطوانة كورش </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العصور القديمة: 539 ق.م. عندما غزا الإمبراطور الفارسي كورش بابل</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المحتويات: حرية العبادة للجميع، والدعوة إلى إعادة المبعدين إلى وطنهم </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646331"/>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المكان: متحف لندن</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03132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ماذا: أسطوانة من الطين، مقاس 22.5 سم × 10 سم، منقوش عليها أول ميثاق معروف لحقوق الإنسان في العالم </a:t>
            </a:r>
          </a:p>
        </p:txBody>
      </p:sp>
    </p:spTree>
    <p:extLst>
      <p:ext uri="{BB962C8B-B14F-4D97-AF65-F5344CB8AC3E}">
        <p14:creationId xmlns:p14="http://schemas.microsoft.com/office/powerpoint/2010/main" val="677344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27384"/>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سياسات كورش العظيم</a:t>
            </a:r>
            <a:endParaRPr kumimoji="0" lang="ar-SA" sz="4800" b="1" u="none" strike="noStrike" kern="1200" cap="none" spc="0" normalizeH="0" baseline="0" noProof="0" dirty="0">
              <a:ln>
                <a:noFill/>
              </a:ln>
              <a:solidFill>
                <a:srgbClr val="FFFFFF"/>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7509" y="4504148"/>
            <a:ext cx="8424935" cy="2310505"/>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174625" marR="0" lvl="0" indent="0" algn="ctr" defTabSz="914400" rtl="1"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الكون </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4625" marR="0" lvl="0" indent="0" algn="ctr" defTabSz="914400" rtl="1"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نابونيدوس الملك الذي لم يخاف مني. </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4625" marR="0" lvl="0" indent="0" algn="ctr" defTabSz="914400" rtl="1"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وبما أن آلهة الأراضي الأجنبية </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4625" marR="0" lvl="0" indent="0" algn="ctr" defTabSz="914400" rtl="1"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أنشأت ملاذات دائمة أصبحت الآن متداعية، </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4625" marR="0" lvl="0" indent="0" algn="ctr" defTabSz="914400" rtl="1"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فقد أعدت الناس إلى أراضيهم </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4625" marR="0" lvl="0" indent="0" algn="ctr" defTabSz="914400" rtl="1"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وخصصت المؤن لإعادة البناء.</a:t>
            </a: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كوري العظيمة</a:t>
            </a:r>
            <a:endParaRPr kumimoji="0" lang="en-US"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endParaRPr>
          </a:p>
        </p:txBody>
      </p:sp>
      <p:pic>
        <p:nvPicPr>
          <p:cNvPr id="10" name="Picture 9">
            <a:extLst>
              <a:ext uri="{FF2B5EF4-FFF2-40B4-BE49-F238E27FC236}">
                <a16:creationId xmlns:a16="http://schemas.microsoft.com/office/drawing/2014/main" id="{33F40CBD-E700-F26F-951C-76E6E9E0EA33}"/>
              </a:ext>
            </a:extLst>
          </p:cNvPr>
          <p:cNvPicPr>
            <a:picLocks noChangeAspect="1"/>
          </p:cNvPicPr>
          <p:nvPr/>
        </p:nvPicPr>
        <p:blipFill>
          <a:blip r:embed="rId5"/>
          <a:stretch>
            <a:fillRect/>
          </a:stretch>
        </p:blipFill>
        <p:spPr>
          <a:xfrm>
            <a:off x="327509" y="7057725"/>
            <a:ext cx="7957003" cy="4474044"/>
          </a:xfrm>
          <a:prstGeom prst="rect">
            <a:avLst/>
          </a:prstGeom>
          <a:effectLst>
            <a:outerShdw blurRad="266700" dist="50800" dir="5040000" sx="102000" sy="102000" algn="ctr" rotWithShape="0">
              <a:schemeClr val="tx1"/>
            </a:outerShdw>
          </a:effectLst>
        </p:spPr>
      </p:pic>
    </p:spTree>
    <p:extLst>
      <p:ext uri="{BB962C8B-B14F-4D97-AF65-F5344CB8AC3E}">
        <p14:creationId xmlns:p14="http://schemas.microsoft.com/office/powerpoint/2010/main" val="213245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62045" y="8139"/>
            <a:ext cx="8819909" cy="2677656"/>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الآن بعد أن وضعت تاج مملكة فارس وبابل وأمم الجهات الأربع على رأس</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ي</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بعون الله</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أعلن أنني سأحترم تقاليد وعادات وأديان شعوب إمبراطوريتي ولن أدع أبد</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أي من</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حكامي ومرؤوسي ينظرون إليهم بازدراء أو</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يهينونهم </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طالما أنا حي</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من الآن فصاعد</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وإلى أن يمنحني الله نعمة المملكة، لن أفرض ملكي على أي دولة</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ولكل منهم الحرية في قبوله وإذا رفضه، فلن أقرر أبد</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الحرب من أجل الحكم</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حتى أصبح ملك</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لفارس وبابل وأمم الجهات الأربعة، لن أسمح لأحد أن يظلم أحد</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وإذا حدث ذلك</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فسوف أستعيد حقه وأعاقب الظالم.</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AA76E5B-3990-1C42-96F8-10042A49FE3C}"/>
              </a:ext>
            </a:extLst>
          </p:cNvPr>
          <p:cNvSpPr/>
          <p:nvPr/>
        </p:nvSpPr>
        <p:spPr>
          <a:xfrm>
            <a:off x="162044" y="3861048"/>
            <a:ext cx="8819909" cy="304698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وحتى أصبح الملك لن أسمح أبد</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لأي شخص</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بال</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ستيلاء على ممتلكات الآخرين المنقولة والأرضية بالقوة أودون تعويض. [بينما] أنا على قيد الحياة سأمنع العمل القسري غير مدفوع الأجر</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واليوم أعلن أن كل شخص حر في اختيار دينه</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يتمتع الناس بحرية العيش في جميع المناطق وشغل وظيفة بشرط ألا ينتهكوا أبد</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حقوق الآخرين. لا يمكن معاقبة أي شخص على أخطاء أقاربه</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أنا أمنع العبودية والحكام والمرؤوسون ملتزمون بحظر تبادل الرجال والنساء كعبيد داخل مناطق حكمهم</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يجب إبادة مثل هذه التقاليد في جميع أنحاء العالم</a:t>
            </a: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وأسأل الله أن يوفقني في أداء التزاماتي تجاه أمم فارس وبابل وذوي الجهات الأربعة.</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6403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22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411538"/>
            <a:ext cx="480060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6"/>
          <p:cNvSpPr txBox="1">
            <a:spLocks noChangeArrowheads="1"/>
          </p:cNvSpPr>
          <p:nvPr/>
        </p:nvSpPr>
        <p:spPr bwMode="auto">
          <a:xfrm>
            <a:off x="4191000" y="2514600"/>
            <a:ext cx="495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bg1"/>
                </a:solidFill>
                <a:latin typeface="Arial" panose="020B0604020202020204" pitchFamily="34" charset="0"/>
                <a:cs typeface="Arial" panose="020B0604020202020204" pitchFamily="34" charset="0"/>
              </a:rPr>
              <a:t>كورش الثاني (559-530)</a:t>
            </a:r>
            <a:r>
              <a:rPr lang="en-US" altLang="en-US" sz="3600" b="1" dirty="0">
                <a:solidFill>
                  <a:schemeClr val="bg1"/>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0-#ppt_w/2"/>
                                          </p:val>
                                        </p:tav>
                                        <p:tav tm="100000">
                                          <p:val>
                                            <p:strVal val="#ppt_x"/>
                                          </p:val>
                                        </p:tav>
                                      </p:tavLst>
                                    </p:anim>
                                    <p:anim calcmode="lin" valueType="num">
                                      <p:cBhvr additive="base">
                                        <p:cTn id="8" dur="500" fill="hold"/>
                                        <p:tgtEl>
                                          <p:spTgt spid="194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9458"/>
                                        </p:tgtEl>
                                        <p:attrNameLst>
                                          <p:attrName>style.visibility</p:attrName>
                                        </p:attrNameLst>
                                      </p:cBhvr>
                                      <p:to>
                                        <p:strVal val="visible"/>
                                      </p:to>
                                    </p:set>
                                    <p:anim calcmode="lin" valueType="num">
                                      <p:cBhvr additive="base">
                                        <p:cTn id="12" dur="500" fill="hold"/>
                                        <p:tgtEl>
                                          <p:spTgt spid="19458"/>
                                        </p:tgtEl>
                                        <p:attrNameLst>
                                          <p:attrName>ppt_x</p:attrName>
                                        </p:attrNameLst>
                                      </p:cBhvr>
                                      <p:tavLst>
                                        <p:tav tm="0">
                                          <p:val>
                                            <p:strVal val="1+#ppt_w/2"/>
                                          </p:val>
                                        </p:tav>
                                        <p:tav tm="100000">
                                          <p:val>
                                            <p:strVal val="#ppt_x"/>
                                          </p:val>
                                        </p:tav>
                                      </p:tavLst>
                                    </p:anim>
                                    <p:anim calcmode="lin" valueType="num">
                                      <p:cBhvr additive="base">
                                        <p:cTn id="13" dur="500" fill="hold"/>
                                        <p:tgtEl>
                                          <p:spTgt spid="194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19461"/>
                                        </p:tgtEl>
                                        <p:attrNameLst>
                                          <p:attrName>style.visibility</p:attrName>
                                        </p:attrNameLst>
                                      </p:cBhvr>
                                      <p:to>
                                        <p:strVal val="visible"/>
                                      </p:to>
                                    </p:set>
                                    <p:anim calcmode="lin" valueType="num">
                                      <p:cBhvr additive="base">
                                        <p:cTn id="17" dur="500" fill="hold"/>
                                        <p:tgtEl>
                                          <p:spTgt spid="19461"/>
                                        </p:tgtEl>
                                        <p:attrNameLst>
                                          <p:attrName>ppt_x</p:attrName>
                                        </p:attrNameLst>
                                      </p:cBhvr>
                                      <p:tavLst>
                                        <p:tav tm="0">
                                          <p:val>
                                            <p:strVal val="#ppt_x"/>
                                          </p:val>
                                        </p:tav>
                                        <p:tav tm="100000">
                                          <p:val>
                                            <p:strVal val="#ppt_x"/>
                                          </p:val>
                                        </p:tav>
                                      </p:tavLst>
                                    </p:anim>
                                    <p:anim calcmode="lin" valueType="num">
                                      <p:cBhvr additive="base">
                                        <p:cTn id="18" dur="500" fill="hold"/>
                                        <p:tgtEl>
                                          <p:spTgt spid="194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Arial" panose="020B0604020202020204" pitchFamily="34"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308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3948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45820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4E965AA2-6324-FB95-A88B-1D0A49C8FEA4}"/>
              </a:ext>
            </a:extLst>
          </p:cNvPr>
          <p:cNvSpPr>
            <a:spLocks noChangeArrowheads="1"/>
          </p:cNvSpPr>
          <p:nvPr/>
        </p:nvSpPr>
        <p:spPr bwMode="auto">
          <a:xfrm>
            <a:off x="0" y="548680"/>
            <a:ext cx="9144000" cy="584775"/>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solidFill>
                  <a:srgbClr val="FFFFFF"/>
                </a:solidFill>
                <a:latin typeface="Arial" panose="020B0604020202020204" pitchFamily="34" charset="0"/>
                <a:cs typeface="Arial" panose="020B0604020202020204" pitchFamily="34" charset="0"/>
              </a:rPr>
              <a:t>الأفواج الخالدة، 331 ق.م</a:t>
            </a:r>
            <a:endParaRPr lang="en-US" alt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12"/>
          <p:cNvPicPr>
            <a:picLocks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6563" y="38100"/>
            <a:ext cx="75819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567730"/>
            <a:ext cx="83058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3E525D37-9B59-ACFE-D1A0-A9C19BB69A84}"/>
              </a:ext>
            </a:extLst>
          </p:cNvPr>
          <p:cNvSpPr>
            <a:spLocks noChangeArrowheads="1"/>
          </p:cNvSpPr>
          <p:nvPr/>
        </p:nvSpPr>
        <p:spPr bwMode="auto">
          <a:xfrm>
            <a:off x="0" y="548680"/>
            <a:ext cx="9144000" cy="584775"/>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solidFill>
                  <a:srgbClr val="FFFFFF"/>
                </a:solidFill>
                <a:latin typeface="Arial" panose="020B0604020202020204" pitchFamily="34" charset="0"/>
                <a:cs typeface="Arial" panose="020B0604020202020204" pitchFamily="34" charset="0"/>
              </a:rPr>
              <a:t>فوج النخبة من الخالدين، 333 ق.م</a:t>
            </a:r>
            <a:endParaRPr lang="en-US" alt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4"/>
          <p:cNvSpPr>
            <a:spLocks noChangeArrowheads="1"/>
          </p:cNvSpPr>
          <p:nvPr/>
        </p:nvSpPr>
        <p:spPr bwMode="auto">
          <a:xfrm>
            <a:off x="0" y="61722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solidFill>
                  <a:srgbClr val="FFFFFF"/>
                </a:solidFill>
                <a:latin typeface="Arial" panose="020B0604020202020204" pitchFamily="34" charset="0"/>
                <a:cs typeface="Arial" panose="020B0604020202020204" pitchFamily="34" charset="0"/>
              </a:rPr>
              <a:t>سلاح الفرسان الوطني الفارسي في إسوس، 333 ق.م</a:t>
            </a:r>
            <a:endParaRPr lang="en-US" altLang="en-US" sz="3200" b="1" dirty="0">
              <a:solidFill>
                <a:srgbClr val="FFFFFF"/>
              </a:solidFill>
              <a:latin typeface="Arial" panose="020B0604020202020204" pitchFamily="34" charset="0"/>
              <a:cs typeface="Arial" panose="020B0604020202020204" pitchFamily="34" charset="0"/>
            </a:endParaRPr>
          </a:p>
        </p:txBody>
      </p:sp>
      <p:pic>
        <p:nvPicPr>
          <p:cNvPr id="993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3343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8FA"/>
        </a:solidFill>
        <a:effectLst/>
      </p:bgPr>
    </p:bg>
    <p:spTree>
      <p:nvGrpSpPr>
        <p:cNvPr id="1" name=""/>
        <p:cNvGrpSpPr/>
        <p:nvPr/>
      </p:nvGrpSpPr>
      <p:grpSpPr>
        <a:xfrm>
          <a:off x="0" y="0"/>
          <a:ext cx="0" cy="0"/>
          <a:chOff x="0" y="0"/>
          <a:chExt cx="0" cy="0"/>
        </a:xfrm>
      </p:grpSpPr>
      <p:pic>
        <p:nvPicPr>
          <p:cNvPr id="100353" name="Picture 4"/>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4288" y="2060848"/>
            <a:ext cx="9172576" cy="479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B0B626FD-0943-F8F6-CDB6-C89D9622770D}"/>
              </a:ext>
            </a:extLst>
          </p:cNvPr>
          <p:cNvSpPr>
            <a:spLocks noChangeArrowheads="1"/>
          </p:cNvSpPr>
          <p:nvPr/>
        </p:nvSpPr>
        <p:spPr bwMode="auto">
          <a:xfrm>
            <a:off x="-14288" y="-27384"/>
            <a:ext cx="9172576" cy="584775"/>
          </a:xfrm>
          <a:prstGeom prst="rect">
            <a:avLst/>
          </a:prstGeom>
          <a:solidFill>
            <a:schemeClr val="tx1"/>
          </a:solidFill>
          <a:ln>
            <a:noFill/>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الجيش الصيدوني، 333 ق.م</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 name="Rectangle 4">
            <a:extLst>
              <a:ext uri="{FF2B5EF4-FFF2-40B4-BE49-F238E27FC236}">
                <a16:creationId xmlns:a16="http://schemas.microsoft.com/office/drawing/2014/main" id="{FE3B9363-9D22-B0E4-51C4-506EA7F624DD}"/>
              </a:ext>
            </a:extLst>
          </p:cNvPr>
          <p:cNvSpPr>
            <a:spLocks noChangeArrowheads="1"/>
          </p:cNvSpPr>
          <p:nvPr/>
        </p:nvSpPr>
        <p:spPr bwMode="auto">
          <a:xfrm>
            <a:off x="2483768" y="1025441"/>
            <a:ext cx="4608512" cy="1323439"/>
          </a:xfrm>
          <a:prstGeom prst="rect">
            <a:avLst/>
          </a:prstGeom>
          <a:noFill/>
          <a:ln>
            <a:noFill/>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2000" b="1" dirty="0">
                <a:solidFill>
                  <a:srgbClr val="000000"/>
                </a:solidFill>
                <a:latin typeface="Arial" panose="020B0604020202020204" pitchFamily="34" charset="0"/>
                <a:cs typeface="Arial" panose="020B0604020202020204" pitchFamily="34" charset="0"/>
              </a:rPr>
              <a:t>1: الملك أبدالونيموس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2. حامل الرمح الملكي الصيدوني</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2000" b="1" dirty="0">
                <a:solidFill>
                  <a:srgbClr val="000000"/>
                </a:solidFill>
                <a:latin typeface="Arial" panose="020B0604020202020204" pitchFamily="34" charset="0"/>
                <a:cs typeface="Arial" panose="020B0604020202020204" pitchFamily="34" charset="0"/>
              </a:rPr>
              <a:t>3. مدير خزانة صيدا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4. </a:t>
            </a:r>
            <a:r>
              <a:rPr lang="ar-JO" altLang="en-US" sz="2000" b="1" dirty="0">
                <a:solidFill>
                  <a:srgbClr val="000000"/>
                </a:solidFill>
                <a:latin typeface="Arial" panose="020B0604020202020204" pitchFamily="34" charset="0"/>
                <a:cs typeface="Arial" panose="020B0604020202020204" pitchFamily="34" charset="0"/>
              </a:rPr>
              <a:t>القائد الفارسي</a:t>
            </a:r>
            <a:r>
              <a:rPr kumimoji="0" lang="ar-JO"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a:t>
            </a:r>
            <a:endParaRPr kumimoji="0" lang="en-US"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4"/>
          <p:cNvSpPr>
            <a:spLocks noChangeArrowheads="1"/>
          </p:cNvSpPr>
          <p:nvPr/>
        </p:nvSpPr>
        <p:spPr bwMode="auto">
          <a:xfrm>
            <a:off x="5105400" y="2514600"/>
            <a:ext cx="358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4000" b="1" dirty="0">
                <a:solidFill>
                  <a:srgbClr val="FFFFFF"/>
                </a:solidFill>
                <a:latin typeface="Arial" panose="020B0604020202020204" pitchFamily="34" charset="0"/>
                <a:cs typeface="Arial" panose="020B0604020202020204" pitchFamily="34" charset="0"/>
              </a:rPr>
              <a:t>داريوس</a:t>
            </a:r>
          </a:p>
          <a:p>
            <a:pPr algn="ctr" eaLnBrk="1" hangingPunct="1"/>
            <a:r>
              <a:rPr lang="ar-JO" altLang="en-US" sz="4000" b="1" dirty="0">
                <a:solidFill>
                  <a:srgbClr val="FFFFFF"/>
                </a:solidFill>
                <a:latin typeface="Arial" panose="020B0604020202020204" pitchFamily="34" charset="0"/>
                <a:cs typeface="Arial" panose="020B0604020202020204" pitchFamily="34" charset="0"/>
              </a:rPr>
              <a:t>العظيم</a:t>
            </a:r>
          </a:p>
          <a:p>
            <a:pPr algn="ctr" eaLnBrk="1" hangingPunct="1"/>
            <a:r>
              <a:rPr lang="ar-JO" altLang="en-US" sz="4000" b="1" dirty="0">
                <a:solidFill>
                  <a:srgbClr val="FFFFFF"/>
                </a:solidFill>
                <a:latin typeface="Arial" panose="020B0604020202020204" pitchFamily="34" charset="0"/>
                <a:cs typeface="Arial" panose="020B0604020202020204" pitchFamily="34" charset="0"/>
              </a:rPr>
              <a:t>(521-486 ق.م)</a:t>
            </a:r>
            <a:endParaRPr lang="en-US" altLang="en-US" sz="3600" b="1" dirty="0">
              <a:solidFill>
                <a:srgbClr val="FFFFFF"/>
              </a:solidFill>
              <a:latin typeface="Arial" panose="020B0604020202020204" pitchFamily="34" charset="0"/>
              <a:cs typeface="Arial" panose="020B0604020202020204" pitchFamily="34" charset="0"/>
            </a:endParaRPr>
          </a:p>
        </p:txBody>
      </p:sp>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
            <a:ext cx="367665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6"/>
          <p:cNvSpPr txBox="1">
            <a:spLocks noChangeArrowheads="1"/>
          </p:cNvSpPr>
          <p:nvPr/>
        </p:nvSpPr>
        <p:spPr bwMode="auto">
          <a:xfrm>
            <a:off x="7848600" y="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146</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randombar(horizontal)">
                                      <p:cBhvr>
                                        <p:cTn id="7"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3"/>
          <p:cNvSpPr txBox="1">
            <a:spLocks noChangeArrowheads="1"/>
          </p:cNvSpPr>
          <p:nvPr/>
        </p:nvSpPr>
        <p:spPr bwMode="auto">
          <a:xfrm>
            <a:off x="0" y="6273800"/>
            <a:ext cx="9144000"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solidFill>
                  <a:srgbClr val="FFFFFF"/>
                </a:solidFill>
                <a:latin typeface="Arial" panose="020B0604020202020204" pitchFamily="34" charset="0"/>
                <a:cs typeface="Arial" panose="020B0604020202020204" pitchFamily="34" charset="0"/>
              </a:rPr>
              <a:t>بقايا برسبوليس</a:t>
            </a:r>
            <a:endParaRPr lang="en-US" alt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persepolis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0"/>
            <a:ext cx="445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a:off x="4495800" y="6273800"/>
            <a:ext cx="4648200"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solidFill>
                  <a:srgbClr val="FFFFFF"/>
                </a:solidFill>
                <a:latin typeface="Arial" panose="020B0604020202020204" pitchFamily="34" charset="0"/>
                <a:cs typeface="Arial" panose="020B0604020202020204" pitchFamily="34" charset="0"/>
              </a:rPr>
              <a:t>أحشويروش فارس</a:t>
            </a:r>
            <a:endParaRPr lang="en-US" alt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762000" y="2590800"/>
            <a:ext cx="7772400" cy="1143000"/>
          </a:xfrm>
        </p:spPr>
        <p:txBody>
          <a:bodyPr/>
          <a:lstStyle/>
          <a:p>
            <a:pPr eaLnBrk="1" hangingPunct="1"/>
            <a:r>
              <a:rPr lang="ar-JO" altLang="en-US" sz="4400" dirty="0">
                <a:effectLst>
                  <a:outerShdw blurRad="38100" dist="38100" dir="2700000" algn="tl">
                    <a:srgbClr val="808080"/>
                  </a:outerShdw>
                </a:effectLst>
                <a:ea typeface="Geneva" charset="0"/>
              </a:rPr>
              <a:t>اللغة والأدب</a:t>
            </a:r>
            <a:endParaRPr lang="en-US" altLang="en-US" sz="4400" dirty="0">
              <a:effectLst>
                <a:outerShdw blurRad="38100" dist="38100" dir="2700000" algn="tl">
                  <a:srgbClr val="808080"/>
                </a:outerShdw>
              </a:effectLst>
              <a:ea typeface="Geneva" charset="0"/>
            </a:endParaRPr>
          </a:p>
        </p:txBody>
      </p:sp>
      <p:sp>
        <p:nvSpPr>
          <p:cNvPr id="105474"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148</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Pic_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496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013200"/>
            <a:ext cx="60055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6500" name="Text Box 12"/>
          <p:cNvSpPr txBox="1">
            <a:spLocks noChangeArrowheads="1"/>
          </p:cNvSpPr>
          <p:nvPr/>
        </p:nvSpPr>
        <p:spPr bwMode="auto">
          <a:xfrm>
            <a:off x="8305800" y="71438"/>
            <a:ext cx="83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148</a:t>
            </a:r>
            <a:endParaRPr lang="en-US" altLang="en-US" b="1" dirty="0">
              <a:solidFill>
                <a:schemeClr val="bg1"/>
              </a:solidFill>
              <a:latin typeface="Arial" panose="020B0604020202020204" pitchFamily="34" charset="0"/>
              <a:cs typeface="Arial" panose="020B0604020202020204" pitchFamily="34" charset="0"/>
            </a:endParaRPr>
          </a:p>
        </p:txBody>
      </p:sp>
      <p:sp>
        <p:nvSpPr>
          <p:cNvPr id="106501" name="Text Box 13"/>
          <p:cNvSpPr txBox="1">
            <a:spLocks noChangeArrowheads="1"/>
          </p:cNvSpPr>
          <p:nvPr/>
        </p:nvSpPr>
        <p:spPr bwMode="auto">
          <a:xfrm>
            <a:off x="2808250" y="2286000"/>
            <a:ext cx="604216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sz="3200" b="1" dirty="0">
                <a:solidFill>
                  <a:schemeClr val="bg1"/>
                </a:solidFill>
                <a:latin typeface="Arial" panose="020B0604020202020204" pitchFamily="34" charset="0"/>
                <a:cs typeface="Arial" panose="020B0604020202020204" pitchFamily="34" charset="0"/>
              </a:rPr>
              <a:t>تخبرنا أسطوانة كورش عن حدثين مهمين:</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buFontTx/>
              <a:buChar char="•"/>
            </a:pPr>
            <a:r>
              <a:rPr lang="ar-JO" altLang="en-US" sz="3200" b="1" dirty="0">
                <a:solidFill>
                  <a:schemeClr val="bg1"/>
                </a:solidFill>
                <a:latin typeface="Arial" panose="020B0604020202020204" pitchFamily="34" charset="0"/>
                <a:cs typeface="Arial" panose="020B0604020202020204" pitchFamily="34" charset="0"/>
              </a:rPr>
              <a:t> الإنتصار على بابل (دا 5: 30-31)</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buFontTx/>
              <a:buChar char="•"/>
            </a:pPr>
            <a:r>
              <a:rPr lang="ar-JO" altLang="en-US" sz="3200" b="1" dirty="0">
                <a:solidFill>
                  <a:schemeClr val="bg1"/>
                </a:solidFill>
                <a:latin typeface="Arial" panose="020B0604020202020204" pitchFamily="34" charset="0"/>
                <a:cs typeface="Arial" panose="020B0604020202020204" pitchFamily="34" charset="0"/>
              </a:rPr>
              <a:t> رجوع الشعوب إلى أراضيها (عز 1: 1-3)</a:t>
            </a:r>
            <a:endParaRPr lang="en-US" alt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randombar(horizontal)">
                                      <p:cBhvr>
                                        <p:cTn id="7" dur="500"/>
                                        <p:tgtEl>
                                          <p:spTgt spid="39942"/>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39938"/>
                                        </p:tgtEl>
                                        <p:attrNameLst>
                                          <p:attrName>style.visibility</p:attrName>
                                        </p:attrNameLst>
                                      </p:cBhvr>
                                      <p:to>
                                        <p:strVal val="visible"/>
                                      </p:to>
                                    </p:set>
                                    <p:animEffect transition="in" filter="randombar(horizontal)">
                                      <p:cBhvr>
                                        <p:cTn id="11" dur="500"/>
                                        <p:tgtEl>
                                          <p:spTgt spid="39938"/>
                                        </p:tgtEl>
                                      </p:cBhvr>
                                    </p:animEffect>
                                  </p:childTnLst>
                                </p:cTn>
                              </p:par>
                            </p:childTnLst>
                          </p:cTn>
                        </p:par>
                        <p:par>
                          <p:cTn id="12" fill="hold" nodeType="afterGroup">
                            <p:stCondLst>
                              <p:cond delay="1000"/>
                            </p:stCondLst>
                            <p:childTnLst>
                              <p:par>
                                <p:cTn id="13" presetID="14" presetClass="entr" presetSubtype="10" fill="hold" grpId="0" nodeType="afterEffect" nodePh="1">
                                  <p:stCondLst>
                                    <p:cond delay="0"/>
                                  </p:stCondLst>
                                  <p:endCondLst>
                                    <p:cond evt="begin" delay="0">
                                      <p:tn val="13"/>
                                    </p:cond>
                                  </p:endCondLst>
                                  <p:childTnLst>
                                    <p:set>
                                      <p:cBhvr>
                                        <p:cTn id="14" dur="1" fill="hold">
                                          <p:stCondLst>
                                            <p:cond delay="0"/>
                                          </p:stCondLst>
                                        </p:cTn>
                                        <p:tgtEl>
                                          <p:spTgt spid="39939"/>
                                        </p:tgtEl>
                                        <p:attrNameLst>
                                          <p:attrName>style.visibility</p:attrName>
                                        </p:attrNameLst>
                                      </p:cBhvr>
                                      <p:to>
                                        <p:strVal val="visible"/>
                                      </p:to>
                                    </p:set>
                                    <p:animEffect transition="in" filter="randombar(horizontal)">
                                      <p:cBhvr>
                                        <p:cTn id="15"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685800" y="2743200"/>
            <a:ext cx="7772400" cy="1143000"/>
          </a:xfrm>
        </p:spPr>
        <p:txBody>
          <a:bodyPr/>
          <a:lstStyle/>
          <a:p>
            <a:pPr eaLnBrk="1" hangingPunct="1"/>
            <a:r>
              <a:rPr lang="ar-JO" altLang="en-US" sz="4800" dirty="0">
                <a:effectLst/>
                <a:ea typeface="Geneva" charset="0"/>
              </a:rPr>
              <a:t>الفن والعمارة</a:t>
            </a:r>
            <a:endParaRPr lang="en-US" altLang="en-US" sz="4800" dirty="0">
              <a:effectLst/>
              <a:ea typeface="Geneva"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737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67421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1"/>
          <p:cNvSpPr>
            <a:spLocks noChangeArrowheads="1"/>
          </p:cNvSpPr>
          <p:nvPr/>
        </p:nvSpPr>
        <p:spPr bwMode="auto">
          <a:xfrm>
            <a:off x="4197350" y="7218363"/>
            <a:ext cx="698500"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北极</a:t>
            </a:r>
            <a:endParaRPr lang="en-US" altLang="en-US" sz="2000" b="1"/>
          </a:p>
        </p:txBody>
      </p:sp>
      <p:sp>
        <p:nvSpPr>
          <p:cNvPr id="73733" name="Rectangle 3"/>
          <p:cNvSpPr>
            <a:spLocks noChangeArrowheads="1"/>
          </p:cNvSpPr>
          <p:nvPr/>
        </p:nvSpPr>
        <p:spPr bwMode="auto">
          <a:xfrm>
            <a:off x="5413375" y="7146925"/>
            <a:ext cx="15382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北极海洋</a:t>
            </a:r>
          </a:p>
        </p:txBody>
      </p:sp>
      <p:sp>
        <p:nvSpPr>
          <p:cNvPr id="73734" name="Rectangle 4"/>
          <p:cNvSpPr>
            <a:spLocks noChangeArrowheads="1"/>
          </p:cNvSpPr>
          <p:nvPr/>
        </p:nvSpPr>
        <p:spPr bwMode="auto">
          <a:xfrm>
            <a:off x="4525963" y="8042275"/>
            <a:ext cx="696912"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欧洲</a:t>
            </a:r>
            <a:endParaRPr lang="en-US" altLang="en-US" sz="2000" b="1"/>
          </a:p>
        </p:txBody>
      </p:sp>
      <p:sp>
        <p:nvSpPr>
          <p:cNvPr id="73735" name="Rectangle 5"/>
          <p:cNvSpPr>
            <a:spLocks noChangeArrowheads="1"/>
          </p:cNvSpPr>
          <p:nvPr/>
        </p:nvSpPr>
        <p:spPr bwMode="auto">
          <a:xfrm>
            <a:off x="6375400" y="8186738"/>
            <a:ext cx="696913"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亚洲</a:t>
            </a:r>
            <a:endParaRPr lang="en-US" altLang="en-US" sz="2000" b="1"/>
          </a:p>
        </p:txBody>
      </p:sp>
      <p:sp>
        <p:nvSpPr>
          <p:cNvPr id="73736" name="Rectangle 7"/>
          <p:cNvSpPr>
            <a:spLocks noChangeArrowheads="1"/>
          </p:cNvSpPr>
          <p:nvPr/>
        </p:nvSpPr>
        <p:spPr bwMode="auto">
          <a:xfrm>
            <a:off x="7454900" y="8905875"/>
            <a:ext cx="1152525"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太平洋</a:t>
            </a:r>
          </a:p>
        </p:txBody>
      </p:sp>
      <p:sp>
        <p:nvSpPr>
          <p:cNvPr id="73737" name="Rectangle 9"/>
          <p:cNvSpPr>
            <a:spLocks noChangeArrowheads="1"/>
          </p:cNvSpPr>
          <p:nvPr/>
        </p:nvSpPr>
        <p:spPr bwMode="auto">
          <a:xfrm>
            <a:off x="1911350" y="8423275"/>
            <a:ext cx="1217613"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CN" altLang="en-US" sz="2000" b="1"/>
              <a:t>北美地区</a:t>
            </a:r>
          </a:p>
        </p:txBody>
      </p:sp>
      <p:sp>
        <p:nvSpPr>
          <p:cNvPr id="73738" name="Rectangle 11"/>
          <p:cNvSpPr>
            <a:spLocks noChangeArrowheads="1"/>
          </p:cNvSpPr>
          <p:nvPr/>
        </p:nvSpPr>
        <p:spPr bwMode="auto">
          <a:xfrm>
            <a:off x="661988" y="8774113"/>
            <a:ext cx="969962"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太平洋</a:t>
            </a:r>
          </a:p>
        </p:txBody>
      </p:sp>
      <p:sp>
        <p:nvSpPr>
          <p:cNvPr id="73739" name="Rectangle 12"/>
          <p:cNvSpPr>
            <a:spLocks noChangeArrowheads="1"/>
          </p:cNvSpPr>
          <p:nvPr/>
        </p:nvSpPr>
        <p:spPr bwMode="auto">
          <a:xfrm>
            <a:off x="2990850" y="8802688"/>
            <a:ext cx="9540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大西洋</a:t>
            </a:r>
            <a:endParaRPr lang="en-US" altLang="en-US" sz="2000" b="1"/>
          </a:p>
        </p:txBody>
      </p:sp>
      <p:sp>
        <p:nvSpPr>
          <p:cNvPr id="73740" name="Rectangle 13"/>
          <p:cNvSpPr>
            <a:spLocks noChangeArrowheads="1"/>
          </p:cNvSpPr>
          <p:nvPr/>
        </p:nvSpPr>
        <p:spPr bwMode="auto">
          <a:xfrm>
            <a:off x="4471988" y="12692063"/>
            <a:ext cx="1492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加勒比</a:t>
            </a:r>
            <a:endParaRPr lang="en-US" altLang="en-US" sz="2000" b="1"/>
          </a:p>
        </p:txBody>
      </p:sp>
      <p:sp>
        <p:nvSpPr>
          <p:cNvPr id="73741" name="Rectangle 14"/>
          <p:cNvSpPr>
            <a:spLocks noChangeArrowheads="1"/>
          </p:cNvSpPr>
          <p:nvPr/>
        </p:nvSpPr>
        <p:spPr bwMode="auto">
          <a:xfrm>
            <a:off x="4741863" y="9478963"/>
            <a:ext cx="696912"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非洲</a:t>
            </a:r>
            <a:endParaRPr lang="en-US" altLang="en-US" sz="2000" b="1"/>
          </a:p>
        </p:txBody>
      </p:sp>
      <p:sp>
        <p:nvSpPr>
          <p:cNvPr id="73742" name="Rectangle 15"/>
          <p:cNvSpPr>
            <a:spLocks noChangeArrowheads="1"/>
          </p:cNvSpPr>
          <p:nvPr/>
        </p:nvSpPr>
        <p:spPr bwMode="auto">
          <a:xfrm>
            <a:off x="363538" y="9940925"/>
            <a:ext cx="595312" cy="338138"/>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1600" b="1"/>
              <a:t>赤道</a:t>
            </a:r>
            <a:endParaRPr lang="en-US" altLang="en-US" sz="1600" b="1"/>
          </a:p>
        </p:txBody>
      </p:sp>
      <p:sp>
        <p:nvSpPr>
          <p:cNvPr id="73743" name="Rectangle 16"/>
          <p:cNvSpPr>
            <a:spLocks noChangeArrowheads="1"/>
          </p:cNvSpPr>
          <p:nvPr/>
        </p:nvSpPr>
        <p:spPr bwMode="auto">
          <a:xfrm>
            <a:off x="457200" y="10509250"/>
            <a:ext cx="9540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大洋洲</a:t>
            </a:r>
            <a:endParaRPr lang="en-US" altLang="en-US" sz="2000" b="1"/>
          </a:p>
        </p:txBody>
      </p:sp>
      <p:sp>
        <p:nvSpPr>
          <p:cNvPr id="73744" name="Rectangle 17"/>
          <p:cNvSpPr>
            <a:spLocks noChangeArrowheads="1"/>
          </p:cNvSpPr>
          <p:nvPr/>
        </p:nvSpPr>
        <p:spPr bwMode="auto">
          <a:xfrm>
            <a:off x="2774950" y="10313988"/>
            <a:ext cx="981075"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南美洲</a:t>
            </a:r>
          </a:p>
        </p:txBody>
      </p:sp>
      <p:sp>
        <p:nvSpPr>
          <p:cNvPr id="73745" name="Rectangle 18"/>
          <p:cNvSpPr>
            <a:spLocks noChangeArrowheads="1"/>
          </p:cNvSpPr>
          <p:nvPr/>
        </p:nvSpPr>
        <p:spPr bwMode="auto">
          <a:xfrm>
            <a:off x="1411288" y="11755438"/>
            <a:ext cx="954087"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太平洋</a:t>
            </a:r>
            <a:endParaRPr lang="en-US" altLang="en-US" sz="2000" b="1"/>
          </a:p>
        </p:txBody>
      </p:sp>
      <p:sp>
        <p:nvSpPr>
          <p:cNvPr id="73746" name="Rectangle 21"/>
          <p:cNvSpPr>
            <a:spLocks noChangeArrowheads="1"/>
          </p:cNvSpPr>
          <p:nvPr/>
        </p:nvSpPr>
        <p:spPr bwMode="auto">
          <a:xfrm>
            <a:off x="3795713" y="11034713"/>
            <a:ext cx="1055687"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大西洋</a:t>
            </a:r>
            <a:endParaRPr lang="en-US" altLang="en-US" sz="2000" b="1"/>
          </a:p>
        </p:txBody>
      </p:sp>
      <p:sp>
        <p:nvSpPr>
          <p:cNvPr id="73747" name="Rectangle 19"/>
          <p:cNvSpPr>
            <a:spLocks noChangeArrowheads="1"/>
          </p:cNvSpPr>
          <p:nvPr/>
        </p:nvSpPr>
        <p:spPr bwMode="auto">
          <a:xfrm>
            <a:off x="5964238" y="10645775"/>
            <a:ext cx="1108075" cy="461963"/>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a:t>印度洋</a:t>
            </a:r>
            <a:endParaRPr lang="en-US" altLang="en-US"/>
          </a:p>
        </p:txBody>
      </p:sp>
      <p:sp>
        <p:nvSpPr>
          <p:cNvPr id="73748" name="Rectangle 23"/>
          <p:cNvSpPr>
            <a:spLocks noChangeArrowheads="1"/>
          </p:cNvSpPr>
          <p:nvPr/>
        </p:nvSpPr>
        <p:spPr bwMode="auto">
          <a:xfrm>
            <a:off x="7743825" y="10509250"/>
            <a:ext cx="9540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大洋洲</a:t>
            </a:r>
            <a:endParaRPr lang="en-US" altLang="en-US" sz="2000" b="1"/>
          </a:p>
        </p:txBody>
      </p:sp>
      <p:sp>
        <p:nvSpPr>
          <p:cNvPr id="73749" name="Rectangle 20"/>
          <p:cNvSpPr>
            <a:spLocks noChangeArrowheads="1"/>
          </p:cNvSpPr>
          <p:nvPr/>
        </p:nvSpPr>
        <p:spPr bwMode="auto">
          <a:xfrm>
            <a:off x="2519363" y="9386888"/>
            <a:ext cx="1179512"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南极洲</a:t>
            </a:r>
          </a:p>
        </p:txBody>
      </p:sp>
      <p:sp>
        <p:nvSpPr>
          <p:cNvPr id="23" name="Rectangle 3"/>
          <p:cNvSpPr>
            <a:spLocks noChangeArrowheads="1"/>
          </p:cNvSpPr>
          <p:nvPr/>
        </p:nvSpPr>
        <p:spPr bwMode="auto">
          <a:xfrm>
            <a:off x="5032375" y="8266113"/>
            <a:ext cx="7620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0" fill="hold"/>
                                        <p:tgtEl>
                                          <p:spTgt spid="9219"/>
                                        </p:tgtEl>
                                        <p:attrNameLst>
                                          <p:attrName>ppt_w</p:attrName>
                                        </p:attrNameLst>
                                      </p:cBhvr>
                                      <p:tavLst>
                                        <p:tav tm="0" fmla="#ppt_w*sin(2.5*pi*$)">
                                          <p:val>
                                            <p:fltVal val="0"/>
                                          </p:val>
                                        </p:tav>
                                        <p:tav tm="100000">
                                          <p:val>
                                            <p:fltVal val="1"/>
                                          </p:val>
                                        </p:tav>
                                      </p:tavLst>
                                    </p:anim>
                                    <p:anim calcmode="lin" valueType="num">
                                      <p:cBhvr>
                                        <p:cTn id="8" dur="5000" fill="hold"/>
                                        <p:tgtEl>
                                          <p:spTgt spid="921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9" presetClass="entr" presetSubtype="1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0" fill="hold"/>
                                        <p:tgtEl>
                                          <p:spTgt spid="23"/>
                                        </p:tgtEl>
                                        <p:attrNameLst>
                                          <p:attrName>ppt_w</p:attrName>
                                        </p:attrNameLst>
                                      </p:cBhvr>
                                      <p:tavLst>
                                        <p:tav tm="0" fmla="#ppt_w*sin(2.5*pi*$)">
                                          <p:val>
                                            <p:fltVal val="0"/>
                                          </p:val>
                                        </p:tav>
                                        <p:tav tm="100000">
                                          <p:val>
                                            <p:fltVal val="1"/>
                                          </p:val>
                                        </p:tav>
                                      </p:tavLst>
                                    </p:anim>
                                    <p:anim calcmode="lin" valueType="num">
                                      <p:cBhvr>
                                        <p:cTn id="13" dur="5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108546" name="Group 6"/>
          <p:cNvGrpSpPr>
            <a:grpSpLocks/>
          </p:cNvGrpSpPr>
          <p:nvPr/>
        </p:nvGrpSpPr>
        <p:grpSpPr bwMode="auto">
          <a:xfrm>
            <a:off x="2841625" y="2095500"/>
            <a:ext cx="2571750" cy="2667000"/>
            <a:chOff x="0" y="0"/>
            <a:chExt cx="1620" cy="1680"/>
          </a:xfrm>
        </p:grpSpPr>
        <p:sp>
          <p:nvSpPr>
            <p:cNvPr id="108554" name="Rectangle 3"/>
            <p:cNvSpPr>
              <a:spLocks noChangeArrowheads="1"/>
            </p:cNvSpPr>
            <p:nvPr/>
          </p:nvSpPr>
          <p:spPr bwMode="auto">
            <a:xfrm>
              <a:off x="0" y="0"/>
              <a:ext cx="162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8555" name="Rectangle 4"/>
            <p:cNvSpPr>
              <a:spLocks noChangeArrowheads="1"/>
            </p:cNvSpPr>
            <p:nvPr/>
          </p:nvSpPr>
          <p:spPr bwMode="auto">
            <a:xfrm>
              <a:off x="0" y="0"/>
              <a:ext cx="162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t>  </a:t>
              </a:r>
              <a:r>
                <a:rPr lang="en-US" altLang="en-US" sz="14500"/>
                <a:t> </a:t>
              </a:r>
              <a:r>
                <a:rPr lang="en-US" altLang="en-US"/>
                <a:t>                                          </a:t>
              </a:r>
            </a:p>
          </p:txBody>
        </p:sp>
      </p:grpSp>
      <p:pic>
        <p:nvPicPr>
          <p:cNvPr id="108547" name="Picture 5" descr="Pic_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09800"/>
            <a:ext cx="3292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Rectangle 7"/>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41994" name="Picture 10" descr="Pic_2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92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12"/>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41999" name="Picture 15" descr="Pic_2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9775"/>
            <a:ext cx="3292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50" y="0"/>
            <a:ext cx="32956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257550"/>
            <a:ext cx="3276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41994"/>
                                        </p:tgtEl>
                                        <p:attrNameLst>
                                          <p:attrName>style.visibility</p:attrName>
                                        </p:attrNameLst>
                                      </p:cBhvr>
                                      <p:to>
                                        <p:strVal val="visible"/>
                                      </p:to>
                                    </p:set>
                                    <p:anim calcmode="lin" valueType="num">
                                      <p:cBhvr additive="base">
                                        <p:cTn id="7" dur="500" fill="hold"/>
                                        <p:tgtEl>
                                          <p:spTgt spid="41994"/>
                                        </p:tgtEl>
                                        <p:attrNameLst>
                                          <p:attrName>ppt_x</p:attrName>
                                        </p:attrNameLst>
                                      </p:cBhvr>
                                      <p:tavLst>
                                        <p:tav tm="0">
                                          <p:val>
                                            <p:strVal val="1+#ppt_w/2"/>
                                          </p:val>
                                        </p:tav>
                                        <p:tav tm="100000">
                                          <p:val>
                                            <p:strVal val="#ppt_x"/>
                                          </p:val>
                                        </p:tav>
                                      </p:tavLst>
                                    </p:anim>
                                    <p:anim calcmode="lin" valueType="num">
                                      <p:cBhvr additive="base">
                                        <p:cTn id="8" dur="500" fill="hold"/>
                                        <p:tgtEl>
                                          <p:spTgt spid="419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1999"/>
                                        </p:tgtEl>
                                        <p:attrNameLst>
                                          <p:attrName>style.visibility</p:attrName>
                                        </p:attrNameLst>
                                      </p:cBhvr>
                                      <p:to>
                                        <p:strVal val="visible"/>
                                      </p:to>
                                    </p:set>
                                    <p:anim calcmode="lin" valueType="num">
                                      <p:cBhvr additive="base">
                                        <p:cTn id="12" dur="500" fill="hold"/>
                                        <p:tgtEl>
                                          <p:spTgt spid="41999"/>
                                        </p:tgtEl>
                                        <p:attrNameLst>
                                          <p:attrName>ppt_x</p:attrName>
                                        </p:attrNameLst>
                                      </p:cBhvr>
                                      <p:tavLst>
                                        <p:tav tm="0">
                                          <p:val>
                                            <p:strVal val="1+#ppt_w/2"/>
                                          </p:val>
                                        </p:tav>
                                        <p:tav tm="100000">
                                          <p:val>
                                            <p:strVal val="#ppt_x"/>
                                          </p:val>
                                        </p:tav>
                                      </p:tavLst>
                                    </p:anim>
                                    <p:anim calcmode="lin" valueType="num">
                                      <p:cBhvr additive="base">
                                        <p:cTn id="13" dur="500" fill="hold"/>
                                        <p:tgtEl>
                                          <p:spTgt spid="4199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42001"/>
                                        </p:tgtEl>
                                        <p:attrNameLst>
                                          <p:attrName>style.visibility</p:attrName>
                                        </p:attrNameLst>
                                      </p:cBhvr>
                                      <p:to>
                                        <p:strVal val="visible"/>
                                      </p:to>
                                    </p:set>
                                    <p:anim calcmode="lin" valueType="num">
                                      <p:cBhvr additive="base">
                                        <p:cTn id="17" dur="500" fill="hold"/>
                                        <p:tgtEl>
                                          <p:spTgt spid="42001"/>
                                        </p:tgtEl>
                                        <p:attrNameLst>
                                          <p:attrName>ppt_x</p:attrName>
                                        </p:attrNameLst>
                                      </p:cBhvr>
                                      <p:tavLst>
                                        <p:tav tm="0">
                                          <p:val>
                                            <p:strVal val="0-#ppt_w/2"/>
                                          </p:val>
                                        </p:tav>
                                        <p:tav tm="100000">
                                          <p:val>
                                            <p:strVal val="#ppt_x"/>
                                          </p:val>
                                        </p:tav>
                                      </p:tavLst>
                                    </p:anim>
                                    <p:anim calcmode="lin" valueType="num">
                                      <p:cBhvr additive="base">
                                        <p:cTn id="18" dur="500" fill="hold"/>
                                        <p:tgtEl>
                                          <p:spTgt spid="4200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42002"/>
                                        </p:tgtEl>
                                        <p:attrNameLst>
                                          <p:attrName>style.visibility</p:attrName>
                                        </p:attrNameLst>
                                      </p:cBhvr>
                                      <p:to>
                                        <p:strVal val="visible"/>
                                      </p:to>
                                    </p:set>
                                    <p:anim calcmode="lin" valueType="num">
                                      <p:cBhvr additive="base">
                                        <p:cTn id="22" dur="500" fill="hold"/>
                                        <p:tgtEl>
                                          <p:spTgt spid="42002"/>
                                        </p:tgtEl>
                                        <p:attrNameLst>
                                          <p:attrName>ppt_x</p:attrName>
                                        </p:attrNameLst>
                                      </p:cBhvr>
                                      <p:tavLst>
                                        <p:tav tm="0">
                                          <p:val>
                                            <p:strVal val="0-#ppt_w/2"/>
                                          </p:val>
                                        </p:tav>
                                        <p:tav tm="100000">
                                          <p:val>
                                            <p:strVal val="#ppt_x"/>
                                          </p:val>
                                        </p:tav>
                                      </p:tavLst>
                                    </p:anim>
                                    <p:anim calcmode="lin" valueType="num">
                                      <p:cBhvr additive="base">
                                        <p:cTn id="23" dur="500" fill="hold"/>
                                        <p:tgtEl>
                                          <p:spTgt spid="420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88" y="3429000"/>
            <a:ext cx="30337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219200"/>
            <a:ext cx="28384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766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additive="base">
                                        <p:cTn id="7" dur="500" fill="hold"/>
                                        <p:tgtEl>
                                          <p:spTgt spid="43011"/>
                                        </p:tgtEl>
                                        <p:attrNameLst>
                                          <p:attrName>ppt_x</p:attrName>
                                        </p:attrNameLst>
                                      </p:cBhvr>
                                      <p:tavLst>
                                        <p:tav tm="0">
                                          <p:val>
                                            <p:strVal val="0-#ppt_w/2"/>
                                          </p:val>
                                        </p:tav>
                                        <p:tav tm="100000">
                                          <p:val>
                                            <p:strVal val="#ppt_x"/>
                                          </p:val>
                                        </p:tav>
                                      </p:tavLst>
                                    </p:anim>
                                    <p:anim calcmode="lin" valueType="num">
                                      <p:cBhvr additive="base">
                                        <p:cTn id="8" dur="500" fill="hold"/>
                                        <p:tgtEl>
                                          <p:spTgt spid="4301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43013"/>
                                        </p:tgtEl>
                                        <p:attrNameLst>
                                          <p:attrName>style.visibility</p:attrName>
                                        </p:attrNameLst>
                                      </p:cBhvr>
                                      <p:to>
                                        <p:strVal val="visible"/>
                                      </p:to>
                                    </p:set>
                                    <p:anim calcmode="lin" valueType="num">
                                      <p:cBhvr additive="base">
                                        <p:cTn id="12" dur="500" fill="hold"/>
                                        <p:tgtEl>
                                          <p:spTgt spid="43013"/>
                                        </p:tgtEl>
                                        <p:attrNameLst>
                                          <p:attrName>ppt_x</p:attrName>
                                        </p:attrNameLst>
                                      </p:cBhvr>
                                      <p:tavLst>
                                        <p:tav tm="0">
                                          <p:val>
                                            <p:strVal val="0-#ppt_w/2"/>
                                          </p:val>
                                        </p:tav>
                                        <p:tav tm="100000">
                                          <p:val>
                                            <p:strVal val="#ppt_x"/>
                                          </p:val>
                                        </p:tav>
                                      </p:tavLst>
                                    </p:anim>
                                    <p:anim calcmode="lin" valueType="num">
                                      <p:cBhvr additive="base">
                                        <p:cTn id="13" dur="500" fill="hold"/>
                                        <p:tgtEl>
                                          <p:spTgt spid="4301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4" presetClass="entr" presetSubtype="10" fill="hold" nodeType="after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randombar(horizontal)">
                                      <p:cBhvr>
                                        <p:cTn id="17" dur="500"/>
                                        <p:tgtEl>
                                          <p:spTgt spid="43010"/>
                                        </p:tgtEl>
                                      </p:cBhvr>
                                    </p:animEffect>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43012"/>
                                        </p:tgtEl>
                                        <p:attrNameLst>
                                          <p:attrName>style.visibility</p:attrName>
                                        </p:attrNameLst>
                                      </p:cBhvr>
                                      <p:to>
                                        <p:strVal val="visible"/>
                                      </p:to>
                                    </p:set>
                                    <p:anim calcmode="lin" valueType="num">
                                      <p:cBhvr additive="base">
                                        <p:cTn id="21" dur="500" fill="hold"/>
                                        <p:tgtEl>
                                          <p:spTgt spid="43012"/>
                                        </p:tgtEl>
                                        <p:attrNameLst>
                                          <p:attrName>ppt_x</p:attrName>
                                        </p:attrNameLst>
                                      </p:cBhvr>
                                      <p:tavLst>
                                        <p:tav tm="0">
                                          <p:val>
                                            <p:strVal val="1+#ppt_w/2"/>
                                          </p:val>
                                        </p:tav>
                                        <p:tav tm="100000">
                                          <p:val>
                                            <p:strVal val="#ppt_x"/>
                                          </p:val>
                                        </p:tav>
                                      </p:tavLst>
                                    </p:anim>
                                    <p:anim calcmode="lin" valueType="num">
                                      <p:cBhvr additive="base">
                                        <p:cTn id="22" dur="500" fill="hold"/>
                                        <p:tgtEl>
                                          <p:spTgt spid="43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32766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05200"/>
            <a:ext cx="49815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003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76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1000" fill="hold"/>
                                        <p:tgtEl>
                                          <p:spTgt spid="44035"/>
                                        </p:tgtEl>
                                        <p:attrNameLst>
                                          <p:attrName>ppt_w</p:attrName>
                                        </p:attrNameLst>
                                      </p:cBhvr>
                                      <p:tavLst>
                                        <p:tav tm="0">
                                          <p:val>
                                            <p:fltVal val="0"/>
                                          </p:val>
                                        </p:tav>
                                        <p:tav tm="100000">
                                          <p:val>
                                            <p:strVal val="#ppt_w"/>
                                          </p:val>
                                        </p:tav>
                                      </p:tavLst>
                                    </p:anim>
                                    <p:anim calcmode="lin" valueType="num">
                                      <p:cBhvr>
                                        <p:cTn id="8" dur="1000" fill="hold"/>
                                        <p:tgtEl>
                                          <p:spTgt spid="44035"/>
                                        </p:tgtEl>
                                        <p:attrNameLst>
                                          <p:attrName>ppt_h</p:attrName>
                                        </p:attrNameLst>
                                      </p:cBhvr>
                                      <p:tavLst>
                                        <p:tav tm="0">
                                          <p:val>
                                            <p:fltVal val="0"/>
                                          </p:val>
                                        </p:tav>
                                        <p:tav tm="100000">
                                          <p:val>
                                            <p:strVal val="#ppt_h"/>
                                          </p:val>
                                        </p:tav>
                                      </p:tavLst>
                                    </p:anim>
                                    <p:anim calcmode="lin" valueType="num">
                                      <p:cBhvr>
                                        <p:cTn id="9" dur="1000" fill="hold"/>
                                        <p:tgtEl>
                                          <p:spTgt spid="440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03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4037"/>
                                        </p:tgtEl>
                                        <p:attrNameLst>
                                          <p:attrName>style.visibility</p:attrName>
                                        </p:attrNameLst>
                                      </p:cBhvr>
                                      <p:to>
                                        <p:strVal val="visible"/>
                                      </p:to>
                                    </p:set>
                                    <p:anim calcmode="lin" valueType="num">
                                      <p:cBhvr>
                                        <p:cTn id="14" dur="1000" fill="hold"/>
                                        <p:tgtEl>
                                          <p:spTgt spid="44037"/>
                                        </p:tgtEl>
                                        <p:attrNameLst>
                                          <p:attrName>ppt_w</p:attrName>
                                        </p:attrNameLst>
                                      </p:cBhvr>
                                      <p:tavLst>
                                        <p:tav tm="0">
                                          <p:val>
                                            <p:fltVal val="0"/>
                                          </p:val>
                                        </p:tav>
                                        <p:tav tm="100000">
                                          <p:val>
                                            <p:strVal val="#ppt_w"/>
                                          </p:val>
                                        </p:tav>
                                      </p:tavLst>
                                    </p:anim>
                                    <p:anim calcmode="lin" valueType="num">
                                      <p:cBhvr>
                                        <p:cTn id="15" dur="1000" fill="hold"/>
                                        <p:tgtEl>
                                          <p:spTgt spid="44037"/>
                                        </p:tgtEl>
                                        <p:attrNameLst>
                                          <p:attrName>ppt_h</p:attrName>
                                        </p:attrNameLst>
                                      </p:cBhvr>
                                      <p:tavLst>
                                        <p:tav tm="0">
                                          <p:val>
                                            <p:fltVal val="0"/>
                                          </p:val>
                                        </p:tav>
                                        <p:tav tm="100000">
                                          <p:val>
                                            <p:strVal val="#ppt_h"/>
                                          </p:val>
                                        </p:tav>
                                      </p:tavLst>
                                    </p:anim>
                                    <p:anim calcmode="lin" valueType="num">
                                      <p:cBhvr>
                                        <p:cTn id="16"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4034"/>
                                        </p:tgtEl>
                                        <p:attrNameLst>
                                          <p:attrName>style.visibility</p:attrName>
                                        </p:attrNameLst>
                                      </p:cBhvr>
                                      <p:to>
                                        <p:strVal val="visible"/>
                                      </p:to>
                                    </p:set>
                                    <p:anim calcmode="lin" valueType="num">
                                      <p:cBhvr>
                                        <p:cTn id="21" dur="1000" fill="hold"/>
                                        <p:tgtEl>
                                          <p:spTgt spid="44034"/>
                                        </p:tgtEl>
                                        <p:attrNameLst>
                                          <p:attrName>ppt_w</p:attrName>
                                        </p:attrNameLst>
                                      </p:cBhvr>
                                      <p:tavLst>
                                        <p:tav tm="0">
                                          <p:val>
                                            <p:fltVal val="0"/>
                                          </p:val>
                                        </p:tav>
                                        <p:tav tm="100000">
                                          <p:val>
                                            <p:strVal val="#ppt_w"/>
                                          </p:val>
                                        </p:tav>
                                      </p:tavLst>
                                    </p:anim>
                                    <p:anim calcmode="lin" valueType="num">
                                      <p:cBhvr>
                                        <p:cTn id="22" dur="1000" fill="hold"/>
                                        <p:tgtEl>
                                          <p:spTgt spid="44034"/>
                                        </p:tgtEl>
                                        <p:attrNameLst>
                                          <p:attrName>ppt_h</p:attrName>
                                        </p:attrNameLst>
                                      </p:cBhvr>
                                      <p:tavLst>
                                        <p:tav tm="0">
                                          <p:val>
                                            <p:fltVal val="0"/>
                                          </p:val>
                                        </p:tav>
                                        <p:tav tm="100000">
                                          <p:val>
                                            <p:strVal val="#ppt_h"/>
                                          </p:val>
                                        </p:tav>
                                      </p:tavLst>
                                    </p:anim>
                                    <p:anim calcmode="lin" valueType="num">
                                      <p:cBhvr>
                                        <p:cTn id="2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4036"/>
                                        </p:tgtEl>
                                        <p:attrNameLst>
                                          <p:attrName>style.visibility</p:attrName>
                                        </p:attrNameLst>
                                      </p:cBhvr>
                                      <p:to>
                                        <p:strVal val="visible"/>
                                      </p:to>
                                    </p:set>
                                    <p:anim calcmode="lin" valueType="num">
                                      <p:cBhvr>
                                        <p:cTn id="28" dur="1000" fill="hold"/>
                                        <p:tgtEl>
                                          <p:spTgt spid="44036"/>
                                        </p:tgtEl>
                                        <p:attrNameLst>
                                          <p:attrName>ppt_w</p:attrName>
                                        </p:attrNameLst>
                                      </p:cBhvr>
                                      <p:tavLst>
                                        <p:tav tm="0">
                                          <p:val>
                                            <p:fltVal val="0"/>
                                          </p:val>
                                        </p:tav>
                                        <p:tav tm="100000">
                                          <p:val>
                                            <p:strVal val="#ppt_w"/>
                                          </p:val>
                                        </p:tav>
                                      </p:tavLst>
                                    </p:anim>
                                    <p:anim calcmode="lin" valueType="num">
                                      <p:cBhvr>
                                        <p:cTn id="29" dur="1000" fill="hold"/>
                                        <p:tgtEl>
                                          <p:spTgt spid="44036"/>
                                        </p:tgtEl>
                                        <p:attrNameLst>
                                          <p:attrName>ppt_h</p:attrName>
                                        </p:attrNameLst>
                                      </p:cBhvr>
                                      <p:tavLst>
                                        <p:tav tm="0">
                                          <p:val>
                                            <p:fltVal val="0"/>
                                          </p:val>
                                        </p:tav>
                                        <p:tav tm="100000">
                                          <p:val>
                                            <p:strVal val="#ppt_h"/>
                                          </p:val>
                                        </p:tav>
                                      </p:tavLst>
                                    </p:anim>
                                    <p:anim calcmode="lin" valueType="num">
                                      <p:cBhvr>
                                        <p:cTn id="30" dur="1000" fill="hold"/>
                                        <p:tgtEl>
                                          <p:spTgt spid="4403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40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098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48768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2590800"/>
            <a:ext cx="26955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572000"/>
            <a:ext cx="25717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67125"/>
            <a:ext cx="27813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randombar(horizontal)">
                                      <p:cBhvr>
                                        <p:cTn id="7" dur="500"/>
                                        <p:tgtEl>
                                          <p:spTgt spid="45059"/>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45060"/>
                                        </p:tgtEl>
                                        <p:attrNameLst>
                                          <p:attrName>style.visibility</p:attrName>
                                        </p:attrNameLst>
                                      </p:cBhvr>
                                      <p:to>
                                        <p:strVal val="visible"/>
                                      </p:to>
                                    </p:set>
                                    <p:animEffect transition="in" filter="randombar(horizontal)">
                                      <p:cBhvr>
                                        <p:cTn id="11" dur="500"/>
                                        <p:tgtEl>
                                          <p:spTgt spid="45060"/>
                                        </p:tgtEl>
                                      </p:cBhvr>
                                    </p:animEffect>
                                  </p:childTnLst>
                                </p:cTn>
                              </p:par>
                            </p:childTnLst>
                          </p:cTn>
                        </p:par>
                        <p:par>
                          <p:cTn id="12" fill="hold" nodeType="afterGroup">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5058"/>
                                        </p:tgtEl>
                                        <p:attrNameLst>
                                          <p:attrName>style.visibility</p:attrName>
                                        </p:attrNameLst>
                                      </p:cBhvr>
                                      <p:to>
                                        <p:strVal val="visible"/>
                                      </p:to>
                                    </p:set>
                                    <p:animEffect transition="in" filter="randombar(horizontal)">
                                      <p:cBhvr>
                                        <p:cTn id="15" dur="500"/>
                                        <p:tgtEl>
                                          <p:spTgt spid="45058"/>
                                        </p:tgtEl>
                                      </p:cBhvr>
                                    </p:animEffect>
                                  </p:childTnLst>
                                </p:cTn>
                              </p:par>
                            </p:childTnLst>
                          </p:cTn>
                        </p:par>
                        <p:par>
                          <p:cTn id="16" fill="hold" nodeType="afterGroup">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5061"/>
                                        </p:tgtEl>
                                        <p:attrNameLst>
                                          <p:attrName>style.visibility</p:attrName>
                                        </p:attrNameLst>
                                      </p:cBhvr>
                                      <p:to>
                                        <p:strVal val="visible"/>
                                      </p:to>
                                    </p:set>
                                    <p:animEffect transition="in" filter="randombar(horizontal)">
                                      <p:cBhvr>
                                        <p:cTn id="19" dur="500"/>
                                        <p:tgtEl>
                                          <p:spTgt spid="45061"/>
                                        </p:tgtEl>
                                      </p:cBhvr>
                                    </p:animEffect>
                                  </p:childTnLst>
                                </p:cTn>
                              </p:par>
                            </p:childTnLst>
                          </p:cTn>
                        </p:par>
                        <p:par>
                          <p:cTn id="20" fill="hold" nodeType="afterGroup">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5062"/>
                                        </p:tgtEl>
                                        <p:attrNameLst>
                                          <p:attrName>style.visibility</p:attrName>
                                        </p:attrNameLst>
                                      </p:cBhvr>
                                      <p:to>
                                        <p:strVal val="visible"/>
                                      </p:to>
                                    </p:set>
                                    <p:animEffect transition="in" filter="randombar(horizontal)">
                                      <p:cBhvr>
                                        <p:cTn id="23"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685800" y="2209800"/>
            <a:ext cx="7772400" cy="1676400"/>
          </a:xfrm>
        </p:spPr>
        <p:txBody>
          <a:bodyPr/>
          <a:lstStyle/>
          <a:p>
            <a:pPr eaLnBrk="1" hangingPunct="1"/>
            <a:r>
              <a:rPr lang="ar-JO" altLang="en-US" sz="4400" dirty="0">
                <a:effectLst>
                  <a:outerShdw blurRad="38100" dist="38100" dir="2700000" algn="tl">
                    <a:srgbClr val="808080"/>
                  </a:outerShdw>
                </a:effectLst>
                <a:ea typeface="Geneva" charset="0"/>
              </a:rPr>
              <a:t>ماذا يقول الكتاب المقدس عن</a:t>
            </a:r>
            <a:br>
              <a:rPr lang="ar-JO" altLang="en-US" sz="4400" dirty="0">
                <a:effectLst>
                  <a:outerShdw blurRad="38100" dist="38100" dir="2700000" algn="tl">
                    <a:srgbClr val="808080"/>
                  </a:outerShdw>
                </a:effectLst>
                <a:ea typeface="Geneva" charset="0"/>
              </a:rPr>
            </a:br>
            <a:r>
              <a:rPr lang="ar-JO" altLang="en-US" sz="4400" dirty="0">
                <a:effectLst>
                  <a:outerShdw blurRad="38100" dist="38100" dir="2700000" algn="tl">
                    <a:srgbClr val="808080"/>
                  </a:outerShdw>
                </a:effectLst>
                <a:ea typeface="Geneva" charset="0"/>
              </a:rPr>
              <a:t>فارس؟</a:t>
            </a:r>
            <a:endParaRPr lang="en-US" altLang="en-US" sz="4400" dirty="0">
              <a:effectLst>
                <a:outerShdw blurRad="38100" dist="38100" dir="2700000" algn="tl">
                  <a:srgbClr val="808080"/>
                </a:outerShdw>
              </a:effectLst>
              <a:ea typeface="Geneva"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0" y="4460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solidFill>
                <a:srgbClr val="FFFFFF"/>
              </a:solidFill>
              <a:latin typeface="Arial" panose="020B0604020202020204" pitchFamily="34" charset="0"/>
              <a:cs typeface="Arial" panose="020B0604020202020204" pitchFamily="34" charset="0"/>
            </a:endParaRPr>
          </a:p>
        </p:txBody>
      </p:sp>
      <p:sp>
        <p:nvSpPr>
          <p:cNvPr id="113666" name="Rectangle 3"/>
          <p:cNvSpPr>
            <a:spLocks noChangeArrowheads="1"/>
          </p:cNvSpPr>
          <p:nvPr/>
        </p:nvSpPr>
        <p:spPr bwMode="auto">
          <a:xfrm>
            <a:off x="0" y="4460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solidFill>
                <a:srgbClr val="FFFFFF"/>
              </a:solidFill>
              <a:latin typeface="Arial" panose="020B0604020202020204" pitchFamily="34" charset="0"/>
              <a:cs typeface="Arial" panose="020B0604020202020204" pitchFamily="34" charset="0"/>
            </a:endParaRPr>
          </a:p>
        </p:txBody>
      </p:sp>
      <p:sp>
        <p:nvSpPr>
          <p:cNvPr id="113667" name="Rectangle 4"/>
          <p:cNvSpPr>
            <a:spLocks noChangeArrowheads="1"/>
          </p:cNvSpPr>
          <p:nvPr/>
        </p:nvSpPr>
        <p:spPr bwMode="auto">
          <a:xfrm>
            <a:off x="0" y="304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solidFill>
                  <a:srgbClr val="FFFFFF"/>
                </a:solidFill>
                <a:latin typeface="Arial" panose="020B0604020202020204" pitchFamily="34" charset="0"/>
                <a:cs typeface="Arial" panose="020B0604020202020204" pitchFamily="34" charset="0"/>
              </a:rPr>
              <a:t>فارس هي إمبراطورية امتدت من الهند إلى أثيوبيا إذ تتكون من مائة وسبعة وعشرون كورة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أس 1: 1، دا 6: 1</a:t>
            </a:r>
            <a:r>
              <a:rPr lang="ar-JO" altLang="en-US" b="1" dirty="0">
                <a:solidFill>
                  <a:srgbClr val="FFFFFF"/>
                </a:solidFill>
                <a:latin typeface="Arial" panose="020B0604020202020204" pitchFamily="34" charset="0"/>
                <a:cs typeface="Arial" panose="020B0604020202020204" pitchFamily="34" charset="0"/>
              </a:rPr>
              <a:t>. لديها حكومة مقيدة بالمحدوديات الدستورية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أس 8: 8، دا 6: 8-12</a:t>
            </a:r>
            <a:r>
              <a:rPr lang="ar-JO" altLang="en-US" b="1" dirty="0">
                <a:solidFill>
                  <a:srgbClr val="FFFFFF"/>
                </a:solidFill>
                <a:latin typeface="Arial" panose="020B0604020202020204" pitchFamily="34" charset="0"/>
                <a:cs typeface="Arial" panose="020B0604020202020204" pitchFamily="34" charset="0"/>
              </a:rPr>
              <a:t>، وقد تم تزويد الحكومات البلدية في البلاد بحكام مزدوجين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نح 3: 9، 12، 16-18</a:t>
            </a:r>
            <a:r>
              <a:rPr lang="ar-JO" altLang="en-US" b="1" dirty="0">
                <a:solidFill>
                  <a:srgbClr val="FFFFFF"/>
                </a:solidFill>
                <a:latin typeface="Arial" panose="020B0604020202020204" pitchFamily="34" charset="0"/>
                <a:cs typeface="Arial" panose="020B0604020202020204" pitchFamily="34" charset="0"/>
              </a:rPr>
              <a:t>. ويتم استشارة الأمراء في أمور الإدارة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دا 6: 1-7 </a:t>
            </a:r>
            <a:r>
              <a:rPr lang="ar-JO" altLang="en-US" b="1" dirty="0">
                <a:solidFill>
                  <a:srgbClr val="FFFFFF"/>
                </a:solidFill>
                <a:latin typeface="Arial" panose="020B0604020202020204" pitchFamily="34" charset="0"/>
                <a:cs typeface="Arial" panose="020B0604020202020204" pitchFamily="34" charset="0"/>
              </a:rPr>
              <a:t>أما عن مكانة المرأة فقد جلست الملكة على العرش مع الملك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نح 2: 6</a:t>
            </a:r>
            <a:r>
              <a:rPr lang="ar-JO" altLang="en-US" b="1" dirty="0">
                <a:solidFill>
                  <a:srgbClr val="FFFFFF"/>
                </a:solidFill>
                <a:latin typeface="Arial" panose="020B0604020202020204" pitchFamily="34" charset="0"/>
                <a:cs typeface="Arial" panose="020B0604020202020204" pitchFamily="34" charset="0"/>
              </a:rPr>
              <a:t> وقد تم طلاق الملكة وشتي لرفضها المثول أمام مستشاري الملك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أس 1: 10-22، 2: 4</a:t>
            </a:r>
            <a:r>
              <a:rPr lang="ar-JO" altLang="en-US" b="1" dirty="0">
                <a:solidFill>
                  <a:srgbClr val="FFFFFF"/>
                </a:solidFill>
                <a:latin typeface="Arial" panose="020B0604020202020204" pitchFamily="34" charset="0"/>
                <a:cs typeface="Arial" panose="020B0604020202020204" pitchFamily="34" charset="0"/>
              </a:rPr>
              <a:t>، إسرائيل مسبية </a:t>
            </a:r>
            <a:r>
              <a:rPr lang="ar-JO" altLang="en-US" b="1" dirty="0">
                <a:solidFill>
                  <a:schemeClr val="bg1"/>
                </a:solidFill>
                <a:latin typeface="Arial" panose="020B0604020202020204" pitchFamily="34" charset="0"/>
                <a:cs typeface="Arial" panose="020B0604020202020204" pitchFamily="34" charset="0"/>
              </a:rPr>
              <a:t>في</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 2 أخ 36: 20</a:t>
            </a:r>
            <a:r>
              <a:rPr lang="ar-JO" altLang="en-US" b="1" dirty="0">
                <a:solidFill>
                  <a:srgbClr val="FFFFFF"/>
                </a:solidFill>
                <a:latin typeface="Arial" panose="020B0604020202020204" pitchFamily="34" charset="0"/>
                <a:cs typeface="Arial" panose="020B0604020202020204" pitchFamily="34" charset="0"/>
              </a:rPr>
              <a:t> وثد تم التنبؤ يالسبي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هو 13: 16</a:t>
            </a:r>
            <a:r>
              <a:rPr lang="ar-JO" altLang="en-US" b="1" dirty="0">
                <a:solidFill>
                  <a:srgbClr val="FFFFFF"/>
                </a:solidFill>
                <a:latin typeface="Arial" panose="020B0604020202020204" pitchFamily="34" charset="0"/>
                <a:cs typeface="Arial" panose="020B0604020202020204" pitchFamily="34" charset="0"/>
              </a:rPr>
              <a:t> كان رجال من جيش صور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حز 27: 10</a:t>
            </a:r>
            <a:r>
              <a:rPr lang="ar-JO" altLang="en-US" b="1" dirty="0">
                <a:solidFill>
                  <a:srgbClr val="FFFFFF"/>
                </a:solidFill>
                <a:latin typeface="Arial" panose="020B0604020202020204" pitchFamily="34" charset="0"/>
                <a:cs typeface="Arial" panose="020B0604020202020204" pitchFamily="34" charset="0"/>
              </a:rPr>
              <a:t> كانوا حكاماً لدى أحشويروش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أس 1: 3 </a:t>
            </a:r>
            <a:r>
              <a:rPr lang="ar-JO" altLang="en-US" b="1" dirty="0">
                <a:solidFill>
                  <a:srgbClr val="FFFFFF"/>
                </a:solidFill>
                <a:latin typeface="Arial" panose="020B0604020202020204" pitchFamily="34" charset="0"/>
                <a:cs typeface="Arial" panose="020B0604020202020204" pitchFamily="34" charset="0"/>
              </a:rPr>
              <a:t>وداريوس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دا 5: 31، 6، 9: 1 </a:t>
            </a:r>
            <a:r>
              <a:rPr lang="ar-JO" altLang="en-US" b="1" dirty="0">
                <a:solidFill>
                  <a:srgbClr val="FFFFFF"/>
                </a:solidFill>
                <a:latin typeface="Arial" panose="020B0604020202020204" pitchFamily="34" charset="0"/>
                <a:cs typeface="Arial" panose="020B0604020202020204" pitchFamily="34" charset="0"/>
              </a:rPr>
              <a:t>وأرتحشستا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عز 4: 7-24 </a:t>
            </a:r>
            <a:r>
              <a:rPr lang="ar-JO" altLang="en-US" b="1" dirty="0">
                <a:solidFill>
                  <a:srgbClr val="FFFFFF"/>
                </a:solidFill>
                <a:latin typeface="Arial" panose="020B0604020202020204" pitchFamily="34" charset="0"/>
                <a:cs typeface="Arial" panose="020B0604020202020204" pitchFamily="34" charset="0"/>
              </a:rPr>
              <a:t>وأرتحشستا الثاني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عز 7، نح 2، 5: 14 </a:t>
            </a:r>
            <a:r>
              <a:rPr lang="ar-JO" altLang="en-US" b="1" dirty="0">
                <a:solidFill>
                  <a:srgbClr val="FFFFFF"/>
                </a:solidFill>
                <a:latin typeface="Arial" panose="020B0604020202020204" pitchFamily="34" charset="0"/>
                <a:cs typeface="Arial" panose="020B0604020202020204" pitchFamily="34" charset="0"/>
              </a:rPr>
              <a:t>وكورش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2 أخ 36: 22-23، عز 1، 3: 7، 4: 3، 5: 13، 14، 17، 6: 3، أش 41: 2-3، 44: 28، 45: 1-4، 13، 46: 11، 48: 14-15 </a:t>
            </a:r>
            <a:r>
              <a:rPr lang="ar-JO" altLang="en-US" b="1" dirty="0">
                <a:solidFill>
                  <a:schemeClr val="bg1"/>
                </a:solidFill>
                <a:latin typeface="Arial" panose="020B0604020202020204" pitchFamily="34" charset="0"/>
                <a:cs typeface="Arial" panose="020B0604020202020204" pitchFamily="34" charset="0"/>
              </a:rPr>
              <a:t>وأمراء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أس 1: 14</a:t>
            </a:r>
            <a:r>
              <a:rPr lang="ar-JO" altLang="en-US" b="1" dirty="0">
                <a:solidFill>
                  <a:schemeClr val="bg1"/>
                </a:solidFill>
                <a:latin typeface="Arial" panose="020B0604020202020204" pitchFamily="34" charset="0"/>
                <a:cs typeface="Arial" panose="020B0604020202020204" pitchFamily="34" charset="0"/>
              </a:rPr>
              <a:t>، نظام العدل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عز 7: 25</a:t>
            </a:r>
            <a:r>
              <a:rPr lang="ar-JO" altLang="en-US" b="1" dirty="0">
                <a:solidFill>
                  <a:schemeClr val="bg1"/>
                </a:solidFill>
                <a:latin typeface="Arial" panose="020B0604020202020204" pitchFamily="34" charset="0"/>
                <a:cs typeface="Arial" panose="020B0604020202020204" pitchFamily="34" charset="0"/>
              </a:rPr>
              <a:t>. نبوات بخصوص ذلك </a:t>
            </a:r>
            <a:r>
              <a:rPr lang="ar-JO" altLang="en-US" b="1" u="sng" dirty="0">
                <a:solidFill>
                  <a:schemeClr val="accent2">
                    <a:lumMod val="40000"/>
                    <a:lumOff val="60000"/>
                  </a:schemeClr>
                </a:solidFill>
                <a:latin typeface="Arial" panose="020B0604020202020204" pitchFamily="34" charset="0"/>
                <a:cs typeface="Arial" panose="020B0604020202020204" pitchFamily="34" charset="0"/>
              </a:rPr>
              <a:t>أش 13: 17، 21: 1-10، إر 49: 34-39، 51: 11-64، حز 32: 24-25، 38: 5، دا 2: 31-45، 5: 28، 7، 8، 11: 1-4 </a:t>
            </a:r>
            <a:r>
              <a:rPr lang="en-US" altLang="en-US" b="1" u="sng" dirty="0">
                <a:solidFill>
                  <a:schemeClr val="accent2">
                    <a:lumMod val="40000"/>
                    <a:lumOff val="60000"/>
                  </a:schemeClr>
                </a:solidFill>
                <a:latin typeface="Arial" panose="020B0604020202020204" pitchFamily="34" charset="0"/>
                <a:cs typeface="Arial" panose="020B0604020202020204" pitchFamily="34" charset="0"/>
              </a:rPr>
              <a:t> </a:t>
            </a:r>
            <a:endParaRPr lang="ar-JO" altLang="en-US" b="1" u="sng" dirty="0">
              <a:solidFill>
                <a:schemeClr val="accent2">
                  <a:lumMod val="40000"/>
                  <a:lumOff val="60000"/>
                </a:schemeClr>
              </a:solidFill>
              <a:latin typeface="Arial" panose="020B0604020202020204" pitchFamily="34" charset="0"/>
              <a:cs typeface="Arial" panose="020B0604020202020204" pitchFamily="34" charset="0"/>
            </a:endParaRPr>
          </a:p>
          <a:p>
            <a:pPr eaLnBrk="1" hangingPunct="1"/>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2000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nvGrpSpPr>
          <p:cNvPr id="114690" name="Group 113"/>
          <p:cNvGrpSpPr>
            <a:grpSpLocks/>
          </p:cNvGrpSpPr>
          <p:nvPr/>
        </p:nvGrpSpPr>
        <p:grpSpPr bwMode="auto">
          <a:xfrm>
            <a:off x="0" y="0"/>
            <a:ext cx="9144000" cy="6858000"/>
            <a:chOff x="-3" y="-3"/>
            <a:chExt cx="5188" cy="4074"/>
          </a:xfrm>
        </p:grpSpPr>
        <p:grpSp>
          <p:nvGrpSpPr>
            <p:cNvPr id="114692" name="Group 111"/>
            <p:cNvGrpSpPr>
              <a:grpSpLocks/>
            </p:cNvGrpSpPr>
            <p:nvPr/>
          </p:nvGrpSpPr>
          <p:grpSpPr bwMode="auto">
            <a:xfrm>
              <a:off x="0" y="0"/>
              <a:ext cx="5182" cy="4068"/>
              <a:chOff x="0" y="0"/>
              <a:chExt cx="5182" cy="4068"/>
            </a:xfrm>
          </p:grpSpPr>
          <p:grpSp>
            <p:nvGrpSpPr>
              <p:cNvPr id="114694" name="Group 40"/>
              <p:cNvGrpSpPr>
                <a:grpSpLocks/>
              </p:cNvGrpSpPr>
              <p:nvPr/>
            </p:nvGrpSpPr>
            <p:grpSpPr bwMode="auto">
              <a:xfrm>
                <a:off x="0" y="0"/>
                <a:ext cx="5182" cy="442"/>
                <a:chOff x="0" y="0"/>
                <a:chExt cx="5182" cy="442"/>
              </a:xfrm>
            </p:grpSpPr>
            <p:sp>
              <p:nvSpPr>
                <p:cNvPr id="114800" name="Rectangle 3"/>
                <p:cNvSpPr>
                  <a:spLocks noChangeArrowheads="1"/>
                </p:cNvSpPr>
                <p:nvPr/>
              </p:nvSpPr>
              <p:spPr bwMode="auto">
                <a:xfrm>
                  <a:off x="0" y="0"/>
                  <a:ext cx="5182" cy="442"/>
                </a:xfrm>
                <a:prstGeom prst="rect">
                  <a:avLst/>
                </a:prstGeom>
                <a:solidFill>
                  <a:srgbClr val="116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800" b="1" dirty="0">
                      <a:solidFill>
                        <a:srgbClr val="FFFFFF"/>
                      </a:solidFill>
                      <a:latin typeface="Arial" panose="020B0604020202020204" pitchFamily="34" charset="0"/>
                      <a:cs typeface="Arial" panose="020B0604020202020204" pitchFamily="34" charset="0"/>
                    </a:rPr>
                    <a:t>ملوك الفرس في التاريخ الكتابي</a:t>
                  </a:r>
                  <a:endParaRPr lang="en-US" altLang="en-US" sz="4000" b="1" dirty="0">
                    <a:solidFill>
                      <a:srgbClr val="FFFFFF"/>
                    </a:solidFill>
                    <a:latin typeface="Arial" panose="020B0604020202020204" pitchFamily="34" charset="0"/>
                    <a:cs typeface="Arial" panose="020B0604020202020204" pitchFamily="34" charset="0"/>
                  </a:endParaRPr>
                </a:p>
              </p:txBody>
            </p:sp>
            <p:sp>
              <p:nvSpPr>
                <p:cNvPr id="114801" name="Rectangle 39"/>
                <p:cNvSpPr>
                  <a:spLocks noChangeArrowheads="1"/>
                </p:cNvSpPr>
                <p:nvPr/>
              </p:nvSpPr>
              <p:spPr bwMode="auto">
                <a:xfrm>
                  <a:off x="0" y="0"/>
                  <a:ext cx="518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695" name="Group 42"/>
              <p:cNvGrpSpPr>
                <a:grpSpLocks/>
              </p:cNvGrpSpPr>
              <p:nvPr/>
            </p:nvGrpSpPr>
            <p:grpSpPr bwMode="auto">
              <a:xfrm>
                <a:off x="0" y="442"/>
                <a:ext cx="941" cy="518"/>
                <a:chOff x="0" y="442"/>
                <a:chExt cx="941" cy="518"/>
              </a:xfrm>
            </p:grpSpPr>
            <p:sp>
              <p:nvSpPr>
                <p:cNvPr id="114798" name="Rectangle 4"/>
                <p:cNvSpPr>
                  <a:spLocks noChangeArrowheads="1"/>
                </p:cNvSpPr>
                <p:nvPr/>
              </p:nvSpPr>
              <p:spPr bwMode="auto">
                <a:xfrm>
                  <a:off x="0" y="442"/>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الإسم المعروف</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99" name="Rectangle 41"/>
                <p:cNvSpPr>
                  <a:spLocks noChangeArrowheads="1"/>
                </p:cNvSpPr>
                <p:nvPr/>
              </p:nvSpPr>
              <p:spPr bwMode="auto">
                <a:xfrm>
                  <a:off x="0" y="442"/>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696" name="Group 44"/>
              <p:cNvGrpSpPr>
                <a:grpSpLocks/>
              </p:cNvGrpSpPr>
              <p:nvPr/>
            </p:nvGrpSpPr>
            <p:grpSpPr bwMode="auto">
              <a:xfrm>
                <a:off x="941" y="442"/>
                <a:ext cx="619" cy="518"/>
                <a:chOff x="941" y="442"/>
                <a:chExt cx="619" cy="518"/>
              </a:xfrm>
            </p:grpSpPr>
            <p:sp>
              <p:nvSpPr>
                <p:cNvPr id="114796" name="Rectangle 5"/>
                <p:cNvSpPr>
                  <a:spLocks noChangeArrowheads="1"/>
                </p:cNvSpPr>
                <p:nvPr/>
              </p:nvSpPr>
              <p:spPr bwMode="auto">
                <a:xfrm>
                  <a:off x="941" y="442"/>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itchFamily="34" charset="0"/>
                      <a:cs typeface="Arial" pitchFamily="34" charset="0"/>
                    </a:rPr>
                    <a:t>التاريخ </a:t>
                  </a:r>
                </a:p>
                <a:p>
                  <a:pPr algn="ctr" eaLnBrk="1" hangingPunct="1"/>
                  <a:r>
                    <a:rPr lang="ar-JO" altLang="en-US" sz="2000" b="1" dirty="0">
                      <a:solidFill>
                        <a:srgbClr val="FFFFFF"/>
                      </a:solidFill>
                      <a:latin typeface="Arial" pitchFamily="34" charset="0"/>
                      <a:cs typeface="Arial" pitchFamily="34" charset="0"/>
                    </a:rPr>
                    <a:t>ق.م</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97" name="Rectangle 43"/>
                <p:cNvSpPr>
                  <a:spLocks noChangeArrowheads="1"/>
                </p:cNvSpPr>
                <p:nvPr/>
              </p:nvSpPr>
              <p:spPr bwMode="auto">
                <a:xfrm>
                  <a:off x="941" y="442"/>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697" name="Group 46"/>
              <p:cNvGrpSpPr>
                <a:grpSpLocks/>
              </p:cNvGrpSpPr>
              <p:nvPr/>
            </p:nvGrpSpPr>
            <p:grpSpPr bwMode="auto">
              <a:xfrm>
                <a:off x="1560" y="442"/>
                <a:ext cx="1210" cy="518"/>
                <a:chOff x="1560" y="442"/>
                <a:chExt cx="1210" cy="518"/>
              </a:xfrm>
            </p:grpSpPr>
            <p:sp>
              <p:nvSpPr>
                <p:cNvPr id="114794" name="Rectangle 6"/>
                <p:cNvSpPr>
                  <a:spLocks noChangeArrowheads="1"/>
                </p:cNvSpPr>
                <p:nvPr/>
              </p:nvSpPr>
              <p:spPr bwMode="auto">
                <a:xfrm>
                  <a:off x="1560" y="442"/>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الإسم بالفارسية</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95" name="Rectangle 45"/>
                <p:cNvSpPr>
                  <a:spLocks noChangeArrowheads="1"/>
                </p:cNvSpPr>
                <p:nvPr/>
              </p:nvSpPr>
              <p:spPr bwMode="auto">
                <a:xfrm>
                  <a:off x="1560" y="442"/>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698" name="Group 48"/>
              <p:cNvGrpSpPr>
                <a:grpSpLocks/>
              </p:cNvGrpSpPr>
              <p:nvPr/>
            </p:nvGrpSpPr>
            <p:grpSpPr bwMode="auto">
              <a:xfrm>
                <a:off x="2770" y="442"/>
                <a:ext cx="884" cy="518"/>
                <a:chOff x="2770" y="442"/>
                <a:chExt cx="884" cy="518"/>
              </a:xfrm>
            </p:grpSpPr>
            <p:sp>
              <p:nvSpPr>
                <p:cNvPr id="114792" name="Rectangle 7"/>
                <p:cNvSpPr>
                  <a:spLocks noChangeArrowheads="1"/>
                </p:cNvSpPr>
                <p:nvPr/>
              </p:nvSpPr>
              <p:spPr bwMode="auto">
                <a:xfrm>
                  <a:off x="2770" y="442"/>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الإسم الكتابي</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93" name="Rectangle 47"/>
                <p:cNvSpPr>
                  <a:spLocks noChangeArrowheads="1"/>
                </p:cNvSpPr>
                <p:nvPr/>
              </p:nvSpPr>
              <p:spPr bwMode="auto">
                <a:xfrm>
                  <a:off x="2770" y="442"/>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699" name="Group 50"/>
              <p:cNvGrpSpPr>
                <a:grpSpLocks/>
              </p:cNvGrpSpPr>
              <p:nvPr/>
            </p:nvGrpSpPr>
            <p:grpSpPr bwMode="auto">
              <a:xfrm>
                <a:off x="3654" y="442"/>
                <a:ext cx="1528" cy="518"/>
                <a:chOff x="3654" y="442"/>
                <a:chExt cx="1528" cy="518"/>
              </a:xfrm>
            </p:grpSpPr>
            <p:sp>
              <p:nvSpPr>
                <p:cNvPr id="114790" name="Rectangle 8"/>
                <p:cNvSpPr>
                  <a:spLocks noChangeArrowheads="1"/>
                </p:cNvSpPr>
                <p:nvPr/>
              </p:nvSpPr>
              <p:spPr bwMode="auto">
                <a:xfrm>
                  <a:off x="3654" y="442"/>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المراجع الكتابية</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91" name="Rectangle 49"/>
                <p:cNvSpPr>
                  <a:spLocks noChangeArrowheads="1"/>
                </p:cNvSpPr>
                <p:nvPr/>
              </p:nvSpPr>
              <p:spPr bwMode="auto">
                <a:xfrm>
                  <a:off x="3654" y="442"/>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0" name="Group 52"/>
              <p:cNvGrpSpPr>
                <a:grpSpLocks/>
              </p:cNvGrpSpPr>
              <p:nvPr/>
            </p:nvGrpSpPr>
            <p:grpSpPr bwMode="auto">
              <a:xfrm>
                <a:off x="0" y="960"/>
                <a:ext cx="941" cy="518"/>
                <a:chOff x="0" y="960"/>
                <a:chExt cx="941" cy="518"/>
              </a:xfrm>
            </p:grpSpPr>
            <p:sp>
              <p:nvSpPr>
                <p:cNvPr id="114788" name="Rectangle 9"/>
                <p:cNvSpPr>
                  <a:spLocks noChangeArrowheads="1"/>
                </p:cNvSpPr>
                <p:nvPr/>
              </p:nvSpPr>
              <p:spPr bwMode="auto">
                <a:xfrm>
                  <a:off x="0" y="960"/>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كورش</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89" name="Rectangle 51"/>
                <p:cNvSpPr>
                  <a:spLocks noChangeArrowheads="1"/>
                </p:cNvSpPr>
                <p:nvPr/>
              </p:nvSpPr>
              <p:spPr bwMode="auto">
                <a:xfrm>
                  <a:off x="0" y="960"/>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1" name="Group 54"/>
              <p:cNvGrpSpPr>
                <a:grpSpLocks/>
              </p:cNvGrpSpPr>
              <p:nvPr/>
            </p:nvGrpSpPr>
            <p:grpSpPr bwMode="auto">
              <a:xfrm>
                <a:off x="941" y="960"/>
                <a:ext cx="619" cy="518"/>
                <a:chOff x="941" y="960"/>
                <a:chExt cx="619" cy="518"/>
              </a:xfrm>
            </p:grpSpPr>
            <p:sp>
              <p:nvSpPr>
                <p:cNvPr id="114786" name="Rectangle 10"/>
                <p:cNvSpPr>
                  <a:spLocks noChangeArrowheads="1"/>
                </p:cNvSpPr>
                <p:nvPr/>
              </p:nvSpPr>
              <p:spPr bwMode="auto">
                <a:xfrm>
                  <a:off x="941" y="960"/>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dirty="0">
                      <a:solidFill>
                        <a:srgbClr val="FFFFFF"/>
                      </a:solidFill>
                      <a:latin typeface="Arial" panose="020B0604020202020204" pitchFamily="34" charset="0"/>
                      <a:cs typeface="Arial" panose="020B0604020202020204" pitchFamily="34" charset="0"/>
                    </a:rPr>
                    <a:t>539-530</a:t>
                  </a:r>
                </a:p>
              </p:txBody>
            </p:sp>
            <p:sp>
              <p:nvSpPr>
                <p:cNvPr id="114787" name="Rectangle 53"/>
                <p:cNvSpPr>
                  <a:spLocks noChangeArrowheads="1"/>
                </p:cNvSpPr>
                <p:nvPr/>
              </p:nvSpPr>
              <p:spPr bwMode="auto">
                <a:xfrm>
                  <a:off x="941" y="960"/>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2" name="Group 56"/>
              <p:cNvGrpSpPr>
                <a:grpSpLocks/>
              </p:cNvGrpSpPr>
              <p:nvPr/>
            </p:nvGrpSpPr>
            <p:grpSpPr bwMode="auto">
              <a:xfrm>
                <a:off x="1560" y="960"/>
                <a:ext cx="1210" cy="518"/>
                <a:chOff x="1560" y="960"/>
                <a:chExt cx="1210" cy="518"/>
              </a:xfrm>
            </p:grpSpPr>
            <p:sp>
              <p:nvSpPr>
                <p:cNvPr id="114784" name="Rectangle 11"/>
                <p:cNvSpPr>
                  <a:spLocks noChangeArrowheads="1"/>
                </p:cNvSpPr>
                <p:nvPr/>
              </p:nvSpPr>
              <p:spPr bwMode="auto">
                <a:xfrm>
                  <a:off x="1560" y="960"/>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كوروش</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85" name="Rectangle 55"/>
                <p:cNvSpPr>
                  <a:spLocks noChangeArrowheads="1"/>
                </p:cNvSpPr>
                <p:nvPr/>
              </p:nvSpPr>
              <p:spPr bwMode="auto">
                <a:xfrm>
                  <a:off x="1560" y="960"/>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3" name="Group 58"/>
              <p:cNvGrpSpPr>
                <a:grpSpLocks/>
              </p:cNvGrpSpPr>
              <p:nvPr/>
            </p:nvGrpSpPr>
            <p:grpSpPr bwMode="auto">
              <a:xfrm>
                <a:off x="2770" y="960"/>
                <a:ext cx="884" cy="518"/>
                <a:chOff x="2770" y="960"/>
                <a:chExt cx="884" cy="518"/>
              </a:xfrm>
            </p:grpSpPr>
            <p:sp>
              <p:nvSpPr>
                <p:cNvPr id="114782" name="Rectangle 12"/>
                <p:cNvSpPr>
                  <a:spLocks noChangeArrowheads="1"/>
                </p:cNvSpPr>
                <p:nvPr/>
              </p:nvSpPr>
              <p:spPr bwMode="auto">
                <a:xfrm>
                  <a:off x="2770" y="960"/>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كورش</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83" name="Rectangle 57"/>
                <p:cNvSpPr>
                  <a:spLocks noChangeArrowheads="1"/>
                </p:cNvSpPr>
                <p:nvPr/>
              </p:nvSpPr>
              <p:spPr bwMode="auto">
                <a:xfrm>
                  <a:off x="2770" y="960"/>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4" name="Group 60"/>
              <p:cNvGrpSpPr>
                <a:grpSpLocks/>
              </p:cNvGrpSpPr>
              <p:nvPr/>
            </p:nvGrpSpPr>
            <p:grpSpPr bwMode="auto">
              <a:xfrm>
                <a:off x="3654" y="960"/>
                <a:ext cx="1528" cy="518"/>
                <a:chOff x="3654" y="960"/>
                <a:chExt cx="1528" cy="518"/>
              </a:xfrm>
            </p:grpSpPr>
            <p:sp>
              <p:nvSpPr>
                <p:cNvPr id="114780" name="Rectangle 13"/>
                <p:cNvSpPr>
                  <a:spLocks noChangeArrowheads="1"/>
                </p:cNvSpPr>
                <p:nvPr/>
              </p:nvSpPr>
              <p:spPr bwMode="auto">
                <a:xfrm>
                  <a:off x="3654" y="960"/>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أشعياء 45، دانيال، عزرا 1-3</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81" name="Rectangle 59"/>
                <p:cNvSpPr>
                  <a:spLocks noChangeArrowheads="1"/>
                </p:cNvSpPr>
                <p:nvPr/>
              </p:nvSpPr>
              <p:spPr bwMode="auto">
                <a:xfrm>
                  <a:off x="3654" y="960"/>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5" name="Group 62"/>
              <p:cNvGrpSpPr>
                <a:grpSpLocks/>
              </p:cNvGrpSpPr>
              <p:nvPr/>
            </p:nvGrpSpPr>
            <p:grpSpPr bwMode="auto">
              <a:xfrm>
                <a:off x="0" y="1478"/>
                <a:ext cx="941" cy="518"/>
                <a:chOff x="0" y="1478"/>
                <a:chExt cx="941" cy="518"/>
              </a:xfrm>
            </p:grpSpPr>
            <p:sp>
              <p:nvSpPr>
                <p:cNvPr id="114778" name="Rectangle 14"/>
                <p:cNvSpPr>
                  <a:spLocks noChangeArrowheads="1"/>
                </p:cNvSpPr>
                <p:nvPr/>
              </p:nvSpPr>
              <p:spPr bwMode="auto">
                <a:xfrm>
                  <a:off x="0" y="1478"/>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كامبيسيس</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79" name="Rectangle 61"/>
                <p:cNvSpPr>
                  <a:spLocks noChangeArrowheads="1"/>
                </p:cNvSpPr>
                <p:nvPr/>
              </p:nvSpPr>
              <p:spPr bwMode="auto">
                <a:xfrm>
                  <a:off x="0" y="1478"/>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6" name="Group 64"/>
              <p:cNvGrpSpPr>
                <a:grpSpLocks/>
              </p:cNvGrpSpPr>
              <p:nvPr/>
            </p:nvGrpSpPr>
            <p:grpSpPr bwMode="auto">
              <a:xfrm>
                <a:off x="941" y="1478"/>
                <a:ext cx="619" cy="518"/>
                <a:chOff x="941" y="1478"/>
                <a:chExt cx="619" cy="518"/>
              </a:xfrm>
            </p:grpSpPr>
            <p:sp>
              <p:nvSpPr>
                <p:cNvPr id="114776" name="Rectangle 15"/>
                <p:cNvSpPr>
                  <a:spLocks noChangeArrowheads="1"/>
                </p:cNvSpPr>
                <p:nvPr/>
              </p:nvSpPr>
              <p:spPr bwMode="auto">
                <a:xfrm>
                  <a:off x="941" y="1478"/>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dirty="0">
                      <a:solidFill>
                        <a:srgbClr val="FFFFFF"/>
                      </a:solidFill>
                      <a:latin typeface="Arial" panose="020B0604020202020204" pitchFamily="34" charset="0"/>
                      <a:cs typeface="Arial" panose="020B0604020202020204" pitchFamily="34" charset="0"/>
                    </a:rPr>
                    <a:t>530-521</a:t>
                  </a:r>
                </a:p>
              </p:txBody>
            </p:sp>
            <p:sp>
              <p:nvSpPr>
                <p:cNvPr id="114777" name="Rectangle 63"/>
                <p:cNvSpPr>
                  <a:spLocks noChangeArrowheads="1"/>
                </p:cNvSpPr>
                <p:nvPr/>
              </p:nvSpPr>
              <p:spPr bwMode="auto">
                <a:xfrm>
                  <a:off x="941" y="1478"/>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7" name="Group 66"/>
              <p:cNvGrpSpPr>
                <a:grpSpLocks/>
              </p:cNvGrpSpPr>
              <p:nvPr/>
            </p:nvGrpSpPr>
            <p:grpSpPr bwMode="auto">
              <a:xfrm>
                <a:off x="1560" y="1478"/>
                <a:ext cx="1210" cy="518"/>
                <a:chOff x="1560" y="1478"/>
                <a:chExt cx="1210" cy="518"/>
              </a:xfrm>
            </p:grpSpPr>
            <p:sp>
              <p:nvSpPr>
                <p:cNvPr id="114774" name="Rectangle 16"/>
                <p:cNvSpPr>
                  <a:spLocks noChangeArrowheads="1"/>
                </p:cNvSpPr>
                <p:nvPr/>
              </p:nvSpPr>
              <p:spPr bwMode="auto">
                <a:xfrm>
                  <a:off x="1560" y="1478"/>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كامبوجيه</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75" name="Rectangle 65"/>
                <p:cNvSpPr>
                  <a:spLocks noChangeArrowheads="1"/>
                </p:cNvSpPr>
                <p:nvPr/>
              </p:nvSpPr>
              <p:spPr bwMode="auto">
                <a:xfrm>
                  <a:off x="1560" y="1478"/>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8" name="Group 68"/>
              <p:cNvGrpSpPr>
                <a:grpSpLocks/>
              </p:cNvGrpSpPr>
              <p:nvPr/>
            </p:nvGrpSpPr>
            <p:grpSpPr bwMode="auto">
              <a:xfrm>
                <a:off x="2770" y="1478"/>
                <a:ext cx="884" cy="518"/>
                <a:chOff x="2770" y="1478"/>
                <a:chExt cx="884" cy="518"/>
              </a:xfrm>
            </p:grpSpPr>
            <p:sp>
              <p:nvSpPr>
                <p:cNvPr id="114772" name="Rectangle 17"/>
                <p:cNvSpPr>
                  <a:spLocks noChangeArrowheads="1"/>
                </p:cNvSpPr>
                <p:nvPr/>
              </p:nvSpPr>
              <p:spPr bwMode="auto">
                <a:xfrm>
                  <a:off x="2770" y="1478"/>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أحشويروش</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73" name="Rectangle 67"/>
                <p:cNvSpPr>
                  <a:spLocks noChangeArrowheads="1"/>
                </p:cNvSpPr>
                <p:nvPr/>
              </p:nvSpPr>
              <p:spPr bwMode="auto">
                <a:xfrm>
                  <a:off x="2770" y="1478"/>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09" name="Group 70"/>
              <p:cNvGrpSpPr>
                <a:grpSpLocks/>
              </p:cNvGrpSpPr>
              <p:nvPr/>
            </p:nvGrpSpPr>
            <p:grpSpPr bwMode="auto">
              <a:xfrm>
                <a:off x="3654" y="1478"/>
                <a:ext cx="1528" cy="518"/>
                <a:chOff x="3654" y="1478"/>
                <a:chExt cx="1528" cy="518"/>
              </a:xfrm>
            </p:grpSpPr>
            <p:sp>
              <p:nvSpPr>
                <p:cNvPr id="114770" name="Rectangle 18"/>
                <p:cNvSpPr>
                  <a:spLocks noChangeArrowheads="1"/>
                </p:cNvSpPr>
                <p:nvPr/>
              </p:nvSpPr>
              <p:spPr bwMode="auto">
                <a:xfrm>
                  <a:off x="3654" y="1478"/>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عزرا 4-6</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71" name="Rectangle 69"/>
                <p:cNvSpPr>
                  <a:spLocks noChangeArrowheads="1"/>
                </p:cNvSpPr>
                <p:nvPr/>
              </p:nvSpPr>
              <p:spPr bwMode="auto">
                <a:xfrm>
                  <a:off x="3654" y="1478"/>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0" name="Group 72"/>
              <p:cNvGrpSpPr>
                <a:grpSpLocks/>
              </p:cNvGrpSpPr>
              <p:nvPr/>
            </p:nvGrpSpPr>
            <p:grpSpPr bwMode="auto">
              <a:xfrm>
                <a:off x="0" y="1996"/>
                <a:ext cx="941" cy="518"/>
                <a:chOff x="0" y="1996"/>
                <a:chExt cx="941" cy="518"/>
              </a:xfrm>
            </p:grpSpPr>
            <p:sp>
              <p:nvSpPr>
                <p:cNvPr id="114768" name="Rectangle 19"/>
                <p:cNvSpPr>
                  <a:spLocks noChangeArrowheads="1"/>
                </p:cNvSpPr>
                <p:nvPr/>
              </p:nvSpPr>
              <p:spPr bwMode="auto">
                <a:xfrm>
                  <a:off x="0" y="1996"/>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غواماتا</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69" name="Rectangle 71"/>
                <p:cNvSpPr>
                  <a:spLocks noChangeArrowheads="1"/>
                </p:cNvSpPr>
                <p:nvPr/>
              </p:nvSpPr>
              <p:spPr bwMode="auto">
                <a:xfrm>
                  <a:off x="0" y="1996"/>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1" name="Group 74"/>
              <p:cNvGrpSpPr>
                <a:grpSpLocks/>
              </p:cNvGrpSpPr>
              <p:nvPr/>
            </p:nvGrpSpPr>
            <p:grpSpPr bwMode="auto">
              <a:xfrm>
                <a:off x="941" y="1996"/>
                <a:ext cx="619" cy="518"/>
                <a:chOff x="941" y="1996"/>
                <a:chExt cx="619" cy="518"/>
              </a:xfrm>
            </p:grpSpPr>
            <p:sp>
              <p:nvSpPr>
                <p:cNvPr id="114766" name="Rectangle 20"/>
                <p:cNvSpPr>
                  <a:spLocks noChangeArrowheads="1"/>
                </p:cNvSpPr>
                <p:nvPr/>
              </p:nvSpPr>
              <p:spPr bwMode="auto">
                <a:xfrm>
                  <a:off x="941" y="1996"/>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dirty="0">
                      <a:solidFill>
                        <a:srgbClr val="FFFFFF"/>
                      </a:solidFill>
                      <a:latin typeface="Arial" panose="020B0604020202020204" pitchFamily="34" charset="0"/>
                      <a:cs typeface="Arial" panose="020B0604020202020204" pitchFamily="34" charset="0"/>
                    </a:rPr>
                    <a:t>521</a:t>
                  </a:r>
                </a:p>
              </p:txBody>
            </p:sp>
            <p:sp>
              <p:nvSpPr>
                <p:cNvPr id="114767" name="Rectangle 73"/>
                <p:cNvSpPr>
                  <a:spLocks noChangeArrowheads="1"/>
                </p:cNvSpPr>
                <p:nvPr/>
              </p:nvSpPr>
              <p:spPr bwMode="auto">
                <a:xfrm>
                  <a:off x="941" y="1996"/>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2" name="Group 76"/>
              <p:cNvGrpSpPr>
                <a:grpSpLocks/>
              </p:cNvGrpSpPr>
              <p:nvPr/>
            </p:nvGrpSpPr>
            <p:grpSpPr bwMode="auto">
              <a:xfrm>
                <a:off x="1560" y="1996"/>
                <a:ext cx="1210" cy="518"/>
                <a:chOff x="1560" y="1996"/>
                <a:chExt cx="1210" cy="518"/>
              </a:xfrm>
            </p:grpSpPr>
            <p:sp>
              <p:nvSpPr>
                <p:cNvPr id="114764" name="Rectangle 21"/>
                <p:cNvSpPr>
                  <a:spLocks noChangeArrowheads="1"/>
                </p:cNvSpPr>
                <p:nvPr/>
              </p:nvSpPr>
              <p:spPr bwMode="auto">
                <a:xfrm>
                  <a:off x="1560" y="1996"/>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بيرويه دوروغي</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65" name="Rectangle 75"/>
                <p:cNvSpPr>
                  <a:spLocks noChangeArrowheads="1"/>
                </p:cNvSpPr>
                <p:nvPr/>
              </p:nvSpPr>
              <p:spPr bwMode="auto">
                <a:xfrm>
                  <a:off x="1560" y="1996"/>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3" name="Group 78"/>
              <p:cNvGrpSpPr>
                <a:grpSpLocks/>
              </p:cNvGrpSpPr>
              <p:nvPr/>
            </p:nvGrpSpPr>
            <p:grpSpPr bwMode="auto">
              <a:xfrm>
                <a:off x="2770" y="1996"/>
                <a:ext cx="884" cy="518"/>
                <a:chOff x="2770" y="1996"/>
                <a:chExt cx="884" cy="518"/>
              </a:xfrm>
            </p:grpSpPr>
            <p:sp>
              <p:nvSpPr>
                <p:cNvPr id="114762" name="Rectangle 22"/>
                <p:cNvSpPr>
                  <a:spLocks noChangeArrowheads="1"/>
                </p:cNvSpPr>
                <p:nvPr/>
              </p:nvSpPr>
              <p:spPr bwMode="auto">
                <a:xfrm>
                  <a:off x="2770" y="1996"/>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63" name="Rectangle 77"/>
                <p:cNvSpPr>
                  <a:spLocks noChangeArrowheads="1"/>
                </p:cNvSpPr>
                <p:nvPr/>
              </p:nvSpPr>
              <p:spPr bwMode="auto">
                <a:xfrm>
                  <a:off x="2770" y="1996"/>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4" name="Group 80"/>
              <p:cNvGrpSpPr>
                <a:grpSpLocks/>
              </p:cNvGrpSpPr>
              <p:nvPr/>
            </p:nvGrpSpPr>
            <p:grpSpPr bwMode="auto">
              <a:xfrm>
                <a:off x="3654" y="1996"/>
                <a:ext cx="1528" cy="518"/>
                <a:chOff x="3654" y="1996"/>
                <a:chExt cx="1528" cy="518"/>
              </a:xfrm>
            </p:grpSpPr>
            <p:sp>
              <p:nvSpPr>
                <p:cNvPr id="114760" name="Rectangle 23"/>
                <p:cNvSpPr>
                  <a:spLocks noChangeArrowheads="1"/>
                </p:cNvSpPr>
                <p:nvPr/>
              </p:nvSpPr>
              <p:spPr bwMode="auto">
                <a:xfrm>
                  <a:off x="3654" y="1996"/>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61" name="Rectangle 79"/>
                <p:cNvSpPr>
                  <a:spLocks noChangeArrowheads="1"/>
                </p:cNvSpPr>
                <p:nvPr/>
              </p:nvSpPr>
              <p:spPr bwMode="auto">
                <a:xfrm>
                  <a:off x="3654" y="1996"/>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5" name="Group 82"/>
              <p:cNvGrpSpPr>
                <a:grpSpLocks/>
              </p:cNvGrpSpPr>
              <p:nvPr/>
            </p:nvGrpSpPr>
            <p:grpSpPr bwMode="auto">
              <a:xfrm>
                <a:off x="0" y="2514"/>
                <a:ext cx="941" cy="518"/>
                <a:chOff x="0" y="2514"/>
                <a:chExt cx="941" cy="518"/>
              </a:xfrm>
            </p:grpSpPr>
            <p:sp>
              <p:nvSpPr>
                <p:cNvPr id="114758" name="Rectangle 24"/>
                <p:cNvSpPr>
                  <a:spLocks noChangeArrowheads="1"/>
                </p:cNvSpPr>
                <p:nvPr/>
              </p:nvSpPr>
              <p:spPr bwMode="auto">
                <a:xfrm>
                  <a:off x="0" y="2514"/>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داريوس الكبير</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59" name="Rectangle 81"/>
                <p:cNvSpPr>
                  <a:spLocks noChangeArrowheads="1"/>
                </p:cNvSpPr>
                <p:nvPr/>
              </p:nvSpPr>
              <p:spPr bwMode="auto">
                <a:xfrm>
                  <a:off x="0" y="2514"/>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6" name="Group 84"/>
              <p:cNvGrpSpPr>
                <a:grpSpLocks/>
              </p:cNvGrpSpPr>
              <p:nvPr/>
            </p:nvGrpSpPr>
            <p:grpSpPr bwMode="auto">
              <a:xfrm>
                <a:off x="941" y="2514"/>
                <a:ext cx="619" cy="518"/>
                <a:chOff x="941" y="2514"/>
                <a:chExt cx="619" cy="518"/>
              </a:xfrm>
            </p:grpSpPr>
            <p:sp>
              <p:nvSpPr>
                <p:cNvPr id="114756" name="Rectangle 25"/>
                <p:cNvSpPr>
                  <a:spLocks noChangeArrowheads="1"/>
                </p:cNvSpPr>
                <p:nvPr/>
              </p:nvSpPr>
              <p:spPr bwMode="auto">
                <a:xfrm>
                  <a:off x="941" y="2514"/>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dirty="0">
                      <a:solidFill>
                        <a:srgbClr val="FFFFFF"/>
                      </a:solidFill>
                      <a:latin typeface="Arial" panose="020B0604020202020204" pitchFamily="34" charset="0"/>
                      <a:cs typeface="Arial" panose="020B0604020202020204" pitchFamily="34" charset="0"/>
                    </a:rPr>
                    <a:t>521-486</a:t>
                  </a:r>
                </a:p>
              </p:txBody>
            </p:sp>
            <p:sp>
              <p:nvSpPr>
                <p:cNvPr id="114757" name="Rectangle 83"/>
                <p:cNvSpPr>
                  <a:spLocks noChangeArrowheads="1"/>
                </p:cNvSpPr>
                <p:nvPr/>
              </p:nvSpPr>
              <p:spPr bwMode="auto">
                <a:xfrm>
                  <a:off x="941" y="2514"/>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7" name="Group 86"/>
              <p:cNvGrpSpPr>
                <a:grpSpLocks/>
              </p:cNvGrpSpPr>
              <p:nvPr/>
            </p:nvGrpSpPr>
            <p:grpSpPr bwMode="auto">
              <a:xfrm>
                <a:off x="1560" y="2514"/>
                <a:ext cx="1210" cy="518"/>
                <a:chOff x="1560" y="2514"/>
                <a:chExt cx="1210" cy="518"/>
              </a:xfrm>
            </p:grpSpPr>
            <p:sp>
              <p:nvSpPr>
                <p:cNvPr id="114754" name="Rectangle 26"/>
                <p:cNvSpPr>
                  <a:spLocks noChangeArrowheads="1"/>
                </p:cNvSpPr>
                <p:nvPr/>
              </p:nvSpPr>
              <p:spPr bwMode="auto">
                <a:xfrm>
                  <a:off x="1560" y="2514"/>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داريوش</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55" name="Rectangle 85"/>
                <p:cNvSpPr>
                  <a:spLocks noChangeArrowheads="1"/>
                </p:cNvSpPr>
                <p:nvPr/>
              </p:nvSpPr>
              <p:spPr bwMode="auto">
                <a:xfrm>
                  <a:off x="1560" y="2514"/>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8" name="Group 88"/>
              <p:cNvGrpSpPr>
                <a:grpSpLocks/>
              </p:cNvGrpSpPr>
              <p:nvPr/>
            </p:nvGrpSpPr>
            <p:grpSpPr bwMode="auto">
              <a:xfrm>
                <a:off x="2770" y="2514"/>
                <a:ext cx="884" cy="518"/>
                <a:chOff x="2770" y="2514"/>
                <a:chExt cx="884" cy="518"/>
              </a:xfrm>
            </p:grpSpPr>
            <p:sp>
              <p:nvSpPr>
                <p:cNvPr id="114752" name="Rectangle 27"/>
                <p:cNvSpPr>
                  <a:spLocks noChangeArrowheads="1"/>
                </p:cNvSpPr>
                <p:nvPr/>
              </p:nvSpPr>
              <p:spPr bwMode="auto">
                <a:xfrm>
                  <a:off x="2770" y="2514"/>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داريوس</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53" name="Rectangle 87"/>
                <p:cNvSpPr>
                  <a:spLocks noChangeArrowheads="1"/>
                </p:cNvSpPr>
                <p:nvPr/>
              </p:nvSpPr>
              <p:spPr bwMode="auto">
                <a:xfrm>
                  <a:off x="2770" y="2514"/>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19" name="Group 90"/>
              <p:cNvGrpSpPr>
                <a:grpSpLocks/>
              </p:cNvGrpSpPr>
              <p:nvPr/>
            </p:nvGrpSpPr>
            <p:grpSpPr bwMode="auto">
              <a:xfrm>
                <a:off x="3654" y="2514"/>
                <a:ext cx="1528" cy="518"/>
                <a:chOff x="3654" y="2514"/>
                <a:chExt cx="1528" cy="518"/>
              </a:xfrm>
            </p:grpSpPr>
            <p:sp>
              <p:nvSpPr>
                <p:cNvPr id="114750" name="Rectangle 28"/>
                <p:cNvSpPr>
                  <a:spLocks noChangeArrowheads="1"/>
                </p:cNvSpPr>
                <p:nvPr/>
              </p:nvSpPr>
              <p:spPr bwMode="auto">
                <a:xfrm>
                  <a:off x="3654" y="2514"/>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عزرا 5-6</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51" name="Rectangle 89"/>
                <p:cNvSpPr>
                  <a:spLocks noChangeArrowheads="1"/>
                </p:cNvSpPr>
                <p:nvPr/>
              </p:nvSpPr>
              <p:spPr bwMode="auto">
                <a:xfrm>
                  <a:off x="3654" y="2514"/>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0" name="Group 92"/>
              <p:cNvGrpSpPr>
                <a:grpSpLocks/>
              </p:cNvGrpSpPr>
              <p:nvPr/>
            </p:nvGrpSpPr>
            <p:grpSpPr bwMode="auto">
              <a:xfrm>
                <a:off x="0" y="3032"/>
                <a:ext cx="941" cy="518"/>
                <a:chOff x="0" y="3032"/>
                <a:chExt cx="941" cy="518"/>
              </a:xfrm>
            </p:grpSpPr>
            <p:sp>
              <p:nvSpPr>
                <p:cNvPr id="114748" name="Rectangle 29"/>
                <p:cNvSpPr>
                  <a:spLocks noChangeArrowheads="1"/>
                </p:cNvSpPr>
                <p:nvPr/>
              </p:nvSpPr>
              <p:spPr bwMode="auto">
                <a:xfrm>
                  <a:off x="0" y="3032"/>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زركسيس</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49" name="Rectangle 91"/>
                <p:cNvSpPr>
                  <a:spLocks noChangeArrowheads="1"/>
                </p:cNvSpPr>
                <p:nvPr/>
              </p:nvSpPr>
              <p:spPr bwMode="auto">
                <a:xfrm>
                  <a:off x="0" y="3032"/>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1" name="Group 94"/>
              <p:cNvGrpSpPr>
                <a:grpSpLocks/>
              </p:cNvGrpSpPr>
              <p:nvPr/>
            </p:nvGrpSpPr>
            <p:grpSpPr bwMode="auto">
              <a:xfrm>
                <a:off x="941" y="3032"/>
                <a:ext cx="619" cy="518"/>
                <a:chOff x="941" y="3032"/>
                <a:chExt cx="619" cy="518"/>
              </a:xfrm>
            </p:grpSpPr>
            <p:sp>
              <p:nvSpPr>
                <p:cNvPr id="114746" name="Rectangle 30"/>
                <p:cNvSpPr>
                  <a:spLocks noChangeArrowheads="1"/>
                </p:cNvSpPr>
                <p:nvPr/>
              </p:nvSpPr>
              <p:spPr bwMode="auto">
                <a:xfrm>
                  <a:off x="941" y="3032"/>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dirty="0">
                      <a:solidFill>
                        <a:srgbClr val="FFFFFF"/>
                      </a:solidFill>
                      <a:latin typeface="Arial" panose="020B0604020202020204" pitchFamily="34" charset="0"/>
                      <a:cs typeface="Arial" panose="020B0604020202020204" pitchFamily="34" charset="0"/>
                    </a:rPr>
                    <a:t>486-465</a:t>
                  </a:r>
                </a:p>
              </p:txBody>
            </p:sp>
            <p:sp>
              <p:nvSpPr>
                <p:cNvPr id="114747" name="Rectangle 93"/>
                <p:cNvSpPr>
                  <a:spLocks noChangeArrowheads="1"/>
                </p:cNvSpPr>
                <p:nvPr/>
              </p:nvSpPr>
              <p:spPr bwMode="auto">
                <a:xfrm>
                  <a:off x="941" y="3032"/>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2" name="Group 96"/>
              <p:cNvGrpSpPr>
                <a:grpSpLocks/>
              </p:cNvGrpSpPr>
              <p:nvPr/>
            </p:nvGrpSpPr>
            <p:grpSpPr bwMode="auto">
              <a:xfrm>
                <a:off x="1560" y="3032"/>
                <a:ext cx="1210" cy="518"/>
                <a:chOff x="1560" y="3032"/>
                <a:chExt cx="1210" cy="518"/>
              </a:xfrm>
            </p:grpSpPr>
            <p:sp>
              <p:nvSpPr>
                <p:cNvPr id="114744" name="Rectangle 31"/>
                <p:cNvSpPr>
                  <a:spLocks noChangeArrowheads="1"/>
                </p:cNvSpPr>
                <p:nvPr/>
              </p:nvSpPr>
              <p:spPr bwMode="auto">
                <a:xfrm>
                  <a:off x="1560" y="3032"/>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خاشا يارشاه</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45" name="Rectangle 95"/>
                <p:cNvSpPr>
                  <a:spLocks noChangeArrowheads="1"/>
                </p:cNvSpPr>
                <p:nvPr/>
              </p:nvSpPr>
              <p:spPr bwMode="auto">
                <a:xfrm>
                  <a:off x="1560" y="3032"/>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3" name="Group 98"/>
              <p:cNvGrpSpPr>
                <a:grpSpLocks/>
              </p:cNvGrpSpPr>
              <p:nvPr/>
            </p:nvGrpSpPr>
            <p:grpSpPr bwMode="auto">
              <a:xfrm>
                <a:off x="2770" y="3032"/>
                <a:ext cx="884" cy="518"/>
                <a:chOff x="2770" y="3032"/>
                <a:chExt cx="884" cy="518"/>
              </a:xfrm>
            </p:grpSpPr>
            <p:sp>
              <p:nvSpPr>
                <p:cNvPr id="114742" name="Rectangle 32"/>
                <p:cNvSpPr>
                  <a:spLocks noChangeArrowheads="1"/>
                </p:cNvSpPr>
                <p:nvPr/>
              </p:nvSpPr>
              <p:spPr bwMode="auto">
                <a:xfrm>
                  <a:off x="2770" y="3032"/>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أحشويروش</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43" name="Rectangle 97"/>
                <p:cNvSpPr>
                  <a:spLocks noChangeArrowheads="1"/>
                </p:cNvSpPr>
                <p:nvPr/>
              </p:nvSpPr>
              <p:spPr bwMode="auto">
                <a:xfrm>
                  <a:off x="2770" y="3032"/>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4" name="Group 100"/>
              <p:cNvGrpSpPr>
                <a:grpSpLocks/>
              </p:cNvGrpSpPr>
              <p:nvPr/>
            </p:nvGrpSpPr>
            <p:grpSpPr bwMode="auto">
              <a:xfrm>
                <a:off x="3654" y="3032"/>
                <a:ext cx="1528" cy="518"/>
                <a:chOff x="3654" y="3032"/>
                <a:chExt cx="1528" cy="518"/>
              </a:xfrm>
            </p:grpSpPr>
            <p:sp>
              <p:nvSpPr>
                <p:cNvPr id="114740" name="Rectangle 33"/>
                <p:cNvSpPr>
                  <a:spLocks noChangeArrowheads="1"/>
                </p:cNvSpPr>
                <p:nvPr/>
              </p:nvSpPr>
              <p:spPr bwMode="auto">
                <a:xfrm>
                  <a:off x="3654" y="3032"/>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أستير 1-10</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41" name="Rectangle 99"/>
                <p:cNvSpPr>
                  <a:spLocks noChangeArrowheads="1"/>
                </p:cNvSpPr>
                <p:nvPr/>
              </p:nvSpPr>
              <p:spPr bwMode="auto">
                <a:xfrm>
                  <a:off x="3654" y="3032"/>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5" name="Group 102"/>
              <p:cNvGrpSpPr>
                <a:grpSpLocks/>
              </p:cNvGrpSpPr>
              <p:nvPr/>
            </p:nvGrpSpPr>
            <p:grpSpPr bwMode="auto">
              <a:xfrm>
                <a:off x="0" y="3550"/>
                <a:ext cx="941" cy="518"/>
                <a:chOff x="0" y="3550"/>
                <a:chExt cx="941" cy="518"/>
              </a:xfrm>
            </p:grpSpPr>
            <p:sp>
              <p:nvSpPr>
                <p:cNvPr id="114738" name="Rectangle 34"/>
                <p:cNvSpPr>
                  <a:spLocks noChangeArrowheads="1"/>
                </p:cNvSpPr>
                <p:nvPr/>
              </p:nvSpPr>
              <p:spPr bwMode="auto">
                <a:xfrm>
                  <a:off x="0" y="3550"/>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أرتزركسيس الأول</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39" name="Rectangle 101"/>
                <p:cNvSpPr>
                  <a:spLocks noChangeArrowheads="1"/>
                </p:cNvSpPr>
                <p:nvPr/>
              </p:nvSpPr>
              <p:spPr bwMode="auto">
                <a:xfrm>
                  <a:off x="0" y="3550"/>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6" name="Group 104"/>
              <p:cNvGrpSpPr>
                <a:grpSpLocks/>
              </p:cNvGrpSpPr>
              <p:nvPr/>
            </p:nvGrpSpPr>
            <p:grpSpPr bwMode="auto">
              <a:xfrm>
                <a:off x="941" y="3550"/>
                <a:ext cx="619" cy="518"/>
                <a:chOff x="941" y="3550"/>
                <a:chExt cx="619" cy="518"/>
              </a:xfrm>
            </p:grpSpPr>
            <p:sp>
              <p:nvSpPr>
                <p:cNvPr id="114736" name="Rectangle 35"/>
                <p:cNvSpPr>
                  <a:spLocks noChangeArrowheads="1"/>
                </p:cNvSpPr>
                <p:nvPr/>
              </p:nvSpPr>
              <p:spPr bwMode="auto">
                <a:xfrm>
                  <a:off x="941" y="3550"/>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dirty="0">
                      <a:solidFill>
                        <a:srgbClr val="FFFFFF"/>
                      </a:solidFill>
                      <a:latin typeface="Arial" panose="020B0604020202020204" pitchFamily="34" charset="0"/>
                      <a:cs typeface="Arial" panose="020B0604020202020204" pitchFamily="34" charset="0"/>
                    </a:rPr>
                    <a:t>464-423</a:t>
                  </a:r>
                </a:p>
              </p:txBody>
            </p:sp>
            <p:sp>
              <p:nvSpPr>
                <p:cNvPr id="114737" name="Rectangle 103"/>
                <p:cNvSpPr>
                  <a:spLocks noChangeArrowheads="1"/>
                </p:cNvSpPr>
                <p:nvPr/>
              </p:nvSpPr>
              <p:spPr bwMode="auto">
                <a:xfrm>
                  <a:off x="941" y="3550"/>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7" name="Group 106"/>
              <p:cNvGrpSpPr>
                <a:grpSpLocks/>
              </p:cNvGrpSpPr>
              <p:nvPr/>
            </p:nvGrpSpPr>
            <p:grpSpPr bwMode="auto">
              <a:xfrm>
                <a:off x="1560" y="3550"/>
                <a:ext cx="1210" cy="518"/>
                <a:chOff x="1560" y="3550"/>
                <a:chExt cx="1210" cy="518"/>
              </a:xfrm>
            </p:grpSpPr>
            <p:sp>
              <p:nvSpPr>
                <p:cNvPr id="114734" name="Rectangle 36"/>
                <p:cNvSpPr>
                  <a:spLocks noChangeArrowheads="1"/>
                </p:cNvSpPr>
                <p:nvPr/>
              </p:nvSpPr>
              <p:spPr bwMode="auto">
                <a:xfrm>
                  <a:off x="1560" y="3550"/>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آرديشير ديراز داست</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35" name="Rectangle 105"/>
                <p:cNvSpPr>
                  <a:spLocks noChangeArrowheads="1"/>
                </p:cNvSpPr>
                <p:nvPr/>
              </p:nvSpPr>
              <p:spPr bwMode="auto">
                <a:xfrm>
                  <a:off x="1560" y="3550"/>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8" name="Group 108"/>
              <p:cNvGrpSpPr>
                <a:grpSpLocks/>
              </p:cNvGrpSpPr>
              <p:nvPr/>
            </p:nvGrpSpPr>
            <p:grpSpPr bwMode="auto">
              <a:xfrm>
                <a:off x="2770" y="3550"/>
                <a:ext cx="884" cy="518"/>
                <a:chOff x="2770" y="3550"/>
                <a:chExt cx="884" cy="518"/>
              </a:xfrm>
            </p:grpSpPr>
            <p:sp>
              <p:nvSpPr>
                <p:cNvPr id="114732" name="Rectangle 37"/>
                <p:cNvSpPr>
                  <a:spLocks noChangeArrowheads="1"/>
                </p:cNvSpPr>
                <p:nvPr/>
              </p:nvSpPr>
              <p:spPr bwMode="auto">
                <a:xfrm>
                  <a:off x="2770" y="3550"/>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أرتحشستا</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33" name="Rectangle 107"/>
                <p:cNvSpPr>
                  <a:spLocks noChangeArrowheads="1"/>
                </p:cNvSpPr>
                <p:nvPr/>
              </p:nvSpPr>
              <p:spPr bwMode="auto">
                <a:xfrm>
                  <a:off x="2770" y="3550"/>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nvGrpSpPr>
              <p:cNvPr id="114729" name="Group 110"/>
              <p:cNvGrpSpPr>
                <a:grpSpLocks/>
              </p:cNvGrpSpPr>
              <p:nvPr/>
            </p:nvGrpSpPr>
            <p:grpSpPr bwMode="auto">
              <a:xfrm>
                <a:off x="3654" y="3550"/>
                <a:ext cx="1528" cy="518"/>
                <a:chOff x="3654" y="3550"/>
                <a:chExt cx="1528" cy="518"/>
              </a:xfrm>
            </p:grpSpPr>
            <p:sp>
              <p:nvSpPr>
                <p:cNvPr id="114730" name="Rectangle 38"/>
                <p:cNvSpPr>
                  <a:spLocks noChangeArrowheads="1"/>
                </p:cNvSpPr>
                <p:nvPr/>
              </p:nvSpPr>
              <p:spPr bwMode="auto">
                <a:xfrm>
                  <a:off x="3654" y="3550"/>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solidFill>
                        <a:srgbClr val="FFFFFF"/>
                      </a:solidFill>
                      <a:latin typeface="Arial" panose="020B0604020202020204" pitchFamily="34" charset="0"/>
                      <a:cs typeface="Arial" panose="020B0604020202020204" pitchFamily="34" charset="0"/>
                    </a:rPr>
                    <a:t>نحميا 1-13، عزرا 4: 7-23، 7-10</a:t>
                  </a:r>
                  <a:endParaRPr lang="en-US" altLang="en-US" sz="2000" b="1" dirty="0">
                    <a:solidFill>
                      <a:srgbClr val="FFFFFF"/>
                    </a:solidFill>
                    <a:latin typeface="Arial" panose="020B0604020202020204" pitchFamily="34" charset="0"/>
                    <a:cs typeface="Arial" panose="020B0604020202020204" pitchFamily="34" charset="0"/>
                  </a:endParaRPr>
                </a:p>
              </p:txBody>
            </p:sp>
            <p:sp>
              <p:nvSpPr>
                <p:cNvPr id="114731" name="Rectangle 109"/>
                <p:cNvSpPr>
                  <a:spLocks noChangeArrowheads="1"/>
                </p:cNvSpPr>
                <p:nvPr/>
              </p:nvSpPr>
              <p:spPr bwMode="auto">
                <a:xfrm>
                  <a:off x="3654" y="3550"/>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grpSp>
        <p:sp>
          <p:nvSpPr>
            <p:cNvPr id="114693" name="Rectangle 112"/>
            <p:cNvSpPr>
              <a:spLocks noChangeArrowheads="1"/>
            </p:cNvSpPr>
            <p:nvPr/>
          </p:nvSpPr>
          <p:spPr bwMode="auto">
            <a:xfrm>
              <a:off x="-3" y="-3"/>
              <a:ext cx="5188" cy="4074"/>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2000" b="1" dirty="0">
                <a:solidFill>
                  <a:srgbClr val="FFFFFF"/>
                </a:solidFill>
                <a:latin typeface="Arial" panose="020B0604020202020204" pitchFamily="34" charset="0"/>
                <a:cs typeface="Arial" panose="020B0604020202020204" pitchFamily="34" charset="0"/>
              </a:endParaRPr>
            </a:p>
          </p:txBody>
        </p:sp>
      </p:grpSp>
      <p:sp>
        <p:nvSpPr>
          <p:cNvPr id="114691" name="Text Box 114"/>
          <p:cNvSpPr txBox="1">
            <a:spLocks noChangeArrowheads="1"/>
          </p:cNvSpPr>
          <p:nvPr/>
        </p:nvSpPr>
        <p:spPr bwMode="auto">
          <a:xfrm>
            <a:off x="8382000" y="762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rgbClr val="FFFFFF"/>
                </a:solidFill>
                <a:latin typeface="Arial" panose="020B0604020202020204" pitchFamily="34" charset="0"/>
                <a:cs typeface="Arial" panose="020B0604020202020204" pitchFamily="34" charset="0"/>
              </a:rPr>
              <a:t>149</a:t>
            </a:r>
            <a:endParaRPr lang="en-US" alt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685800" y="2209800"/>
            <a:ext cx="7772400" cy="1676400"/>
          </a:xfrm>
        </p:spPr>
        <p:txBody>
          <a:bodyPr/>
          <a:lstStyle/>
          <a:p>
            <a:pPr eaLnBrk="1" hangingPunct="1"/>
            <a:r>
              <a:rPr lang="ar-JO" altLang="en-US" dirty="0">
                <a:effectLst/>
                <a:ea typeface="Geneva" charset="0"/>
              </a:rPr>
              <a:t>كيف أثر الفرس على إسرائيل؟</a:t>
            </a:r>
            <a:endParaRPr lang="en-US" altLang="en-US" dirty="0">
              <a:effectLst/>
              <a:ea typeface="Geneva" charset="0"/>
            </a:endParaRPr>
          </a:p>
        </p:txBody>
      </p:sp>
      <p:sp>
        <p:nvSpPr>
          <p:cNvPr id="115714" name="Text Box 3"/>
          <p:cNvSpPr txBox="1">
            <a:spLocks noChangeArrowheads="1"/>
          </p:cNvSpPr>
          <p:nvPr/>
        </p:nvSpPr>
        <p:spPr bwMode="auto">
          <a:xfrm>
            <a:off x="8305800" y="7620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150</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b="1" dirty="0">
              <a:latin typeface="Arial" panose="020B0604020202020204" pitchFamily="34" charset="0"/>
              <a:cs typeface="Arial" panose="020B0604020202020204" pitchFamily="34" charset="0"/>
            </a:endParaRPr>
          </a:p>
        </p:txBody>
      </p:sp>
      <p:sp>
        <p:nvSpPr>
          <p:cNvPr id="93188" name="Rectangle 4"/>
          <p:cNvSpPr>
            <a:spLocks noGrp="1" noChangeArrowheads="1"/>
          </p:cNvSpPr>
          <p:nvPr>
            <p:ph type="title"/>
          </p:nvPr>
        </p:nvSpPr>
        <p:spPr>
          <a:xfrm>
            <a:off x="914400" y="5715000"/>
            <a:ext cx="8229600" cy="1143000"/>
          </a:xfrm>
          <a:solidFill>
            <a:srgbClr val="003704"/>
          </a:solidFill>
        </p:spPr>
        <p:txBody>
          <a:bodyPr/>
          <a:lstStyle/>
          <a:p>
            <a:pPr eaLnBrk="1" hangingPunct="1"/>
            <a:r>
              <a:rPr lang="ar-JO" altLang="en-US" sz="3200" b="1" dirty="0">
                <a:latin typeface="Arial" panose="020B0604020202020204" pitchFamily="34" charset="0"/>
                <a:ea typeface="ＭＳ Ｐゴシック" pitchFamily="34" charset="-128"/>
                <a:cs typeface="Arial" panose="020B0604020202020204" pitchFamily="34" charset="0"/>
              </a:rPr>
              <a:t>دارت الحياة اليهودية حول هيكل سليمان لمدة 400 سنة (959-586 ق.م)</a:t>
            </a:r>
            <a:endParaRPr lang="en-US" altLang="en-US" sz="3200" b="1" dirty="0">
              <a:latin typeface="Arial" panose="020B0604020202020204" pitchFamily="34" charset="0"/>
              <a:ea typeface="ＭＳ Ｐゴシック" pitchFamily="34" charset="-128"/>
              <a:cs typeface="Arial" panose="020B0604020202020204" pitchFamily="34" charset="0"/>
            </a:endParaRPr>
          </a:p>
        </p:txBody>
      </p:sp>
      <p:sp>
        <p:nvSpPr>
          <p:cNvPr id="93190" name="Text Box 6"/>
          <p:cNvSpPr txBox="1">
            <a:spLocks noChangeArrowheads="1"/>
          </p:cNvSpPr>
          <p:nvPr/>
        </p:nvSpPr>
        <p:spPr bwMode="auto">
          <a:xfrm>
            <a:off x="152400" y="152400"/>
            <a:ext cx="6096000" cy="584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alt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6741" name="Text Box 7"/>
          <p:cNvSpPr txBox="1">
            <a:spLocks noChangeArrowheads="1"/>
          </p:cNvSpPr>
          <p:nvPr/>
        </p:nvSpPr>
        <p:spPr bwMode="auto">
          <a:xfrm>
            <a:off x="8305800" y="762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150</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Bow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p:nvPr>
        </p:nvSpPr>
        <p:spPr>
          <a:xfrm>
            <a:off x="4648200" y="5867400"/>
            <a:ext cx="4495800" cy="990600"/>
          </a:xfrm>
          <a:solidFill>
            <a:schemeClr val="bg1"/>
          </a:solidFill>
        </p:spPr>
        <p:txBody>
          <a:bodyPr/>
          <a:lstStyle/>
          <a:p>
            <a:pPr eaLnBrk="1" hangingPunct="1"/>
            <a:r>
              <a:rPr lang="ar-JO" altLang="en-US" sz="3200" b="1" dirty="0">
                <a:latin typeface="Arial" panose="020B0604020202020204" pitchFamily="34" charset="0"/>
                <a:ea typeface="ＭＳ Ｐゴシック" pitchFamily="34" charset="-128"/>
                <a:cs typeface="Arial" panose="020B0604020202020204" pitchFamily="34" charset="0"/>
              </a:rPr>
              <a:t>حافظ اليهود على القداسة </a:t>
            </a:r>
            <a:br>
              <a:rPr lang="ar-JO" altLang="en-US" sz="3200" b="1" dirty="0">
                <a:latin typeface="Arial" panose="020B0604020202020204" pitchFamily="34" charset="0"/>
                <a:ea typeface="ＭＳ Ｐゴシック" pitchFamily="34" charset="-128"/>
                <a:cs typeface="Arial" panose="020B0604020202020204" pitchFamily="34" charset="0"/>
              </a:rPr>
            </a:br>
            <a:r>
              <a:rPr lang="ar-JO" altLang="en-US" sz="3200" b="1" dirty="0">
                <a:latin typeface="Arial" panose="020B0604020202020204" pitchFamily="34" charset="0"/>
                <a:ea typeface="ＭＳ Ｐゴシック" pitchFamily="34" charset="-128"/>
                <a:cs typeface="Arial" panose="020B0604020202020204" pitchFamily="34" charset="0"/>
              </a:rPr>
              <a:t>عند المرحضة</a:t>
            </a:r>
            <a:endParaRPr lang="en-US" altLang="en-US" sz="3200" b="1" dirty="0">
              <a:latin typeface="Arial" panose="020B0604020202020204" pitchFamily="34" charset="0"/>
              <a:ea typeface="ＭＳ Ｐゴシック" pitchFamily="34" charset="-128"/>
              <a:cs typeface="Arial" panose="020B0604020202020204" pitchFamily="34" charset="0"/>
            </a:endParaRPr>
          </a:p>
        </p:txBody>
      </p:sp>
      <p:sp>
        <p:nvSpPr>
          <p:cNvPr id="94212"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dirty="0">
              <a:latin typeface="Arial" panose="020B0604020202020204" pitchFamily="34" charset="0"/>
              <a:cs typeface="Arial" panose="020B0604020202020204" pitchFamily="34" charset="0"/>
            </a:endParaRPr>
          </a:p>
        </p:txBody>
      </p:sp>
      <p:sp>
        <p:nvSpPr>
          <p:cNvPr id="94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dirty="0">
              <a:latin typeface="Arial" panose="020B0604020202020204" pitchFamily="34" charset="0"/>
              <a:cs typeface="Arial" panose="020B0604020202020204" pitchFamily="34" charset="0"/>
            </a:endParaRPr>
          </a:p>
        </p:txBody>
      </p:sp>
      <p:sp>
        <p:nvSpPr>
          <p:cNvPr id="94214" name="Rectangle 6"/>
          <p:cNvSpPr>
            <a:spLocks noChangeArrowheads="1"/>
          </p:cNvSpPr>
          <p:nvPr/>
        </p:nvSpPr>
        <p:spPr bwMode="auto">
          <a:xfrm rot="-929834">
            <a:off x="-8626" y="2249821"/>
            <a:ext cx="8832549" cy="3041650"/>
          </a:xfrm>
          <a:prstGeom prst="rect">
            <a:avLst/>
          </a:prstGeom>
          <a:solidFill>
            <a:srgbClr val="FF0000"/>
          </a:solidFill>
          <a:ln w="9525">
            <a:noFill/>
            <a:miter lim="800000"/>
            <a:headEnd/>
            <a:tailEnd/>
          </a:ln>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8800" b="1" dirty="0">
                <a:effectLst>
                  <a:outerShdw blurRad="38100" dist="38100" dir="2700000" algn="tl">
                    <a:srgbClr val="000000"/>
                  </a:outerShdw>
                </a:effectLst>
                <a:latin typeface="Arial" panose="020B0604020202020204" pitchFamily="34" charset="0"/>
                <a:cs typeface="Arial" panose="020B0604020202020204" pitchFamily="34" charset="0"/>
              </a:rPr>
              <a:t>دُمِّرَ</a:t>
            </a:r>
          </a:p>
          <a:p>
            <a:pPr algn="ctr" eaLnBrk="1" hangingPunct="1"/>
            <a:r>
              <a:rPr lang="ar-JO" altLang="en-US" sz="8800" b="1" dirty="0">
                <a:effectLst>
                  <a:outerShdw blurRad="38100" dist="38100" dir="2700000" algn="tl">
                    <a:srgbClr val="000000"/>
                  </a:outerShdw>
                </a:effectLst>
                <a:latin typeface="Arial" panose="020B0604020202020204" pitchFamily="34" charset="0"/>
                <a:cs typeface="Arial" panose="020B0604020202020204" pitchFamily="34" charset="0"/>
              </a:rPr>
              <a:t>الهيكل</a:t>
            </a:r>
            <a:endParaRPr lang="en-US" altLang="en-US" sz="8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4215" name="Text Box 7"/>
          <p:cNvSpPr txBox="1">
            <a:spLocks noChangeArrowheads="1"/>
          </p:cNvSpPr>
          <p:nvPr/>
        </p:nvSpPr>
        <p:spPr bwMode="auto">
          <a:xfrm>
            <a:off x="152400" y="152400"/>
            <a:ext cx="6324600" cy="584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alt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7767" name="Text Box 8"/>
          <p:cNvSpPr txBox="1">
            <a:spLocks noChangeArrowheads="1"/>
          </p:cNvSpPr>
          <p:nvPr/>
        </p:nvSpPr>
        <p:spPr bwMode="auto">
          <a:xfrm>
            <a:off x="8153400" y="7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150</a:t>
            </a:r>
            <a:endParaRPr lang="en-US"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421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4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3" grpId="0" animBg="1"/>
      <p:bldP spid="94214"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8382000" y="76200"/>
            <a:ext cx="762000" cy="461963"/>
          </a:xfrm>
          <a:prstGeom prst="rect">
            <a:avLst/>
          </a:prstGeom>
          <a:noFill/>
          <a:ln w="9525">
            <a:noFill/>
            <a:miter lim="800000"/>
            <a:headEnd/>
            <a:tailEnd/>
          </a:ln>
          <a:effectLst>
            <a:outerShdw blurRad="63500" dist="38099" dir="2700000" algn="ctr" rotWithShape="0">
              <a:schemeClr val="hlink">
                <a:alpha val="74998"/>
              </a:schemeClr>
            </a:outerShdw>
          </a:effectLst>
        </p:spPr>
        <p:txBody>
          <a:bodyPr>
            <a:spAutoFit/>
          </a:bodyPr>
          <a:lstStyle/>
          <a:p>
            <a:pPr>
              <a:spcBef>
                <a:spcPct val="50000"/>
              </a:spcBef>
              <a:defRPr/>
            </a:pPr>
            <a:r>
              <a:rPr lang="ar-JO" b="1" dirty="0">
                <a:solidFill>
                  <a:schemeClr val="tx2"/>
                </a:solidFill>
                <a:latin typeface="Arial" panose="020B0604020202020204" pitchFamily="34" charset="0"/>
                <a:ea typeface="+mn-ea"/>
                <a:cs typeface="Arial" panose="020B0604020202020204" pitchFamily="34" charset="0"/>
              </a:rPr>
              <a:t>147</a:t>
            </a:r>
            <a:endParaRPr lang="en-US" b="1" dirty="0">
              <a:solidFill>
                <a:schemeClr val="tx2"/>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ChangeArrowheads="1"/>
          </p:cNvSpPr>
          <p:nvPr/>
        </p:nvSpPr>
        <p:spPr bwMode="auto">
          <a:xfrm>
            <a:off x="0" y="838200"/>
            <a:ext cx="9144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sz="2800" b="1" dirty="0">
                <a:solidFill>
                  <a:srgbClr val="FFFFFF"/>
                </a:solidFill>
                <a:latin typeface="Arial" panose="020B0604020202020204" pitchFamily="34" charset="0"/>
                <a:cs typeface="Arial" panose="020B0604020202020204" pitchFamily="34" charset="0"/>
              </a:rPr>
              <a:t>1 وفي السنة الأولى لكورش ملك فارس عند تمام كلام الرب بفم إرميا، نبه الرب روح كورش ملك فارس، فأطلق نداء في كل مملكته وبالكتابة أيضاً قائلاً: 2 هكذا قال كورش ملك فارس: جميع ممالك الأرض دفعها لي الرب إله السماء، وهو أوصاني أن أبني له بيتاً في أورشليم التي في يهوذا 3 من منكم من كل شعبه ليكن إلهه معه، ويصعد إلى أورشليم التي في يهوذا فيبني بيت الرب إله إسرائيل، هو الإله الذي في أورشليم.</a:t>
            </a:r>
          </a:p>
          <a:p>
            <a:pPr algn="r" eaLnBrk="1" hangingPunct="1"/>
            <a:r>
              <a:rPr lang="ar-JO" altLang="en-US" sz="2800" b="1" dirty="0">
                <a:solidFill>
                  <a:srgbClr val="FFFFFF"/>
                </a:solidFill>
                <a:latin typeface="Arial" panose="020B0604020202020204" pitchFamily="34" charset="0"/>
                <a:cs typeface="Arial" panose="020B0604020202020204" pitchFamily="34" charset="0"/>
              </a:rPr>
              <a:t>(عزرا 1: 1-3)</a:t>
            </a:r>
            <a:endParaRPr lang="en-US" altLang="en-US" sz="2800" b="1" dirty="0">
              <a:solidFill>
                <a:srgbClr val="FFFFFF"/>
              </a:solidFill>
              <a:latin typeface="Arial" panose="020B0604020202020204" pitchFamily="34" charset="0"/>
              <a:cs typeface="Arial" panose="020B0604020202020204" pitchFamily="34" charset="0"/>
            </a:endParaRPr>
          </a:p>
        </p:txBody>
      </p:sp>
      <p:sp>
        <p:nvSpPr>
          <p:cNvPr id="118786" name="Rectangle 3"/>
          <p:cNvSpPr>
            <a:spLocks noChangeArrowheads="1"/>
          </p:cNvSpPr>
          <p:nvPr/>
        </p:nvSpPr>
        <p:spPr bwMode="auto">
          <a:xfrm>
            <a:off x="0" y="4702175"/>
            <a:ext cx="9144000" cy="2246769"/>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sz="2800" b="1" dirty="0">
                <a:solidFill>
                  <a:srgbClr val="F5F5F2"/>
                </a:solidFill>
                <a:latin typeface="Arial" panose="020B0604020202020204" pitchFamily="34" charset="0"/>
                <a:cs typeface="Arial" panose="020B0604020202020204" pitchFamily="34" charset="0"/>
              </a:rPr>
              <a:t>من بين كل الإمبراطوريات البشرية التي أثرت على شعب إسرائيل، فقد قام الفرس بعمل أمر فريد – إذ1 سمحوا برجوع شعب مملكة يهوذا الجنوبية بوصية من الله (أنظر الأعداد أعلاخ)، بعد 70 سنة من سبيهم من قبل البابليين تحت حكم الملك نبوخدنصر.</a:t>
            </a:r>
            <a:endParaRPr lang="en-US" altLang="en-US" sz="2800" b="1" dirty="0">
              <a:solidFill>
                <a:srgbClr val="F5F5F2"/>
              </a:solidFill>
              <a:latin typeface="Arial" panose="020B0604020202020204" pitchFamily="34" charset="0"/>
              <a:cs typeface="Arial" panose="020B0604020202020204" pitchFamily="34" charset="0"/>
            </a:endParaRPr>
          </a:p>
          <a:p>
            <a:pPr algn="r"/>
            <a:endParaRPr lang="en-US" altLang="en-US" sz="2800" b="1" dirty="0">
              <a:solidFill>
                <a:srgbClr val="F5F5F2"/>
              </a:solidFill>
              <a:latin typeface="Arial" panose="020B0604020202020204" pitchFamily="34" charset="0"/>
              <a:cs typeface="Arial" panose="020B0604020202020204" pitchFamily="34" charset="0"/>
            </a:endParaRPr>
          </a:p>
        </p:txBody>
      </p:sp>
      <p:sp>
        <p:nvSpPr>
          <p:cNvPr id="57349" name="Text Box 5"/>
          <p:cNvSpPr txBox="1">
            <a:spLocks noChangeArrowheads="1"/>
          </p:cNvSpPr>
          <p:nvPr/>
        </p:nvSpPr>
        <p:spPr bwMode="auto">
          <a:xfrm>
            <a:off x="93663" y="0"/>
            <a:ext cx="7450137" cy="64611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effectLst>
                  <a:outerShdw blurRad="38100" dist="38100" dir="2700000" algn="tl">
                    <a:srgbClr val="FFFFFF"/>
                  </a:outerShdw>
                </a:effectLst>
                <a:latin typeface="Arial" panose="020B0604020202020204" pitchFamily="34" charset="0"/>
                <a:cs typeface="Arial" panose="020B0604020202020204" pitchFamily="34" charset="0"/>
              </a:rPr>
              <a:t>كيف أثر الفرس على إسرائيل</a:t>
            </a:r>
            <a:endParaRPr lang="en-US" altLang="en-US" sz="3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8788" name="Text Box 6"/>
          <p:cNvSpPr txBox="1">
            <a:spLocks noChangeArrowheads="1"/>
          </p:cNvSpPr>
          <p:nvPr/>
        </p:nvSpPr>
        <p:spPr bwMode="auto">
          <a:xfrm>
            <a:off x="8229600" y="762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150</a:t>
            </a:r>
            <a:endParaRPr lang="en-US"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251520" y="3505200"/>
            <a:ext cx="1391072"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1278632" y="2971800"/>
            <a:ext cx="917104"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267744"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180528" y="2971800"/>
            <a:ext cx="1371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 ق.م.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3048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على إعادة بناء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6948264" y="4988024"/>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3031232" y="5060032"/>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796136" y="5013176"/>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222920" y="5085184"/>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38100" y="6115050"/>
            <a:ext cx="17907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rPr>
              <a:t>72 سنة</a:t>
            </a:r>
            <a:endParaRPr kumimoji="0" lang="en-US"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endParaRPr>
          </a:p>
        </p:txBody>
      </p:sp>
      <p:sp>
        <p:nvSpPr>
          <p:cNvPr id="3" name="Arrow: Right 2">
            <a:extLst>
              <a:ext uri="{FF2B5EF4-FFF2-40B4-BE49-F238E27FC236}">
                <a16:creationId xmlns:a16="http://schemas.microsoft.com/office/drawing/2014/main" id="{89540C8D-EBB3-ED50-B0D0-9D9A492CBA7B}"/>
              </a:ext>
            </a:extLst>
          </p:cNvPr>
          <p:cNvSpPr/>
          <p:nvPr/>
        </p:nvSpPr>
        <p:spPr>
          <a:xfrm flipV="1">
            <a:off x="1691680" y="6237312"/>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4" name="Arrow: Right 3">
            <a:extLst>
              <a:ext uri="{FF2B5EF4-FFF2-40B4-BE49-F238E27FC236}">
                <a16:creationId xmlns:a16="http://schemas.microsoft.com/office/drawing/2014/main" id="{FE7261BE-03B6-48E0-4DF7-88270AABF1B9}"/>
              </a:ext>
            </a:extLst>
          </p:cNvPr>
          <p:cNvSpPr/>
          <p:nvPr/>
        </p:nvSpPr>
        <p:spPr>
          <a:xfrm flipV="1">
            <a:off x="1619672" y="530120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5" name="Arrow: Right 4">
            <a:extLst>
              <a:ext uri="{FF2B5EF4-FFF2-40B4-BE49-F238E27FC236}">
                <a16:creationId xmlns:a16="http://schemas.microsoft.com/office/drawing/2014/main" id="{470E1965-C862-E6D7-4B79-49850D9DFF86}"/>
              </a:ext>
            </a:extLst>
          </p:cNvPr>
          <p:cNvSpPr/>
          <p:nvPr/>
        </p:nvSpPr>
        <p:spPr>
          <a:xfrm flipV="1">
            <a:off x="1745432" y="217323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827584" y="0"/>
            <a:ext cx="7021016" cy="1066800"/>
          </a:xfrm>
          <a:solidFill>
            <a:schemeClr val="bg1"/>
          </a:solidFill>
        </p:spPr>
        <p:txBody>
          <a:bodyPr/>
          <a:lstStyle/>
          <a:p>
            <a:pPr rtl="1" eaLnBrk="1" hangingPunct="1"/>
            <a:r>
              <a:rPr lang="ar-JO" sz="48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استغرق كل منهما ٧٠ سنة</a:t>
            </a:r>
            <a:endParaRPr kumimoji="0" lang="en-US" sz="48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76200" y="205740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0" y="4114800"/>
            <a:ext cx="91440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lvl="0" algn="ctr" rtl="1" eaLnBrk="0" hangingPunct="0">
              <a:defRPr/>
            </a:pPr>
            <a:r>
              <a:rPr lang="ar-JO" sz="3200" b="1" dirty="0">
                <a:solidFill>
                  <a:srgbClr val="FFFFFF"/>
                </a:solidFill>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lang="ar-JO" sz="3200" b="1" dirty="0">
                <a:solidFill>
                  <a:srgbClr val="FFFF00"/>
                </a:solidFill>
                <a:latin typeface="Arial" panose="020B0604020202020204" pitchFamily="34" charset="0"/>
                <a:ea typeface="Osaka"/>
                <a:cs typeface="Arial" panose="020B0604020202020204" pitchFamily="34" charset="0"/>
              </a:rPr>
              <a:t>سبعين سنة</a:t>
            </a:r>
            <a:r>
              <a:rPr lang="ar-JO" sz="3200" b="1" dirty="0">
                <a:solidFill>
                  <a:srgbClr val="FFFFFF"/>
                </a:solidFill>
                <a:latin typeface="Arial" panose="020B0604020202020204" pitchFamily="34" charset="0"/>
                <a:ea typeface="Osaka"/>
                <a:cs typeface="Arial" panose="020B0604020202020204" pitchFamily="34" charset="0"/>
              </a:rPr>
              <a:t>. ويكون عند تمام </a:t>
            </a:r>
            <a:r>
              <a:rPr lang="ar-JO" sz="3200" b="1" dirty="0">
                <a:solidFill>
                  <a:srgbClr val="FFFF00"/>
                </a:solidFill>
                <a:latin typeface="Arial" panose="020B0604020202020204" pitchFamily="34" charset="0"/>
                <a:ea typeface="Osaka"/>
                <a:cs typeface="Arial" panose="020B0604020202020204" pitchFamily="34" charset="0"/>
              </a:rPr>
              <a:t>السبعين سنة </a:t>
            </a:r>
            <a:r>
              <a:rPr lang="ar-JO" sz="3200" b="1" dirty="0">
                <a:solidFill>
                  <a:srgbClr val="FFFFFF"/>
                </a:solidFill>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(إرميا ٢٥: ١١-١٢)</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093891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6035675"/>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rgbClr val="FFFFFF"/>
                </a:solidFill>
                <a:latin typeface="Arial" panose="020B0604020202020204" pitchFamily="34" charset="0"/>
                <a:cs typeface="Arial" panose="020B0604020202020204" pitchFamily="34" charset="0"/>
              </a:rPr>
              <a:t>أنا كورش الذي أسس الإمبراطورية الفارسية، لذلك لا تصدني من هذه الأرض الصغيرة التي تغطي جسدي.</a:t>
            </a:r>
            <a:endParaRPr lang="en-US" altLang="en-US" b="1" dirty="0">
              <a:solidFill>
                <a:srgbClr val="FFFFFF"/>
              </a:solidFill>
              <a:latin typeface="Arial" panose="020B0604020202020204" pitchFamily="34" charset="0"/>
              <a:cs typeface="Arial" panose="020B0604020202020204" pitchFamily="34" charset="0"/>
            </a:endParaRPr>
          </a:p>
        </p:txBody>
      </p:sp>
      <p:pic>
        <p:nvPicPr>
          <p:cNvPr id="1239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
            <a:ext cx="37941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152400" y="152400"/>
            <a:ext cx="6705600" cy="646113"/>
          </a:xfrm>
          <a:prstGeom prst="rect">
            <a:avLst/>
          </a:prstGeom>
          <a:solidFill>
            <a:schemeClr val="accent2"/>
          </a:soli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alt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0"/>
            <a:ext cx="9144000" cy="685800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pic>
        <p:nvPicPr>
          <p:cNvPr id="124930" name="Picture 3" descr="1ST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3025775"/>
            <a:ext cx="514826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124932"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124933"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124934"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109576" name="Text Box 8"/>
          <p:cNvSpPr txBox="1">
            <a:spLocks noChangeArrowheads="1"/>
          </p:cNvSpPr>
          <p:nvPr/>
        </p:nvSpPr>
        <p:spPr bwMode="auto">
          <a:xfrm>
            <a:off x="1143000" y="5867400"/>
            <a:ext cx="3657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2"/>
                </a:solidFill>
                <a:latin typeface="Arial" panose="020B0604020202020204" pitchFamily="34" charset="0"/>
                <a:ea typeface="+mn-ea"/>
                <a:cs typeface="Arial" panose="020B0604020202020204" pitchFamily="34" charset="0"/>
              </a:rPr>
              <a:t>الهيكل الثاني - زربابل</a:t>
            </a:r>
            <a:endParaRPr lang="en-US" b="1" dirty="0">
              <a:solidFill>
                <a:schemeClr val="bg2"/>
              </a:solidFill>
              <a:latin typeface="Arial" panose="020B0604020202020204" pitchFamily="34" charset="0"/>
              <a:ea typeface="+mn-ea"/>
              <a:cs typeface="Arial" panose="020B0604020202020204" pitchFamily="34" charset="0"/>
            </a:endParaRPr>
          </a:p>
        </p:txBody>
      </p:sp>
      <p:sp>
        <p:nvSpPr>
          <p:cNvPr id="109577" name="Text Box 9"/>
          <p:cNvSpPr txBox="1">
            <a:spLocks noChangeArrowheads="1"/>
          </p:cNvSpPr>
          <p:nvPr/>
        </p:nvSpPr>
        <p:spPr bwMode="auto">
          <a:xfrm>
            <a:off x="152400" y="152400"/>
            <a:ext cx="7010400" cy="64611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alt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9578" name="Text Box 10"/>
          <p:cNvSpPr txBox="1">
            <a:spLocks noChangeArrowheads="1"/>
          </p:cNvSpPr>
          <p:nvPr/>
        </p:nvSpPr>
        <p:spPr bwMode="auto">
          <a:xfrm>
            <a:off x="457200" y="914400"/>
            <a:ext cx="7467600" cy="2462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2800" b="1" dirty="0">
                <a:solidFill>
                  <a:schemeClr val="bg2"/>
                </a:solidFill>
                <a:latin typeface="Arial" panose="020B0604020202020204" pitchFamily="34" charset="0"/>
                <a:ea typeface="+mn-ea"/>
                <a:cs typeface="Arial" panose="020B0604020202020204" pitchFamily="34" charset="0"/>
              </a:rPr>
              <a:t>أ ) استرداد عبادة الهيكل.</a:t>
            </a:r>
            <a:endParaRPr lang="en-US" sz="2800" b="1" dirty="0">
              <a:solidFill>
                <a:schemeClr val="bg2"/>
              </a:solidFill>
              <a:latin typeface="Arial" panose="020B0604020202020204" pitchFamily="34" charset="0"/>
              <a:ea typeface="+mn-ea"/>
              <a:cs typeface="Arial" panose="020B0604020202020204" pitchFamily="34" charset="0"/>
            </a:endParaRPr>
          </a:p>
          <a:p>
            <a:pPr algn="r">
              <a:spcBef>
                <a:spcPct val="50000"/>
              </a:spcBef>
              <a:defRPr/>
            </a:pPr>
            <a:r>
              <a:rPr lang="ar-JO" sz="2800" b="1" dirty="0">
                <a:solidFill>
                  <a:schemeClr val="bg2"/>
                </a:solidFill>
                <a:latin typeface="Arial" panose="020B0604020202020204" pitchFamily="34" charset="0"/>
                <a:ea typeface="+mn-ea"/>
                <a:cs typeface="Arial" panose="020B0604020202020204" pitchFamily="34" charset="0"/>
              </a:rPr>
              <a:t>ب) إعادة تأسيس ناموس موسى.</a:t>
            </a:r>
            <a:endParaRPr lang="en-US" sz="2800" b="1" dirty="0">
              <a:solidFill>
                <a:schemeClr val="bg2"/>
              </a:solidFill>
              <a:latin typeface="Arial" panose="020B0604020202020204" pitchFamily="34" charset="0"/>
              <a:ea typeface="+mn-ea"/>
              <a:cs typeface="Arial" panose="020B0604020202020204" pitchFamily="34" charset="0"/>
            </a:endParaRPr>
          </a:p>
          <a:p>
            <a:pPr algn="r">
              <a:spcBef>
                <a:spcPct val="50000"/>
              </a:spcBef>
              <a:defRPr/>
            </a:pPr>
            <a:r>
              <a:rPr lang="ar-JO" sz="2800" b="1" dirty="0">
                <a:solidFill>
                  <a:schemeClr val="bg2"/>
                </a:solidFill>
                <a:latin typeface="Arial" panose="020B0604020202020204" pitchFamily="34" charset="0"/>
                <a:ea typeface="+mn-ea"/>
                <a:cs typeface="Arial" panose="020B0604020202020204" pitchFamily="34" charset="0"/>
              </a:rPr>
              <a:t>ت) انتعاش الحياة الإقتصادية والروحية.</a:t>
            </a:r>
            <a:endParaRPr lang="en-US" sz="2800" b="1" dirty="0">
              <a:solidFill>
                <a:schemeClr val="bg2"/>
              </a:solidFill>
              <a:latin typeface="Arial" panose="020B0604020202020204" pitchFamily="34" charset="0"/>
              <a:ea typeface="+mn-ea"/>
              <a:cs typeface="Arial" panose="020B0604020202020204" pitchFamily="34" charset="0"/>
            </a:endParaRPr>
          </a:p>
          <a:p>
            <a:pPr algn="r">
              <a:spcBef>
                <a:spcPct val="50000"/>
              </a:spcBef>
              <a:defRPr/>
            </a:pPr>
            <a:r>
              <a:rPr lang="ar-JO" sz="2800" b="1" dirty="0">
                <a:solidFill>
                  <a:schemeClr val="bg2"/>
                </a:solidFill>
                <a:latin typeface="Arial" panose="020B0604020202020204" pitchFamily="34" charset="0"/>
                <a:ea typeface="+mn-ea"/>
                <a:cs typeface="Arial" panose="020B0604020202020204" pitchFamily="34" charset="0"/>
              </a:rPr>
              <a:t>ث) صعود حالة الهيكل</a:t>
            </a:r>
            <a:endParaRPr lang="en-US" sz="2800" b="1" dirty="0">
              <a:solidFill>
                <a:schemeClr val="bg2"/>
              </a:solidFill>
              <a:latin typeface="Arial" panose="020B0604020202020204" pitchFamily="34" charset="0"/>
              <a:ea typeface="+mn-ea"/>
              <a:cs typeface="Arial" panose="020B0604020202020204" pitchFamily="34" charset="0"/>
            </a:endParaRPr>
          </a:p>
        </p:txBody>
      </p:sp>
      <p:sp>
        <p:nvSpPr>
          <p:cNvPr id="124938" name="Text Box 11"/>
          <p:cNvSpPr txBox="1">
            <a:spLocks noChangeArrowheads="1"/>
          </p:cNvSpPr>
          <p:nvPr/>
        </p:nvSpPr>
        <p:spPr bwMode="auto">
          <a:xfrm>
            <a:off x="8077200" y="762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150</a:t>
            </a:r>
            <a:endParaRPr lang="en-US"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9578">
                                            <p:txEl>
                                              <p:pRg st="0" end="0"/>
                                            </p:txEl>
                                          </p:spTgt>
                                        </p:tgtEl>
                                        <p:attrNameLst>
                                          <p:attrName>style.visibility</p:attrName>
                                        </p:attrNameLst>
                                      </p:cBhvr>
                                      <p:to>
                                        <p:strVal val="visible"/>
                                      </p:to>
                                    </p:set>
                                    <p:anim calcmode="lin" valueType="num">
                                      <p:cBhvr>
                                        <p:cTn id="7" dur="500" fill="hold"/>
                                        <p:tgtEl>
                                          <p:spTgt spid="109578">
                                            <p:txEl>
                                              <p:pRg st="0" end="0"/>
                                            </p:txEl>
                                          </p:spTgt>
                                        </p:tgtEl>
                                        <p:attrNameLst>
                                          <p:attrName>ppt_w</p:attrName>
                                        </p:attrNameLst>
                                      </p:cBhvr>
                                      <p:tavLst>
                                        <p:tav tm="0">
                                          <p:val>
                                            <p:strVal val="(6*min(max(#ppt_w*#ppt_h,.3),1)-7.4)/-.7*#ppt_w"/>
                                          </p:val>
                                        </p:tav>
                                        <p:tav tm="100000">
                                          <p:val>
                                            <p:strVal val="#ppt_w"/>
                                          </p:val>
                                        </p:tav>
                                      </p:tavLst>
                                    </p:anim>
                                    <p:anim calcmode="lin" valueType="num">
                                      <p:cBhvr>
                                        <p:cTn id="8" dur="500" fill="hold"/>
                                        <p:tgtEl>
                                          <p:spTgt spid="109578">
                                            <p:txEl>
                                              <p:pRg st="0" end="0"/>
                                            </p:txEl>
                                          </p:spTgt>
                                        </p:tgtEl>
                                        <p:attrNameLst>
                                          <p:attrName>ppt_h</p:attrName>
                                        </p:attrNameLst>
                                      </p:cBhvr>
                                      <p:tavLst>
                                        <p:tav tm="0">
                                          <p:val>
                                            <p:strVal val="(6*min(max(#ppt_w*#ppt_h,.3),1)-7.4)/-.7*#ppt_h"/>
                                          </p:val>
                                        </p:tav>
                                        <p:tav tm="100000">
                                          <p:val>
                                            <p:strVal val="#ppt_h"/>
                                          </p:val>
                                        </p:tav>
                                      </p:tavLst>
                                    </p:anim>
                                    <p:anim calcmode="lin" valueType="num">
                                      <p:cBhvr>
                                        <p:cTn id="9" dur="500" fill="hold"/>
                                        <p:tgtEl>
                                          <p:spTgt spid="109578">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09578">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109578">
                                            <p:txEl>
                                              <p:pRg st="1" end="1"/>
                                            </p:txEl>
                                          </p:spTgt>
                                        </p:tgtEl>
                                        <p:attrNameLst>
                                          <p:attrName>style.visibility</p:attrName>
                                        </p:attrNameLst>
                                      </p:cBhvr>
                                      <p:to>
                                        <p:strVal val="visible"/>
                                      </p:to>
                                    </p:set>
                                    <p:anim calcmode="lin" valueType="num">
                                      <p:cBhvr>
                                        <p:cTn id="15" dur="500" fill="hold"/>
                                        <p:tgtEl>
                                          <p:spTgt spid="109578">
                                            <p:txEl>
                                              <p:pRg st="1" end="1"/>
                                            </p:txEl>
                                          </p:spTgt>
                                        </p:tgtEl>
                                        <p:attrNameLst>
                                          <p:attrName>ppt_w</p:attrName>
                                        </p:attrNameLst>
                                      </p:cBhvr>
                                      <p:tavLst>
                                        <p:tav tm="0">
                                          <p:val>
                                            <p:strVal val="(6*min(max(#ppt_w*#ppt_h,.3),1)-7.4)/-.7*#ppt_w"/>
                                          </p:val>
                                        </p:tav>
                                        <p:tav tm="100000">
                                          <p:val>
                                            <p:strVal val="#ppt_w"/>
                                          </p:val>
                                        </p:tav>
                                      </p:tavLst>
                                    </p:anim>
                                    <p:anim calcmode="lin" valueType="num">
                                      <p:cBhvr>
                                        <p:cTn id="16" dur="500" fill="hold"/>
                                        <p:tgtEl>
                                          <p:spTgt spid="109578">
                                            <p:txEl>
                                              <p:pRg st="1" end="1"/>
                                            </p:txEl>
                                          </p:spTgt>
                                        </p:tgtEl>
                                        <p:attrNameLst>
                                          <p:attrName>ppt_h</p:attrName>
                                        </p:attrNameLst>
                                      </p:cBhvr>
                                      <p:tavLst>
                                        <p:tav tm="0">
                                          <p:val>
                                            <p:strVal val="(6*min(max(#ppt_w*#ppt_h,.3),1)-7.4)/-.7*#ppt_h"/>
                                          </p:val>
                                        </p:tav>
                                        <p:tav tm="100000">
                                          <p:val>
                                            <p:strVal val="#ppt_h"/>
                                          </p:val>
                                        </p:tav>
                                      </p:tavLst>
                                    </p:anim>
                                    <p:anim calcmode="lin" valueType="num">
                                      <p:cBhvr>
                                        <p:cTn id="17" dur="500" fill="hold"/>
                                        <p:tgtEl>
                                          <p:spTgt spid="109578">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09578">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109578">
                                            <p:txEl>
                                              <p:pRg st="2" end="2"/>
                                            </p:txEl>
                                          </p:spTgt>
                                        </p:tgtEl>
                                        <p:attrNameLst>
                                          <p:attrName>style.visibility</p:attrName>
                                        </p:attrNameLst>
                                      </p:cBhvr>
                                      <p:to>
                                        <p:strVal val="visible"/>
                                      </p:to>
                                    </p:set>
                                    <p:anim calcmode="lin" valueType="num">
                                      <p:cBhvr>
                                        <p:cTn id="23" dur="500" fill="hold"/>
                                        <p:tgtEl>
                                          <p:spTgt spid="109578">
                                            <p:txEl>
                                              <p:pRg st="2" end="2"/>
                                            </p:txEl>
                                          </p:spTgt>
                                        </p:tgtEl>
                                        <p:attrNameLst>
                                          <p:attrName>ppt_w</p:attrName>
                                        </p:attrNameLst>
                                      </p:cBhvr>
                                      <p:tavLst>
                                        <p:tav tm="0">
                                          <p:val>
                                            <p:strVal val="(6*min(max(#ppt_w*#ppt_h,.3),1)-7.4)/-.7*#ppt_w"/>
                                          </p:val>
                                        </p:tav>
                                        <p:tav tm="100000">
                                          <p:val>
                                            <p:strVal val="#ppt_w"/>
                                          </p:val>
                                        </p:tav>
                                      </p:tavLst>
                                    </p:anim>
                                    <p:anim calcmode="lin" valueType="num">
                                      <p:cBhvr>
                                        <p:cTn id="24" dur="500" fill="hold"/>
                                        <p:tgtEl>
                                          <p:spTgt spid="109578">
                                            <p:txEl>
                                              <p:pRg st="2" end="2"/>
                                            </p:txEl>
                                          </p:spTgt>
                                        </p:tgtEl>
                                        <p:attrNameLst>
                                          <p:attrName>ppt_h</p:attrName>
                                        </p:attrNameLst>
                                      </p:cBhvr>
                                      <p:tavLst>
                                        <p:tav tm="0">
                                          <p:val>
                                            <p:strVal val="(6*min(max(#ppt_w*#ppt_h,.3),1)-7.4)/-.7*#ppt_h"/>
                                          </p:val>
                                        </p:tav>
                                        <p:tav tm="100000">
                                          <p:val>
                                            <p:strVal val="#ppt_h"/>
                                          </p:val>
                                        </p:tav>
                                      </p:tavLst>
                                    </p:anim>
                                    <p:anim calcmode="lin" valueType="num">
                                      <p:cBhvr>
                                        <p:cTn id="25" dur="500" fill="hold"/>
                                        <p:tgtEl>
                                          <p:spTgt spid="109578">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09578">
                                            <p:txEl>
                                              <p:pRg st="2" end="2"/>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109578">
                                            <p:txEl>
                                              <p:pRg st="3" end="3"/>
                                            </p:txEl>
                                          </p:spTgt>
                                        </p:tgtEl>
                                        <p:attrNameLst>
                                          <p:attrName>style.visibility</p:attrName>
                                        </p:attrNameLst>
                                      </p:cBhvr>
                                      <p:to>
                                        <p:strVal val="visible"/>
                                      </p:to>
                                    </p:set>
                                    <p:anim calcmode="lin" valueType="num">
                                      <p:cBhvr>
                                        <p:cTn id="31" dur="500" fill="hold"/>
                                        <p:tgtEl>
                                          <p:spTgt spid="109578">
                                            <p:txEl>
                                              <p:pRg st="3" end="3"/>
                                            </p:txEl>
                                          </p:spTgt>
                                        </p:tgtEl>
                                        <p:attrNameLst>
                                          <p:attrName>ppt_w</p:attrName>
                                        </p:attrNameLst>
                                      </p:cBhvr>
                                      <p:tavLst>
                                        <p:tav tm="0">
                                          <p:val>
                                            <p:strVal val="(6*min(max(#ppt_w*#ppt_h,.3),1)-7.4)/-.7*#ppt_w"/>
                                          </p:val>
                                        </p:tav>
                                        <p:tav tm="100000">
                                          <p:val>
                                            <p:strVal val="#ppt_w"/>
                                          </p:val>
                                        </p:tav>
                                      </p:tavLst>
                                    </p:anim>
                                    <p:anim calcmode="lin" valueType="num">
                                      <p:cBhvr>
                                        <p:cTn id="32" dur="500" fill="hold"/>
                                        <p:tgtEl>
                                          <p:spTgt spid="109578">
                                            <p:txEl>
                                              <p:pRg st="3" end="3"/>
                                            </p:txEl>
                                          </p:spTgt>
                                        </p:tgtEl>
                                        <p:attrNameLst>
                                          <p:attrName>ppt_h</p:attrName>
                                        </p:attrNameLst>
                                      </p:cBhvr>
                                      <p:tavLst>
                                        <p:tav tm="0">
                                          <p:val>
                                            <p:strVal val="(6*min(max(#ppt_w*#ppt_h,.3),1)-7.4)/-.7*#ppt_h"/>
                                          </p:val>
                                        </p:tav>
                                        <p:tav tm="100000">
                                          <p:val>
                                            <p:strVal val="#ppt_h"/>
                                          </p:val>
                                        </p:tav>
                                      </p:tavLst>
                                    </p:anim>
                                    <p:anim calcmode="lin" valueType="num">
                                      <p:cBhvr>
                                        <p:cTn id="33" dur="500" fill="hold"/>
                                        <p:tgtEl>
                                          <p:spTgt spid="109578">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09578">
                                            <p:txEl>
                                              <p:pRg st="3" end="3"/>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5" name="Rectangle 3"/>
          <p:cNvSpPr>
            <a:spLocks noGrp="1" noChangeArrowheads="1"/>
          </p:cNvSpPr>
          <p:nvPr>
            <p:ph type="subTitle" idx="1"/>
          </p:nvPr>
        </p:nvSpPr>
        <p:spPr>
          <a:xfrm>
            <a:off x="457200" y="6172200"/>
            <a:ext cx="4578350" cy="533400"/>
          </a:xfrm>
        </p:spPr>
        <p:txBody>
          <a:bodyPr/>
          <a:lstStyle/>
          <a:p>
            <a:pPr marL="609600" indent="-609600" eaLnBrk="1" hangingPunct="1">
              <a:buFont typeface="Wingdings" pitchFamily="2" charset="2"/>
              <a:buNone/>
            </a:pPr>
            <a:r>
              <a:rPr lang="ar-JO" altLang="en-US" sz="2400" b="1" dirty="0">
                <a:solidFill>
                  <a:srgbClr val="FFFF00"/>
                </a:solidFill>
                <a:effectLst/>
                <a:latin typeface="Arial" panose="020B0604020202020204" pitchFamily="34" charset="0"/>
                <a:ea typeface="ＭＳ Ｐゴシック" pitchFamily="34" charset="-128"/>
                <a:cs typeface="Arial" panose="020B0604020202020204" pitchFamily="34" charset="0"/>
              </a:rPr>
              <a:t>الصلاة الربانية باللغة الآرامية</a:t>
            </a:r>
            <a:endParaRPr lang="en-US" altLang="en-US" sz="2400" b="1" dirty="0">
              <a:solidFill>
                <a:srgbClr val="FFFF00"/>
              </a:solidFill>
              <a:effectLst/>
              <a:latin typeface="Arial" panose="020B0604020202020204" pitchFamily="34" charset="0"/>
              <a:ea typeface="ＭＳ Ｐゴシック" pitchFamily="34" charset="-128"/>
              <a:cs typeface="Arial" panose="020B0604020202020204" pitchFamily="34" charset="0"/>
            </a:endParaRPr>
          </a:p>
        </p:txBody>
      </p:sp>
      <p:pic>
        <p:nvPicPr>
          <p:cNvPr id="110596" name="Picture 4" descr="Lord's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37258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p:cNvSpPr txBox="1">
            <a:spLocks noChangeArrowheads="1"/>
          </p:cNvSpPr>
          <p:nvPr/>
        </p:nvSpPr>
        <p:spPr bwMode="auto">
          <a:xfrm>
            <a:off x="4953000" y="1676400"/>
            <a:ext cx="3962400" cy="224676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2800" b="1" dirty="0">
                <a:solidFill>
                  <a:srgbClr val="FFFF00"/>
                </a:solidFill>
                <a:latin typeface="Arial" panose="020B0604020202020204" pitchFamily="34" charset="0"/>
                <a:ea typeface="+mn-ea"/>
                <a:cs typeface="Arial" panose="020B0604020202020204" pitchFamily="34" charset="0"/>
              </a:rPr>
              <a:t>كانت الآرامية هي لغة الثقافة السامية ولغة الآباء العبرانيين وتحت حكم الفرس كانت اللغة المشتركة في منطقة الهلال الخصيب. </a:t>
            </a:r>
            <a:endParaRPr lang="en-US" sz="2800" b="1" dirty="0">
              <a:solidFill>
                <a:srgbClr val="FFFF00"/>
              </a:solidFill>
              <a:latin typeface="Arial" panose="020B0604020202020204" pitchFamily="34" charset="0"/>
              <a:ea typeface="+mn-ea"/>
              <a:cs typeface="Arial" panose="020B0604020202020204" pitchFamily="34" charset="0"/>
            </a:endParaRPr>
          </a:p>
        </p:txBody>
      </p:sp>
      <p:sp>
        <p:nvSpPr>
          <p:cNvPr id="110598" name="Text Box 6"/>
          <p:cNvSpPr txBox="1">
            <a:spLocks noChangeArrowheads="1"/>
          </p:cNvSpPr>
          <p:nvPr/>
        </p:nvSpPr>
        <p:spPr bwMode="auto">
          <a:xfrm>
            <a:off x="152400" y="152400"/>
            <a:ext cx="7043738" cy="64611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alt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5957" name="Text Box 8"/>
          <p:cNvSpPr txBox="1">
            <a:spLocks noChangeArrowheads="1"/>
          </p:cNvSpPr>
          <p:nvPr/>
        </p:nvSpPr>
        <p:spPr bwMode="auto">
          <a:xfrm>
            <a:off x="8382000" y="76200"/>
            <a:ext cx="79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b="1" dirty="0">
                <a:latin typeface="Arial" panose="020B0604020202020204" pitchFamily="34" charset="0"/>
                <a:cs typeface="Arial" panose="020B0604020202020204" pitchFamily="34" charset="0"/>
              </a:rPr>
              <a:t>151</a:t>
            </a:r>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0596"/>
                                        </p:tgtEl>
                                        <p:attrNameLst>
                                          <p:attrName>style.visibility</p:attrName>
                                        </p:attrNameLst>
                                      </p:cBhvr>
                                      <p:to>
                                        <p:strVal val="visible"/>
                                      </p:to>
                                    </p:set>
                                    <p:anim calcmode="lin" valueType="num">
                                      <p:cBhvr additive="base">
                                        <p:cTn id="11" dur="500" fill="hold"/>
                                        <p:tgtEl>
                                          <p:spTgt spid="110596"/>
                                        </p:tgtEl>
                                        <p:attrNameLst>
                                          <p:attrName>ppt_x</p:attrName>
                                        </p:attrNameLst>
                                      </p:cBhvr>
                                      <p:tavLst>
                                        <p:tav tm="0">
                                          <p:val>
                                            <p:strVal val="0-#ppt_w/2"/>
                                          </p:val>
                                        </p:tav>
                                        <p:tav tm="100000">
                                          <p:val>
                                            <p:strVal val="#ppt_x"/>
                                          </p:val>
                                        </p:tav>
                                      </p:tavLst>
                                    </p:anim>
                                    <p:anim calcmode="lin" valueType="num">
                                      <p:cBhvr additive="base">
                                        <p:cTn id="12" dur="500" fill="hold"/>
                                        <p:tgtEl>
                                          <p:spTgt spid="1105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p:cNvSpPr>
            <a:spLocks noChangeArrowheads="1"/>
          </p:cNvSpPr>
          <p:nvPr/>
        </p:nvSpPr>
        <p:spPr bwMode="auto">
          <a:xfrm>
            <a:off x="4419600" y="5410200"/>
            <a:ext cx="4778375"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800" b="1" dirty="0">
                <a:solidFill>
                  <a:srgbClr val="FFFFFF"/>
                </a:solidFill>
                <a:latin typeface="Arial" panose="020B0604020202020204" pitchFamily="34" charset="0"/>
                <a:cs typeface="Arial" panose="020B0604020202020204" pitchFamily="34" charset="0"/>
              </a:rPr>
              <a:t>الشتات اليهودي (300 ق.م)</a:t>
            </a:r>
            <a:endParaRPr lang="en-US" altLang="en-US" sz="2800" b="1" dirty="0">
              <a:solidFill>
                <a:srgbClr val="FFFFFF"/>
              </a:solidFill>
              <a:latin typeface="Arial" panose="020B0604020202020204" pitchFamily="34" charset="0"/>
              <a:cs typeface="Arial" panose="020B0604020202020204" pitchFamily="34" charset="0"/>
            </a:endParaRPr>
          </a:p>
        </p:txBody>
      </p:sp>
      <p:sp>
        <p:nvSpPr>
          <p:cNvPr id="119814" name="Text Box 6"/>
          <p:cNvSpPr txBox="1">
            <a:spLocks noChangeArrowheads="1"/>
          </p:cNvSpPr>
          <p:nvPr/>
        </p:nvSpPr>
        <p:spPr bwMode="auto">
          <a:xfrm>
            <a:off x="152400" y="152400"/>
            <a:ext cx="6705600" cy="6461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blurRad="63500" dist="38099" dir="2700000" algn="ctr" rotWithShape="0">
              <a:schemeClr val="accent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alt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6980" name="Text Box 7"/>
          <p:cNvSpPr txBox="1">
            <a:spLocks noChangeArrowheads="1"/>
          </p:cNvSpPr>
          <p:nvPr/>
        </p:nvSpPr>
        <p:spPr bwMode="auto">
          <a:xfrm>
            <a:off x="76200" y="6461125"/>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sz="1600" b="1" dirty="0">
                <a:solidFill>
                  <a:schemeClr val="tx2"/>
                </a:solidFill>
                <a:latin typeface="Arial" panose="020B0604020202020204" pitchFamily="34" charset="0"/>
                <a:cs typeface="Arial" panose="020B0604020202020204" pitchFamily="34" charset="0"/>
              </a:rPr>
              <a:t>نيكولاس دي لانج، أطلس العالم اليهودي، 23</a:t>
            </a:r>
            <a:endParaRPr lang="en-US" altLang="en-US" sz="1600" b="1" dirty="0">
              <a:solidFill>
                <a:schemeClr val="tx2"/>
              </a:solidFill>
              <a:latin typeface="Arial" panose="020B0604020202020204" pitchFamily="34" charset="0"/>
              <a:cs typeface="Arial" panose="020B0604020202020204" pitchFamily="34" charset="0"/>
            </a:endParaRPr>
          </a:p>
        </p:txBody>
      </p:sp>
      <p:sp>
        <p:nvSpPr>
          <p:cNvPr id="126981" name="Text Box 8"/>
          <p:cNvSpPr txBox="1">
            <a:spLocks noChangeArrowheads="1"/>
          </p:cNvSpPr>
          <p:nvPr/>
        </p:nvSpPr>
        <p:spPr bwMode="auto">
          <a:xfrm>
            <a:off x="8382000" y="76200"/>
            <a:ext cx="75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b="1" dirty="0">
                <a:latin typeface="Arial" panose="020B0604020202020204" pitchFamily="34" charset="0"/>
                <a:cs typeface="Arial" panose="020B0604020202020204" pitchFamily="34" charset="0"/>
              </a:rPr>
              <a:t>151</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059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p:cNvSpPr txBox="1">
            <a:spLocks noChangeArrowheads="1"/>
          </p:cNvSpPr>
          <p:nvPr/>
        </p:nvSpPr>
        <p:spPr bwMode="auto">
          <a:xfrm>
            <a:off x="152400" y="152400"/>
            <a:ext cx="7010400" cy="6461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blurRad="63500" dist="38099" dir="2700000" algn="ctr" rotWithShape="0">
              <a:schemeClr val="accent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alt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28003"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4114800"/>
            <a:ext cx="1825625" cy="2362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0839" name="Text Box 7"/>
          <p:cNvSpPr txBox="1">
            <a:spLocks noChangeArrowheads="1"/>
          </p:cNvSpPr>
          <p:nvPr/>
        </p:nvSpPr>
        <p:spPr bwMode="auto">
          <a:xfrm>
            <a:off x="2819400" y="879475"/>
            <a:ext cx="3236784"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عدد سكان العالم: 170 مليون</a:t>
            </a:r>
            <a:r>
              <a:rPr lang="en-US" altLang="en-US" b="1" dirty="0">
                <a:solidFill>
                  <a:schemeClr val="bg1"/>
                </a:solidFill>
                <a:latin typeface="Arial" panose="020B0604020202020204" pitchFamily="34" charset="0"/>
                <a:cs typeface="Arial" panose="020B0604020202020204" pitchFamily="34" charset="0"/>
              </a:rPr>
              <a:t> </a:t>
            </a:r>
          </a:p>
        </p:txBody>
      </p:sp>
      <p:sp>
        <p:nvSpPr>
          <p:cNvPr id="120840" name="Text Box 8"/>
          <p:cNvSpPr txBox="1">
            <a:spLocks noChangeArrowheads="1"/>
          </p:cNvSpPr>
          <p:nvPr/>
        </p:nvSpPr>
        <p:spPr bwMode="auto">
          <a:xfrm>
            <a:off x="2971800" y="1447800"/>
            <a:ext cx="2374368"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عدد اليهود: 8 مليون</a:t>
            </a:r>
            <a:r>
              <a:rPr lang="en-US" altLang="en-US" b="1" dirty="0">
                <a:solidFill>
                  <a:schemeClr val="bg1"/>
                </a:solidFill>
                <a:latin typeface="Arial" panose="020B0604020202020204" pitchFamily="34" charset="0"/>
                <a:cs typeface="Arial" panose="020B0604020202020204" pitchFamily="34" charset="0"/>
              </a:rPr>
              <a:t> </a:t>
            </a:r>
          </a:p>
        </p:txBody>
      </p:sp>
      <p:sp>
        <p:nvSpPr>
          <p:cNvPr id="120841" name="Oval 9"/>
          <p:cNvSpPr>
            <a:spLocks noChangeArrowheads="1"/>
          </p:cNvSpPr>
          <p:nvPr/>
        </p:nvSpPr>
        <p:spPr bwMode="auto">
          <a:xfrm>
            <a:off x="5638800" y="47244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chemeClr val="bg1"/>
                </a:solidFill>
                <a:latin typeface="Arial" panose="020B0604020202020204" pitchFamily="34" charset="0"/>
                <a:cs typeface="Arial" panose="020B0604020202020204" pitchFamily="34" charset="0"/>
              </a:rPr>
              <a:t>2</a:t>
            </a:r>
            <a:endParaRPr lang="en-US" altLang="en-US" b="1" dirty="0">
              <a:latin typeface="Arial" panose="020B0604020202020204" pitchFamily="34" charset="0"/>
              <a:cs typeface="Arial" panose="020B0604020202020204" pitchFamily="34" charset="0"/>
            </a:endParaRPr>
          </a:p>
        </p:txBody>
      </p:sp>
      <p:sp>
        <p:nvSpPr>
          <p:cNvPr id="120843" name="Oval 11"/>
          <p:cNvSpPr>
            <a:spLocks noChangeArrowheads="1"/>
          </p:cNvSpPr>
          <p:nvPr/>
        </p:nvSpPr>
        <p:spPr bwMode="auto">
          <a:xfrm>
            <a:off x="7620000" y="44196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chemeClr val="bg1"/>
                </a:solidFill>
                <a:latin typeface="Arial" panose="020B0604020202020204" pitchFamily="34" charset="0"/>
                <a:cs typeface="Arial" panose="020B0604020202020204" pitchFamily="34" charset="0"/>
              </a:rPr>
              <a:t>1</a:t>
            </a:r>
            <a:endParaRPr lang="en-US" altLang="en-US" b="1" dirty="0">
              <a:latin typeface="Arial" panose="020B0604020202020204" pitchFamily="34" charset="0"/>
              <a:cs typeface="Arial" panose="020B0604020202020204" pitchFamily="34" charset="0"/>
            </a:endParaRPr>
          </a:p>
        </p:txBody>
      </p:sp>
      <p:sp>
        <p:nvSpPr>
          <p:cNvPr id="120844" name="Oval 12"/>
          <p:cNvSpPr>
            <a:spLocks noChangeArrowheads="1"/>
          </p:cNvSpPr>
          <p:nvPr/>
        </p:nvSpPr>
        <p:spPr bwMode="auto">
          <a:xfrm>
            <a:off x="5943600" y="38862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chemeClr val="bg1"/>
                </a:solidFill>
                <a:latin typeface="Arial" panose="020B0604020202020204" pitchFamily="34" charset="0"/>
                <a:cs typeface="Arial" panose="020B0604020202020204" pitchFamily="34" charset="0"/>
              </a:rPr>
              <a:t>1</a:t>
            </a:r>
            <a:endParaRPr lang="en-US" altLang="en-US" b="1" dirty="0">
              <a:latin typeface="Arial" panose="020B0604020202020204" pitchFamily="34" charset="0"/>
              <a:cs typeface="Arial" panose="020B0604020202020204" pitchFamily="34" charset="0"/>
            </a:endParaRPr>
          </a:p>
        </p:txBody>
      </p:sp>
      <p:sp>
        <p:nvSpPr>
          <p:cNvPr id="120845" name="Oval 13"/>
          <p:cNvSpPr>
            <a:spLocks noChangeArrowheads="1"/>
          </p:cNvSpPr>
          <p:nvPr/>
        </p:nvSpPr>
        <p:spPr bwMode="auto">
          <a:xfrm>
            <a:off x="4038600" y="36576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chemeClr val="bg1"/>
                </a:solidFill>
                <a:latin typeface="Arial" panose="020B0604020202020204" pitchFamily="34" charset="0"/>
                <a:cs typeface="Arial" panose="020B0604020202020204" pitchFamily="34" charset="0"/>
              </a:rPr>
              <a:t>1</a:t>
            </a:r>
            <a:endParaRPr lang="en-US" altLang="en-US" b="1" dirty="0">
              <a:latin typeface="Arial" panose="020B0604020202020204" pitchFamily="34" charset="0"/>
              <a:cs typeface="Arial" panose="020B0604020202020204" pitchFamily="34" charset="0"/>
            </a:endParaRPr>
          </a:p>
        </p:txBody>
      </p:sp>
      <p:sp>
        <p:nvSpPr>
          <p:cNvPr id="120847" name="Oval 15"/>
          <p:cNvSpPr>
            <a:spLocks noChangeArrowheads="1"/>
          </p:cNvSpPr>
          <p:nvPr/>
        </p:nvSpPr>
        <p:spPr bwMode="auto">
          <a:xfrm>
            <a:off x="4724400" y="53340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chemeClr val="bg1"/>
                </a:solidFill>
                <a:latin typeface="Arial" panose="020B0604020202020204" pitchFamily="34" charset="0"/>
                <a:cs typeface="Arial" panose="020B0604020202020204" pitchFamily="34" charset="0"/>
              </a:rPr>
              <a:t>1</a:t>
            </a:r>
            <a:endParaRPr lang="en-US" altLang="en-US" b="1" dirty="0">
              <a:latin typeface="Arial" panose="020B0604020202020204" pitchFamily="34" charset="0"/>
              <a:cs typeface="Arial" panose="020B0604020202020204" pitchFamily="34" charset="0"/>
            </a:endParaRPr>
          </a:p>
        </p:txBody>
      </p:sp>
      <p:sp>
        <p:nvSpPr>
          <p:cNvPr id="128011" name="Text Box 16"/>
          <p:cNvSpPr txBox="1">
            <a:spLocks noChangeArrowheads="1"/>
          </p:cNvSpPr>
          <p:nvPr/>
        </p:nvSpPr>
        <p:spPr bwMode="auto">
          <a:xfrm>
            <a:off x="76200" y="6461125"/>
            <a:ext cx="525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sz="1600" b="1" dirty="0">
                <a:solidFill>
                  <a:schemeClr val="tx2"/>
                </a:solidFill>
                <a:latin typeface="Arial" panose="020B0604020202020204" pitchFamily="34" charset="0"/>
                <a:cs typeface="Arial" panose="020B0604020202020204" pitchFamily="34" charset="0"/>
              </a:rPr>
              <a:t>نيكولاس دي لانج، أطلس العالم اليهودي، 25</a:t>
            </a:r>
          </a:p>
        </p:txBody>
      </p:sp>
      <p:sp>
        <p:nvSpPr>
          <p:cNvPr id="128012" name="Text Box 17"/>
          <p:cNvSpPr txBox="1">
            <a:spLocks noChangeArrowheads="1"/>
          </p:cNvSpPr>
          <p:nvPr/>
        </p:nvSpPr>
        <p:spPr bwMode="auto">
          <a:xfrm>
            <a:off x="8382000" y="76200"/>
            <a:ext cx="788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b="1" dirty="0">
                <a:latin typeface="Arial" panose="020B0604020202020204" pitchFamily="34" charset="0"/>
                <a:cs typeface="Arial" panose="020B0604020202020204" pitchFamily="34" charset="0"/>
              </a:rPr>
              <a:t>151</a:t>
            </a:r>
            <a:endParaRPr lang="en-US" altLang="en-US" b="1" dirty="0">
              <a:latin typeface="Arial" panose="020B0604020202020204" pitchFamily="34" charset="0"/>
              <a:cs typeface="Arial" panose="020B0604020202020204" pitchFamily="34" charset="0"/>
            </a:endParaRPr>
          </a:p>
        </p:txBody>
      </p:sp>
      <p:sp>
        <p:nvSpPr>
          <p:cNvPr id="128013" name="Rectangle 2"/>
          <p:cNvSpPr>
            <a:spLocks noChangeArrowheads="1"/>
          </p:cNvSpPr>
          <p:nvPr/>
        </p:nvSpPr>
        <p:spPr bwMode="auto">
          <a:xfrm>
            <a:off x="4343400" y="5943600"/>
            <a:ext cx="4778375"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800" b="1" dirty="0">
                <a:solidFill>
                  <a:srgbClr val="FFFFFF"/>
                </a:solidFill>
                <a:latin typeface="Arial" panose="020B0604020202020204" pitchFamily="34" charset="0"/>
                <a:cs typeface="Arial" panose="020B0604020202020204" pitchFamily="34" charset="0"/>
              </a:rPr>
              <a:t>الشتات اليهودي (300 ق.م)</a:t>
            </a:r>
            <a:endParaRPr lang="en-US" alt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9"/>
                                        </p:tgtEl>
                                        <p:attrNameLst>
                                          <p:attrName>style.visibility</p:attrName>
                                        </p:attrNameLst>
                                      </p:cBhvr>
                                      <p:to>
                                        <p:strVal val="visible"/>
                                      </p:to>
                                    </p:set>
                                    <p:animEffect transition="in" filter="fade">
                                      <p:cBhvr>
                                        <p:cTn id="7" dur="500"/>
                                        <p:tgtEl>
                                          <p:spTgt spid="1208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840"/>
                                        </p:tgtEl>
                                        <p:attrNameLst>
                                          <p:attrName>style.visibility</p:attrName>
                                        </p:attrNameLst>
                                      </p:cBhvr>
                                      <p:to>
                                        <p:strVal val="visible"/>
                                      </p:to>
                                    </p:set>
                                    <p:animEffect transition="in" filter="fade">
                                      <p:cBhvr>
                                        <p:cTn id="12" dur="500"/>
                                        <p:tgtEl>
                                          <p:spTgt spid="1208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841"/>
                                        </p:tgtEl>
                                        <p:attrNameLst>
                                          <p:attrName>style.visibility</p:attrName>
                                        </p:attrNameLst>
                                      </p:cBhvr>
                                      <p:to>
                                        <p:strVal val="visible"/>
                                      </p:to>
                                    </p:set>
                                    <p:animEffect transition="in" filter="fade">
                                      <p:cBhvr>
                                        <p:cTn id="17" dur="500"/>
                                        <p:tgtEl>
                                          <p:spTgt spid="1208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843"/>
                                        </p:tgtEl>
                                        <p:attrNameLst>
                                          <p:attrName>style.visibility</p:attrName>
                                        </p:attrNameLst>
                                      </p:cBhvr>
                                      <p:to>
                                        <p:strVal val="visible"/>
                                      </p:to>
                                    </p:set>
                                    <p:animEffect transition="in" filter="fade">
                                      <p:cBhvr>
                                        <p:cTn id="22" dur="500"/>
                                        <p:tgtEl>
                                          <p:spTgt spid="1208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0844"/>
                                        </p:tgtEl>
                                        <p:attrNameLst>
                                          <p:attrName>style.visibility</p:attrName>
                                        </p:attrNameLst>
                                      </p:cBhvr>
                                      <p:to>
                                        <p:strVal val="visible"/>
                                      </p:to>
                                    </p:set>
                                    <p:animEffect transition="in" filter="fade">
                                      <p:cBhvr>
                                        <p:cTn id="27" dur="500"/>
                                        <p:tgtEl>
                                          <p:spTgt spid="1208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0845"/>
                                        </p:tgtEl>
                                        <p:attrNameLst>
                                          <p:attrName>style.visibility</p:attrName>
                                        </p:attrNameLst>
                                      </p:cBhvr>
                                      <p:to>
                                        <p:strVal val="visible"/>
                                      </p:to>
                                    </p:set>
                                    <p:animEffect transition="in" filter="fade">
                                      <p:cBhvr>
                                        <p:cTn id="32" dur="500"/>
                                        <p:tgtEl>
                                          <p:spTgt spid="1208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0847"/>
                                        </p:tgtEl>
                                        <p:attrNameLst>
                                          <p:attrName>style.visibility</p:attrName>
                                        </p:attrNameLst>
                                      </p:cBhvr>
                                      <p:to>
                                        <p:strVal val="visible"/>
                                      </p:to>
                                    </p:set>
                                    <p:animEffect transition="in" filter="fade">
                                      <p:cBhvr>
                                        <p:cTn id="37" dur="500"/>
                                        <p:tgtEl>
                                          <p:spTgt spid="120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animBg="1" autoUpdateAnimBg="0"/>
      <p:bldP spid="120840" grpId="0" animBg="1" autoUpdateAnimBg="0"/>
      <p:bldP spid="120841" grpId="0" animBg="1" autoUpdateAnimBg="0"/>
      <p:bldP spid="120843" grpId="0" animBg="1" autoUpdateAnimBg="0"/>
      <p:bldP spid="120844" grpId="0" animBg="1" autoUpdateAnimBg="0"/>
      <p:bldP spid="120845" grpId="0" animBg="1" autoUpdateAnimBg="0"/>
      <p:bldP spid="120847"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71450"/>
            <a:ext cx="9144001" cy="823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152400" y="152400"/>
            <a:ext cx="6096000" cy="584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effectLst>
                  <a:outerShdw blurRad="38100" dist="38100" dir="2700000" algn="tl">
                    <a:srgbClr val="FFFFFF"/>
                  </a:outerShdw>
                </a:effectLst>
                <a:latin typeface="Arial" panose="020B0604020202020204" pitchFamily="34" charset="0"/>
                <a:cs typeface="Arial" panose="020B0604020202020204" pitchFamily="34" charset="0"/>
              </a:rPr>
              <a:t>كيف أثر الفرس على إسرائيل؟</a:t>
            </a:r>
            <a:endParaRPr lang="en-US" altLang="en-US" sz="32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29027" name="Text Box 4"/>
          <p:cNvSpPr txBox="1">
            <a:spLocks noChangeArrowheads="1"/>
          </p:cNvSpPr>
          <p:nvPr/>
        </p:nvSpPr>
        <p:spPr bwMode="auto">
          <a:xfrm>
            <a:off x="8382000" y="762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151</a:t>
            </a:r>
            <a:endParaRPr lang="en-US" alt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p:cNvSpPr>
          <p:nvPr/>
        </p:nvSpPr>
        <p:spPr bwMode="auto">
          <a:xfrm>
            <a:off x="228600" y="1371600"/>
            <a:ext cx="89154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solidFill>
                  <a:srgbClr val="FFFFFF"/>
                </a:solidFill>
                <a:latin typeface="Arial" panose="020B0604020202020204" pitchFamily="34" charset="0"/>
                <a:cs typeface="Arial" panose="020B0604020202020204" pitchFamily="34" charset="0"/>
              </a:rPr>
              <a:t>عندما صارت يتيمة في سن مبكر، فقد تربت أستير على يد ابن عمها الأكبر مردخاي، الذي كان يعمل في بيت الملك الفارسي (أستير 2: 5-7)، يبدو أنهم لم يستفيدوا من الإذان الممنوح من قبل كورش للمسبيين،  والذي يسمح لهم بالعودة إلى أورشليم (تواريخ تقريبية): </a:t>
            </a:r>
            <a:endParaRPr lang="en-US" altLang="en-US" b="1" dirty="0">
              <a:solidFill>
                <a:srgbClr val="FFFFFF"/>
              </a:solidFill>
              <a:latin typeface="Arial" panose="020B0604020202020204" pitchFamily="34" charset="0"/>
              <a:cs typeface="Arial" panose="020B0604020202020204" pitchFamily="34" charset="0"/>
            </a:endParaRPr>
          </a:p>
          <a:p>
            <a:pPr algn="r" eaLnBrk="1" hangingPunct="1"/>
            <a:br>
              <a:rPr lang="en-US" altLang="en-US" b="1" dirty="0">
                <a:solidFill>
                  <a:srgbClr val="FFFFFF"/>
                </a:solidFill>
                <a:latin typeface="Arial" panose="020B0604020202020204" pitchFamily="34" charset="0"/>
                <a:cs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rPr>
              <a:t>536 ق.م – العودة من بابل إلى أورشليم.</a:t>
            </a:r>
          </a:p>
          <a:p>
            <a:pPr algn="r" eaLnBrk="1" hangingPunct="1"/>
            <a:r>
              <a:rPr lang="ar-JO" altLang="en-US" b="1" dirty="0">
                <a:solidFill>
                  <a:srgbClr val="FFFFFF"/>
                </a:solidFill>
                <a:latin typeface="Arial" panose="020B0604020202020204" pitchFamily="34" charset="0"/>
                <a:cs typeface="Arial" panose="020B0604020202020204" pitchFamily="34" charset="0"/>
              </a:rPr>
              <a:t>536-516 ق.م – إعادة بناء الهيكل.</a:t>
            </a:r>
          </a:p>
          <a:p>
            <a:pPr algn="r" eaLnBrk="1" hangingPunct="1"/>
            <a:r>
              <a:rPr lang="ar-JO" altLang="en-US" b="1" dirty="0">
                <a:solidFill>
                  <a:srgbClr val="FFFFFF"/>
                </a:solidFill>
                <a:latin typeface="Arial" panose="020B0604020202020204" pitchFamily="34" charset="0"/>
                <a:cs typeface="Arial" panose="020B0604020202020204" pitchFamily="34" charset="0"/>
              </a:rPr>
              <a:t>478 ق.م – أستير تصبح ملكة فارس.</a:t>
            </a:r>
          </a:p>
          <a:p>
            <a:pPr algn="r" eaLnBrk="1" hangingPunct="1"/>
            <a:r>
              <a:rPr lang="ar-JO" altLang="en-US" b="1" dirty="0">
                <a:solidFill>
                  <a:srgbClr val="FFFFFF"/>
                </a:solidFill>
                <a:latin typeface="Arial" panose="020B0604020202020204" pitchFamily="34" charset="0"/>
                <a:cs typeface="Arial" panose="020B0604020202020204" pitchFamily="34" charset="0"/>
              </a:rPr>
              <a:t>473 ق.م – أستير تنقذ اليهود من المذبحة.</a:t>
            </a:r>
          </a:p>
          <a:p>
            <a:pPr algn="r" eaLnBrk="1" hangingPunct="1"/>
            <a:r>
              <a:rPr lang="ar-JO" altLang="en-US" b="1" dirty="0">
                <a:solidFill>
                  <a:srgbClr val="FFFFFF"/>
                </a:solidFill>
                <a:latin typeface="Arial" panose="020B0604020202020204" pitchFamily="34" charset="0"/>
                <a:cs typeface="Arial" panose="020B0604020202020204" pitchFamily="34" charset="0"/>
              </a:rPr>
              <a:t>457 ق.م – ذهب عزرا من بابل إلى أورشليم.</a:t>
            </a:r>
          </a:p>
          <a:p>
            <a:pPr algn="r" eaLnBrk="1" hangingPunct="1"/>
            <a:r>
              <a:rPr lang="ar-JO" altLang="en-US" b="1" dirty="0">
                <a:solidFill>
                  <a:srgbClr val="FFFFFF"/>
                </a:solidFill>
                <a:latin typeface="Arial" panose="020B0604020202020204" pitchFamily="34" charset="0"/>
                <a:cs typeface="Arial" panose="020B0604020202020204" pitchFamily="34" charset="0"/>
              </a:rPr>
              <a:t>444 ق.م – أعاد نحميا بناء سور أورشليم.</a:t>
            </a:r>
            <a:r>
              <a:rPr lang="en-US" altLang="en-US" b="1" dirty="0">
                <a:solidFill>
                  <a:srgbClr val="FFFFFF"/>
                </a:solidFill>
                <a:latin typeface="Arial" panose="020B0604020202020204" pitchFamily="34" charset="0"/>
                <a:cs typeface="Arial" panose="020B0604020202020204" pitchFamily="34" charset="0"/>
              </a:rPr>
              <a:t> </a:t>
            </a:r>
          </a:p>
          <a:p>
            <a:endParaRPr lang="en-US" altLang="en-US" b="1" dirty="0">
              <a:solidFill>
                <a:srgbClr val="FFFFFF"/>
              </a:solidFill>
              <a:latin typeface="Arial" panose="020B0604020202020204" pitchFamily="34" charset="0"/>
              <a:cs typeface="Arial" panose="020B0604020202020204" pitchFamily="34" charset="0"/>
            </a:endParaRPr>
          </a:p>
        </p:txBody>
      </p:sp>
      <p:pic>
        <p:nvPicPr>
          <p:cNvPr id="130050" name="Picture 3" descr="Es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589338"/>
            <a:ext cx="189512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4"/>
          <p:cNvSpPr txBox="1">
            <a:spLocks noChangeArrowheads="1"/>
          </p:cNvSpPr>
          <p:nvPr/>
        </p:nvSpPr>
        <p:spPr bwMode="auto">
          <a:xfrm>
            <a:off x="8077200" y="762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151</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452438"/>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533400" y="762000"/>
            <a:ext cx="86106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r>
              <a:rPr lang="ar-JO" altLang="en-US" b="1" dirty="0">
                <a:solidFill>
                  <a:srgbClr val="FFFF00"/>
                </a:solidFill>
                <a:latin typeface="Arial" panose="020B0604020202020204" pitchFamily="34" charset="0"/>
                <a:cs typeface="Arial" panose="020B0604020202020204" pitchFamily="34" charset="0"/>
              </a:rPr>
              <a:t>بعد أن طلق الملك وشتي تم اختيار أستير لتكون زوجته، كان هناك جدل كبير لماذا رفضت الملكة وشتي المثول أما الشعب في الوليمة العظيمة (أستير 1: 10-12)، مما أدى إلى الطلاق (أستير 1: 19). </a:t>
            </a:r>
            <a:r>
              <a:rPr lang="en-US" altLang="en-US" b="1" dirty="0">
                <a:solidFill>
                  <a:srgbClr val="FFFF00"/>
                </a:solidFill>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While it may be that she simply had enough of a banquet that had turned into a 7-day binge (Esther 1:10), others believe that the correct translation of her refusal "to appear wearing her royal crown" is "to appear wearing only her royal crown." This theory would seem to be supported by the statements that the king was very drunk (Esther 1:10) when he made the demand to "display the queen</a:t>
            </a:r>
            <a:r>
              <a:rPr lang="fr-FR" altLang="en-US" b="1"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s beauty to all the people" (Esther 1:11). If that is what happened, it would seem that the king was little more than a common fool - a condition that The Lord capitalized on to move Esther into position to fulfill her mission. </a:t>
            </a:r>
          </a:p>
          <a:p>
            <a:pPr algn="r" rtl="1"/>
            <a:endParaRPr lang="en-US" altLang="en-US" b="1" dirty="0">
              <a:solidFill>
                <a:srgbClr val="FFFFFF"/>
              </a:solidFill>
              <a:latin typeface="Arial" panose="020B0604020202020204" pitchFamily="34" charset="0"/>
              <a:cs typeface="Arial" panose="020B0604020202020204" pitchFamily="34" charset="0"/>
            </a:endParaRPr>
          </a:p>
        </p:txBody>
      </p:sp>
      <p:sp>
        <p:nvSpPr>
          <p:cNvPr id="131074"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151</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395288" y="762000"/>
            <a:ext cx="87487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solidFill>
                  <a:schemeClr val="bg1"/>
                </a:solidFill>
                <a:latin typeface="Arial" panose="020B0604020202020204" pitchFamily="34" charset="0"/>
                <a:cs typeface="Arial" panose="020B0604020202020204" pitchFamily="34" charset="0"/>
              </a:rPr>
              <a:t>بعد أن طلق الملك وشتي تم اختيار أستير لتكون زوجته، كان هناك جدل كبير لماذا رفضت الملكة وشتي المثول أما الشعب في الوليمة العظيمة (أستير 1: 10-12)، مما أدى إلى الطلاق (أستير 1: 19).</a:t>
            </a:r>
          </a:p>
          <a:p>
            <a:pPr algn="r" eaLnBrk="1" hangingPunct="1"/>
            <a:r>
              <a:rPr lang="ar-JO" altLang="en-US" b="1" dirty="0">
                <a:solidFill>
                  <a:srgbClr val="FFFF00"/>
                </a:solidFill>
                <a:latin typeface="Arial" panose="020B0604020202020204" pitchFamily="34" charset="0"/>
                <a:cs typeface="Arial" panose="020B0604020202020204" pitchFamily="34" charset="0"/>
              </a:rPr>
              <a:t>بينما يمكن أن يكون السبب ببساطة أنها قد اكتفت من الوليمة التي تحولت إلى نهم استمر سبعة ايام (أستير 1: 10)، يعتقد البعض أن الترجمة الصحيحة لرفضها هي الظهور لابسة التاج الملكي هي الظهور لابسة التاج الملكي فقط.</a:t>
            </a:r>
            <a:endParaRPr lang="en-US" altLang="en-US" b="1" dirty="0">
              <a:solidFill>
                <a:srgbClr val="FFFF00"/>
              </a:solidFill>
              <a:latin typeface="Arial" panose="020B0604020202020204" pitchFamily="34" charset="0"/>
              <a:cs typeface="Arial" panose="020B0604020202020204" pitchFamily="34" charset="0"/>
            </a:endParaRPr>
          </a:p>
          <a:p>
            <a:pPr eaLnBrk="1" hangingPunct="1"/>
            <a:endParaRPr lang="en-US" altLang="en-US" b="1" dirty="0">
              <a:solidFill>
                <a:srgbClr val="FFFFFF"/>
              </a:solidFill>
              <a:latin typeface="Arial" panose="020B0604020202020204" pitchFamily="34" charset="0"/>
              <a:cs typeface="Arial" panose="020B0604020202020204" pitchFamily="34" charset="0"/>
            </a:endParaRPr>
          </a:p>
        </p:txBody>
      </p:sp>
      <p:sp>
        <p:nvSpPr>
          <p:cNvPr id="132098"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151</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395288" y="762000"/>
            <a:ext cx="874871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solidFill>
                  <a:schemeClr val="bg1"/>
                </a:solidFill>
                <a:latin typeface="Arial" panose="020B0604020202020204" pitchFamily="34" charset="0"/>
                <a:cs typeface="Arial" panose="020B0604020202020204" pitchFamily="34" charset="0"/>
              </a:rPr>
              <a:t>بعد أن طلق الملك وشتي تم اختيار أستير لتكون زوجته، كان هناك جدل كبير لماذا رفضت الملكة وشتي المثول أما الشعب في الوليمة العظيمة (أستير 1: 10-12)، مما أدى إلى الطلاق (أستير 1: 19).</a:t>
            </a:r>
          </a:p>
          <a:p>
            <a:pPr algn="r" eaLnBrk="1" hangingPunct="1"/>
            <a:r>
              <a:rPr lang="ar-JO" altLang="en-US" b="1" dirty="0">
                <a:solidFill>
                  <a:schemeClr val="bg1"/>
                </a:solidFill>
                <a:latin typeface="Arial" panose="020B0604020202020204" pitchFamily="34" charset="0"/>
                <a:cs typeface="Arial" panose="020B0604020202020204" pitchFamily="34" charset="0"/>
              </a:rPr>
              <a:t>بينما يمكن أن يكون السبب ببساطة أنها قد اكتفت من الوليمة التي تحولت إلى نهم استمر سبعة ايام (أستير 1: 10)، يعتقد البعض أن الترجمة الصحيحة لرفضها هي الظهور لابسة التاج الملكي هي الظهور لابسة التاج الملكي فقط.</a:t>
            </a:r>
          </a:p>
          <a:p>
            <a:pPr algn="r" eaLnBrk="1" hangingPunct="1"/>
            <a:r>
              <a:rPr lang="ar-JO" altLang="en-US" b="1" dirty="0">
                <a:solidFill>
                  <a:srgbClr val="FFFF00"/>
                </a:solidFill>
                <a:latin typeface="Arial" panose="020B0604020202020204" pitchFamily="34" charset="0"/>
                <a:cs typeface="Arial" panose="020B0604020202020204" pitchFamily="34" charset="0"/>
              </a:rPr>
              <a:t>يبدو أن هذه النظرية مدعومة بالعبارات التي تقول أن الملك كان سكراناً جداً (أستير 1: 10)، حين طلب أن يظهر جمال الملكة لكل الشعب (أستير 1: 11)، إن كان هذا ما حدث فيبدو أن الملك لم يكن أكثر من مجرد أحمق عادي، وهو الشرط الذي استفاد منه الرب لينقل أستير إلى منصب يمكنها من إتمام مهمتها.  </a:t>
            </a:r>
          </a:p>
          <a:p>
            <a:pPr algn="r" eaLnBrk="1" hangingPunct="1"/>
            <a:endParaRPr lang="en-US" altLang="en-US" b="1" dirty="0">
              <a:solidFill>
                <a:schemeClr val="bg1"/>
              </a:solidFill>
              <a:latin typeface="Arial" panose="020B0604020202020204" pitchFamily="34" charset="0"/>
              <a:cs typeface="Arial" panose="020B0604020202020204" pitchFamily="34" charset="0"/>
            </a:endParaRPr>
          </a:p>
          <a:p>
            <a:endParaRPr lang="en-US" altLang="en-US" b="1" dirty="0">
              <a:solidFill>
                <a:srgbClr val="FFFFFF"/>
              </a:solidFill>
              <a:latin typeface="Arial" panose="020B0604020202020204" pitchFamily="34" charset="0"/>
              <a:cs typeface="Arial" panose="020B0604020202020204" pitchFamily="34" charset="0"/>
            </a:endParaRPr>
          </a:p>
        </p:txBody>
      </p:sp>
      <p:sp>
        <p:nvSpPr>
          <p:cNvPr id="133122"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151</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p:cNvSpPr>
          <p:nvPr/>
        </p:nvSpPr>
        <p:spPr bwMode="auto">
          <a:xfrm>
            <a:off x="304800" y="914400"/>
            <a:ext cx="8686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3000" b="1" dirty="0">
                <a:solidFill>
                  <a:schemeClr val="bg1"/>
                </a:solidFill>
                <a:latin typeface="Arial" panose="020B0604020202020204" pitchFamily="34" charset="0"/>
                <a:cs typeface="Arial" panose="020B0604020202020204" pitchFamily="34" charset="0"/>
              </a:rPr>
              <a:t>أستير 5: 1-2</a:t>
            </a:r>
            <a:endParaRPr lang="en-US" altLang="en-US" sz="3000" b="1" dirty="0">
              <a:solidFill>
                <a:schemeClr val="bg1"/>
              </a:solidFill>
              <a:latin typeface="Arial" panose="020B0604020202020204" pitchFamily="34" charset="0"/>
              <a:cs typeface="Arial" panose="020B0604020202020204" pitchFamily="34" charset="0"/>
            </a:endParaRPr>
          </a:p>
          <a:p>
            <a:pPr algn="r" eaLnBrk="1" hangingPunct="1">
              <a:spcBef>
                <a:spcPct val="50000"/>
              </a:spcBef>
            </a:pPr>
            <a:r>
              <a:rPr lang="ar-JO" altLang="en-US" sz="3000" b="1" dirty="0">
                <a:solidFill>
                  <a:schemeClr val="bg1"/>
                </a:solidFill>
                <a:latin typeface="Arial" panose="020B0604020202020204" pitchFamily="34" charset="0"/>
                <a:cs typeface="Arial" panose="020B0604020202020204" pitchFamily="34" charset="0"/>
              </a:rPr>
              <a:t>1 وفي اليوم الثالث لبست أستير ثياباً ملكية ووقفت في دار بيت الملك الداخلية مقابل بيت الملك، والملك جالس على كرسي ملكه في بيت الملك مقابل مدخل البيت.</a:t>
            </a:r>
          </a:p>
          <a:p>
            <a:pPr algn="r" eaLnBrk="1" hangingPunct="1">
              <a:spcBef>
                <a:spcPct val="50000"/>
              </a:spcBef>
            </a:pPr>
            <a:r>
              <a:rPr lang="ar-JO" altLang="en-US" sz="3000" b="1" dirty="0">
                <a:solidFill>
                  <a:schemeClr val="bg1"/>
                </a:solidFill>
                <a:latin typeface="Arial" panose="020B0604020202020204" pitchFamily="34" charset="0"/>
                <a:cs typeface="Arial" panose="020B0604020202020204" pitchFamily="34" charset="0"/>
              </a:rPr>
              <a:t>2 فلما رأى الملك أستير الملكة واقفة في الدار نالت نعمة في عينيه، فمد الملك لأستير قضيب الذهب الذي بيده، فدنت أستير ولمست رأس القضيب.</a:t>
            </a:r>
            <a:endParaRPr lang="en-US" altLang="en-US" sz="3000" b="1" dirty="0">
              <a:solidFill>
                <a:schemeClr val="bg1"/>
              </a:solidFill>
              <a:latin typeface="Arial" panose="020B0604020202020204" pitchFamily="34" charset="0"/>
              <a:cs typeface="Arial" panose="020B0604020202020204" pitchFamily="34" charset="0"/>
            </a:endParaRPr>
          </a:p>
        </p:txBody>
      </p:sp>
      <p:pic>
        <p:nvPicPr>
          <p:cNvPr id="134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766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p:txBody>
          <a:bodyPr/>
          <a:lstStyle/>
          <a:p>
            <a:pPr eaLnBrk="1" hangingPunct="1"/>
            <a:r>
              <a:rPr lang="en-US" altLang="en-US" sz="2400" dirty="0">
                <a:solidFill>
                  <a:schemeClr val="bg1"/>
                </a:solidFill>
                <a:effectLst>
                  <a:outerShdw blurRad="38100" dist="38100" dir="2700000" algn="tl">
                    <a:srgbClr val="808080"/>
                  </a:outerShdw>
                </a:effectLst>
                <a:ea typeface="Geneva" charset="0"/>
              </a:rPr>
              <a:t>Esther and Mordecai</a:t>
            </a:r>
            <a:endParaRPr lang="en-US" altLang="en-US" dirty="0">
              <a:effectLst>
                <a:outerShdw blurRad="38100" dist="38100" dir="2700000" algn="tl">
                  <a:srgbClr val="808080"/>
                </a:outerShdw>
              </a:effectLst>
              <a:ea typeface="Geneva" charset="0"/>
            </a:endParaRPr>
          </a:p>
        </p:txBody>
      </p:sp>
      <p:pic>
        <p:nvPicPr>
          <p:cNvPr id="13517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1115616" y="4724400"/>
            <a:ext cx="3472259" cy="156966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solidFill>
                  <a:schemeClr val="bg1"/>
                </a:solidFill>
                <a:effectLst>
                  <a:outerShdw blurRad="38100" dist="38100" dir="2700000" algn="tl">
                    <a:srgbClr val="808080"/>
                  </a:outerShdw>
                </a:effectLst>
                <a:latin typeface="Arial" pitchFamily="34" charset="0"/>
                <a:cs typeface="Arial" pitchFamily="34" charset="0"/>
              </a:rPr>
              <a:t>إستير ومردخاي</a:t>
            </a:r>
          </a:p>
          <a:p>
            <a:pPr algn="r" eaLnBrk="1" hangingPunct="1"/>
            <a:r>
              <a:rPr lang="ar-JO" altLang="en-US" b="1" dirty="0">
                <a:solidFill>
                  <a:schemeClr val="bg1"/>
                </a:solidFill>
                <a:effectLst>
                  <a:outerShdw blurRad="38100" dist="38100" dir="2700000" algn="tl">
                    <a:srgbClr val="808080"/>
                  </a:outerShdw>
                </a:effectLst>
                <a:latin typeface="Arial" pitchFamily="34" charset="0"/>
                <a:cs typeface="Arial" pitchFamily="34" charset="0"/>
              </a:rPr>
              <a:t> 1685 ألوان زيتية على قماش، 93 × 148.5 سم </a:t>
            </a:r>
          </a:p>
          <a:p>
            <a:pPr algn="r" eaLnBrk="1" hangingPunct="1"/>
            <a:r>
              <a:rPr lang="ar-JO" altLang="en-US" b="1" dirty="0">
                <a:solidFill>
                  <a:schemeClr val="bg1"/>
                </a:solidFill>
                <a:effectLst>
                  <a:outerShdw blurRad="38100" dist="38100" dir="2700000" algn="tl">
                    <a:srgbClr val="808080"/>
                  </a:outerShdw>
                </a:effectLst>
                <a:latin typeface="Arial" pitchFamily="34" charset="0"/>
                <a:cs typeface="Arial" pitchFamily="34" charset="0"/>
              </a:rPr>
              <a:t>متحف الفنون الجميلة، بودابست</a:t>
            </a:r>
            <a:endParaRPr lang="en-US"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03429" name="Rectangle 5"/>
          <p:cNvSpPr>
            <a:spLocks noChangeArrowheads="1"/>
          </p:cNvSpPr>
          <p:nvPr/>
        </p:nvSpPr>
        <p:spPr bwMode="auto">
          <a:xfrm>
            <a:off x="4495800" y="5832475"/>
            <a:ext cx="4419600" cy="8302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solidFill>
                  <a:schemeClr val="bg1"/>
                </a:solidFill>
                <a:effectLst>
                  <a:outerShdw blurRad="38100" dist="38100" dir="2700000" algn="tl">
                    <a:srgbClr val="808080"/>
                  </a:outerShdw>
                </a:effectLst>
                <a:latin typeface="Arial" pitchFamily="34" charset="0"/>
                <a:cs typeface="Arial" pitchFamily="34" charset="0"/>
              </a:rPr>
              <a:t>جيلدر، الفنان والرسام هولندي </a:t>
            </a:r>
          </a:p>
          <a:p>
            <a:pPr algn="r" eaLnBrk="1" hangingPunct="1"/>
            <a:r>
              <a:rPr lang="ar-JO" altLang="en-US" b="1" dirty="0">
                <a:solidFill>
                  <a:schemeClr val="bg1"/>
                </a:solidFill>
                <a:effectLst>
                  <a:outerShdw blurRad="38100" dist="38100" dir="2700000" algn="tl">
                    <a:srgbClr val="808080"/>
                  </a:outerShdw>
                </a:effectLst>
                <a:latin typeface="Arial" pitchFamily="34" charset="0"/>
                <a:cs typeface="Arial" pitchFamily="34" charset="0"/>
              </a:rPr>
              <a:t>(1645-1727)</a:t>
            </a:r>
            <a:endParaRPr lang="en-US"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ar-JO" sz="3600" dirty="0"/>
              <a:t>خاطرت أستير بحياتها لأجل اليهود (5: 2)</a:t>
            </a:r>
            <a:endParaRPr lang="en-US" sz="3600" dirty="0"/>
          </a:p>
        </p:txBody>
      </p:sp>
    </p:spTree>
    <p:extLst>
      <p:ext uri="{BB962C8B-B14F-4D97-AF65-F5344CB8AC3E}">
        <p14:creationId xmlns:p14="http://schemas.microsoft.com/office/powerpoint/2010/main" val="3965518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ar-JO" dirty="0">
                <a:effectLst>
                  <a:glow rad="228600">
                    <a:srgbClr val="000000">
                      <a:alpha val="75000"/>
                    </a:srgbClr>
                  </a:glow>
                  <a:outerShdw blurRad="38100" dist="38100" dir="2700000" algn="tl">
                    <a:srgbClr val="000000"/>
                  </a:outerShdw>
                </a:effectLst>
                <a:ea typeface="ＭＳ Ｐゴシック" charset="0"/>
              </a:rPr>
              <a:t>الآية المفتاحية</a:t>
            </a:r>
            <a:endParaRPr lang="en-US" dirty="0">
              <a:effectLst>
                <a:glow rad="228600">
                  <a:srgbClr val="000000">
                    <a:alpha val="75000"/>
                  </a:srgbClr>
                </a:glow>
                <a:outerShdw blurRad="38100" dist="38100" dir="2700000" algn="tl">
                  <a:srgbClr val="000000"/>
                </a:outerShdw>
              </a:effectLst>
              <a:ea typeface="ＭＳ Ｐゴシック"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sym typeface="Times New Roman"/>
              </a:rPr>
              <a:t>308</a:t>
            </a:r>
            <a:endParaRPr kumimoji="0" lang="en-US" sz="2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r>
              <a:rPr kumimoji="1" lang="ar-JO"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مردخاي إلى أستير</a:t>
            </a:r>
            <a:r>
              <a:rPr kumimoji="1" lang="en-US"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a:t>
            </a:r>
            <a:br>
              <a:rPr kumimoji="1" lang="en-US"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br>
            <a:r>
              <a:rPr kumimoji="1" lang="ar-JO"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لأنك إن سكت سكوتاً في هذا الوقت يكون الفرج والنجاة لليهود من مكان آخر، وأما أنت وبيت أبيك فتبيدون ومن يعلم إِن كنت لوقت مثل هذا وصلت إلى الملك</a:t>
            </a:r>
            <a:br>
              <a:rPr kumimoji="1" lang="en-US"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br>
            <a:r>
              <a:rPr kumimoji="1" lang="en-US"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r>
              <a:rPr kumimoji="1" lang="ar-JO"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أستير 4: 14</a:t>
            </a:r>
            <a:r>
              <a:rPr kumimoji="1" lang="en-US" altLang="zh-CN"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endParaRPr kumimoji="1" lang="en-US" sz="3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1058213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t>لوقت </a:t>
            </a:r>
            <a:b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br>
            <a: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t>مثل </a:t>
            </a:r>
            <a:b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br>
            <a:r>
              <a:rPr lang="ar-JO" altLang="ja-JP" dirty="0">
                <a:effectLst>
                  <a:glow rad="228600">
                    <a:srgbClr val="000000">
                      <a:alpha val="75000"/>
                    </a:srgbClr>
                  </a:glow>
                  <a:outerShdw blurRad="38100" dist="38100" dir="2700000" algn="tl">
                    <a:srgbClr val="000000"/>
                  </a:outerShdw>
                </a:effectLst>
                <a:latin typeface="Arial Black" charset="0"/>
                <a:ea typeface="ＭＳ Ｐゴシック" charset="0"/>
              </a:rPr>
              <a:t>هذا</a:t>
            </a:r>
            <a:endParaRPr lang="en-US" dirty="0">
              <a:effectLst>
                <a:glow rad="228600">
                  <a:srgbClr val="000000">
                    <a:alpha val="75000"/>
                  </a:srgbClr>
                </a:glow>
                <a:outerShdw blurRad="38100" dist="38100" dir="2700000" algn="tl">
                  <a:srgbClr val="000000"/>
                </a:outerShdw>
              </a:effectLst>
              <a:latin typeface="Arial Black" charset="0"/>
              <a:ea typeface="ＭＳ Ｐゴシック" charset="0"/>
            </a:endParaRPr>
          </a:p>
        </p:txBody>
      </p:sp>
    </p:spTree>
    <p:extLst>
      <p:ext uri="{BB962C8B-B14F-4D97-AF65-F5344CB8AC3E}">
        <p14:creationId xmlns:p14="http://schemas.microsoft.com/office/powerpoint/2010/main" val="3433911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dirty="0">
                <a:effectLst>
                  <a:glow rad="228600">
                    <a:srgbClr val="000000">
                      <a:alpha val="75000"/>
                    </a:srgbClr>
                  </a:glow>
                  <a:outerShdw blurRad="38100" dist="38100" dir="2700000" algn="tl">
                    <a:srgbClr val="000000"/>
                  </a:outerShdw>
                </a:effectLst>
                <a:ea typeface="ＭＳ Ｐゴシック" charset="0"/>
              </a:rPr>
              <a:t>لوقت</a:t>
            </a:r>
            <a:br>
              <a:rPr lang="ar-JO" altLang="ja-JP" dirty="0">
                <a:effectLst>
                  <a:glow rad="228600">
                    <a:srgbClr val="000000">
                      <a:alpha val="75000"/>
                    </a:srgbClr>
                  </a:glow>
                  <a:outerShdw blurRad="38100" dist="38100" dir="2700000" algn="tl">
                    <a:srgbClr val="000000"/>
                  </a:outerShdw>
                </a:effectLst>
                <a:ea typeface="ＭＳ Ｐゴシック" charset="0"/>
              </a:rPr>
            </a:br>
            <a:r>
              <a:rPr lang="ar-JO" altLang="ja-JP" dirty="0">
                <a:effectLst>
                  <a:glow rad="228600">
                    <a:srgbClr val="000000">
                      <a:alpha val="75000"/>
                    </a:srgbClr>
                  </a:glow>
                  <a:outerShdw blurRad="38100" dist="38100" dir="2700000" algn="tl">
                    <a:srgbClr val="000000"/>
                  </a:outerShdw>
                </a:effectLst>
                <a:ea typeface="ＭＳ Ｐゴシック" charset="0"/>
              </a:rPr>
              <a:t>مثل </a:t>
            </a:r>
            <a:br>
              <a:rPr lang="ar-JO" altLang="ja-JP" dirty="0">
                <a:effectLst>
                  <a:glow rad="228600">
                    <a:srgbClr val="000000">
                      <a:alpha val="75000"/>
                    </a:srgbClr>
                  </a:glow>
                  <a:outerShdw blurRad="38100" dist="38100" dir="2700000" algn="tl">
                    <a:srgbClr val="000000"/>
                  </a:outerShdw>
                </a:effectLst>
                <a:ea typeface="ＭＳ Ｐゴシック" charset="0"/>
              </a:rPr>
            </a:br>
            <a:r>
              <a:rPr lang="ar-JO" altLang="ja-JP" dirty="0">
                <a:effectLst>
                  <a:glow rad="228600">
                    <a:srgbClr val="000000">
                      <a:alpha val="75000"/>
                    </a:srgbClr>
                  </a:glow>
                  <a:outerShdw blurRad="38100" dist="38100" dir="2700000" algn="tl">
                    <a:srgbClr val="000000"/>
                  </a:outerShdw>
                </a:effectLst>
                <a:ea typeface="ＭＳ Ｐゴシック" charset="0"/>
              </a:rPr>
              <a:t>هذا</a:t>
            </a:r>
            <a:endParaRPr lang="en-US" dirty="0">
              <a:effectLst>
                <a:glow rad="228600">
                  <a:srgbClr val="000000">
                    <a:alpha val="75000"/>
                  </a:srgbClr>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647949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ar-JO" dirty="0">
                <a:solidFill>
                  <a:schemeClr val="bg1"/>
                </a:solidFill>
                <a:effectLst/>
                <a:ea typeface="Geneva" charset="0"/>
              </a:rPr>
              <a:t>هذا هامان الرديء (7: 6)</a:t>
            </a:r>
            <a:endParaRPr lang="en-US" dirty="0">
              <a:effectLst/>
              <a:ea typeface="Geneva"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890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1905000"/>
            <a:ext cx="9144000" cy="914400"/>
          </a:xfrm>
        </p:spPr>
        <p:txBody>
          <a:bodyPr/>
          <a:lstStyle/>
          <a:p>
            <a:pPr eaLnBrk="1" hangingPunct="1"/>
            <a:r>
              <a:rPr lang="ar-JO" altLang="en-US" dirty="0">
                <a:effectLst>
                  <a:outerShdw blurRad="38100" dist="38100" dir="2700000" algn="tl">
                    <a:srgbClr val="808080"/>
                  </a:outerShdw>
                </a:effectLst>
                <a:ea typeface="Geneva" charset="0"/>
              </a:rPr>
              <a:t>تشويه الزمن</a:t>
            </a:r>
            <a:endParaRPr lang="en-US" altLang="en-US" dirty="0">
              <a:effectLst>
                <a:outerShdw blurRad="38100" dist="38100" dir="2700000" algn="tl">
                  <a:srgbClr val="808080"/>
                </a:outerShdw>
              </a:effectLst>
              <a:ea typeface="Geneva" charset="0"/>
            </a:endParaRPr>
          </a:p>
        </p:txBody>
      </p:sp>
      <p:sp>
        <p:nvSpPr>
          <p:cNvPr id="12292" name="Text Box 4"/>
          <p:cNvSpPr txBox="1">
            <a:spLocks noChangeArrowheads="1"/>
          </p:cNvSpPr>
          <p:nvPr/>
        </p:nvSpPr>
        <p:spPr bwMode="auto">
          <a:xfrm>
            <a:off x="0" y="32766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4400" b="1" dirty="0">
                <a:solidFill>
                  <a:srgbClr val="FFFFFF"/>
                </a:solidFill>
                <a:latin typeface="Arial" panose="020B0604020202020204" pitchFamily="34" charset="0"/>
                <a:cs typeface="Arial" panose="020B0604020202020204" pitchFamily="34" charset="0"/>
              </a:rPr>
              <a:t>خط زمني جديد: بعد الطوفان</a:t>
            </a:r>
            <a:endParaRPr lang="en-US" altLang="en-US" sz="44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vertical)">
                                      <p:cBhvr>
                                        <p:cTn id="7" dur="500"/>
                                        <p:tgtEl>
                                          <p:spTgt spid="12290"/>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iterate type="lt">
                                    <p:tmPct val="100000"/>
                                  </p:iterate>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75" fill="hold"/>
                                        <p:tgtEl>
                                          <p:spTgt spid="12292"/>
                                        </p:tgtEl>
                                        <p:attrNameLst>
                                          <p:attrName>ppt_x</p:attrName>
                                        </p:attrNameLst>
                                      </p:cBhvr>
                                      <p:tavLst>
                                        <p:tav tm="0">
                                          <p:val>
                                            <p:strVal val="0-#ppt_w/2"/>
                                          </p:val>
                                        </p:tav>
                                        <p:tav tm="100000">
                                          <p:val>
                                            <p:strVal val="#ppt_x"/>
                                          </p:val>
                                        </p:tav>
                                      </p:tavLst>
                                    </p:anim>
                                    <p:anim calcmode="lin" valueType="num">
                                      <p:cBhvr additive="base">
                                        <p:cTn id="12" dur="75" fill="hold"/>
                                        <p:tgtEl>
                                          <p:spTgt spid="12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685800" y="1219200"/>
            <a:ext cx="7772400" cy="1676400"/>
          </a:xfrm>
        </p:spPr>
        <p:txBody>
          <a:bodyPr/>
          <a:lstStyle/>
          <a:p>
            <a:pPr eaLnBrk="1" hangingPunct="1"/>
            <a:r>
              <a:rPr lang="ar-JO" altLang="en-US" dirty="0">
                <a:effectLst>
                  <a:outerShdw blurRad="38100" dist="38100" dir="2700000" algn="tl">
                    <a:srgbClr val="808080"/>
                  </a:outerShdw>
                </a:effectLst>
                <a:ea typeface="Geneva" charset="0"/>
              </a:rPr>
              <a:t>ما هي الدروس التي نستطيع أن نتعلمها من دراسة فارس؟</a:t>
            </a:r>
            <a:endParaRPr lang="en-US" altLang="en-US" dirty="0">
              <a:effectLst>
                <a:outerShdw blurRad="38100" dist="38100" dir="2700000" algn="tl">
                  <a:srgbClr val="808080"/>
                </a:outerShdw>
              </a:effectLst>
              <a:ea typeface="Geneva" charset="0"/>
            </a:endParaRPr>
          </a:p>
        </p:txBody>
      </p:sp>
      <p:sp>
        <p:nvSpPr>
          <p:cNvPr id="146434" name="Text Box 3"/>
          <p:cNvSpPr txBox="1">
            <a:spLocks noChangeArrowheads="1"/>
          </p:cNvSpPr>
          <p:nvPr/>
        </p:nvSpPr>
        <p:spPr bwMode="auto">
          <a:xfrm>
            <a:off x="8153400" y="7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FFFFFF"/>
                </a:solidFill>
                <a:latin typeface="Arial" panose="020B0604020202020204" pitchFamily="34" charset="0"/>
                <a:cs typeface="Arial" panose="020B0604020202020204" pitchFamily="34" charset="0"/>
              </a:rPr>
              <a:t>152</a:t>
            </a:r>
            <a:endParaRPr lang="en-US" altLang="en-US" b="1" dirty="0">
              <a:solidFill>
                <a:srgbClr val="FFFFFF"/>
              </a:solidFill>
              <a:latin typeface="Arial" panose="020B0604020202020204" pitchFamily="34" charset="0"/>
              <a:cs typeface="Arial" panose="020B0604020202020204" pitchFamily="34" charset="0"/>
            </a:endParaRPr>
          </a:p>
        </p:txBody>
      </p:sp>
      <p:sp>
        <p:nvSpPr>
          <p:cNvPr id="146435" name="Text Box 4"/>
          <p:cNvSpPr txBox="1">
            <a:spLocks noChangeArrowheads="1"/>
          </p:cNvSpPr>
          <p:nvPr/>
        </p:nvSpPr>
        <p:spPr bwMode="auto">
          <a:xfrm>
            <a:off x="365125" y="193675"/>
            <a:ext cx="3852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rgbClr val="FFFFFF"/>
                </a:solidFill>
                <a:latin typeface="Arial" panose="020B0604020202020204" pitchFamily="34" charset="0"/>
                <a:cs typeface="Arial" panose="020B0604020202020204" pitchFamily="34" charset="0"/>
              </a:rPr>
              <a:t>تمرين ضمن المجموعات الصغيرة ...</a:t>
            </a:r>
            <a:endParaRPr lang="en-US" altLang="en-US" b="1" dirty="0">
              <a:solidFill>
                <a:srgbClr val="FFFFFF"/>
              </a:solidFill>
              <a:latin typeface="Arial" panose="020B0604020202020204" pitchFamily="34" charset="0"/>
              <a:cs typeface="Arial" panose="020B0604020202020204" pitchFamily="34" charset="0"/>
            </a:endParaRPr>
          </a:p>
        </p:txBody>
      </p:sp>
      <p:pic>
        <p:nvPicPr>
          <p:cNvPr id="1464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781300"/>
            <a:ext cx="36798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1600200" y="1219200"/>
            <a:ext cx="6248400" cy="2819400"/>
          </a:xfrm>
        </p:spPr>
        <p:txBody>
          <a:bodyPr/>
          <a:lstStyle/>
          <a:p>
            <a:pPr eaLnBrk="1" hangingPunct="1"/>
            <a:r>
              <a:rPr lang="ar-JO" altLang="en-US" sz="4800" dirty="0">
                <a:effectLst/>
                <a:ea typeface="Geneva" charset="0"/>
              </a:rPr>
              <a:t>مراجعة من دراستنا </a:t>
            </a:r>
            <a:br>
              <a:rPr lang="ar-JO" altLang="en-US" sz="4800" dirty="0">
                <a:effectLst/>
                <a:ea typeface="Geneva" charset="0"/>
              </a:rPr>
            </a:br>
            <a:r>
              <a:rPr lang="ar-JO" altLang="en-US" sz="4800" dirty="0">
                <a:effectLst/>
                <a:ea typeface="Geneva" charset="0"/>
              </a:rPr>
              <a:t>للشعوب القديمة </a:t>
            </a:r>
            <a:br>
              <a:rPr lang="ar-JO" altLang="en-US" sz="4800" dirty="0">
                <a:effectLst/>
                <a:ea typeface="Geneva" charset="0"/>
              </a:rPr>
            </a:br>
            <a:r>
              <a:rPr lang="ar-JO" altLang="en-US" sz="4800" dirty="0">
                <a:effectLst/>
                <a:ea typeface="Geneva" charset="0"/>
              </a:rPr>
              <a:t>خلال الأسابيع </a:t>
            </a:r>
            <a:br>
              <a:rPr lang="ar-JO" altLang="en-US" sz="4800" dirty="0">
                <a:effectLst/>
                <a:ea typeface="Geneva" charset="0"/>
              </a:rPr>
            </a:br>
            <a:r>
              <a:rPr lang="ar-JO" altLang="en-US" sz="4800" dirty="0">
                <a:effectLst/>
                <a:ea typeface="Geneva" charset="0"/>
              </a:rPr>
              <a:t>القليلة السابقة ...</a:t>
            </a:r>
            <a:endParaRPr lang="en-US" altLang="en-US" sz="4800" dirty="0">
              <a:effectLst/>
              <a:ea typeface="Geneva"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90600" y="-76200"/>
            <a:ext cx="7772400" cy="838200"/>
          </a:xfrm>
          <a:noFill/>
          <a:ln>
            <a:noFill/>
          </a:ln>
        </p:spPr>
        <p:txBody>
          <a:bodyPr vert="horz" wrap="square" lIns="92075" tIns="46038" rIns="92075" bIns="46038" numCol="1" anchor="ctr" anchorCtr="0" compatLnSpc="1">
            <a:prstTxWarp prst="textNoShape">
              <a:avLst/>
            </a:prstTxWarp>
          </a:bodyPr>
          <a:lstStyle/>
          <a:p>
            <a:pPr algn="ctr" eaLnBrk="1" hangingPunct="1"/>
            <a:r>
              <a:rPr lang="ar-JO" dirty="0">
                <a:solidFill>
                  <a:schemeClr val="tx1"/>
                </a:solidFill>
                <a:ea typeface="ＭＳ Ｐゴシック" charset="0"/>
              </a:rPr>
              <a:t>أية إمبراطورية وأي نظام؟</a:t>
            </a:r>
            <a:endParaRPr lang="en-US" dirty="0">
              <a:solidFill>
                <a:schemeClr val="tx1"/>
              </a:solidFill>
              <a:ea typeface="ＭＳ Ｐゴシック" charset="0"/>
            </a:endParaRPr>
          </a:p>
        </p:txBody>
      </p:sp>
      <p:sp>
        <p:nvSpPr>
          <p:cNvPr id="105475" name="Text Box 3"/>
          <p:cNvSpPr txBox="1">
            <a:spLocks noChangeArrowheads="1"/>
          </p:cNvSpPr>
          <p:nvPr/>
        </p:nvSpPr>
        <p:spPr bwMode="auto">
          <a:xfrm>
            <a:off x="9252520" y="19472"/>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035" name="Group 6"/>
          <p:cNvGrpSpPr>
            <a:grpSpLocks/>
          </p:cNvGrpSpPr>
          <p:nvPr/>
        </p:nvGrpSpPr>
        <p:grpSpPr bwMode="auto">
          <a:xfrm>
            <a:off x="228600" y="4953000"/>
            <a:ext cx="3962400" cy="1881188"/>
            <a:chOff x="898" y="1680"/>
            <a:chExt cx="4862" cy="2226"/>
          </a:xfrm>
        </p:grpSpPr>
        <p:pic>
          <p:nvPicPr>
            <p:cNvPr id="44052"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53" name="Picture 8"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4036" name="Picture 9" descr="31 Babylon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762000"/>
            <a:ext cx="28194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4037" name="Group 13"/>
          <p:cNvGrpSpPr>
            <a:grpSpLocks/>
          </p:cNvGrpSpPr>
          <p:nvPr/>
        </p:nvGrpSpPr>
        <p:grpSpPr bwMode="auto">
          <a:xfrm>
            <a:off x="4343400" y="762000"/>
            <a:ext cx="4800600" cy="1981200"/>
            <a:chOff x="2208" y="1632"/>
            <a:chExt cx="4080" cy="2064"/>
          </a:xfrm>
        </p:grpSpPr>
        <p:pic>
          <p:nvPicPr>
            <p:cNvPr id="44050" name="Picture 11" descr="33 Gree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8" y="1632"/>
              <a:ext cx="4080" cy="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51" name="Picture 12"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91" y="1632"/>
              <a:ext cx="1053" cy="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4038" name="Picture 4" descr="34 Rom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87975" y="4362450"/>
            <a:ext cx="3505200" cy="185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9" name="Picture 5" descr="60 Assyri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71800" y="2820988"/>
            <a:ext cx="2514600" cy="205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6" name="Text Box 14"/>
          <p:cNvSpPr txBox="1">
            <a:spLocks noChangeArrowheads="1"/>
          </p:cNvSpPr>
          <p:nvPr/>
        </p:nvSpPr>
        <p:spPr bwMode="auto">
          <a:xfrm>
            <a:off x="3352800" y="4221163"/>
            <a:ext cx="8883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7" name="Text Box 15"/>
          <p:cNvSpPr txBox="1">
            <a:spLocks noChangeArrowheads="1"/>
          </p:cNvSpPr>
          <p:nvPr/>
        </p:nvSpPr>
        <p:spPr bwMode="auto">
          <a:xfrm>
            <a:off x="685800" y="2620963"/>
            <a:ext cx="69121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8" name="Text Box 16"/>
          <p:cNvSpPr txBox="1">
            <a:spLocks noChangeArrowheads="1"/>
          </p:cNvSpPr>
          <p:nvPr/>
        </p:nvSpPr>
        <p:spPr bwMode="auto">
          <a:xfrm>
            <a:off x="1524000" y="6248400"/>
            <a:ext cx="19239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مادي وفارس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9" name="Text Box 17"/>
          <p:cNvSpPr txBox="1">
            <a:spLocks noChangeArrowheads="1"/>
          </p:cNvSpPr>
          <p:nvPr/>
        </p:nvSpPr>
        <p:spPr bwMode="auto">
          <a:xfrm>
            <a:off x="6477000" y="2163763"/>
            <a:ext cx="109998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اليونان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90" name="Text Box 18"/>
          <p:cNvSpPr txBox="1">
            <a:spLocks noChangeArrowheads="1"/>
          </p:cNvSpPr>
          <p:nvPr/>
        </p:nvSpPr>
        <p:spPr bwMode="auto">
          <a:xfrm>
            <a:off x="6607175" y="5635625"/>
            <a:ext cx="12234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الرومان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91" name="AutoShape 19"/>
          <p:cNvSpPr>
            <a:spLocks noChangeArrowheads="1"/>
          </p:cNvSpPr>
          <p:nvPr/>
        </p:nvSpPr>
        <p:spPr bwMode="auto">
          <a:xfrm rot="-8328078">
            <a:off x="2514600" y="2514600"/>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2" name="AutoShape 20"/>
          <p:cNvSpPr>
            <a:spLocks noChangeArrowheads="1"/>
          </p:cNvSpPr>
          <p:nvPr/>
        </p:nvSpPr>
        <p:spPr bwMode="auto">
          <a:xfrm rot="5400000">
            <a:off x="11430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3" name="AutoShape 21"/>
          <p:cNvSpPr>
            <a:spLocks noChangeArrowheads="1"/>
          </p:cNvSpPr>
          <p:nvPr/>
        </p:nvSpPr>
        <p:spPr bwMode="auto">
          <a:xfrm rot="-3042361">
            <a:off x="3124200" y="4343400"/>
            <a:ext cx="4572000" cy="609600"/>
          </a:xfrm>
          <a:prstGeom prst="notchedRightArrow">
            <a:avLst>
              <a:gd name="adj1" fmla="val 50000"/>
              <a:gd name="adj2" fmla="val 18750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4" name="AutoShape 22"/>
          <p:cNvSpPr>
            <a:spLocks noChangeArrowheads="1"/>
          </p:cNvSpPr>
          <p:nvPr/>
        </p:nvSpPr>
        <p:spPr bwMode="auto">
          <a:xfrm rot="5400000">
            <a:off x="6553200" y="3513138"/>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6"/>
          <p:cNvSpPr txBox="1">
            <a:spLocks noChangeArrowheads="1"/>
          </p:cNvSpPr>
          <p:nvPr/>
        </p:nvSpPr>
        <p:spPr bwMode="auto">
          <a:xfrm>
            <a:off x="4427538" y="6308725"/>
            <a:ext cx="4505325" cy="46166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الطبعة الأولى, 139-167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5214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486"/>
                                        </p:tgtEl>
                                        <p:attrNameLst>
                                          <p:attrName>style.visibility</p:attrName>
                                        </p:attrNameLst>
                                      </p:cBhvr>
                                      <p:to>
                                        <p:strVal val="visible"/>
                                      </p:to>
                                    </p:set>
                                    <p:anim calcmode="lin" valueType="num">
                                      <p:cBhvr>
                                        <p:cTn id="7" dur="1000" fill="hold"/>
                                        <p:tgtEl>
                                          <p:spTgt spid="105486"/>
                                        </p:tgtEl>
                                        <p:attrNameLst>
                                          <p:attrName>ppt_w</p:attrName>
                                        </p:attrNameLst>
                                      </p:cBhvr>
                                      <p:tavLst>
                                        <p:tav tm="0">
                                          <p:val>
                                            <p:fltVal val="0"/>
                                          </p:val>
                                        </p:tav>
                                        <p:tav tm="100000">
                                          <p:val>
                                            <p:strVal val="#ppt_w"/>
                                          </p:val>
                                        </p:tav>
                                      </p:tavLst>
                                    </p:anim>
                                    <p:anim calcmode="lin" valueType="num">
                                      <p:cBhvr>
                                        <p:cTn id="8" dur="1000" fill="hold"/>
                                        <p:tgtEl>
                                          <p:spTgt spid="105486"/>
                                        </p:tgtEl>
                                        <p:attrNameLst>
                                          <p:attrName>ppt_h</p:attrName>
                                        </p:attrNameLst>
                                      </p:cBhvr>
                                      <p:tavLst>
                                        <p:tav tm="0">
                                          <p:val>
                                            <p:fltVal val="0"/>
                                          </p:val>
                                        </p:tav>
                                        <p:tav tm="100000">
                                          <p:val>
                                            <p:strVal val="#ppt_h"/>
                                          </p:val>
                                        </p:tav>
                                      </p:tavLst>
                                    </p:anim>
                                    <p:anim calcmode="lin" valueType="num">
                                      <p:cBhvr>
                                        <p:cTn id="9" dur="1000" fill="hold"/>
                                        <p:tgtEl>
                                          <p:spTgt spid="105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5491"/>
                                        </p:tgtEl>
                                        <p:attrNameLst>
                                          <p:attrName>style.visibility</p:attrName>
                                        </p:attrNameLst>
                                      </p:cBhvr>
                                      <p:to>
                                        <p:strVal val="visible"/>
                                      </p:to>
                                    </p:set>
                                    <p:animEffect transition="in" filter="dissolve">
                                      <p:cBhvr>
                                        <p:cTn id="15" dur="500"/>
                                        <p:tgtEl>
                                          <p:spTgt spid="1054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87"/>
                                        </p:tgtEl>
                                        <p:attrNameLst>
                                          <p:attrName>style.visibility</p:attrName>
                                        </p:attrNameLst>
                                      </p:cBhvr>
                                      <p:to>
                                        <p:strVal val="visible"/>
                                      </p:to>
                                    </p:set>
                                    <p:anim calcmode="lin" valueType="num">
                                      <p:cBhvr>
                                        <p:cTn id="20" dur="1000" fill="hold"/>
                                        <p:tgtEl>
                                          <p:spTgt spid="105487"/>
                                        </p:tgtEl>
                                        <p:attrNameLst>
                                          <p:attrName>ppt_w</p:attrName>
                                        </p:attrNameLst>
                                      </p:cBhvr>
                                      <p:tavLst>
                                        <p:tav tm="0">
                                          <p:val>
                                            <p:fltVal val="0"/>
                                          </p:val>
                                        </p:tav>
                                        <p:tav tm="100000">
                                          <p:val>
                                            <p:strVal val="#ppt_w"/>
                                          </p:val>
                                        </p:tav>
                                      </p:tavLst>
                                    </p:anim>
                                    <p:anim calcmode="lin" valueType="num">
                                      <p:cBhvr>
                                        <p:cTn id="21" dur="1000" fill="hold"/>
                                        <p:tgtEl>
                                          <p:spTgt spid="105487"/>
                                        </p:tgtEl>
                                        <p:attrNameLst>
                                          <p:attrName>ppt_h</p:attrName>
                                        </p:attrNameLst>
                                      </p:cBhvr>
                                      <p:tavLst>
                                        <p:tav tm="0">
                                          <p:val>
                                            <p:fltVal val="0"/>
                                          </p:val>
                                        </p:tav>
                                        <p:tav tm="100000">
                                          <p:val>
                                            <p:strVal val="#ppt_h"/>
                                          </p:val>
                                        </p:tav>
                                      </p:tavLst>
                                    </p:anim>
                                    <p:anim calcmode="lin" valueType="num">
                                      <p:cBhvr>
                                        <p:cTn id="22" dur="1000" fill="hold"/>
                                        <p:tgtEl>
                                          <p:spTgt spid="10548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5492"/>
                                        </p:tgtEl>
                                        <p:attrNameLst>
                                          <p:attrName>style.visibility</p:attrName>
                                        </p:attrNameLst>
                                      </p:cBhvr>
                                      <p:to>
                                        <p:strVal val="visible"/>
                                      </p:to>
                                    </p:set>
                                    <p:animEffect transition="in" filter="dissolve">
                                      <p:cBhvr>
                                        <p:cTn id="28" dur="500"/>
                                        <p:tgtEl>
                                          <p:spTgt spid="1054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5488"/>
                                        </p:tgtEl>
                                        <p:attrNameLst>
                                          <p:attrName>style.visibility</p:attrName>
                                        </p:attrNameLst>
                                      </p:cBhvr>
                                      <p:to>
                                        <p:strVal val="visible"/>
                                      </p:to>
                                    </p:set>
                                    <p:anim calcmode="lin" valueType="num">
                                      <p:cBhvr>
                                        <p:cTn id="33" dur="1000" fill="hold"/>
                                        <p:tgtEl>
                                          <p:spTgt spid="105488"/>
                                        </p:tgtEl>
                                        <p:attrNameLst>
                                          <p:attrName>ppt_w</p:attrName>
                                        </p:attrNameLst>
                                      </p:cBhvr>
                                      <p:tavLst>
                                        <p:tav tm="0">
                                          <p:val>
                                            <p:fltVal val="0"/>
                                          </p:val>
                                        </p:tav>
                                        <p:tav tm="100000">
                                          <p:val>
                                            <p:strVal val="#ppt_w"/>
                                          </p:val>
                                        </p:tav>
                                      </p:tavLst>
                                    </p:anim>
                                    <p:anim calcmode="lin" valueType="num">
                                      <p:cBhvr>
                                        <p:cTn id="34" dur="1000" fill="hold"/>
                                        <p:tgtEl>
                                          <p:spTgt spid="105488"/>
                                        </p:tgtEl>
                                        <p:attrNameLst>
                                          <p:attrName>ppt_h</p:attrName>
                                        </p:attrNameLst>
                                      </p:cBhvr>
                                      <p:tavLst>
                                        <p:tav tm="0">
                                          <p:val>
                                            <p:fltVal val="0"/>
                                          </p:val>
                                        </p:tav>
                                        <p:tav tm="100000">
                                          <p:val>
                                            <p:strVal val="#ppt_h"/>
                                          </p:val>
                                        </p:tav>
                                      </p:tavLst>
                                    </p:anim>
                                    <p:anim calcmode="lin" valueType="num">
                                      <p:cBhvr>
                                        <p:cTn id="35" dur="1000" fill="hold"/>
                                        <p:tgtEl>
                                          <p:spTgt spid="10548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5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5493"/>
                                        </p:tgtEl>
                                        <p:attrNameLst>
                                          <p:attrName>style.visibility</p:attrName>
                                        </p:attrNameLst>
                                      </p:cBhvr>
                                      <p:to>
                                        <p:strVal val="visible"/>
                                      </p:to>
                                    </p:set>
                                    <p:animEffect transition="in" filter="dissolve">
                                      <p:cBhvr>
                                        <p:cTn id="41" dur="500"/>
                                        <p:tgtEl>
                                          <p:spTgt spid="10549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05489"/>
                                        </p:tgtEl>
                                        <p:attrNameLst>
                                          <p:attrName>style.visibility</p:attrName>
                                        </p:attrNameLst>
                                      </p:cBhvr>
                                      <p:to>
                                        <p:strVal val="visible"/>
                                      </p:to>
                                    </p:set>
                                    <p:anim calcmode="lin" valueType="num">
                                      <p:cBhvr>
                                        <p:cTn id="46" dur="1000" fill="hold"/>
                                        <p:tgtEl>
                                          <p:spTgt spid="105489"/>
                                        </p:tgtEl>
                                        <p:attrNameLst>
                                          <p:attrName>ppt_w</p:attrName>
                                        </p:attrNameLst>
                                      </p:cBhvr>
                                      <p:tavLst>
                                        <p:tav tm="0">
                                          <p:val>
                                            <p:fltVal val="0"/>
                                          </p:val>
                                        </p:tav>
                                        <p:tav tm="100000">
                                          <p:val>
                                            <p:strVal val="#ppt_w"/>
                                          </p:val>
                                        </p:tav>
                                      </p:tavLst>
                                    </p:anim>
                                    <p:anim calcmode="lin" valueType="num">
                                      <p:cBhvr>
                                        <p:cTn id="47" dur="1000" fill="hold"/>
                                        <p:tgtEl>
                                          <p:spTgt spid="105489"/>
                                        </p:tgtEl>
                                        <p:attrNameLst>
                                          <p:attrName>ppt_h</p:attrName>
                                        </p:attrNameLst>
                                      </p:cBhvr>
                                      <p:tavLst>
                                        <p:tav tm="0">
                                          <p:val>
                                            <p:fltVal val="0"/>
                                          </p:val>
                                        </p:tav>
                                        <p:tav tm="100000">
                                          <p:val>
                                            <p:strVal val="#ppt_h"/>
                                          </p:val>
                                        </p:tav>
                                      </p:tavLst>
                                    </p:anim>
                                    <p:anim calcmode="lin" valueType="num">
                                      <p:cBhvr>
                                        <p:cTn id="48" dur="1000" fill="hold"/>
                                        <p:tgtEl>
                                          <p:spTgt spid="10548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5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5494"/>
                                        </p:tgtEl>
                                        <p:attrNameLst>
                                          <p:attrName>style.visibility</p:attrName>
                                        </p:attrNameLst>
                                      </p:cBhvr>
                                      <p:to>
                                        <p:strVal val="visible"/>
                                      </p:to>
                                    </p:set>
                                    <p:animEffect transition="in" filter="dissolve">
                                      <p:cBhvr>
                                        <p:cTn id="54" dur="500"/>
                                        <p:tgtEl>
                                          <p:spTgt spid="10549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05490"/>
                                        </p:tgtEl>
                                        <p:attrNameLst>
                                          <p:attrName>style.visibility</p:attrName>
                                        </p:attrNameLst>
                                      </p:cBhvr>
                                      <p:to>
                                        <p:strVal val="visible"/>
                                      </p:to>
                                    </p:set>
                                    <p:anim calcmode="lin" valueType="num">
                                      <p:cBhvr>
                                        <p:cTn id="59" dur="1000" fill="hold"/>
                                        <p:tgtEl>
                                          <p:spTgt spid="105490"/>
                                        </p:tgtEl>
                                        <p:attrNameLst>
                                          <p:attrName>ppt_w</p:attrName>
                                        </p:attrNameLst>
                                      </p:cBhvr>
                                      <p:tavLst>
                                        <p:tav tm="0">
                                          <p:val>
                                            <p:fltVal val="0"/>
                                          </p:val>
                                        </p:tav>
                                        <p:tav tm="100000">
                                          <p:val>
                                            <p:strVal val="#ppt_w"/>
                                          </p:val>
                                        </p:tav>
                                      </p:tavLst>
                                    </p:anim>
                                    <p:anim calcmode="lin" valueType="num">
                                      <p:cBhvr>
                                        <p:cTn id="60" dur="1000" fill="hold"/>
                                        <p:tgtEl>
                                          <p:spTgt spid="105490"/>
                                        </p:tgtEl>
                                        <p:attrNameLst>
                                          <p:attrName>ppt_h</p:attrName>
                                        </p:attrNameLst>
                                      </p:cBhvr>
                                      <p:tavLst>
                                        <p:tav tm="0">
                                          <p:val>
                                            <p:fltVal val="0"/>
                                          </p:val>
                                        </p:tav>
                                        <p:tav tm="100000">
                                          <p:val>
                                            <p:strVal val="#ppt_h"/>
                                          </p:val>
                                        </p:tav>
                                      </p:tavLst>
                                    </p:anim>
                                    <p:anim calcmode="lin" valueType="num">
                                      <p:cBhvr>
                                        <p:cTn id="61" dur="1000" fill="hold"/>
                                        <p:tgtEl>
                                          <p:spTgt spid="105490"/>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05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05475"/>
                                        </p:tgtEl>
                                        <p:attrNameLst>
                                          <p:attrName>style.visibility</p:attrName>
                                        </p:attrNameLst>
                                      </p:cBhvr>
                                      <p:to>
                                        <p:strVal val="visible"/>
                                      </p:to>
                                    </p:set>
                                    <p:animEffect transition="in" filter="fade">
                                      <p:cBhvr>
                                        <p:cTn id="67" dur="1000"/>
                                        <p:tgtEl>
                                          <p:spTgt spid="105475"/>
                                        </p:tgtEl>
                                      </p:cBhvr>
                                    </p:animEffect>
                                    <p:anim calcmode="lin" valueType="num">
                                      <p:cBhvr>
                                        <p:cTn id="68" dur="1000" fill="hold"/>
                                        <p:tgtEl>
                                          <p:spTgt spid="105475"/>
                                        </p:tgtEl>
                                        <p:attrNameLst>
                                          <p:attrName>ppt_x</p:attrName>
                                        </p:attrNameLst>
                                      </p:cBhvr>
                                      <p:tavLst>
                                        <p:tav tm="0">
                                          <p:val>
                                            <p:strVal val="#ppt_x"/>
                                          </p:val>
                                        </p:tav>
                                        <p:tav tm="100000">
                                          <p:val>
                                            <p:strVal val="#ppt_x"/>
                                          </p:val>
                                        </p:tav>
                                      </p:tavLst>
                                    </p:anim>
                                    <p:anim calcmode="lin" valueType="num">
                                      <p:cBhvr>
                                        <p:cTn id="69" dur="900" decel="100000" fill="hold"/>
                                        <p:tgtEl>
                                          <p:spTgt spid="10547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054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P spid="105486" grpId="0"/>
      <p:bldP spid="105487" grpId="0"/>
      <p:bldP spid="105488" grpId="0"/>
      <p:bldP spid="105489" grpId="0"/>
      <p:bldP spid="105490" grpId="0"/>
      <p:bldP spid="105491" grpId="0" animBg="1"/>
      <p:bldP spid="105492" grpId="0" animBg="1"/>
      <p:bldP spid="105493" grpId="0" animBg="1"/>
      <p:bldP spid="10549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ea typeface="ＭＳ Ｐゴシック" charset="0"/>
              </a:rPr>
              <a:t>التطورات الآشورية</a:t>
            </a:r>
            <a:endParaRPr lang="en-US" dirty="0">
              <a:ea typeface="ＭＳ Ｐゴシック"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461664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السنة التاسعة من حكم الملك هوشع، سقطت السامرة وتم سبي شعب إسرائيل إلى أشور. واستوطنوا في مستعمرات في حلح، وعلى ضفاف نهر الخابور في جوزان، وبين مدن الميديِّين.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(2مل 17: 6).</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6297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a:t>
            </a:r>
            <a:r>
              <a:rPr kumimoji="0" lang="ar-EG"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وسفروايم</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وأسكنهم في مدن السامرة عوضا عن بني إسرائيل. فاستولى ال</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شوريُّون على السامرة ومدن إسرائيل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الأُخرى</a:t>
            </a:r>
            <a:endPar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(2مل 17: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صعود السامري</a:t>
            </a: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r>
              <a:rPr kumimoji="0" lang="ar-E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الأرقام المكتوبة بخط اليد عدد السنوات التي سبقت يونان عام 760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الإنفصال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وثنية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D89AA8EC-DE69-2FF5-8B8E-80ACAC01D9D2}"/>
              </a:ext>
            </a:extLst>
          </p:cNvPr>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145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1143000" y="0"/>
            <a:ext cx="2209800" cy="1752600"/>
          </a:xfrm>
        </p:spPr>
        <p:txBody>
          <a:bodyPr/>
          <a:lstStyle/>
          <a:p>
            <a:pPr algn="ctr" eaLnBrk="1" hangingPunct="1"/>
            <a:r>
              <a:rPr lang="ar-JO" sz="4000" dirty="0">
                <a:ea typeface="ＭＳ Ｐゴシック" charset="0"/>
              </a:rPr>
              <a:t>الفترة الفارسيَّة</a:t>
            </a:r>
            <a:endParaRPr lang="en-US" sz="4000" dirty="0">
              <a:ea typeface="ＭＳ Ｐゴシック"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الرجوع المتكرر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150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826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wipe(down)">
                                      <p:cBhvr>
                                        <p:cTn id="7" dur="580">
                                          <p:stCondLst>
                                            <p:cond delay="0"/>
                                          </p:stCondLst>
                                        </p:cTn>
                                        <p:tgtEl>
                                          <p:spTgt spid="86025">
                                            <p:txEl>
                                              <p:pRg st="1" end="1"/>
                                            </p:txEl>
                                          </p:spTgt>
                                        </p:tgtEl>
                                      </p:cBhvr>
                                    </p:animEffect>
                                    <p:anim calcmode="lin" valueType="num">
                                      <p:cBhvr>
                                        <p:cTn id="8"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1" end="1"/>
                                            </p:txEl>
                                          </p:spTgt>
                                        </p:tgtEl>
                                      </p:cBhvr>
                                      <p:to x="100000" y="60000"/>
                                    </p:animScale>
                                    <p:animScale>
                                      <p:cBhvr>
                                        <p:cTn id="14" dur="166" decel="50000">
                                          <p:stCondLst>
                                            <p:cond delay="676"/>
                                          </p:stCondLst>
                                        </p:cTn>
                                        <p:tgtEl>
                                          <p:spTgt spid="86025">
                                            <p:txEl>
                                              <p:pRg st="1" end="1"/>
                                            </p:txEl>
                                          </p:spTgt>
                                        </p:tgtEl>
                                      </p:cBhvr>
                                      <p:to x="100000" y="100000"/>
                                    </p:animScale>
                                    <p:animScale>
                                      <p:cBhvr>
                                        <p:cTn id="15" dur="26">
                                          <p:stCondLst>
                                            <p:cond delay="1312"/>
                                          </p:stCondLst>
                                        </p:cTn>
                                        <p:tgtEl>
                                          <p:spTgt spid="86025">
                                            <p:txEl>
                                              <p:pRg st="1" end="1"/>
                                            </p:txEl>
                                          </p:spTgt>
                                        </p:tgtEl>
                                      </p:cBhvr>
                                      <p:to x="100000" y="80000"/>
                                    </p:animScale>
                                    <p:animScale>
                                      <p:cBhvr>
                                        <p:cTn id="16" dur="166" decel="50000">
                                          <p:stCondLst>
                                            <p:cond delay="1338"/>
                                          </p:stCondLst>
                                        </p:cTn>
                                        <p:tgtEl>
                                          <p:spTgt spid="86025">
                                            <p:txEl>
                                              <p:pRg st="1" end="1"/>
                                            </p:txEl>
                                          </p:spTgt>
                                        </p:tgtEl>
                                      </p:cBhvr>
                                      <p:to x="100000" y="100000"/>
                                    </p:animScale>
                                    <p:animScale>
                                      <p:cBhvr>
                                        <p:cTn id="17" dur="26">
                                          <p:stCondLst>
                                            <p:cond delay="1642"/>
                                          </p:stCondLst>
                                        </p:cTn>
                                        <p:tgtEl>
                                          <p:spTgt spid="86025">
                                            <p:txEl>
                                              <p:pRg st="1" end="1"/>
                                            </p:txEl>
                                          </p:spTgt>
                                        </p:tgtEl>
                                      </p:cBhvr>
                                      <p:to x="100000" y="90000"/>
                                    </p:animScale>
                                    <p:animScale>
                                      <p:cBhvr>
                                        <p:cTn id="18" dur="166" decel="50000">
                                          <p:stCondLst>
                                            <p:cond delay="1668"/>
                                          </p:stCondLst>
                                        </p:cTn>
                                        <p:tgtEl>
                                          <p:spTgt spid="86025">
                                            <p:txEl>
                                              <p:pRg st="1" end="1"/>
                                            </p:txEl>
                                          </p:spTgt>
                                        </p:tgtEl>
                                      </p:cBhvr>
                                      <p:to x="100000" y="100000"/>
                                    </p:animScale>
                                    <p:animScale>
                                      <p:cBhvr>
                                        <p:cTn id="19" dur="26">
                                          <p:stCondLst>
                                            <p:cond delay="1808"/>
                                          </p:stCondLst>
                                        </p:cTn>
                                        <p:tgtEl>
                                          <p:spTgt spid="86025">
                                            <p:txEl>
                                              <p:pRg st="1" end="1"/>
                                            </p:txEl>
                                          </p:spTgt>
                                        </p:tgtEl>
                                      </p:cBhvr>
                                      <p:to x="100000" y="95000"/>
                                    </p:animScale>
                                    <p:animScale>
                                      <p:cBhvr>
                                        <p:cTn id="20" dur="166" decel="50000">
                                          <p:stCondLst>
                                            <p:cond delay="1834"/>
                                          </p:stCondLst>
                                        </p:cTn>
                                        <p:tgtEl>
                                          <p:spTgt spid="8602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0" end="0"/>
                                            </p:txEl>
                                          </p:spTgt>
                                        </p:tgtEl>
                                        <p:attrNameLst>
                                          <p:attrName>style.visibility</p:attrName>
                                        </p:attrNameLst>
                                      </p:cBhvr>
                                      <p:to>
                                        <p:strVal val="visible"/>
                                      </p:to>
                                    </p:set>
                                    <p:animEffect transition="in" filter="wipe(down)">
                                      <p:cBhvr>
                                        <p:cTn id="25" dur="580">
                                          <p:stCondLst>
                                            <p:cond delay="0"/>
                                          </p:stCondLst>
                                        </p:cTn>
                                        <p:tgtEl>
                                          <p:spTgt spid="86025">
                                            <p:txEl>
                                              <p:pRg st="0" end="0"/>
                                            </p:txEl>
                                          </p:spTgt>
                                        </p:tgtEl>
                                      </p:cBhvr>
                                    </p:animEffect>
                                    <p:anim calcmode="lin" valueType="num">
                                      <p:cBhvr>
                                        <p:cTn id="26"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0" end="0"/>
                                            </p:txEl>
                                          </p:spTgt>
                                        </p:tgtEl>
                                      </p:cBhvr>
                                      <p:to x="100000" y="60000"/>
                                    </p:animScale>
                                    <p:animScale>
                                      <p:cBhvr>
                                        <p:cTn id="32" dur="166" decel="50000">
                                          <p:stCondLst>
                                            <p:cond delay="676"/>
                                          </p:stCondLst>
                                        </p:cTn>
                                        <p:tgtEl>
                                          <p:spTgt spid="86025">
                                            <p:txEl>
                                              <p:pRg st="0" end="0"/>
                                            </p:txEl>
                                          </p:spTgt>
                                        </p:tgtEl>
                                      </p:cBhvr>
                                      <p:to x="100000" y="100000"/>
                                    </p:animScale>
                                    <p:animScale>
                                      <p:cBhvr>
                                        <p:cTn id="33" dur="26">
                                          <p:stCondLst>
                                            <p:cond delay="1312"/>
                                          </p:stCondLst>
                                        </p:cTn>
                                        <p:tgtEl>
                                          <p:spTgt spid="86025">
                                            <p:txEl>
                                              <p:pRg st="0" end="0"/>
                                            </p:txEl>
                                          </p:spTgt>
                                        </p:tgtEl>
                                      </p:cBhvr>
                                      <p:to x="100000" y="80000"/>
                                    </p:animScale>
                                    <p:animScale>
                                      <p:cBhvr>
                                        <p:cTn id="34" dur="166" decel="50000">
                                          <p:stCondLst>
                                            <p:cond delay="1338"/>
                                          </p:stCondLst>
                                        </p:cTn>
                                        <p:tgtEl>
                                          <p:spTgt spid="86025">
                                            <p:txEl>
                                              <p:pRg st="0" end="0"/>
                                            </p:txEl>
                                          </p:spTgt>
                                        </p:tgtEl>
                                      </p:cBhvr>
                                      <p:to x="100000" y="100000"/>
                                    </p:animScale>
                                    <p:animScale>
                                      <p:cBhvr>
                                        <p:cTn id="35" dur="26">
                                          <p:stCondLst>
                                            <p:cond delay="1642"/>
                                          </p:stCondLst>
                                        </p:cTn>
                                        <p:tgtEl>
                                          <p:spTgt spid="86025">
                                            <p:txEl>
                                              <p:pRg st="0" end="0"/>
                                            </p:txEl>
                                          </p:spTgt>
                                        </p:tgtEl>
                                      </p:cBhvr>
                                      <p:to x="100000" y="90000"/>
                                    </p:animScale>
                                    <p:animScale>
                                      <p:cBhvr>
                                        <p:cTn id="36" dur="166" decel="50000">
                                          <p:stCondLst>
                                            <p:cond delay="1668"/>
                                          </p:stCondLst>
                                        </p:cTn>
                                        <p:tgtEl>
                                          <p:spTgt spid="86025">
                                            <p:txEl>
                                              <p:pRg st="0" end="0"/>
                                            </p:txEl>
                                          </p:spTgt>
                                        </p:tgtEl>
                                      </p:cBhvr>
                                      <p:to x="100000" y="100000"/>
                                    </p:animScale>
                                    <p:animScale>
                                      <p:cBhvr>
                                        <p:cTn id="37" dur="26">
                                          <p:stCondLst>
                                            <p:cond delay="1808"/>
                                          </p:stCondLst>
                                        </p:cTn>
                                        <p:tgtEl>
                                          <p:spTgt spid="86025">
                                            <p:txEl>
                                              <p:pRg st="0" end="0"/>
                                            </p:txEl>
                                          </p:spTgt>
                                        </p:tgtEl>
                                      </p:cBhvr>
                                      <p:to x="100000" y="95000"/>
                                    </p:animScale>
                                    <p:animScale>
                                      <p:cBhvr>
                                        <p:cTn id="38" dur="166" decel="50000">
                                          <p:stCondLst>
                                            <p:cond delay="1834"/>
                                          </p:stCondLst>
                                        </p:cTn>
                                        <p:tgtEl>
                                          <p:spTgt spid="86025">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990600" y="304800"/>
            <a:ext cx="8153400" cy="838200"/>
          </a:xfrm>
        </p:spPr>
        <p:txBody>
          <a:bodyPr/>
          <a:lstStyle/>
          <a:p>
            <a:pPr eaLnBrk="1" hangingPunct="1"/>
            <a:r>
              <a:rPr lang="ar-JO" sz="4000" dirty="0">
                <a:ea typeface="ＭＳ Ｐゴシック" charset="0"/>
              </a:rPr>
              <a:t>خريطة إمبراطوريَّات ما بين العهدين</a:t>
            </a:r>
            <a:endParaRPr lang="en-US" sz="4000" dirty="0">
              <a:ea typeface="ＭＳ Ｐゴシック" charset="0"/>
            </a:endParaRPr>
          </a:p>
        </p:txBody>
      </p:sp>
      <p:sp>
        <p:nvSpPr>
          <p:cNvPr id="52226" name="Text Box 4"/>
          <p:cNvSpPr txBox="1">
            <a:spLocks noChangeArrowheads="1"/>
          </p:cNvSpPr>
          <p:nvPr/>
        </p:nvSpPr>
        <p:spPr bwMode="auto">
          <a:xfrm>
            <a:off x="9324528" y="383"/>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52235"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6"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52233"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152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213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ffectLst>
                  <a:outerShdw blurRad="38100" dist="38100" dir="2700000" algn="tl">
                    <a:srgbClr val="808080"/>
                  </a:outerShdw>
                </a:effectLst>
                <a:ea typeface="Geneva" charset="0"/>
              </a:rPr>
              <a:t>Black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rPr>
              <a:t>الرابط للعرض التقديميِّ "خلفيَّات العهد القديم" متاحٌ على الموقع الإلكترونيّ:</a:t>
            </a:r>
            <a:br>
              <a:rPr lang="ar-JO" sz="2400" dirty="0">
                <a:solidFill>
                  <a:srgbClr val="FFFFFF"/>
                </a:solidFill>
                <a:ea typeface="ＭＳ Ｐゴシック" charset="0"/>
              </a:rPr>
            </a:br>
            <a:r>
              <a:rPr lang="ar-JO" sz="2400" dirty="0">
                <a:solidFill>
                  <a:srgbClr val="FFFFFF"/>
                </a:solidFill>
                <a:ea typeface="ＭＳ Ｐゴシック" charset="0"/>
              </a:rPr>
              <a:t> </a:t>
            </a:r>
            <a:r>
              <a:rPr lang="en-US" sz="2400" dirty="0">
                <a:solidFill>
                  <a:srgbClr val="FFFFFF"/>
                </a:solidFill>
                <a:ea typeface="ＭＳ Ｐゴシック"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2438400"/>
            <a:ext cx="9144000" cy="1143000"/>
          </a:xfrm>
        </p:spPr>
        <p:txBody>
          <a:bodyPr/>
          <a:lstStyle/>
          <a:p>
            <a:pPr eaLnBrk="1" hangingPunct="1"/>
            <a:r>
              <a:rPr lang="ar-JO" altLang="en-US" dirty="0">
                <a:solidFill>
                  <a:schemeClr val="bg1"/>
                </a:solidFill>
                <a:effectLst>
                  <a:outerShdw blurRad="38100" dist="38100" dir="2700000" algn="tl">
                    <a:srgbClr val="808080"/>
                  </a:outerShdw>
                </a:effectLst>
                <a:ea typeface="Geneva" charset="0"/>
              </a:rPr>
              <a:t>بداية فارس</a:t>
            </a:r>
            <a:endParaRPr lang="en-US" altLang="en-US" dirty="0">
              <a:solidFill>
                <a:schemeClr val="bg1"/>
              </a:solidFill>
              <a:effectLst>
                <a:outerShdw blurRad="38100" dist="38100" dir="2700000" algn="tl">
                  <a:srgbClr val="808080"/>
                </a:outerShdw>
              </a:effectLst>
              <a:ea typeface="Geneva"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 Box 5"/>
          <p:cNvSpPr txBox="1">
            <a:spLocks noChangeArrowheads="1"/>
          </p:cNvSpPr>
          <p:nvPr/>
        </p:nvSpPr>
        <p:spPr bwMode="auto">
          <a:xfrm>
            <a:off x="8460433" y="0"/>
            <a:ext cx="607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b="1" dirty="0">
                <a:solidFill>
                  <a:schemeClr val="bg1"/>
                </a:solidFill>
              </a:rPr>
              <a:t>17</a:t>
            </a:r>
            <a:endParaRPr lang="en-US" altLang="en-US" b="1" dirty="0">
              <a:solidFill>
                <a:schemeClr val="bg1"/>
              </a:solidFill>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4923</TotalTime>
  <Words>5284</Words>
  <Application>Microsoft Macintosh PowerPoint</Application>
  <PresentationFormat>On-screen Show (4:3)</PresentationFormat>
  <Paragraphs>536</Paragraphs>
  <Slides>78</Slides>
  <Notes>25</Notes>
  <HiddenSlides>0</HiddenSlides>
  <MMClips>0</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78</vt:i4>
      </vt:variant>
    </vt:vector>
  </HeadingPairs>
  <TitlesOfParts>
    <vt:vector size="110" baseType="lpstr">
      <vt:lpstr>ＭＳ Ｐゴシック</vt:lpstr>
      <vt:lpstr>Times</vt:lpstr>
      <vt:lpstr>Arial</vt:lpstr>
      <vt:lpstr>Arial Black</vt:lpstr>
      <vt:lpstr>Arial Narrow</vt:lpstr>
      <vt:lpstr>Calibri</vt:lpstr>
      <vt:lpstr>Comic Sans MS</vt:lpstr>
      <vt:lpstr>Geneva</vt:lpstr>
      <vt:lpstr>Helvetica</vt:lpstr>
      <vt:lpstr>Tahoma</vt:lpstr>
      <vt:lpstr>Times New Roman</vt:lpstr>
      <vt:lpstr>Trebuchet MS</vt:lpstr>
      <vt:lpstr>Wingdings</vt:lpstr>
      <vt:lpstr>Default Design</vt:lpstr>
      <vt:lpstr>Soaring</vt:lpstr>
      <vt:lpstr>Slit</vt:lpstr>
      <vt:lpstr>Azure</vt:lpstr>
      <vt:lpstr>1_Crumple</vt:lpstr>
      <vt:lpstr>1_Bar Code</vt:lpstr>
      <vt:lpstr>26_Default Design</vt:lpstr>
      <vt:lpstr>27_Default Design</vt:lpstr>
      <vt:lpstr>28_Default Design</vt:lpstr>
      <vt:lpstr>29_Default Design</vt:lpstr>
      <vt:lpstr>1_Azure</vt:lpstr>
      <vt:lpstr>2_Azure</vt:lpstr>
      <vt:lpstr>3_Azure</vt:lpstr>
      <vt:lpstr>1_MEADOW</vt:lpstr>
      <vt:lpstr>1_Default Design</vt:lpstr>
      <vt:lpstr>21_Office Theme</vt:lpstr>
      <vt:lpstr>54_Blank Presentation</vt:lpstr>
      <vt:lpstr>50_Blank Presentation</vt:lpstr>
      <vt:lpstr>2_Default Design</vt:lpstr>
      <vt:lpstr>PowerPoint Presentation</vt:lpstr>
      <vt:lpstr>What do you think of when you think of Persia?</vt:lpstr>
      <vt:lpstr>PowerPoint Presentation</vt:lpstr>
      <vt:lpstr>PowerPoint Presentation</vt:lpstr>
      <vt:lpstr>PowerPoint Presentation</vt:lpstr>
      <vt:lpstr>PowerPoint Presentation</vt:lpstr>
      <vt:lpstr>تشويه الزمن</vt:lpstr>
      <vt:lpstr>بداية فارس</vt:lpstr>
      <vt:lpstr>PowerPoint Presentation</vt:lpstr>
      <vt:lpstr>PowerPoint Presentation</vt:lpstr>
      <vt:lpstr>PowerPoint Presentation</vt:lpstr>
      <vt:lpstr>التاريخ</vt:lpstr>
      <vt:lpstr>عام 539 ق.م سقطت بابل بيد الماديين والفرس، وهكذا حكم داريوس المادي في بابل.      </vt:lpstr>
      <vt:lpstr>إذلال بيلشاصر</vt:lpstr>
      <vt:lpstr>سقوط بابل 539 ق.م</vt:lpstr>
      <vt:lpstr>سقوط بابل (هيرودوت)</vt:lpstr>
      <vt:lpstr>سقوط بابل (هيرودوت)</vt:lpstr>
      <vt:lpstr>PowerPoint Presentation</vt:lpstr>
      <vt:lpstr>PowerPoint Presentation</vt:lpstr>
      <vt:lpstr>التنبؤ عن كورش</vt:lpstr>
      <vt:lpstr>PowerPoint Presentation</vt:lpstr>
      <vt:lpstr>PowerPoint Presentation</vt:lpstr>
      <vt:lpstr>PowerPoint Presentation</vt:lpstr>
      <vt:lpstr>PowerPoint Presentation</vt:lpstr>
      <vt:lpstr>PowerPoint Presentation</vt:lpstr>
      <vt:lpstr>PowerPoint Presentation</vt:lpstr>
      <vt:lpstr>The Persian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اللغة والأدب</vt:lpstr>
      <vt:lpstr>PowerPoint Presentation</vt:lpstr>
      <vt:lpstr>الفن والعمارة</vt:lpstr>
      <vt:lpstr>PowerPoint Presentation</vt:lpstr>
      <vt:lpstr>PowerPoint Presentation</vt:lpstr>
      <vt:lpstr>PowerPoint Presentation</vt:lpstr>
      <vt:lpstr>PowerPoint Presentation</vt:lpstr>
      <vt:lpstr>ماذا يقول الكتاب المقدس عن فارس؟</vt:lpstr>
      <vt:lpstr>PowerPoint Presentation</vt:lpstr>
      <vt:lpstr>PowerPoint Presentation</vt:lpstr>
      <vt:lpstr>كيف أثر الفرس على إسرائيل؟</vt:lpstr>
      <vt:lpstr>دارت الحياة اليهودية حول هيكل سليمان لمدة 400 سنة (959-586 ق.م)</vt:lpstr>
      <vt:lpstr>حافظ اليهود على القداسة  عند المرحضة</vt:lpstr>
      <vt:lpstr>PowerPoint Presentation</vt:lpstr>
      <vt:lpstr>The Postexilic Era</vt:lpstr>
      <vt:lpstr>سبيين استغرق كل منهما ٧٠ سنة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Esther and Mordecai</vt:lpstr>
      <vt:lpstr>خاطرت أستير بحياتها لأجل اليهود (5: 2)</vt:lpstr>
      <vt:lpstr>الآية المفتاحية</vt:lpstr>
      <vt:lpstr>لوقت  مثل  هذا</vt:lpstr>
      <vt:lpstr>لوقت مثل  هذا</vt:lpstr>
      <vt:lpstr>هذا هامان الرديء (7: 6)</vt:lpstr>
      <vt:lpstr>ما هي الدروس التي نستطيع أن نتعلمها من دراسة فارس؟</vt:lpstr>
      <vt:lpstr>مراجعة من دراستنا  للشعوب القديمة  خلال الأسابيع  القليلة السابقة ...</vt:lpstr>
      <vt:lpstr>أية إمبراطورية وأي نظام؟</vt:lpstr>
      <vt:lpstr>التطورات الآشورية</vt:lpstr>
      <vt:lpstr>ترحيلات وتطورات السبي</vt:lpstr>
      <vt:lpstr>الفترة الفارسيَّة</vt:lpstr>
      <vt:lpstr>خريطة إمبراطوريَّات ما بين العهدين</vt:lpstr>
      <vt:lpstr>Black</vt:lpstr>
      <vt:lpstr>الرابط للعرض التقديميِّ "خلفيَّات العهد القديم" متاحٌ على الموقع الإلكترونيّ:  BibleStudyDownloads.org</vt:lpstr>
    </vt:vector>
  </TitlesOfParts>
  <Company>The Soul Searchers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 Ting</dc:creator>
  <cp:lastModifiedBy>Rick Griffith</cp:lastModifiedBy>
  <cp:revision>127</cp:revision>
  <dcterms:created xsi:type="dcterms:W3CDTF">2009-09-23T22:59:38Z</dcterms:created>
  <dcterms:modified xsi:type="dcterms:W3CDTF">2024-03-28T18:08:24Z</dcterms:modified>
</cp:coreProperties>
</file>