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53" r:id="rId3"/>
    <p:sldMasterId id="2147483649" r:id="rId4"/>
    <p:sldMasterId id="2147484165" r:id="rId5"/>
    <p:sldMasterId id="2147484177" r:id="rId6"/>
    <p:sldMasterId id="2147484189" r:id="rId7"/>
    <p:sldMasterId id="2147484202" r:id="rId8"/>
    <p:sldMasterId id="2147484215" r:id="rId9"/>
    <p:sldMasterId id="2147484227" r:id="rId10"/>
    <p:sldMasterId id="2147484239" r:id="rId11"/>
    <p:sldMasterId id="2147484252" r:id="rId12"/>
    <p:sldMasterId id="2147484268" r:id="rId13"/>
    <p:sldMasterId id="2147484281" r:id="rId14"/>
  </p:sldMasterIdLst>
  <p:notesMasterIdLst>
    <p:notesMasterId r:id="rId110"/>
  </p:notesMasterIdLst>
  <p:sldIdLst>
    <p:sldId id="256" r:id="rId15"/>
    <p:sldId id="257" r:id="rId16"/>
    <p:sldId id="260" r:id="rId17"/>
    <p:sldId id="381" r:id="rId18"/>
    <p:sldId id="4127" r:id="rId19"/>
    <p:sldId id="4128" r:id="rId20"/>
    <p:sldId id="4129" r:id="rId21"/>
    <p:sldId id="4130" r:id="rId22"/>
    <p:sldId id="4131" r:id="rId23"/>
    <p:sldId id="4132" r:id="rId24"/>
    <p:sldId id="4133" r:id="rId25"/>
    <p:sldId id="4134" r:id="rId26"/>
    <p:sldId id="4135" r:id="rId27"/>
    <p:sldId id="4136" r:id="rId28"/>
    <p:sldId id="4137" r:id="rId29"/>
    <p:sldId id="4138" r:id="rId30"/>
    <p:sldId id="4139" r:id="rId31"/>
    <p:sldId id="4140" r:id="rId32"/>
    <p:sldId id="4141" r:id="rId33"/>
    <p:sldId id="4142" r:id="rId34"/>
    <p:sldId id="4143" r:id="rId35"/>
    <p:sldId id="4144" r:id="rId36"/>
    <p:sldId id="4145" r:id="rId37"/>
    <p:sldId id="4146" r:id="rId38"/>
    <p:sldId id="4147" r:id="rId39"/>
    <p:sldId id="262" r:id="rId40"/>
    <p:sldId id="364" r:id="rId41"/>
    <p:sldId id="265" r:id="rId42"/>
    <p:sldId id="324" r:id="rId43"/>
    <p:sldId id="318" r:id="rId44"/>
    <p:sldId id="363" r:id="rId45"/>
    <p:sldId id="365" r:id="rId46"/>
    <p:sldId id="366" r:id="rId47"/>
    <p:sldId id="4148" r:id="rId48"/>
    <p:sldId id="4149" r:id="rId49"/>
    <p:sldId id="4150" r:id="rId50"/>
    <p:sldId id="367" r:id="rId51"/>
    <p:sldId id="368" r:id="rId52"/>
    <p:sldId id="275" r:id="rId53"/>
    <p:sldId id="276" r:id="rId54"/>
    <p:sldId id="277" r:id="rId55"/>
    <p:sldId id="369" r:id="rId56"/>
    <p:sldId id="370" r:id="rId57"/>
    <p:sldId id="320" r:id="rId58"/>
    <p:sldId id="321" r:id="rId59"/>
    <p:sldId id="272" r:id="rId60"/>
    <p:sldId id="4978" r:id="rId61"/>
    <p:sldId id="4115" r:id="rId62"/>
    <p:sldId id="4116" r:id="rId63"/>
    <p:sldId id="4117" r:id="rId64"/>
    <p:sldId id="688" r:id="rId65"/>
    <p:sldId id="4120" r:id="rId66"/>
    <p:sldId id="4118" r:id="rId67"/>
    <p:sldId id="4119" r:id="rId68"/>
    <p:sldId id="336" r:id="rId69"/>
    <p:sldId id="690" r:id="rId70"/>
    <p:sldId id="344" r:id="rId71"/>
    <p:sldId id="323" r:id="rId72"/>
    <p:sldId id="322" r:id="rId73"/>
    <p:sldId id="287" r:id="rId74"/>
    <p:sldId id="288" r:id="rId75"/>
    <p:sldId id="295" r:id="rId76"/>
    <p:sldId id="296" r:id="rId77"/>
    <p:sldId id="297" r:id="rId78"/>
    <p:sldId id="298" r:id="rId79"/>
    <p:sldId id="299" r:id="rId80"/>
    <p:sldId id="301" r:id="rId81"/>
    <p:sldId id="311" r:id="rId82"/>
    <p:sldId id="306" r:id="rId83"/>
    <p:sldId id="317" r:id="rId84"/>
    <p:sldId id="303" r:id="rId85"/>
    <p:sldId id="4979" r:id="rId86"/>
    <p:sldId id="4980" r:id="rId87"/>
    <p:sldId id="278" r:id="rId88"/>
    <p:sldId id="338" r:id="rId89"/>
    <p:sldId id="674" r:id="rId90"/>
    <p:sldId id="4981" r:id="rId91"/>
    <p:sldId id="4982" r:id="rId92"/>
    <p:sldId id="4983" r:id="rId93"/>
    <p:sldId id="372" r:id="rId94"/>
    <p:sldId id="4984" r:id="rId95"/>
    <p:sldId id="327" r:id="rId96"/>
    <p:sldId id="355" r:id="rId97"/>
    <p:sldId id="356" r:id="rId98"/>
    <p:sldId id="354" r:id="rId99"/>
    <p:sldId id="292" r:id="rId100"/>
    <p:sldId id="352" r:id="rId101"/>
    <p:sldId id="353" r:id="rId102"/>
    <p:sldId id="328" r:id="rId103"/>
    <p:sldId id="332" r:id="rId104"/>
    <p:sldId id="335" r:id="rId105"/>
    <p:sldId id="359" r:id="rId106"/>
    <p:sldId id="343" r:id="rId107"/>
    <p:sldId id="345" r:id="rId108"/>
    <p:sldId id="380" r:id="rId10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CC00"/>
    <a:srgbClr val="0099CC"/>
    <a:srgbClr val="FF0000"/>
    <a:srgbClr val="FF9900"/>
    <a:srgbClr val="FFCC99"/>
    <a:srgbClr val="000000"/>
    <a:srgbClr val="F4F4F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9532"/>
    <p:restoredTop sz="93849" autoAdjust="0"/>
  </p:normalViewPr>
  <p:slideViewPr>
    <p:cSldViewPr>
      <p:cViewPr varScale="1">
        <p:scale>
          <a:sx n="80" d="100"/>
          <a:sy n="80" d="100"/>
        </p:scale>
        <p:origin x="192" y="1944"/>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viewProps" Target="view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theme" Target="theme/theme1.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notesMaster" Target="notesMasters/notesMaster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defRPr>
            </a:lvl1pPr>
          </a:lstStyle>
          <a:p>
            <a:endParaRPr lang="en-US" altLang="en-US" dirty="0"/>
          </a:p>
        </p:txBody>
      </p:sp>
      <p:sp>
        <p:nvSpPr>
          <p:cNvPr id="206851"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defRPr>
            </a:lvl1pPr>
          </a:lstStyle>
          <a:p>
            <a:endParaRPr lang="en-US" altLang="en-US" dirty="0"/>
          </a:p>
        </p:txBody>
      </p:sp>
      <p:sp>
        <p:nvSpPr>
          <p:cNvPr id="8090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6854"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defRPr>
            </a:lvl1pPr>
          </a:lstStyle>
          <a:p>
            <a:endParaRPr lang="en-US" altLang="en-US" dirty="0"/>
          </a:p>
        </p:txBody>
      </p:sp>
      <p:sp>
        <p:nvSpPr>
          <p:cNvPr id="206855"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28FCE1FA-2359-4889-9CD0-467434E2E2DF}" type="slidenum">
              <a:rPr lang="en-US" altLang="en-US" smtClean="0"/>
              <a:pPr/>
              <a:t>‹#›</a:t>
            </a:fld>
            <a:endParaRPr lang="en-US" altLang="en-US" dirty="0"/>
          </a:p>
        </p:txBody>
      </p:sp>
    </p:spTree>
    <p:extLst>
      <p:ext uri="{BB962C8B-B14F-4D97-AF65-F5344CB8AC3E}">
        <p14:creationId xmlns:p14="http://schemas.microsoft.com/office/powerpoint/2010/main" val="3325212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0"/>
        <a:cs typeface="Geneva" charset="0"/>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Geneva" pitchFamily="-108" charset="-128"/>
        <a:cs typeface="Geneva" charset="0"/>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Geneva" pitchFamily="-108" charset="-128"/>
        <a:cs typeface="Geneva" charset="0"/>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Geneva" pitchFamily="-108" charset="-128"/>
        <a:cs typeface="Geneva" charset="0"/>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Geneva" pitchFamily="-108"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6C1FB53-6E7E-4481-9484-4A8832206295}" type="slidenum">
              <a:rPr lang="en-US" altLang="en-US" sz="1200"/>
              <a:pPr eaLnBrk="1" hangingPunct="1"/>
              <a:t>1</a:t>
            </a:fld>
            <a:endParaRPr lang="en-US" altLang="en-US" sz="1200"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2015 film</a:t>
            </a:r>
            <a:r>
              <a:rPr lang="en-US" baseline="0" dirty="0"/>
              <a:t> </a:t>
            </a:r>
            <a:r>
              <a:rPr lang="mr-IN" baseline="0" dirty="0"/>
              <a:t>"</a:t>
            </a:r>
            <a:r>
              <a:rPr lang="en-US" baseline="0" dirty="0"/>
              <a:t>Patterns of Evidence</a:t>
            </a:r>
            <a:r>
              <a:rPr lang="mr-IN" baseline="0" dirty="0"/>
              <a:t>"</a:t>
            </a:r>
            <a:r>
              <a:rPr lang="en-US" baseline="0" dirty="0"/>
              <a:t> envisions Egyptian chronology as a wall with the timeline on it from 1000 BC on the right tower back to 2000 BC on the left tower. The various eras are indicated in different colors.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639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colored eras followed one another, and the date of the Exodus fits</a:t>
            </a:r>
            <a:r>
              <a:rPr lang="en-US" baseline="0" dirty="0"/>
              <a:t> in somewhere. The question is, where?  In this depiction held by most liberal scholars, it is in the middle of the 13</a:t>
            </a:r>
            <a:r>
              <a:rPr lang="en-US" baseline="30000" dirty="0"/>
              <a:t>th</a:t>
            </a:r>
            <a:r>
              <a:rPr lang="en-US" baseline="0" dirty="0"/>
              <a:t> century around 1250 BC. This would be in the 19</a:t>
            </a:r>
            <a:r>
              <a:rPr lang="en-US" baseline="30000" dirty="0"/>
              <a:t>th</a:t>
            </a:r>
            <a:r>
              <a:rPr lang="en-US" baseline="0" dirty="0"/>
              <a:t> dynasty according to the traditional dating of the dynasties.  Such scholars interpret archaeology and the Bible as supporting this late date. But is 1250 BC the best attested date in both archaeology and the Bible? Some do not think so, so they follow an earlier date as depicted in the arrow pointing to the left.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43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Advocates of the Early Exodus also see it occurring</a:t>
            </a:r>
            <a:r>
              <a:rPr lang="en-US" baseline="0" dirty="0"/>
              <a:t> in the New Kingdom, but in the 18</a:t>
            </a:r>
            <a:r>
              <a:rPr lang="en-US" baseline="30000" dirty="0"/>
              <a:t>th</a:t>
            </a:r>
            <a:r>
              <a:rPr lang="en-US" baseline="0" dirty="0"/>
              <a:t> rather than the 19</a:t>
            </a:r>
            <a:r>
              <a:rPr lang="en-US" baseline="30000" dirty="0"/>
              <a:t>th</a:t>
            </a:r>
            <a:r>
              <a:rPr lang="en-US" baseline="0" dirty="0"/>
              <a:t> dynasty.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76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01-Genesis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39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dirty="0"/>
          </a:p>
          <a:p>
            <a:r>
              <a:rPr lang="en-US" dirty="0"/>
              <a:t>From the article:</a:t>
            </a:r>
          </a:p>
          <a:p>
            <a:r>
              <a:rPr lang="en-US"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711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dirty="0"/>
          </a:p>
          <a:p>
            <a:r>
              <a:rPr lang="en-US" dirty="0"/>
              <a:t>From the article:</a:t>
            </a:r>
          </a:p>
          <a:p>
            <a:r>
              <a:rPr lang="en-US"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115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351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dirty="0"/>
          </a:p>
          <a:p>
            <a:r>
              <a:rPr lang="en-US" dirty="0"/>
              <a:t>From the article:</a:t>
            </a:r>
          </a:p>
          <a:p>
            <a:r>
              <a:rPr lang="en-US"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15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18EBF84-6387-484A-A59A-B3931C68BB8D}" type="slidenum">
              <a:rPr lang="en-US" altLang="en-US" sz="1200"/>
              <a:pPr eaLnBrk="1" hangingPunct="1"/>
              <a:t>2</a:t>
            </a:fld>
            <a:endParaRPr lang="en-US" altLang="en-US" sz="1200" dirty="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0D358-713E-214D-BD66-A5A7BE250CD3}"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sz="1600" dirty="0"/>
              <a:t>So</a:t>
            </a:r>
            <a:r>
              <a:rPr lang="en-US" altLang="zh-CN" sz="1600" baseline="0" dirty="0"/>
              <a:t> w</a:t>
            </a:r>
            <a:r>
              <a:rPr lang="en-US" altLang="zh-CN" sz="1600" dirty="0"/>
              <a:t>e really have two major views on the chronology</a:t>
            </a:r>
            <a:r>
              <a:rPr lang="en-US" altLang="zh-CN" sz="1600" baseline="0" dirty="0"/>
              <a:t> of Egypt.  The traditional view puts the pyramids before Abraham and goes all the way back three millennia.</a:t>
            </a:r>
          </a:p>
          <a:p>
            <a:pPr eaLnBrk="1" hangingPunct="1"/>
            <a:r>
              <a:rPr lang="en-US" altLang="zh-CN" sz="1600" baseline="0" dirty="0"/>
              <a:t>• However, there is another view which I believe is more biblical in the column on the right. This takes the years of Genesis 5 and 11 in their normal sense, going all the way back to the creation of Adam and Eve (see the Genesis PPT).  </a:t>
            </a:r>
            <a:r>
              <a:rPr lang="en-US" altLang="zh-CN" sz="1600" dirty="0"/>
              <a:t>Note the shift of 700 years in using</a:t>
            </a:r>
            <a:r>
              <a:rPr lang="en-US" altLang="zh-CN" sz="1600" baseline="0" dirty="0"/>
              <a:t> this biblical chronology (see support also in OT Survey notes, 85-90).</a:t>
            </a:r>
            <a:endParaRPr lang="en-US" altLang="zh-CN" sz="1600" dirty="0"/>
          </a:p>
          <a:p>
            <a:pPr eaLnBrk="1" hangingPunct="1"/>
            <a:endParaRPr lang="en-US" altLang="zh-CN" sz="1600" dirty="0"/>
          </a:p>
          <a:p>
            <a:pPr eaLnBrk="1" hangingPunct="1"/>
            <a:r>
              <a:rPr lang="en-US" altLang="zh-CN" sz="1600" dirty="0"/>
              <a:t>https://</a:t>
            </a:r>
            <a:r>
              <a:rPr lang="en-US" altLang="zh-CN" sz="1600" dirty="0" err="1"/>
              <a:t>portal.tiu.edu</a:t>
            </a:r>
            <a:r>
              <a:rPr lang="en-US" altLang="zh-CN" sz="1600" dirty="0"/>
              <a:t>/</a:t>
            </a:r>
            <a:r>
              <a:rPr lang="en-US" altLang="zh-CN" sz="1600" dirty="0" err="1"/>
              <a:t>uportal</a:t>
            </a:r>
            <a:r>
              <a:rPr lang="en-US" altLang="zh-CN" sz="1600" dirty="0"/>
              <a:t>/teds/</a:t>
            </a:r>
            <a:r>
              <a:rPr lang="en-US" altLang="zh-CN" sz="1600" dirty="0" err="1"/>
              <a:t>otdept</a:t>
            </a:r>
            <a:r>
              <a:rPr lang="en-US" altLang="zh-CN" sz="1600" dirty="0"/>
              <a:t>/</a:t>
            </a:r>
            <a:r>
              <a:rPr lang="en-US" altLang="zh-CN" sz="1600" dirty="0" err="1"/>
              <a:t>jhoffmeier</a:t>
            </a:r>
            <a:r>
              <a:rPr lang="en-US" altLang="zh-CN" sz="1600" dirty="0"/>
              <a:t> for first column</a:t>
            </a:r>
          </a:p>
          <a:p>
            <a:r>
              <a:rPr lang="en-US" altLang="zh-CN" dirty="0"/>
              <a:t>https://</a:t>
            </a:r>
            <a:r>
              <a:rPr lang="en-US" altLang="zh-CN" dirty="0" err="1"/>
              <a:t>answersingenesis.org</a:t>
            </a:r>
            <a:r>
              <a:rPr lang="en-US" altLang="zh-CN" dirty="0"/>
              <a:t>/archaeology/ancient-</a:t>
            </a:r>
            <a:r>
              <a:rPr lang="en-US" altLang="zh-CN" dirty="0" err="1"/>
              <a:t>egypt</a:t>
            </a:r>
            <a:r>
              <a:rPr lang="en-US" altLang="zh-CN" dirty="0"/>
              <a:t>/</a:t>
            </a:r>
            <a:r>
              <a:rPr lang="en-US" altLang="zh-CN" dirty="0" err="1"/>
              <a:t>doesnt</a:t>
            </a:r>
            <a:r>
              <a:rPr lang="en-US" altLang="zh-CN" dirty="0"/>
              <a:t>-</a:t>
            </a:r>
            <a:r>
              <a:rPr lang="en-US" altLang="zh-CN" dirty="0" err="1"/>
              <a:t>egyptian</a:t>
            </a:r>
            <a:r>
              <a:rPr lang="en-US" altLang="zh-CN" dirty="0"/>
              <a:t>-chronology-prove-bible-unreliable/ for second column in The New Answers Book 2, </a:t>
            </a:r>
            <a:r>
              <a:rPr lang="en-US" dirty="0"/>
              <a:t>Chapter 24</a:t>
            </a:r>
          </a:p>
          <a:p>
            <a:r>
              <a:rPr lang="mr-IN" dirty="0"/>
              <a:t>"</a:t>
            </a:r>
            <a:r>
              <a:rPr lang="en-US" dirty="0" err="1"/>
              <a:t>Doesn</a:t>
            </a:r>
            <a:r>
              <a:rPr lang="fr-FR" dirty="0"/>
              <a:t>'</a:t>
            </a:r>
            <a:r>
              <a:rPr lang="en-US" dirty="0"/>
              <a:t>t Egyptian Chronology Prove That the Bible Is Unreliable?</a:t>
            </a:r>
            <a:r>
              <a:rPr lang="mr-IN" dirty="0"/>
              <a:t>"</a:t>
            </a:r>
            <a:r>
              <a:rPr lang="en-US" dirty="0"/>
              <a:t> by Dr. Elizabeth Mitchell on July 22, 2010</a:t>
            </a:r>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13A762A-D104-4426-85F9-E5159DD87A6D}" type="slidenum">
              <a:rPr lang="en-US" altLang="en-US" sz="1200"/>
              <a:pPr eaLnBrk="1" hangingPunct="1"/>
              <a:t>29</a:t>
            </a:fld>
            <a:endParaRPr lang="en-US" altLang="en-US" sz="1200" dirty="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http://</a:t>
            </a:r>
            <a:r>
              <a:rPr lang="en-US" altLang="en-US" dirty="0" err="1">
                <a:ea typeface="ＭＳ Ｐゴシック" pitchFamily="34" charset="-128"/>
              </a:rPr>
              <a:t>home.uchicago.edu</a:t>
            </a:r>
            <a:r>
              <a:rPr lang="en-US" altLang="en-US" dirty="0">
                <a:ea typeface="ＭＳ Ｐゴシック" pitchFamily="34" charset="-128"/>
              </a:rPr>
              <a:t>/~uc05/Two-</a:t>
            </a:r>
            <a:r>
              <a:rPr lang="en-US" altLang="en-US" dirty="0" err="1">
                <a:ea typeface="ＭＳ Ｐゴシック" pitchFamily="34" charset="-128"/>
              </a:rPr>
              <a:t>Sheep.jpg</a:t>
            </a:r>
            <a:endParaRPr lang="en-US" altLang="en-US" dirty="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AFBAC8-A69C-7143-B1A7-5536ABBBE5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The Pharaoh</a:t>
            </a:r>
            <a:r>
              <a:rPr lang="en-US" altLang="zh-CN" baseline="0" dirty="0">
                <a:latin typeface="Times New Roman" charset="0"/>
              </a:rPr>
              <a:t> of the Exodus had to be one of the few rulers whose son did not succeed him, as the son died in the tenth plague. </a:t>
            </a:r>
            <a:r>
              <a:rPr lang="en-US" altLang="zh-CN" dirty="0">
                <a:latin typeface="Times New Roman" charset="0"/>
              </a:rPr>
              <a:t>Conservatives place the Exodus within</a:t>
            </a:r>
            <a:r>
              <a:rPr lang="en-US" altLang="zh-CN" baseline="0" dirty="0">
                <a:latin typeface="Times New Roman" charset="0"/>
              </a:rPr>
              <a:t> the 18</a:t>
            </a:r>
            <a:r>
              <a:rPr lang="en-US" altLang="zh-CN" baseline="30000" dirty="0">
                <a:latin typeface="Times New Roman" charset="0"/>
              </a:rPr>
              <a:t>th</a:t>
            </a:r>
            <a:r>
              <a:rPr lang="en-US" altLang="zh-CN" baseline="0" dirty="0">
                <a:latin typeface="Times New Roman" charset="0"/>
              </a:rPr>
              <a:t> Egyptian dynasty at about 1446 BC. This means that Amenhotep II (also known as Amenophis II) ruled Egypt as Pharaoh.</a:t>
            </a:r>
            <a:endParaRPr lang="zh-CN" alt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643CE6-D4C3-5A45-AD8C-73DD5BBA43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C8F927-6CC2-5D4B-A108-7D792D79E0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mr-IN" altLang="ja-JP"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dirty="0"/>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dirty="0" err="1">
                <a:solidFill>
                  <a:schemeClr val="bg1"/>
                </a:solidFill>
              </a:rPr>
              <a:t>Menophres</a:t>
            </a:r>
            <a:r>
              <a:rPr lang="en-US" altLang="ja-JP" sz="2400" dirty="0">
                <a:solidFill>
                  <a:schemeClr val="bg1"/>
                </a:solidFill>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mr-IN" altLang="ja-JP"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r>
              <a:rPr lang="en-US" altLang="zh-CN" dirty="0">
                <a:latin typeface="Times New Roman" charset="0"/>
              </a:rPr>
              <a:t> accessed February 2015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CBA7A1-9304-A34E-A480-9AFB013428C0}"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67736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266097-72F6-A743-AD8F-09AC214B900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69FE2E-F951-D748-AC68-72B9EA67CF2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7AE77B-389B-454E-A93F-1006020E99F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9C5EAC-BA6D-1E47-B841-B8E90D994C8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35942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4720D68-0F26-4B8C-A00E-9EE9E0410F8A}" type="slidenum">
              <a:rPr lang="en-US" altLang="en-US" sz="1200"/>
              <a:pPr eaLnBrk="1" hangingPunct="1"/>
              <a:t>3</a:t>
            </a:fld>
            <a:endParaRPr lang="en-US" altLang="en-US" sz="1200" dirty="0"/>
          </a:p>
        </p:txBody>
      </p:sp>
      <p:sp>
        <p:nvSpPr>
          <p:cNvPr id="87042" name="Rectangle 1026"/>
          <p:cNvSpPr>
            <a:spLocks noGrp="1" noRot="1" noChangeAspect="1" noChangeArrowheads="1" noTextEdit="1"/>
          </p:cNvSpPr>
          <p:nvPr>
            <p:ph type="sldImg"/>
          </p:nvPr>
        </p:nvSpPr>
        <p:spPr>
          <a:ln/>
        </p:spPr>
      </p:sp>
      <p:sp>
        <p:nvSpPr>
          <p:cNvPr id="870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889EDE-F37A-1741-B8B6-8D5FF82063D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C64A9A-5C3F-154F-A766-2B7817531AC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0C446B-89D1-4B3F-A31E-ED20219BC904}" type="slidenum">
              <a:rPr lang="en-US" altLang="en-US" sz="1200"/>
              <a:pPr eaLnBrk="1" hangingPunct="1"/>
              <a:t>55</a:t>
            </a:fld>
            <a:endParaRPr lang="en-US" altLang="en-US" sz="1200" dirty="0"/>
          </a:p>
        </p:txBody>
      </p:sp>
      <p:sp>
        <p:nvSpPr>
          <p:cNvPr id="120834" name="Rectangle 1026"/>
          <p:cNvSpPr>
            <a:spLocks noGrp="1" noRot="1" noChangeAspect="1" noChangeArrowheads="1" noTextEdit="1"/>
          </p:cNvSpPr>
          <p:nvPr>
            <p:ph type="sldImg"/>
          </p:nvPr>
        </p:nvSpPr>
        <p:spPr>
          <a:ln/>
        </p:spPr>
      </p:sp>
      <p:sp>
        <p:nvSpPr>
          <p:cNvPr id="1208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B302D-6403-C248-BD7F-CDFF1E20F584}" type="slidenum">
              <a:rPr kumimoji="0" lang="zh-CN" altLang="en-US" sz="1200" b="0" i="0" u="none" strike="noStrike" kern="1200" cap="none" spc="0" normalizeH="0" baseline="0" noProof="0">
                <a:ln>
                  <a:noFill/>
                </a:ln>
                <a:solidFill>
                  <a:srgbClr val="1F497D"/>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zh-CN" sz="1200" b="0" i="0" u="none" strike="noStrike" kern="1200" cap="none" spc="0" normalizeH="0" baseline="0" noProof="0">
              <a:ln>
                <a:noFill/>
              </a:ln>
              <a:solidFill>
                <a:srgbClr val="1F497D"/>
              </a:solidFill>
              <a:effectLst/>
              <a:uLnTx/>
              <a:uFillTx/>
              <a:latin typeface="Times New Roman"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tLang="zh-CN" sz="1600" dirty="0">
                <a:latin typeface="Times New Roman" charset="0"/>
              </a:rPr>
              <a:t>W.F. Albright supported the northern route through the Mediterranean, but this route would not be an 11 day trip from Sinai to Kadesh </a:t>
            </a:r>
            <a:r>
              <a:rPr lang="en-US" altLang="zh-CN" sz="1600" dirty="0" err="1">
                <a:latin typeface="Times New Roman" charset="0"/>
              </a:rPr>
              <a:t>Barnea</a:t>
            </a:r>
            <a:r>
              <a:rPr lang="en-US" altLang="zh-CN" sz="1600" dirty="0">
                <a:latin typeface="Times New Roman" charset="0"/>
              </a:rPr>
              <a:t> (Deut. 1:2).</a:t>
            </a:r>
          </a:p>
          <a:p>
            <a:r>
              <a:rPr lang="en-US" altLang="zh-CN" sz="1600" dirty="0">
                <a:latin typeface="Times New Roman" charset="0"/>
              </a:rPr>
              <a:t>About 15 to 16 locations for Mount Sinai have been proposed–even as far north as right under Kadesh </a:t>
            </a:r>
            <a:r>
              <a:rPr lang="en-US" altLang="zh-CN" sz="1600" dirty="0" err="1">
                <a:latin typeface="Times New Roman" charset="0"/>
              </a:rPr>
              <a:t>Barnea</a:t>
            </a:r>
            <a:r>
              <a:rPr lang="en-US" altLang="zh-CN" sz="1600" dirty="0">
                <a:latin typeface="Times New Roman" charset="0"/>
              </a:rPr>
              <a:t>!</a:t>
            </a:r>
          </a:p>
          <a:p>
            <a:r>
              <a:rPr lang="en-US" altLang="zh-CN" sz="1600" dirty="0">
                <a:latin typeface="Times New Roman" charset="0"/>
              </a:rPr>
              <a:t>Interestingly, quail migrate from Sudan to Europe each spring but do not cross the Mediterranean Sea.  Instead, they cross over the Gulf of Suez into the Wilderness of Sin.  After crossing this huge body of water without rest, they must rest and eat for a few days on the other side to regain their strength for the rest of the journey.  They are literally </a:t>
            </a:r>
            <a:r>
              <a:rPr lang="mr-IN" altLang="zh-CN" sz="1600" dirty="0">
                <a:latin typeface="Times New Roman" charset="0"/>
              </a:rPr>
              <a:t>"</a:t>
            </a:r>
            <a:r>
              <a:rPr lang="en-US" altLang="zh-CN" sz="1600" dirty="0">
                <a:latin typeface="Times New Roman" charset="0"/>
              </a:rPr>
              <a:t>sitting ducks: (quail, actually!), just like Israel experienced after crying out for quail (Exod. 16:13; Num. 11:31-32).</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Why was Mount Sinai so important for Israel? Discuss this with one or two of your classmates.</a:t>
            </a:r>
          </a:p>
          <a:p>
            <a:endParaRPr lang="en-US" dirty="0"/>
          </a:p>
        </p:txBody>
      </p:sp>
      <p:sp>
        <p:nvSpPr>
          <p:cNvPr id="4" name="Slide Number Placeholder 3"/>
          <p:cNvSpPr>
            <a:spLocks noGrp="1"/>
          </p:cNvSpPr>
          <p:nvPr>
            <p:ph type="sldNum" sz="quarter" idx="5"/>
          </p:nvPr>
        </p:nvSpPr>
        <p:spPr/>
        <p:txBody>
          <a:bodyPr/>
          <a:lstStyle/>
          <a:p>
            <a:fld id="{28FCE1FA-2359-4889-9CD0-467434E2E2DF}" type="slidenum">
              <a:rPr lang="en-US" altLang="en-US" smtClean="0"/>
              <a:pPr/>
              <a:t>59</a:t>
            </a:fld>
            <a:endParaRPr lang="en-US" altLang="en-US" dirty="0"/>
          </a:p>
        </p:txBody>
      </p:sp>
    </p:spTree>
    <p:extLst>
      <p:ext uri="{BB962C8B-B14F-4D97-AF65-F5344CB8AC3E}">
        <p14:creationId xmlns:p14="http://schemas.microsoft.com/office/powerpoint/2010/main" val="23477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DB45B0-6C0F-8E47-844F-72223E4F1D0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3A763E-1595-4E41-8B71-DAED222B93A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A3F39D-50BB-F24A-B8A6-FA1C0F70B84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0C79F1-C681-3442-9D81-330A559F4095}"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514785-3D4D-5C46-A1FA-728F74D8BF9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Wilson, 47 and notes, 219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0D358-713E-214D-BD66-A5A7BE250CD3}"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sz="1600" dirty="0"/>
              <a:t>https://</a:t>
            </a:r>
            <a:r>
              <a:rPr lang="en-US" altLang="zh-CN" sz="1600" dirty="0" err="1"/>
              <a:t>portal.tiu.edu</a:t>
            </a:r>
            <a:r>
              <a:rPr lang="en-US" altLang="zh-CN" sz="1600" dirty="0"/>
              <a:t>/</a:t>
            </a:r>
            <a:r>
              <a:rPr lang="en-US" altLang="zh-CN" sz="1600" dirty="0" err="1"/>
              <a:t>uportal</a:t>
            </a:r>
            <a:r>
              <a:rPr lang="en-US" altLang="zh-CN" sz="1600" dirty="0"/>
              <a:t>/teds/</a:t>
            </a:r>
            <a:r>
              <a:rPr lang="en-US" altLang="zh-CN" sz="1600" dirty="0" err="1"/>
              <a:t>otdept</a:t>
            </a:r>
            <a:r>
              <a:rPr lang="en-US" altLang="zh-CN" sz="1600" dirty="0"/>
              <a:t>/</a:t>
            </a:r>
            <a:r>
              <a:rPr lang="en-US" altLang="zh-CN" sz="1600" dirty="0" err="1"/>
              <a:t>jhoffmeier</a:t>
            </a:r>
            <a:endParaRPr lang="en-US"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79EE052-BB91-4491-BD9B-4A0626791B5E}" type="slidenum">
              <a:rPr lang="en-US" altLang="en-US" sz="1200"/>
              <a:pPr eaLnBrk="1" hangingPunct="1"/>
              <a:t>87</a:t>
            </a:fld>
            <a:endParaRPr lang="en-US" altLang="en-US" sz="1200" dirty="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http://</a:t>
            </a:r>
            <a:r>
              <a:rPr lang="en-US" altLang="en-US" dirty="0" err="1">
                <a:ea typeface="ＭＳ Ｐゴシック" pitchFamily="34" charset="-128"/>
              </a:rPr>
              <a:t>nefertiti.iwebland.com</a:t>
            </a:r>
            <a:r>
              <a:rPr lang="en-US" altLang="en-US" dirty="0">
                <a:ea typeface="ＭＳ Ｐゴシック" pitchFamily="34" charset="-128"/>
              </a:rPr>
              <a:t>/</a:t>
            </a:r>
            <a:r>
              <a:rPr lang="en-US" altLang="en-US" dirty="0" err="1">
                <a:ea typeface="ＭＳ Ｐゴシック" pitchFamily="34" charset="-128"/>
              </a:rPr>
              <a:t>amarnaletters.htm</a:t>
            </a:r>
            <a:endParaRPr lang="en-US" altLang="en-US" dirty="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233CD2B-AE6C-4ADE-93B9-B1D6795EE2CD}" type="slidenum">
              <a:rPr lang="en-US" altLang="en-US" sz="1200"/>
              <a:pPr eaLnBrk="1" hangingPunct="1"/>
              <a:t>88</a:t>
            </a:fld>
            <a:endParaRPr lang="en-US" altLang="en-US" sz="1200" dirty="0"/>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itchFamily="34" charset="-128"/>
              </a:rPr>
              <a:t>http://</a:t>
            </a:r>
            <a:r>
              <a:rPr lang="en-US" altLang="en-US" dirty="0" err="1">
                <a:ea typeface="ＭＳ Ｐゴシック" pitchFamily="34" charset="-128"/>
              </a:rPr>
              <a:t>nefertiti.iwebland.com</a:t>
            </a:r>
            <a:r>
              <a:rPr lang="en-US" altLang="en-US" dirty="0">
                <a:ea typeface="ＭＳ Ｐゴシック" pitchFamily="34" charset="-128"/>
              </a:rPr>
              <a:t>/</a:t>
            </a:r>
            <a:r>
              <a:rPr lang="en-US" altLang="en-US" dirty="0" err="1">
                <a:ea typeface="ＭＳ Ｐゴシック" pitchFamily="34" charset="-128"/>
              </a:rPr>
              <a:t>amarnaletters.htm</a:t>
            </a:r>
            <a:endParaRPr lang="en-US" altLang="en-US" dirty="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5AE4B32-78AA-4562-94E4-90A202361E8B}" type="slidenum">
              <a:rPr lang="en-US" altLang="en-US" sz="1200"/>
              <a:pPr eaLnBrk="1" hangingPunct="1"/>
              <a:t>89</a:t>
            </a:fld>
            <a:endParaRPr lang="en-US" altLang="en-US" sz="1200"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B71992C-E2EC-4A66-9FB2-093E8102CE5E}" type="slidenum">
              <a:rPr lang="en-US" altLang="en-US" sz="1200"/>
              <a:pPr eaLnBrk="1" hangingPunct="1"/>
              <a:t>92</a:t>
            </a:fld>
            <a:endParaRPr lang="en-US" altLang="en-US" sz="1200" dirty="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86B2ACA-EF26-4F88-B796-2682CC911D66}" type="slidenum">
              <a:rPr lang="en-US" altLang="en-US" sz="1200"/>
              <a:pPr eaLnBrk="1" hangingPunct="1"/>
              <a:t>93</a:t>
            </a:fld>
            <a:endParaRPr lang="en-US" altLang="en-US" sz="1200"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a:t>
            </a: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AFBAC8-A69C-7143-B1A7-5536ABBBE5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The Pharaoh</a:t>
            </a:r>
            <a:r>
              <a:rPr lang="en-US" altLang="zh-CN" baseline="0" dirty="0">
                <a:latin typeface="Times New Roman" charset="0"/>
              </a:rPr>
              <a:t> of the Exodus had to be one of the few rulers whose son did not succeed him, as the son died in the tenth plague. </a:t>
            </a:r>
            <a:r>
              <a:rPr lang="en-US" altLang="zh-CN" dirty="0">
                <a:latin typeface="Times New Roman" charset="0"/>
              </a:rPr>
              <a:t>Conservatives place the Exodus within</a:t>
            </a:r>
            <a:r>
              <a:rPr lang="en-US" altLang="zh-CN" baseline="0" dirty="0">
                <a:latin typeface="Times New Roman" charset="0"/>
              </a:rPr>
              <a:t> the 18</a:t>
            </a:r>
            <a:r>
              <a:rPr lang="en-US" altLang="zh-CN" baseline="30000" dirty="0">
                <a:latin typeface="Times New Roman" charset="0"/>
              </a:rPr>
              <a:t>th</a:t>
            </a:r>
            <a:r>
              <a:rPr lang="en-US" altLang="zh-CN" baseline="0" dirty="0">
                <a:latin typeface="Times New Roman" charset="0"/>
              </a:rPr>
              <a:t> Egyptian dynasty at about 1446 BC. This means that Amenhotep II (also known as Amenophis II) ruled Egypt as Pharaoh.</a:t>
            </a:r>
            <a:endParaRPr lang="zh-CN" alt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643CE6-D4C3-5A45-AD8C-73DD5BBA43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C8F927-6CC2-5D4B-A108-7D792D79E0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mr-IN" altLang="ja-JP"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dirty="0"/>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dirty="0" err="1">
                <a:solidFill>
                  <a:schemeClr val="bg1"/>
                </a:solidFill>
              </a:rPr>
              <a:t>Menophres</a:t>
            </a:r>
            <a:r>
              <a:rPr lang="en-US" altLang="ja-JP" sz="2400" dirty="0">
                <a:solidFill>
                  <a:schemeClr val="bg1"/>
                </a:solidFill>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mr-IN" altLang="ja-JP"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r>
              <a:rPr lang="en-US" altLang="zh-CN" dirty="0">
                <a:latin typeface="Times New Roman" charset="0"/>
              </a:rPr>
              <a:t> accessed February 2015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0D358-713E-214D-BD66-A5A7BE250CD3}"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zh-CN" dirty="0"/>
              <a:t>The Traditional Chronology places the</a:t>
            </a:r>
            <a:r>
              <a:rPr lang="en-US" altLang="zh-CN" baseline="0" dirty="0"/>
              <a:t> dynasties in sequence from 1 to 30, but why? This is due to the Greek ruler over Egypt called Ptolemy around </a:t>
            </a:r>
          </a:p>
          <a:p>
            <a:endParaRPr lang="en-US" altLang="zh-CN" baseline="0" dirty="0"/>
          </a:p>
          <a:p>
            <a:r>
              <a:rPr lang="en-US" altLang="zh-CN" dirty="0"/>
              <a:t>Obviously, the Flood around 2400 BC could not occur 700</a:t>
            </a:r>
            <a:r>
              <a:rPr lang="en-US" altLang="zh-CN" baseline="0" dirty="0"/>
              <a:t> years after the first dynasty began.</a:t>
            </a:r>
            <a:endParaRPr lang="en-US" altLang="zh-CN" dirty="0"/>
          </a:p>
          <a:p>
            <a:endParaRPr lang="en-US" altLang="zh-CN" dirty="0"/>
          </a:p>
          <a:p>
            <a:r>
              <a:rPr lang="en-US" altLang="zh-CN" dirty="0"/>
              <a:t>See also </a:t>
            </a:r>
            <a:r>
              <a:rPr lang="en-US" dirty="0"/>
              <a:t>John F. Ashton and David Down, Unwrapping the Pharaohs: How Egyptian Archaeology Confirms the Biblical Timeline</a:t>
            </a:r>
            <a:r>
              <a:rPr lang="en-US" baseline="0" dirty="0"/>
              <a:t> (</a:t>
            </a:r>
            <a:r>
              <a:rPr lang="en-US" dirty="0"/>
              <a:t>Green Forest, AR: Master Books, 2006). ISBN 0890514682</a:t>
            </a:r>
          </a:p>
          <a:p>
            <a:endParaRPr lang="en-US" dirty="0"/>
          </a:p>
          <a:p>
            <a:r>
              <a:rPr lang="en-US" dirty="0"/>
              <a:t>See also </a:t>
            </a:r>
            <a:r>
              <a:rPr lang="mr-IN" dirty="0"/>
              <a:t>"</a:t>
            </a:r>
            <a:r>
              <a:rPr lang="en-US" dirty="0"/>
              <a:t>Egyptian</a:t>
            </a:r>
            <a:r>
              <a:rPr lang="en-US" baseline="0" dirty="0"/>
              <a:t> Chronology,</a:t>
            </a:r>
            <a:r>
              <a:rPr lang="mr-IN" baseline="0" dirty="0"/>
              <a:t>"</a:t>
            </a:r>
            <a:r>
              <a:rPr lang="en-US" baseline="0" dirty="0"/>
              <a:t> at </a:t>
            </a:r>
            <a:r>
              <a:rPr lang="en-US" dirty="0"/>
              <a:t>http://</a:t>
            </a:r>
            <a:r>
              <a:rPr lang="en-US" dirty="0" err="1"/>
              <a:t>creationwiki.org</a:t>
            </a:r>
            <a:r>
              <a:rPr lang="en-US" dirty="0"/>
              <a:t>/Egyptian_chronology#cite_note-Jaroncyk-1 (accessed 6 August 2015)</a:t>
            </a:r>
          </a:p>
          <a:p>
            <a:endParaRPr lang="en-US"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0D358-713E-214D-BD66-A5A7BE250CD3}"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endParaRPr lang="en-US" altLang="zh-CN" dirty="0"/>
          </a:p>
          <a:p>
            <a:r>
              <a:rPr lang="en-US" altLang="zh-CN" dirty="0"/>
              <a:t>See</a:t>
            </a:r>
            <a:r>
              <a:rPr lang="en-US" altLang="zh-CN" baseline="0" dirty="0"/>
              <a:t> the film review by Dr. Elizabeth Mitchell at https://</a:t>
            </a:r>
            <a:r>
              <a:rPr lang="en-US" altLang="zh-CN" baseline="0" dirty="0" err="1"/>
              <a:t>answersingenesis.org</a:t>
            </a:r>
            <a:r>
              <a:rPr lang="en-US" altLang="zh-CN" baseline="0" dirty="0"/>
              <a:t>/reviews/movies/movie-review-patterns-of-evidence-exodus/</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E9B6013-15BD-4BDE-BDF8-8B7E0C2F777D}" type="slidenum">
              <a:rPr lang="en-US" altLang="en-US" smtClean="0"/>
              <a:pPr/>
              <a:t>‹#›</a:t>
            </a:fld>
            <a:endParaRPr lang="en-US" altLang="en-US" dirty="0"/>
          </a:p>
        </p:txBody>
      </p:sp>
    </p:spTree>
    <p:extLst>
      <p:ext uri="{BB962C8B-B14F-4D97-AF65-F5344CB8AC3E}">
        <p14:creationId xmlns:p14="http://schemas.microsoft.com/office/powerpoint/2010/main" val="334285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C179A1-F82C-4380-996F-87EF892386CD}" type="slidenum">
              <a:rPr lang="en-US" altLang="en-US" smtClean="0"/>
              <a:pPr/>
              <a:t>‹#›</a:t>
            </a:fld>
            <a:endParaRPr lang="en-US" altLang="en-US" dirty="0"/>
          </a:p>
        </p:txBody>
      </p:sp>
    </p:spTree>
    <p:extLst>
      <p:ext uri="{BB962C8B-B14F-4D97-AF65-F5344CB8AC3E}">
        <p14:creationId xmlns:p14="http://schemas.microsoft.com/office/powerpoint/2010/main" val="3396693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8778101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033908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92430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1558758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088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999871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235150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b="1" i="0">
                <a:solidFill>
                  <a:srgbClr val="003300"/>
                </a:solidFill>
                <a:latin typeface="Arial" panose="020B0604020202020204" pitchFamily="34" charset="0"/>
              </a:defRPr>
            </a:lvl1pPr>
          </a:lstStyle>
          <a:p>
            <a:pPr>
              <a:defRPr/>
            </a:pPr>
            <a:fld id="{18A73D4C-C658-734D-A126-48BC284B8ADA}" type="slidenum">
              <a:rPr lang="zh-CN" altLang="en-US" smtClean="0"/>
              <a:pPr>
                <a:defRPr/>
              </a:pPr>
              <a:t>‹#›</a:t>
            </a:fld>
            <a:endParaRPr lang="en-US" altLang="zh-CN" dirty="0"/>
          </a:p>
        </p:txBody>
      </p:sp>
    </p:spTree>
    <p:extLst>
      <p:ext uri="{BB962C8B-B14F-4D97-AF65-F5344CB8AC3E}">
        <p14:creationId xmlns:p14="http://schemas.microsoft.com/office/powerpoint/2010/main" val="8572455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27E8E-1EFC-EA40-99A6-B2C843B3CFDD}"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1061971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56D418-9F10-4546-B28D-C94C5E274FDC}"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381773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89449B-7317-4641-887F-AC3AE12A2FE8}" type="slidenum">
              <a:rPr lang="en-US" altLang="en-US" smtClean="0"/>
              <a:pPr/>
              <a:t>‹#›</a:t>
            </a:fld>
            <a:endParaRPr lang="en-US" altLang="en-US" dirty="0"/>
          </a:p>
        </p:txBody>
      </p:sp>
    </p:spTree>
    <p:extLst>
      <p:ext uri="{BB962C8B-B14F-4D97-AF65-F5344CB8AC3E}">
        <p14:creationId xmlns:p14="http://schemas.microsoft.com/office/powerpoint/2010/main" val="6762291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27AA9B-DF07-5548-93EC-7A1451F9C871}"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18714109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81399-CDFD-B44A-A72C-25D0EB0B7630}"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801191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6DBAC-B937-A149-91B4-3B639E538EC3}"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4932255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EA2FFE-AC00-1D43-8311-189C4A427875}"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133805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8119B-B87E-244E-84BD-04E9E6784CC2}"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9660029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39901E-F07F-6248-B934-A34DC804D501}"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773339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18E5F-4194-4D42-BED0-8D5E618D19A0}"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9765874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B793F8-AB32-EC45-9DD0-6E97A0E1F681}"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362915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1FBCBF71-0520-ED45-8BDF-7A4C2B812AFB}" type="slidenum">
              <a:rPr lang="zh-CN" altLang="en-US"/>
              <a:pPr>
                <a:defRPr/>
              </a:pPr>
              <a:t>‹#›</a:t>
            </a:fld>
            <a:endParaRPr lang="en-US" altLang="zh-CN"/>
          </a:p>
        </p:txBody>
      </p:sp>
    </p:spTree>
    <p:extLst>
      <p:ext uri="{BB962C8B-B14F-4D97-AF65-F5344CB8AC3E}">
        <p14:creationId xmlns:p14="http://schemas.microsoft.com/office/powerpoint/2010/main" val="1136989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78D4323D-D36E-C143-B437-6A1EFBF42FA5}" type="slidenum">
              <a:rPr lang="zh-CN" altLang="en-US"/>
              <a:pPr>
                <a:defRPr/>
              </a:pPr>
              <a:t>‹#›</a:t>
            </a:fld>
            <a:endParaRPr lang="en-US" altLang="zh-CN"/>
          </a:p>
        </p:txBody>
      </p:sp>
    </p:spTree>
    <p:extLst>
      <p:ext uri="{BB962C8B-B14F-4D97-AF65-F5344CB8AC3E}">
        <p14:creationId xmlns:p14="http://schemas.microsoft.com/office/powerpoint/2010/main" val="3602550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EFC8BC6-7C08-4D59-AADC-8EAA30EA3D16}" type="slidenum">
              <a:rPr lang="en-US" altLang="en-US" smtClean="0"/>
              <a:pPr/>
              <a:t>‹#›</a:t>
            </a:fld>
            <a:endParaRPr lang="en-US" altLang="en-US" dirty="0"/>
          </a:p>
        </p:txBody>
      </p:sp>
    </p:spTree>
    <p:extLst>
      <p:ext uri="{BB962C8B-B14F-4D97-AF65-F5344CB8AC3E}">
        <p14:creationId xmlns:p14="http://schemas.microsoft.com/office/powerpoint/2010/main" val="18765913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A40702F5-51CE-F64B-AD64-E5DE4A81EF42}" type="slidenum">
              <a:rPr lang="zh-CN" altLang="en-US"/>
              <a:pPr>
                <a:defRPr/>
              </a:pPr>
              <a:t>‹#›</a:t>
            </a:fld>
            <a:endParaRPr lang="en-US" altLang="zh-CN"/>
          </a:p>
        </p:txBody>
      </p:sp>
    </p:spTree>
    <p:extLst>
      <p:ext uri="{BB962C8B-B14F-4D97-AF65-F5344CB8AC3E}">
        <p14:creationId xmlns:p14="http://schemas.microsoft.com/office/powerpoint/2010/main" val="2811697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defRPr>
            </a:lvl1pPr>
          </a:lstStyle>
          <a:p>
            <a:pPr>
              <a:defRPr/>
            </a:pPr>
            <a:fld id="{637D3408-9C5F-9B49-85E9-0BA57F901BFD}" type="slidenum">
              <a:rPr lang="zh-CN" altLang="en-US"/>
              <a:pPr>
                <a:defRPr/>
              </a:pPr>
              <a:t>‹#›</a:t>
            </a:fld>
            <a:endParaRPr lang="en-US" altLang="zh-CN"/>
          </a:p>
        </p:txBody>
      </p:sp>
    </p:spTree>
    <p:extLst>
      <p:ext uri="{BB962C8B-B14F-4D97-AF65-F5344CB8AC3E}">
        <p14:creationId xmlns:p14="http://schemas.microsoft.com/office/powerpoint/2010/main" val="19733266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defRPr>
            </a:lvl1pPr>
          </a:lstStyle>
          <a:p>
            <a:pPr>
              <a:defRPr/>
            </a:pPr>
            <a:fld id="{AA68819D-05AF-6346-9D9C-F00D9B209B02}" type="slidenum">
              <a:rPr lang="zh-CN" altLang="en-US"/>
              <a:pPr>
                <a:defRPr/>
              </a:pPr>
              <a:t>‹#›</a:t>
            </a:fld>
            <a:endParaRPr lang="en-US" altLang="zh-CN"/>
          </a:p>
        </p:txBody>
      </p:sp>
    </p:spTree>
    <p:extLst>
      <p:ext uri="{BB962C8B-B14F-4D97-AF65-F5344CB8AC3E}">
        <p14:creationId xmlns:p14="http://schemas.microsoft.com/office/powerpoint/2010/main" val="15495896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defRPr>
            </a:lvl1pPr>
          </a:lstStyle>
          <a:p>
            <a:pPr>
              <a:defRPr/>
            </a:pPr>
            <a:fld id="{DC42A0BE-30FC-5441-AE5C-6EF3B8713A27}" type="slidenum">
              <a:rPr lang="zh-CN" altLang="en-US"/>
              <a:pPr>
                <a:defRPr/>
              </a:pPr>
              <a:t>‹#›</a:t>
            </a:fld>
            <a:endParaRPr lang="en-US" altLang="zh-CN"/>
          </a:p>
        </p:txBody>
      </p:sp>
    </p:spTree>
    <p:extLst>
      <p:ext uri="{BB962C8B-B14F-4D97-AF65-F5344CB8AC3E}">
        <p14:creationId xmlns:p14="http://schemas.microsoft.com/office/powerpoint/2010/main" val="29191450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defRPr>
            </a:lvl1pPr>
          </a:lstStyle>
          <a:p>
            <a:pPr>
              <a:defRPr/>
            </a:pPr>
            <a:fld id="{A6422FBE-755A-9844-9AC9-B688632A2C85}" type="slidenum">
              <a:rPr lang="zh-CN" altLang="en-US"/>
              <a:pPr>
                <a:defRPr/>
              </a:pPr>
              <a:t>‹#›</a:t>
            </a:fld>
            <a:endParaRPr lang="en-US" altLang="zh-CN"/>
          </a:p>
        </p:txBody>
      </p:sp>
    </p:spTree>
    <p:extLst>
      <p:ext uri="{BB962C8B-B14F-4D97-AF65-F5344CB8AC3E}">
        <p14:creationId xmlns:p14="http://schemas.microsoft.com/office/powerpoint/2010/main" val="37636351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defRPr>
            </a:lvl1pPr>
          </a:lstStyle>
          <a:p>
            <a:pPr>
              <a:defRPr/>
            </a:pPr>
            <a:fld id="{08A51FB4-5936-884B-A2A4-A70BD759454B}" type="slidenum">
              <a:rPr lang="zh-CN" altLang="en-US"/>
              <a:pPr>
                <a:defRPr/>
              </a:pPr>
              <a:t>‹#›</a:t>
            </a:fld>
            <a:endParaRPr lang="en-US" altLang="zh-CN"/>
          </a:p>
        </p:txBody>
      </p:sp>
    </p:spTree>
    <p:extLst>
      <p:ext uri="{BB962C8B-B14F-4D97-AF65-F5344CB8AC3E}">
        <p14:creationId xmlns:p14="http://schemas.microsoft.com/office/powerpoint/2010/main" val="3924586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defRPr>
            </a:lvl1pPr>
          </a:lstStyle>
          <a:p>
            <a:pPr>
              <a:defRPr/>
            </a:pPr>
            <a:fld id="{E495D918-B8E9-7E42-8169-F34CD24F2EB6}" type="slidenum">
              <a:rPr lang="zh-CN" altLang="en-US"/>
              <a:pPr>
                <a:defRPr/>
              </a:pPr>
              <a:t>‹#›</a:t>
            </a:fld>
            <a:endParaRPr lang="en-US" altLang="zh-CN"/>
          </a:p>
        </p:txBody>
      </p:sp>
    </p:spTree>
    <p:extLst>
      <p:ext uri="{BB962C8B-B14F-4D97-AF65-F5344CB8AC3E}">
        <p14:creationId xmlns:p14="http://schemas.microsoft.com/office/powerpoint/2010/main" val="28162285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368946D9-A386-F64B-860E-D227A59C45A1}" type="slidenum">
              <a:rPr lang="zh-CN" altLang="en-US"/>
              <a:pPr>
                <a:defRPr/>
              </a:pPr>
              <a:t>‹#›</a:t>
            </a:fld>
            <a:endParaRPr lang="en-US" altLang="zh-CN"/>
          </a:p>
        </p:txBody>
      </p:sp>
    </p:spTree>
    <p:extLst>
      <p:ext uri="{BB962C8B-B14F-4D97-AF65-F5344CB8AC3E}">
        <p14:creationId xmlns:p14="http://schemas.microsoft.com/office/powerpoint/2010/main" val="1892960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E19CB10E-C364-6B43-92D1-DDEE0CEDB800}" type="slidenum">
              <a:rPr lang="zh-CN" altLang="en-US"/>
              <a:pPr>
                <a:defRPr/>
              </a:pPr>
              <a:t>‹#›</a:t>
            </a:fld>
            <a:endParaRPr lang="en-US" altLang="zh-CN"/>
          </a:p>
        </p:txBody>
      </p:sp>
    </p:spTree>
    <p:extLst>
      <p:ext uri="{BB962C8B-B14F-4D97-AF65-F5344CB8AC3E}">
        <p14:creationId xmlns:p14="http://schemas.microsoft.com/office/powerpoint/2010/main" val="16569547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defRPr>
            </a:lvl1pPr>
          </a:lstStyle>
          <a:p>
            <a:pPr>
              <a:defRPr/>
            </a:pPr>
            <a:fld id="{F3778B62-E0A1-C74A-BA94-8D03B42005C5}" type="slidenum">
              <a:rPr lang="zh-CN" altLang="en-US"/>
              <a:pPr>
                <a:defRPr/>
              </a:pPr>
              <a:t>‹#›</a:t>
            </a:fld>
            <a:endParaRPr lang="en-US" altLang="zh-CN"/>
          </a:p>
        </p:txBody>
      </p:sp>
    </p:spTree>
    <p:extLst>
      <p:ext uri="{BB962C8B-B14F-4D97-AF65-F5344CB8AC3E}">
        <p14:creationId xmlns:p14="http://schemas.microsoft.com/office/powerpoint/2010/main" val="364116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11D8754-1C07-4ADE-ACCC-8FEFCCCF7BA5}" type="slidenum">
              <a:rPr lang="en-US" altLang="en-US" smtClean="0"/>
              <a:pPr/>
              <a:t>‹#›</a:t>
            </a:fld>
            <a:endParaRPr lang="en-US" altLang="en-US" dirty="0"/>
          </a:p>
        </p:txBody>
      </p:sp>
    </p:spTree>
    <p:extLst>
      <p:ext uri="{BB962C8B-B14F-4D97-AF65-F5344CB8AC3E}">
        <p14:creationId xmlns:p14="http://schemas.microsoft.com/office/powerpoint/2010/main" val="11833254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6B72E64B-41B5-494A-9156-7768FE96B168}" type="slidenum">
              <a:rPr lang="en-US"/>
              <a:pPr/>
              <a:t>‹#›</a:t>
            </a:fld>
            <a:endParaRPr lang="en-US"/>
          </a:p>
        </p:txBody>
      </p:sp>
    </p:spTree>
    <p:extLst>
      <p:ext uri="{BB962C8B-B14F-4D97-AF65-F5344CB8AC3E}">
        <p14:creationId xmlns:p14="http://schemas.microsoft.com/office/powerpoint/2010/main" val="114269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BCCAE1BD-2110-834C-824D-C32FCC92063E}" type="slidenum">
              <a:rPr lang="en-US"/>
              <a:pPr/>
              <a:t>‹#›</a:t>
            </a:fld>
            <a:endParaRPr lang="en-US"/>
          </a:p>
        </p:txBody>
      </p:sp>
    </p:spTree>
    <p:extLst>
      <p:ext uri="{BB962C8B-B14F-4D97-AF65-F5344CB8AC3E}">
        <p14:creationId xmlns:p14="http://schemas.microsoft.com/office/powerpoint/2010/main" val="20615718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29C2E461-BC8C-1444-ABEF-2CFD59A7A628}" type="slidenum">
              <a:rPr lang="en-US"/>
              <a:pPr/>
              <a:t>‹#›</a:t>
            </a:fld>
            <a:endParaRPr lang="en-US"/>
          </a:p>
        </p:txBody>
      </p:sp>
    </p:spTree>
    <p:extLst>
      <p:ext uri="{BB962C8B-B14F-4D97-AF65-F5344CB8AC3E}">
        <p14:creationId xmlns:p14="http://schemas.microsoft.com/office/powerpoint/2010/main" val="3383049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D42D035B-C3D3-AC4D-8873-E908BF93FD57}" type="slidenum">
              <a:rPr lang="en-US"/>
              <a:pPr/>
              <a:t>‹#›</a:t>
            </a:fld>
            <a:endParaRPr lang="en-US"/>
          </a:p>
        </p:txBody>
      </p:sp>
    </p:spTree>
    <p:extLst>
      <p:ext uri="{BB962C8B-B14F-4D97-AF65-F5344CB8AC3E}">
        <p14:creationId xmlns:p14="http://schemas.microsoft.com/office/powerpoint/2010/main" val="33469290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5E69EFBE-9FAC-CC4A-B5D2-15EBA826222A}" type="slidenum">
              <a:rPr lang="en-US"/>
              <a:pPr/>
              <a:t>‹#›</a:t>
            </a:fld>
            <a:endParaRPr lang="en-US"/>
          </a:p>
        </p:txBody>
      </p:sp>
    </p:spTree>
    <p:extLst>
      <p:ext uri="{BB962C8B-B14F-4D97-AF65-F5344CB8AC3E}">
        <p14:creationId xmlns:p14="http://schemas.microsoft.com/office/powerpoint/2010/main" val="26646906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fld id="{A6205510-D847-4841-B81B-195FE940CE45}" type="slidenum">
              <a:rPr lang="en-US"/>
              <a:pPr/>
              <a:t>‹#›</a:t>
            </a:fld>
            <a:endParaRPr lang="en-US"/>
          </a:p>
        </p:txBody>
      </p:sp>
    </p:spTree>
    <p:extLst>
      <p:ext uri="{BB962C8B-B14F-4D97-AF65-F5344CB8AC3E}">
        <p14:creationId xmlns:p14="http://schemas.microsoft.com/office/powerpoint/2010/main" val="6299847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fld id="{FF1EDEC9-6A2B-1F42-94BD-F2B0D623C2E5}" type="slidenum">
              <a:rPr lang="en-US"/>
              <a:pPr/>
              <a:t>‹#›</a:t>
            </a:fld>
            <a:endParaRPr lang="en-US"/>
          </a:p>
        </p:txBody>
      </p:sp>
    </p:spTree>
    <p:extLst>
      <p:ext uri="{BB962C8B-B14F-4D97-AF65-F5344CB8AC3E}">
        <p14:creationId xmlns:p14="http://schemas.microsoft.com/office/powerpoint/2010/main" val="4652725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B88F3ECA-055C-434A-A93F-4FE4237F33BD}" type="slidenum">
              <a:rPr lang="en-US"/>
              <a:pPr/>
              <a:t>‹#›</a:t>
            </a:fld>
            <a:endParaRPr lang="en-US"/>
          </a:p>
        </p:txBody>
      </p:sp>
    </p:spTree>
    <p:extLst>
      <p:ext uri="{BB962C8B-B14F-4D97-AF65-F5344CB8AC3E}">
        <p14:creationId xmlns:p14="http://schemas.microsoft.com/office/powerpoint/2010/main" val="741265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1E1973D1-DEAC-3C44-BFC1-EFE756BBADA1}" type="slidenum">
              <a:rPr lang="en-US"/>
              <a:pPr/>
              <a:t>‹#›</a:t>
            </a:fld>
            <a:endParaRPr lang="en-US"/>
          </a:p>
        </p:txBody>
      </p:sp>
    </p:spTree>
    <p:extLst>
      <p:ext uri="{BB962C8B-B14F-4D97-AF65-F5344CB8AC3E}">
        <p14:creationId xmlns:p14="http://schemas.microsoft.com/office/powerpoint/2010/main" val="28706632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354C74F4-866A-FB47-9365-612433D83BC7}" type="slidenum">
              <a:rPr lang="en-US"/>
              <a:pPr/>
              <a:t>‹#›</a:t>
            </a:fld>
            <a:endParaRPr lang="en-US"/>
          </a:p>
        </p:txBody>
      </p:sp>
    </p:spTree>
    <p:extLst>
      <p:ext uri="{BB962C8B-B14F-4D97-AF65-F5344CB8AC3E}">
        <p14:creationId xmlns:p14="http://schemas.microsoft.com/office/powerpoint/2010/main" val="1822831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2526044-AA29-4BD8-9557-D8A24B389D0A}" type="slidenum">
              <a:rPr lang="en-US" altLang="en-US" smtClean="0"/>
              <a:pPr/>
              <a:t>‹#›</a:t>
            </a:fld>
            <a:endParaRPr lang="en-US" altLang="en-US" dirty="0"/>
          </a:p>
        </p:txBody>
      </p:sp>
    </p:spTree>
    <p:extLst>
      <p:ext uri="{BB962C8B-B14F-4D97-AF65-F5344CB8AC3E}">
        <p14:creationId xmlns:p14="http://schemas.microsoft.com/office/powerpoint/2010/main" val="1785607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932EE221-F001-0048-9A26-06616844D2D0}" type="slidenum">
              <a:rPr lang="en-US"/>
              <a:pPr/>
              <a:t>‹#›</a:t>
            </a:fld>
            <a:endParaRPr lang="en-US"/>
          </a:p>
        </p:txBody>
      </p:sp>
    </p:spTree>
    <p:extLst>
      <p:ext uri="{BB962C8B-B14F-4D97-AF65-F5344CB8AC3E}">
        <p14:creationId xmlns:p14="http://schemas.microsoft.com/office/powerpoint/2010/main" val="8441644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52E39CCF-9948-0647-8253-F5A531F928E4}" type="slidenum">
              <a:rPr lang="en-US"/>
              <a:pPr/>
              <a:t>‹#›</a:t>
            </a:fld>
            <a:endParaRPr lang="en-US"/>
          </a:p>
        </p:txBody>
      </p:sp>
    </p:spTree>
    <p:extLst>
      <p:ext uri="{BB962C8B-B14F-4D97-AF65-F5344CB8AC3E}">
        <p14:creationId xmlns:p14="http://schemas.microsoft.com/office/powerpoint/2010/main" val="486146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E9EA17FE-FA57-CF48-88C5-12B9215C10C9}" type="slidenum">
              <a:rPr lang="en-US"/>
              <a:pPr/>
              <a:t>‹#›</a:t>
            </a:fld>
            <a:endParaRPr lang="en-US"/>
          </a:p>
        </p:txBody>
      </p:sp>
    </p:spTree>
    <p:extLst>
      <p:ext uri="{BB962C8B-B14F-4D97-AF65-F5344CB8AC3E}">
        <p14:creationId xmlns:p14="http://schemas.microsoft.com/office/powerpoint/2010/main" val="32215792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5B91785F-AC77-1D43-AE06-B03A5E69C341}" type="slidenum">
              <a:rPr lang="en-US"/>
              <a:pPr/>
              <a:t>‹#›</a:t>
            </a:fld>
            <a:endParaRPr lang="en-US"/>
          </a:p>
        </p:txBody>
      </p:sp>
    </p:spTree>
    <p:extLst>
      <p:ext uri="{BB962C8B-B14F-4D97-AF65-F5344CB8AC3E}">
        <p14:creationId xmlns:p14="http://schemas.microsoft.com/office/powerpoint/2010/main" val="38608466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CE1191DD-5818-0241-B8CD-3A8EC9001D21}" type="slidenum">
              <a:rPr lang="en-US"/>
              <a:pPr/>
              <a:t>‹#›</a:t>
            </a:fld>
            <a:endParaRPr lang="en-US"/>
          </a:p>
        </p:txBody>
      </p:sp>
    </p:spTree>
    <p:extLst>
      <p:ext uri="{BB962C8B-B14F-4D97-AF65-F5344CB8AC3E}">
        <p14:creationId xmlns:p14="http://schemas.microsoft.com/office/powerpoint/2010/main" val="35641244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b="1" i="0">
                <a:latin typeface="Arial" panose="020B0604020202020204" pitchFamily="34" charset="0"/>
              </a:defRPr>
            </a:lvl1pPr>
          </a:lstStyle>
          <a:p>
            <a:pPr>
              <a:defRPr/>
            </a:pPr>
            <a:fld id="{0F586580-D67C-0443-832B-05778B4B0972}"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58051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222E9C-61D6-BA44-B3BF-A3A07A48BE98}"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5632401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A52A59-C86E-0B4B-B446-340473821960}"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40911680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10824E-3FB5-454E-94FC-1617E5AA3FE0}"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6906331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6587E3-3BBF-9A4C-B623-093103BEC41B}"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1124687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8233801-7D20-4F6E-964A-CCFFF001E3DE}" type="slidenum">
              <a:rPr lang="en-US" altLang="en-US" smtClean="0"/>
              <a:pPr/>
              <a:t>‹#›</a:t>
            </a:fld>
            <a:endParaRPr lang="en-US" altLang="en-US" dirty="0"/>
          </a:p>
        </p:txBody>
      </p:sp>
    </p:spTree>
    <p:extLst>
      <p:ext uri="{BB962C8B-B14F-4D97-AF65-F5344CB8AC3E}">
        <p14:creationId xmlns:p14="http://schemas.microsoft.com/office/powerpoint/2010/main" val="17820988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B19D11-7288-7C42-9913-775AEDACB739}"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5464633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1483EE-6340-2C4B-A940-1BEFD45BF2D1}"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6567325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640DA7-9C9B-A349-9B46-BD8B997C0B7F}"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9667288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180FD8-0099-3F4D-9136-B25F32BDC142}"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247967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B4504C-B4D3-D341-AA22-110439EBBDA0}"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1715189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5D590A-32E5-0D44-A960-58EDB7A61EED}"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17898064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4D6C58-4FE8-CC42-831C-892DDF6E6D1D}" type="slidenum">
              <a:rPr lang="zh-CN" altLang="en-US" smtClean="0">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39781830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B8265040-4ADA-C546-9E70-E7FFCDB970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2620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E4567401-559E-2741-86B3-C6B5F9A2F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741705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DA346FC1-6FBA-5D40-BF61-97917EACDFB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8371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828800" cy="6856413"/>
            <a:chOff x="0" y="0"/>
            <a:chExt cx="1152" cy="4319"/>
          </a:xfrm>
        </p:grpSpPr>
        <p:sp>
          <p:nvSpPr>
            <p:cNvPr id="5" name="Rectangle 1027"/>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endParaRPr lang="en-US" altLang="en-US">
                <a:latin typeface="Times New Roman" pitchFamily="18" charset="0"/>
              </a:endParaRPr>
            </a:p>
          </p:txBody>
        </p:sp>
        <p:sp>
          <p:nvSpPr>
            <p:cNvPr id="6" name="Rectangle 1028"/>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endParaRPr lang="en-US" altLang="en-US">
                <a:latin typeface="Times New Roman" pitchFamily="18" charset="0"/>
              </a:endParaRPr>
            </a:p>
          </p:txBody>
        </p:sp>
        <p:pic>
          <p:nvPicPr>
            <p:cNvPr id="7" name="Picture 102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4502" name="Rectangle 1030"/>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4503" name="Rectangle 1031"/>
          <p:cNvSpPr>
            <a:spLocks noGrp="1" noChangeArrowheads="1"/>
          </p:cNvSpPr>
          <p:nvPr>
            <p:ph type="subTitle" sz="quarter" idx="1"/>
          </p:nvPr>
        </p:nvSpPr>
        <p:spPr>
          <a:xfrm>
            <a:off x="1911350" y="3968750"/>
            <a:ext cx="6400800" cy="1752600"/>
          </a:xfrm>
        </p:spPr>
        <p:txBody>
          <a:bodyPr/>
          <a:lstStyle>
            <a:lvl1pPr marL="0" indent="0">
              <a:buFont typeface="Symbol" pitchFamily="-112" charset="0"/>
              <a:buNone/>
              <a:defRPr/>
            </a:lvl1pPr>
          </a:lstStyle>
          <a:p>
            <a:r>
              <a:rPr lang="en-US"/>
              <a:t>Click to edit Master subtitle style</a:t>
            </a:r>
          </a:p>
        </p:txBody>
      </p:sp>
      <p:sp>
        <p:nvSpPr>
          <p:cNvPr id="8" name="Rectangle 1032"/>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9" name="Rectangle 1033"/>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0" name="Rectangle 1034"/>
          <p:cNvSpPr>
            <a:spLocks noGrp="1" noChangeArrowheads="1"/>
          </p:cNvSpPr>
          <p:nvPr>
            <p:ph type="sldNum" sz="quarter" idx="12"/>
          </p:nvPr>
        </p:nvSpPr>
        <p:spPr/>
        <p:txBody>
          <a:bodyPr/>
          <a:lstStyle>
            <a:lvl1pPr>
              <a:defRPr/>
            </a:lvl1pPr>
          </a:lstStyle>
          <a:p>
            <a:fld id="{69B7335C-D501-4481-BF42-5CC794C33B94}" type="slidenum">
              <a:rPr lang="en-US" altLang="en-US"/>
              <a:pPr/>
              <a:t>‹#›</a:t>
            </a:fld>
            <a:endParaRPr lang="en-US" altLang="en-US"/>
          </a:p>
        </p:txBody>
      </p:sp>
    </p:spTree>
    <p:extLst>
      <p:ext uri="{BB962C8B-B14F-4D97-AF65-F5344CB8AC3E}">
        <p14:creationId xmlns:p14="http://schemas.microsoft.com/office/powerpoint/2010/main" val="42909613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C377C8F-FC69-1B45-B77C-FD27F27E3E4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82415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FADEB8E0-C05E-6347-885D-C2DB39A00A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474129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EFFEB470-1C18-C94A-A4F4-9065B3526A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22383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21301D62-8329-5C49-9003-548B7308E9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58950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31B7C45-8CA7-B044-9C3F-3677F4589F5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5268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888CF06-1C74-F540-9DDC-8BF90EB33A3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676116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E35259A-5E40-7B44-9A7F-C03C9AA5C2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34738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7DDEC000-B64D-BA46-8BB5-5D710EA37B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4693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26D9764C-8065-4FB6-9D96-B8DED61F8A57}" type="slidenum">
              <a:rPr lang="en-US" altLang="en-US"/>
              <a:pPr/>
              <a:t>‹#›</a:t>
            </a:fld>
            <a:endParaRPr lang="en-US" altLang="en-US"/>
          </a:p>
        </p:txBody>
      </p:sp>
    </p:spTree>
    <p:extLst>
      <p:ext uri="{BB962C8B-B14F-4D97-AF65-F5344CB8AC3E}">
        <p14:creationId xmlns:p14="http://schemas.microsoft.com/office/powerpoint/2010/main" val="57722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0FC54151-9D1A-4AAB-9C3A-BF072AC2FF50}" type="slidenum">
              <a:rPr lang="en-US" altLang="en-US"/>
              <a:pPr/>
              <a:t>‹#›</a:t>
            </a:fld>
            <a:endParaRPr lang="en-US" altLang="en-US"/>
          </a:p>
        </p:txBody>
      </p:sp>
    </p:spTree>
    <p:extLst>
      <p:ext uri="{BB962C8B-B14F-4D97-AF65-F5344CB8AC3E}">
        <p14:creationId xmlns:p14="http://schemas.microsoft.com/office/powerpoint/2010/main" val="186540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78099667-6C28-4131-9530-67818C37870D}" type="slidenum">
              <a:rPr lang="en-US" altLang="en-US"/>
              <a:pPr/>
              <a:t>‹#›</a:t>
            </a:fld>
            <a:endParaRPr lang="en-US" altLang="en-US"/>
          </a:p>
        </p:txBody>
      </p:sp>
    </p:spTree>
    <p:extLst>
      <p:ext uri="{BB962C8B-B14F-4D97-AF65-F5344CB8AC3E}">
        <p14:creationId xmlns:p14="http://schemas.microsoft.com/office/powerpoint/2010/main" val="399374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57C9B33-D5ED-4DDF-8AC3-706A98E74BF5}" type="slidenum">
              <a:rPr lang="en-US" altLang="en-US" smtClean="0"/>
              <a:pPr/>
              <a:t>‹#›</a:t>
            </a:fld>
            <a:endParaRPr lang="en-US" altLang="en-US" dirty="0"/>
          </a:p>
        </p:txBody>
      </p:sp>
    </p:spTree>
    <p:extLst>
      <p:ext uri="{BB962C8B-B14F-4D97-AF65-F5344CB8AC3E}">
        <p14:creationId xmlns:p14="http://schemas.microsoft.com/office/powerpoint/2010/main" val="177503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AFAC31A9-ACCA-45F6-A6D5-6CBC665B850B}" type="slidenum">
              <a:rPr lang="en-US" altLang="en-US"/>
              <a:pPr/>
              <a:t>‹#›</a:t>
            </a:fld>
            <a:endParaRPr lang="en-US" altLang="en-US"/>
          </a:p>
        </p:txBody>
      </p:sp>
    </p:spTree>
    <p:extLst>
      <p:ext uri="{BB962C8B-B14F-4D97-AF65-F5344CB8AC3E}">
        <p14:creationId xmlns:p14="http://schemas.microsoft.com/office/powerpoint/2010/main" val="563327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B6F3B226-1275-4217-96A1-8273F56DECAA}" type="slidenum">
              <a:rPr lang="en-US" altLang="en-US"/>
              <a:pPr/>
              <a:t>‹#›</a:t>
            </a:fld>
            <a:endParaRPr lang="en-US" altLang="en-US"/>
          </a:p>
        </p:txBody>
      </p:sp>
    </p:spTree>
    <p:extLst>
      <p:ext uri="{BB962C8B-B14F-4D97-AF65-F5344CB8AC3E}">
        <p14:creationId xmlns:p14="http://schemas.microsoft.com/office/powerpoint/2010/main" val="276047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C7F32C1E-C22F-455C-95B9-790E0B50614B}" type="slidenum">
              <a:rPr lang="en-US" altLang="en-US"/>
              <a:pPr/>
              <a:t>‹#›</a:t>
            </a:fld>
            <a:endParaRPr lang="en-US" altLang="en-US"/>
          </a:p>
        </p:txBody>
      </p:sp>
    </p:spTree>
    <p:extLst>
      <p:ext uri="{BB962C8B-B14F-4D97-AF65-F5344CB8AC3E}">
        <p14:creationId xmlns:p14="http://schemas.microsoft.com/office/powerpoint/2010/main" val="186971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B2D51194-CFD9-42FC-84A0-DA037C5483DA}" type="slidenum">
              <a:rPr lang="en-US" altLang="en-US"/>
              <a:pPr/>
              <a:t>‹#›</a:t>
            </a:fld>
            <a:endParaRPr lang="en-US" altLang="en-US"/>
          </a:p>
        </p:txBody>
      </p:sp>
    </p:spTree>
    <p:extLst>
      <p:ext uri="{BB962C8B-B14F-4D97-AF65-F5344CB8AC3E}">
        <p14:creationId xmlns:p14="http://schemas.microsoft.com/office/powerpoint/2010/main" val="3329868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178D4110-2A29-4FC4-B294-65C1D4A2FD03}" type="slidenum">
              <a:rPr lang="en-US" altLang="en-US"/>
              <a:pPr/>
              <a:t>‹#›</a:t>
            </a:fld>
            <a:endParaRPr lang="en-US" altLang="en-US"/>
          </a:p>
        </p:txBody>
      </p:sp>
    </p:spTree>
    <p:extLst>
      <p:ext uri="{BB962C8B-B14F-4D97-AF65-F5344CB8AC3E}">
        <p14:creationId xmlns:p14="http://schemas.microsoft.com/office/powerpoint/2010/main" val="353936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DC2ABFD8-8CCE-4B0A-B26F-6EC3160AD94E}" type="slidenum">
              <a:rPr lang="en-US" altLang="en-US"/>
              <a:pPr/>
              <a:t>‹#›</a:t>
            </a:fld>
            <a:endParaRPr lang="en-US" altLang="en-US"/>
          </a:p>
        </p:txBody>
      </p:sp>
    </p:spTree>
    <p:extLst>
      <p:ext uri="{BB962C8B-B14F-4D97-AF65-F5344CB8AC3E}">
        <p14:creationId xmlns:p14="http://schemas.microsoft.com/office/powerpoint/2010/main" val="338615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89761201-A3B7-4E59-BA78-9EFE0E41FA44}" type="slidenum">
              <a:rPr lang="en-US" altLang="en-US"/>
              <a:pPr/>
              <a:t>‹#›</a:t>
            </a:fld>
            <a:endParaRPr lang="en-US" altLang="en-US"/>
          </a:p>
        </p:txBody>
      </p:sp>
    </p:spTree>
    <p:extLst>
      <p:ext uri="{BB962C8B-B14F-4D97-AF65-F5344CB8AC3E}">
        <p14:creationId xmlns:p14="http://schemas.microsoft.com/office/powerpoint/2010/main" val="1572810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pic>
          <p:nvPicPr>
            <p:cNvPr id="24" name="Picture 1046"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GB" b="1" i="0" dirty="0">
              <a:latin typeface="Arial" panose="020B0604020202020204" pitchFamily="34" charset="0"/>
            </a:endParaRPr>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GB" b="1" i="0" dirty="0">
                <a:latin typeface="Arial" panose="020B0604020202020204" pitchFamily="34" charset="0"/>
              </a:endParaRPr>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grpSp>
      <p:sp>
        <p:nvSpPr>
          <p:cNvPr id="221212" name="Rectangle 1052"/>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21213"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30" name="Rectangle 1054"/>
          <p:cNvSpPr>
            <a:spLocks noGrp="1" noChangeArrowheads="1"/>
          </p:cNvSpPr>
          <p:nvPr>
            <p:ph type="dt" sz="quarter" idx="10"/>
          </p:nvPr>
        </p:nvSpPr>
        <p:spPr>
          <a:xfrm>
            <a:off x="685800" y="6342063"/>
            <a:ext cx="1905000" cy="457200"/>
          </a:xfrm>
        </p:spPr>
        <p:txBody>
          <a:bodyPr/>
          <a:lstStyle>
            <a:lvl1pPr>
              <a:defRPr/>
            </a:lvl1pPr>
          </a:lstStyle>
          <a:p>
            <a:endParaRPr lang="en-US" altLang="en-US"/>
          </a:p>
        </p:txBody>
      </p:sp>
      <p:sp>
        <p:nvSpPr>
          <p:cNvPr id="31" name="Rectangle 1055"/>
          <p:cNvSpPr>
            <a:spLocks noGrp="1" noChangeArrowheads="1"/>
          </p:cNvSpPr>
          <p:nvPr>
            <p:ph type="ftr" sz="quarter" idx="11"/>
          </p:nvPr>
        </p:nvSpPr>
        <p:spPr>
          <a:xfrm>
            <a:off x="3124200" y="6342063"/>
            <a:ext cx="2895600" cy="457200"/>
          </a:xfrm>
        </p:spPr>
        <p:txBody>
          <a:bodyPr/>
          <a:lstStyle>
            <a:lvl1pPr>
              <a:defRPr/>
            </a:lvl1pPr>
          </a:lstStyle>
          <a:p>
            <a:endParaRPr lang="en-US" altLang="en-US"/>
          </a:p>
        </p:txBody>
      </p:sp>
      <p:sp>
        <p:nvSpPr>
          <p:cNvPr id="32" name="Rectangle 1056"/>
          <p:cNvSpPr>
            <a:spLocks noGrp="1" noChangeArrowheads="1"/>
          </p:cNvSpPr>
          <p:nvPr>
            <p:ph type="sldNum" sz="quarter" idx="12"/>
          </p:nvPr>
        </p:nvSpPr>
        <p:spPr>
          <a:xfrm>
            <a:off x="7086600" y="6342063"/>
            <a:ext cx="1905000" cy="457200"/>
          </a:xfrm>
        </p:spPr>
        <p:txBody>
          <a:bodyPr/>
          <a:lstStyle>
            <a:lvl1pPr>
              <a:defRPr/>
            </a:lvl1pPr>
          </a:lstStyle>
          <a:p>
            <a:fld id="{36D90C3C-9B86-474A-86F1-5DB35F48411E}" type="slidenum">
              <a:rPr lang="en-US" altLang="en-US"/>
              <a:pPr/>
              <a:t>‹#›</a:t>
            </a:fld>
            <a:endParaRPr lang="en-US" altLang="en-US"/>
          </a:p>
        </p:txBody>
      </p:sp>
    </p:spTree>
    <p:extLst>
      <p:ext uri="{BB962C8B-B14F-4D97-AF65-F5344CB8AC3E}">
        <p14:creationId xmlns:p14="http://schemas.microsoft.com/office/powerpoint/2010/main" val="312073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04F14ECB-066F-4A69-ADBF-F0AB24DA2750}" type="slidenum">
              <a:rPr lang="en-US" altLang="en-US"/>
              <a:pPr/>
              <a:t>‹#›</a:t>
            </a:fld>
            <a:endParaRPr lang="en-US" altLang="en-US"/>
          </a:p>
        </p:txBody>
      </p:sp>
    </p:spTree>
    <p:extLst>
      <p:ext uri="{BB962C8B-B14F-4D97-AF65-F5344CB8AC3E}">
        <p14:creationId xmlns:p14="http://schemas.microsoft.com/office/powerpoint/2010/main" val="991770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AD790ABC-0205-4360-8453-93AF476AF558}" type="slidenum">
              <a:rPr lang="en-US" altLang="en-US"/>
              <a:pPr/>
              <a:t>‹#›</a:t>
            </a:fld>
            <a:endParaRPr lang="en-US" altLang="en-US"/>
          </a:p>
        </p:txBody>
      </p:sp>
    </p:spTree>
    <p:extLst>
      <p:ext uri="{BB962C8B-B14F-4D97-AF65-F5344CB8AC3E}">
        <p14:creationId xmlns:p14="http://schemas.microsoft.com/office/powerpoint/2010/main" val="120326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88492E3-B079-4845-B5DC-383B97E60914}" type="slidenum">
              <a:rPr lang="en-US" altLang="en-US" smtClean="0"/>
              <a:pPr/>
              <a:t>‹#›</a:t>
            </a:fld>
            <a:endParaRPr lang="en-US" altLang="en-US" dirty="0"/>
          </a:p>
        </p:txBody>
      </p:sp>
    </p:spTree>
    <p:extLst>
      <p:ext uri="{BB962C8B-B14F-4D97-AF65-F5344CB8AC3E}">
        <p14:creationId xmlns:p14="http://schemas.microsoft.com/office/powerpoint/2010/main" val="1894125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BCFD39D6-ADE8-4A9C-B98D-BD82F99A7ED2}" type="slidenum">
              <a:rPr lang="en-US" altLang="en-US"/>
              <a:pPr/>
              <a:t>‹#›</a:t>
            </a:fld>
            <a:endParaRPr lang="en-US" altLang="en-US"/>
          </a:p>
        </p:txBody>
      </p:sp>
    </p:spTree>
    <p:extLst>
      <p:ext uri="{BB962C8B-B14F-4D97-AF65-F5344CB8AC3E}">
        <p14:creationId xmlns:p14="http://schemas.microsoft.com/office/powerpoint/2010/main" val="2888736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endParaRPr lang="en-US" altLang="en-US"/>
          </a:p>
        </p:txBody>
      </p:sp>
      <p:sp>
        <p:nvSpPr>
          <p:cNvPr id="8" name="Rectangle 26"/>
          <p:cNvSpPr>
            <a:spLocks noGrp="1" noChangeArrowheads="1"/>
          </p:cNvSpPr>
          <p:nvPr>
            <p:ph type="ftr" sz="quarter" idx="11"/>
          </p:nvPr>
        </p:nvSpPr>
        <p:spPr>
          <a:ln/>
        </p:spPr>
        <p:txBody>
          <a:bodyPr/>
          <a:lstStyle>
            <a:lvl1pPr>
              <a:defRPr/>
            </a:lvl1pPr>
          </a:lstStyle>
          <a:p>
            <a:endParaRPr lang="en-US" altLang="en-US"/>
          </a:p>
        </p:txBody>
      </p:sp>
      <p:sp>
        <p:nvSpPr>
          <p:cNvPr id="9" name="Rectangle 27"/>
          <p:cNvSpPr>
            <a:spLocks noGrp="1" noChangeArrowheads="1"/>
          </p:cNvSpPr>
          <p:nvPr>
            <p:ph type="sldNum" sz="quarter" idx="12"/>
          </p:nvPr>
        </p:nvSpPr>
        <p:spPr>
          <a:ln/>
        </p:spPr>
        <p:txBody>
          <a:bodyPr/>
          <a:lstStyle>
            <a:lvl1pPr>
              <a:defRPr/>
            </a:lvl1pPr>
          </a:lstStyle>
          <a:p>
            <a:fld id="{A3290BFC-6E82-45EB-AE9D-12ADA57D0D42}" type="slidenum">
              <a:rPr lang="en-US" altLang="en-US"/>
              <a:pPr/>
              <a:t>‹#›</a:t>
            </a:fld>
            <a:endParaRPr lang="en-US" altLang="en-US"/>
          </a:p>
        </p:txBody>
      </p:sp>
    </p:spTree>
    <p:extLst>
      <p:ext uri="{BB962C8B-B14F-4D97-AF65-F5344CB8AC3E}">
        <p14:creationId xmlns:p14="http://schemas.microsoft.com/office/powerpoint/2010/main" val="1937593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endParaRPr lang="en-US" altLang="en-US"/>
          </a:p>
        </p:txBody>
      </p:sp>
      <p:sp>
        <p:nvSpPr>
          <p:cNvPr id="4" name="Rectangle 26"/>
          <p:cNvSpPr>
            <a:spLocks noGrp="1" noChangeArrowheads="1"/>
          </p:cNvSpPr>
          <p:nvPr>
            <p:ph type="ftr" sz="quarter" idx="11"/>
          </p:nvPr>
        </p:nvSpPr>
        <p:spPr>
          <a:ln/>
        </p:spPr>
        <p:txBody>
          <a:bodyPr/>
          <a:lstStyle>
            <a:lvl1pPr>
              <a:defRPr/>
            </a:lvl1pPr>
          </a:lstStyle>
          <a:p>
            <a:endParaRPr lang="en-US" altLang="en-US"/>
          </a:p>
        </p:txBody>
      </p:sp>
      <p:sp>
        <p:nvSpPr>
          <p:cNvPr id="5" name="Rectangle 27"/>
          <p:cNvSpPr>
            <a:spLocks noGrp="1" noChangeArrowheads="1"/>
          </p:cNvSpPr>
          <p:nvPr>
            <p:ph type="sldNum" sz="quarter" idx="12"/>
          </p:nvPr>
        </p:nvSpPr>
        <p:spPr>
          <a:ln/>
        </p:spPr>
        <p:txBody>
          <a:bodyPr/>
          <a:lstStyle>
            <a:lvl1pPr>
              <a:defRPr/>
            </a:lvl1pPr>
          </a:lstStyle>
          <a:p>
            <a:fld id="{E23FA8B1-D475-464B-9581-DB490E86A3D2}" type="slidenum">
              <a:rPr lang="en-US" altLang="en-US"/>
              <a:pPr/>
              <a:t>‹#›</a:t>
            </a:fld>
            <a:endParaRPr lang="en-US" altLang="en-US"/>
          </a:p>
        </p:txBody>
      </p:sp>
    </p:spTree>
    <p:extLst>
      <p:ext uri="{BB962C8B-B14F-4D97-AF65-F5344CB8AC3E}">
        <p14:creationId xmlns:p14="http://schemas.microsoft.com/office/powerpoint/2010/main" val="388486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endParaRPr lang="en-US" altLang="en-US"/>
          </a:p>
        </p:txBody>
      </p:sp>
      <p:sp>
        <p:nvSpPr>
          <p:cNvPr id="3" name="Rectangle 26"/>
          <p:cNvSpPr>
            <a:spLocks noGrp="1" noChangeArrowheads="1"/>
          </p:cNvSpPr>
          <p:nvPr>
            <p:ph type="ftr" sz="quarter" idx="11"/>
          </p:nvPr>
        </p:nvSpPr>
        <p:spPr>
          <a:ln/>
        </p:spPr>
        <p:txBody>
          <a:bodyPr/>
          <a:lstStyle>
            <a:lvl1pPr>
              <a:defRPr/>
            </a:lvl1pPr>
          </a:lstStyle>
          <a:p>
            <a:endParaRPr lang="en-US" altLang="en-US"/>
          </a:p>
        </p:txBody>
      </p:sp>
      <p:sp>
        <p:nvSpPr>
          <p:cNvPr id="4" name="Rectangle 27"/>
          <p:cNvSpPr>
            <a:spLocks noGrp="1" noChangeArrowheads="1"/>
          </p:cNvSpPr>
          <p:nvPr>
            <p:ph type="sldNum" sz="quarter" idx="12"/>
          </p:nvPr>
        </p:nvSpPr>
        <p:spPr>
          <a:ln/>
        </p:spPr>
        <p:txBody>
          <a:bodyPr/>
          <a:lstStyle>
            <a:lvl1pPr>
              <a:defRPr/>
            </a:lvl1pPr>
          </a:lstStyle>
          <a:p>
            <a:fld id="{DDB7ADB2-59ED-4691-B248-E5943DB32FF7}" type="slidenum">
              <a:rPr lang="en-US" altLang="en-US"/>
              <a:pPr/>
              <a:t>‹#›</a:t>
            </a:fld>
            <a:endParaRPr lang="en-US" altLang="en-US"/>
          </a:p>
        </p:txBody>
      </p:sp>
    </p:spTree>
    <p:extLst>
      <p:ext uri="{BB962C8B-B14F-4D97-AF65-F5344CB8AC3E}">
        <p14:creationId xmlns:p14="http://schemas.microsoft.com/office/powerpoint/2010/main" val="1031979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E207338E-F17B-4147-AE4D-337816DA2766}" type="slidenum">
              <a:rPr lang="en-US" altLang="en-US"/>
              <a:pPr/>
              <a:t>‹#›</a:t>
            </a:fld>
            <a:endParaRPr lang="en-US" altLang="en-US"/>
          </a:p>
        </p:txBody>
      </p:sp>
    </p:spTree>
    <p:extLst>
      <p:ext uri="{BB962C8B-B14F-4D97-AF65-F5344CB8AC3E}">
        <p14:creationId xmlns:p14="http://schemas.microsoft.com/office/powerpoint/2010/main" val="3316697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BD2891CF-02D6-49C8-BA5D-711BE254F34D}" type="slidenum">
              <a:rPr lang="en-US" altLang="en-US"/>
              <a:pPr/>
              <a:t>‹#›</a:t>
            </a:fld>
            <a:endParaRPr lang="en-US" altLang="en-US"/>
          </a:p>
        </p:txBody>
      </p:sp>
    </p:spTree>
    <p:extLst>
      <p:ext uri="{BB962C8B-B14F-4D97-AF65-F5344CB8AC3E}">
        <p14:creationId xmlns:p14="http://schemas.microsoft.com/office/powerpoint/2010/main" val="131354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2F5AF64A-98DB-4441-9F8A-EBE0A22C41E7}" type="slidenum">
              <a:rPr lang="en-US" altLang="en-US"/>
              <a:pPr/>
              <a:t>‹#›</a:t>
            </a:fld>
            <a:endParaRPr lang="en-US" altLang="en-US"/>
          </a:p>
        </p:txBody>
      </p:sp>
    </p:spTree>
    <p:extLst>
      <p:ext uri="{BB962C8B-B14F-4D97-AF65-F5344CB8AC3E}">
        <p14:creationId xmlns:p14="http://schemas.microsoft.com/office/powerpoint/2010/main" val="1837987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8BEBF22F-0E3B-4C0E-8FD2-2828F97E39C9}" type="slidenum">
              <a:rPr lang="en-US" altLang="en-US"/>
              <a:pPr/>
              <a:t>‹#›</a:t>
            </a:fld>
            <a:endParaRPr lang="en-US" altLang="en-US"/>
          </a:p>
        </p:txBody>
      </p:sp>
    </p:spTree>
    <p:extLst>
      <p:ext uri="{BB962C8B-B14F-4D97-AF65-F5344CB8AC3E}">
        <p14:creationId xmlns:p14="http://schemas.microsoft.com/office/powerpoint/2010/main" val="1939762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70B2EC9F-71C4-4A29-985D-FE2EC12034AA}" type="slidenum">
              <a:rPr lang="en-US" altLang="en-US"/>
              <a:pPr/>
              <a:t>‹#›</a:t>
            </a:fld>
            <a:endParaRPr lang="en-US" altLang="en-US"/>
          </a:p>
        </p:txBody>
      </p:sp>
    </p:spTree>
    <p:extLst>
      <p:ext uri="{BB962C8B-B14F-4D97-AF65-F5344CB8AC3E}">
        <p14:creationId xmlns:p14="http://schemas.microsoft.com/office/powerpoint/2010/main" val="3337625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b="1" i="0" dirty="0">
                <a:latin typeface="Arial" panose="020B0604020202020204" pitchFamily="34"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b="1" i="0" dirty="0">
                <a:latin typeface="Arial" panose="020B0604020202020204" pitchFamily="34"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en-US" alt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en-US" alt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60DF119C-5AE2-4DF1-B2CF-4B94FA2B875F}" type="slidenum">
              <a:rPr lang="en-US" altLang="en-US"/>
              <a:pPr/>
              <a:t>‹#›</a:t>
            </a:fld>
            <a:endParaRPr lang="en-US" altLang="en-US"/>
          </a:p>
        </p:txBody>
      </p:sp>
    </p:spTree>
    <p:extLst>
      <p:ext uri="{BB962C8B-B14F-4D97-AF65-F5344CB8AC3E}">
        <p14:creationId xmlns:p14="http://schemas.microsoft.com/office/powerpoint/2010/main" val="35442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CBC7E0-F31F-40F4-94EA-D18AD01C8ACB}" type="slidenum">
              <a:rPr lang="en-US" altLang="en-US" smtClean="0"/>
              <a:pPr/>
              <a:t>‹#›</a:t>
            </a:fld>
            <a:endParaRPr lang="en-US" altLang="en-US" dirty="0"/>
          </a:p>
        </p:txBody>
      </p:sp>
    </p:spTree>
    <p:extLst>
      <p:ext uri="{BB962C8B-B14F-4D97-AF65-F5344CB8AC3E}">
        <p14:creationId xmlns:p14="http://schemas.microsoft.com/office/powerpoint/2010/main" val="1151371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5CA607FD-5277-45F7-811C-DBF4827A005D}" type="slidenum">
              <a:rPr lang="en-US" altLang="en-US"/>
              <a:pPr/>
              <a:t>‹#›</a:t>
            </a:fld>
            <a:endParaRPr lang="en-US" altLang="en-US"/>
          </a:p>
        </p:txBody>
      </p:sp>
    </p:spTree>
    <p:extLst>
      <p:ext uri="{BB962C8B-B14F-4D97-AF65-F5344CB8AC3E}">
        <p14:creationId xmlns:p14="http://schemas.microsoft.com/office/powerpoint/2010/main" val="2469649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2FE2B207-367B-4F3A-B8AD-3DA9CBA2FB1E}" type="slidenum">
              <a:rPr lang="en-US" altLang="en-US"/>
              <a:pPr/>
              <a:t>‹#›</a:t>
            </a:fld>
            <a:endParaRPr lang="en-US" altLang="en-US"/>
          </a:p>
        </p:txBody>
      </p:sp>
    </p:spTree>
    <p:extLst>
      <p:ext uri="{BB962C8B-B14F-4D97-AF65-F5344CB8AC3E}">
        <p14:creationId xmlns:p14="http://schemas.microsoft.com/office/powerpoint/2010/main" val="1716829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92E5E453-6954-4912-9A8B-D3BFAC901B7B}" type="slidenum">
              <a:rPr lang="en-US" altLang="en-US"/>
              <a:pPr/>
              <a:t>‹#›</a:t>
            </a:fld>
            <a:endParaRPr lang="en-US" altLang="en-US"/>
          </a:p>
        </p:txBody>
      </p:sp>
    </p:spTree>
    <p:extLst>
      <p:ext uri="{BB962C8B-B14F-4D97-AF65-F5344CB8AC3E}">
        <p14:creationId xmlns:p14="http://schemas.microsoft.com/office/powerpoint/2010/main" val="237171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endParaRPr lang="en-US" altLang="en-US"/>
          </a:p>
        </p:txBody>
      </p:sp>
      <p:sp>
        <p:nvSpPr>
          <p:cNvPr id="8" name="Rectangle 11"/>
          <p:cNvSpPr>
            <a:spLocks noGrp="1" noChangeArrowheads="1"/>
          </p:cNvSpPr>
          <p:nvPr>
            <p:ph type="ftr" sz="quarter" idx="11"/>
          </p:nvPr>
        </p:nvSpPr>
        <p:spPr>
          <a:ln/>
        </p:spPr>
        <p:txBody>
          <a:bodyPr/>
          <a:lstStyle>
            <a:lvl1pPr>
              <a:defRPr/>
            </a:lvl1pPr>
          </a:lstStyle>
          <a:p>
            <a:endParaRPr lang="en-US" altLang="en-US"/>
          </a:p>
        </p:txBody>
      </p:sp>
      <p:sp>
        <p:nvSpPr>
          <p:cNvPr id="9" name="Rectangle 12"/>
          <p:cNvSpPr>
            <a:spLocks noGrp="1" noChangeArrowheads="1"/>
          </p:cNvSpPr>
          <p:nvPr>
            <p:ph type="sldNum" sz="quarter" idx="12"/>
          </p:nvPr>
        </p:nvSpPr>
        <p:spPr>
          <a:ln/>
        </p:spPr>
        <p:txBody>
          <a:bodyPr/>
          <a:lstStyle>
            <a:lvl1pPr>
              <a:defRPr/>
            </a:lvl1pPr>
          </a:lstStyle>
          <a:p>
            <a:fld id="{F1890816-BFDF-4E8F-AB02-E4D37E29E6E5}" type="slidenum">
              <a:rPr lang="en-US" altLang="en-US"/>
              <a:pPr/>
              <a:t>‹#›</a:t>
            </a:fld>
            <a:endParaRPr lang="en-US" altLang="en-US"/>
          </a:p>
        </p:txBody>
      </p:sp>
    </p:spTree>
    <p:extLst>
      <p:ext uri="{BB962C8B-B14F-4D97-AF65-F5344CB8AC3E}">
        <p14:creationId xmlns:p14="http://schemas.microsoft.com/office/powerpoint/2010/main" val="1910152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endParaRPr lang="en-US" altLang="en-US"/>
          </a:p>
        </p:txBody>
      </p:sp>
      <p:sp>
        <p:nvSpPr>
          <p:cNvPr id="4" name="Rectangle 11"/>
          <p:cNvSpPr>
            <a:spLocks noGrp="1" noChangeArrowheads="1"/>
          </p:cNvSpPr>
          <p:nvPr>
            <p:ph type="ftr" sz="quarter" idx="11"/>
          </p:nvPr>
        </p:nvSpPr>
        <p:spPr>
          <a:ln/>
        </p:spPr>
        <p:txBody>
          <a:bodyPr/>
          <a:lstStyle>
            <a:lvl1pPr>
              <a:defRPr/>
            </a:lvl1pPr>
          </a:lstStyle>
          <a:p>
            <a:endParaRPr lang="en-US" altLang="en-US"/>
          </a:p>
        </p:txBody>
      </p:sp>
      <p:sp>
        <p:nvSpPr>
          <p:cNvPr id="5" name="Rectangle 12"/>
          <p:cNvSpPr>
            <a:spLocks noGrp="1" noChangeArrowheads="1"/>
          </p:cNvSpPr>
          <p:nvPr>
            <p:ph type="sldNum" sz="quarter" idx="12"/>
          </p:nvPr>
        </p:nvSpPr>
        <p:spPr>
          <a:ln/>
        </p:spPr>
        <p:txBody>
          <a:bodyPr/>
          <a:lstStyle>
            <a:lvl1pPr>
              <a:defRPr/>
            </a:lvl1pPr>
          </a:lstStyle>
          <a:p>
            <a:fld id="{E075A77F-1F11-462B-BD40-512D35159E29}" type="slidenum">
              <a:rPr lang="en-US" altLang="en-US"/>
              <a:pPr/>
              <a:t>‹#›</a:t>
            </a:fld>
            <a:endParaRPr lang="en-US" altLang="en-US"/>
          </a:p>
        </p:txBody>
      </p:sp>
    </p:spTree>
    <p:extLst>
      <p:ext uri="{BB962C8B-B14F-4D97-AF65-F5344CB8AC3E}">
        <p14:creationId xmlns:p14="http://schemas.microsoft.com/office/powerpoint/2010/main" val="1519444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endParaRPr lang="en-US" altLang="en-US"/>
          </a:p>
        </p:txBody>
      </p:sp>
      <p:sp>
        <p:nvSpPr>
          <p:cNvPr id="3" name="Rectangle 11"/>
          <p:cNvSpPr>
            <a:spLocks noGrp="1" noChangeArrowheads="1"/>
          </p:cNvSpPr>
          <p:nvPr>
            <p:ph type="ftr" sz="quarter" idx="11"/>
          </p:nvPr>
        </p:nvSpPr>
        <p:spPr>
          <a:ln/>
        </p:spPr>
        <p:txBody>
          <a:bodyPr/>
          <a:lstStyle>
            <a:lvl1pPr>
              <a:defRPr/>
            </a:lvl1pPr>
          </a:lstStyle>
          <a:p>
            <a:endParaRPr lang="en-US" altLang="en-US"/>
          </a:p>
        </p:txBody>
      </p:sp>
      <p:sp>
        <p:nvSpPr>
          <p:cNvPr id="4" name="Rectangle 12"/>
          <p:cNvSpPr>
            <a:spLocks noGrp="1" noChangeArrowheads="1"/>
          </p:cNvSpPr>
          <p:nvPr>
            <p:ph type="sldNum" sz="quarter" idx="12"/>
          </p:nvPr>
        </p:nvSpPr>
        <p:spPr>
          <a:ln/>
        </p:spPr>
        <p:txBody>
          <a:bodyPr/>
          <a:lstStyle>
            <a:lvl1pPr>
              <a:defRPr/>
            </a:lvl1pPr>
          </a:lstStyle>
          <a:p>
            <a:fld id="{6FE8F81B-8A00-4137-8F5E-6287A59941FA}" type="slidenum">
              <a:rPr lang="en-US" altLang="en-US"/>
              <a:pPr/>
              <a:t>‹#›</a:t>
            </a:fld>
            <a:endParaRPr lang="en-US" altLang="en-US"/>
          </a:p>
        </p:txBody>
      </p:sp>
    </p:spTree>
    <p:extLst>
      <p:ext uri="{BB962C8B-B14F-4D97-AF65-F5344CB8AC3E}">
        <p14:creationId xmlns:p14="http://schemas.microsoft.com/office/powerpoint/2010/main" val="2578060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C4A7FC77-6348-47D0-9DD3-3763BCB2FF4B}" type="slidenum">
              <a:rPr lang="en-US" altLang="en-US"/>
              <a:pPr/>
              <a:t>‹#›</a:t>
            </a:fld>
            <a:endParaRPr lang="en-US" altLang="en-US"/>
          </a:p>
        </p:txBody>
      </p:sp>
    </p:spTree>
    <p:extLst>
      <p:ext uri="{BB962C8B-B14F-4D97-AF65-F5344CB8AC3E}">
        <p14:creationId xmlns:p14="http://schemas.microsoft.com/office/powerpoint/2010/main" val="4293094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83071E37-B35C-4C4B-BAD9-BEF73346C470}" type="slidenum">
              <a:rPr lang="en-US" altLang="en-US"/>
              <a:pPr/>
              <a:t>‹#›</a:t>
            </a:fld>
            <a:endParaRPr lang="en-US" altLang="en-US"/>
          </a:p>
        </p:txBody>
      </p:sp>
    </p:spTree>
    <p:extLst>
      <p:ext uri="{BB962C8B-B14F-4D97-AF65-F5344CB8AC3E}">
        <p14:creationId xmlns:p14="http://schemas.microsoft.com/office/powerpoint/2010/main" val="4028843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2CB39495-FD10-41F0-B308-0781E094A581}" type="slidenum">
              <a:rPr lang="en-US" altLang="en-US"/>
              <a:pPr/>
              <a:t>‹#›</a:t>
            </a:fld>
            <a:endParaRPr lang="en-US" altLang="en-US"/>
          </a:p>
        </p:txBody>
      </p:sp>
    </p:spTree>
    <p:extLst>
      <p:ext uri="{BB962C8B-B14F-4D97-AF65-F5344CB8AC3E}">
        <p14:creationId xmlns:p14="http://schemas.microsoft.com/office/powerpoint/2010/main" val="188812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6B56215B-4FD1-4BCC-92F6-F5914C5BEB3E}" type="slidenum">
              <a:rPr lang="en-US" altLang="en-US"/>
              <a:pPr/>
              <a:t>‹#›</a:t>
            </a:fld>
            <a:endParaRPr lang="en-US" altLang="en-US"/>
          </a:p>
        </p:txBody>
      </p:sp>
    </p:spTree>
    <p:extLst>
      <p:ext uri="{BB962C8B-B14F-4D97-AF65-F5344CB8AC3E}">
        <p14:creationId xmlns:p14="http://schemas.microsoft.com/office/powerpoint/2010/main" val="338991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3008928-8739-4F70-BEF7-A53E85778F68}" type="slidenum">
              <a:rPr lang="en-US" altLang="en-US" smtClean="0"/>
              <a:pPr/>
              <a:t>‹#›</a:t>
            </a:fld>
            <a:endParaRPr lang="en-US" altLang="en-US" dirty="0"/>
          </a:p>
        </p:txBody>
      </p:sp>
    </p:spTree>
    <p:extLst>
      <p:ext uri="{BB962C8B-B14F-4D97-AF65-F5344CB8AC3E}">
        <p14:creationId xmlns:p14="http://schemas.microsoft.com/office/powerpoint/2010/main" val="3459772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23003430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47326877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53550859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069112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2444011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9789037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5273135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8236689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2424839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8122486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533299E-D22E-4CCB-91DA-C4E8964AF5FC}" type="slidenum">
              <a:rPr lang="en-US" altLang="en-US" smtClean="0"/>
              <a:pPr/>
              <a:t>‹#›</a:t>
            </a:fld>
            <a:endParaRPr lang="en-US" altLang="en-US" dirty="0"/>
          </a:p>
        </p:txBody>
      </p:sp>
    </p:spTree>
    <p:extLst>
      <p:ext uri="{BB962C8B-B14F-4D97-AF65-F5344CB8AC3E}">
        <p14:creationId xmlns:p14="http://schemas.microsoft.com/office/powerpoint/2010/main" val="2043369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74284539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E7C9225D-831D-9B41-8B7A-E4ABB7F49018}" type="slidenum">
              <a:rPr lang="zh-CN" altLang="en-US" smtClean="0"/>
              <a:pPr>
                <a:defRPr/>
              </a:pPr>
              <a:t>‹#›</a:t>
            </a:fld>
            <a:endParaRPr lang="en-US" altLang="zh-CN" dirty="0"/>
          </a:p>
        </p:txBody>
      </p:sp>
    </p:spTree>
    <p:extLst>
      <p:ext uri="{BB962C8B-B14F-4D97-AF65-F5344CB8AC3E}">
        <p14:creationId xmlns:p14="http://schemas.microsoft.com/office/powerpoint/2010/main" val="299337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23AE79-7844-7144-9DDB-D267F812FDFD}" type="slidenum">
              <a:rPr lang="zh-CN" altLang="en-US" smtClean="0"/>
              <a:pPr>
                <a:defRPr/>
              </a:pPr>
              <a:t>‹#›</a:t>
            </a:fld>
            <a:endParaRPr lang="en-US" altLang="zh-CN" dirty="0"/>
          </a:p>
        </p:txBody>
      </p:sp>
    </p:spTree>
    <p:extLst>
      <p:ext uri="{BB962C8B-B14F-4D97-AF65-F5344CB8AC3E}">
        <p14:creationId xmlns:p14="http://schemas.microsoft.com/office/powerpoint/2010/main" val="2604148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B506F7-B781-1E4A-8AD8-8A017902AE4E}" type="slidenum">
              <a:rPr lang="zh-CN" altLang="en-US" smtClean="0"/>
              <a:pPr>
                <a:defRPr/>
              </a:pPr>
              <a:t>‹#›</a:t>
            </a:fld>
            <a:endParaRPr lang="en-US" altLang="zh-CN" dirty="0"/>
          </a:p>
        </p:txBody>
      </p:sp>
    </p:spTree>
    <p:extLst>
      <p:ext uri="{BB962C8B-B14F-4D97-AF65-F5344CB8AC3E}">
        <p14:creationId xmlns:p14="http://schemas.microsoft.com/office/powerpoint/2010/main" val="1693057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5D723-73CF-5341-83CB-878D46AE7A73}" type="slidenum">
              <a:rPr lang="zh-CN" altLang="en-US" smtClean="0"/>
              <a:pPr>
                <a:defRPr/>
              </a:pPr>
              <a:t>‹#›</a:t>
            </a:fld>
            <a:endParaRPr lang="en-US" altLang="zh-CN" dirty="0"/>
          </a:p>
        </p:txBody>
      </p:sp>
    </p:spTree>
    <p:extLst>
      <p:ext uri="{BB962C8B-B14F-4D97-AF65-F5344CB8AC3E}">
        <p14:creationId xmlns:p14="http://schemas.microsoft.com/office/powerpoint/2010/main" val="109094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8831BB-3A77-6D43-828A-03BA8613C4D6}" type="slidenum">
              <a:rPr lang="zh-CN" altLang="en-US" smtClean="0"/>
              <a:pPr>
                <a:defRPr/>
              </a:pPr>
              <a:t>‹#›</a:t>
            </a:fld>
            <a:endParaRPr lang="en-US" altLang="zh-CN" dirty="0"/>
          </a:p>
        </p:txBody>
      </p:sp>
    </p:spTree>
    <p:extLst>
      <p:ext uri="{BB962C8B-B14F-4D97-AF65-F5344CB8AC3E}">
        <p14:creationId xmlns:p14="http://schemas.microsoft.com/office/powerpoint/2010/main" val="3031464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62D6A-5D79-004F-A2FB-FD1B78746CC0}" type="slidenum">
              <a:rPr lang="zh-CN" altLang="en-US" smtClean="0"/>
              <a:pPr>
                <a:defRPr/>
              </a:pPr>
              <a:t>‹#›</a:t>
            </a:fld>
            <a:endParaRPr lang="en-US" altLang="zh-CN" dirty="0"/>
          </a:p>
        </p:txBody>
      </p:sp>
    </p:spTree>
    <p:extLst>
      <p:ext uri="{BB962C8B-B14F-4D97-AF65-F5344CB8AC3E}">
        <p14:creationId xmlns:p14="http://schemas.microsoft.com/office/powerpoint/2010/main" val="1361574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40A028-C03B-4B41-8C19-F253CAEC5101}" type="slidenum">
              <a:rPr lang="zh-CN" altLang="en-US" smtClean="0"/>
              <a:pPr>
                <a:defRPr/>
              </a:pPr>
              <a:t>‹#›</a:t>
            </a:fld>
            <a:endParaRPr lang="en-US" altLang="zh-CN" dirty="0"/>
          </a:p>
        </p:txBody>
      </p:sp>
    </p:spTree>
    <p:extLst>
      <p:ext uri="{BB962C8B-B14F-4D97-AF65-F5344CB8AC3E}">
        <p14:creationId xmlns:p14="http://schemas.microsoft.com/office/powerpoint/2010/main" val="1187914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B792E5-F7B2-1148-BDE4-0D22E8A082E3}" type="slidenum">
              <a:rPr lang="zh-CN" altLang="en-US" smtClean="0"/>
              <a:pPr>
                <a:defRPr/>
              </a:pPr>
              <a:t>‹#›</a:t>
            </a:fld>
            <a:endParaRPr lang="en-US" altLang="zh-CN" dirty="0"/>
          </a:p>
        </p:txBody>
      </p:sp>
    </p:spTree>
    <p:extLst>
      <p:ext uri="{BB962C8B-B14F-4D97-AF65-F5344CB8AC3E}">
        <p14:creationId xmlns:p14="http://schemas.microsoft.com/office/powerpoint/2010/main" val="4149520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A94710-447C-DA46-A3C2-76689657B21D}" type="slidenum">
              <a:rPr lang="zh-CN" altLang="en-US" smtClean="0"/>
              <a:pPr>
                <a:defRPr/>
              </a:pPr>
              <a:t>‹#›</a:t>
            </a:fld>
            <a:endParaRPr lang="en-US" altLang="zh-CN" dirty="0"/>
          </a:p>
        </p:txBody>
      </p:sp>
    </p:spTree>
    <p:extLst>
      <p:ext uri="{BB962C8B-B14F-4D97-AF65-F5344CB8AC3E}">
        <p14:creationId xmlns:p14="http://schemas.microsoft.com/office/powerpoint/2010/main" val="4212253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C21E235-231C-46F0-8AD5-568DE033F4D5}" type="slidenum">
              <a:rPr lang="en-US" altLang="en-US" smtClean="0"/>
              <a:pPr/>
              <a:t>‹#›</a:t>
            </a:fld>
            <a:endParaRPr lang="en-US" altLang="en-US" dirty="0"/>
          </a:p>
        </p:txBody>
      </p:sp>
    </p:spTree>
    <p:extLst>
      <p:ext uri="{BB962C8B-B14F-4D97-AF65-F5344CB8AC3E}">
        <p14:creationId xmlns:p14="http://schemas.microsoft.com/office/powerpoint/2010/main" val="11315208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5F9453-04DF-F948-9FF8-BEEF59DFE2D9}" type="slidenum">
              <a:rPr lang="zh-CN" altLang="en-US" smtClean="0"/>
              <a:pPr>
                <a:defRPr/>
              </a:pPr>
              <a:t>‹#›</a:t>
            </a:fld>
            <a:endParaRPr lang="en-US" altLang="zh-CN" dirty="0"/>
          </a:p>
        </p:txBody>
      </p:sp>
    </p:spTree>
    <p:extLst>
      <p:ext uri="{BB962C8B-B14F-4D97-AF65-F5344CB8AC3E}">
        <p14:creationId xmlns:p14="http://schemas.microsoft.com/office/powerpoint/2010/main" val="2512205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DB0C67-0FA9-3749-ACEB-01724525FB80}" type="slidenum">
              <a:rPr lang="zh-CN" altLang="en-US" smtClean="0"/>
              <a:pPr>
                <a:defRPr/>
              </a:pPr>
              <a:t>‹#›</a:t>
            </a:fld>
            <a:endParaRPr lang="en-US" altLang="zh-CN" dirty="0"/>
          </a:p>
        </p:txBody>
      </p:sp>
    </p:spTree>
    <p:extLst>
      <p:ext uri="{BB962C8B-B14F-4D97-AF65-F5344CB8AC3E}">
        <p14:creationId xmlns:p14="http://schemas.microsoft.com/office/powerpoint/2010/main" val="915456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176247-79CA-5041-9C9E-9421B21244C8}"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751193290"/>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483F56-AA6F-F94E-99C9-C5BA7C2544AD}"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418401308"/>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9FB9E8-3E7B-FC46-BB33-5F38A81ECB86}"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22567313"/>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4F2D88-0358-564A-A6CD-92C4818A1B1F}"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023889054"/>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6F20DA2-7EC5-604F-88F0-985897E86130}"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021336145"/>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C1CFB4-ED2C-D04D-9DA8-396A57ECBE0A}"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594328133"/>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ADC5ED-C53E-164A-9ACC-65224F717807}"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704837460"/>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E56EA0-8522-CE4F-AACE-F92606BD9B17}"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63358986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9E3A33-43CD-4439-9F19-FD8098ADEEE2}" type="slidenum">
              <a:rPr lang="en-US" altLang="en-US" smtClean="0"/>
              <a:pPr/>
              <a:t>‹#›</a:t>
            </a:fld>
            <a:endParaRPr lang="en-US" altLang="en-US" dirty="0"/>
          </a:p>
        </p:txBody>
      </p:sp>
    </p:spTree>
    <p:extLst>
      <p:ext uri="{BB962C8B-B14F-4D97-AF65-F5344CB8AC3E}">
        <p14:creationId xmlns:p14="http://schemas.microsoft.com/office/powerpoint/2010/main" val="2734410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5EBF5E-A005-F64D-A2D0-27E5B7E0EFBE}"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62267064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BAE59B-BAB5-2049-BC18-EC4F0067015E}"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5703063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CAC1F7-B0C1-AB45-99E6-4EA2FA61B429}"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840076839"/>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BD4F13-7942-444B-B4B4-922B45760382}" type="slidenum">
              <a:rPr lang="zh-CN" altLang="en-US"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3026397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CC75BF-31D1-7E47-B784-C91732BF4FAE}" type="slidenum">
              <a:rPr lang="en-US" smtClean="0"/>
              <a:pPr>
                <a:defRPr/>
              </a:pPr>
              <a:t>‹#›</a:t>
            </a:fld>
            <a:endParaRPr lang="en-US" dirty="0"/>
          </a:p>
        </p:txBody>
      </p:sp>
    </p:spTree>
    <p:extLst>
      <p:ext uri="{BB962C8B-B14F-4D97-AF65-F5344CB8AC3E}">
        <p14:creationId xmlns:p14="http://schemas.microsoft.com/office/powerpoint/2010/main" val="12182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4E7297-0CAD-DF4E-8922-C062D09150E4}" type="slidenum">
              <a:rPr lang="en-US" smtClean="0"/>
              <a:pPr>
                <a:defRPr/>
              </a:pPr>
              <a:t>‹#›</a:t>
            </a:fld>
            <a:endParaRPr lang="en-US" dirty="0"/>
          </a:p>
        </p:txBody>
      </p:sp>
    </p:spTree>
    <p:extLst>
      <p:ext uri="{BB962C8B-B14F-4D97-AF65-F5344CB8AC3E}">
        <p14:creationId xmlns:p14="http://schemas.microsoft.com/office/powerpoint/2010/main" val="2964657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B7E171-30E7-A448-A9CC-1CB093AD6F60}" type="slidenum">
              <a:rPr lang="en-US" smtClean="0"/>
              <a:pPr>
                <a:defRPr/>
              </a:pPr>
              <a:t>‹#›</a:t>
            </a:fld>
            <a:endParaRPr lang="en-US" dirty="0"/>
          </a:p>
        </p:txBody>
      </p:sp>
    </p:spTree>
    <p:extLst>
      <p:ext uri="{BB962C8B-B14F-4D97-AF65-F5344CB8AC3E}">
        <p14:creationId xmlns:p14="http://schemas.microsoft.com/office/powerpoint/2010/main" val="22363510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7ACD44-1BDC-D944-865E-74CB88D602F6}" type="slidenum">
              <a:rPr lang="en-US" smtClean="0"/>
              <a:pPr>
                <a:defRPr/>
              </a:pPr>
              <a:t>‹#›</a:t>
            </a:fld>
            <a:endParaRPr lang="en-US" dirty="0"/>
          </a:p>
        </p:txBody>
      </p:sp>
    </p:spTree>
    <p:extLst>
      <p:ext uri="{BB962C8B-B14F-4D97-AF65-F5344CB8AC3E}">
        <p14:creationId xmlns:p14="http://schemas.microsoft.com/office/powerpoint/2010/main" val="1481157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6A5FD3-974F-704F-AA25-36D7DCE91D61}" type="slidenum">
              <a:rPr lang="en-US" smtClean="0"/>
              <a:pPr>
                <a:defRPr/>
              </a:pPr>
              <a:t>‹#›</a:t>
            </a:fld>
            <a:endParaRPr lang="en-US" dirty="0"/>
          </a:p>
        </p:txBody>
      </p:sp>
    </p:spTree>
    <p:extLst>
      <p:ext uri="{BB962C8B-B14F-4D97-AF65-F5344CB8AC3E}">
        <p14:creationId xmlns:p14="http://schemas.microsoft.com/office/powerpoint/2010/main" val="3818567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00112D-08D3-6A41-B9E5-CE56169D9988}" type="slidenum">
              <a:rPr lang="en-US" smtClean="0"/>
              <a:pPr>
                <a:defRPr/>
              </a:pPr>
              <a:t>‹#›</a:t>
            </a:fld>
            <a:endParaRPr lang="en-US" dirty="0"/>
          </a:p>
        </p:txBody>
      </p:sp>
    </p:spTree>
    <p:extLst>
      <p:ext uri="{BB962C8B-B14F-4D97-AF65-F5344CB8AC3E}">
        <p14:creationId xmlns:p14="http://schemas.microsoft.com/office/powerpoint/2010/main" val="42817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6E792D3-390D-4696-A4C7-1E8ADBACB8E1}" type="slidenum">
              <a:rPr lang="en-US" altLang="en-US" smtClean="0"/>
              <a:pPr/>
              <a:t>‹#›</a:t>
            </a:fld>
            <a:endParaRPr lang="en-US" altLang="en-US" dirty="0"/>
          </a:p>
        </p:txBody>
      </p:sp>
    </p:spTree>
    <p:extLst>
      <p:ext uri="{BB962C8B-B14F-4D97-AF65-F5344CB8AC3E}">
        <p14:creationId xmlns:p14="http://schemas.microsoft.com/office/powerpoint/2010/main" val="869442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3FA7FC-67C3-234C-A1E7-187B6F2C137D}" type="slidenum">
              <a:rPr lang="en-US" smtClean="0"/>
              <a:pPr>
                <a:defRPr/>
              </a:pPr>
              <a:t>‹#›</a:t>
            </a:fld>
            <a:endParaRPr lang="en-US" dirty="0"/>
          </a:p>
        </p:txBody>
      </p:sp>
    </p:spTree>
    <p:extLst>
      <p:ext uri="{BB962C8B-B14F-4D97-AF65-F5344CB8AC3E}">
        <p14:creationId xmlns:p14="http://schemas.microsoft.com/office/powerpoint/2010/main" val="3699496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BE2D80-F794-7F43-802C-160606C02E4E}" type="slidenum">
              <a:rPr lang="en-US" smtClean="0"/>
              <a:pPr>
                <a:defRPr/>
              </a:pPr>
              <a:t>‹#›</a:t>
            </a:fld>
            <a:endParaRPr lang="en-US" dirty="0"/>
          </a:p>
        </p:txBody>
      </p:sp>
    </p:spTree>
    <p:extLst>
      <p:ext uri="{BB962C8B-B14F-4D97-AF65-F5344CB8AC3E}">
        <p14:creationId xmlns:p14="http://schemas.microsoft.com/office/powerpoint/2010/main" val="36163178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F86BFA-A5DA-F34F-9969-53EBEBA9CF15}" type="slidenum">
              <a:rPr lang="en-US" smtClean="0"/>
              <a:pPr>
                <a:defRPr/>
              </a:pPr>
              <a:t>‹#›</a:t>
            </a:fld>
            <a:endParaRPr lang="en-US" dirty="0"/>
          </a:p>
        </p:txBody>
      </p:sp>
    </p:spTree>
    <p:extLst>
      <p:ext uri="{BB962C8B-B14F-4D97-AF65-F5344CB8AC3E}">
        <p14:creationId xmlns:p14="http://schemas.microsoft.com/office/powerpoint/2010/main" val="3532372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3F3117-26FF-2145-A886-10115519F1FC}" type="slidenum">
              <a:rPr lang="en-US" smtClean="0"/>
              <a:pPr>
                <a:defRPr/>
              </a:pPr>
              <a:t>‹#›</a:t>
            </a:fld>
            <a:endParaRPr lang="en-US" dirty="0"/>
          </a:p>
        </p:txBody>
      </p:sp>
    </p:spTree>
    <p:extLst>
      <p:ext uri="{BB962C8B-B14F-4D97-AF65-F5344CB8AC3E}">
        <p14:creationId xmlns:p14="http://schemas.microsoft.com/office/powerpoint/2010/main" val="21236374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1EF8F-FE24-F34B-B61B-699EB37DBC2C}" type="slidenum">
              <a:rPr lang="en-US" smtClean="0"/>
              <a:pPr>
                <a:defRPr/>
              </a:pPr>
              <a:t>‹#›</a:t>
            </a:fld>
            <a:endParaRPr lang="en-US" dirty="0"/>
          </a:p>
        </p:txBody>
      </p:sp>
    </p:spTree>
    <p:extLst>
      <p:ext uri="{BB962C8B-B14F-4D97-AF65-F5344CB8AC3E}">
        <p14:creationId xmlns:p14="http://schemas.microsoft.com/office/powerpoint/2010/main" val="42633837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5453DB-15D8-2E4B-BA81-6B39C61442E1}" type="slidenum">
              <a:rPr lang="en-US" smtClean="0"/>
              <a:pPr>
                <a:defRPr/>
              </a:pPr>
              <a:t>‹#›</a:t>
            </a:fld>
            <a:endParaRPr lang="en-US" dirty="0"/>
          </a:p>
        </p:txBody>
      </p:sp>
    </p:spTree>
    <p:extLst>
      <p:ext uri="{BB962C8B-B14F-4D97-AF65-F5344CB8AC3E}">
        <p14:creationId xmlns:p14="http://schemas.microsoft.com/office/powerpoint/2010/main" val="91297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38716962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888179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1054806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80809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6.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6" Type="http://schemas.openxmlformats.org/officeDocument/2006/relationships/theme" Target="../theme/theme12.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image" Target="../media/image5.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4.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3.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8.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6.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68ABFA88-91E7-421C-9E8B-77676D332F4E}"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Geneva" pitchFamily="-108" charset="-128"/>
          <a:cs typeface="Geneva"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79306300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MS PGothic" charset="0"/>
                <a:cs typeface="MS PGothic" charset="0"/>
              </a:defRPr>
            </a:lvl1pPr>
          </a:lstStyle>
          <a:p>
            <a:pPr>
              <a:defRPr/>
            </a:pPr>
            <a:fld id="{A00FBBF0-E18A-9A46-B39B-00432731BAF1}" type="slidenum">
              <a:rPr lang="zh-CN" altLang="en-US" smtClean="0"/>
              <a:pPr>
                <a:defRPr/>
              </a:pPr>
              <a:t>‹#›</a:t>
            </a:fld>
            <a:endParaRPr lang="en-US" altLang="zh-CN" dirty="0"/>
          </a:p>
        </p:txBody>
      </p:sp>
    </p:spTree>
    <p:extLst>
      <p:ext uri="{BB962C8B-B14F-4D97-AF65-F5344CB8AC3E}">
        <p14:creationId xmlns:p14="http://schemas.microsoft.com/office/powerpoint/2010/main" val="152195802"/>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7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7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7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7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7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8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8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308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1035" name="Rectangle 11"/>
          <p:cNvSpPr>
            <a:spLocks noGrp="1" noChangeArrowheads="1"/>
          </p:cNvSpPr>
          <p:nvPr>
            <p:ph type="title"/>
          </p:nvPr>
        </p:nvSpPr>
        <p:spPr bwMode="auto">
          <a:xfrm>
            <a:off x="76200" y="609600"/>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6" name="Rectangle 12"/>
          <p:cNvSpPr>
            <a:spLocks noGrp="1" noChangeArrowheads="1"/>
          </p:cNvSpPr>
          <p:nvPr>
            <p:ph type="body" idx="1"/>
          </p:nvPr>
        </p:nvSpPr>
        <p:spPr bwMode="auto">
          <a:xfrm>
            <a:off x="76200" y="1981200"/>
            <a:ext cx="8915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308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308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C4A8B45B-65D6-C440-B6E0-A223ADADF4D4}" type="slidenum">
              <a:rPr lang="en-US"/>
              <a:pPr/>
              <a:t>‹#›</a:t>
            </a:fld>
            <a:endParaRPr lang="en-US"/>
          </a:p>
        </p:txBody>
      </p:sp>
    </p:spTree>
    <p:extLst>
      <p:ext uri="{BB962C8B-B14F-4D97-AF65-F5344CB8AC3E}">
        <p14:creationId xmlns:p14="http://schemas.microsoft.com/office/powerpoint/2010/main" val="2344158897"/>
      </p:ext>
    </p:extLst>
  </p:cSld>
  <p:clrMap bg1="dk2" tx1="lt1" bg2="dk1"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4033954265"/>
      </p:ext>
    </p:extLst>
  </p:cSld>
  <p:clrMap bg1="dk2" tx1="lt1" bg2="dk1"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pic>
          <p:nvPicPr>
            <p:cNvPr id="6249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8289E544-6710-634F-A2F1-6555CDBD1433}"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3934770976"/>
      </p:ext>
    </p:extLst>
  </p:cSld>
  <p:clrMap bg1="dk2" tx1="lt1" bg2="dk1"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1143000" cy="6856413"/>
            <a:chOff x="0" y="0"/>
            <a:chExt cx="720" cy="4319"/>
          </a:xfrm>
        </p:grpSpPr>
        <p:sp>
          <p:nvSpPr>
            <p:cNvPr id="1844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endParaRPr lang="en-US" altLang="en-US">
                <a:latin typeface="Times New Roman" pitchFamily="18" charset="0"/>
              </a:endParaRPr>
            </a:p>
          </p:txBody>
        </p:sp>
        <p:sp>
          <p:nvSpPr>
            <p:cNvPr id="1844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endParaRPr lang="en-US" altLang="en-US">
                <a:latin typeface="Times New Roman" pitchFamily="18" charset="0"/>
              </a:endParaRPr>
            </a:p>
          </p:txBody>
        </p:sp>
        <p:pic>
          <p:nvPicPr>
            <p:cNvPr id="18442"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3480"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8" charset="0"/>
              </a:defRPr>
            </a:lvl1pPr>
          </a:lstStyle>
          <a:p>
            <a:endParaRPr lang="en-US" altLang="en-US"/>
          </a:p>
        </p:txBody>
      </p:sp>
      <p:sp>
        <p:nvSpPr>
          <p:cNvPr id="233481"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8" charset="0"/>
              </a:defRPr>
            </a:lvl1pPr>
          </a:lstStyle>
          <a:p>
            <a:endParaRPr lang="en-US" altLang="en-US"/>
          </a:p>
        </p:txBody>
      </p:sp>
      <p:sp>
        <p:nvSpPr>
          <p:cNvPr id="233482"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pitchFamily="18" charset="0"/>
              </a:defRPr>
            </a:lvl1pPr>
          </a:lstStyle>
          <a:p>
            <a:fld id="{0C0D93ED-8E72-4F73-AFF9-0CFF39425E0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27"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12700"/>
            <a:ext cx="9156700" cy="6870700"/>
            <a:chOff x="0" y="-8"/>
            <a:chExt cx="5768" cy="4328"/>
          </a:xfrm>
        </p:grpSpPr>
        <p:sp>
          <p:nvSpPr>
            <p:cNvPr id="3072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3072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3073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3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sp>
          <p:nvSpPr>
            <p:cNvPr id="3074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GB" b="1" i="0" dirty="0">
                <a:latin typeface="Arial" panose="020B0604020202020204" pitchFamily="34" charset="0"/>
              </a:endParaRPr>
            </a:p>
          </p:txBody>
        </p:sp>
        <p:pic>
          <p:nvPicPr>
            <p:cNvPr id="3074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2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018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8" charset="0"/>
              </a:defRPr>
            </a:lvl1pPr>
          </a:lstStyle>
          <a:p>
            <a:endParaRPr lang="en-US" altLang="en-US"/>
          </a:p>
        </p:txBody>
      </p:sp>
      <p:sp>
        <p:nvSpPr>
          <p:cNvPr id="22018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8" charset="0"/>
              </a:defRPr>
            </a:lvl1pPr>
          </a:lstStyle>
          <a:p>
            <a:endParaRPr lang="en-US" altLang="en-US"/>
          </a:p>
        </p:txBody>
      </p:sp>
      <p:sp>
        <p:nvSpPr>
          <p:cNvPr id="22018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itchFamily="18" charset="0"/>
              </a:defRPr>
            </a:lvl1pPr>
          </a:lstStyle>
          <a:p>
            <a:fld id="{CA0CE237-8969-43E9-876E-76E18628910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28"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Narrow" pitchFamily="-105"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Narrow" pitchFamily="-105"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Narrow" pitchFamily="-105"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Narrow" pitchFamily="-105" charset="0"/>
          <a:ea typeface="ＭＳ Ｐゴシック" charset="0"/>
          <a:cs typeface="Geneva" charset="0"/>
        </a:defRPr>
      </a:lvl5pPr>
      <a:lvl6pPr marL="457200" algn="l" rtl="0" fontAlgn="base">
        <a:spcBef>
          <a:spcPct val="0"/>
        </a:spcBef>
        <a:spcAft>
          <a:spcPct val="0"/>
        </a:spcAft>
        <a:defRPr sz="4400">
          <a:solidFill>
            <a:schemeClr val="tx2"/>
          </a:solidFill>
          <a:latin typeface="Arial Narrow" pitchFamily="-105" charset="0"/>
        </a:defRPr>
      </a:lvl6pPr>
      <a:lvl7pPr marL="914400" algn="l" rtl="0" fontAlgn="base">
        <a:spcBef>
          <a:spcPct val="0"/>
        </a:spcBef>
        <a:spcAft>
          <a:spcPct val="0"/>
        </a:spcAft>
        <a:defRPr sz="4400">
          <a:solidFill>
            <a:schemeClr val="tx2"/>
          </a:solidFill>
          <a:latin typeface="Arial Narrow" pitchFamily="-105" charset="0"/>
        </a:defRPr>
      </a:lvl7pPr>
      <a:lvl8pPr marL="1371600" algn="l" rtl="0" fontAlgn="base">
        <a:spcBef>
          <a:spcPct val="0"/>
        </a:spcBef>
        <a:spcAft>
          <a:spcPct val="0"/>
        </a:spcAft>
        <a:defRPr sz="4400">
          <a:solidFill>
            <a:schemeClr val="tx2"/>
          </a:solidFill>
          <a:latin typeface="Arial Narrow" pitchFamily="-105" charset="0"/>
        </a:defRPr>
      </a:lvl8pPr>
      <a:lvl9pPr marL="1828800" algn="l" rtl="0" fontAlgn="base">
        <a:spcBef>
          <a:spcPct val="0"/>
        </a:spcBef>
        <a:spcAft>
          <a:spcPct val="0"/>
        </a:spcAft>
        <a:defRPr sz="4400">
          <a:solidFill>
            <a:schemeClr val="tx2"/>
          </a:solidFill>
          <a:latin typeface="Arial Narrow"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6"/>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b="1" i="0" dirty="0">
              <a:latin typeface="Arial" panose="020B0604020202020204" pitchFamily="34" charset="0"/>
            </a:endParaRPr>
          </a:p>
        </p:txBody>
      </p:sp>
      <p:sp>
        <p:nvSpPr>
          <p:cNvPr id="5632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5632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5632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5632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b="1" i="0" dirty="0">
              <a:latin typeface="Arial" panose="020B0604020202020204" pitchFamily="34" charset="0"/>
            </a:endParaRPr>
          </a:p>
        </p:txBody>
      </p:sp>
      <p:sp>
        <p:nvSpPr>
          <p:cNvPr id="5632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i="0" dirty="0">
              <a:latin typeface="Arial" panose="020B0604020202020204" pitchFamily="34"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8" charset="0"/>
              </a:defRPr>
            </a:lvl1pPr>
          </a:lstStyle>
          <a:p>
            <a:endParaRPr lang="en-US" alt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8" charset="0"/>
              </a:defRPr>
            </a:lvl1pPr>
          </a:lstStyle>
          <a:p>
            <a:endParaRPr lang="en-US" alt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itchFamily="18" charset="0"/>
              </a:defRPr>
            </a:lvl1pPr>
          </a:lstStyle>
          <a:p>
            <a:fld id="{B96BA561-A947-49FE-BB33-BE372D37DA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30"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kumimoji="1"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3820531489"/>
      </p:ext>
    </p:extLst>
  </p:cSld>
  <p:clrMap bg1="dk2" tx1="lt1" bg2="dk1"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974881334"/>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charset="0"/>
          <a:cs typeface="Geneva"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Geneva" pitchFamily="-108" charset="-128"/>
          <a:cs typeface="Geneva"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887061848"/>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defTabSz="914400" eaLnBrk="0" fontAlgn="base" hangingPunct="0">
              <a:spcBef>
                <a:spcPct val="0"/>
              </a:spcBef>
              <a:spcAft>
                <a:spcPct val="0"/>
              </a:spcAft>
              <a:defRPr/>
            </a:pPr>
            <a:endParaRPr lang="en-US">
              <a:latin typeface="Times New Roman" charset="0"/>
              <a:ea typeface="ＭＳ Ｐゴシック" charset="0"/>
            </a:endParaRPr>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cs typeface="+mn-cs"/>
              </a:defRPr>
            </a:lvl1pPr>
          </a:lstStyle>
          <a:p>
            <a:pPr defTabSz="914400" eaLnBrk="0" fontAlgn="base" hangingPunct="0">
              <a:spcBef>
                <a:spcPct val="0"/>
              </a:spcBef>
              <a:spcAft>
                <a:spcPct val="0"/>
              </a:spcAft>
              <a:defRPr/>
            </a:pPr>
            <a:endParaRPr lang="en-US">
              <a:latin typeface="Times New Roman" charset="0"/>
              <a:ea typeface="ＭＳ Ｐゴシック" charset="0"/>
            </a:endParaRPr>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mn-cs"/>
              </a:defRPr>
            </a:lvl1pPr>
          </a:lstStyle>
          <a:p>
            <a:pPr defTabSz="914400" eaLnBrk="0" fontAlgn="base" hangingPunct="0">
              <a:spcBef>
                <a:spcPct val="0"/>
              </a:spcBef>
              <a:spcAft>
                <a:spcPct val="0"/>
              </a:spcAft>
              <a:defRPr/>
            </a:pPr>
            <a:fld id="{806CB0B9-32CB-874E-857E-16F1DD1C6A32}" type="slidenum">
              <a:rPr lang="en-US">
                <a:latin typeface="Times New Roman" charset="0"/>
                <a:ea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829232939"/>
      </p:ext>
    </p:extLst>
  </p:cSld>
  <p:clrMap bg1="dk2" tx1="lt1" bg2="dk1" tx2="lt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42822159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83.x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8.xml"/><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83.x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3.jpeg"/><Relationship Id="rId1" Type="http://schemas.openxmlformats.org/officeDocument/2006/relationships/slideLayout" Target="../slideLayouts/slideLayout14.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3.x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8.xml"/><Relationship Id="rId5" Type="http://schemas.openxmlformats.org/officeDocument/2006/relationships/image" Target="../media/image25.jpeg"/><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3.bin"/><Relationship Id="rId7"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33.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6.png"/></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156.xml"/><Relationship Id="rId6" Type="http://schemas.openxmlformats.org/officeDocument/2006/relationships/image" Target="../media/image120.jpeg"/><Relationship Id="rId5"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hyperlink" Target="http://www.civilization.ca/civil/egypt/images/writ12b.gif"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15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1.png"/></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30.png"/></Relationships>
</file>

<file path=ppt/slides/_rels/slide9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60.xml"/><Relationship Id="rId4"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5" descr="Chefren's and Mycerinus' Pyramids, smaller ones, tb 110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1" name="Rectangle 14"/>
          <p:cNvSpPr>
            <a:spLocks noGrp="1" noChangeArrowheads="1"/>
          </p:cNvSpPr>
          <p:nvPr>
            <p:ph type="title" idx="4294967295"/>
          </p:nvPr>
        </p:nvSpPr>
        <p:spPr>
          <a:xfrm>
            <a:off x="3952875" y="2316217"/>
            <a:ext cx="4429125" cy="1143000"/>
          </a:xfrm>
        </p:spPr>
        <p:txBody>
          <a:bodyPr wrap="none" numCol="1" fromWordArt="1">
            <a:prstTxWarp prst="textPlain">
              <a:avLst>
                <a:gd name="adj" fmla="val 50000"/>
              </a:avLst>
            </a:prstTxWarp>
          </a:bodyPr>
          <a:lstStyle/>
          <a:p>
            <a:r>
              <a:rPr lang="ar-JO" altLang="en-US" sz="3600" kern="10" dirty="0">
                <a:ln w="19050">
                  <a:solidFill>
                    <a:srgbClr val="99CCFF"/>
                  </a:solidFill>
                  <a:round/>
                  <a:headEnd/>
                  <a:tailEnd/>
                </a:ln>
                <a:solidFill>
                  <a:srgbClr val="0066CC"/>
                </a:solidFill>
                <a:effectLst>
                  <a:outerShdw dist="35921" dir="2700000" algn="ctr" rotWithShape="0">
                    <a:srgbClr val="990000">
                      <a:alpha val="74997"/>
                    </a:srgbClr>
                  </a:outerShdw>
                </a:effectLst>
                <a:ea typeface="ＭＳ Ｐゴシック" pitchFamily="34" charset="-128"/>
                <a:cs typeface="Arial" panose="020B0604020202020204" pitchFamily="34" charset="0"/>
              </a:rPr>
              <a:t>مصر</a:t>
            </a:r>
            <a:endParaRPr lang="en-US" altLang="en-US" sz="3600" kern="10" dirty="0">
              <a:ln w="19050">
                <a:solidFill>
                  <a:srgbClr val="99CCFF"/>
                </a:solidFill>
                <a:round/>
                <a:headEnd/>
                <a:tailEnd/>
              </a:ln>
              <a:solidFill>
                <a:srgbClr val="0066CC"/>
              </a:solidFill>
              <a:effectLst>
                <a:outerShdw dist="35921" dir="2700000" algn="ctr" rotWithShape="0">
                  <a:srgbClr val="990000">
                    <a:alpha val="74997"/>
                  </a:srgbClr>
                </a:outerShdw>
              </a:effectLst>
              <a:ea typeface="ＭＳ Ｐゴシック" pitchFamily="34" charset="-128"/>
              <a:cs typeface="Arial" panose="020B0604020202020204" pitchFamily="34" charset="0"/>
            </a:endParaRPr>
          </a:p>
        </p:txBody>
      </p:sp>
      <p:sp>
        <p:nvSpPr>
          <p:cNvPr id="81923" name="Text Box 5"/>
          <p:cNvSpPr txBox="1">
            <a:spLocks noChangeArrowheads="1"/>
          </p:cNvSpPr>
          <p:nvPr/>
        </p:nvSpPr>
        <p:spPr bwMode="auto">
          <a:xfrm>
            <a:off x="327025" y="449263"/>
            <a:ext cx="348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endParaRPr lang="en-US" altLang="en-US" sz="1800" b="1" dirty="0">
              <a:cs typeface="Arial" panose="020B0604020202020204" pitchFamily="34" charset="0"/>
            </a:endParaRPr>
          </a:p>
        </p:txBody>
      </p:sp>
      <p:sp>
        <p:nvSpPr>
          <p:cNvPr id="10" name="Text Box 24"/>
          <p:cNvSpPr txBox="1">
            <a:spLocks noChangeArrowheads="1"/>
          </p:cNvSpPr>
          <p:nvPr/>
        </p:nvSpPr>
        <p:spPr bwMode="auto">
          <a:xfrm>
            <a:off x="8543925" y="76200"/>
            <a:ext cx="530915" cy="46166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ar-JO" sz="2400" b="1" dirty="0">
                <a:solidFill>
                  <a:schemeClr val="bg1"/>
                </a:solidFill>
                <a:ea typeface="+mn-ea"/>
                <a:cs typeface="Arial" panose="020B0604020202020204" pitchFamily="34" charset="0"/>
              </a:rPr>
              <a:t>81</a:t>
            </a:r>
            <a:endParaRPr lang="en-US" sz="2400" b="1" dirty="0">
              <a:solidFill>
                <a:schemeClr val="bg1"/>
              </a:solidFill>
              <a:ea typeface="+mn-ea"/>
              <a:cs typeface="Arial" panose="020B0604020202020204" pitchFamily="34" charset="0"/>
            </a:endParaRPr>
          </a:p>
        </p:txBody>
      </p:sp>
      <p:sp>
        <p:nvSpPr>
          <p:cNvPr id="2" name="Rectangle 1">
            <a:extLst>
              <a:ext uri="{FF2B5EF4-FFF2-40B4-BE49-F238E27FC236}">
                <a16:creationId xmlns:a16="http://schemas.microsoft.com/office/drawing/2014/main" id="{5ECA1D9D-C5AB-DCF6-218D-3EB3179156C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
        <p:nvSpPr>
          <p:cNvPr id="3" name="Rectangle 14">
            <a:extLst>
              <a:ext uri="{FF2B5EF4-FFF2-40B4-BE49-F238E27FC236}">
                <a16:creationId xmlns:a16="http://schemas.microsoft.com/office/drawing/2014/main" id="{E2F8016E-BAE3-A259-588E-4BDEF9A604F5}"/>
              </a:ext>
            </a:extLst>
          </p:cNvPr>
          <p:cNvSpPr txBox="1">
            <a:spLocks noChangeArrowheads="1"/>
          </p:cNvSpPr>
          <p:nvPr/>
        </p:nvSpPr>
        <p:spPr bwMode="auto">
          <a:xfrm>
            <a:off x="163158" y="728936"/>
            <a:ext cx="4912898" cy="2268016"/>
          </a:xfrm>
          <a:prstGeom prst="rect">
            <a:avLst/>
          </a:prstGeom>
        </p:spPr>
        <p:txBody>
          <a:bodyPr wrap="none" numCol="1"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defRPr>
            </a:lvl1pPr>
          </a:lstStyle>
          <a:p>
            <a:r>
              <a:rPr lang="ar-JO" altLang="en-US" b="1" dirty="0">
                <a:latin typeface="Arial" panose="020B0604020202020204" pitchFamily="34" charset="0"/>
                <a:cs typeface="Arial" panose="020B0604020202020204" pitchFamily="34" charset="0"/>
              </a:rPr>
              <a:t>شعوب العهد القديم</a:t>
            </a:r>
            <a:endParaRPr lang="en-US" altLang="en-US" b="1" dirty="0">
              <a:latin typeface="Arial" panose="020B0604020202020204" pitchFamily="34" charset="0"/>
              <a:cs typeface="Arial" panose="020B0604020202020204" pitchFamily="34" charset="0"/>
            </a:endParaRPr>
          </a:p>
        </p:txBody>
      </p:sp>
      <p:sp>
        <p:nvSpPr>
          <p:cNvPr id="4" name="Rectangle 14">
            <a:extLst>
              <a:ext uri="{FF2B5EF4-FFF2-40B4-BE49-F238E27FC236}">
                <a16:creationId xmlns:a16="http://schemas.microsoft.com/office/drawing/2014/main" id="{BFDB10D9-453E-FBB7-FD51-F2A015E37040}"/>
              </a:ext>
            </a:extLst>
          </p:cNvPr>
          <p:cNvSpPr txBox="1">
            <a:spLocks noChangeArrowheads="1"/>
          </p:cNvSpPr>
          <p:nvPr/>
        </p:nvSpPr>
        <p:spPr bwMode="auto">
          <a:xfrm>
            <a:off x="323528" y="4869160"/>
            <a:ext cx="8487436" cy="1143000"/>
          </a:xfrm>
          <a:prstGeom prst="rect">
            <a:avLst/>
          </a:prstGeom>
        </p:spPr>
        <p:txBody>
          <a:bodyPr wrap="none" numCol="1" fromWordArt="1">
            <a:prstTxWarp prst="textPlain">
              <a:avLst>
                <a:gd name="adj" fmla="val 50000"/>
              </a:avLst>
            </a:prstTxWarp>
          </a:bodyPr>
          <a:lstStyle>
            <a:defPPr>
              <a:defRPr lang="en-US"/>
            </a:defPPr>
            <a:lvl1pPr algn="ctr">
              <a:defRPr sz="3600" b="1" kern="10">
                <a:ln w="19050">
                  <a:solidFill>
                    <a:srgbClr val="008000"/>
                  </a:solidFill>
                  <a:round/>
                  <a:headEnd/>
                  <a:tailEnd/>
                </a:ln>
                <a:solidFill>
                  <a:srgbClr val="FFFF00"/>
                </a:solidFill>
                <a:effectLst>
                  <a:outerShdw dist="35921" dir="2700000" algn="ctr" rotWithShape="0">
                    <a:schemeClr val="tx2">
                      <a:alpha val="74997"/>
                    </a:schemeClr>
                  </a:outerShdw>
                </a:effectLst>
                <a:latin typeface="Impact"/>
              </a:defRPr>
            </a:lvl1pPr>
          </a:lstStyle>
          <a:p>
            <a:r>
              <a:rPr lang="ar-JO" altLang="en-US" dirty="0">
                <a:latin typeface="Arial" panose="020B0604020202020204" pitchFamily="34" charset="0"/>
                <a:cs typeface="Arial" panose="020B0604020202020204" pitchFamily="34" charset="0"/>
              </a:rPr>
              <a:t>تأثيرها على إسرائيل والمسيحية</a:t>
            </a: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157192"/>
            <a:ext cx="8964488" cy="1440160"/>
          </a:xfrm>
        </p:spPr>
        <p:txBody>
          <a:bodyPr/>
          <a:lstStyle/>
          <a:p>
            <a:r>
              <a:rPr lang="ar-JO" dirty="0">
                <a:solidFill>
                  <a:schemeClr val="bg1"/>
                </a:solidFill>
                <a:effectLst>
                  <a:glow rad="355600">
                    <a:schemeClr val="tx1"/>
                  </a:glow>
                </a:effectLst>
                <a:cs typeface="Arial" panose="020B0604020202020204" pitchFamily="34" charset="0"/>
              </a:rPr>
              <a:t>حائط الخط الزمني</a:t>
            </a:r>
            <a:endParaRPr lang="en-US" dirty="0">
              <a:solidFill>
                <a:schemeClr val="bg1"/>
              </a:solidFill>
              <a:effectLst>
                <a:glow rad="355600">
                  <a:schemeClr val="tx1"/>
                </a:glow>
              </a:effectLst>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496" y="-27384"/>
            <a:ext cx="9119716" cy="5112568"/>
          </a:xfrm>
          <a:prstGeom prst="rect">
            <a:avLst/>
          </a:prstGeom>
        </p:spPr>
      </p:pic>
    </p:spTree>
    <p:extLst>
      <p:ext uri="{BB962C8B-B14F-4D97-AF65-F5344CB8AC3E}">
        <p14:creationId xmlns:p14="http://schemas.microsoft.com/office/powerpoint/2010/main" val="169374097"/>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 y="-18988"/>
            <a:ext cx="9132221" cy="5995286"/>
          </a:xfrm>
          <a:prstGeom prst="rect">
            <a:avLst/>
          </a:prstGeom>
        </p:spPr>
      </p:pic>
      <p:sp>
        <p:nvSpPr>
          <p:cNvPr id="2" name="Title 1"/>
          <p:cNvSpPr>
            <a:spLocks noGrp="1"/>
          </p:cNvSpPr>
          <p:nvPr>
            <p:ph type="title"/>
          </p:nvPr>
        </p:nvSpPr>
        <p:spPr>
          <a:xfrm>
            <a:off x="35496" y="6021288"/>
            <a:ext cx="8964488" cy="836712"/>
          </a:xfrm>
        </p:spPr>
        <p:txBody>
          <a:bodyPr/>
          <a:lstStyle/>
          <a:p>
            <a:r>
              <a:rPr lang="ar-JO" dirty="0">
                <a:solidFill>
                  <a:schemeClr val="bg1"/>
                </a:solidFill>
                <a:effectLst>
                  <a:glow rad="355600">
                    <a:schemeClr val="tx1"/>
                  </a:glow>
                </a:effectLst>
                <a:cs typeface="Arial" panose="020B0604020202020204" pitchFamily="34" charset="0"/>
              </a:rPr>
              <a:t>الخروج المتأخر (حوالي 1250 ق.م)</a:t>
            </a:r>
            <a:endParaRPr lang="en-US" dirty="0">
              <a:solidFill>
                <a:schemeClr val="bg1"/>
              </a:solidFill>
              <a:effectLst>
                <a:glow rad="355600">
                  <a:schemeClr val="tx1"/>
                </a:glow>
              </a:effectLst>
              <a:cs typeface="Arial" panose="020B0604020202020204" pitchFamily="34" charset="0"/>
            </a:endParaRPr>
          </a:p>
        </p:txBody>
      </p:sp>
      <p:sp>
        <p:nvSpPr>
          <p:cNvPr id="4" name="Title 1"/>
          <p:cNvSpPr txBox="1">
            <a:spLocks/>
          </p:cNvSpPr>
          <p:nvPr/>
        </p:nvSpPr>
        <p:spPr bwMode="auto">
          <a:xfrm>
            <a:off x="6556869" y="2016224"/>
            <a:ext cx="2623643" cy="83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الخروج المتأخر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(1250 ق.م)</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3" name="Down Arrow 2"/>
          <p:cNvSpPr/>
          <p:nvPr/>
        </p:nvSpPr>
        <p:spPr bwMode="auto">
          <a:xfrm>
            <a:off x="6412853" y="249289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7"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المملكة الحديثة</a:t>
            </a:r>
            <a:endParaRPr kumimoji="0" lang="en-US"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المملكة الوسطى</a:t>
            </a:r>
            <a:endParaRPr kumimoji="0" lang="en-US"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ق.م</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ق.م</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1" name="Down Arrow 10"/>
          <p:cNvSpPr/>
          <p:nvPr/>
        </p:nvSpPr>
        <p:spPr bwMode="auto">
          <a:xfrm rot="5400000">
            <a:off x="4535996" y="303295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2789353001"/>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6021288"/>
            <a:ext cx="8964488" cy="836712"/>
          </a:xfrm>
        </p:spPr>
        <p:txBody>
          <a:bodyPr/>
          <a:lstStyle/>
          <a:p>
            <a:r>
              <a:rPr lang="ar-JO" dirty="0">
                <a:solidFill>
                  <a:schemeClr val="bg1"/>
                </a:solidFill>
                <a:effectLst>
                  <a:glow rad="355600">
                    <a:schemeClr val="tx1"/>
                  </a:glow>
                </a:effectLst>
                <a:cs typeface="Arial" panose="020B0604020202020204" pitchFamily="34" charset="0"/>
              </a:rPr>
              <a:t>الخروج المبكر (حوالي 1450 ق.م)</a:t>
            </a:r>
            <a:endParaRPr lang="en-US" dirty="0">
              <a:solidFill>
                <a:schemeClr val="bg1"/>
              </a:solidFill>
              <a:effectLst>
                <a:glow rad="355600">
                  <a:schemeClr val="tx1"/>
                </a:glow>
              </a:effectLst>
              <a:cs typeface="Arial" panose="020B060402020202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392"/>
            <a:ext cx="9132221" cy="6087275"/>
          </a:xfrm>
          <a:prstGeom prst="rect">
            <a:avLst/>
          </a:prstGeom>
        </p:spPr>
      </p:pic>
      <p:sp>
        <p:nvSpPr>
          <p:cNvPr id="4" name="Title 1"/>
          <p:cNvSpPr txBox="1">
            <a:spLocks/>
          </p:cNvSpPr>
          <p:nvPr/>
        </p:nvSpPr>
        <p:spPr bwMode="auto">
          <a:xfrm>
            <a:off x="5260725" y="2088232"/>
            <a:ext cx="2623643" cy="83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الخروج المبكر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(1450 ق.م)</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5" name="Down Arrow 4"/>
          <p:cNvSpPr/>
          <p:nvPr/>
        </p:nvSpPr>
        <p:spPr bwMode="auto">
          <a:xfrm>
            <a:off x="5076056" y="2564904"/>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المملكة الحديثة</a:t>
            </a:r>
            <a:endParaRPr kumimoji="0" lang="en-US"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المملكة الوسطى</a:t>
            </a:r>
            <a:endParaRPr kumimoji="0" lang="en-US" sz="20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ق.م</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ق.م</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410299"/>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dirty="0">
                <a:solidFill>
                  <a:schemeClr val="bg1"/>
                </a:solidFill>
                <a:effectLst>
                  <a:glow rad="355600">
                    <a:schemeClr val="tx1"/>
                  </a:glow>
                </a:effectLst>
                <a:cs typeface="Arial" panose="020B0604020202020204" pitchFamily="34" charset="0"/>
              </a:rPr>
              <a:t>مدينة</a:t>
            </a:r>
            <a:br>
              <a:rPr lang="ar-JO" dirty="0">
                <a:solidFill>
                  <a:schemeClr val="bg1"/>
                </a:solidFill>
                <a:effectLst>
                  <a:glow rad="355600">
                    <a:schemeClr val="tx1"/>
                  </a:glow>
                </a:effectLst>
                <a:cs typeface="Arial" panose="020B0604020202020204" pitchFamily="34" charset="0"/>
              </a:rPr>
            </a:br>
            <a:r>
              <a:rPr lang="ar-JO" dirty="0">
                <a:solidFill>
                  <a:schemeClr val="bg1"/>
                </a:solidFill>
                <a:effectLst>
                  <a:glow rad="355600">
                    <a:schemeClr val="tx1"/>
                  </a:glow>
                </a:effectLst>
                <a:cs typeface="Arial" panose="020B0604020202020204" pitchFamily="34" charset="0"/>
              </a:rPr>
              <a:t>أفاريس</a:t>
            </a:r>
            <a:endParaRPr lang="en-US" dirty="0">
              <a:solidFill>
                <a:schemeClr val="bg1"/>
              </a:solidFill>
              <a:effectLst>
                <a:glow rad="355600">
                  <a:schemeClr val="tx1"/>
                </a:glow>
              </a:effectLst>
              <a:cs typeface="Arial" panose="020B0604020202020204" pitchFamily="34" charset="0"/>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198745835"/>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ما </a:t>
            </a:r>
            <a:r>
              <a:rPr lang="ar-JO" b="1" kern="0" dirty="0">
                <a:solidFill>
                  <a:srgbClr val="FFFFFF"/>
                </a:solidFill>
                <a:effectLst>
                  <a:glow rad="355600">
                    <a:srgbClr val="000000"/>
                  </a:glow>
                </a:effectLst>
                <a:latin typeface="Arial" panose="020B0604020202020204" pitchFamily="34" charset="0"/>
                <a:cs typeface="Arial" panose="020B0604020202020204" pitchFamily="34" charset="0"/>
              </a:rPr>
              <a:t>تحت</a:t>
            </a:r>
            <a:endPar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رعمسيس</a:t>
            </a:r>
            <a:endParaRPr kumimoji="0" lang="en-US"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mn-ea"/>
                <a:cs typeface="Arial" panose="020B0604020202020204" pitchFamily="34" charset="0"/>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32797870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19410" y="4176464"/>
            <a:ext cx="3756217"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صدفة؟</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9410" y="0"/>
            <a:ext cx="5688632" cy="4464496"/>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قيل إن النزوح ليس حدثاً تاريخياً، وأن العبرانيين لم يكونوا هناك أبداً في العدد الموصوف، ومع ذلك نمت مدينة أفاريس في الدلتا المصرية بسرعة كبيرة لتصبح واحدة من أكبر المدن في العالم القديم، مع عدد كبير من السكان الناطقين بالسامية، في وقت قريب من وضع الكتاب المقدس لإسرائيل في مصر .</a:t>
            </a:r>
            <a:endParaRPr kumimoji="0" lang="en-US" sz="2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877729"/>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dirty="0">
                <a:solidFill>
                  <a:schemeClr val="bg1"/>
                </a:solidFill>
                <a:cs typeface="Arial" panose="020B0604020202020204" pitchFamily="34" charset="0"/>
              </a:rPr>
              <a:t>يقع هذا القصر المكون من 12 عموداً </a:t>
            </a:r>
            <a:br>
              <a:rPr lang="ar-JO" sz="3600" dirty="0">
                <a:solidFill>
                  <a:schemeClr val="bg1"/>
                </a:solidFill>
                <a:cs typeface="Arial" panose="020B0604020202020204" pitchFamily="34" charset="0"/>
              </a:rPr>
            </a:br>
            <a:r>
              <a:rPr lang="ar-JO" sz="3600" dirty="0">
                <a:solidFill>
                  <a:schemeClr val="bg1"/>
                </a:solidFill>
                <a:cs typeface="Arial" panose="020B0604020202020204" pitchFamily="34" charset="0"/>
              </a:rPr>
              <a:t>أمام 12 قبراً خلفه مباشرةً</a:t>
            </a:r>
            <a:endParaRPr lang="en-US" sz="3600" dirty="0">
              <a:solidFill>
                <a:schemeClr val="bg1"/>
              </a:solidFill>
              <a:effectLst>
                <a:glow rad="355600">
                  <a:schemeClr val="tx1"/>
                </a:glow>
              </a:effectLst>
              <a:cs typeface="Arial" panose="020B0604020202020204" pitchFamily="34" charset="0"/>
            </a:endParaRP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44161"/>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dirty="0">
                <a:solidFill>
                  <a:schemeClr val="bg1"/>
                </a:solidFill>
                <a:cs typeface="Arial" panose="020B0604020202020204" pitchFamily="34" charset="0"/>
              </a:rPr>
              <a:t>12 سبط من إسرائيل على ختم من أفاريس مصر؟</a:t>
            </a:r>
            <a:endParaRPr lang="en-US" sz="3600" dirty="0">
              <a:solidFill>
                <a:schemeClr val="bg1"/>
              </a:solidFill>
              <a:effectLst>
                <a:glow rad="355600">
                  <a:schemeClr val="tx1"/>
                </a:glow>
              </a:effectLst>
              <a:cs typeface="Arial" panose="020B0604020202020204" pitchFamily="34" charset="0"/>
            </a:endParaRP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60832"/>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17384" y="2470826"/>
            <a:ext cx="9109230" cy="831711"/>
          </a:xfrm>
          <a:solidFill>
            <a:srgbClr val="000000"/>
          </a:solidFill>
        </p:spPr>
        <p:txBody>
          <a:bodyPr/>
          <a:lstStyle/>
          <a:p>
            <a:r>
              <a:rPr lang="ar-JO" dirty="0">
                <a:solidFill>
                  <a:srgbClr val="FFFF00"/>
                </a:solidFill>
                <a:effectLst>
                  <a:glow rad="355600">
                    <a:schemeClr val="tx1"/>
                  </a:glow>
                </a:effectLst>
                <a:cs typeface="Arial" panose="020B0604020202020204" pitchFamily="34" charset="0"/>
              </a:rPr>
              <a:t>هل كان هذا قصر يوسف؟</a:t>
            </a:r>
            <a:endParaRPr lang="en-US" dirty="0">
              <a:solidFill>
                <a:srgbClr val="FFFF00"/>
              </a:solidFill>
              <a:effectLst>
                <a:glow rad="355600">
                  <a:schemeClr val="tx1"/>
                </a:glow>
              </a:effectLst>
              <a:cs typeface="Arial" panose="020B0604020202020204" pitchFamily="34" charset="0"/>
            </a:endParaRPr>
          </a:p>
        </p:txBody>
      </p:sp>
      <p:sp>
        <p:nvSpPr>
          <p:cNvPr id="5" name="Title 1"/>
          <p:cNvSpPr txBox="1">
            <a:spLocks/>
          </p:cNvSpPr>
          <p:nvPr/>
        </p:nvSpPr>
        <p:spPr bwMode="auto">
          <a:xfrm>
            <a:off x="17384" y="19352"/>
            <a:ext cx="9109231"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الكشف عن قصر مصري في أفاريس، لكن ساكنه لم يكن مصرياً.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الواضح أنها تخص مسؤولاً رفيع المستوى كان مهماً للغاية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يمنح شخص ما قصراً مثل هذا، فهذا يعني أنه تم تكريمه لما فعله من أجل الدولة .</a:t>
            </a:r>
            <a:endParaRPr kumimoji="0" lang="en-US" sz="2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477449"/>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dirty="0">
                <a:solidFill>
                  <a:schemeClr val="bg1"/>
                </a:solidFill>
                <a:effectLst>
                  <a:glow rad="355600">
                    <a:schemeClr val="tx1"/>
                  </a:glow>
                </a:effectLst>
                <a:cs typeface="Arial" panose="020B0604020202020204" pitchFamily="34" charset="0"/>
              </a:rPr>
              <a:t>تم اكتشاف 12 قبر معاً</a:t>
            </a:r>
            <a:endParaRPr lang="en-US" dirty="0">
              <a:solidFill>
                <a:schemeClr val="bg1"/>
              </a:solidFill>
              <a:effectLst>
                <a:glow rad="355600">
                  <a:schemeClr val="tx1"/>
                </a:glow>
              </a:effectLst>
              <a:cs typeface="Arial" panose="020B0604020202020204" pitchFamily="34" charset="0"/>
            </a:endParaRP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72487"/>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11" descr="pyrami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69" name="Picture 21" descr="bgciv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9650"/>
            <a:ext cx="9144000" cy="4578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8"/>
          <p:cNvSpPr txBox="1">
            <a:spLocks noChangeArrowheads="1"/>
          </p:cNvSpPr>
          <p:nvPr/>
        </p:nvSpPr>
        <p:spPr bwMode="auto">
          <a:xfrm>
            <a:off x="1219200" y="4876800"/>
            <a:ext cx="71692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ar-JO" altLang="en-US" sz="3200" b="1" dirty="0">
                <a:cs typeface="Arial" panose="020B0604020202020204" pitchFamily="34" charset="0"/>
              </a:rPr>
              <a:t>مصر وموسى</a:t>
            </a:r>
            <a:endParaRPr lang="en-US" altLang="en-US" sz="3200" b="1" dirty="0">
              <a:cs typeface="Arial" panose="020B0604020202020204" pitchFamily="34" charset="0"/>
            </a:endParaRPr>
          </a:p>
        </p:txBody>
      </p:sp>
      <p:pic>
        <p:nvPicPr>
          <p:cNvPr id="3087" name="Picture 15"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3933825"/>
            <a:ext cx="75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7"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4810125"/>
            <a:ext cx="75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Text Box 22"/>
          <p:cNvSpPr txBox="1">
            <a:spLocks noChangeArrowheads="1"/>
          </p:cNvSpPr>
          <p:nvPr/>
        </p:nvSpPr>
        <p:spPr bwMode="auto">
          <a:xfrm>
            <a:off x="1219200" y="5762625"/>
            <a:ext cx="71692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ar-JO" altLang="en-US" sz="3200" b="1" dirty="0">
                <a:cs typeface="Arial" panose="020B0604020202020204" pitchFamily="34" charset="0"/>
              </a:rPr>
              <a:t>الهيروغليفية</a:t>
            </a:r>
            <a:endParaRPr lang="en-US" altLang="en-US" sz="3200" b="1" dirty="0">
              <a:cs typeface="Arial" panose="020B0604020202020204" pitchFamily="34" charset="0"/>
            </a:endParaRPr>
          </a:p>
        </p:txBody>
      </p:sp>
      <p:pic>
        <p:nvPicPr>
          <p:cNvPr id="3095" name="Picture 23"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5686425"/>
            <a:ext cx="75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6" name="Text Box 24"/>
          <p:cNvSpPr txBox="1">
            <a:spLocks noChangeArrowheads="1"/>
          </p:cNvSpPr>
          <p:nvPr/>
        </p:nvSpPr>
        <p:spPr bwMode="auto">
          <a:xfrm>
            <a:off x="8543925" y="76200"/>
            <a:ext cx="53091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ar-JO" sz="2400" b="1" dirty="0">
                <a:solidFill>
                  <a:schemeClr val="bg1"/>
                </a:solidFill>
                <a:ea typeface="+mn-ea"/>
                <a:cs typeface="Arial" panose="020B0604020202020204" pitchFamily="34" charset="0"/>
              </a:rPr>
              <a:t>81</a:t>
            </a:r>
            <a:endParaRPr lang="en-US" sz="2400" b="1" dirty="0">
              <a:solidFill>
                <a:schemeClr val="bg1"/>
              </a:solidFill>
              <a:ea typeface="+mn-ea"/>
              <a:cs typeface="Arial" panose="020B0604020202020204" pitchFamily="34" charset="0"/>
            </a:endParaRPr>
          </a:p>
        </p:txBody>
      </p:sp>
      <p:sp>
        <p:nvSpPr>
          <p:cNvPr id="3097" name="Rectangle 25"/>
          <p:cNvSpPr>
            <a:spLocks noChangeArrowheads="1"/>
          </p:cNvSpPr>
          <p:nvPr/>
        </p:nvSpPr>
        <p:spPr bwMode="auto">
          <a:xfrm>
            <a:off x="1219199" y="3048000"/>
            <a:ext cx="716922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spcBef>
                <a:spcPct val="20000"/>
              </a:spcBef>
            </a:pPr>
            <a:r>
              <a:rPr lang="ar-JO" altLang="en-US" sz="3200" b="1" dirty="0">
                <a:cs typeface="Arial" panose="020B0604020202020204" pitchFamily="34" charset="0"/>
              </a:rPr>
              <a:t>الجغرافيا والتاريخ</a:t>
            </a:r>
            <a:endParaRPr lang="en-US" altLang="en-US" sz="3200" b="1" dirty="0">
              <a:cs typeface="Arial" panose="020B0604020202020204" pitchFamily="34" charset="0"/>
            </a:endParaRPr>
          </a:p>
        </p:txBody>
      </p:sp>
      <p:pic>
        <p:nvPicPr>
          <p:cNvPr id="3098" name="Picture 26"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3033713"/>
            <a:ext cx="75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9" name="Rectangle 27"/>
          <p:cNvSpPr>
            <a:spLocks noChangeArrowheads="1"/>
          </p:cNvSpPr>
          <p:nvPr/>
        </p:nvSpPr>
        <p:spPr bwMode="auto">
          <a:xfrm>
            <a:off x="1219200" y="3886200"/>
            <a:ext cx="716922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ar-JO" altLang="en-US" sz="3200" b="1" dirty="0">
                <a:cs typeface="Arial" panose="020B0604020202020204" pitchFamily="34" charset="0"/>
              </a:rPr>
              <a:t>مصر ويوسف</a:t>
            </a:r>
            <a:endParaRPr lang="en-US" altLang="en-US" sz="3200" b="1" dirty="0">
              <a:cs typeface="Arial" panose="020B0604020202020204" pitchFamily="34" charset="0"/>
            </a:endParaRPr>
          </a:p>
        </p:txBody>
      </p:sp>
      <p:sp>
        <p:nvSpPr>
          <p:cNvPr id="83981" name="Rectangle 29"/>
          <p:cNvSpPr>
            <a:spLocks noGrp="1" noChangeArrowheads="1"/>
          </p:cNvSpPr>
          <p:nvPr>
            <p:ph type="ctrTitle"/>
          </p:nvPr>
        </p:nvSpPr>
        <p:spPr>
          <a:xfrm>
            <a:off x="536129" y="1466851"/>
            <a:ext cx="5450755" cy="1381125"/>
          </a:xfrm>
        </p:spPr>
        <p:txBody>
          <a:bodyPr wrap="none" numCol="1" fromWordArt="1">
            <a:prstTxWarp prst="textPlain">
              <a:avLst>
                <a:gd name="adj" fmla="val 50000"/>
              </a:avLst>
            </a:prstTxWarp>
          </a:bodyPr>
          <a:lstStyle/>
          <a:p>
            <a:r>
              <a:rPr lang="ar-JO" altLang="en-US" sz="3600" kern="10" dirty="0">
                <a:ln w="19050">
                  <a:solidFill>
                    <a:srgbClr val="99CCFF"/>
                  </a:solidFill>
                  <a:round/>
                  <a:headEnd/>
                  <a:tailEnd/>
                </a:ln>
                <a:solidFill>
                  <a:srgbClr val="FF0000"/>
                </a:solidFill>
                <a:effectLst>
                  <a:outerShdw dist="35921" dir="2700000" algn="ctr" rotWithShape="0">
                    <a:srgbClr val="990000">
                      <a:alpha val="74997"/>
                    </a:srgbClr>
                  </a:outerShdw>
                </a:effectLst>
                <a:ea typeface="ＭＳ Ｐゴシック" pitchFamily="34" charset="-128"/>
                <a:cs typeface="Arial" panose="020B0604020202020204" pitchFamily="34" charset="0"/>
              </a:rPr>
              <a:t>إلى اين نحن ذاهبون؟</a:t>
            </a:r>
            <a:endParaRPr lang="en-US" altLang="en-US" sz="3600" kern="10" dirty="0">
              <a:ln w="19050">
                <a:solidFill>
                  <a:srgbClr val="99CCFF"/>
                </a:solidFill>
                <a:round/>
                <a:headEnd/>
                <a:tailEnd/>
              </a:ln>
              <a:solidFill>
                <a:srgbClr val="FF0000"/>
              </a:solidFill>
              <a:effectLst>
                <a:outerShdw dist="35921" dir="2700000" algn="ctr" rotWithShape="0">
                  <a:srgbClr val="990000">
                    <a:alpha val="74997"/>
                  </a:srgbClr>
                </a:outerShdw>
              </a:effectLst>
              <a:ea typeface="ＭＳ Ｐゴシック"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3098"/>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3097">
                                            <p:txEl>
                                              <p:pRg st="0" end="0"/>
                                            </p:txEl>
                                          </p:spTgt>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3087"/>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3089"/>
                                        </p:tgtEl>
                                        <p:attrNameLst>
                                          <p:attrName>style.visibility</p:attrName>
                                        </p:attrNameLst>
                                      </p:cBhvr>
                                      <p:to>
                                        <p:strVal val="visible"/>
                                      </p:to>
                                    </p:set>
                                  </p:childTnLst>
                                </p:cTn>
                              </p:par>
                            </p:childTnLst>
                          </p:cTn>
                        </p:par>
                        <p:par>
                          <p:cTn id="16" fill="hold" nodeType="afterGroup">
                            <p:stCondLst>
                              <p:cond delay="6000"/>
                            </p:stCondLst>
                            <p:childTnLst>
                              <p:par>
                                <p:cTn id="17" presetID="4" presetClass="entr" presetSubtype="16" fill="hold" grpId="0" nodeType="afterEffect">
                                  <p:stCondLst>
                                    <p:cond delay="1000"/>
                                  </p:stCondLst>
                                  <p:childTnLst>
                                    <p:set>
                                      <p:cBhvr>
                                        <p:cTn id="18" dur="1" fill="hold">
                                          <p:stCondLst>
                                            <p:cond delay="0"/>
                                          </p:stCondLst>
                                        </p:cTn>
                                        <p:tgtEl>
                                          <p:spTgt spid="3080"/>
                                        </p:tgtEl>
                                        <p:attrNameLst>
                                          <p:attrName>style.visibility</p:attrName>
                                        </p:attrNameLst>
                                      </p:cBhvr>
                                      <p:to>
                                        <p:strVal val="visible"/>
                                      </p:to>
                                    </p:set>
                                    <p:animEffect transition="in" filter="box(in)">
                                      <p:cBhvr>
                                        <p:cTn id="19" dur="500"/>
                                        <p:tgtEl>
                                          <p:spTgt spid="3080"/>
                                        </p:tgtEl>
                                      </p:cBhvr>
                                    </p:animEffect>
                                  </p:childTnLst>
                                </p:cTn>
                              </p:par>
                            </p:childTnLst>
                          </p:cTn>
                        </p:par>
                        <p:par>
                          <p:cTn id="20" fill="hold" nodeType="afterGroup">
                            <p:stCondLst>
                              <p:cond delay="7500"/>
                            </p:stCondLst>
                            <p:childTnLst>
                              <p:par>
                                <p:cTn id="21" presetID="1" presetClass="entr" presetSubtype="0" fill="hold" nodeType="afterEffect">
                                  <p:stCondLst>
                                    <p:cond delay="1000"/>
                                  </p:stCondLst>
                                  <p:childTnLst>
                                    <p:set>
                                      <p:cBhvr>
                                        <p:cTn id="22" dur="1" fill="hold">
                                          <p:stCondLst>
                                            <p:cond delay="499"/>
                                          </p:stCondLst>
                                        </p:cTn>
                                        <p:tgtEl>
                                          <p:spTgt spid="3095"/>
                                        </p:tgtEl>
                                        <p:attrNameLst>
                                          <p:attrName>style.visibility</p:attrName>
                                        </p:attrNameLst>
                                      </p:cBhvr>
                                      <p:to>
                                        <p:strVal val="visible"/>
                                      </p:to>
                                    </p:set>
                                  </p:childTnLst>
                                </p:cTn>
                              </p:par>
                            </p:childTnLst>
                          </p:cTn>
                        </p:par>
                        <p:par>
                          <p:cTn id="23" fill="hold" nodeType="afterGroup">
                            <p:stCondLst>
                              <p:cond delay="9000"/>
                            </p:stCondLst>
                            <p:childTnLst>
                              <p:par>
                                <p:cTn id="24" presetID="4" presetClass="entr" presetSubtype="16" fill="hold" grpId="0" nodeType="afterEffect">
                                  <p:stCondLst>
                                    <p:cond delay="1000"/>
                                  </p:stCondLst>
                                  <p:childTnLst>
                                    <p:set>
                                      <p:cBhvr>
                                        <p:cTn id="25" dur="1" fill="hold">
                                          <p:stCondLst>
                                            <p:cond delay="0"/>
                                          </p:stCondLst>
                                        </p:cTn>
                                        <p:tgtEl>
                                          <p:spTgt spid="3094"/>
                                        </p:tgtEl>
                                        <p:attrNameLst>
                                          <p:attrName>style.visibility</p:attrName>
                                        </p:attrNameLst>
                                      </p:cBhvr>
                                      <p:to>
                                        <p:strVal val="visible"/>
                                      </p:to>
                                    </p:set>
                                    <p:animEffect transition="in" filter="box(in)">
                                      <p:cBhvr>
                                        <p:cTn id="26" dur="500"/>
                                        <p:tgtEl>
                                          <p:spTgt spid="3094"/>
                                        </p:tgtEl>
                                      </p:cBhvr>
                                    </p:animEffect>
                                  </p:childTnLst>
                                </p:cTn>
                              </p:par>
                            </p:childTnLst>
                          </p:cTn>
                        </p:par>
                        <p:par>
                          <p:cTn id="27" fill="hold" nodeType="afterGroup">
                            <p:stCondLst>
                              <p:cond delay="10500"/>
                            </p:stCondLst>
                            <p:childTnLst>
                              <p:par>
                                <p:cTn id="28" presetID="1" presetClass="entr" presetSubtype="0" fill="hold" grpId="0" nodeType="afterEffect">
                                  <p:stCondLst>
                                    <p:cond delay="1000"/>
                                  </p:stCondLst>
                                  <p:childTnLst>
                                    <p:set>
                                      <p:cBhvr>
                                        <p:cTn id="29" dur="1" fill="hold">
                                          <p:stCondLst>
                                            <p:cond delay="499"/>
                                          </p:stCondLst>
                                        </p:cTn>
                                        <p:tgtEl>
                                          <p:spTgt spid="3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P spid="3094" grpId="0" autoUpdateAnimBg="0"/>
      <p:bldP spid="3097" grpId="0" build="p" autoUpdateAnimBg="0" advAuto="1000"/>
      <p:bldP spid="3099"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dirty="0">
                <a:solidFill>
                  <a:schemeClr val="bg1"/>
                </a:solidFill>
                <a:effectLst>
                  <a:glow rad="355600">
                    <a:schemeClr val="tx1"/>
                  </a:glow>
                </a:effectLst>
                <a:cs typeface="Arial" panose="020B0604020202020204" pitchFamily="34" charset="0"/>
              </a:rPr>
              <a:t>هل كان هرم قبر يوسف؟</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524140"/>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dirty="0">
                <a:solidFill>
                  <a:schemeClr val="bg1"/>
                </a:solidFill>
                <a:effectLst>
                  <a:glow rad="355600">
                    <a:schemeClr val="tx1"/>
                  </a:glow>
                </a:effectLst>
                <a:cs typeface="Arial" panose="020B0604020202020204" pitchFamily="34" charset="0"/>
              </a:rPr>
              <a:t>هل كان هرم قبر يوسف؟</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160246"/>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ar-JO" sz="3600" dirty="0">
                <a:solidFill>
                  <a:schemeClr val="bg1"/>
                </a:solidFill>
                <a:effectLst>
                  <a:glow rad="355600">
                    <a:schemeClr val="tx1"/>
                  </a:glow>
                </a:effectLst>
                <a:cs typeface="Arial" panose="020B0604020202020204" pitchFamily="34" charset="0"/>
              </a:rPr>
              <a:t>تمثال يوسف؟</a:t>
            </a:r>
            <a:endParaRPr lang="en-US" sz="3600" dirty="0">
              <a:solidFill>
                <a:schemeClr val="bg1"/>
              </a:solidFill>
              <a:effectLst>
                <a:glow rad="355600">
                  <a:schemeClr val="tx1"/>
                </a:glow>
              </a:effectLst>
              <a:cs typeface="Arial" panose="020B0604020202020204" pitchFamily="34" charset="0"/>
            </a:endParaRPr>
          </a:p>
        </p:txBody>
      </p:sp>
      <p:sp>
        <p:nvSpPr>
          <p:cNvPr id="4" name="Title 1">
            <a:extLst>
              <a:ext uri="{FF2B5EF4-FFF2-40B4-BE49-F238E27FC236}">
                <a16:creationId xmlns:a16="http://schemas.microsoft.com/office/drawing/2014/main" id="{C92614AF-7E83-FA49-8D67-7E445B9699EF}"/>
              </a:ext>
            </a:extLst>
          </p:cNvPr>
          <p:cNvSpPr txBox="1">
            <a:spLocks/>
          </p:cNvSpPr>
          <p:nvPr/>
        </p:nvSpPr>
        <p:spPr bwMode="auto">
          <a:xfrm>
            <a:off x="0" y="2587208"/>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تمثال بوجه مكسور</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49457F4-3037-9345-9DF5-B3888E29F2EC}"/>
              </a:ext>
            </a:extLst>
          </p:cNvPr>
          <p:cNvSpPr txBox="1">
            <a:spLocks/>
          </p:cNvSpPr>
          <p:nvPr/>
        </p:nvSpPr>
        <p:spPr bwMode="auto">
          <a:xfrm>
            <a:off x="4495800" y="2587208"/>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عرض ثلاثي الأبعاد للتمثال الكامل</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93F96E0-6B97-624A-BD90-C36FB0B72AEF}"/>
              </a:ext>
            </a:extLst>
          </p:cNvPr>
          <p:cNvSpPr txBox="1">
            <a:spLocks/>
          </p:cNvSpPr>
          <p:nvPr/>
        </p:nvSpPr>
        <p:spPr bwMode="auto">
          <a:xfrm>
            <a:off x="0" y="6089132"/>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كتف التمثال تظهر شظايا الطلاء</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B2AD1B1-B7BB-C24B-8093-0FFEBCA44DD7}"/>
              </a:ext>
            </a:extLst>
          </p:cNvPr>
          <p:cNvSpPr txBox="1">
            <a:spLocks/>
          </p:cNvSpPr>
          <p:nvPr/>
        </p:nvSpPr>
        <p:spPr bwMode="auto">
          <a:xfrm>
            <a:off x="4495800" y="6089132"/>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تُظهر الإبرازات نمط أجزاء الطلاء</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14283"/>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dirty="0">
                <a:solidFill>
                  <a:schemeClr val="bg1"/>
                </a:solidFill>
                <a:effectLst>
                  <a:glow rad="355600">
                    <a:schemeClr val="tx1"/>
                  </a:glow>
                </a:effectLst>
                <a:cs typeface="Arial" panose="020B0604020202020204" pitchFamily="34" charset="0"/>
              </a:rPr>
              <a:t>هل هذا تمثال يوسف؟</a:t>
            </a:r>
            <a:endParaRPr lang="en-US" dirty="0">
              <a:solidFill>
                <a:schemeClr val="bg1"/>
              </a:solidFill>
              <a:effectLst>
                <a:glow rad="3556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527321"/>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9385"/>
          </a:xfrm>
          <a:prstGeom prst="rect">
            <a:avLst/>
          </a:prstGeom>
        </p:spPr>
      </p:pic>
      <p:sp>
        <p:nvSpPr>
          <p:cNvPr id="2" name="Title 1"/>
          <p:cNvSpPr>
            <a:spLocks noGrp="1"/>
          </p:cNvSpPr>
          <p:nvPr>
            <p:ph type="title"/>
          </p:nvPr>
        </p:nvSpPr>
        <p:spPr>
          <a:xfrm>
            <a:off x="107504" y="4077072"/>
            <a:ext cx="8964488" cy="2520280"/>
          </a:xfrm>
          <a:noFill/>
          <a:ln>
            <a:noFill/>
          </a:ln>
        </p:spPr>
        <p:txBody>
          <a:bodyPr vert="horz" wrap="square" lIns="91440" tIns="45720" rIns="91440" bIns="45720" numCol="1" anchor="ctr" anchorCtr="0" compatLnSpc="1">
            <a:prstTxWarp prst="textNoShape">
              <a:avLst/>
            </a:prstTxWarp>
          </a:bodyPr>
          <a:lstStyle/>
          <a:p>
            <a:r>
              <a:rPr lang="ar-JO" sz="3600" dirty="0">
                <a:solidFill>
                  <a:schemeClr val="bg1"/>
                </a:solidFill>
                <a:effectLst>
                  <a:glow rad="355600">
                    <a:schemeClr val="tx1"/>
                  </a:glow>
                </a:effectLst>
                <a:cs typeface="Arial" panose="020B0604020202020204" pitchFamily="34" charset="0"/>
              </a:rPr>
              <a:t>لماذا تم التخلي عن أفاريس بين عشية وضحاها؟ كيف نما عدد سكانها في وقت سابق من 30000 إلى واحدة من أكبر المدن في العالم القديم في جيلين؟</a:t>
            </a:r>
            <a:endParaRPr lang="en-US" sz="3600" dirty="0">
              <a:solidFill>
                <a:schemeClr val="bg1"/>
              </a:solidFill>
              <a:effectLst>
                <a:glow rad="355600">
                  <a:schemeClr val="tx1"/>
                </a:glow>
              </a:effectLst>
              <a:cs typeface="Arial" panose="020B0604020202020204" pitchFamily="34" charset="0"/>
            </a:endParaRPr>
          </a:p>
        </p:txBody>
      </p:sp>
      <p:sp>
        <p:nvSpPr>
          <p:cNvPr id="5" name="Title 1"/>
          <p:cNvSpPr txBox="1">
            <a:spLocks/>
          </p:cNvSpPr>
          <p:nvPr/>
        </p:nvSpPr>
        <p:spPr bwMode="auto">
          <a:xfrm>
            <a:off x="-36512" y="44624"/>
            <a:ext cx="9109231" cy="3888432"/>
          </a:xfrm>
          <a:prstGeom prst="rect">
            <a:avLst/>
          </a:prstGeom>
          <a:solidFill>
            <a:schemeClr val="accent5">
              <a:lumMod val="20000"/>
              <a:lumOff val="80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357188"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إذا لم يحدث الخروج مطلقاً </a:t>
            </a:r>
          </a:p>
          <a:p>
            <a:pPr marL="357188"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فلماذا هجرت مدينتان ساميتان في مصر بين عشية وضحاها؟ وأين ذهب هؤلاء الفقراء والعبيد؟</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3288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3797" y="2111077"/>
            <a:ext cx="7564891"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سلالة بروتو الأولى        3100-2686</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المملكة القديمة                     2686-2181</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المتوسطة الأولى                   2181-1991</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المملكة الوسطى                    1991-1786</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المتوسطة الثانية                   1786-1558</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المملكة الحديثة                     1558-1085</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السلالة المتأخرة                    1098-332</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الإسكندر الأكبر                      -332</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sp>
        <p:nvSpPr>
          <p:cNvPr id="202762" name="WordArt 10"/>
          <p:cNvSpPr>
            <a:spLocks noChangeArrowheads="1" noChangeShapeType="1" noTextEdit="1"/>
          </p:cNvSpPr>
          <p:nvPr/>
        </p:nvSpPr>
        <p:spPr bwMode="auto">
          <a:xfrm>
            <a:off x="2514600" y="3356992"/>
            <a:ext cx="2312894"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إبراهيم</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3" name="WordArt 11"/>
          <p:cNvSpPr>
            <a:spLocks noChangeArrowheads="1" noChangeShapeType="1" noTextEdit="1"/>
          </p:cNvSpPr>
          <p:nvPr/>
        </p:nvSpPr>
        <p:spPr bwMode="auto">
          <a:xfrm>
            <a:off x="2514600" y="4017392"/>
            <a:ext cx="2312894"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يوسف</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4" name="WordArt 12"/>
          <p:cNvSpPr>
            <a:spLocks noChangeArrowheads="1" noChangeShapeType="1" noTextEdit="1"/>
          </p:cNvSpPr>
          <p:nvPr/>
        </p:nvSpPr>
        <p:spPr bwMode="auto">
          <a:xfrm>
            <a:off x="2514600" y="5007992"/>
            <a:ext cx="2312894"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موسى</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Arial" panose="020B0604020202020204" pitchFamily="34" charset="0"/>
              </a:rPr>
              <a:t>تاريخَي مصر</a:t>
            </a:r>
            <a:endParaRPr kumimoji="0" lang="en-US" dirty="0">
              <a:solidFill>
                <a:schemeClr val="bg1"/>
              </a:solidFill>
              <a:effectLst/>
              <a:ea typeface="+mj-ea"/>
              <a:cs typeface="Arial" panose="020B0604020202020204" pitchFamily="34" charset="0"/>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خ ع ق 73</a:t>
            </a:r>
            <a:endParaRPr kumimoji="0" lang="en-US"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التقليدي</a:t>
            </a:r>
            <a:endParaRPr kumimoji="0" lang="en-US" sz="4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الكتابي</a:t>
              </a:r>
              <a:endParaRPr kumimoji="0" lang="en-US" sz="4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866703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  السلالة الأولية (لا سلالة)                2400-2200</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المملكة القديمة (السلالات 1-6)       2200-1600</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المتوسطة الأولى (7-11)             1800-1000</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المملكة الوسطى (12-13)            1600-1000</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المتوسطة الثانية (14-17)           1400-1000</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المملكة الحديثة (18-20)               1000-600</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السلالة الأخيرة (21-31)                 800-332</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rPr>
              <a:t>الإسكندر الأكبر                                332-323</a:t>
            </a:r>
            <a:endParaRPr kumimoji="0" lang="en-US" sz="3600" b="1" u="none" strike="noStrike" kern="1200" cap="none" spc="0" normalizeH="0" baseline="0" noProof="0" dirty="0">
              <a:ln>
                <a:noFill/>
              </a:ln>
              <a:solidFill>
                <a:srgbClr val="FFFFFF"/>
              </a:solidFill>
              <a:effectLst>
                <a:glow rad="190500">
                  <a:srgbClr val="000000"/>
                </a:glow>
              </a:effectLst>
              <a:uLnTx/>
              <a:uFillTx/>
              <a:ea typeface="ＭＳ Ｐゴシック" charset="0"/>
              <a:cs typeface="Arial" panose="020B0604020202020204" pitchFamily="34" charset="0"/>
            </a:endParaRPr>
          </a:p>
        </p:txBody>
      </p:sp>
      <p:sp>
        <p:nvSpPr>
          <p:cNvPr id="19" name="WordArt 10"/>
          <p:cNvSpPr>
            <a:spLocks noChangeArrowheads="1" noChangeShapeType="1" noTextEdit="1"/>
          </p:cNvSpPr>
          <p:nvPr/>
        </p:nvSpPr>
        <p:spPr bwMode="auto">
          <a:xfrm>
            <a:off x="5364088" y="2636912"/>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إبراهيم</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 name="WordArt 11"/>
          <p:cNvSpPr>
            <a:spLocks noChangeArrowheads="1" noChangeShapeType="1" noTextEdit="1"/>
          </p:cNvSpPr>
          <p:nvPr/>
        </p:nvSpPr>
        <p:spPr bwMode="auto">
          <a:xfrm>
            <a:off x="5364088" y="3540051"/>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يوسف</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1" name="WordArt 12"/>
          <p:cNvSpPr>
            <a:spLocks noChangeArrowheads="1" noChangeShapeType="1" noTextEdit="1"/>
          </p:cNvSpPr>
          <p:nvPr/>
        </p:nvSpPr>
        <p:spPr bwMode="auto">
          <a:xfrm>
            <a:off x="5364088" y="4077072"/>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موسى</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2" name="WordArt 10"/>
          <p:cNvSpPr>
            <a:spLocks noChangeArrowheads="1" noChangeShapeType="1" noTextEdit="1"/>
          </p:cNvSpPr>
          <p:nvPr/>
        </p:nvSpPr>
        <p:spPr bwMode="auto">
          <a:xfrm>
            <a:off x="2514600" y="2780928"/>
            <a:ext cx="2312894"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الأهرامات</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3" name="WordArt 12"/>
          <p:cNvSpPr>
            <a:spLocks noChangeArrowheads="1" noChangeShapeType="1" noTextEdit="1"/>
          </p:cNvSpPr>
          <p:nvPr/>
        </p:nvSpPr>
        <p:spPr bwMode="auto">
          <a:xfrm>
            <a:off x="5364088" y="5013176"/>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سليمان</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4" name="WordArt 12"/>
          <p:cNvSpPr>
            <a:spLocks noChangeArrowheads="1" noChangeShapeType="1" noTextEdit="1"/>
          </p:cNvSpPr>
          <p:nvPr/>
        </p:nvSpPr>
        <p:spPr bwMode="auto">
          <a:xfrm>
            <a:off x="5364088" y="5589240"/>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إرميا</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5" name="WordArt 10"/>
          <p:cNvSpPr>
            <a:spLocks noChangeArrowheads="1" noChangeShapeType="1" noTextEdit="1"/>
          </p:cNvSpPr>
          <p:nvPr/>
        </p:nvSpPr>
        <p:spPr bwMode="auto">
          <a:xfrm>
            <a:off x="5364088" y="3068960"/>
            <a:ext cx="1440160" cy="39300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الأهرامات</a:t>
            </a:r>
            <a:endParaRPr kumimoji="0" lang="en-US" sz="3600" b="0"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Tree>
    <p:extLst>
      <p:ext uri="{BB962C8B-B14F-4D97-AF65-F5344CB8AC3E}">
        <p14:creationId xmlns:p14="http://schemas.microsoft.com/office/powerpoint/2010/main" val="255205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2" descr="Sphinx and pyramid at sunset, tb n11040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743200" y="3124200"/>
            <a:ext cx="5943600" cy="224676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ar-JO" altLang="zh-CN" sz="2800" b="1" dirty="0">
                <a:solidFill>
                  <a:srgbClr val="FFFF00"/>
                </a:solidFill>
                <a:ea typeface="SimSun" pitchFamily="2" charset="-122"/>
              </a:rPr>
              <a:t>بدأت المملكة القديمة (بحسب الأسطورة) باتحاد مصر العليا والسفلى في بلد واحد (حوالي 2700 ق.م)، وقد عرفت عادة باسم الأرضين. وقد كان الملك الذي فعل ذلك هو مينيس أو نارمير، وقد كانت ممفيس هي العاصمة.</a:t>
            </a:r>
            <a:r>
              <a:rPr lang="en-US" altLang="zh-CN" sz="2800" b="1" dirty="0">
                <a:solidFill>
                  <a:srgbClr val="FFFF00"/>
                </a:solidFill>
                <a:ea typeface="SimSun" pitchFamily="2" charset="-122"/>
              </a:rPr>
              <a:t> </a:t>
            </a:r>
            <a:endParaRPr lang="en-US" altLang="en-US" sz="2800" b="1" dirty="0">
              <a:solidFill>
                <a:srgbClr val="FFFF00"/>
              </a:solidFill>
              <a:ea typeface="SimSun" pitchFamily="2" charset="-122"/>
            </a:endParaRPr>
          </a:p>
        </p:txBody>
      </p:sp>
      <p:pic>
        <p:nvPicPr>
          <p:cNvPr id="88067" name="Picture 10" descr="egypth"/>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57200" y="304800"/>
            <a:ext cx="1985963" cy="2057400"/>
          </a:xfrm>
          <a:noFill/>
        </p:spPr>
      </p:pic>
      <p:sp>
        <p:nvSpPr>
          <p:cNvPr id="14347" name="Text Box 11"/>
          <p:cNvSpPr txBox="1">
            <a:spLocks noChangeArrowheads="1"/>
          </p:cNvSpPr>
          <p:nvPr/>
        </p:nvSpPr>
        <p:spPr bwMode="auto">
          <a:xfrm>
            <a:off x="8543925" y="76200"/>
            <a:ext cx="615874"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ar-JO" sz="2400" b="1" dirty="0">
                <a:solidFill>
                  <a:schemeClr val="bg1"/>
                </a:solidFill>
                <a:ea typeface="+mn-ea"/>
              </a:rPr>
              <a:t>73 </a:t>
            </a:r>
            <a:endParaRPr lang="en-US" sz="2400" b="1" dirty="0">
              <a:solidFill>
                <a:schemeClr val="bg1"/>
              </a:solidFill>
              <a:ea typeface="+mn-ea"/>
            </a:endParaRPr>
          </a:p>
        </p:txBody>
      </p:sp>
      <p:sp>
        <p:nvSpPr>
          <p:cNvPr id="88069" name="Rectangle 14"/>
          <p:cNvSpPr>
            <a:spLocks noGrp="1" noChangeArrowheads="1"/>
          </p:cNvSpPr>
          <p:nvPr>
            <p:ph type="title"/>
          </p:nvPr>
        </p:nvSpPr>
        <p:spPr/>
        <p:txBody>
          <a:bodyPr/>
          <a:lstStyle/>
          <a:p>
            <a:pPr eaLnBrk="1" hangingPunct="1"/>
            <a:r>
              <a:rPr lang="ar-JO" altLang="en-US" dirty="0">
                <a:ea typeface="ＭＳ Ｐゴシック" pitchFamily="34" charset="-128"/>
              </a:rPr>
              <a:t>المملكة القديمة</a:t>
            </a:r>
            <a:endParaRPr lang="en-US" altLang="en-US" dirty="0">
              <a:ea typeface="ＭＳ Ｐゴシック"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26"/>
          <p:cNvSpPr>
            <a:spLocks noGrp="1" noChangeArrowheads="1"/>
          </p:cNvSpPr>
          <p:nvPr>
            <p:ph type="title"/>
          </p:nvPr>
        </p:nvSpPr>
        <p:spPr>
          <a:xfrm>
            <a:off x="2895600" y="274638"/>
            <a:ext cx="5791200" cy="1096962"/>
          </a:xfrm>
        </p:spPr>
        <p:txBody>
          <a:bodyPr/>
          <a:lstStyle/>
          <a:p>
            <a:pPr eaLnBrk="1" hangingPunct="1"/>
            <a:r>
              <a:rPr lang="ar-JO" altLang="en-US" dirty="0">
                <a:solidFill>
                  <a:srgbClr val="FF0000"/>
                </a:solidFill>
                <a:ea typeface="ＭＳ Ｐゴシック" pitchFamily="34" charset="-128"/>
                <a:cs typeface="Arial" panose="020B0604020202020204" pitchFamily="34" charset="0"/>
              </a:rPr>
              <a:t>المملكة الوسطى</a:t>
            </a:r>
            <a:endParaRPr lang="en-US" altLang="en-US" dirty="0">
              <a:ea typeface="ＭＳ Ｐゴシック" pitchFamily="34" charset="-128"/>
              <a:cs typeface="Arial" panose="020B0604020202020204" pitchFamily="34" charset="0"/>
            </a:endParaRPr>
          </a:p>
        </p:txBody>
      </p:sp>
      <p:sp>
        <p:nvSpPr>
          <p:cNvPr id="356356" name="Text Box 1028"/>
          <p:cNvSpPr txBox="1">
            <a:spLocks noChangeArrowheads="1"/>
          </p:cNvSpPr>
          <p:nvPr/>
        </p:nvSpPr>
        <p:spPr bwMode="auto">
          <a:xfrm>
            <a:off x="2819400" y="1371600"/>
            <a:ext cx="5943600" cy="39087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ar-JO" altLang="en-US" sz="2800" b="1" dirty="0">
                <a:cs typeface="Arial" panose="020B0604020202020204" pitchFamily="34" charset="0"/>
              </a:rPr>
              <a:t>بدأت المملكة الوسطى حوالي 1991 ق.م، بحكم منتوحوتب الثاني من السلالة الحادية عشر، كانت السلالة الثانية عشرة (1985-1795 ق.م) هي العصر الذهبي لتلك الحقبة، مع وجود عدة ملوك مشهورين: أمونمهات الأول، </a:t>
            </a:r>
            <a:r>
              <a:rPr lang="ar-JO" altLang="en-US" sz="2800" b="1" dirty="0">
                <a:solidFill>
                  <a:srgbClr val="FF0000"/>
                </a:solidFill>
                <a:cs typeface="Arial" panose="020B0604020202020204" pitchFamily="34" charset="0"/>
              </a:rPr>
              <a:t>سينوسريت الأول (سيسوستريس باليونانية)</a:t>
            </a:r>
            <a:endParaRPr lang="en-US" altLang="en-US" sz="2800" b="1" dirty="0">
              <a:solidFill>
                <a:srgbClr val="FF0000"/>
              </a:solidFill>
              <a:cs typeface="Arial" panose="020B0604020202020204" pitchFamily="34" charset="0"/>
            </a:endParaRPr>
          </a:p>
          <a:p>
            <a:pPr algn="r" eaLnBrk="1" hangingPunct="1"/>
            <a:r>
              <a:rPr lang="ar-JO" altLang="en-US" sz="2000" b="1" dirty="0">
                <a:cs typeface="Arial" panose="020B0604020202020204" pitchFamily="34" charset="0"/>
              </a:rPr>
              <a:t>أمونيمهات الثاني، سينوسريت الثاني، سينوسريت الثالث، أمونمهات الثاني، وأمونمهات الرابع. انتهت السلالة بحكم ملكة اسمها سوبكنيفيرو لأنه لم يكن هناك ورثة ذكور. انتهت السلالة الثالثة عشر في وقت آخر من الضعف (1650 ق.م)</a:t>
            </a:r>
            <a:endParaRPr lang="en-US" altLang="en-US" sz="2000" b="1" dirty="0">
              <a:cs typeface="Arial" panose="020B0604020202020204" pitchFamily="34" charset="0"/>
            </a:endParaRPr>
          </a:p>
        </p:txBody>
      </p:sp>
      <p:pic>
        <p:nvPicPr>
          <p:cNvPr id="89091" name="Picture 1029"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19859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25479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56356">
                                            <p:txEl>
                                              <p:pRg st="0" end="0"/>
                                            </p:txEl>
                                          </p:spTgt>
                                        </p:tgtEl>
                                        <p:attrNameLst>
                                          <p:attrName>style.visibility</p:attrName>
                                        </p:attrNameLst>
                                      </p:cBhvr>
                                      <p:to>
                                        <p:strVal val="visible"/>
                                      </p:to>
                                    </p:set>
                                    <p:animEffect transition="in" filter="dissolve">
                                      <p:cBhvr>
                                        <p:cTn id="7" dur="1000"/>
                                        <p:tgtEl>
                                          <p:spTgt spid="35635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56356">
                                            <p:txEl>
                                              <p:pRg st="1" end="1"/>
                                            </p:txEl>
                                          </p:spTgt>
                                        </p:tgtEl>
                                        <p:attrNameLst>
                                          <p:attrName>style.visibility</p:attrName>
                                        </p:attrNameLst>
                                      </p:cBhvr>
                                      <p:to>
                                        <p:strVal val="visible"/>
                                      </p:to>
                                    </p:set>
                                    <p:animEffect transition="in" filter="dissolve">
                                      <p:cBhvr>
                                        <p:cTn id="10" dur="1000"/>
                                        <p:tgtEl>
                                          <p:spTgt spid="35635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6358"/>
                                        </p:tgtEl>
                                        <p:attrNameLst>
                                          <p:attrName>style.visibility</p:attrName>
                                        </p:attrNameLst>
                                      </p:cBhvr>
                                      <p:to>
                                        <p:strVal val="visible"/>
                                      </p:to>
                                    </p:set>
                                    <p:animEffect transition="in" filter="fade">
                                      <p:cBhvr>
                                        <p:cTn id="13" dur="2000"/>
                                        <p:tgtEl>
                                          <p:spTgt spid="356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2014538"/>
            <a:ext cx="3962400" cy="138499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ar-JO" altLang="en-US" sz="2800" b="1" dirty="0">
                <a:cs typeface="Arial" panose="020B0604020202020204" pitchFamily="34" charset="0"/>
              </a:rPr>
              <a:t>يعتقد أنه تحت حكم </a:t>
            </a:r>
            <a:r>
              <a:rPr lang="ar-JO" altLang="en-US" sz="2800" b="1" dirty="0">
                <a:solidFill>
                  <a:srgbClr val="FF0000"/>
                </a:solidFill>
                <a:cs typeface="Arial" panose="020B0604020202020204" pitchFamily="34" charset="0"/>
              </a:rPr>
              <a:t>سينوسريت الأول (سيسوستريس باليونانية) </a:t>
            </a:r>
            <a:r>
              <a:rPr lang="ar-JO" altLang="en-US" sz="2800" b="1" dirty="0">
                <a:cs typeface="Arial" panose="020B0604020202020204" pitchFamily="34" charset="0"/>
              </a:rPr>
              <a:t>احتل يوسف مكانته المرموقة </a:t>
            </a:r>
            <a:r>
              <a:rPr lang="en-US" altLang="en-US" sz="1800" b="1" dirty="0">
                <a:cs typeface="Arial" panose="020B0604020202020204" pitchFamily="34" charset="0"/>
              </a:rPr>
              <a:t> </a:t>
            </a:r>
          </a:p>
        </p:txBody>
      </p:sp>
      <p:sp>
        <p:nvSpPr>
          <p:cNvPr id="22543" name="Text Box 15"/>
          <p:cNvSpPr txBox="1">
            <a:spLocks noChangeArrowheads="1"/>
          </p:cNvSpPr>
          <p:nvPr/>
        </p:nvSpPr>
        <p:spPr bwMode="auto">
          <a:xfrm>
            <a:off x="381000" y="1066800"/>
            <a:ext cx="383096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3200" b="1" dirty="0">
                <a:solidFill>
                  <a:srgbClr val="0000FF"/>
                </a:solidFill>
                <a:cs typeface="Arial" panose="020B0604020202020204" pitchFamily="34" charset="0"/>
              </a:rPr>
              <a:t>قصة يوسف</a:t>
            </a:r>
            <a:endParaRPr lang="en-US" altLang="en-US" sz="3200" b="1" dirty="0">
              <a:cs typeface="Arial" panose="020B0604020202020204" pitchFamily="34" charset="0"/>
            </a:endParaRPr>
          </a:p>
        </p:txBody>
      </p:sp>
      <p:pic>
        <p:nvPicPr>
          <p:cNvPr id="90115" name="Picture 19" descr="sphinx_memp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4400"/>
            <a:ext cx="396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20"/>
          <p:cNvSpPr txBox="1">
            <a:spLocks noChangeArrowheads="1"/>
          </p:cNvSpPr>
          <p:nvPr/>
        </p:nvSpPr>
        <p:spPr bwMode="auto">
          <a:xfrm>
            <a:off x="762000" y="5791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b="1" dirty="0">
                <a:cs typeface="Arial" panose="020B0604020202020204" pitchFamily="34" charset="0"/>
              </a:rPr>
              <a:t>أبو الهول ممفيس</a:t>
            </a:r>
            <a:endParaRPr lang="en-US" altLang="en-US" sz="1800" b="1" dirty="0">
              <a:cs typeface="Arial" panose="020B0604020202020204" pitchFamily="34" charset="0"/>
            </a:endParaRPr>
          </a:p>
        </p:txBody>
      </p:sp>
      <p:sp>
        <p:nvSpPr>
          <p:cNvPr id="90117" name="Line 21"/>
          <p:cNvSpPr>
            <a:spLocks noChangeShapeType="1"/>
          </p:cNvSpPr>
          <p:nvPr/>
        </p:nvSpPr>
        <p:spPr bwMode="auto">
          <a:xfrm flipV="1">
            <a:off x="3657600" y="5364162"/>
            <a:ext cx="990600" cy="57943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dirty="0">
              <a:highlight>
                <a:srgbClr val="000000"/>
              </a:highlight>
              <a:cs typeface="Arial" panose="020B0604020202020204" pitchFamily="34" charset="0"/>
            </a:endParaRPr>
          </a:p>
        </p:txBody>
      </p:sp>
      <p:sp>
        <p:nvSpPr>
          <p:cNvPr id="90118" name="Rectangle 23"/>
          <p:cNvSpPr>
            <a:spLocks noGrp="1" noChangeArrowheads="1"/>
          </p:cNvSpPr>
          <p:nvPr>
            <p:ph type="title"/>
          </p:nvPr>
        </p:nvSpPr>
        <p:spPr>
          <a:xfrm>
            <a:off x="457200" y="76200"/>
            <a:ext cx="8229600" cy="792163"/>
          </a:xfrm>
        </p:spPr>
        <p:txBody>
          <a:bodyPr/>
          <a:lstStyle/>
          <a:p>
            <a:pPr eaLnBrk="1" hangingPunct="1"/>
            <a:r>
              <a:rPr lang="ar-JO" altLang="en-US" dirty="0">
                <a:ea typeface="ＭＳ Ｐゴシック" pitchFamily="34" charset="-128"/>
                <a:cs typeface="Arial" panose="020B0604020202020204" pitchFamily="34" charset="0"/>
              </a:rPr>
              <a:t>تشكيل إسرائيل</a:t>
            </a:r>
            <a:endParaRPr lang="en-US" altLang="en-US" dirty="0">
              <a:ea typeface="ＭＳ Ｐゴシック"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2543">
                                            <p:txEl>
                                              <p:pRg st="0" end="0"/>
                                            </p:txEl>
                                          </p:spTgt>
                                        </p:tgtEl>
                                        <p:attrNameLst>
                                          <p:attrName>r</p:attrName>
                                        </p:attrNameLst>
                                      </p:cBhvr>
                                    </p:animRot>
                                  </p:childTnLst>
                                </p:cTn>
                              </p:par>
                            </p:childTnLst>
                          </p:cTn>
                        </p:par>
                        <p:par>
                          <p:cTn id="7" fill="hold" nodeType="afterGroup">
                            <p:stCondLst>
                              <p:cond delay="200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22530"/>
                                        </p:tgtEl>
                                        <p:attrNameLst>
                                          <p:attrName>style.visibility</p:attrName>
                                        </p:attrNameLst>
                                      </p:cBhvr>
                                      <p:to>
                                        <p:strVal val="visible"/>
                                      </p:to>
                                    </p:set>
                                    <p:anim calcmode="discrete" valueType="clr">
                                      <p:cBhvr override="childStyle">
                                        <p:cTn id="10" dur="80"/>
                                        <p:tgtEl>
                                          <p:spTgt spid="22530"/>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22530"/>
                                        </p:tgtEl>
                                        <p:attrNameLst>
                                          <p:attrName>fillcolor</p:attrName>
                                        </p:attrNameLst>
                                      </p:cBhvr>
                                      <p:tavLst>
                                        <p:tav tm="0">
                                          <p:val>
                                            <p:clrVal>
                                              <a:schemeClr val="accent2"/>
                                            </p:clrVal>
                                          </p:val>
                                        </p:tav>
                                        <p:tav tm="50000">
                                          <p:val>
                                            <p:clrVal>
                                              <a:schemeClr val="hlink"/>
                                            </p:clrVal>
                                          </p:val>
                                        </p:tav>
                                      </p:tavLst>
                                    </p:anim>
                                    <p:set>
                                      <p:cBhvr>
                                        <p:cTn id="12" dur="80"/>
                                        <p:tgtEl>
                                          <p:spTgt spid="225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9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5" name="Rectangle 13"/>
          <p:cNvSpPr>
            <a:spLocks noGrp="1" noChangeArrowheads="1"/>
          </p:cNvSpPr>
          <p:nvPr>
            <p:ph type="title" idx="4294967295"/>
          </p:nvPr>
        </p:nvSpPr>
        <p:spPr>
          <a:xfrm>
            <a:off x="381000" y="6172200"/>
            <a:ext cx="8229600" cy="519113"/>
          </a:xfrm>
          <a:effectLst>
            <a:outerShdw blurRad="63500" dist="38099" dir="2700000" algn="ctr" rotWithShape="0">
              <a:schemeClr val="tx2">
                <a:alpha val="74997"/>
              </a:schemeClr>
            </a:outerShdw>
          </a:effectLst>
        </p:spPr>
        <p:txBody>
          <a:bodyPr anchor="t">
            <a:spAutoFit/>
          </a:bodyPr>
          <a:lstStyle/>
          <a:p>
            <a:pPr eaLnBrk="1" hangingPunct="1">
              <a:spcBef>
                <a:spcPct val="50000"/>
              </a:spcBef>
              <a:defRPr/>
            </a:pPr>
            <a:r>
              <a:rPr lang="ar-JO" sz="2800" dirty="0">
                <a:solidFill>
                  <a:schemeClr val="bg1"/>
                </a:solidFill>
                <a:ea typeface="+mj-ea"/>
                <a:cs typeface="Arial" panose="020B0604020202020204" pitchFamily="34" charset="0"/>
              </a:rPr>
              <a:t>سخر المصريون من الخراف والرعاة</a:t>
            </a:r>
            <a:endParaRPr lang="en-US" sz="2800" dirty="0">
              <a:solidFill>
                <a:schemeClr val="bg1"/>
              </a:solidFill>
              <a:ea typeface="+mj-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3" descr="background_egyp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86018" name="Rectangle 39"/>
          <p:cNvSpPr>
            <a:spLocks noGrp="1" noChangeArrowheads="1"/>
          </p:cNvSpPr>
          <p:nvPr>
            <p:ph type="title"/>
          </p:nvPr>
        </p:nvSpPr>
        <p:spPr>
          <a:xfrm>
            <a:off x="-7040" y="274638"/>
            <a:ext cx="6611040" cy="411162"/>
          </a:xfrm>
        </p:spPr>
        <p:txBody>
          <a:bodyPr/>
          <a:lstStyle/>
          <a:p>
            <a:pPr eaLnBrk="1" hangingPunct="1"/>
            <a:r>
              <a:rPr lang="ar-JO" altLang="en-US" sz="2800" dirty="0">
                <a:solidFill>
                  <a:srgbClr val="0000FF"/>
                </a:solidFill>
                <a:ea typeface="ＭＳ Ｐゴシック" pitchFamily="34" charset="-128"/>
                <a:cs typeface="Arial" panose="020B0604020202020204" pitchFamily="34" charset="0"/>
              </a:rPr>
              <a:t>خارطة مصر: العليا والسفلى</a:t>
            </a:r>
            <a:endParaRPr lang="en-US" altLang="en-US" dirty="0">
              <a:ea typeface="ＭＳ Ｐゴシック" pitchFamily="34" charset="-128"/>
              <a:cs typeface="Arial" panose="020B0604020202020204" pitchFamily="34" charset="0"/>
            </a:endParaRPr>
          </a:p>
        </p:txBody>
      </p:sp>
      <p:sp>
        <p:nvSpPr>
          <p:cNvPr id="6151" name="Text Box 7"/>
          <p:cNvSpPr txBox="1">
            <a:spLocks noChangeArrowheads="1"/>
          </p:cNvSpPr>
          <p:nvPr/>
        </p:nvSpPr>
        <p:spPr bwMode="auto">
          <a:xfrm>
            <a:off x="4572000" y="1905000"/>
            <a:ext cx="4343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ar-JO" altLang="en-US" sz="2800" b="1" dirty="0">
                <a:cs typeface="Arial" panose="020B0604020202020204" pitchFamily="34" charset="0"/>
              </a:rPr>
              <a:t>تم تقسيم مصر القديمة بين:</a:t>
            </a:r>
            <a:endParaRPr lang="en-US" altLang="en-US" sz="2800" b="1" dirty="0">
              <a:cs typeface="Arial" panose="020B0604020202020204" pitchFamily="34" charset="0"/>
            </a:endParaRPr>
          </a:p>
          <a:p>
            <a:pPr eaLnBrk="1" hangingPunct="1"/>
            <a:endParaRPr lang="en-US" altLang="en-US" sz="2800" b="1" dirty="0">
              <a:cs typeface="Arial" panose="020B0604020202020204" pitchFamily="34" charset="0"/>
            </a:endParaRPr>
          </a:p>
          <a:p>
            <a:pPr marL="360000" indent="-360000" algn="r" rtl="1" eaLnBrk="1" hangingPunct="1">
              <a:buFontTx/>
              <a:buChar char="•"/>
            </a:pPr>
            <a:r>
              <a:rPr lang="ar-JO" altLang="en-US" sz="2800" b="1" dirty="0">
                <a:cs typeface="Arial" panose="020B0604020202020204" pitchFamily="34" charset="0"/>
              </a:rPr>
              <a:t> مصر السفلى (دلتا النيل) و</a:t>
            </a:r>
            <a:endParaRPr lang="en-US" altLang="en-US" sz="2800" b="1" dirty="0">
              <a:cs typeface="Arial" panose="020B0604020202020204" pitchFamily="34" charset="0"/>
            </a:endParaRPr>
          </a:p>
          <a:p>
            <a:pPr marL="360000" indent="-360000" algn="r" rtl="1" eaLnBrk="1" hangingPunct="1"/>
            <a:endParaRPr lang="en-US" altLang="en-US" sz="2800" b="1" dirty="0">
              <a:cs typeface="Arial" panose="020B0604020202020204" pitchFamily="34" charset="0"/>
            </a:endParaRPr>
          </a:p>
          <a:p>
            <a:pPr marL="360000" indent="-360000" algn="r" rtl="1" eaLnBrk="1" hangingPunct="1">
              <a:buFontTx/>
              <a:buChar char="•"/>
            </a:pPr>
            <a:r>
              <a:rPr lang="ar-JO" altLang="en-US" sz="2800" b="1" dirty="0">
                <a:cs typeface="Arial" panose="020B0604020202020204" pitchFamily="34" charset="0"/>
              </a:rPr>
              <a:t>مصر العليا (الضفة الخصبة من الأرض على جانبي نهر النيل)</a:t>
            </a:r>
            <a:endParaRPr lang="en-US" altLang="en-US" sz="2000" b="1" dirty="0">
              <a:cs typeface="Arial" panose="020B0604020202020204" pitchFamily="34" charset="0"/>
            </a:endParaRPr>
          </a:p>
          <a:p>
            <a:pPr eaLnBrk="1" hangingPunct="1"/>
            <a:endParaRPr lang="en-US" altLang="en-US" sz="1600" b="1" dirty="0">
              <a:cs typeface="Arial" panose="020B0604020202020204" pitchFamily="34" charset="0"/>
            </a:endParaRPr>
          </a:p>
          <a:p>
            <a:pPr algn="r" rtl="1" eaLnBrk="1" hangingPunct="1"/>
            <a:r>
              <a:rPr lang="en-US" altLang="en-US" sz="1600" b="1" dirty="0">
                <a:cs typeface="Arial" panose="020B0604020202020204" pitchFamily="34" charset="0"/>
              </a:rPr>
              <a:t>© </a:t>
            </a:r>
            <a:r>
              <a:rPr lang="ar-JO" altLang="en-US" sz="1600" b="1" dirty="0">
                <a:cs typeface="Arial" panose="020B0604020202020204" pitchFamily="34" charset="0"/>
              </a:rPr>
              <a:t>حقوق الطبع 1999، جيم لوي</a:t>
            </a:r>
            <a:endParaRPr lang="en-US" altLang="en-US" sz="1600" b="1" dirty="0">
              <a:cs typeface="Arial" panose="020B0604020202020204" pitchFamily="34" charset="0"/>
            </a:endParaRPr>
          </a:p>
        </p:txBody>
      </p:sp>
      <p:pic>
        <p:nvPicPr>
          <p:cNvPr id="6165" name="Picture 21" descr="geogmape, Egypt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3632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38" descr="Great Pyramid"/>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604000" y="0"/>
            <a:ext cx="2540000" cy="1701800"/>
          </a:xfrm>
          <a:noFill/>
        </p:spPr>
      </p:pic>
      <p:sp>
        <p:nvSpPr>
          <p:cNvPr id="86022" name="Text Box 41"/>
          <p:cNvSpPr txBox="1">
            <a:spLocks noChangeArrowheads="1"/>
          </p:cNvSpPr>
          <p:nvPr/>
        </p:nvSpPr>
        <p:spPr bwMode="auto">
          <a:xfrm>
            <a:off x="8620125" y="0"/>
            <a:ext cx="530915"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solidFill>
                  <a:schemeClr val="bg1"/>
                </a:solidFill>
                <a:cs typeface="Arial" panose="020B0604020202020204" pitchFamily="34" charset="0"/>
              </a:rPr>
              <a:t>82</a:t>
            </a:r>
            <a:endParaRPr lang="en-US" altLang="en-US"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65"/>
                                        </p:tgtEl>
                                        <p:attrNameLst>
                                          <p:attrName>style.visibility</p:attrName>
                                        </p:attrNameLst>
                                      </p:cBhvr>
                                      <p:to>
                                        <p:strVal val="visible"/>
                                      </p:to>
                                    </p:set>
                                    <p:animEffect transition="in" filter="fade">
                                      <p:cBhvr>
                                        <p:cTn id="7" dur="2000"/>
                                        <p:tgtEl>
                                          <p:spTgt spid="6165"/>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6151">
                                            <p:txEl>
                                              <p:charRg st="0" end="138"/>
                                            </p:txEl>
                                          </p:spTgt>
                                        </p:tgtEl>
                                        <p:attrNameLst>
                                          <p:attrName>style.visibility</p:attrName>
                                        </p:attrNameLst>
                                      </p:cBhvr>
                                      <p:to>
                                        <p:strVal val="visible"/>
                                      </p:to>
                                    </p:set>
                                    <p:animEffect transition="in" filter="box(in)">
                                      <p:cBhvr>
                                        <p:cTn id="11" dur="2000"/>
                                        <p:tgtEl>
                                          <p:spTgt spid="6151">
                                            <p:txEl>
                                              <p:charRg st="0" end="138"/>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6182"/>
                                        </p:tgtEl>
                                        <p:attrNameLst>
                                          <p:attrName>style.visibility</p:attrName>
                                        </p:attrNameLst>
                                      </p:cBhvr>
                                      <p:to>
                                        <p:strVal val="visible"/>
                                      </p:to>
                                    </p:set>
                                    <p:animEffect transition="in" filter="fade">
                                      <p:cBhvr>
                                        <p:cTn id="15" dur="2000"/>
                                        <p:tgtEl>
                                          <p:spTgt spid="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1409700" y="152400"/>
            <a:ext cx="6324600" cy="762000"/>
          </a:xfrm>
          <a:ln w="76200">
            <a:solidFill>
              <a:srgbClr val="FF0000"/>
            </a:solidFill>
            <a:miter lim="800000"/>
            <a:headEnd/>
            <a:tailEnd/>
          </a:ln>
        </p:spPr>
        <p:txBody>
          <a:bodyPr/>
          <a:lstStyle/>
          <a:p>
            <a:pPr eaLnBrk="1" hangingPunct="1"/>
            <a:r>
              <a:rPr lang="ar-JO" altLang="zh-CN" sz="3200" dirty="0">
                <a:solidFill>
                  <a:schemeClr val="tx1"/>
                </a:solidFill>
                <a:ea typeface="SimSun" pitchFamily="2" charset="-122"/>
                <a:cs typeface="Arial" panose="020B0604020202020204" pitchFamily="34" charset="0"/>
              </a:rPr>
              <a:t>البقرات السمينة والهزيلة</a:t>
            </a:r>
            <a:endParaRPr lang="en-US" altLang="en-US" sz="3200" dirty="0">
              <a:solidFill>
                <a:schemeClr val="tx1"/>
              </a:solidFill>
              <a:ea typeface="ＭＳ Ｐゴシック" pitchFamily="34" charset="-128"/>
              <a:cs typeface="Arial" panose="020B0604020202020204" pitchFamily="34" charset="0"/>
            </a:endParaRPr>
          </a:p>
        </p:txBody>
      </p:sp>
      <p:pic>
        <p:nvPicPr>
          <p:cNvPr id="931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78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049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320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9591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8862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8133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57404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Rectangle 19"/>
          <p:cNvSpPr>
            <a:spLocks noChangeArrowheads="1"/>
          </p:cNvSpPr>
          <p:nvPr/>
        </p:nvSpPr>
        <p:spPr bwMode="auto">
          <a:xfrm>
            <a:off x="1409700" y="1066800"/>
            <a:ext cx="6324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ar-JO" altLang="zh-CN" sz="3200" b="1" dirty="0">
                <a:ea typeface="SimSun" pitchFamily="2" charset="-122"/>
                <a:cs typeface="Arial" panose="020B0604020202020204" pitchFamily="34" charset="0"/>
              </a:rPr>
              <a:t>أميني كان أحد خصيان سيزوستريس الأول (فرعون يوسف)</a:t>
            </a:r>
            <a:endParaRPr lang="en-US" altLang="en-US" sz="3200" b="1" dirty="0">
              <a:ea typeface="SimSun" pitchFamily="2" charset="-122"/>
              <a:cs typeface="Arial" panose="020B0604020202020204" pitchFamily="34" charset="0"/>
            </a:endParaRPr>
          </a:p>
        </p:txBody>
      </p:sp>
      <p:sp>
        <p:nvSpPr>
          <p:cNvPr id="93194" name="Rectangle 20"/>
          <p:cNvSpPr>
            <a:spLocks noChangeArrowheads="1"/>
          </p:cNvSpPr>
          <p:nvPr/>
        </p:nvSpPr>
        <p:spPr bwMode="auto">
          <a:xfrm>
            <a:off x="1409700" y="2438400"/>
            <a:ext cx="6324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ar-JO" altLang="en-US" sz="3200" b="1" dirty="0">
                <a:cs typeface="Arial" panose="020B0604020202020204" pitchFamily="34" charset="0"/>
              </a:rPr>
              <a:t>في الآونة الأخيرة تم إيجاد لوحات جدارية في القبور المصرية، تصور </a:t>
            </a:r>
            <a:r>
              <a:rPr lang="ar-JO" altLang="en-US" sz="3200" b="1" dirty="0">
                <a:solidFill>
                  <a:srgbClr val="0000FF"/>
                </a:solidFill>
                <a:cs typeface="Arial" panose="020B0604020202020204" pitchFamily="34" charset="0"/>
              </a:rPr>
              <a:t>بقرات سمينة وهزيلة، وتم إيجاد نقوش تشير إلى سبع سنوات جوع وسبع سنوات شبع، مما يجعل القصة الكتابية أكثر من مجرد اسطورة. </a:t>
            </a:r>
            <a:endParaRPr lang="en-US" altLang="en-US" sz="3200" b="1" dirty="0">
              <a:cs typeface="Arial" panose="020B0604020202020204" pitchFamily="34" charset="0"/>
            </a:endParaRPr>
          </a:p>
        </p:txBody>
      </p:sp>
      <p:pic>
        <p:nvPicPr>
          <p:cNvPr id="93195"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2100" y="2286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2100" y="11303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2100" y="21209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2100" y="30353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2100" y="39497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12100" y="48641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2100" y="5778500"/>
            <a:ext cx="1155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4419600" y="274638"/>
            <a:ext cx="3352800" cy="1249362"/>
          </a:xfrm>
        </p:spPr>
        <p:txBody>
          <a:bodyPr/>
          <a:lstStyle/>
          <a:p>
            <a:pPr eaLnBrk="1" hangingPunct="1"/>
            <a:r>
              <a:rPr lang="ar-JO" altLang="en-US" dirty="0">
                <a:ea typeface="ＭＳ Ｐゴシック" pitchFamily="34" charset="-128"/>
                <a:cs typeface="Arial" panose="020B0604020202020204" pitchFamily="34" charset="0"/>
              </a:rPr>
              <a:t>تم ذكر</a:t>
            </a:r>
            <a:br>
              <a:rPr lang="ar-JO" altLang="en-US" dirty="0">
                <a:ea typeface="ＭＳ Ｐゴシック" pitchFamily="34" charset="-128"/>
                <a:cs typeface="Arial" panose="020B0604020202020204" pitchFamily="34" charset="0"/>
              </a:rPr>
            </a:br>
            <a:r>
              <a:rPr lang="ar-JO" altLang="en-US" dirty="0">
                <a:ea typeface="ＭＳ Ｐゴシック" pitchFamily="34" charset="-128"/>
                <a:cs typeface="Arial" panose="020B0604020202020204" pitchFamily="34" charset="0"/>
              </a:rPr>
              <a:t>المجاعة</a:t>
            </a:r>
            <a:endParaRPr lang="en-US" altLang="en-US" dirty="0">
              <a:ea typeface="ＭＳ Ｐゴシック" pitchFamily="34" charset="-128"/>
              <a:cs typeface="Arial" panose="020B0604020202020204" pitchFamily="34" charset="0"/>
            </a:endParaRPr>
          </a:p>
        </p:txBody>
      </p:sp>
      <p:sp>
        <p:nvSpPr>
          <p:cNvPr id="94210" name="Rectangle 4" descr="Brown marble"/>
          <p:cNvSpPr>
            <a:spLocks noChangeArrowheads="1"/>
          </p:cNvSpPr>
          <p:nvPr/>
        </p:nvSpPr>
        <p:spPr bwMode="auto">
          <a:xfrm>
            <a:off x="457200" y="2819400"/>
            <a:ext cx="7620000" cy="3429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dirty="0">
              <a:cs typeface="Arial" panose="020B0604020202020204" pitchFamily="34" charset="0"/>
            </a:endParaRPr>
          </a:p>
        </p:txBody>
      </p:sp>
      <p:sp>
        <p:nvSpPr>
          <p:cNvPr id="355333" name="Text Box 5"/>
          <p:cNvSpPr txBox="1">
            <a:spLocks noChangeArrowheads="1"/>
          </p:cNvSpPr>
          <p:nvPr/>
        </p:nvSpPr>
        <p:spPr bwMode="auto">
          <a:xfrm>
            <a:off x="533400" y="457200"/>
            <a:ext cx="4470648" cy="9541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ar-JO" altLang="en-US" sz="2800" b="1" dirty="0">
                <a:solidFill>
                  <a:srgbClr val="FF0000"/>
                </a:solidFill>
                <a:cs typeface="Arial" panose="020B0604020202020204" pitchFamily="34" charset="0"/>
              </a:rPr>
              <a:t>تم تأكيد قصة يوسف </a:t>
            </a:r>
          </a:p>
          <a:p>
            <a:pPr algn="ctr" eaLnBrk="1" hangingPunct="1"/>
            <a:r>
              <a:rPr lang="ar-JO" altLang="en-US" sz="2800" b="1" dirty="0">
                <a:solidFill>
                  <a:srgbClr val="FF0000"/>
                </a:solidFill>
                <a:cs typeface="Arial" panose="020B0604020202020204" pitchFamily="34" charset="0"/>
              </a:rPr>
              <a:t>من قبل أميني</a:t>
            </a:r>
            <a:endParaRPr lang="en-US" altLang="en-US" sz="2800" b="1" dirty="0">
              <a:solidFill>
                <a:srgbClr val="FF0000"/>
              </a:solidFill>
              <a:cs typeface="Arial" panose="020B0604020202020204" pitchFamily="34" charset="0"/>
            </a:endParaRPr>
          </a:p>
        </p:txBody>
      </p:sp>
      <p:pic>
        <p:nvPicPr>
          <p:cNvPr id="94212" name="Picture 6" descr="sundis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134350" y="0"/>
            <a:ext cx="1009650" cy="6858000"/>
          </a:xfrm>
        </p:spPr>
      </p:pic>
      <p:sp>
        <p:nvSpPr>
          <p:cNvPr id="94213" name="Text Box 7"/>
          <p:cNvSpPr txBox="1">
            <a:spLocks noChangeArrowheads="1"/>
          </p:cNvSpPr>
          <p:nvPr/>
        </p:nvSpPr>
        <p:spPr bwMode="auto">
          <a:xfrm>
            <a:off x="685800" y="1524000"/>
            <a:ext cx="70104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zh-CN" sz="2800" b="1" dirty="0">
                <a:ea typeface="SimSun" pitchFamily="2" charset="-122"/>
                <a:cs typeface="Arial" panose="020B0604020202020204" pitchFamily="34" charset="0"/>
              </a:rPr>
              <a:t>كان </a:t>
            </a:r>
            <a:r>
              <a:rPr lang="ar-JO" altLang="zh-CN" sz="2800" b="1" dirty="0">
                <a:solidFill>
                  <a:srgbClr val="0070C0"/>
                </a:solidFill>
                <a:ea typeface="SimSun" pitchFamily="2" charset="-122"/>
                <a:cs typeface="Arial" panose="020B0604020202020204" pitchFamily="34" charset="0"/>
              </a:rPr>
              <a:t>أميني</a:t>
            </a:r>
            <a:r>
              <a:rPr lang="ar-JO" altLang="zh-CN" sz="2800" b="1" dirty="0">
                <a:ea typeface="SimSun" pitchFamily="2" charset="-122"/>
                <a:cs typeface="Arial" panose="020B0604020202020204" pitchFamily="34" charset="0"/>
              </a:rPr>
              <a:t> خصياً </a:t>
            </a:r>
            <a:r>
              <a:rPr lang="ar-JO" altLang="zh-CN" sz="2800" b="1" dirty="0">
                <a:solidFill>
                  <a:srgbClr val="0070C0"/>
                </a:solidFill>
                <a:ea typeface="SimSun" pitchFamily="2" charset="-122"/>
                <a:cs typeface="Arial" panose="020B0604020202020204" pitchFamily="34" charset="0"/>
              </a:rPr>
              <a:t>لدى سيسوستريس الأول</a:t>
            </a:r>
          </a:p>
          <a:p>
            <a:pPr algn="r" eaLnBrk="1" hangingPunct="1">
              <a:spcBef>
                <a:spcPct val="50000"/>
              </a:spcBef>
            </a:pPr>
            <a:r>
              <a:rPr lang="ar-JO" altLang="zh-CN" sz="2800" b="1" dirty="0">
                <a:ea typeface="SimSun" pitchFamily="2" charset="-122"/>
                <a:cs typeface="Arial" panose="020B0604020202020204" pitchFamily="34" charset="0"/>
              </a:rPr>
              <a:t>ترك في قبره نقشاً ملائماً جداً يقول:</a:t>
            </a:r>
            <a:endParaRPr lang="en-US" altLang="zh-CN" b="1" dirty="0">
              <a:ea typeface="SimSun" pitchFamily="2" charset="-122"/>
              <a:cs typeface="Arial" panose="020B0604020202020204" pitchFamily="34" charset="0"/>
            </a:endParaRPr>
          </a:p>
          <a:p>
            <a:pPr algn="r" eaLnBrk="1" hangingPunct="1">
              <a:spcBef>
                <a:spcPct val="50000"/>
              </a:spcBef>
            </a:pPr>
            <a:r>
              <a:rPr lang="ar-JO" altLang="zh-CN" b="1" dirty="0">
                <a:solidFill>
                  <a:schemeClr val="bg1"/>
                </a:solidFill>
                <a:ea typeface="SimSun" pitchFamily="2" charset="-122"/>
                <a:cs typeface="Arial" panose="020B0604020202020204" pitchFamily="34" charset="0"/>
              </a:rPr>
              <a:t>لم يكن أحد تعيساً في أيامي، ولا حتى في سنوات المجاعة، لأنني حرثت جميع الحقول في مقاطعة ماه، حتى حدودها الجنوبية والشمالية. وهكذا أطلت عمر سكانها وحفظت الطعام التي أنتجتها، لم يكن فيها جائع، كنت أقسم على الأرملة كما على المرأة المتزوجة بالتساوي، ولم أفضّل العظيم على المتواضع في كل ما أعطيت.</a:t>
            </a:r>
          </a:p>
          <a:p>
            <a:pPr algn="r" eaLnBrk="1" hangingPunct="1">
              <a:spcBef>
                <a:spcPct val="50000"/>
              </a:spcBef>
            </a:pPr>
            <a:endParaRPr lang="en-US" altLang="zh-CN" b="1" dirty="0">
              <a:solidFill>
                <a:schemeClr val="bg1"/>
              </a:solidFill>
              <a:ea typeface="SimSun" pitchFamily="2" charset="-122"/>
              <a:cs typeface="Arial" panose="020B0604020202020204" pitchFamily="34" charset="0"/>
            </a:endParaRPr>
          </a:p>
          <a:p>
            <a:pPr eaLnBrk="1" hangingPunct="1">
              <a:spcBef>
                <a:spcPct val="50000"/>
              </a:spcBef>
            </a:pPr>
            <a:r>
              <a:rPr lang="ar-JO" altLang="zh-CN" sz="1800" b="1" dirty="0">
                <a:solidFill>
                  <a:schemeClr val="bg1"/>
                </a:solidFill>
                <a:ea typeface="SimSun" pitchFamily="2" charset="-122"/>
                <a:cs typeface="Arial" panose="020B0604020202020204" pitchFamily="34" charset="0"/>
              </a:rPr>
              <a:t>بروجش، مصر في عهد الفراعنة، ١٥٨</a:t>
            </a:r>
            <a:endParaRPr lang="en-US" altLang="en-US" b="1" dirty="0">
              <a:solidFill>
                <a:schemeClr val="bg1"/>
              </a:solidFill>
              <a:ea typeface="SimSun"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55333"/>
                                        </p:tgtEl>
                                        <p:attrNameLst>
                                          <p:attrName>style.visibility</p:attrName>
                                        </p:attrNameLst>
                                      </p:cBhvr>
                                      <p:to>
                                        <p:strVal val="visible"/>
                                      </p:to>
                                    </p:set>
                                    <p:anim calcmode="discrete" valueType="clr">
                                      <p:cBhvr override="childStyle">
                                        <p:cTn id="7" dur="80"/>
                                        <p:tgtEl>
                                          <p:spTgt spid="3553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5333"/>
                                        </p:tgtEl>
                                        <p:attrNameLst>
                                          <p:attrName>fillcolor</p:attrName>
                                        </p:attrNameLst>
                                      </p:cBhvr>
                                      <p:tavLst>
                                        <p:tav tm="0">
                                          <p:val>
                                            <p:clrVal>
                                              <a:schemeClr val="accent2"/>
                                            </p:clrVal>
                                          </p:val>
                                        </p:tav>
                                        <p:tav tm="50000">
                                          <p:val>
                                            <p:clrVal>
                                              <a:schemeClr val="hlink"/>
                                            </p:clrVal>
                                          </p:val>
                                        </p:tav>
                                      </p:tavLst>
                                    </p:anim>
                                    <p:set>
                                      <p:cBhvr>
                                        <p:cTn id="9" dur="80"/>
                                        <p:tgtEl>
                                          <p:spTgt spid="3553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6" descr="Canaanit in Egy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83058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1" name="Text Box 7"/>
          <p:cNvSpPr txBox="1">
            <a:spLocks noChangeArrowheads="1"/>
          </p:cNvSpPr>
          <p:nvPr/>
        </p:nvSpPr>
        <p:spPr bwMode="auto">
          <a:xfrm>
            <a:off x="381000" y="5257800"/>
            <a:ext cx="8534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zh-CN" sz="2800" b="1" dirty="0">
                <a:solidFill>
                  <a:srgbClr val="0000FF"/>
                </a:solidFill>
                <a:ea typeface="SimSun" pitchFamily="2" charset="-122"/>
              </a:rPr>
              <a:t>في بني حسان 240 كم جنوب القاهرة، يوجد قبر أميني من السالة العشرون، على جدران قبره يوجد بعض الرسومات التي تصور زيارة بعض الرجال الآسيويين إلى مصر. </a:t>
            </a:r>
            <a:r>
              <a:rPr lang="en-US" altLang="zh-CN" sz="2800" b="1" dirty="0">
                <a:solidFill>
                  <a:srgbClr val="0000FF"/>
                </a:solidFill>
                <a:ea typeface="SimSun" pitchFamily="2" charset="-122"/>
              </a:rPr>
              <a:t> </a:t>
            </a:r>
            <a:endParaRPr lang="en-US" altLang="en-US" sz="2800" b="1" dirty="0">
              <a:solidFill>
                <a:srgbClr val="0000FF"/>
              </a:solidFill>
              <a:ea typeface="SimSun" pitchFamily="2" charset="-122"/>
            </a:endParaRPr>
          </a:p>
        </p:txBody>
      </p:sp>
      <p:sp>
        <p:nvSpPr>
          <p:cNvPr id="95237" name="Rectangle 2"/>
          <p:cNvSpPr>
            <a:spLocks noGrp="1" noChangeArrowheads="1"/>
          </p:cNvSpPr>
          <p:nvPr>
            <p:ph type="title"/>
          </p:nvPr>
        </p:nvSpPr>
        <p:spPr>
          <a:xfrm>
            <a:off x="0" y="0"/>
            <a:ext cx="9144000" cy="808038"/>
          </a:xfrm>
          <a:noFill/>
        </p:spPr>
        <p:txBody>
          <a:bodyPr/>
          <a:lstStyle/>
          <a:p>
            <a:pPr algn="r" eaLnBrk="1" hangingPunct="1"/>
            <a:r>
              <a:rPr lang="ar-JO" altLang="en-US" sz="3200" dirty="0">
                <a:ea typeface="ＭＳ Ｐゴシック" pitchFamily="34" charset="-128"/>
              </a:rPr>
              <a:t>الآسيويين في مصر</a:t>
            </a:r>
            <a:endParaRPr lang="en-US" altLang="en-US" sz="3200" dirty="0">
              <a:ea typeface="ＭＳ Ｐゴシック" pitchFamily="34" charset="-128"/>
            </a:endParaRPr>
          </a:p>
        </p:txBody>
      </p:sp>
      <p:sp>
        <p:nvSpPr>
          <p:cNvPr id="2" name="Rectangle 1">
            <a:extLst>
              <a:ext uri="{FF2B5EF4-FFF2-40B4-BE49-F238E27FC236}">
                <a16:creationId xmlns:a16="http://schemas.microsoft.com/office/drawing/2014/main" id="{8AA19563-8AC7-E441-77E9-66FE041CAB90}"/>
              </a:ext>
            </a:extLst>
          </p:cNvPr>
          <p:cNvSpPr/>
          <p:nvPr/>
        </p:nvSpPr>
        <p:spPr>
          <a:xfrm>
            <a:off x="2743200" y="1196752"/>
            <a:ext cx="3196952" cy="1316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3600" b="1" dirty="0">
                <a:solidFill>
                  <a:srgbClr val="7030A0"/>
                </a:solidFill>
                <a:latin typeface="Arial" panose="020B0604020202020204" pitchFamily="34" charset="0"/>
                <a:cs typeface="Arial" panose="020B0604020202020204" pitchFamily="34" charset="0"/>
              </a:rPr>
              <a:t>التاريخ المصري القديم</a:t>
            </a:r>
            <a:endParaRPr lang="en-US" sz="3600" b="1" dirty="0">
              <a:solidFill>
                <a:srgbClr val="7030A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359431"/>
                                        </p:tgtEl>
                                        <p:attrNameLst>
                                          <p:attrName>style.visibility</p:attrName>
                                        </p:attrNameLst>
                                      </p:cBhvr>
                                      <p:to>
                                        <p:strVal val="visible"/>
                                      </p:to>
                                    </p:set>
                                    <p:anim calcmode="lin" valueType="num">
                                      <p:cBhvr>
                                        <p:cTn id="7" dur="1000" fill="hold"/>
                                        <p:tgtEl>
                                          <p:spTgt spid="359431"/>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59431"/>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59431"/>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59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4495800" y="0"/>
            <a:ext cx="4648200" cy="563563"/>
          </a:xfrm>
        </p:spPr>
        <p:txBody>
          <a:bodyPr/>
          <a:lstStyle/>
          <a:p>
            <a:pPr algn="r" eaLnBrk="1" hangingPunct="1"/>
            <a:r>
              <a:rPr lang="ar-JO" altLang="en-US" sz="3200" dirty="0">
                <a:ea typeface="ＭＳ Ｐゴシック" pitchFamily="34" charset="-128"/>
              </a:rPr>
              <a:t>الكنعانيون في مصر</a:t>
            </a:r>
            <a:endParaRPr lang="en-US" altLang="en-US" sz="4000" dirty="0">
              <a:ea typeface="ＭＳ Ｐゴシック" pitchFamily="34" charset="-128"/>
            </a:endParaRPr>
          </a:p>
        </p:txBody>
      </p:sp>
      <p:pic>
        <p:nvPicPr>
          <p:cNvPr id="96259"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1765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6" descr="Wall painting from Beni Hassan 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55626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7" name="Text Box 7"/>
          <p:cNvSpPr txBox="1">
            <a:spLocks noChangeArrowheads="1"/>
          </p:cNvSpPr>
          <p:nvPr/>
        </p:nvSpPr>
        <p:spPr bwMode="auto">
          <a:xfrm>
            <a:off x="381000" y="52578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b="1" dirty="0">
                <a:cs typeface="Arial" panose="020B0604020202020204" pitchFamily="34" charset="0"/>
              </a:rPr>
              <a:t>نحن نرى كيف أنه من الأيام القديمة كان لدى مصر تواصل مع فلسطين، وكيف كانت كسلة خبز لمنطقة الهلال الخصيب خلال فترات المجاعة، بكل تأكيد فإن رسومات قبر في بني حسان تظهر الأزياء متعددة الألوان للعائلات الكنعانية التي وصلت إلى مصر، ربما خلال وقت يوسف. </a:t>
            </a:r>
            <a:endParaRPr lang="en-US" altLang="en-US" b="1" dirty="0">
              <a:cs typeface="Arial" panose="020B0604020202020204" pitchFamily="34" charset="0"/>
            </a:endParaRPr>
          </a:p>
        </p:txBody>
      </p:sp>
      <p:pic>
        <p:nvPicPr>
          <p:cNvPr id="96262" name="Picture 8" descr="The arrival of 'shepherd kings' heralded Joseph and the sons of 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57912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FF3AAF-B4A9-1DB9-2544-2425576F48D9}"/>
              </a:ext>
            </a:extLst>
          </p:cNvPr>
          <p:cNvSpPr/>
          <p:nvPr/>
        </p:nvSpPr>
        <p:spPr>
          <a:xfrm>
            <a:off x="2743200" y="0"/>
            <a:ext cx="3196952" cy="11967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3600" b="1" dirty="0">
                <a:solidFill>
                  <a:srgbClr val="7030A0"/>
                </a:solidFill>
                <a:latin typeface="Arial" panose="020B0604020202020204" pitchFamily="34" charset="0"/>
                <a:cs typeface="Arial" panose="020B0604020202020204" pitchFamily="34" charset="0"/>
              </a:rPr>
              <a:t>التاريخ المصري القديم</a:t>
            </a:r>
            <a:endParaRPr lang="en-US" sz="3600" b="1" dirty="0">
              <a:solidFill>
                <a:srgbClr val="7030A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363527"/>
                                        </p:tgtEl>
                                        <p:attrNameLst>
                                          <p:attrName>style.visibility</p:attrName>
                                        </p:attrNameLst>
                                      </p:cBhvr>
                                      <p:to>
                                        <p:strVal val="visible"/>
                                      </p:to>
                                    </p:set>
                                    <p:anim calcmode="lin" valueType="num">
                                      <p:cBhvr>
                                        <p:cTn id="7" dur="1000" fill="hold"/>
                                        <p:tgtEl>
                                          <p:spTgt spid="363527"/>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63527"/>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63527"/>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63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graphicFrame>
        <p:nvGraphicFramePr>
          <p:cNvPr id="381956" name="Object 2"/>
          <p:cNvGraphicFramePr>
            <a:graphicFrameLocks noChangeAspect="1"/>
          </p:cNvGraphicFramePr>
          <p:nvPr/>
        </p:nvGraphicFramePr>
        <p:xfrm>
          <a:off x="13063" y="813889"/>
          <a:ext cx="9143999" cy="6042025"/>
        </p:xfrm>
        <a:graphic>
          <a:graphicData uri="http://schemas.openxmlformats.org/presentationml/2006/ole">
            <mc:AlternateContent xmlns:mc="http://schemas.openxmlformats.org/markup-compatibility/2006">
              <mc:Choice xmlns:v="urn:schemas-microsoft-com:vml" Requires="v">
                <p:oleObj name="Document" r:id="rId5" imgW="6226200" imgH="4105080" progId="">
                  <p:embed/>
                </p:oleObj>
              </mc:Choice>
              <mc:Fallback>
                <p:oleObj name="Document" r:id="rId5" imgW="6226200" imgH="4105080" progId="">
                  <p:embed/>
                  <p:pic>
                    <p:nvPicPr>
                      <p:cNvPr id="38195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3" y="813889"/>
                        <a:ext cx="9143999"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1611935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36512" y="0"/>
            <a:ext cx="4464496" cy="1196752"/>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sz="4000" dirty="0">
                <a:solidFill>
                  <a:schemeClr val="bg1"/>
                </a:solidFill>
                <a:cs typeface="Arial" panose="020B0604020202020204" pitchFamily="34" charset="0"/>
              </a:rPr>
              <a:t> أمينوفيس الثاني = أمينحوتب الثاني</a:t>
            </a:r>
            <a:endParaRPr lang="en-US" sz="4000" dirty="0">
              <a:cs typeface="Arial" panose="020B0604020202020204" pitchFamily="34" charset="0"/>
            </a:endParaRPr>
          </a:p>
        </p:txBody>
      </p:sp>
    </p:spTree>
    <p:extLst>
      <p:ext uri="{BB962C8B-B14F-4D97-AF65-F5344CB8AC3E}">
        <p14:creationId xmlns:p14="http://schemas.microsoft.com/office/powerpoint/2010/main" val="9766985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400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26200" imgH="2843280" progId="">
                  <p:embed/>
                </p:oleObj>
              </mc:Choice>
              <mc:Fallback>
                <p:oleObj name="Document" r:id="rId5" imgW="6226200" imgH="2843280" progId="">
                  <p:embed/>
                  <p:pic>
                    <p:nvPicPr>
                      <p:cNvPr id="38400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69863" marR="0" lvl="0" indent="-169863"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يقول علماء مصريات آخرون إن رعمسيس بدأ حكمه عام 1304 أو 1292-1290. من الصعب التأكد من التواريخ المطلقة.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2105962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p:cNvSpPr>
            <a:spLocks noGrp="1" noChangeArrowheads="1"/>
          </p:cNvSpPr>
          <p:nvPr>
            <p:ph type="title"/>
          </p:nvPr>
        </p:nvSpPr>
        <p:spPr>
          <a:xfrm>
            <a:off x="685800" y="274638"/>
            <a:ext cx="4049713" cy="563562"/>
          </a:xfrm>
        </p:spPr>
        <p:txBody>
          <a:bodyPr/>
          <a:lstStyle/>
          <a:p>
            <a:pPr eaLnBrk="1" hangingPunct="1"/>
            <a:r>
              <a:rPr lang="ar-JO" altLang="en-US" sz="4800" dirty="0">
                <a:ea typeface="ＭＳ Ｐゴシック" pitchFamily="34" charset="-128"/>
                <a:cs typeface="Arial" panose="020B0604020202020204" pitchFamily="34" charset="0"/>
              </a:rPr>
              <a:t>أمنحوتب الأول</a:t>
            </a:r>
            <a:endParaRPr lang="en-US" altLang="en-US" sz="4800" dirty="0">
              <a:ea typeface="ＭＳ Ｐゴシック" pitchFamily="34" charset="-128"/>
              <a:cs typeface="Arial" panose="020B0604020202020204" pitchFamily="34" charset="0"/>
            </a:endParaRPr>
          </a:p>
        </p:txBody>
      </p:sp>
      <p:sp>
        <p:nvSpPr>
          <p:cNvPr id="99331" name="Rectangle 5"/>
          <p:cNvSpPr>
            <a:spLocks noChangeArrowheads="1"/>
          </p:cNvSpPr>
          <p:nvPr/>
        </p:nvSpPr>
        <p:spPr bwMode="auto">
          <a:xfrm>
            <a:off x="685800" y="914400"/>
            <a:ext cx="40497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ar-JO" altLang="en-US" sz="4000" b="1" dirty="0">
                <a:cs typeface="Arial" panose="020B0604020202020204" pitchFamily="34" charset="0"/>
              </a:rPr>
              <a:t>1551-1524 ق.م</a:t>
            </a:r>
            <a:endParaRPr lang="en-US" altLang="en-US" sz="4000" b="1" dirty="0">
              <a:cs typeface="Arial" panose="020B0604020202020204" pitchFamily="34" charset="0"/>
            </a:endParaRPr>
          </a:p>
        </p:txBody>
      </p:sp>
      <p:pic>
        <p:nvPicPr>
          <p:cNvPr id="99332" name="Picture 6" descr="tutmos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09750"/>
            <a:ext cx="404971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7"/>
          <p:cNvSpPr txBox="1">
            <a:spLocks noChangeArrowheads="1"/>
          </p:cNvSpPr>
          <p:nvPr/>
        </p:nvSpPr>
        <p:spPr bwMode="auto">
          <a:xfrm>
            <a:off x="4735513" y="1809750"/>
            <a:ext cx="44084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solidFill>
                  <a:srgbClr val="0000FF"/>
                </a:solidFill>
                <a:cs typeface="Arial" panose="020B0604020202020204" pitchFamily="34" charset="0"/>
              </a:rPr>
              <a:t>أبو تحتمس الأول (1525-1518)، الذي كان فرعون الذي أصدر مرسوم إلقاء جميع الأطفال الذين يولدون للعبرانيين في النهر، في حين يسمح للبنات بالبقاء على قيد الحياة       (خروج 1: 22)</a:t>
            </a:r>
            <a:endParaRPr lang="en-US" altLang="en-US" sz="3200" b="1" dirty="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p:nvPr>
        </p:nvSpPr>
        <p:spPr>
          <a:xfrm>
            <a:off x="0" y="228600"/>
            <a:ext cx="9144000" cy="563563"/>
          </a:xfrm>
        </p:spPr>
        <p:txBody>
          <a:bodyPr/>
          <a:lstStyle/>
          <a:p>
            <a:pPr eaLnBrk="1" hangingPunct="1"/>
            <a:r>
              <a:rPr lang="ar-JO" altLang="en-US" sz="3600" dirty="0">
                <a:solidFill>
                  <a:srgbClr val="FF0000"/>
                </a:solidFill>
                <a:ea typeface="ＭＳ Ｐゴシック" pitchFamily="34" charset="-128"/>
              </a:rPr>
              <a:t>يوسيفوس</a:t>
            </a:r>
            <a:r>
              <a:rPr lang="ar-JO" altLang="en-US" sz="3600" dirty="0">
                <a:solidFill>
                  <a:srgbClr val="0000FF"/>
                </a:solidFill>
                <a:ea typeface="ＭＳ Ｐゴシック" pitchFamily="34" charset="-128"/>
              </a:rPr>
              <a:t> عن تحتمس الأول (؟)</a:t>
            </a:r>
            <a:r>
              <a:rPr lang="en-US" altLang="en-US" sz="3600" dirty="0">
                <a:solidFill>
                  <a:srgbClr val="0000FF"/>
                </a:solidFill>
                <a:ea typeface="ＭＳ Ｐゴシック" pitchFamily="34" charset="-128"/>
              </a:rPr>
              <a:t> </a:t>
            </a:r>
          </a:p>
        </p:txBody>
      </p:sp>
      <p:sp>
        <p:nvSpPr>
          <p:cNvPr id="100355" name="Text Box 6"/>
          <p:cNvSpPr txBox="1">
            <a:spLocks noChangeArrowheads="1"/>
          </p:cNvSpPr>
          <p:nvPr/>
        </p:nvSpPr>
        <p:spPr bwMode="auto">
          <a:xfrm>
            <a:off x="395536" y="914400"/>
            <a:ext cx="8443664"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ct val="20000"/>
              </a:spcBef>
            </a:pPr>
            <a:r>
              <a:rPr lang="ar-JO" altLang="en-US" sz="3200" b="1" dirty="0"/>
              <a:t>ثم قام ملك جديد على مصر لم يكن يعرف يوسف (خر 1: 8)، لم يكن جاهلاً بخدمات يوسف للأمة، لكنه لم يرغب بالإعتراف بها، ودفنها في غياهب النسيان قدر الإمكان. </a:t>
            </a:r>
            <a:endParaRPr lang="en-US" altLang="en-US" sz="3200" b="1" dirty="0"/>
          </a:p>
        </p:txBody>
      </p:sp>
      <p:pic>
        <p:nvPicPr>
          <p:cNvPr id="100356" name="Picture 7" descr="Sesostris 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67000"/>
            <a:ext cx="35814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8"/>
          <p:cNvSpPr txBox="1">
            <a:spLocks noChangeArrowheads="1"/>
          </p:cNvSpPr>
          <p:nvPr/>
        </p:nvSpPr>
        <p:spPr bwMode="auto">
          <a:xfrm>
            <a:off x="4343400" y="2514600"/>
            <a:ext cx="4800600" cy="424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ct val="20000"/>
              </a:spcBef>
            </a:pPr>
            <a:r>
              <a:rPr lang="ar-JO" altLang="en-US" sz="3600" b="1" dirty="0"/>
              <a:t>كتب يوسيفوس</a:t>
            </a:r>
            <a:r>
              <a:rPr lang="ar-JO" altLang="en-US" sz="3600" b="1" dirty="0">
                <a:solidFill>
                  <a:srgbClr val="0000FF"/>
                </a:solidFill>
              </a:rPr>
              <a:t>، بعد أن نسوا لفترة طويلة الفوائد التي حصلوا عليها من يوسف، وخاصة التاج الذي أصبح الآن في عائلة أخرى، أصبحوا يسيئون جداً إلى بني إسرائيل، وابتكروا طرقاً عديدة لإيذائهم.</a:t>
            </a:r>
            <a:endParaRPr lang="en-US" altLang="en-US" sz="3600" b="1" dirty="0">
              <a:solidFill>
                <a:srgbClr val="0000FF"/>
              </a:solidFill>
            </a:endParaRPr>
          </a:p>
          <a:p>
            <a:pPr eaLnBrk="1" hangingPunct="1">
              <a:lnSpc>
                <a:spcPct val="80000"/>
              </a:lnSpc>
              <a:spcBef>
                <a:spcPct val="20000"/>
              </a:spcBef>
            </a:pPr>
            <a:endParaRPr lang="en-US" altLang="en-US" sz="3600" b="1" dirty="0">
              <a:solidFill>
                <a:srgbClr val="0000FF"/>
              </a:solidFill>
            </a:endParaRPr>
          </a:p>
          <a:p>
            <a:pPr algn="l" eaLnBrk="1" hangingPunct="1">
              <a:lnSpc>
                <a:spcPct val="80000"/>
              </a:lnSpc>
              <a:spcBef>
                <a:spcPct val="20000"/>
              </a:spcBef>
            </a:pPr>
            <a:r>
              <a:rPr lang="ar-JO" altLang="en-US" sz="3200" b="1" dirty="0"/>
              <a:t>آثار اليهود، 9،1، 1</a:t>
            </a:r>
            <a:endParaRPr lang="en-US" altLang="en-US" sz="32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8"/>
          <p:cNvSpPr>
            <a:spLocks noGrp="1" noChangeArrowheads="1"/>
          </p:cNvSpPr>
          <p:nvPr>
            <p:ph type="title"/>
          </p:nvPr>
        </p:nvSpPr>
        <p:spPr/>
        <p:txBody>
          <a:bodyPr/>
          <a:lstStyle/>
          <a:p>
            <a:pPr eaLnBrk="1" hangingPunct="1"/>
            <a:r>
              <a:rPr lang="ar-JO" altLang="en-US" dirty="0">
                <a:ea typeface="ＭＳ Ｐゴシック" pitchFamily="34" charset="-128"/>
                <a:cs typeface="Arial" panose="020B0604020202020204" pitchFamily="34" charset="0"/>
              </a:rPr>
              <a:t>بني إسرائيل تحت التسخير الإجباري</a:t>
            </a:r>
            <a:endParaRPr lang="en-US" altLang="en-US" dirty="0">
              <a:ea typeface="ＭＳ Ｐゴシック" pitchFamily="34" charset="-128"/>
              <a:cs typeface="Arial" panose="020B0604020202020204" pitchFamily="34" charset="0"/>
            </a:endParaRPr>
          </a:p>
        </p:txBody>
      </p:sp>
      <p:pic>
        <p:nvPicPr>
          <p:cNvPr id="101378" name="Picture 4" descr="Mud brick"/>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05400" y="1752600"/>
            <a:ext cx="2438400" cy="1536700"/>
          </a:xfrm>
          <a:noFill/>
        </p:spPr>
      </p:pic>
      <p:pic>
        <p:nvPicPr>
          <p:cNvPr id="101379" name="Picture 7" descr="Israelist making mud brick"/>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86200" y="3429000"/>
            <a:ext cx="4981575" cy="3152775"/>
          </a:xfrm>
          <a:noFill/>
        </p:spPr>
      </p:pic>
      <p:sp>
        <p:nvSpPr>
          <p:cNvPr id="101380" name="Text Box 10"/>
          <p:cNvSpPr txBox="1">
            <a:spLocks noChangeArrowheads="1"/>
          </p:cNvSpPr>
          <p:nvPr/>
        </p:nvSpPr>
        <p:spPr bwMode="auto">
          <a:xfrm>
            <a:off x="7772400" y="1752600"/>
            <a:ext cx="106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2800" b="1" dirty="0">
                <a:cs typeface="Arial" panose="020B0604020202020204" pitchFamily="34" charset="0"/>
              </a:rPr>
              <a:t>الطوب الطيني</a:t>
            </a:r>
            <a:endParaRPr lang="en-US" altLang="en-US" sz="2800" b="1" dirty="0">
              <a:cs typeface="Arial" panose="020B0604020202020204" pitchFamily="34" charset="0"/>
            </a:endParaRPr>
          </a:p>
        </p:txBody>
      </p:sp>
      <p:sp>
        <p:nvSpPr>
          <p:cNvPr id="101381" name="Line 12"/>
          <p:cNvSpPr>
            <a:spLocks noChangeShapeType="1"/>
          </p:cNvSpPr>
          <p:nvPr/>
        </p:nvSpPr>
        <p:spPr bwMode="auto">
          <a:xfrm flipV="1">
            <a:off x="7543800" y="2209800"/>
            <a:ext cx="30480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
        <p:nvSpPr>
          <p:cNvPr id="101382" name="Line 13"/>
          <p:cNvSpPr>
            <a:spLocks noChangeShapeType="1"/>
          </p:cNvSpPr>
          <p:nvPr/>
        </p:nvSpPr>
        <p:spPr bwMode="auto">
          <a:xfrm flipH="1">
            <a:off x="7086600" y="2362200"/>
            <a:ext cx="4572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
        <p:nvSpPr>
          <p:cNvPr id="101383" name="Rectangle 14"/>
          <p:cNvSpPr>
            <a:spLocks noChangeArrowheads="1"/>
          </p:cNvSpPr>
          <p:nvPr/>
        </p:nvSpPr>
        <p:spPr bwMode="auto">
          <a:xfrm>
            <a:off x="0" y="1600200"/>
            <a:ext cx="381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en-US" altLang="en-US" sz="3200" b="1" dirty="0">
                <a:cs typeface="Arial" panose="020B0604020202020204" pitchFamily="34" charset="0"/>
              </a:rPr>
              <a:t>	</a:t>
            </a:r>
            <a:r>
              <a:rPr lang="ar-JO" altLang="en-US" sz="3200" b="1" dirty="0">
                <a:cs typeface="Arial" panose="020B0604020202020204" pitchFamily="34" charset="0"/>
              </a:rPr>
              <a:t>بنى بنو إسرائيل مدن الكنوز في فيثوم ورعمسيس    </a:t>
            </a:r>
          </a:p>
          <a:p>
            <a:pPr algn="r" eaLnBrk="1" hangingPunct="1">
              <a:spcBef>
                <a:spcPct val="20000"/>
              </a:spcBef>
            </a:pPr>
            <a:r>
              <a:rPr lang="ar-JO" altLang="en-US" sz="3200" b="1" dirty="0">
                <a:cs typeface="Arial" panose="020B0604020202020204" pitchFamily="34" charset="0"/>
              </a:rPr>
              <a:t>(خر 1: 11)</a:t>
            </a:r>
            <a:endParaRPr lang="en-US" altLang="en-US" sz="3200" b="1" dirty="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3591199" y="1262063"/>
            <a:ext cx="5490606"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3100-2686    السلالة الأولية</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2686-2181    المملكة القديمة</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2181-1991    المتوسطة الأولى</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1991-1786    المملكة الوسطى</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1786-1558    المتوسطة الثانية</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1558-1085    المملكة الحديثة</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1098-332      السلالة المتأخرة</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-332              الإسكندر الأكبر</a:t>
            </a:r>
            <a:endParaRPr kumimoji="0" lang="en-US" sz="36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إبراهيم</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يوسف</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موسى</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Arial" panose="020B0604020202020204" pitchFamily="34" charset="0"/>
              </a:rPr>
              <a:t>تاريخ مصر التقليدي</a:t>
            </a:r>
            <a:endParaRPr kumimoji="0" lang="en-US" dirty="0">
              <a:solidFill>
                <a:schemeClr val="bg1"/>
              </a:solidFill>
              <a:effectLst/>
              <a:ea typeface="+mj-ea"/>
              <a:cs typeface="Arial" panose="020B0604020202020204" pitchFamily="34" charset="0"/>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خ ع ق 73</a:t>
            </a:r>
            <a:endParaRPr kumimoji="0" lang="en-US"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rPr>
              <a:t>الأهرامات</a:t>
            </a: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uLnTx/>
              <a:uFillTx/>
              <a:latin typeface="Impact"/>
              <a:ea typeface="Impact"/>
              <a:cs typeface="Impact"/>
            </a:endParaRPr>
          </a:p>
        </p:txBody>
      </p:sp>
    </p:spTree>
    <p:extLst>
      <p:ext uri="{BB962C8B-B14F-4D97-AF65-F5344CB8AC3E}">
        <p14:creationId xmlns:p14="http://schemas.microsoft.com/office/powerpoint/2010/main" val="130228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6" descr="background_egypt"/>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02402" name="Text Box 5"/>
          <p:cNvSpPr txBox="1">
            <a:spLocks noChangeArrowheads="1"/>
          </p:cNvSpPr>
          <p:nvPr/>
        </p:nvSpPr>
        <p:spPr bwMode="auto">
          <a:xfrm>
            <a:off x="381000" y="5218584"/>
            <a:ext cx="8763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zh-CN" sz="2800" b="1" dirty="0">
                <a:solidFill>
                  <a:schemeClr val="tx2"/>
                </a:solidFill>
                <a:ea typeface="SimSun" pitchFamily="2" charset="-122"/>
                <a:cs typeface="Arial" panose="020B0604020202020204" pitchFamily="34" charset="0"/>
              </a:rPr>
              <a:t>أهرامات </a:t>
            </a:r>
            <a:r>
              <a:rPr lang="ar-JO" altLang="zh-CN" sz="3600" b="1" dirty="0">
                <a:solidFill>
                  <a:schemeClr val="tx2"/>
                </a:solidFill>
                <a:ea typeface="SimSun" pitchFamily="2" charset="-122"/>
                <a:cs typeface="Arial" panose="020B0604020202020204" pitchFamily="34" charset="0"/>
              </a:rPr>
              <a:t>سيسوستريس الثالث </a:t>
            </a:r>
            <a:r>
              <a:rPr lang="ar-JO" altLang="zh-CN" sz="2800" b="1" dirty="0">
                <a:solidFill>
                  <a:schemeClr val="tx2"/>
                </a:solidFill>
                <a:ea typeface="SimSun" pitchFamily="2" charset="-122"/>
                <a:cs typeface="Arial" panose="020B0604020202020204" pitchFamily="34" charset="0"/>
              </a:rPr>
              <a:t>و</a:t>
            </a:r>
            <a:r>
              <a:rPr lang="ar-JO" altLang="zh-CN" sz="3600" b="1" dirty="0">
                <a:solidFill>
                  <a:schemeClr val="tx2"/>
                </a:solidFill>
                <a:ea typeface="SimSun" pitchFamily="2" charset="-122"/>
                <a:cs typeface="Arial" panose="020B0604020202020204" pitchFamily="34" charset="0"/>
              </a:rPr>
              <a:t>أمنحوتب الثالث </a:t>
            </a:r>
            <a:r>
              <a:rPr lang="ar-JO" altLang="zh-CN" sz="2800" b="1" dirty="0">
                <a:solidFill>
                  <a:schemeClr val="tx2"/>
                </a:solidFill>
                <a:ea typeface="SimSun" pitchFamily="2" charset="-122"/>
                <a:cs typeface="Arial" panose="020B0604020202020204" pitchFamily="34" charset="0"/>
              </a:rPr>
              <a:t>مصنوعة أيضاً من الطوب الطيني، مدافن السلالات المبكرة مصنوعة من الطوب الطيني، أهرامات السلالة الثالثة والرابعة الرائعة كانت مصنوعة من الحجارة.</a:t>
            </a:r>
            <a:r>
              <a:rPr lang="en-US" altLang="zh-CN" sz="2800" b="1" dirty="0">
                <a:ea typeface="SimSun" pitchFamily="2" charset="-122"/>
                <a:cs typeface="Arial" panose="020B0604020202020204" pitchFamily="34" charset="0"/>
              </a:rPr>
              <a:t> </a:t>
            </a:r>
            <a:endParaRPr lang="en-US" altLang="en-US" sz="2800" b="1" dirty="0">
              <a:ea typeface="SimSun" pitchFamily="2" charset="-122"/>
              <a:cs typeface="Arial" panose="020B0604020202020204" pitchFamily="34" charset="0"/>
            </a:endParaRPr>
          </a:p>
        </p:txBody>
      </p:sp>
      <p:sp>
        <p:nvSpPr>
          <p:cNvPr id="102403" name="Rectangle 14"/>
          <p:cNvSpPr>
            <a:spLocks noGrp="1" noChangeArrowheads="1"/>
          </p:cNvSpPr>
          <p:nvPr>
            <p:ph type="title"/>
          </p:nvPr>
        </p:nvSpPr>
        <p:spPr/>
        <p:txBody>
          <a:bodyPr/>
          <a:lstStyle/>
          <a:p>
            <a:pPr eaLnBrk="1" hangingPunct="1"/>
            <a:r>
              <a:rPr lang="ar-JO" altLang="zh-CN" sz="4000" dirty="0">
                <a:ea typeface="SimSun" pitchFamily="2" charset="-122"/>
                <a:cs typeface="Arial" panose="020B0604020202020204" pitchFamily="34" charset="0"/>
              </a:rPr>
              <a:t>أهرامات الطول الطيني</a:t>
            </a:r>
            <a:endParaRPr lang="en-US" altLang="en-US" sz="4000" dirty="0">
              <a:ea typeface="ＭＳ Ｐゴシック" pitchFamily="34" charset="-128"/>
              <a:cs typeface="Arial" panose="020B0604020202020204" pitchFamily="34" charset="0"/>
            </a:endParaRPr>
          </a:p>
        </p:txBody>
      </p:sp>
      <p:pic>
        <p:nvPicPr>
          <p:cNvPr id="102404" name="Picture 12" descr="egypt7t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484784"/>
            <a:ext cx="3886200" cy="3781425"/>
          </a:xfrm>
          <a:noFill/>
        </p:spPr>
      </p:pic>
      <p:pic>
        <p:nvPicPr>
          <p:cNvPr id="102405" name="Picture 13" descr="egypt14tm"/>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95800" y="1941984"/>
            <a:ext cx="4343400" cy="2859088"/>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6" descr="background_egyp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03426" name="Rectangle 5"/>
          <p:cNvSpPr>
            <a:spLocks noGrp="1" noChangeArrowheads="1"/>
          </p:cNvSpPr>
          <p:nvPr>
            <p:ph type="title"/>
          </p:nvPr>
        </p:nvSpPr>
        <p:spPr/>
        <p:txBody>
          <a:bodyPr/>
          <a:lstStyle/>
          <a:p>
            <a:pPr eaLnBrk="1" hangingPunct="1"/>
            <a:r>
              <a:rPr lang="ar-JO" altLang="en-US" sz="6000" dirty="0">
                <a:ea typeface="ＭＳ Ｐゴシック" pitchFamily="34" charset="-128"/>
                <a:cs typeface="Arial" panose="020B0604020202020204" pitchFamily="34" charset="0"/>
              </a:rPr>
              <a:t>نظرة أقرب</a:t>
            </a:r>
            <a:endParaRPr lang="en-US" altLang="en-US" sz="6000" dirty="0">
              <a:ea typeface="ＭＳ Ｐゴシック" pitchFamily="34" charset="-128"/>
              <a:cs typeface="Arial" panose="020B0604020202020204" pitchFamily="34" charset="0"/>
            </a:endParaRPr>
          </a:p>
        </p:txBody>
      </p:sp>
      <p:pic>
        <p:nvPicPr>
          <p:cNvPr id="103427"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495800" y="3505200"/>
            <a:ext cx="4419600" cy="2895600"/>
          </a:xfrm>
        </p:spPr>
      </p:pic>
      <p:pic>
        <p:nvPicPr>
          <p:cNvPr id="103428"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1295400"/>
            <a:ext cx="4419600" cy="2873375"/>
          </a:xfrm>
          <a:noFill/>
        </p:spPr>
      </p:pic>
      <p:sp>
        <p:nvSpPr>
          <p:cNvPr id="103429" name="Text Box 7"/>
          <p:cNvSpPr txBox="1">
            <a:spLocks noChangeArrowheads="1"/>
          </p:cNvSpPr>
          <p:nvPr/>
        </p:nvSpPr>
        <p:spPr bwMode="auto">
          <a:xfrm>
            <a:off x="5600700" y="1828800"/>
            <a:ext cx="316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ar-JO" altLang="en-US" sz="4000" b="1" dirty="0">
                <a:solidFill>
                  <a:srgbClr val="0000FF"/>
                </a:solidFill>
                <a:cs typeface="Arial" panose="020B0604020202020204" pitchFamily="34" charset="0"/>
              </a:rPr>
              <a:t>الطوب الطيني</a:t>
            </a:r>
            <a:endParaRPr lang="en-US" altLang="en-US" sz="4000" b="1" dirty="0">
              <a:solidFill>
                <a:srgbClr val="0000FF"/>
              </a:solidFill>
              <a:cs typeface="Arial" panose="020B0604020202020204" pitchFamily="34" charset="0"/>
            </a:endParaRPr>
          </a:p>
        </p:txBody>
      </p:sp>
      <p:sp>
        <p:nvSpPr>
          <p:cNvPr id="103430" name="Text Box 8"/>
          <p:cNvSpPr txBox="1">
            <a:spLocks noChangeArrowheads="1"/>
          </p:cNvSpPr>
          <p:nvPr/>
        </p:nvSpPr>
        <p:spPr bwMode="auto">
          <a:xfrm>
            <a:off x="1981200" y="5410200"/>
            <a:ext cx="152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4000" b="1" dirty="0">
                <a:cs typeface="Arial" panose="020B0604020202020204" pitchFamily="34" charset="0"/>
              </a:rPr>
              <a:t>الحجارة</a:t>
            </a:r>
            <a:endParaRPr lang="en-US" altLang="en-US" sz="3600" b="1" dirty="0">
              <a:cs typeface="Arial" panose="020B0604020202020204" pitchFamily="34" charset="0"/>
            </a:endParaRPr>
          </a:p>
        </p:txBody>
      </p:sp>
      <p:sp>
        <p:nvSpPr>
          <p:cNvPr id="103431" name="Line 10"/>
          <p:cNvSpPr>
            <a:spLocks noChangeShapeType="1"/>
          </p:cNvSpPr>
          <p:nvPr/>
        </p:nvSpPr>
        <p:spPr bwMode="auto">
          <a:xfrm flipH="1">
            <a:off x="3962400" y="2057400"/>
            <a:ext cx="1676400" cy="1219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800" b="1" dirty="0">
              <a:cs typeface="Arial" panose="020B0604020202020204" pitchFamily="34" charset="0"/>
            </a:endParaRPr>
          </a:p>
        </p:txBody>
      </p:sp>
      <p:sp>
        <p:nvSpPr>
          <p:cNvPr id="103432" name="Line 11"/>
          <p:cNvSpPr>
            <a:spLocks noChangeShapeType="1"/>
          </p:cNvSpPr>
          <p:nvPr/>
        </p:nvSpPr>
        <p:spPr bwMode="auto">
          <a:xfrm>
            <a:off x="3505200" y="5715000"/>
            <a:ext cx="35052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800" b="1" dirty="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5"/>
          <p:cNvSpPr txBox="1">
            <a:spLocks noChangeArrowheads="1"/>
          </p:cNvSpPr>
          <p:nvPr/>
        </p:nvSpPr>
        <p:spPr bwMode="auto">
          <a:xfrm>
            <a:off x="381000" y="898525"/>
            <a:ext cx="838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2800" b="1" dirty="0">
                <a:cs typeface="Arial" panose="020B0604020202020204" pitchFamily="34" charset="0"/>
              </a:rPr>
              <a:t>سمع موسى عن موت حتشبسوت بينما كان في النفي، وموتها مسجل في كتاباته حيث يذكر خروج 2: 23: وحدث في تلك الأيام الكثيرة أن ملك مصر مات، كان الحاكم الرئيسي في مصر الآن هو تحتمس الثالث، مع خروج حتشبسوت عن الطريق، وذهبت حمايتها لبني إسرائيل لذلك قمعهم تحتمس بأكثر الطرق قسوة. </a:t>
            </a:r>
            <a:endParaRPr lang="en-US" altLang="en-US" sz="2800" b="1" dirty="0">
              <a:cs typeface="Arial" panose="020B0604020202020204" pitchFamily="34" charset="0"/>
            </a:endParaRPr>
          </a:p>
        </p:txBody>
      </p:sp>
      <p:sp>
        <p:nvSpPr>
          <p:cNvPr id="104451" name="Rectangle 2"/>
          <p:cNvSpPr>
            <a:spLocks noGrp="1" noChangeArrowheads="1"/>
          </p:cNvSpPr>
          <p:nvPr>
            <p:ph type="title"/>
          </p:nvPr>
        </p:nvSpPr>
        <p:spPr>
          <a:xfrm>
            <a:off x="304800" y="152400"/>
            <a:ext cx="8229600" cy="684213"/>
          </a:xfrm>
          <a:solidFill>
            <a:srgbClr val="000000"/>
          </a:solidFill>
        </p:spPr>
        <p:txBody>
          <a:bodyPr/>
          <a:lstStyle/>
          <a:p>
            <a:pPr eaLnBrk="1" hangingPunct="1"/>
            <a:r>
              <a:rPr lang="ar-JO" altLang="en-US" sz="4000" dirty="0">
                <a:solidFill>
                  <a:schemeClr val="bg1"/>
                </a:solidFill>
                <a:ea typeface="ＭＳ Ｐゴシック" pitchFamily="34" charset="-128"/>
                <a:cs typeface="Arial" panose="020B0604020202020204" pitchFamily="34" charset="0"/>
              </a:rPr>
              <a:t>موسى يعود من السبي</a:t>
            </a:r>
            <a:endParaRPr lang="en-US" altLang="en-US" sz="4000" dirty="0">
              <a:solidFill>
                <a:schemeClr val="bg1"/>
              </a:solidFill>
              <a:ea typeface="ＭＳ Ｐゴシック" pitchFamily="34" charset="-128"/>
              <a:cs typeface="Arial" panose="020B0604020202020204" pitchFamily="34" charset="0"/>
            </a:endParaRPr>
          </a:p>
        </p:txBody>
      </p:sp>
      <p:sp>
        <p:nvSpPr>
          <p:cNvPr id="104452" name="Text Box 6"/>
          <p:cNvSpPr txBox="1">
            <a:spLocks noChangeArrowheads="1"/>
          </p:cNvSpPr>
          <p:nvPr/>
        </p:nvSpPr>
        <p:spPr bwMode="auto">
          <a:xfrm>
            <a:off x="3203849" y="3581400"/>
            <a:ext cx="540675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2800" b="1" dirty="0">
                <a:cs typeface="Arial" panose="020B0604020202020204" pitchFamily="34" charset="0"/>
              </a:rPr>
              <a:t>وتنهد بنو إسرائيل من العبودية وصرخوا، فصعد صراخهم إلى الله من أجل العبودية، فسمع الله أنينهم، ونظر الله بني إسرائيل وعلم الله.</a:t>
            </a:r>
            <a:endParaRPr lang="en-US" altLang="en-US" sz="2800" b="1" dirty="0">
              <a:cs typeface="Arial" panose="020B0604020202020204" pitchFamily="34" charset="0"/>
            </a:endParaRPr>
          </a:p>
          <a:p>
            <a:pPr algn="r" eaLnBrk="1" hangingPunct="1">
              <a:spcBef>
                <a:spcPct val="50000"/>
              </a:spcBef>
            </a:pPr>
            <a:r>
              <a:rPr lang="ar-JO" altLang="en-US" sz="2800" b="1" dirty="0">
                <a:cs typeface="Arial" panose="020B0604020202020204" pitchFamily="34" charset="0"/>
              </a:rPr>
              <a:t>خروج 2: 23-25</a:t>
            </a:r>
            <a:endParaRPr lang="en-US" altLang="en-US" sz="2800" b="1" dirty="0">
              <a:cs typeface="Arial" panose="020B0604020202020204" pitchFamily="34" charset="0"/>
            </a:endParaRPr>
          </a:p>
        </p:txBody>
      </p:sp>
      <p:pic>
        <p:nvPicPr>
          <p:cNvPr id="104453" name="Picture 7" descr="hatsheps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500438"/>
            <a:ext cx="2033588"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5"/>
          <p:cNvSpPr txBox="1">
            <a:spLocks noChangeArrowheads="1"/>
          </p:cNvSpPr>
          <p:nvPr/>
        </p:nvSpPr>
        <p:spPr bwMode="auto">
          <a:xfrm>
            <a:off x="0" y="1524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2800" b="1" dirty="0">
                <a:cs typeface="Arial" panose="020B0604020202020204" pitchFamily="34" charset="0"/>
              </a:rPr>
              <a:t>يعتبر تحتمس الثالث أحد أعظم الفراعنة في مصر، جعلته غزواته معروفاً كنابليون مصر، حكم حتى 1450 ق.م، وبحسب التسلسل الزمني الموجود في 1 ملوك 6: 1 هو 5 سنوات قبل الخروج.</a:t>
            </a:r>
            <a:endParaRPr lang="en-US" altLang="en-US" sz="2800" b="1" dirty="0">
              <a:cs typeface="Arial" panose="020B0604020202020204" pitchFamily="34" charset="0"/>
            </a:endParaRPr>
          </a:p>
        </p:txBody>
      </p:sp>
      <p:sp>
        <p:nvSpPr>
          <p:cNvPr id="105475" name="Rectangle 2"/>
          <p:cNvSpPr>
            <a:spLocks noGrp="1" noChangeArrowheads="1"/>
          </p:cNvSpPr>
          <p:nvPr>
            <p:ph type="title"/>
          </p:nvPr>
        </p:nvSpPr>
        <p:spPr>
          <a:xfrm>
            <a:off x="3340100" y="1905000"/>
            <a:ext cx="5803900" cy="1143000"/>
          </a:xfrm>
        </p:spPr>
        <p:txBody>
          <a:bodyPr/>
          <a:lstStyle/>
          <a:p>
            <a:pPr eaLnBrk="1" hangingPunct="1"/>
            <a:r>
              <a:rPr lang="ar-JO" altLang="en-US" sz="4800" dirty="0">
                <a:ea typeface="ＭＳ Ｐゴシック" pitchFamily="34" charset="-128"/>
                <a:cs typeface="Arial" panose="020B0604020202020204" pitchFamily="34" charset="0"/>
              </a:rPr>
              <a:t>أمنحوتب الثاني</a:t>
            </a:r>
            <a:endParaRPr lang="en-US" altLang="en-US" sz="4800" dirty="0">
              <a:ea typeface="ＭＳ Ｐゴシック" pitchFamily="34" charset="-128"/>
              <a:cs typeface="Arial" panose="020B0604020202020204" pitchFamily="34" charset="0"/>
            </a:endParaRPr>
          </a:p>
        </p:txBody>
      </p:sp>
      <p:sp>
        <p:nvSpPr>
          <p:cNvPr id="105476" name="Text Box 6"/>
          <p:cNvSpPr txBox="1">
            <a:spLocks noChangeArrowheads="1"/>
          </p:cNvSpPr>
          <p:nvPr/>
        </p:nvSpPr>
        <p:spPr bwMode="auto">
          <a:xfrm>
            <a:off x="3581400" y="3384550"/>
            <a:ext cx="51054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cs typeface="Arial" panose="020B0604020202020204" pitchFamily="34" charset="0"/>
              </a:rPr>
              <a:t>يخبرنا الكتاب المقدس أن الفرعون الذي بعده (أمنحوتب الثاني) هو من تبع بني إسرائيل في البحر الأحمر، وأنه قتل خلال هذه العملية.</a:t>
            </a:r>
            <a:r>
              <a:rPr lang="en-US" altLang="en-US" sz="3200" b="1" dirty="0">
                <a:cs typeface="Arial" panose="020B0604020202020204" pitchFamily="34" charset="0"/>
              </a:rPr>
              <a:t>      </a:t>
            </a:r>
          </a:p>
          <a:p>
            <a:pPr algn="r" eaLnBrk="1" hangingPunct="1">
              <a:spcBef>
                <a:spcPct val="50000"/>
              </a:spcBef>
            </a:pPr>
            <a:r>
              <a:rPr lang="ar-JO" altLang="en-US" sz="2800" b="1" dirty="0">
                <a:cs typeface="Arial" panose="020B0604020202020204" pitchFamily="34" charset="0"/>
              </a:rPr>
              <a:t>بريستد عالم المصريات الشهير، سيرة تحتمس الثالث التي كتبها أمنمحاب</a:t>
            </a:r>
            <a:endParaRPr lang="en-US" altLang="en-US" sz="2800" b="1" dirty="0">
              <a:cs typeface="Arial" panose="020B0604020202020204" pitchFamily="34" charset="0"/>
            </a:endParaRPr>
          </a:p>
        </p:txBody>
      </p:sp>
      <p:pic>
        <p:nvPicPr>
          <p:cNvPr id="105477" name="Picture 7" descr="tutmos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3401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5"/>
          <p:cNvSpPr>
            <a:spLocks noGrp="1" noChangeArrowheads="1"/>
          </p:cNvSpPr>
          <p:nvPr>
            <p:ph type="title"/>
          </p:nvPr>
        </p:nvSpPr>
        <p:spPr/>
        <p:txBody>
          <a:bodyPr/>
          <a:lstStyle/>
          <a:p>
            <a:pPr eaLnBrk="1" hangingPunct="1"/>
            <a:r>
              <a:rPr lang="ar-JO" altLang="en-US" sz="4000" dirty="0">
                <a:solidFill>
                  <a:srgbClr val="FF0000"/>
                </a:solidFill>
                <a:ea typeface="ＭＳ Ｐゴシック" pitchFamily="34" charset="-128"/>
                <a:cs typeface="Arial" panose="020B0604020202020204" pitchFamily="34" charset="0"/>
              </a:rPr>
              <a:t>دور مصر في تشكيل موسى</a:t>
            </a:r>
            <a:br>
              <a:rPr lang="ar-JO" altLang="en-US" sz="4000" dirty="0">
                <a:solidFill>
                  <a:srgbClr val="FF0000"/>
                </a:solidFill>
                <a:ea typeface="ＭＳ Ｐゴシック" pitchFamily="34" charset="-128"/>
                <a:cs typeface="Arial" panose="020B0604020202020204" pitchFamily="34" charset="0"/>
              </a:rPr>
            </a:br>
            <a:r>
              <a:rPr lang="ar-JO" altLang="en-US" sz="4000" dirty="0">
                <a:solidFill>
                  <a:srgbClr val="FF0000"/>
                </a:solidFill>
                <a:ea typeface="ＭＳ Ｐゴシック" pitchFamily="34" charset="-128"/>
                <a:cs typeface="Arial" panose="020B0604020202020204" pitchFamily="34" charset="0"/>
              </a:rPr>
              <a:t>وقوانين إسرائيل</a:t>
            </a:r>
            <a:endParaRPr lang="en-US" altLang="en-US" sz="4000" dirty="0">
              <a:solidFill>
                <a:srgbClr val="FF0000"/>
              </a:solidFill>
              <a:ea typeface="ＭＳ Ｐゴシック" pitchFamily="34" charset="-128"/>
              <a:cs typeface="Arial" panose="020B0604020202020204" pitchFamily="34" charset="0"/>
            </a:endParaRPr>
          </a:p>
        </p:txBody>
      </p:sp>
      <p:pic>
        <p:nvPicPr>
          <p:cNvPr id="10649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50975"/>
            <a:ext cx="73152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028"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3813"/>
            <a:ext cx="9144000" cy="6881813"/>
          </a:xfrm>
          <a:noFill/>
        </p:spPr>
      </p:pic>
      <p:sp>
        <p:nvSpPr>
          <p:cNvPr id="107522" name="Rectangle 1029"/>
          <p:cNvSpPr>
            <a:spLocks noGrp="1" noChangeArrowheads="1"/>
          </p:cNvSpPr>
          <p:nvPr>
            <p:ph type="title"/>
          </p:nvPr>
        </p:nvSpPr>
        <p:spPr>
          <a:xfrm>
            <a:off x="457200" y="115888"/>
            <a:ext cx="8229600" cy="865187"/>
          </a:xfrm>
          <a:solidFill>
            <a:srgbClr val="000000"/>
          </a:solidFill>
        </p:spPr>
        <p:txBody>
          <a:bodyPr/>
          <a:lstStyle/>
          <a:p>
            <a:pPr eaLnBrk="1" hangingPunct="1"/>
            <a:r>
              <a:rPr lang="ar-JO" altLang="en-US" dirty="0">
                <a:solidFill>
                  <a:srgbClr val="FFFFFF"/>
                </a:solidFill>
                <a:ea typeface="ＭＳ Ｐゴシック" pitchFamily="34" charset="-128"/>
              </a:rPr>
              <a:t>خلفية مختصرة عن موسى</a:t>
            </a:r>
            <a:endParaRPr lang="en-US" altLang="en-US" dirty="0">
              <a:solidFill>
                <a:srgbClr val="FFFFFF"/>
              </a:solidFill>
              <a:ea typeface="ＭＳ Ｐゴシック" pitchFamily="34" charset="-128"/>
            </a:endParaRPr>
          </a:p>
        </p:txBody>
      </p:sp>
      <p:sp>
        <p:nvSpPr>
          <p:cNvPr id="107523" name="Rectangle 1031"/>
          <p:cNvSpPr>
            <a:spLocks noChangeArrowheads="1"/>
          </p:cNvSpPr>
          <p:nvPr/>
        </p:nvSpPr>
        <p:spPr bwMode="auto">
          <a:xfrm>
            <a:off x="609600" y="1065213"/>
            <a:ext cx="8001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ar-JO" altLang="en-US" sz="3200" b="1" dirty="0">
                <a:solidFill>
                  <a:srgbClr val="0000FF"/>
                </a:solidFill>
              </a:rPr>
              <a:t>تعلم موسى بكل حكمة المصريين، وكان مقتدراً في القول والفعل، حكم فرعونين معاً خلال فترة نفي موسى، أصدر تحتمس الأول مرسوم قتل الأولادء الذكور المولودين لبني إسرائيل، وقد كان هذا ألو حتشبسوت الأميرة التي يعتقد بقوة أنها من وجدت موسى في النيل، على الأغلب أن موسى قد ترعرع كطفل بالتبني في بيت فرعون، لم يكن لتحتمس الأول أولاد وعندموته في 1508 ق.م صار من الممكن أن يصير موسى هو الفرعون، كلن ذلك يم ينجح وتم نفيه.   </a:t>
            </a:r>
            <a:endParaRPr lang="en-US" altLang="en-US" sz="3200" b="1" dirty="0">
              <a:solidFill>
                <a:srgbClr val="0000FF"/>
              </a:solidFill>
            </a:endParaRPr>
          </a:p>
          <a:p>
            <a:pPr eaLnBrk="1" hangingPunct="1"/>
            <a:endParaRPr lang="en-US" altLang="en-US" sz="3200" b="1" dirty="0">
              <a:solidFill>
                <a:srgbClr val="0000FF"/>
              </a:solidFill>
            </a:endParaRPr>
          </a:p>
          <a:p>
            <a:pPr algn="r" eaLnBrk="1" hangingPunct="1"/>
            <a:r>
              <a:rPr lang="ar-JO" altLang="en-US" sz="3200" b="1" dirty="0"/>
              <a:t>في عبرانيين 11: 24 يخبرنا أن:</a:t>
            </a:r>
          </a:p>
          <a:p>
            <a:pPr algn="r" eaLnBrk="1" hangingPunct="1"/>
            <a:r>
              <a:rPr lang="ar-JO" altLang="en-US" sz="3200" b="1" dirty="0"/>
              <a:t>بالإيمان موسى لما كبر أبى أن يدعى ابن ابنة فرعون.</a:t>
            </a:r>
            <a:endParaRPr lang="en-US" altLang="en-US" sz="32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9" descr="2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8600" y="304800"/>
            <a:ext cx="5105400" cy="3794125"/>
          </a:xfrm>
          <a:noFill/>
        </p:spPr>
      </p:pic>
      <p:sp>
        <p:nvSpPr>
          <p:cNvPr id="108546" name="Text Box 14"/>
          <p:cNvSpPr txBox="1">
            <a:spLocks noChangeArrowheads="1"/>
          </p:cNvSpPr>
          <p:nvPr/>
        </p:nvSpPr>
        <p:spPr bwMode="auto">
          <a:xfrm>
            <a:off x="609600" y="4343400"/>
            <a:ext cx="7772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2800" b="1" dirty="0">
                <a:cs typeface="Arial" panose="020B0604020202020204" pitchFamily="34" charset="0"/>
              </a:rPr>
              <a:t>فسمع فرعون هذا الأمر، فطلب أن يقتل موسى. فهرب موسى من وجه فرعون وسكن في أرض مديان</a:t>
            </a:r>
          </a:p>
          <a:p>
            <a:pPr eaLnBrk="1" hangingPunct="1">
              <a:spcBef>
                <a:spcPct val="50000"/>
              </a:spcBef>
            </a:pPr>
            <a:r>
              <a:rPr lang="en-US" altLang="en-US" sz="2800" b="1" dirty="0">
                <a:cs typeface="Arial" panose="020B0604020202020204" pitchFamily="34" charset="0"/>
              </a:rPr>
              <a:t>(</a:t>
            </a:r>
            <a:r>
              <a:rPr lang="ar-JO" altLang="en-US" sz="2800" b="1" dirty="0">
                <a:cs typeface="Arial" panose="020B0604020202020204" pitchFamily="34" charset="0"/>
              </a:rPr>
              <a:t>خروج 2: 15</a:t>
            </a:r>
            <a:r>
              <a:rPr lang="en-US" altLang="en-US" sz="2800" b="1" dirty="0">
                <a:cs typeface="Arial" panose="020B0604020202020204" pitchFamily="34" charset="0"/>
              </a:rPr>
              <a:t>)</a:t>
            </a:r>
          </a:p>
        </p:txBody>
      </p:sp>
      <p:sp>
        <p:nvSpPr>
          <p:cNvPr id="108547" name="Rectangle 15"/>
          <p:cNvSpPr>
            <a:spLocks noGrp="1" noChangeArrowheads="1"/>
          </p:cNvSpPr>
          <p:nvPr>
            <p:ph type="title"/>
          </p:nvPr>
        </p:nvSpPr>
        <p:spPr>
          <a:xfrm>
            <a:off x="5562600" y="274638"/>
            <a:ext cx="3124200" cy="2849562"/>
          </a:xfrm>
        </p:spPr>
        <p:txBody>
          <a:bodyPr/>
          <a:lstStyle/>
          <a:p>
            <a:pPr eaLnBrk="1" hangingPunct="1"/>
            <a:r>
              <a:rPr lang="ar-JO" altLang="en-US" sz="3600" dirty="0">
                <a:solidFill>
                  <a:schemeClr val="accent2"/>
                </a:solidFill>
                <a:ea typeface="ＭＳ Ｐゴシック" pitchFamily="34" charset="-128"/>
                <a:cs typeface="Arial" panose="020B0604020202020204" pitchFamily="34" charset="0"/>
              </a:rPr>
              <a:t>هرب موسى من مصر لأربعين سنة بعد ولادته في 1525 ق.م</a:t>
            </a:r>
            <a:r>
              <a:rPr lang="en-US" altLang="en-US" sz="3600" dirty="0">
                <a:solidFill>
                  <a:schemeClr val="accent2"/>
                </a:solidFill>
                <a:ea typeface="ＭＳ Ｐゴシック" pitchFamily="34" charset="-128"/>
                <a:cs typeface="Arial" panose="020B0604020202020204" pitchFamily="34" charset="0"/>
              </a:rPr>
              <a:t> </a:t>
            </a:r>
            <a:endParaRPr lang="en-US" altLang="en-US" sz="3200" dirty="0">
              <a:ea typeface="ＭＳ Ｐゴシック" pitchFamily="34" charset="-128"/>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A10BD0-013E-01DD-704D-74766A6B4F7B}"/>
              </a:ext>
            </a:extLst>
          </p:cNvPr>
          <p:cNvGrpSpPr/>
          <p:nvPr/>
        </p:nvGrpSpPr>
        <p:grpSpPr>
          <a:xfrm>
            <a:off x="10622" y="237623"/>
            <a:ext cx="9187019" cy="6150114"/>
            <a:chOff x="-1" y="357366"/>
            <a:chExt cx="9187019" cy="6150114"/>
          </a:xfrm>
        </p:grpSpPr>
        <p:pic>
          <p:nvPicPr>
            <p:cNvPr id="3076" name="Picture 4" descr="The 10 plagues of Egypt: meaning and scientific explanation - Meanings">
              <a:extLst>
                <a:ext uri="{FF2B5EF4-FFF2-40B4-BE49-F238E27FC236}">
                  <a16:creationId xmlns:a16="http://schemas.microsoft.com/office/drawing/2014/main" id="{6130D17F-C21C-2F36-55B8-8E6265CA1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7366"/>
              <a:ext cx="9187019" cy="6150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0AAA596-8C8B-B90D-9C74-C76A3566D651}"/>
                </a:ext>
              </a:extLst>
            </p:cNvPr>
            <p:cNvSpPr/>
            <p:nvPr/>
          </p:nvSpPr>
          <p:spPr bwMode="auto">
            <a:xfrm>
              <a:off x="114299" y="2386377"/>
              <a:ext cx="8920843" cy="1684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n-ea"/>
                <a:cs typeface="+mn-cs"/>
              </a:endParaRPr>
            </a:p>
          </p:txBody>
        </p:sp>
        <p:sp>
          <p:nvSpPr>
            <p:cNvPr id="5" name="Rectangle 4">
              <a:extLst>
                <a:ext uri="{FF2B5EF4-FFF2-40B4-BE49-F238E27FC236}">
                  <a16:creationId xmlns:a16="http://schemas.microsoft.com/office/drawing/2014/main" id="{34E3DB08-0C0E-3319-1D37-A7A8F842B9CD}"/>
                </a:ext>
              </a:extLst>
            </p:cNvPr>
            <p:cNvSpPr/>
            <p:nvPr/>
          </p:nvSpPr>
          <p:spPr bwMode="auto">
            <a:xfrm>
              <a:off x="223026" y="5672876"/>
              <a:ext cx="8915400" cy="67349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n-ea"/>
                <a:cs typeface="+mn-cs"/>
              </a:endParaRPr>
            </a:p>
          </p:txBody>
        </p:sp>
      </p:grpSp>
      <p:sp>
        <p:nvSpPr>
          <p:cNvPr id="344066" name="Rectangle 6"/>
          <p:cNvSpPr>
            <a:spLocks noGrp="1" noChangeArrowheads="1"/>
          </p:cNvSpPr>
          <p:nvPr>
            <p:ph type="title" idx="4294967295"/>
          </p:nvPr>
        </p:nvSpPr>
        <p:spPr>
          <a:xfrm>
            <a:off x="0" y="3055160"/>
            <a:ext cx="9214888" cy="769441"/>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defTabSz="914400" fontAlgn="base">
              <a:spcBef>
                <a:spcPct val="0"/>
              </a:spcBef>
              <a:spcAft>
                <a:spcPct val="0"/>
              </a:spcAft>
              <a:defRPr/>
            </a:pPr>
            <a:r>
              <a:rPr lang="ar-JO" sz="4400" dirty="0">
                <a:solidFill>
                  <a:schemeClr val="bg1"/>
                </a:solidFill>
                <a:effectLst>
                  <a:glow rad="254000">
                    <a:schemeClr val="tx1"/>
                  </a:glow>
                </a:effectLst>
                <a:ea typeface="ＭＳ Ｐゴシック" pitchFamily="-112" charset="-128"/>
                <a:cs typeface="Arial" panose="020B0604020202020204" pitchFamily="34" charset="0"/>
              </a:rPr>
              <a:t>10 ضربات</a:t>
            </a:r>
            <a:endParaRPr kumimoji="0" lang="en-US" sz="4800" dirty="0">
              <a:solidFill>
                <a:schemeClr val="bg1"/>
              </a:solidFill>
              <a:effectLst/>
              <a:cs typeface="Arial" panose="020B0604020202020204" pitchFamily="34" charset="0"/>
            </a:endParaRPr>
          </a:p>
        </p:txBody>
      </p:sp>
      <p:grpSp>
        <p:nvGrpSpPr>
          <p:cNvPr id="17" name="Group 16">
            <a:extLst>
              <a:ext uri="{FF2B5EF4-FFF2-40B4-BE49-F238E27FC236}">
                <a16:creationId xmlns:a16="http://schemas.microsoft.com/office/drawing/2014/main" id="{ADE28CEC-BD13-A9C1-E22B-49C5991256F7}"/>
              </a:ext>
            </a:extLst>
          </p:cNvPr>
          <p:cNvGrpSpPr/>
          <p:nvPr/>
        </p:nvGrpSpPr>
        <p:grpSpPr>
          <a:xfrm>
            <a:off x="-110791" y="2269192"/>
            <a:ext cx="9244169" cy="646331"/>
            <a:chOff x="-89282" y="324708"/>
            <a:chExt cx="9244169" cy="646331"/>
          </a:xfrm>
        </p:grpSpPr>
        <p:sp>
          <p:nvSpPr>
            <p:cNvPr id="3" name="Rectangle 6">
              <a:extLst>
                <a:ext uri="{FF2B5EF4-FFF2-40B4-BE49-F238E27FC236}">
                  <a16:creationId xmlns:a16="http://schemas.microsoft.com/office/drawing/2014/main" id="{45E128BC-EFC4-2FA4-5B54-93C7F5068B5D}"/>
                </a:ext>
              </a:extLst>
            </p:cNvPr>
            <p:cNvSpPr txBox="1">
              <a:spLocks noChangeArrowheads="1"/>
            </p:cNvSpPr>
            <p:nvPr/>
          </p:nvSpPr>
          <p:spPr bwMode="auto">
            <a:xfrm>
              <a:off x="-89282" y="324708"/>
              <a:ext cx="209225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sz="1400"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تحوّل النيل إلى</a:t>
              </a: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ar-SA"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دم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7: 14- 25</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Rectangle 6">
              <a:extLst>
                <a:ext uri="{FF2B5EF4-FFF2-40B4-BE49-F238E27FC236}">
                  <a16:creationId xmlns:a16="http://schemas.microsoft.com/office/drawing/2014/main" id="{DFD927B5-F54C-0F40-9F72-F3EE9E45AA72}"/>
                </a:ext>
              </a:extLst>
            </p:cNvPr>
            <p:cNvSpPr txBox="1">
              <a:spLocks noChangeArrowheads="1"/>
            </p:cNvSpPr>
            <p:nvPr/>
          </p:nvSpPr>
          <p:spPr bwMode="auto">
            <a:xfrm>
              <a:off x="1885687" y="3247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sz="1400"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الضفادع</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8: 1-</a:t>
              </a:r>
              <a:r>
                <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15</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D6A90912-81AE-AAB1-4F1A-FB83A3C9B504}"/>
                </a:ext>
              </a:extLst>
            </p:cNvPr>
            <p:cNvSpPr txBox="1">
              <a:spLocks noChangeArrowheads="1"/>
            </p:cNvSpPr>
            <p:nvPr/>
          </p:nvSpPr>
          <p:spPr bwMode="auto">
            <a:xfrm>
              <a:off x="3673666" y="3247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sz="1400"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البعوض</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8: 16- 19</a:t>
              </a:r>
            </a:p>
          </p:txBody>
        </p:sp>
        <p:sp>
          <p:nvSpPr>
            <p:cNvPr id="8" name="Rectangle 6">
              <a:extLst>
                <a:ext uri="{FF2B5EF4-FFF2-40B4-BE49-F238E27FC236}">
                  <a16:creationId xmlns:a16="http://schemas.microsoft.com/office/drawing/2014/main" id="{CF468E78-C5DC-0FC0-1CF1-CEE585C23A19}"/>
                </a:ext>
              </a:extLst>
            </p:cNvPr>
            <p:cNvSpPr txBox="1">
              <a:spLocks noChangeArrowheads="1"/>
            </p:cNvSpPr>
            <p:nvPr/>
          </p:nvSpPr>
          <p:spPr bwMode="auto">
            <a:xfrm>
              <a:off x="5461645" y="3247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sz="1400"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الذباب</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8: 20- 32</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9" name="Rectangle 6">
              <a:extLst>
                <a:ext uri="{FF2B5EF4-FFF2-40B4-BE49-F238E27FC236}">
                  <a16:creationId xmlns:a16="http://schemas.microsoft.com/office/drawing/2014/main" id="{2AE33D2F-A21F-B9D2-4766-EFAC78A6A002}"/>
                </a:ext>
              </a:extLst>
            </p:cNvPr>
            <p:cNvSpPr txBox="1">
              <a:spLocks noChangeArrowheads="1"/>
            </p:cNvSpPr>
            <p:nvPr/>
          </p:nvSpPr>
          <p:spPr bwMode="auto">
            <a:xfrm>
              <a:off x="7149456" y="324708"/>
              <a:ext cx="2005431"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sz="1400"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الضربة على</a:t>
              </a:r>
              <a:r>
                <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المواشي</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9: 1- 7</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grpSp>
        <p:nvGrpSpPr>
          <p:cNvPr id="16" name="Group 15">
            <a:extLst>
              <a:ext uri="{FF2B5EF4-FFF2-40B4-BE49-F238E27FC236}">
                <a16:creationId xmlns:a16="http://schemas.microsoft.com/office/drawing/2014/main" id="{E3681C88-9C4D-DDB0-DD8D-2A33F54CEC63}"/>
              </a:ext>
            </a:extLst>
          </p:cNvPr>
          <p:cNvGrpSpPr/>
          <p:nvPr/>
        </p:nvGrpSpPr>
        <p:grpSpPr>
          <a:xfrm>
            <a:off x="114299" y="5696021"/>
            <a:ext cx="9068066" cy="646331"/>
            <a:chOff x="152137" y="4210908"/>
            <a:chExt cx="9068066" cy="646331"/>
          </a:xfrm>
        </p:grpSpPr>
        <p:sp>
          <p:nvSpPr>
            <p:cNvPr id="10" name="Rectangle 6">
              <a:extLst>
                <a:ext uri="{FF2B5EF4-FFF2-40B4-BE49-F238E27FC236}">
                  <a16:creationId xmlns:a16="http://schemas.microsoft.com/office/drawing/2014/main" id="{FC6466CD-911F-3A77-B036-1DBB921C162D}"/>
                </a:ext>
              </a:extLst>
            </p:cNvPr>
            <p:cNvSpPr txBox="1">
              <a:spLocks noChangeArrowheads="1"/>
            </p:cNvSpPr>
            <p:nvPr/>
          </p:nvSpPr>
          <p:spPr bwMode="auto">
            <a:xfrm>
              <a:off x="152137" y="42109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الدمامل</a:t>
              </a:r>
              <a:r>
                <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خروج</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9: </a:t>
              </a:r>
              <a:r>
                <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8</a:t>
              </a: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- 12</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1" name="Rectangle 6">
              <a:extLst>
                <a:ext uri="{FF2B5EF4-FFF2-40B4-BE49-F238E27FC236}">
                  <a16:creationId xmlns:a16="http://schemas.microsoft.com/office/drawing/2014/main" id="{0CC3B8CA-535F-9974-7BC2-601B95DC69B1}"/>
                </a:ext>
              </a:extLst>
            </p:cNvPr>
            <p:cNvSpPr txBox="1">
              <a:spLocks noChangeArrowheads="1"/>
            </p:cNvSpPr>
            <p:nvPr/>
          </p:nvSpPr>
          <p:spPr bwMode="auto">
            <a:xfrm>
              <a:off x="1940116" y="42109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البَرَدْ</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9: 13- 35</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2" name="Rectangle 6">
              <a:extLst>
                <a:ext uri="{FF2B5EF4-FFF2-40B4-BE49-F238E27FC236}">
                  <a16:creationId xmlns:a16="http://schemas.microsoft.com/office/drawing/2014/main" id="{99C52962-A7AD-AF16-A034-F4F643B609A6}"/>
                </a:ext>
              </a:extLst>
            </p:cNvPr>
            <p:cNvSpPr txBox="1">
              <a:spLocks noChangeArrowheads="1"/>
            </p:cNvSpPr>
            <p:nvPr/>
          </p:nvSpPr>
          <p:spPr bwMode="auto">
            <a:xfrm>
              <a:off x="3728095" y="42109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الجراد</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10: 1- 20</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3" name="Rectangle 6">
              <a:extLst>
                <a:ext uri="{FF2B5EF4-FFF2-40B4-BE49-F238E27FC236}">
                  <a16:creationId xmlns:a16="http://schemas.microsoft.com/office/drawing/2014/main" id="{026384EA-6002-FBF6-B632-20B113DF916A}"/>
                </a:ext>
              </a:extLst>
            </p:cNvPr>
            <p:cNvSpPr txBox="1">
              <a:spLocks noChangeArrowheads="1"/>
            </p:cNvSpPr>
            <p:nvPr/>
          </p:nvSpPr>
          <p:spPr bwMode="auto">
            <a:xfrm>
              <a:off x="5407214" y="4210908"/>
              <a:ext cx="190526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الظلام</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10: 21- 29</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4" name="Rectangle 6">
              <a:extLst>
                <a:ext uri="{FF2B5EF4-FFF2-40B4-BE49-F238E27FC236}">
                  <a16:creationId xmlns:a16="http://schemas.microsoft.com/office/drawing/2014/main" id="{CA4F3B10-C076-3F97-F20F-5D035A4B57CA}"/>
                </a:ext>
              </a:extLst>
            </p:cNvPr>
            <p:cNvSpPr txBox="1">
              <a:spLocks noChangeArrowheads="1"/>
            </p:cNvSpPr>
            <p:nvPr/>
          </p:nvSpPr>
          <p:spPr bwMode="auto">
            <a:xfrm>
              <a:off x="7214771" y="4210908"/>
              <a:ext cx="2005432"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algn="ctr" defTabSz="914400" rtl="1" eaLnBrk="0" fontAlgn="base" hangingPunct="0">
                <a:spcBef>
                  <a:spcPct val="0"/>
                </a:spcBef>
                <a:spcAft>
                  <a:spcPct val="0"/>
                </a:spcAft>
                <a:defRPr b="1" kern="0">
                  <a:latin typeface="Arial" charset="0"/>
                  <a:ea typeface="+mj-ea"/>
                  <a:cs typeface="Arial"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موت الأبكار</a:t>
              </a:r>
              <a:endParaRPr kumimoji="0" lang="en-US"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11: 1-12: 36</a:t>
              </a:r>
              <a:endParaRPr kumimoji="0" lang="en-US" altLang="zh-CN" sz="180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spTree>
    <p:extLst>
      <p:ext uri="{BB962C8B-B14F-4D97-AF65-F5344CB8AC3E}">
        <p14:creationId xmlns:p14="http://schemas.microsoft.com/office/powerpoint/2010/main" val="4863055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6" descr="Exod 2 Pharaoh.jpg"/>
          <p:cNvPicPr>
            <a:picLocks noChangeAspect="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255454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lvl="0" algn="ctr" rtl="1">
              <a:spcBef>
                <a:spcPct val="50000"/>
              </a:spcBef>
              <a:defRPr/>
            </a:pPr>
            <a:r>
              <a:rPr lang="ar-JO" sz="4000" b="1" dirty="0">
                <a:solidFill>
                  <a:srgbClr val="FFFFFF"/>
                </a:solidFill>
                <a:effectLst>
                  <a:glow rad="101600">
                    <a:srgbClr val="000000">
                      <a:alpha val="99000"/>
                    </a:srgbClr>
                  </a:glow>
                </a:effectLst>
                <a:latin typeface="Arial" panose="020B0604020202020204" pitchFamily="34" charset="0"/>
                <a:cs typeface="Arial" panose="020B0604020202020204" pitchFamily="34" charset="0"/>
              </a:rPr>
              <a:t>فإني أجتاز في أرض مصر هذه الليلة   وأضرب كل بكر في أرض مصر               من الناس والبهائم.                          </a:t>
            </a:r>
            <a:r>
              <a:rPr lang="ar-JO" sz="4000" b="1" dirty="0">
                <a:solidFill>
                  <a:srgbClr val="FFFF00"/>
                </a:solidFill>
                <a:effectLst>
                  <a:glow rad="101600">
                    <a:srgbClr val="000000">
                      <a:alpha val="99000"/>
                    </a:srgbClr>
                  </a:glow>
                </a:effectLst>
                <a:latin typeface="Arial" panose="020B0604020202020204" pitchFamily="34" charset="0"/>
                <a:cs typeface="Arial" panose="020B0604020202020204" pitchFamily="34" charset="0"/>
              </a:rPr>
              <a:t>وأصنع أحكاماً بكل آلهة المصريين، </a:t>
            </a:r>
            <a:r>
              <a:rPr lang="ar-JO" sz="4000" b="1" dirty="0">
                <a:solidFill>
                  <a:srgbClr val="FFFFFF"/>
                </a:solidFill>
                <a:effectLst>
                  <a:glow rad="101600">
                    <a:srgbClr val="000000">
                      <a:alpha val="99000"/>
                    </a:srgbClr>
                  </a:glow>
                </a:effectLst>
                <a:latin typeface="Arial" panose="020B0604020202020204" pitchFamily="34" charset="0"/>
                <a:cs typeface="Arial" panose="020B0604020202020204" pitchFamily="34" charset="0"/>
              </a:rPr>
              <a:t>أنا الرب.</a:t>
            </a:r>
            <a:endParaRPr kumimoji="0" lang="ar-JO" sz="40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99000"/>
                    </a:srgbClr>
                  </a:glow>
                </a:effectLst>
                <a:uLnTx/>
                <a:uFillTx/>
                <a:ea typeface="ＭＳ Ｐゴシック" charset="0"/>
                <a:cs typeface="Arial" panose="020B0604020202020204" pitchFamily="34" charset="0"/>
              </a:rPr>
              <a:t>خروج 12: 12</a:t>
            </a:r>
            <a:endParaRPr kumimoji="0" lang="en-US" sz="3200" b="1" u="none" strike="noStrike" kern="1200" cap="none" spc="0" normalizeH="0" baseline="0" noProof="0" dirty="0">
              <a:ln>
                <a:noFill/>
              </a:ln>
              <a:solidFill>
                <a:srgbClr val="FFFFFF"/>
              </a:solidFill>
              <a:effectLst>
                <a:glow rad="101600">
                  <a:srgbClr val="000000">
                    <a:alpha val="99000"/>
                  </a:srgbClr>
                </a:glow>
              </a:effectLst>
              <a:uLnTx/>
              <a:uFillTx/>
              <a:ea typeface="ＭＳ Ｐゴシック" charset="0"/>
              <a:cs typeface="Arial" panose="020B0604020202020204" pitchFamily="34" charset="0"/>
            </a:endParaRP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dirty="0">
                <a:solidFill>
                  <a:srgbClr val="FFFF00"/>
                </a:solidFill>
                <a:effectLst>
                  <a:glow rad="101600">
                    <a:schemeClr val="tx2">
                      <a:alpha val="99000"/>
                    </a:schemeClr>
                  </a:glow>
                </a:effectLst>
                <a:ea typeface="ＭＳ Ｐゴシック" pitchFamily="-112" charset="-128"/>
                <a:cs typeface="Arial" panose="020B0604020202020204" pitchFamily="34" charset="0"/>
              </a:rPr>
              <a:t>معنى الضربات</a:t>
            </a:r>
            <a:endParaRPr lang="en-US" dirty="0">
              <a:solidFill>
                <a:srgbClr val="FFFF00"/>
              </a:solidFill>
              <a:effectLst>
                <a:glow rad="101600">
                  <a:schemeClr val="tx2">
                    <a:alpha val="99000"/>
                  </a:schemeClr>
                </a:glow>
              </a:effectLst>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4475431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5" descr="Exod 2 Nile.jpg"/>
          <p:cNvPicPr>
            <a:picLocks noChangeAspect="1"/>
          </p:cNvPicPr>
          <p:nvPr/>
        </p:nvPicPr>
        <p:blipFill>
          <a:blip r:embed="rId3">
            <a:lum bright="-46000"/>
            <a:extLst>
              <a:ext uri="{28A0092B-C50C-407E-A947-70E740481C1C}">
                <a14:useLocalDpi xmlns:a14="http://schemas.microsoft.com/office/drawing/2010/main"/>
              </a:ext>
            </a:extLst>
          </a:blip>
          <a:srcRect/>
          <a:stretch>
            <a:fillRect/>
          </a:stretch>
        </p:blipFill>
        <p:spPr bwMode="auto">
          <a:xfrm>
            <a:off x="-60325" y="838200"/>
            <a:ext cx="928052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 Box 4"/>
          <p:cNvSpPr txBox="1">
            <a:spLocks noChangeArrowheads="1"/>
          </p:cNvSpPr>
          <p:nvPr/>
        </p:nvSpPr>
        <p:spPr bwMode="auto">
          <a:xfrm>
            <a:off x="685800" y="990600"/>
            <a:ext cx="7696200" cy="286232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rPr>
              <a:t> ارتحلوا من رعمسيس في الشهر الأول، في اليوم الخامس عشر من الشهر الأول في غد الفصح. خرج بنو إسرائيل بيد رفيعة أمام أعين جميع المصريين، إذ كان المصريون يدفنون الذين ضرب منهم الرب من كل بكر</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ea typeface="ＭＳ Ｐゴシック" charset="0"/>
              <a:cs typeface="Arial" panose="020B0604020202020204" pitchFamily="34" charset="0"/>
            </a:endParaRPr>
          </a:p>
        </p:txBody>
      </p:sp>
      <p:sp>
        <p:nvSpPr>
          <p:cNvPr id="253957" name="Text Box 5"/>
          <p:cNvSpPr txBox="1">
            <a:spLocks noChangeArrowheads="1"/>
          </p:cNvSpPr>
          <p:nvPr/>
        </p:nvSpPr>
        <p:spPr bwMode="auto">
          <a:xfrm>
            <a:off x="4495800" y="6126163"/>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عدد 33: 3- 4أ</a:t>
            </a:r>
            <a:endPar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53958" name="Rectangle 6"/>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ＭＳ Ｐゴシック" pitchFamily="-112" charset="-128"/>
                <a:cs typeface="Arial" panose="020B0604020202020204" pitchFamily="34" charset="0"/>
              </a:rPr>
              <a:t>تذكر أهميّة الخروج</a:t>
            </a:r>
            <a:endParaRPr lang="en-US" sz="40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859637352"/>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graphicFrame>
        <p:nvGraphicFramePr>
          <p:cNvPr id="381956" name="Object 2"/>
          <p:cNvGraphicFramePr>
            <a:graphicFrameLocks noChangeAspect="1"/>
          </p:cNvGraphicFramePr>
          <p:nvPr/>
        </p:nvGraphicFramePr>
        <p:xfrm>
          <a:off x="13063" y="813889"/>
          <a:ext cx="9143999" cy="6042025"/>
        </p:xfrm>
        <a:graphic>
          <a:graphicData uri="http://schemas.openxmlformats.org/presentationml/2006/ole">
            <mc:AlternateContent xmlns:mc="http://schemas.openxmlformats.org/markup-compatibility/2006">
              <mc:Choice xmlns:v="urn:schemas-microsoft-com:vml" Requires="v">
                <p:oleObj name="Document" r:id="rId5" imgW="6226200" imgH="4105080" progId="">
                  <p:embed/>
                </p:oleObj>
              </mc:Choice>
              <mc:Fallback>
                <p:oleObj name="Document" r:id="rId5" imgW="6226200" imgH="4105080" progId="">
                  <p:embed/>
                  <p:pic>
                    <p:nvPicPr>
                      <p:cNvPr id="38195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3" y="813889"/>
                        <a:ext cx="9143999"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1917688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5" descr="Exod 7 Moses before Pharao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371600"/>
            <a:ext cx="9275763"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0" name="Text Box 4"/>
          <p:cNvSpPr txBox="1">
            <a:spLocks noChangeArrowheads="1"/>
          </p:cNvSpPr>
          <p:nvPr/>
        </p:nvSpPr>
        <p:spPr bwMode="auto">
          <a:xfrm>
            <a:off x="1619672" y="1349276"/>
            <a:ext cx="5029200" cy="2308324"/>
          </a:xfrm>
          <a:prstGeom prst="rect">
            <a:avLst/>
          </a:prstGeom>
          <a:noFill/>
          <a:ln w="9525">
            <a:noFill/>
            <a:miter lim="800000"/>
            <a:headEnd/>
            <a:tailEnd/>
          </a:ln>
          <a:effectLst/>
        </p:spPr>
        <p:txBody>
          <a:bodyPr>
            <a:spAutoFit/>
          </a:bodyPr>
          <a:lstStyle/>
          <a:p>
            <a:pPr lvl="0" algn="r">
              <a:spcBef>
                <a:spcPct val="50000"/>
              </a:spcBef>
              <a:defRPr/>
            </a:pPr>
            <a:r>
              <a:rPr lang="ar-JO" sz="3600" b="1" dirty="0">
                <a:solidFill>
                  <a:srgbClr val="FFFF00"/>
                </a:solidFill>
                <a:ea typeface="ＭＳ Ｐゴシック" charset="0"/>
                <a:cs typeface="Arial" panose="020B0604020202020204" pitchFamily="34" charset="0"/>
              </a:rPr>
              <a:t>والرب قد </a:t>
            </a:r>
          </a:p>
          <a:p>
            <a:pPr lvl="0" algn="r">
              <a:spcBef>
                <a:spcPct val="50000"/>
              </a:spcBef>
              <a:defRPr/>
            </a:pPr>
            <a:r>
              <a:rPr lang="ar-JO" sz="3600" b="1" dirty="0">
                <a:solidFill>
                  <a:srgbClr val="FFFF00"/>
                </a:solidFill>
                <a:ea typeface="ＭＳ Ｐゴシック" charset="0"/>
                <a:cs typeface="Arial" panose="020B0604020202020204" pitchFamily="34" charset="0"/>
              </a:rPr>
              <a:t>صنع بآلهتهم </a:t>
            </a:r>
          </a:p>
          <a:p>
            <a:pPr lvl="0" algn="r">
              <a:spcBef>
                <a:spcPct val="50000"/>
              </a:spcBef>
              <a:defRPr/>
            </a:pPr>
            <a:r>
              <a:rPr lang="ar-JO" sz="3600" b="1" dirty="0">
                <a:solidFill>
                  <a:srgbClr val="FFFF00"/>
                </a:solidFill>
                <a:ea typeface="ＭＳ Ｐゴシック" charset="0"/>
                <a:cs typeface="Arial" panose="020B0604020202020204" pitchFamily="34" charset="0"/>
              </a:rPr>
              <a:t>أحكاماً.</a:t>
            </a:r>
            <a:endParaRPr kumimoji="0" lang="en-US" sz="36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endParaRP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عدد 33: 4ب </a:t>
            </a:r>
            <a:endPar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54983" name="Rectangle 7"/>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ＭＳ Ｐゴシック" pitchFamily="-112" charset="-128"/>
                <a:cs typeface="Arial" panose="020B0604020202020204" pitchFamily="34" charset="0"/>
              </a:rPr>
              <a:t>تذكر أهميّة الخروج</a:t>
            </a:r>
            <a:endParaRPr lang="en-US" sz="40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888288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pic>
        <p:nvPicPr>
          <p:cNvPr id="35840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ar-JO" sz="2800" dirty="0">
                <a:solidFill>
                  <a:schemeClr val="tx1"/>
                </a:solidFill>
              </a:rPr>
              <a:t>لأن نير ثقله وعصا كتفه وقضيب مسخره كسرتهن</a:t>
            </a:r>
            <a:br>
              <a:rPr lang="en-US" sz="2800" dirty="0">
                <a:solidFill>
                  <a:schemeClr val="tx1"/>
                </a:solidFill>
              </a:rPr>
            </a:br>
            <a:r>
              <a:rPr lang="en-US" sz="2800" dirty="0">
                <a:solidFill>
                  <a:schemeClr val="tx1"/>
                </a:solidFill>
              </a:rPr>
              <a:t>(</a:t>
            </a:r>
            <a:r>
              <a:rPr lang="ar-JO" sz="2800" dirty="0">
                <a:solidFill>
                  <a:schemeClr val="tx1"/>
                </a:solidFill>
              </a:rPr>
              <a:t>أش 9: 4أ</a:t>
            </a:r>
            <a:r>
              <a:rPr lang="en-US" sz="2800" dirty="0">
                <a:solidFill>
                  <a:schemeClr val="tx1"/>
                </a:solidFill>
              </a:rPr>
              <a:t>)</a:t>
            </a:r>
          </a:p>
        </p:txBody>
      </p:sp>
    </p:spTree>
    <p:extLst>
      <p:ext uri="{BB962C8B-B14F-4D97-AF65-F5344CB8AC3E}">
        <p14:creationId xmlns:p14="http://schemas.microsoft.com/office/powerpoint/2010/main" val="367750634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ar-JO" dirty="0">
                <a:cs typeface="Arial" panose="020B0604020202020204" pitchFamily="34" charset="0"/>
              </a:rPr>
              <a:t>من لديه قوة أكبر </a:t>
            </a:r>
            <a:br>
              <a:rPr lang="ar-JO" dirty="0">
                <a:cs typeface="Arial" panose="020B0604020202020204" pitchFamily="34" charset="0"/>
              </a:rPr>
            </a:br>
            <a:r>
              <a:rPr lang="ar-JO" dirty="0">
                <a:cs typeface="Arial" panose="020B0604020202020204" pitchFamily="34" charset="0"/>
              </a:rPr>
              <a:t>فرعون أم يهوه؟</a:t>
            </a:r>
            <a:endParaRPr lang="en-US" dirty="0">
              <a:cs typeface="Arial" panose="020B0604020202020204" pitchFamily="34" charset="0"/>
            </a:endParaRPr>
          </a:p>
        </p:txBody>
      </p:sp>
    </p:spTree>
    <p:extLst>
      <p:ext uri="{BB962C8B-B14F-4D97-AF65-F5344CB8AC3E}">
        <p14:creationId xmlns:p14="http://schemas.microsoft.com/office/powerpoint/2010/main" val="41839878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1474"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Text Box 7"/>
          <p:cNvSpPr txBox="1">
            <a:spLocks noChangeArrowheads="1"/>
          </p:cNvSpPr>
          <p:nvPr/>
        </p:nvSpPr>
        <p:spPr bwMode="auto">
          <a:xfrm>
            <a:off x="8147456" y="228600"/>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106</a:t>
            </a:r>
            <a:endParaRPr kumimoji="0" lang="en-US" sz="24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584" name="Rectangle 8"/>
          <p:cNvSpPr>
            <a:spLocks noGrp="1" noChangeArrowheads="1"/>
          </p:cNvSpPr>
          <p:nvPr>
            <p:ph type="title"/>
          </p:nvPr>
        </p:nvSpPr>
        <p:spPr>
          <a:xfrm>
            <a:off x="152400" y="76200"/>
            <a:ext cx="7848600" cy="990600"/>
          </a:xfrm>
        </p:spPr>
        <p:txBody>
          <a:bodyPr/>
          <a:lstStyle/>
          <a:p>
            <a:pPr>
              <a:defRPr/>
            </a:pPr>
            <a:r>
              <a:rPr lang="ar-JO" altLang="zh-CN" sz="3000" dirty="0">
                <a:effectLst>
                  <a:glow rad="152400">
                    <a:srgbClr val="000000">
                      <a:alpha val="75000"/>
                    </a:srgbClr>
                  </a:glow>
                  <a:outerShdw blurRad="38100" dist="38100" dir="2700000" algn="tl">
                    <a:srgbClr val="000000"/>
                  </a:outerShdw>
                </a:effectLst>
                <a:ea typeface="SimSun" charset="0"/>
                <a:cs typeface="Arial" panose="020B0604020202020204" pitchFamily="34" charset="0"/>
              </a:rPr>
              <a:t>الضربات وآلهة مصر</a:t>
            </a:r>
            <a:br>
              <a:rPr lang="en-US" altLang="zh-CN" sz="3000" dirty="0">
                <a:effectLst>
                  <a:glow rad="152400">
                    <a:srgbClr val="000000">
                      <a:alpha val="75000"/>
                    </a:srgbClr>
                  </a:glow>
                  <a:outerShdw blurRad="38100" dist="38100" dir="2700000" algn="tl">
                    <a:srgbClr val="000000"/>
                  </a:outerShdw>
                </a:effectLst>
                <a:ea typeface="SimSun" charset="0"/>
                <a:cs typeface="Arial" panose="020B0604020202020204" pitchFamily="34" charset="0"/>
              </a:rPr>
            </a:br>
            <a:r>
              <a:rPr lang="ar-JO" sz="1400" dirty="0">
                <a:cs typeface="Arial" panose="020B0604020202020204" pitchFamily="34" charset="0"/>
              </a:rPr>
              <a:t> مقتبس من جون والتون، مخططات التسلسل الزمني والخلفية لـلعهد القديم  ، الطبعة الثانية ، 85</a:t>
            </a:r>
            <a:endParaRPr lang="en-US" sz="1800" dirty="0">
              <a:effectLst>
                <a:glow rad="152400">
                  <a:srgbClr val="000000">
                    <a:alpha val="75000"/>
                  </a:srgbClr>
                </a:glow>
                <a:outerShdw blurRad="38100" dist="38100" dir="2700000" algn="tl">
                  <a:srgbClr val="000000"/>
                </a:outerShdw>
              </a:effectLst>
              <a:ea typeface="SimSun" charset="0"/>
              <a:cs typeface="Arial" panose="020B0604020202020204" pitchFamily="34" charset="0"/>
            </a:endParaRPr>
          </a:p>
        </p:txBody>
      </p:sp>
      <p:grpSp>
        <p:nvGrpSpPr>
          <p:cNvPr id="361477" name="Group 78"/>
          <p:cNvGrpSpPr>
            <a:grpSpLocks/>
          </p:cNvGrpSpPr>
          <p:nvPr/>
        </p:nvGrpSpPr>
        <p:grpSpPr bwMode="auto">
          <a:xfrm>
            <a:off x="76200" y="1163638"/>
            <a:ext cx="9069388" cy="5694362"/>
            <a:chOff x="48" y="733"/>
            <a:chExt cx="5713" cy="3587"/>
          </a:xfrm>
        </p:grpSpPr>
        <p:sp>
          <p:nvSpPr>
            <p:cNvPr id="309254"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255"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256"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257"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nvGrpSpPr>
            <p:cNvPr id="361482" name="Group 39"/>
            <p:cNvGrpSpPr>
              <a:grpSpLocks/>
            </p:cNvGrpSpPr>
            <p:nvPr/>
          </p:nvGrpSpPr>
          <p:grpSpPr bwMode="auto">
            <a:xfrm>
              <a:off x="48" y="733"/>
              <a:ext cx="1477" cy="490"/>
              <a:chOff x="0" y="0"/>
              <a:chExt cx="981" cy="614"/>
            </a:xfrm>
          </p:grpSpPr>
          <p:sp>
            <p:nvSpPr>
              <p:cNvPr id="309318"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الضربة</a:t>
                </a:r>
                <a:endParaRPr kumimoji="0" lang="en-US" altLang="zh-CN" sz="28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19"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83" name="Group 41"/>
            <p:cNvGrpSpPr>
              <a:grpSpLocks/>
            </p:cNvGrpSpPr>
            <p:nvPr/>
          </p:nvGrpSpPr>
          <p:grpSpPr bwMode="auto">
            <a:xfrm>
              <a:off x="1525" y="733"/>
              <a:ext cx="847" cy="490"/>
              <a:chOff x="981" y="0"/>
              <a:chExt cx="562" cy="614"/>
            </a:xfrm>
          </p:grpSpPr>
          <p:sp>
            <p:nvSpPr>
              <p:cNvPr id="309316"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المرجع</a:t>
                </a:r>
                <a:endParaRPr kumimoji="0" lang="en-US" altLang="zh-CN" sz="20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17"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84" name="Group 43"/>
            <p:cNvGrpSpPr>
              <a:grpSpLocks/>
            </p:cNvGrpSpPr>
            <p:nvPr/>
          </p:nvGrpSpPr>
          <p:grpSpPr bwMode="auto">
            <a:xfrm>
              <a:off x="2372" y="733"/>
              <a:ext cx="3388" cy="490"/>
              <a:chOff x="1543" y="0"/>
              <a:chExt cx="2250" cy="614"/>
            </a:xfrm>
          </p:grpSpPr>
          <p:sp>
            <p:nvSpPr>
              <p:cNvPr id="309314"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الآلهة المصرية التي من الممكن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أن توجه ضدها</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15"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85" name="Group 75"/>
            <p:cNvGrpSpPr>
              <a:grpSpLocks/>
            </p:cNvGrpSpPr>
            <p:nvPr/>
          </p:nvGrpSpPr>
          <p:grpSpPr bwMode="auto">
            <a:xfrm>
              <a:off x="48" y="1223"/>
              <a:ext cx="5712" cy="697"/>
              <a:chOff x="48" y="1223"/>
              <a:chExt cx="5712" cy="545"/>
            </a:xfrm>
          </p:grpSpPr>
          <p:sp>
            <p:nvSpPr>
              <p:cNvPr id="309302"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303"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304"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nvGrpSpPr>
              <p:cNvPr id="361529" name="Group 45"/>
              <p:cNvGrpSpPr>
                <a:grpSpLocks/>
              </p:cNvGrpSpPr>
              <p:nvPr/>
            </p:nvGrpSpPr>
            <p:grpSpPr bwMode="auto">
              <a:xfrm>
                <a:off x="48" y="1223"/>
                <a:ext cx="1477" cy="545"/>
                <a:chOff x="0" y="614"/>
                <a:chExt cx="981" cy="684"/>
              </a:xfrm>
            </p:grpSpPr>
            <p:sp>
              <p:nvSpPr>
                <p:cNvPr id="309312"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تحوّل النيل إلى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دم</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13"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530" name="Group 47"/>
              <p:cNvGrpSpPr>
                <a:grpSpLocks/>
              </p:cNvGrpSpPr>
              <p:nvPr/>
            </p:nvGrpSpPr>
            <p:grpSpPr bwMode="auto">
              <a:xfrm>
                <a:off x="1525" y="1223"/>
                <a:ext cx="847" cy="545"/>
                <a:chOff x="981" y="614"/>
                <a:chExt cx="562" cy="684"/>
              </a:xfrm>
            </p:grpSpPr>
            <p:sp>
              <p:nvSpPr>
                <p:cNvPr id="309310"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7: 14- 25</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11"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531" name="Group 49"/>
              <p:cNvGrpSpPr>
                <a:grpSpLocks/>
              </p:cNvGrpSpPr>
              <p:nvPr/>
            </p:nvGrpSpPr>
            <p:grpSpPr bwMode="auto">
              <a:xfrm>
                <a:off x="2372" y="1223"/>
                <a:ext cx="3388" cy="545"/>
                <a:chOff x="1543" y="614"/>
                <a:chExt cx="2250" cy="684"/>
              </a:xfrm>
            </p:grpSpPr>
            <p:sp>
              <p:nvSpPr>
                <p:cNvPr id="309308"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خنوم: حارس منابع النيل</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حابي: روح النيل</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أوزيرس: النيل كان مجرى الدم</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09"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grpSp>
          <p:nvGrpSpPr>
            <p:cNvPr id="361486" name="Group 51"/>
            <p:cNvGrpSpPr>
              <a:grpSpLocks/>
            </p:cNvGrpSpPr>
            <p:nvPr/>
          </p:nvGrpSpPr>
          <p:grpSpPr bwMode="auto">
            <a:xfrm>
              <a:off x="48" y="1920"/>
              <a:ext cx="1477" cy="545"/>
              <a:chOff x="0" y="1298"/>
              <a:chExt cx="981" cy="684"/>
            </a:xfrm>
          </p:grpSpPr>
          <p:sp>
            <p:nvSpPr>
              <p:cNvPr id="309300"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الضفادع</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301"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87" name="Group 53"/>
            <p:cNvGrpSpPr>
              <a:grpSpLocks/>
            </p:cNvGrpSpPr>
            <p:nvPr/>
          </p:nvGrpSpPr>
          <p:grpSpPr bwMode="auto">
            <a:xfrm>
              <a:off x="1525" y="1920"/>
              <a:ext cx="847" cy="545"/>
              <a:chOff x="981" y="1298"/>
              <a:chExt cx="562" cy="684"/>
            </a:xfrm>
          </p:grpSpPr>
          <p:sp>
            <p:nvSpPr>
              <p:cNvPr id="309298"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خروج</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8: 1-</a:t>
                </a:r>
                <a:r>
                  <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15</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99"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88" name="Group 55"/>
            <p:cNvGrpSpPr>
              <a:grpSpLocks/>
            </p:cNvGrpSpPr>
            <p:nvPr/>
          </p:nvGrpSpPr>
          <p:grpSpPr bwMode="auto">
            <a:xfrm>
              <a:off x="2372" y="1920"/>
              <a:ext cx="3388" cy="545"/>
              <a:chOff x="1543" y="1298"/>
              <a:chExt cx="2250" cy="684"/>
            </a:xfrm>
          </p:grpSpPr>
          <p:sp>
            <p:nvSpPr>
              <p:cNvPr id="309296"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حقت: لها شكل الضفدع؛ إلهة القيامة</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97"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89" name="Group 76"/>
            <p:cNvGrpSpPr>
              <a:grpSpLocks/>
            </p:cNvGrpSpPr>
            <p:nvPr/>
          </p:nvGrpSpPr>
          <p:grpSpPr bwMode="auto">
            <a:xfrm>
              <a:off x="48" y="2458"/>
              <a:ext cx="5712" cy="652"/>
              <a:chOff x="48" y="2448"/>
              <a:chExt cx="5712" cy="1047"/>
            </a:xfrm>
          </p:grpSpPr>
          <p:sp>
            <p:nvSpPr>
              <p:cNvPr id="309284"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285"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sp>
            <p:nvSpPr>
              <p:cNvPr id="309286"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nvGrpSpPr>
              <p:cNvPr id="361511" name="Group 57"/>
              <p:cNvGrpSpPr>
                <a:grpSpLocks/>
              </p:cNvGrpSpPr>
              <p:nvPr/>
            </p:nvGrpSpPr>
            <p:grpSpPr bwMode="auto">
              <a:xfrm>
                <a:off x="48" y="2448"/>
                <a:ext cx="1477" cy="909"/>
                <a:chOff x="0" y="1982"/>
                <a:chExt cx="981" cy="1140"/>
              </a:xfrm>
            </p:grpSpPr>
            <p:sp>
              <p:nvSpPr>
                <p:cNvPr id="309294"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البعوض</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95"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512" name="Group 59"/>
              <p:cNvGrpSpPr>
                <a:grpSpLocks/>
              </p:cNvGrpSpPr>
              <p:nvPr/>
            </p:nvGrpSpPr>
            <p:grpSpPr bwMode="auto">
              <a:xfrm>
                <a:off x="1525" y="2448"/>
                <a:ext cx="847" cy="909"/>
                <a:chOff x="981" y="1982"/>
                <a:chExt cx="562" cy="1140"/>
              </a:xfrm>
            </p:grpSpPr>
            <p:sp>
              <p:nvSpPr>
                <p:cNvPr id="309292"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8: 16- 19</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93"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513" name="Group 61"/>
              <p:cNvGrpSpPr>
                <a:grpSpLocks/>
              </p:cNvGrpSpPr>
              <p:nvPr/>
            </p:nvGrpSpPr>
            <p:grpSpPr bwMode="auto">
              <a:xfrm>
                <a:off x="2372" y="2448"/>
                <a:ext cx="3388" cy="909"/>
                <a:chOff x="1543" y="1982"/>
                <a:chExt cx="2250" cy="1140"/>
              </a:xfrm>
            </p:grpSpPr>
            <p:sp>
              <p:nvSpPr>
                <p:cNvPr id="309290"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91"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grpSp>
          <p:nvGrpSpPr>
            <p:cNvPr id="361490" name="Group 63"/>
            <p:cNvGrpSpPr>
              <a:grpSpLocks/>
            </p:cNvGrpSpPr>
            <p:nvPr/>
          </p:nvGrpSpPr>
          <p:grpSpPr bwMode="auto">
            <a:xfrm>
              <a:off x="48" y="3024"/>
              <a:ext cx="1477" cy="545"/>
              <a:chOff x="0" y="3122"/>
              <a:chExt cx="981" cy="684"/>
            </a:xfrm>
          </p:grpSpPr>
          <p:sp>
            <p:nvSpPr>
              <p:cNvPr id="309282"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الذباب</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83"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91" name="Group 65"/>
            <p:cNvGrpSpPr>
              <a:grpSpLocks/>
            </p:cNvGrpSpPr>
            <p:nvPr/>
          </p:nvGrpSpPr>
          <p:grpSpPr bwMode="auto">
            <a:xfrm>
              <a:off x="1525" y="3024"/>
              <a:ext cx="847" cy="545"/>
              <a:chOff x="981" y="3122"/>
              <a:chExt cx="562" cy="684"/>
            </a:xfrm>
          </p:grpSpPr>
          <p:sp>
            <p:nvSpPr>
              <p:cNvPr id="309280"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8: 20- 32</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81"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92" name="Group 67"/>
            <p:cNvGrpSpPr>
              <a:grpSpLocks/>
            </p:cNvGrpSpPr>
            <p:nvPr/>
          </p:nvGrpSpPr>
          <p:grpSpPr bwMode="auto">
            <a:xfrm>
              <a:off x="2372" y="3024"/>
              <a:ext cx="3388" cy="545"/>
              <a:chOff x="1543" y="3122"/>
              <a:chExt cx="2250" cy="684"/>
            </a:xfrm>
          </p:grpSpPr>
          <p:sp>
            <p:nvSpPr>
              <p:cNvPr id="309278"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79"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93" name="Group 69"/>
            <p:cNvGrpSpPr>
              <a:grpSpLocks/>
            </p:cNvGrpSpPr>
            <p:nvPr/>
          </p:nvGrpSpPr>
          <p:grpSpPr bwMode="auto">
            <a:xfrm>
              <a:off x="48" y="3569"/>
              <a:ext cx="1477" cy="751"/>
              <a:chOff x="0" y="3806"/>
              <a:chExt cx="981" cy="693"/>
            </a:xfrm>
          </p:grpSpPr>
          <p:sp>
            <p:nvSpPr>
              <p:cNvPr id="309276"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الضربة على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المواشي</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77"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94" name="Group 71"/>
            <p:cNvGrpSpPr>
              <a:grpSpLocks/>
            </p:cNvGrpSpPr>
            <p:nvPr/>
          </p:nvGrpSpPr>
          <p:grpSpPr bwMode="auto">
            <a:xfrm>
              <a:off x="1525" y="3569"/>
              <a:ext cx="847" cy="751"/>
              <a:chOff x="981" y="3806"/>
              <a:chExt cx="562" cy="693"/>
            </a:xfrm>
          </p:grpSpPr>
          <p:sp>
            <p:nvSpPr>
              <p:cNvPr id="309274"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9: 1- 7</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75"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nvGrpSpPr>
            <p:cNvPr id="361495" name="Group 73"/>
            <p:cNvGrpSpPr>
              <a:grpSpLocks/>
            </p:cNvGrpSpPr>
            <p:nvPr/>
          </p:nvGrpSpPr>
          <p:grpSpPr bwMode="auto">
            <a:xfrm>
              <a:off x="2372" y="3569"/>
              <a:ext cx="3388" cy="751"/>
              <a:chOff x="1543" y="3806"/>
              <a:chExt cx="2250" cy="693"/>
            </a:xfrm>
          </p:grpSpPr>
          <p:sp>
            <p:nvSpPr>
              <p:cNvPr id="309272"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حتحور: الإلهة الأم، على هيئة بقرة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آبيس: ثور الإله بتاح، ويرمز للخصوبة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منيفيس: ثور هليوبوليس المقدس</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309273"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glow rad="152400">
                      <a:srgbClr val="000000">
                        <a:alpha val="75000"/>
                      </a:srgbClr>
                    </a:glow>
                  </a:effectLst>
                  <a:uLnTx/>
                  <a:uFillTx/>
                  <a:ea typeface="MS PGothic" charset="0"/>
                  <a:cs typeface="Arial" panose="020B0604020202020204" pitchFamily="34" charset="0"/>
                </a:endParaRPr>
              </a:p>
            </p:txBody>
          </p:sp>
        </p:grpSp>
      </p:grpSp>
      <p:sp>
        <p:nvSpPr>
          <p:cNvPr id="72" name="Rectangle 22"/>
          <p:cNvSpPr>
            <a:spLocks noChangeArrowheads="1"/>
          </p:cNvSpPr>
          <p:nvPr/>
        </p:nvSpPr>
        <p:spPr bwMode="auto">
          <a:xfrm>
            <a:off x="3773640" y="3936330"/>
            <a:ext cx="5378450" cy="86518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سِت: إله الصحراء أو الأرض</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
        <p:nvSpPr>
          <p:cNvPr id="73" name="Rectangle 22"/>
          <p:cNvSpPr>
            <a:spLocks noChangeArrowheads="1"/>
          </p:cNvSpPr>
          <p:nvPr/>
        </p:nvSpPr>
        <p:spPr bwMode="auto">
          <a:xfrm>
            <a:off x="3773640" y="4800600"/>
            <a:ext cx="5378450" cy="86518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rPr>
              <a:t>رع: إله الشمس (من الممكن هي الإلهة واجيت التي ربما تمثل الذباب)</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ea typeface="MS PGothic" charset="0"/>
              <a:cs typeface="Arial" panose="020B0604020202020204" pitchFamily="34" charset="0"/>
            </a:endParaRPr>
          </a:p>
        </p:txBody>
      </p:sp>
    </p:spTree>
    <p:extLst>
      <p:ext uri="{BB962C8B-B14F-4D97-AF65-F5344CB8AC3E}">
        <p14:creationId xmlns:p14="http://schemas.microsoft.com/office/powerpoint/2010/main" val="3528965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3522"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ext Box 2"/>
          <p:cNvSpPr txBox="1">
            <a:spLocks noChangeArrowheads="1"/>
          </p:cNvSpPr>
          <p:nvPr/>
        </p:nvSpPr>
        <p:spPr bwMode="auto">
          <a:xfrm>
            <a:off x="8166693" y="2286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MS PGothic" charset="0"/>
              </a:rPr>
              <a:t>106</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MS PGothic" charset="0"/>
            </a:endParaRPr>
          </a:p>
        </p:txBody>
      </p:sp>
      <p:grpSp>
        <p:nvGrpSpPr>
          <p:cNvPr id="363524" name="Group 137"/>
          <p:cNvGrpSpPr>
            <a:grpSpLocks/>
          </p:cNvGrpSpPr>
          <p:nvPr/>
        </p:nvGrpSpPr>
        <p:grpSpPr bwMode="auto">
          <a:xfrm>
            <a:off x="76200" y="1163638"/>
            <a:ext cx="9069388" cy="5694362"/>
            <a:chOff x="48" y="733"/>
            <a:chExt cx="5713" cy="3587"/>
          </a:xfrm>
        </p:grpSpPr>
        <p:sp>
          <p:nvSpPr>
            <p:cNvPr id="311302"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03"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04"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05"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06"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07"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08"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nvGrpSpPr>
            <p:cNvPr id="363533" name="Group 96"/>
            <p:cNvGrpSpPr>
              <a:grpSpLocks/>
            </p:cNvGrpSpPr>
            <p:nvPr/>
          </p:nvGrpSpPr>
          <p:grpSpPr bwMode="auto">
            <a:xfrm>
              <a:off x="48" y="1220"/>
              <a:ext cx="1477" cy="556"/>
              <a:chOff x="0" y="0"/>
              <a:chExt cx="981" cy="693"/>
            </a:xfrm>
          </p:grpSpPr>
          <p:sp>
            <p:nvSpPr>
              <p:cNvPr id="311359"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الدمامل</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60"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34" name="Group 98"/>
            <p:cNvGrpSpPr>
              <a:grpSpLocks/>
            </p:cNvGrpSpPr>
            <p:nvPr/>
          </p:nvGrpSpPr>
          <p:grpSpPr bwMode="auto">
            <a:xfrm>
              <a:off x="1525" y="1220"/>
              <a:ext cx="847" cy="556"/>
              <a:chOff x="981" y="0"/>
              <a:chExt cx="562" cy="693"/>
            </a:xfrm>
          </p:grpSpPr>
          <p:sp>
            <p:nvSpPr>
              <p:cNvPr id="311357"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خروج</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9: </a:t>
                </a:r>
                <a:r>
                  <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8</a:t>
                </a: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- 12</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58"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35" name="Group 100"/>
            <p:cNvGrpSpPr>
              <a:grpSpLocks/>
            </p:cNvGrpSpPr>
            <p:nvPr/>
          </p:nvGrpSpPr>
          <p:grpSpPr bwMode="auto">
            <a:xfrm>
              <a:off x="2372" y="1220"/>
              <a:ext cx="3388" cy="556"/>
              <a:chOff x="1543" y="0"/>
              <a:chExt cx="2250" cy="693"/>
            </a:xfrm>
          </p:grpSpPr>
          <p:sp>
            <p:nvSpPr>
              <p:cNvPr id="311355"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إيمحوتب: إله الطب</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56"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36" name="Group 102"/>
            <p:cNvGrpSpPr>
              <a:grpSpLocks/>
            </p:cNvGrpSpPr>
            <p:nvPr/>
          </p:nvGrpSpPr>
          <p:grpSpPr bwMode="auto">
            <a:xfrm>
              <a:off x="48" y="1776"/>
              <a:ext cx="1477" cy="768"/>
              <a:chOff x="0" y="693"/>
              <a:chExt cx="981" cy="693"/>
            </a:xfrm>
          </p:grpSpPr>
          <p:sp>
            <p:nvSpPr>
              <p:cNvPr id="311353"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البَرَدْ</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54"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37" name="Group 104"/>
            <p:cNvGrpSpPr>
              <a:grpSpLocks/>
            </p:cNvGrpSpPr>
            <p:nvPr/>
          </p:nvGrpSpPr>
          <p:grpSpPr bwMode="auto">
            <a:xfrm>
              <a:off x="1525" y="1776"/>
              <a:ext cx="847" cy="768"/>
              <a:chOff x="981" y="693"/>
              <a:chExt cx="562" cy="693"/>
            </a:xfrm>
          </p:grpSpPr>
          <p:sp>
            <p:nvSpPr>
              <p:cNvPr id="311351"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9: 13- 35</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52"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38" name="Group 106"/>
            <p:cNvGrpSpPr>
              <a:grpSpLocks/>
            </p:cNvGrpSpPr>
            <p:nvPr/>
          </p:nvGrpSpPr>
          <p:grpSpPr bwMode="auto">
            <a:xfrm>
              <a:off x="2372" y="1776"/>
              <a:ext cx="3388" cy="768"/>
              <a:chOff x="1543" y="693"/>
              <a:chExt cx="2250" cy="693"/>
            </a:xfrm>
          </p:grpSpPr>
          <p:sp>
            <p:nvSpPr>
              <p:cNvPr id="311349"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نوت: إلهة 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إيزيس: إلهة الحياة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سيث: حامي المحاصيل</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50"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39" name="Group 108"/>
            <p:cNvGrpSpPr>
              <a:grpSpLocks/>
            </p:cNvGrpSpPr>
            <p:nvPr/>
          </p:nvGrpSpPr>
          <p:grpSpPr bwMode="auto">
            <a:xfrm>
              <a:off x="48" y="2544"/>
              <a:ext cx="1477" cy="522"/>
              <a:chOff x="0" y="1386"/>
              <a:chExt cx="981" cy="693"/>
            </a:xfrm>
          </p:grpSpPr>
          <p:sp>
            <p:nvSpPr>
              <p:cNvPr id="311347"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الجراد</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48"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0" name="Group 110"/>
            <p:cNvGrpSpPr>
              <a:grpSpLocks/>
            </p:cNvGrpSpPr>
            <p:nvPr/>
          </p:nvGrpSpPr>
          <p:grpSpPr bwMode="auto">
            <a:xfrm>
              <a:off x="1525" y="2544"/>
              <a:ext cx="847" cy="522"/>
              <a:chOff x="981" y="1386"/>
              <a:chExt cx="562" cy="693"/>
            </a:xfrm>
          </p:grpSpPr>
          <p:sp>
            <p:nvSpPr>
              <p:cNvPr id="311345"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10: 1- 20</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46"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1" name="Group 112"/>
            <p:cNvGrpSpPr>
              <a:grpSpLocks/>
            </p:cNvGrpSpPr>
            <p:nvPr/>
          </p:nvGrpSpPr>
          <p:grpSpPr bwMode="auto">
            <a:xfrm>
              <a:off x="2372" y="2544"/>
              <a:ext cx="3388" cy="522"/>
              <a:chOff x="1543" y="1386"/>
              <a:chExt cx="2250" cy="693"/>
            </a:xfrm>
          </p:grpSpPr>
          <p:sp>
            <p:nvSpPr>
              <p:cNvPr id="311343"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إيزيس: إلهة الحياة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سيث: حامي المحاصيل</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44"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2" name="Group 114"/>
            <p:cNvGrpSpPr>
              <a:grpSpLocks/>
            </p:cNvGrpSpPr>
            <p:nvPr/>
          </p:nvGrpSpPr>
          <p:grpSpPr bwMode="auto">
            <a:xfrm>
              <a:off x="48" y="3066"/>
              <a:ext cx="1477" cy="607"/>
              <a:chOff x="0" y="2079"/>
              <a:chExt cx="981" cy="684"/>
            </a:xfrm>
          </p:grpSpPr>
          <p:sp>
            <p:nvSpPr>
              <p:cNvPr id="311341"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الظلام</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42"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3" name="Group 116"/>
            <p:cNvGrpSpPr>
              <a:grpSpLocks/>
            </p:cNvGrpSpPr>
            <p:nvPr/>
          </p:nvGrpSpPr>
          <p:grpSpPr bwMode="auto">
            <a:xfrm>
              <a:off x="1525" y="3066"/>
              <a:ext cx="847" cy="607"/>
              <a:chOff x="981" y="2079"/>
              <a:chExt cx="562" cy="684"/>
            </a:xfrm>
          </p:grpSpPr>
          <p:sp>
            <p:nvSpPr>
              <p:cNvPr id="311339"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10: 21- 29</a:t>
                </a:r>
                <a:endParaRPr kumimoji="0" lang="en-US" altLang="zh-CN" sz="20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40"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4" name="Group 118"/>
            <p:cNvGrpSpPr>
              <a:grpSpLocks/>
            </p:cNvGrpSpPr>
            <p:nvPr/>
          </p:nvGrpSpPr>
          <p:grpSpPr bwMode="auto">
            <a:xfrm>
              <a:off x="2372" y="3066"/>
              <a:ext cx="3388" cy="607"/>
              <a:chOff x="1543" y="2079"/>
              <a:chExt cx="2250" cy="684"/>
            </a:xfrm>
          </p:grpSpPr>
          <p:sp>
            <p:nvSpPr>
              <p:cNvPr id="311337"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رع، آتون، آتوم، حورس: كل أنواع آلهة الشمس</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38"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5" name="Group 120"/>
            <p:cNvGrpSpPr>
              <a:grpSpLocks/>
            </p:cNvGrpSpPr>
            <p:nvPr/>
          </p:nvGrpSpPr>
          <p:grpSpPr bwMode="auto">
            <a:xfrm>
              <a:off x="48" y="3673"/>
              <a:ext cx="1477" cy="647"/>
              <a:chOff x="0" y="2763"/>
              <a:chExt cx="981" cy="729"/>
            </a:xfrm>
          </p:grpSpPr>
          <p:sp>
            <p:nvSpPr>
              <p:cNvPr id="311335"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موت الأبكار</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36"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6" name="Group 122"/>
            <p:cNvGrpSpPr>
              <a:grpSpLocks/>
            </p:cNvGrpSpPr>
            <p:nvPr/>
          </p:nvGrpSpPr>
          <p:grpSpPr bwMode="auto">
            <a:xfrm>
              <a:off x="1525" y="3673"/>
              <a:ext cx="847" cy="647"/>
              <a:chOff x="981" y="2763"/>
              <a:chExt cx="562" cy="729"/>
            </a:xfrm>
          </p:grpSpPr>
          <p:sp>
            <p:nvSpPr>
              <p:cNvPr id="311333"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11: 1-12: 36</a:t>
                </a:r>
                <a:endParaRPr kumimoji="0" lang="en-US" altLang="zh-CN" sz="18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34"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grpSp>
          <p:nvGrpSpPr>
            <p:cNvPr id="363547" name="Group 124"/>
            <p:cNvGrpSpPr>
              <a:grpSpLocks/>
            </p:cNvGrpSpPr>
            <p:nvPr/>
          </p:nvGrpSpPr>
          <p:grpSpPr bwMode="auto">
            <a:xfrm>
              <a:off x="2372" y="3673"/>
              <a:ext cx="3388" cy="647"/>
              <a:chOff x="1543" y="2763"/>
              <a:chExt cx="2250" cy="729"/>
            </a:xfrm>
          </p:grpSpPr>
          <p:sp>
            <p:nvSpPr>
              <p:cNvPr id="311331"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إله فرعون: أوزيرس، مانح الحياة</a:t>
                </a:r>
                <a:endParaRPr kumimoji="0" lang="en-US"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32"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sp>
          <p:nvSpPr>
            <p:cNvPr id="311324"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25"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52400">
                      <a:srgbClr val="000000">
                        <a:alpha val="75000"/>
                      </a:srgbClr>
                    </a:glow>
                  </a:effectLst>
                  <a:uLnTx/>
                  <a:uFillTx/>
                  <a:latin typeface="Arial Black" charset="0"/>
                  <a:ea typeface="MS PGothic" charset="0"/>
                  <a:cs typeface="Arial" panose="020B0604020202020204" pitchFamily="34" charset="0"/>
                </a:rPr>
                <a:t>الضربة</a:t>
              </a:r>
              <a:endParaRPr kumimoji="0" lang="en-US" altLang="zh-CN" sz="2800" b="1" u="none" strike="noStrike" kern="1200" cap="none" spc="0" normalizeH="0" baseline="0" noProof="0" dirty="0">
                <a:ln>
                  <a:noFill/>
                </a:ln>
                <a:solidFill>
                  <a:srgbClr val="FFFFFF"/>
                </a:solidFill>
                <a:effectLst>
                  <a:glow rad="152400">
                    <a:srgbClr val="000000">
                      <a:alpha val="75000"/>
                    </a:srgbClr>
                  </a:glow>
                </a:effectLst>
                <a:uLnTx/>
                <a:uFillTx/>
                <a:latin typeface="Arial Black" charset="0"/>
                <a:ea typeface="MS PGothic" charset="0"/>
                <a:cs typeface="Arial" panose="020B0604020202020204" pitchFamily="34" charset="0"/>
              </a:endParaRPr>
            </a:p>
          </p:txBody>
        </p:sp>
        <p:sp>
          <p:nvSpPr>
            <p:cNvPr id="311326"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27"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rPr>
                <a:t>المرجع</a:t>
              </a:r>
              <a:endParaRPr kumimoji="0" lang="en-US" altLang="zh-CN" sz="2000" b="1" u="none" strike="noStrike" kern="1200" cap="none" spc="0" normalizeH="0" baseline="0" noProof="0" dirty="0">
                <a:ln>
                  <a:noFill/>
                </a:ln>
                <a:solidFill>
                  <a:srgbClr val="FFFFFF"/>
                </a:solidFill>
                <a:effectLst>
                  <a:glow rad="152400">
                    <a:srgbClr val="000000">
                      <a:alpha val="75000"/>
                    </a:srgbClr>
                  </a:glow>
                </a:effectLst>
                <a:uLnTx/>
                <a:uFillTx/>
                <a:latin typeface="Arial Narrow" charset="0"/>
                <a:ea typeface="MS PGothic" charset="0"/>
                <a:cs typeface="Arial" panose="020B0604020202020204" pitchFamily="34" charset="0"/>
              </a:endParaRPr>
            </a:p>
          </p:txBody>
        </p:sp>
        <p:sp>
          <p:nvSpPr>
            <p:cNvPr id="311328"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sp>
          <p:nvSpPr>
            <p:cNvPr id="311329"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Black" charset="0"/>
                  <a:ea typeface="MS PGothic" charset="0"/>
                  <a:cs typeface="Arial" panose="020B0604020202020204" pitchFamily="34" charset="0"/>
                </a:rPr>
                <a:t>الآلهة المصرية التي من الممكن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glow rad="152400">
                      <a:srgbClr val="000000">
                        <a:alpha val="75000"/>
                      </a:srgbClr>
                    </a:glow>
                  </a:effectLst>
                  <a:uLnTx/>
                  <a:uFillTx/>
                  <a:latin typeface="Arial Black" charset="0"/>
                  <a:ea typeface="MS PGothic" charset="0"/>
                  <a:cs typeface="Arial" panose="020B0604020202020204" pitchFamily="34" charset="0"/>
                </a:rPr>
                <a:t>أن توجه ضدها</a:t>
              </a:r>
            </a:p>
          </p:txBody>
        </p:sp>
        <p:sp>
          <p:nvSpPr>
            <p:cNvPr id="311330"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152400">
                    <a:srgbClr val="000000">
                      <a:alpha val="75000"/>
                    </a:srgbClr>
                  </a:glow>
                </a:effectLst>
                <a:uLnTx/>
                <a:uFillTx/>
                <a:latin typeface="Times New Roman" charset="0"/>
                <a:ea typeface="MS PGothic" charset="0"/>
                <a:cs typeface="MS PGothic" charset="0"/>
              </a:endParaRPr>
            </a:p>
          </p:txBody>
        </p:sp>
      </p:grpSp>
      <p:sp>
        <p:nvSpPr>
          <p:cNvPr id="311301" name="Rectangle 139"/>
          <p:cNvSpPr>
            <a:spLocks noGrp="1" noChangeArrowheads="1"/>
          </p:cNvSpPr>
          <p:nvPr>
            <p:ph type="title"/>
          </p:nvPr>
        </p:nvSpPr>
        <p:spPr>
          <a:xfrm>
            <a:off x="228600" y="0"/>
            <a:ext cx="7772400" cy="1143000"/>
          </a:xfrm>
        </p:spPr>
        <p:txBody>
          <a:bodyPr/>
          <a:lstStyle/>
          <a:p>
            <a:pPr>
              <a:defRPr/>
            </a:pPr>
            <a:r>
              <a:rPr lang="ar-JO" altLang="zh-CN" sz="3000" dirty="0">
                <a:solidFill>
                  <a:srgbClr val="FFFFFF"/>
                </a:solidFill>
                <a:effectLst>
                  <a:glow rad="152400">
                    <a:srgbClr val="000000">
                      <a:alpha val="75000"/>
                    </a:srgbClr>
                  </a:glow>
                </a:effectLst>
                <a:ea typeface="宋体" charset="0"/>
                <a:cs typeface="Arial" panose="020B0604020202020204" pitchFamily="34" charset="0"/>
              </a:rPr>
              <a:t>الضربات وآلهة مصر</a:t>
            </a:r>
            <a:br>
              <a:rPr lang="en-US" altLang="zh-CN" sz="3000" dirty="0">
                <a:solidFill>
                  <a:srgbClr val="FFFFFF"/>
                </a:solidFill>
                <a:effectLst>
                  <a:glow rad="152400">
                    <a:srgbClr val="000000">
                      <a:alpha val="75000"/>
                    </a:srgbClr>
                  </a:glow>
                </a:effectLst>
                <a:ea typeface="宋体" charset="0"/>
                <a:cs typeface="Arial" panose="020B0604020202020204" pitchFamily="34" charset="0"/>
              </a:rPr>
            </a:br>
            <a:r>
              <a:rPr lang="ar-JO" sz="1400" dirty="0">
                <a:cs typeface="Arial" panose="020B0604020202020204" pitchFamily="34" charset="0"/>
              </a:rPr>
              <a:t> مقتبس من جون والتون، مخططات التسلسل الزمني والخلفية لـلعهد القديم  ، الطبعة الثانية ، 85</a:t>
            </a:r>
            <a:endParaRPr lang="en-US" altLang="zh-CN" sz="1800" dirty="0">
              <a:solidFill>
                <a:srgbClr val="FFFFFF"/>
              </a:solidFill>
              <a:effectLst>
                <a:glow rad="152400">
                  <a:srgbClr val="000000">
                    <a:alpha val="75000"/>
                  </a:srgbClr>
                </a:glow>
              </a:effectLst>
              <a:ea typeface="宋体" charset="0"/>
              <a:cs typeface="Arial" panose="020B0604020202020204" pitchFamily="34" charset="0"/>
            </a:endParaRPr>
          </a:p>
        </p:txBody>
      </p:sp>
    </p:spTree>
    <p:extLst>
      <p:ext uri="{BB962C8B-B14F-4D97-AF65-F5344CB8AC3E}">
        <p14:creationId xmlns:p14="http://schemas.microsoft.com/office/powerpoint/2010/main" val="213290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26"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600" b="1" dirty="0">
              <a:cs typeface="Arial" panose="020B0604020202020204" pitchFamily="34" charset="0"/>
            </a:endParaRPr>
          </a:p>
        </p:txBody>
      </p:sp>
      <p:pic>
        <p:nvPicPr>
          <p:cNvPr id="119810" name="Picture 1027"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91440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Line 1029"/>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1600" b="1" dirty="0">
              <a:ea typeface="+mn-ea"/>
              <a:cs typeface="Arial" panose="020B0604020202020204" pitchFamily="34" charset="0"/>
            </a:endParaRPr>
          </a:p>
        </p:txBody>
      </p:sp>
      <p:sp>
        <p:nvSpPr>
          <p:cNvPr id="191494" name="Line 1030"/>
          <p:cNvSpPr>
            <a:spLocks noChangeShapeType="1"/>
          </p:cNvSpPr>
          <p:nvPr/>
        </p:nvSpPr>
        <p:spPr bwMode="auto">
          <a:xfrm>
            <a:off x="70104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1600" b="1" dirty="0">
              <a:ea typeface="+mn-ea"/>
              <a:cs typeface="Arial" panose="020B0604020202020204" pitchFamily="34" charset="0"/>
            </a:endParaRPr>
          </a:p>
        </p:txBody>
      </p:sp>
      <p:sp>
        <p:nvSpPr>
          <p:cNvPr id="191495" name="Line 1031"/>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1600" b="1" dirty="0">
              <a:ea typeface="+mn-ea"/>
              <a:cs typeface="Arial" panose="020B0604020202020204" pitchFamily="34" charset="0"/>
            </a:endParaRPr>
          </a:p>
        </p:txBody>
      </p:sp>
      <p:sp>
        <p:nvSpPr>
          <p:cNvPr id="191496" name="Line 1032"/>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1600" b="1" dirty="0">
              <a:ea typeface="+mn-ea"/>
              <a:cs typeface="Arial" panose="020B0604020202020204" pitchFamily="34" charset="0"/>
            </a:endParaRPr>
          </a:p>
        </p:txBody>
      </p:sp>
      <p:sp>
        <p:nvSpPr>
          <p:cNvPr id="191497" name="Text Box 1033"/>
          <p:cNvSpPr txBox="1">
            <a:spLocks noChangeArrowheads="1"/>
          </p:cNvSpPr>
          <p:nvPr/>
        </p:nvSpPr>
        <p:spPr bwMode="auto">
          <a:xfrm>
            <a:off x="70866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ea typeface="+mn-ea"/>
                <a:cs typeface="Arial" panose="020B0604020202020204" pitchFamily="34" charset="0"/>
              </a:rPr>
              <a:t>الموقع</a:t>
            </a:r>
            <a:endParaRPr lang="en-US" sz="2800" b="1" dirty="0">
              <a:solidFill>
                <a:schemeClr val="bg1"/>
              </a:solidFill>
              <a:ea typeface="+mn-ea"/>
              <a:cs typeface="Arial" panose="020B0604020202020204" pitchFamily="34" charset="0"/>
            </a:endParaRPr>
          </a:p>
        </p:txBody>
      </p:sp>
      <p:sp>
        <p:nvSpPr>
          <p:cNvPr id="191498" name="Text Box 1034"/>
          <p:cNvSpPr txBox="1">
            <a:spLocks noChangeArrowheads="1"/>
          </p:cNvSpPr>
          <p:nvPr/>
        </p:nvSpPr>
        <p:spPr bwMode="auto">
          <a:xfrm>
            <a:off x="7014597" y="2514600"/>
            <a:ext cx="1900803"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مصر</a:t>
            </a:r>
            <a:endParaRPr lang="en-US" sz="2800" b="1" dirty="0">
              <a:solidFill>
                <a:schemeClr val="bg1"/>
              </a:solidFill>
              <a:ea typeface="+mn-ea"/>
              <a:cs typeface="Arial" panose="020B0604020202020204" pitchFamily="34" charset="0"/>
            </a:endParaRPr>
          </a:p>
        </p:txBody>
      </p:sp>
      <p:sp>
        <p:nvSpPr>
          <p:cNvPr id="191499" name="Text Box 1035"/>
          <p:cNvSpPr txBox="1">
            <a:spLocks noChangeArrowheads="1"/>
          </p:cNvSpPr>
          <p:nvPr/>
        </p:nvSpPr>
        <p:spPr bwMode="auto">
          <a:xfrm>
            <a:off x="7014591" y="3733800"/>
            <a:ext cx="191985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مديان</a:t>
            </a:r>
            <a:endParaRPr lang="en-US" sz="2800" b="1" dirty="0">
              <a:solidFill>
                <a:schemeClr val="bg1"/>
              </a:solidFill>
              <a:ea typeface="+mn-ea"/>
              <a:cs typeface="Arial" panose="020B0604020202020204" pitchFamily="34" charset="0"/>
            </a:endParaRPr>
          </a:p>
        </p:txBody>
      </p:sp>
      <p:sp>
        <p:nvSpPr>
          <p:cNvPr id="191500" name="Text Box 1036"/>
          <p:cNvSpPr txBox="1">
            <a:spLocks noChangeArrowheads="1"/>
          </p:cNvSpPr>
          <p:nvPr/>
        </p:nvSpPr>
        <p:spPr bwMode="auto">
          <a:xfrm>
            <a:off x="6978652" y="5037138"/>
            <a:ext cx="1936748"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مديان    </a:t>
            </a:r>
            <a:r>
              <a:rPr lang="en-US" sz="2800" b="1" dirty="0">
                <a:solidFill>
                  <a:schemeClr val="bg1"/>
                </a:solidFill>
                <a:ea typeface="+mn-ea"/>
                <a:cs typeface="Arial" panose="020B0604020202020204" pitchFamily="34" charset="0"/>
              </a:rPr>
              <a:t>  </a:t>
            </a:r>
            <a:r>
              <a:rPr lang="ar-JO" sz="2800" b="1" dirty="0">
                <a:solidFill>
                  <a:schemeClr val="bg1"/>
                </a:solidFill>
                <a:ea typeface="+mn-ea"/>
                <a:cs typeface="Arial" panose="020B0604020202020204" pitchFamily="34" charset="0"/>
              </a:rPr>
              <a:t>مصر    </a:t>
            </a:r>
            <a:r>
              <a:rPr lang="en-US" sz="2800" b="1" dirty="0">
                <a:solidFill>
                  <a:schemeClr val="bg1"/>
                </a:solidFill>
                <a:ea typeface="+mn-ea"/>
                <a:cs typeface="Arial" panose="020B0604020202020204" pitchFamily="34" charset="0"/>
              </a:rPr>
              <a:t>  </a:t>
            </a:r>
            <a:r>
              <a:rPr lang="ar-JO" sz="2800" b="1" dirty="0">
                <a:solidFill>
                  <a:schemeClr val="bg1"/>
                </a:solidFill>
                <a:ea typeface="+mn-ea"/>
                <a:cs typeface="Arial" panose="020B0604020202020204" pitchFamily="34" charset="0"/>
              </a:rPr>
              <a:t>البرية</a:t>
            </a:r>
          </a:p>
          <a:p>
            <a:pPr algn="ctr">
              <a:spcBef>
                <a:spcPct val="50000"/>
              </a:spcBef>
              <a:defRPr/>
            </a:pPr>
            <a:endParaRPr lang="en-US" sz="2800" b="1" dirty="0">
              <a:solidFill>
                <a:schemeClr val="bg1"/>
              </a:solidFill>
              <a:ea typeface="+mn-ea"/>
              <a:cs typeface="Arial" panose="020B0604020202020204" pitchFamily="34" charset="0"/>
            </a:endParaRPr>
          </a:p>
        </p:txBody>
      </p:sp>
      <p:sp>
        <p:nvSpPr>
          <p:cNvPr id="191501" name="Text Box 1037"/>
          <p:cNvSpPr txBox="1">
            <a:spLocks noChangeArrowheads="1"/>
          </p:cNvSpPr>
          <p:nvPr/>
        </p:nvSpPr>
        <p:spPr bwMode="auto">
          <a:xfrm>
            <a:off x="4489449" y="1828800"/>
            <a:ext cx="2476497"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التواريخ</a:t>
            </a:r>
            <a:endParaRPr lang="en-US" sz="2800" b="1" dirty="0">
              <a:solidFill>
                <a:schemeClr val="bg1"/>
              </a:solidFill>
              <a:ea typeface="+mn-ea"/>
              <a:cs typeface="Arial" panose="020B0604020202020204" pitchFamily="34" charset="0"/>
            </a:endParaRPr>
          </a:p>
        </p:txBody>
      </p:sp>
      <p:sp>
        <p:nvSpPr>
          <p:cNvPr id="191502" name="Text Box 1038"/>
          <p:cNvSpPr txBox="1">
            <a:spLocks noChangeArrowheads="1"/>
          </p:cNvSpPr>
          <p:nvPr/>
        </p:nvSpPr>
        <p:spPr bwMode="auto">
          <a:xfrm>
            <a:off x="4527549" y="2514600"/>
            <a:ext cx="252730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2800" b="1" dirty="0">
                <a:solidFill>
                  <a:schemeClr val="bg1"/>
                </a:solidFill>
                <a:ea typeface="Times New Roman" pitchFamily="-128" charset="0"/>
                <a:cs typeface="Arial" panose="020B0604020202020204" pitchFamily="34" charset="0"/>
              </a:rPr>
              <a:t>1525-1485 ق.م</a:t>
            </a:r>
            <a:endParaRPr lang="en-US" sz="2800" b="1" dirty="0">
              <a:solidFill>
                <a:schemeClr val="bg1"/>
              </a:solidFill>
              <a:ea typeface="Times New Roman" pitchFamily="-128" charset="0"/>
              <a:cs typeface="Arial" panose="020B0604020202020204" pitchFamily="34" charset="0"/>
            </a:endParaRPr>
          </a:p>
        </p:txBody>
      </p:sp>
      <p:sp>
        <p:nvSpPr>
          <p:cNvPr id="191503" name="Text Box 1039"/>
          <p:cNvSpPr txBox="1">
            <a:spLocks noChangeArrowheads="1"/>
          </p:cNvSpPr>
          <p:nvPr/>
        </p:nvSpPr>
        <p:spPr bwMode="auto">
          <a:xfrm>
            <a:off x="4499992" y="3733800"/>
            <a:ext cx="251040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2800" b="1" dirty="0">
                <a:solidFill>
                  <a:schemeClr val="bg1"/>
                </a:solidFill>
                <a:ea typeface="Times New Roman" pitchFamily="-128" charset="0"/>
                <a:cs typeface="Arial" panose="020B0604020202020204" pitchFamily="34" charset="0"/>
              </a:rPr>
              <a:t>1485-1445 ق.م</a:t>
            </a:r>
            <a:endParaRPr lang="en-US" sz="2800" b="1" dirty="0">
              <a:solidFill>
                <a:schemeClr val="bg1"/>
              </a:solidFill>
              <a:ea typeface="Times New Roman" pitchFamily="-128" charset="0"/>
              <a:cs typeface="Arial" panose="020B0604020202020204" pitchFamily="34" charset="0"/>
            </a:endParaRPr>
          </a:p>
        </p:txBody>
      </p:sp>
      <p:sp>
        <p:nvSpPr>
          <p:cNvPr id="191504" name="Text Box 1040"/>
          <p:cNvSpPr txBox="1">
            <a:spLocks noChangeArrowheads="1"/>
          </p:cNvSpPr>
          <p:nvPr/>
        </p:nvSpPr>
        <p:spPr bwMode="auto">
          <a:xfrm>
            <a:off x="4502151" y="5037138"/>
            <a:ext cx="25040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Times New Roman" pitchFamily="-128" charset="0"/>
                <a:cs typeface="Arial" panose="020B0604020202020204" pitchFamily="34" charset="0"/>
              </a:rPr>
              <a:t>1445-1405 ق.م</a:t>
            </a:r>
            <a:endParaRPr lang="en-US" sz="2800" b="1" dirty="0">
              <a:solidFill>
                <a:schemeClr val="bg1"/>
              </a:solidFill>
              <a:ea typeface="Times New Roman" pitchFamily="-128" charset="0"/>
              <a:cs typeface="Arial" panose="020B0604020202020204" pitchFamily="34" charset="0"/>
            </a:endParaRPr>
          </a:p>
        </p:txBody>
      </p:sp>
      <p:sp>
        <p:nvSpPr>
          <p:cNvPr id="191505" name="Text Box 1041"/>
          <p:cNvSpPr txBox="1">
            <a:spLocks noChangeArrowheads="1"/>
          </p:cNvSpPr>
          <p:nvPr/>
        </p:nvSpPr>
        <p:spPr bwMode="auto">
          <a:xfrm>
            <a:off x="2133596" y="1828800"/>
            <a:ext cx="2362204"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المرجع</a:t>
            </a:r>
            <a:endParaRPr lang="en-US" sz="2800" b="1" dirty="0">
              <a:solidFill>
                <a:schemeClr val="bg1"/>
              </a:solidFill>
              <a:ea typeface="+mn-ea"/>
              <a:cs typeface="Arial" panose="020B0604020202020204" pitchFamily="34" charset="0"/>
            </a:endParaRPr>
          </a:p>
        </p:txBody>
      </p:sp>
      <p:sp>
        <p:nvSpPr>
          <p:cNvPr id="191506" name="Text Box 1042"/>
          <p:cNvSpPr txBox="1">
            <a:spLocks noChangeArrowheads="1"/>
          </p:cNvSpPr>
          <p:nvPr/>
        </p:nvSpPr>
        <p:spPr bwMode="auto">
          <a:xfrm>
            <a:off x="2133596" y="2514600"/>
            <a:ext cx="2362204"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خر 2: 1-10</a:t>
            </a:r>
            <a:endParaRPr lang="en-US" sz="2800" b="1" dirty="0">
              <a:solidFill>
                <a:schemeClr val="bg1"/>
              </a:solidFill>
              <a:ea typeface="+mn-ea"/>
              <a:cs typeface="Arial" panose="020B0604020202020204" pitchFamily="34" charset="0"/>
            </a:endParaRPr>
          </a:p>
        </p:txBody>
      </p:sp>
      <p:sp>
        <p:nvSpPr>
          <p:cNvPr id="191507" name="Text Box 1043"/>
          <p:cNvSpPr txBox="1">
            <a:spLocks noChangeArrowheads="1"/>
          </p:cNvSpPr>
          <p:nvPr/>
        </p:nvSpPr>
        <p:spPr bwMode="auto">
          <a:xfrm>
            <a:off x="2133596" y="3733800"/>
            <a:ext cx="236220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خر 2: 11-25</a:t>
            </a:r>
            <a:endParaRPr lang="en-US" sz="2800" b="1" dirty="0">
              <a:solidFill>
                <a:schemeClr val="bg1"/>
              </a:solidFill>
              <a:ea typeface="+mn-ea"/>
              <a:cs typeface="Arial" panose="020B0604020202020204" pitchFamily="34" charset="0"/>
            </a:endParaRPr>
          </a:p>
        </p:txBody>
      </p:sp>
      <p:sp>
        <p:nvSpPr>
          <p:cNvPr id="191508" name="Text Box 1044"/>
          <p:cNvSpPr txBox="1">
            <a:spLocks noChangeArrowheads="1"/>
          </p:cNvSpPr>
          <p:nvPr/>
        </p:nvSpPr>
        <p:spPr bwMode="auto">
          <a:xfrm>
            <a:off x="2209800" y="5037138"/>
            <a:ext cx="22860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ea typeface="+mn-ea"/>
                <a:cs typeface="Arial" panose="020B0604020202020204" pitchFamily="34" charset="0"/>
              </a:rPr>
              <a:t>خر 3: 1 –     تث 34: 8</a:t>
            </a:r>
            <a:endParaRPr lang="en-US" sz="2800" b="1" dirty="0">
              <a:solidFill>
                <a:schemeClr val="bg1"/>
              </a:solidFill>
              <a:ea typeface="+mn-ea"/>
              <a:cs typeface="Arial" panose="020B0604020202020204" pitchFamily="34" charset="0"/>
            </a:endParaRPr>
          </a:p>
        </p:txBody>
      </p:sp>
      <p:sp>
        <p:nvSpPr>
          <p:cNvPr id="191509" name="Text Box 1045"/>
          <p:cNvSpPr txBox="1">
            <a:spLocks noChangeArrowheads="1"/>
          </p:cNvSpPr>
          <p:nvPr/>
        </p:nvSpPr>
        <p:spPr bwMode="auto">
          <a:xfrm>
            <a:off x="266700" y="1828800"/>
            <a:ext cx="1866896"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الفترة</a:t>
            </a:r>
            <a:endParaRPr lang="en-US" sz="2800" b="1" dirty="0">
              <a:solidFill>
                <a:schemeClr val="bg1"/>
              </a:solidFill>
              <a:ea typeface="+mn-ea"/>
              <a:cs typeface="Arial" panose="020B0604020202020204" pitchFamily="34" charset="0"/>
            </a:endParaRPr>
          </a:p>
        </p:txBody>
      </p:sp>
      <p:sp>
        <p:nvSpPr>
          <p:cNvPr id="191510" name="Text Box 1046"/>
          <p:cNvSpPr txBox="1">
            <a:spLocks noChangeArrowheads="1"/>
          </p:cNvSpPr>
          <p:nvPr/>
        </p:nvSpPr>
        <p:spPr bwMode="auto">
          <a:xfrm>
            <a:off x="285750" y="2514600"/>
            <a:ext cx="184784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أمير 40 سنة</a:t>
            </a:r>
            <a:endParaRPr lang="en-US" sz="2800" b="1" dirty="0">
              <a:solidFill>
                <a:schemeClr val="bg1"/>
              </a:solidFill>
              <a:ea typeface="+mn-ea"/>
              <a:cs typeface="Arial" panose="020B0604020202020204" pitchFamily="34" charset="0"/>
            </a:endParaRPr>
          </a:p>
        </p:txBody>
      </p:sp>
      <p:sp>
        <p:nvSpPr>
          <p:cNvPr id="191511" name="Text Box 1047"/>
          <p:cNvSpPr txBox="1">
            <a:spLocks noChangeArrowheads="1"/>
          </p:cNvSpPr>
          <p:nvPr/>
        </p:nvSpPr>
        <p:spPr bwMode="auto">
          <a:xfrm>
            <a:off x="209552" y="3733800"/>
            <a:ext cx="192404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800" b="1" dirty="0">
                <a:solidFill>
                  <a:schemeClr val="bg1"/>
                </a:solidFill>
                <a:ea typeface="+mn-ea"/>
                <a:cs typeface="Arial" panose="020B0604020202020204" pitchFamily="34" charset="0"/>
              </a:rPr>
              <a:t>راعي 40 سنة</a:t>
            </a:r>
            <a:endParaRPr lang="en-US" sz="2800" b="1" dirty="0">
              <a:solidFill>
                <a:schemeClr val="bg1"/>
              </a:solidFill>
              <a:ea typeface="+mn-ea"/>
              <a:cs typeface="Arial" panose="020B0604020202020204" pitchFamily="34" charset="0"/>
            </a:endParaRPr>
          </a:p>
        </p:txBody>
      </p:sp>
      <p:sp>
        <p:nvSpPr>
          <p:cNvPr id="191512" name="Text Box 1048"/>
          <p:cNvSpPr txBox="1">
            <a:spLocks noChangeArrowheads="1"/>
          </p:cNvSpPr>
          <p:nvPr/>
        </p:nvSpPr>
        <p:spPr bwMode="auto">
          <a:xfrm>
            <a:off x="266700" y="5037138"/>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ea typeface="+mn-ea"/>
                <a:cs typeface="Arial" panose="020B0604020202020204" pitchFamily="34" charset="0"/>
              </a:rPr>
              <a:t>قائد 40 سنة</a:t>
            </a:r>
            <a:endParaRPr lang="en-US" sz="2800" b="1" dirty="0">
              <a:solidFill>
                <a:schemeClr val="bg1"/>
              </a:solidFill>
              <a:ea typeface="+mn-ea"/>
              <a:cs typeface="Arial" panose="020B0604020202020204" pitchFamily="34" charset="0"/>
            </a:endParaRPr>
          </a:p>
        </p:txBody>
      </p:sp>
      <p:sp>
        <p:nvSpPr>
          <p:cNvPr id="191513" name="Line 1049"/>
          <p:cNvSpPr>
            <a:spLocks noChangeShapeType="1"/>
          </p:cNvSpPr>
          <p:nvPr/>
        </p:nvSpPr>
        <p:spPr bwMode="auto">
          <a:xfrm>
            <a:off x="44958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1600" b="1" dirty="0">
              <a:ea typeface="+mn-ea"/>
              <a:cs typeface="Arial" panose="020B0604020202020204" pitchFamily="34" charset="0"/>
            </a:endParaRPr>
          </a:p>
        </p:txBody>
      </p:sp>
      <p:sp>
        <p:nvSpPr>
          <p:cNvPr id="191514" name="Line 1050"/>
          <p:cNvSpPr>
            <a:spLocks noChangeShapeType="1"/>
          </p:cNvSpPr>
          <p:nvPr/>
        </p:nvSpPr>
        <p:spPr bwMode="auto">
          <a:xfrm>
            <a:off x="21336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1600" b="1" dirty="0">
              <a:ea typeface="+mn-ea"/>
              <a:cs typeface="Arial" panose="020B0604020202020204" pitchFamily="34" charset="0"/>
            </a:endParaRPr>
          </a:p>
        </p:txBody>
      </p:sp>
      <p:sp>
        <p:nvSpPr>
          <p:cNvPr id="191515" name="Rectangle 1051"/>
          <p:cNvSpPr>
            <a:spLocks noGrp="1" noChangeArrowheads="1"/>
          </p:cNvSpPr>
          <p:nvPr>
            <p:ph type="title" idx="4294967295"/>
          </p:nvPr>
        </p:nvSpPr>
        <p:spPr/>
        <p:txBody>
          <a:bodyPr/>
          <a:lstStyle/>
          <a:p>
            <a:pPr algn="ctr"/>
            <a:r>
              <a:rPr lang="ar-JO" altLang="en-US" sz="4000" b="1" i="0" dirty="0">
                <a:latin typeface="Arial" panose="020B0604020202020204" pitchFamily="34" charset="0"/>
                <a:ea typeface="ＭＳ Ｐゴシック" pitchFamily="34" charset="-128"/>
                <a:cs typeface="Arial" panose="020B0604020202020204" pitchFamily="34" charset="0"/>
              </a:rPr>
              <a:t>حياة موسى</a:t>
            </a:r>
            <a:endParaRPr lang="en-US" altLang="en-US" sz="4000" b="1" i="0"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1510"/>
                                        </p:tgtEl>
                                        <p:attrNameLst>
                                          <p:attrName>style.visibility</p:attrName>
                                        </p:attrNameLst>
                                      </p:cBhvr>
                                      <p:to>
                                        <p:strVal val="visible"/>
                                      </p:to>
                                    </p:set>
                                    <p:animEffect transition="in" filter="dissolve">
                                      <p:cBhvr>
                                        <p:cTn id="7" dur="500"/>
                                        <p:tgtEl>
                                          <p:spTgt spid="19151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91506"/>
                                        </p:tgtEl>
                                        <p:attrNameLst>
                                          <p:attrName>style.visibility</p:attrName>
                                        </p:attrNameLst>
                                      </p:cBhvr>
                                      <p:to>
                                        <p:strVal val="visible"/>
                                      </p:to>
                                    </p:set>
                                    <p:animEffect transition="in" filter="dissolve">
                                      <p:cBhvr>
                                        <p:cTn id="11" dur="500"/>
                                        <p:tgtEl>
                                          <p:spTgt spid="191506"/>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91502"/>
                                        </p:tgtEl>
                                        <p:attrNameLst>
                                          <p:attrName>style.visibility</p:attrName>
                                        </p:attrNameLst>
                                      </p:cBhvr>
                                      <p:to>
                                        <p:strVal val="visible"/>
                                      </p:to>
                                    </p:set>
                                    <p:animEffect transition="in" filter="dissolve">
                                      <p:cBhvr>
                                        <p:cTn id="15" dur="500"/>
                                        <p:tgtEl>
                                          <p:spTgt spid="191502"/>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91498"/>
                                        </p:tgtEl>
                                        <p:attrNameLst>
                                          <p:attrName>style.visibility</p:attrName>
                                        </p:attrNameLst>
                                      </p:cBhvr>
                                      <p:to>
                                        <p:strVal val="visible"/>
                                      </p:to>
                                    </p:set>
                                    <p:animEffect transition="in" filter="dissolve">
                                      <p:cBhvr>
                                        <p:cTn id="19" dur="500"/>
                                        <p:tgtEl>
                                          <p:spTgt spid="1914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1511"/>
                                        </p:tgtEl>
                                        <p:attrNameLst>
                                          <p:attrName>style.visibility</p:attrName>
                                        </p:attrNameLst>
                                      </p:cBhvr>
                                      <p:to>
                                        <p:strVal val="visible"/>
                                      </p:to>
                                    </p:set>
                                    <p:animEffect transition="in" filter="dissolve">
                                      <p:cBhvr>
                                        <p:cTn id="24" dur="500"/>
                                        <p:tgtEl>
                                          <p:spTgt spid="191511"/>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91507"/>
                                        </p:tgtEl>
                                        <p:attrNameLst>
                                          <p:attrName>style.visibility</p:attrName>
                                        </p:attrNameLst>
                                      </p:cBhvr>
                                      <p:to>
                                        <p:strVal val="visible"/>
                                      </p:to>
                                    </p:set>
                                    <p:animEffect transition="in" filter="dissolve">
                                      <p:cBhvr>
                                        <p:cTn id="28" dur="500"/>
                                        <p:tgtEl>
                                          <p:spTgt spid="191507"/>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91503"/>
                                        </p:tgtEl>
                                        <p:attrNameLst>
                                          <p:attrName>style.visibility</p:attrName>
                                        </p:attrNameLst>
                                      </p:cBhvr>
                                      <p:to>
                                        <p:strVal val="visible"/>
                                      </p:to>
                                    </p:set>
                                    <p:animEffect transition="in" filter="dissolve">
                                      <p:cBhvr>
                                        <p:cTn id="32" dur="500"/>
                                        <p:tgtEl>
                                          <p:spTgt spid="191503"/>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91499"/>
                                        </p:tgtEl>
                                        <p:attrNameLst>
                                          <p:attrName>style.visibility</p:attrName>
                                        </p:attrNameLst>
                                      </p:cBhvr>
                                      <p:to>
                                        <p:strVal val="visible"/>
                                      </p:to>
                                    </p:set>
                                    <p:animEffect transition="in" filter="dissolve">
                                      <p:cBhvr>
                                        <p:cTn id="36" dur="500"/>
                                        <p:tgtEl>
                                          <p:spTgt spid="19149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1512"/>
                                        </p:tgtEl>
                                        <p:attrNameLst>
                                          <p:attrName>style.visibility</p:attrName>
                                        </p:attrNameLst>
                                      </p:cBhvr>
                                      <p:to>
                                        <p:strVal val="visible"/>
                                      </p:to>
                                    </p:set>
                                    <p:animEffect transition="in" filter="dissolve">
                                      <p:cBhvr>
                                        <p:cTn id="41" dur="500"/>
                                        <p:tgtEl>
                                          <p:spTgt spid="191512"/>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91508"/>
                                        </p:tgtEl>
                                        <p:attrNameLst>
                                          <p:attrName>style.visibility</p:attrName>
                                        </p:attrNameLst>
                                      </p:cBhvr>
                                      <p:to>
                                        <p:strVal val="visible"/>
                                      </p:to>
                                    </p:set>
                                    <p:animEffect transition="in" filter="dissolve">
                                      <p:cBhvr>
                                        <p:cTn id="45" dur="500"/>
                                        <p:tgtEl>
                                          <p:spTgt spid="191508"/>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91504"/>
                                        </p:tgtEl>
                                        <p:attrNameLst>
                                          <p:attrName>style.visibility</p:attrName>
                                        </p:attrNameLst>
                                      </p:cBhvr>
                                      <p:to>
                                        <p:strVal val="visible"/>
                                      </p:to>
                                    </p:set>
                                    <p:animEffect transition="in" filter="dissolve">
                                      <p:cBhvr>
                                        <p:cTn id="49" dur="500"/>
                                        <p:tgtEl>
                                          <p:spTgt spid="191504"/>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91500"/>
                                        </p:tgtEl>
                                        <p:attrNameLst>
                                          <p:attrName>style.visibility</p:attrName>
                                        </p:attrNameLst>
                                      </p:cBhvr>
                                      <p:to>
                                        <p:strVal val="visible"/>
                                      </p:to>
                                    </p:set>
                                    <p:animEffect transition="in" filter="dissolve">
                                      <p:cBhvr>
                                        <p:cTn id="53" dur="500"/>
                                        <p:tgtEl>
                                          <p:spTgt spid="19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8" grpId="0" autoUpdateAnimBg="0"/>
      <p:bldP spid="191499" grpId="0" autoUpdateAnimBg="0"/>
      <p:bldP spid="191500" grpId="0" autoUpdateAnimBg="0"/>
      <p:bldP spid="191502" grpId="0" autoUpdateAnimBg="0"/>
      <p:bldP spid="191503" grpId="0" autoUpdateAnimBg="0"/>
      <p:bldP spid="191504" grpId="0" autoUpdateAnimBg="0"/>
      <p:bldP spid="191506" grpId="0" autoUpdateAnimBg="0"/>
      <p:bldP spid="191507" grpId="0" autoUpdateAnimBg="0"/>
      <p:bldP spid="191508" grpId="0" autoUpdateAnimBg="0"/>
      <p:bldP spid="191510" grpId="0" autoUpdateAnimBg="0"/>
      <p:bldP spid="191511" grpId="0" autoUpdateAnimBg="0"/>
      <p:bldP spid="19151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57200" y="-100013"/>
            <a:ext cx="8229600" cy="995363"/>
          </a:xfrm>
        </p:spPr>
        <p:txBody>
          <a:bodyPr/>
          <a:lstStyle/>
          <a:p>
            <a:pPr eaLnBrk="1" hangingPunct="1">
              <a:defRPr/>
            </a:pPr>
            <a:r>
              <a:rPr lang="ar-JO" dirty="0">
                <a:ea typeface="+mj-ea"/>
                <a:cs typeface="Arial" panose="020B0604020202020204" pitchFamily="34" charset="0"/>
              </a:rPr>
              <a:t>طرق بديلة للخروج</a:t>
            </a:r>
            <a:endParaRPr lang="en-US" dirty="0">
              <a:ea typeface="+mj-ea"/>
              <a:cs typeface="Arial" panose="020B0604020202020204" pitchFamily="34" charset="0"/>
            </a:endParaRPr>
          </a:p>
        </p:txBody>
      </p:sp>
      <p:sp>
        <p:nvSpPr>
          <p:cNvPr id="4" name="Title 1"/>
          <p:cNvSpPr txBox="1">
            <a:spLocks/>
          </p:cNvSpPr>
          <p:nvPr/>
        </p:nvSpPr>
        <p:spPr bwMode="auto">
          <a:xfrm>
            <a:off x="468313" y="692150"/>
            <a:ext cx="8229600" cy="33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أطلس الكتاب الإلكتروني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345869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3"/>
          <p:cNvSpPr>
            <a:spLocks noChangeArrowheads="1"/>
          </p:cNvSpPr>
          <p:nvPr/>
        </p:nvSpPr>
        <p:spPr bwMode="auto">
          <a:xfrm>
            <a:off x="179512" y="1556792"/>
            <a:ext cx="85072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spcBef>
                <a:spcPct val="20000"/>
              </a:spcBef>
            </a:pPr>
            <a:r>
              <a:rPr lang="ar-JO" altLang="en-US" sz="3200" b="1" dirty="0">
                <a:cs typeface="Arial" panose="020B0604020202020204" pitchFamily="34" charset="0"/>
              </a:rPr>
              <a:t>هناك ثلاث نظريات رئيسية حول الطريق الذي سلكه بنو إسرائيل عندما عبروا البحر إلى سيناء: </a:t>
            </a:r>
            <a:r>
              <a:rPr lang="ar-JO" altLang="en-US" sz="3200" b="1" dirty="0">
                <a:solidFill>
                  <a:srgbClr val="00CC00"/>
                </a:solidFill>
                <a:cs typeface="Arial" panose="020B0604020202020204" pitchFamily="34" charset="0"/>
              </a:rPr>
              <a:t>الأول هو خروج موسى وأسباطه من مصر ما بعد قناة السويس الحديثة، ثم العبور إلى سيناء بالقرب من عين موسى. </a:t>
            </a:r>
            <a:r>
              <a:rPr lang="ar-JO" altLang="en-US" sz="3200" b="1" dirty="0">
                <a:solidFill>
                  <a:srgbClr val="FF33CC"/>
                </a:solidFill>
                <a:cs typeface="Arial" panose="020B0604020202020204" pitchFamily="34" charset="0"/>
              </a:rPr>
              <a:t>والثاني يضع العبور جنوباً، بالقرب من مكان يسمى عين سوكنة. </a:t>
            </a:r>
            <a:r>
              <a:rPr lang="ar-JO" altLang="en-US" sz="3200" b="1" dirty="0">
                <a:solidFill>
                  <a:srgbClr val="0000FF"/>
                </a:solidFill>
                <a:cs typeface="Arial" panose="020B0604020202020204" pitchFamily="34" charset="0"/>
              </a:rPr>
              <a:t>وتركز النظرية الثالثة والأكثر شعبية على الشمال ومنطقة دلتا النيل، كانت هذه المنطقة أكثر ثراءً بكثير في المراعي والمياه وأشجار الطرفاء المنتجة للمن، وكانت أيضاً الأكثر أماناً: فالطرق الجنوبية كانت ستأخذ الإسرائيليين إلى مكان خطير بالقرب من </a:t>
            </a:r>
            <a:r>
              <a:rPr lang="ar-JO" altLang="en-US" sz="3200" b="1" u="sng" dirty="0">
                <a:solidFill>
                  <a:srgbClr val="00B0F0"/>
                </a:solidFill>
                <a:cs typeface="Arial" panose="020B0604020202020204" pitchFamily="34" charset="0"/>
              </a:rPr>
              <a:t>مناجم فرعون للفيروز والنحاس</a:t>
            </a:r>
            <a:r>
              <a:rPr lang="ar-JO" altLang="en-US" sz="3200" b="1" dirty="0">
                <a:solidFill>
                  <a:srgbClr val="0000FF"/>
                </a:solidFill>
                <a:cs typeface="Arial" panose="020B0604020202020204" pitchFamily="34" charset="0"/>
              </a:rPr>
              <a:t>، والتي كانت شديدة التحصينات.</a:t>
            </a:r>
            <a:endParaRPr lang="en-US" altLang="en-US" sz="3200" b="1" dirty="0">
              <a:solidFill>
                <a:srgbClr val="0000FF"/>
              </a:solidFill>
              <a:cs typeface="Arial" panose="020B0604020202020204" pitchFamily="34" charset="0"/>
            </a:endParaRPr>
          </a:p>
        </p:txBody>
      </p:sp>
      <p:sp>
        <p:nvSpPr>
          <p:cNvPr id="169986" name="Rectangle 5"/>
          <p:cNvSpPr>
            <a:spLocks noGrp="1" noChangeArrowheads="1"/>
          </p:cNvSpPr>
          <p:nvPr>
            <p:ph type="title"/>
          </p:nvPr>
        </p:nvSpPr>
        <p:spPr>
          <a:xfrm>
            <a:off x="457200" y="44624"/>
            <a:ext cx="8229600" cy="1143000"/>
          </a:xfrm>
        </p:spPr>
        <p:txBody>
          <a:bodyPr/>
          <a:lstStyle/>
          <a:p>
            <a:pPr eaLnBrk="1" hangingPunct="1"/>
            <a:r>
              <a:rPr lang="ar-JO" altLang="en-US" dirty="0">
                <a:ea typeface="ＭＳ Ｐゴシック" pitchFamily="34" charset="-128"/>
              </a:rPr>
              <a:t>نظريات طريق الخروج</a:t>
            </a:r>
            <a:endParaRPr lang="en-US" altLang="en-US" dirty="0">
              <a:ea typeface="ＭＳ Ｐゴシック"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02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7239000" cy="6858000"/>
          </a:xfrm>
        </p:spPr>
      </p:pic>
      <p:sp>
        <p:nvSpPr>
          <p:cNvPr id="122882" name="Text Box 1028"/>
          <p:cNvSpPr txBox="1">
            <a:spLocks noChangeArrowheads="1"/>
          </p:cNvSpPr>
          <p:nvPr/>
        </p:nvSpPr>
        <p:spPr bwMode="auto">
          <a:xfrm>
            <a:off x="7315200" y="228600"/>
            <a:ext cx="1676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solidFill>
                  <a:srgbClr val="FF0000"/>
                </a:solidFill>
                <a:cs typeface="Arial" panose="020B0604020202020204" pitchFamily="34" charset="0"/>
              </a:rPr>
              <a:t>جبل سيناء   تشكيل ناموس إسرائيل</a:t>
            </a:r>
            <a:endParaRPr lang="en-US" altLang="en-US" sz="3200" b="1" dirty="0">
              <a:solidFill>
                <a:srgbClr val="FF0000"/>
              </a:solidFill>
              <a:cs typeface="Arial" panose="020B0604020202020204" pitchFamily="34" charset="0"/>
            </a:endParaRPr>
          </a:p>
        </p:txBody>
      </p:sp>
      <p:sp>
        <p:nvSpPr>
          <p:cNvPr id="122883" name="Line 1029"/>
          <p:cNvSpPr>
            <a:spLocks noChangeShapeType="1"/>
          </p:cNvSpPr>
          <p:nvPr/>
        </p:nvSpPr>
        <p:spPr bwMode="auto">
          <a:xfrm flipH="1">
            <a:off x="4572000" y="457200"/>
            <a:ext cx="27432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028" descr="Mt Sinai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23906" name="Rectangle 1029"/>
          <p:cNvSpPr>
            <a:spLocks noGrp="1" noChangeArrowheads="1"/>
          </p:cNvSpPr>
          <p:nvPr>
            <p:ph type="title"/>
          </p:nvPr>
        </p:nvSpPr>
        <p:spPr>
          <a:xfrm>
            <a:off x="457200" y="76200"/>
            <a:ext cx="8229600" cy="976536"/>
          </a:xfrm>
        </p:spPr>
        <p:txBody>
          <a:bodyPr/>
          <a:lstStyle/>
          <a:p>
            <a:pPr eaLnBrk="1" hangingPunct="1"/>
            <a:r>
              <a:rPr lang="ar-SA" altLang="en-US" sz="6000" dirty="0">
                <a:ea typeface="ＭＳ Ｐゴシック" pitchFamily="34" charset="-128"/>
              </a:rPr>
              <a:t>جبل سيناء</a:t>
            </a:r>
            <a:endParaRPr lang="en-US" altLang="en-US" sz="6000" dirty="0">
              <a:ea typeface="ＭＳ Ｐゴシック"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36512" y="0"/>
            <a:ext cx="4464496" cy="1196752"/>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sz="4000" dirty="0">
                <a:solidFill>
                  <a:schemeClr val="bg1"/>
                </a:solidFill>
                <a:cs typeface="Arial" panose="020B0604020202020204" pitchFamily="34" charset="0"/>
              </a:rPr>
              <a:t> أمينوفيس الثاني = أمينحوتب الثاني</a:t>
            </a:r>
            <a:endParaRPr lang="en-US" sz="4000" dirty="0">
              <a:cs typeface="Arial" panose="020B0604020202020204" pitchFamily="34" charset="0"/>
            </a:endParaRPr>
          </a:p>
        </p:txBody>
      </p:sp>
    </p:spTree>
    <p:extLst>
      <p:ext uri="{BB962C8B-B14F-4D97-AF65-F5344CB8AC3E}">
        <p14:creationId xmlns:p14="http://schemas.microsoft.com/office/powerpoint/2010/main" val="39940493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6" name="Picture 14" descr="Sinai view"/>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124200" y="304800"/>
            <a:ext cx="5715000" cy="4286250"/>
          </a:xfrm>
          <a:noFill/>
        </p:spPr>
      </p:pic>
      <p:pic>
        <p:nvPicPr>
          <p:cNvPr id="79887" name="Picture 15" descr="Sinai view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46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22" descr="mosescut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304800"/>
            <a:ext cx="1130300" cy="2222500"/>
          </a:xfrm>
          <a:noFill/>
        </p:spPr>
      </p:pic>
      <p:sp>
        <p:nvSpPr>
          <p:cNvPr id="79898" name="Text Box 26"/>
          <p:cNvSpPr txBox="1">
            <a:spLocks noChangeArrowheads="1"/>
          </p:cNvSpPr>
          <p:nvPr/>
        </p:nvSpPr>
        <p:spPr bwMode="auto">
          <a:xfrm>
            <a:off x="5486400" y="5029200"/>
            <a:ext cx="3429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3200" b="1" dirty="0">
                <a:cs typeface="Arial" panose="020B0604020202020204" pitchFamily="34" charset="0"/>
              </a:rPr>
              <a:t>مناظر لجبل سيناء –                   </a:t>
            </a:r>
            <a:r>
              <a:rPr lang="ar-JO" altLang="en-US" sz="3200" b="1" dirty="0">
                <a:solidFill>
                  <a:srgbClr val="FF0000"/>
                </a:solidFill>
                <a:cs typeface="Arial" panose="020B0604020202020204" pitchFamily="34" charset="0"/>
              </a:rPr>
              <a:t>بداية الكتابة الدينية                       في إسرائيل</a:t>
            </a:r>
            <a:endParaRPr lang="en-US" altLang="en-US" sz="3200" b="1" dirty="0">
              <a:solidFill>
                <a:srgbClr val="FF0000"/>
              </a:solidFill>
              <a:cs typeface="Arial" panose="020B0604020202020204" pitchFamily="34" charset="0"/>
            </a:endParaRPr>
          </a:p>
        </p:txBody>
      </p:sp>
      <p:sp>
        <p:nvSpPr>
          <p:cNvPr id="79899" name="Text Box 27"/>
          <p:cNvSpPr txBox="1">
            <a:spLocks noChangeArrowheads="1"/>
          </p:cNvSpPr>
          <p:nvPr/>
        </p:nvSpPr>
        <p:spPr bwMode="auto">
          <a:xfrm>
            <a:off x="1524000" y="533400"/>
            <a:ext cx="129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3200" b="1" dirty="0">
                <a:solidFill>
                  <a:srgbClr val="FF0000"/>
                </a:solidFill>
                <a:cs typeface="Arial" panose="020B0604020202020204" pitchFamily="34" charset="0"/>
              </a:rPr>
              <a:t>تشكيل نبي الله موسى</a:t>
            </a:r>
            <a:endParaRPr lang="en-US" altLang="en-US" sz="3200" b="1" dirty="0">
              <a:solidFill>
                <a:srgbClr val="FF0000"/>
              </a:solidFill>
              <a:cs typeface="Arial" panose="020B0604020202020204" pitchFamily="34" charset="0"/>
            </a:endParaRPr>
          </a:p>
        </p:txBody>
      </p:sp>
      <p:sp>
        <p:nvSpPr>
          <p:cNvPr id="124934" name="Line 28"/>
          <p:cNvSpPr>
            <a:spLocks noChangeShapeType="1"/>
          </p:cNvSpPr>
          <p:nvPr/>
        </p:nvSpPr>
        <p:spPr bwMode="auto">
          <a:xfrm flipH="1" flipV="1">
            <a:off x="6248400" y="3733800"/>
            <a:ext cx="76200" cy="1295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sz="2800" b="1" dirty="0">
              <a:cs typeface="Arial" panose="020B0604020202020204" pitchFamily="34" charset="0"/>
            </a:endParaRPr>
          </a:p>
        </p:txBody>
      </p:sp>
      <p:sp>
        <p:nvSpPr>
          <p:cNvPr id="124935" name="Line 29"/>
          <p:cNvSpPr>
            <a:spLocks noChangeShapeType="1"/>
          </p:cNvSpPr>
          <p:nvPr/>
        </p:nvSpPr>
        <p:spPr bwMode="auto">
          <a:xfrm flipH="1" flipV="1">
            <a:off x="3733800" y="5029200"/>
            <a:ext cx="1676400" cy="2286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sz="28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Effect transition="in" filter="fade">
                                      <p:cBhvr>
                                        <p:cTn id="7" dur="2000"/>
                                        <p:tgtEl>
                                          <p:spTgt spid="79886"/>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79899"/>
                                        </p:tgtEl>
                                      </p:cBhvr>
                                    </p:animEffect>
                                    <p:animScale>
                                      <p:cBhvr>
                                        <p:cTn id="10" dur="250" autoRev="1" fill="hold"/>
                                        <p:tgtEl>
                                          <p:spTgt spid="79899"/>
                                        </p:tgtEl>
                                      </p:cBhvr>
                                      <p:by x="105000" y="105000"/>
                                    </p:animScale>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79887"/>
                                        </p:tgtEl>
                                        <p:attrNameLst>
                                          <p:attrName>style.visibility</p:attrName>
                                        </p:attrNameLst>
                                      </p:cBhvr>
                                      <p:to>
                                        <p:strVal val="visible"/>
                                      </p:to>
                                    </p:set>
                                  </p:childTnLst>
                                </p:cTn>
                              </p:par>
                              <p:par>
                                <p:cTn id="14" presetID="8" presetClass="emph" presetSubtype="0" fill="hold" nodeType="withEffect">
                                  <p:stCondLst>
                                    <p:cond delay="0"/>
                                  </p:stCondLst>
                                  <p:childTnLst>
                                    <p:animRot by="21600000">
                                      <p:cBhvr>
                                        <p:cTn id="15" dur="2000" fill="hold"/>
                                        <p:tgtEl>
                                          <p:spTgt spid="7989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46888"/>
          </a:xfrm>
          <a:noFill/>
        </p:spPr>
      </p:pic>
      <p:pic>
        <p:nvPicPr>
          <p:cNvPr id="125954" name="Picture 4" descr="mapfei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990600"/>
            <a:ext cx="3813175" cy="5419725"/>
          </a:xfrm>
          <a:noFill/>
        </p:spPr>
      </p:pic>
      <p:sp>
        <p:nvSpPr>
          <p:cNvPr id="125955" name="Text Box 7"/>
          <p:cNvSpPr txBox="1">
            <a:spLocks noChangeArrowheads="1"/>
          </p:cNvSpPr>
          <p:nvPr/>
        </p:nvSpPr>
        <p:spPr bwMode="auto">
          <a:xfrm>
            <a:off x="4800600" y="990600"/>
            <a:ext cx="3733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600" b="1" dirty="0">
                <a:solidFill>
                  <a:srgbClr val="0000FF"/>
                </a:solidFill>
                <a:cs typeface="Arial" panose="020B0604020202020204" pitchFamily="34" charset="0"/>
              </a:rPr>
              <a:t>هنا وفقاً للسكان المحليين والعلماء والأساطير، أن موسى ضرب صخرة بعصاه، وأخرج نبعاً حتى يتمكن قومه من الشرب. فيران هي أيضاً موقع رفيديم، الواحة الأسطورية التي عسكر فيها العبرانيون وقاتلوا عماليق.</a:t>
            </a:r>
            <a:endParaRPr lang="en-US" altLang="en-US" sz="3600" b="1" dirty="0">
              <a:solidFill>
                <a:srgbClr val="0000FF"/>
              </a:solidFill>
              <a:cs typeface="Arial" panose="020B0604020202020204" pitchFamily="34" charset="0"/>
            </a:endParaRPr>
          </a:p>
        </p:txBody>
      </p:sp>
      <p:sp>
        <p:nvSpPr>
          <p:cNvPr id="125956" name="Text Box 8"/>
          <p:cNvSpPr txBox="1">
            <a:spLocks noChangeArrowheads="1"/>
          </p:cNvSpPr>
          <p:nvPr/>
        </p:nvSpPr>
        <p:spPr bwMode="auto">
          <a:xfrm>
            <a:off x="685800" y="116632"/>
            <a:ext cx="708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4000" b="1" dirty="0">
                <a:solidFill>
                  <a:srgbClr val="FF0000"/>
                </a:solidFill>
                <a:cs typeface="Arial" panose="020B0604020202020204" pitchFamily="34" charset="0"/>
              </a:rPr>
              <a:t>وادي فيران – وادي سيناء الأكبر</a:t>
            </a:r>
            <a:r>
              <a:rPr lang="en-US" altLang="en-US" sz="4000" b="1" dirty="0">
                <a:cs typeface="Arial" panose="020B0604020202020204" pitchFamily="34" charset="0"/>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pic>
        <p:nvPicPr>
          <p:cNvPr id="126978" name="Picture 7" descr="St Catherine Monastr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3048000"/>
            <a:ext cx="4114800" cy="2138363"/>
          </a:xfrm>
          <a:noFill/>
        </p:spPr>
      </p:pic>
      <p:sp>
        <p:nvSpPr>
          <p:cNvPr id="126979" name="Text Box 3"/>
          <p:cNvSpPr txBox="1">
            <a:spLocks noChangeArrowheads="1"/>
          </p:cNvSpPr>
          <p:nvPr/>
        </p:nvSpPr>
        <p:spPr bwMode="auto">
          <a:xfrm>
            <a:off x="533400" y="116632"/>
            <a:ext cx="807104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t>يقع دير سانت كاترين أسفل الجبل الذي يقال إن موسى تلقى فيه الوصايا العشر، وكان أحد أكبر مراكز الحج الديني في العالم لأكثر من خمسة عشر قرناً. تقع داخل أسوارها المهيبة قلعة لا مثيل لها، وهي غنية بشكل لا يصدق بالهياكل الدينية والتاريخية الهامة.</a:t>
            </a:r>
            <a:endParaRPr lang="en-US" altLang="en-US" sz="3200" b="1" dirty="0"/>
          </a:p>
        </p:txBody>
      </p:sp>
      <p:sp>
        <p:nvSpPr>
          <p:cNvPr id="126980" name="Text Box 4"/>
          <p:cNvSpPr txBox="1">
            <a:spLocks noChangeArrowheads="1"/>
          </p:cNvSpPr>
          <p:nvPr/>
        </p:nvSpPr>
        <p:spPr bwMode="auto">
          <a:xfrm>
            <a:off x="4648200" y="2884488"/>
            <a:ext cx="4495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t>من ضمن كنوزها يوجد مكتبة للمخطوطات القديمة والعملات، التي تأتي في المرتبة الثانية بعد الفاتيكان نفسه، وكنيسة من القرن السادس تشتهر بأنها تقع مباشرة على موقع العليقة المشتعلة، ببساطة فإن الدير هو سمة مميزة للأرض المقدسة. </a:t>
            </a:r>
            <a:endParaRPr lang="en-US" altLang="en-US" sz="32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3" name="Picture 7" descr="St Catherine's Monastery 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114800" cy="3200400"/>
          </a:xfrm>
          <a:noFill/>
        </p:spPr>
      </p:pic>
      <p:pic>
        <p:nvPicPr>
          <p:cNvPr id="101386" name="Picture 10" descr="St Catherine's Monastery and mountai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143250"/>
            <a:ext cx="4953000" cy="3714750"/>
          </a:xfrm>
          <a:noFill/>
        </p:spPr>
      </p:pic>
      <p:pic>
        <p:nvPicPr>
          <p:cNvPr id="101392" name="Picture 16" descr="t_St%20Catherine's%20Monaster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Picture 13" descr="St Catherine's Monastery garden"/>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953000" y="3714750"/>
            <a:ext cx="4191000" cy="3143250"/>
          </a:xfrm>
          <a:noFill/>
        </p:spPr>
      </p:pic>
      <p:pic>
        <p:nvPicPr>
          <p:cNvPr id="101379" name="Picture 3" descr="monastery2"/>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667000" y="1219200"/>
            <a:ext cx="3278188" cy="4038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box(in)">
                                      <p:cBhvr>
                                        <p:cTn id="7" dur="500"/>
                                        <p:tgtEl>
                                          <p:spTgt spid="101383"/>
                                        </p:tgtEl>
                                      </p:cBhvr>
                                    </p:animEffect>
                                  </p:childTnLst>
                                </p:cTn>
                              </p:par>
                            </p:childTnLst>
                          </p:cTn>
                        </p:par>
                        <p:par>
                          <p:cTn id="8" fill="hold" nodeType="afterGroup">
                            <p:stCondLst>
                              <p:cond delay="500"/>
                            </p:stCondLst>
                            <p:childTnLst>
                              <p:par>
                                <p:cTn id="9" presetID="13" presetClass="entr" presetSubtype="16" fill="hold" nodeType="afterEffect">
                                  <p:stCondLst>
                                    <p:cond delay="3500"/>
                                  </p:stCondLst>
                                  <p:childTnLst>
                                    <p:set>
                                      <p:cBhvr>
                                        <p:cTn id="10" dur="1" fill="hold">
                                          <p:stCondLst>
                                            <p:cond delay="0"/>
                                          </p:stCondLst>
                                        </p:cTn>
                                        <p:tgtEl>
                                          <p:spTgt spid="101392"/>
                                        </p:tgtEl>
                                        <p:attrNameLst>
                                          <p:attrName>style.visibility</p:attrName>
                                        </p:attrNameLst>
                                      </p:cBhvr>
                                      <p:to>
                                        <p:strVal val="visible"/>
                                      </p:to>
                                    </p:set>
                                    <p:animEffect transition="in" filter="plus(in)">
                                      <p:cBhvr>
                                        <p:cTn id="11" dur="2000"/>
                                        <p:tgtEl>
                                          <p:spTgt spid="101392"/>
                                        </p:tgtEl>
                                      </p:cBhvr>
                                    </p:animEffect>
                                  </p:childTnLst>
                                </p:cTn>
                              </p:par>
                            </p:childTnLst>
                          </p:cTn>
                        </p:par>
                        <p:par>
                          <p:cTn id="12" fill="hold" nodeType="afterGroup">
                            <p:stCondLst>
                              <p:cond delay="6000"/>
                            </p:stCondLst>
                            <p:childTnLst>
                              <p:par>
                                <p:cTn id="13" presetID="4" presetClass="entr" presetSubtype="16" fill="hold" nodeType="afterEffect">
                                  <p:stCondLst>
                                    <p:cond delay="3000"/>
                                  </p:stCondLst>
                                  <p:childTnLst>
                                    <p:set>
                                      <p:cBhvr>
                                        <p:cTn id="14" dur="1" fill="hold">
                                          <p:stCondLst>
                                            <p:cond delay="0"/>
                                          </p:stCondLst>
                                        </p:cTn>
                                        <p:tgtEl>
                                          <p:spTgt spid="101386"/>
                                        </p:tgtEl>
                                        <p:attrNameLst>
                                          <p:attrName>style.visibility</p:attrName>
                                        </p:attrNameLst>
                                      </p:cBhvr>
                                      <p:to>
                                        <p:strVal val="visible"/>
                                      </p:to>
                                    </p:set>
                                    <p:animEffect transition="in" filter="box(in)">
                                      <p:cBhvr>
                                        <p:cTn id="15" dur="500"/>
                                        <p:tgtEl>
                                          <p:spTgt spid="101386"/>
                                        </p:tgtEl>
                                      </p:cBhvr>
                                    </p:animEffect>
                                  </p:childTnLst>
                                </p:cTn>
                              </p:par>
                            </p:childTnLst>
                          </p:cTn>
                        </p:par>
                        <p:par>
                          <p:cTn id="16" fill="hold" nodeType="afterGroup">
                            <p:stCondLst>
                              <p:cond delay="9500"/>
                            </p:stCondLst>
                            <p:childTnLst>
                              <p:par>
                                <p:cTn id="17" presetID="10" presetClass="entr" presetSubtype="0" fill="hold" nodeType="afterEffect">
                                  <p:stCondLst>
                                    <p:cond delay="3000"/>
                                  </p:stCondLst>
                                  <p:childTnLst>
                                    <p:set>
                                      <p:cBhvr>
                                        <p:cTn id="18" dur="1" fill="hold">
                                          <p:stCondLst>
                                            <p:cond delay="0"/>
                                          </p:stCondLst>
                                        </p:cTn>
                                        <p:tgtEl>
                                          <p:spTgt spid="101389"/>
                                        </p:tgtEl>
                                        <p:attrNameLst>
                                          <p:attrName>style.visibility</p:attrName>
                                        </p:attrNameLst>
                                      </p:cBhvr>
                                      <p:to>
                                        <p:strVal val="visible"/>
                                      </p:to>
                                    </p:set>
                                    <p:animEffect transition="in" filter="fade">
                                      <p:cBhvr>
                                        <p:cTn id="19" dur="2000"/>
                                        <p:tgtEl>
                                          <p:spTgt spid="101389"/>
                                        </p:tgtEl>
                                      </p:cBhvr>
                                    </p:animEffect>
                                  </p:childTnLst>
                                </p:cTn>
                              </p:par>
                            </p:childTnLst>
                          </p:cTn>
                        </p:par>
                        <p:par>
                          <p:cTn id="20" fill="hold" nodeType="afterGroup">
                            <p:stCondLst>
                              <p:cond delay="14500"/>
                            </p:stCondLst>
                            <p:childTnLst>
                              <p:par>
                                <p:cTn id="21" presetID="39" presetClass="entr" presetSubtype="0" accel="100000" fill="hold" nodeType="afterEffect">
                                  <p:stCondLst>
                                    <p:cond delay="3000"/>
                                  </p:stCondLst>
                                  <p:childTnLst>
                                    <p:set>
                                      <p:cBhvr>
                                        <p:cTn id="22" dur="1" fill="hold">
                                          <p:stCondLst>
                                            <p:cond delay="0"/>
                                          </p:stCondLst>
                                        </p:cTn>
                                        <p:tgtEl>
                                          <p:spTgt spid="101379"/>
                                        </p:tgtEl>
                                        <p:attrNameLst>
                                          <p:attrName>style.visibility</p:attrName>
                                        </p:attrNameLst>
                                      </p:cBhvr>
                                      <p:to>
                                        <p:strVal val="visible"/>
                                      </p:to>
                                    </p:set>
                                    <p:anim calcmode="lin" valueType="num">
                                      <p:cBhvr>
                                        <p:cTn id="23" dur="500" fill="hold"/>
                                        <p:tgtEl>
                                          <p:spTgt spid="101379"/>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1379"/>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1379"/>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2763"/>
          </a:xfrm>
          <a:noFill/>
        </p:spPr>
      </p:pic>
      <p:sp>
        <p:nvSpPr>
          <p:cNvPr id="129026" name="Text Box 3"/>
          <p:cNvSpPr txBox="1">
            <a:spLocks noChangeArrowheads="1"/>
          </p:cNvSpPr>
          <p:nvPr/>
        </p:nvSpPr>
        <p:spPr bwMode="auto">
          <a:xfrm>
            <a:off x="990600" y="115888"/>
            <a:ext cx="731520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4800" b="1" dirty="0">
                <a:solidFill>
                  <a:srgbClr val="FFFFFF"/>
                </a:solidFill>
                <a:cs typeface="Arial" panose="020B0604020202020204" pitchFamily="34" charset="0"/>
              </a:rPr>
              <a:t>ملكة سبأ</a:t>
            </a:r>
            <a:endParaRPr lang="en-US" altLang="en-US" sz="4800" b="1" dirty="0">
              <a:solidFill>
                <a:srgbClr val="FFFFFF"/>
              </a:solidFill>
              <a:cs typeface="Arial" panose="020B0604020202020204" pitchFamily="34" charset="0"/>
            </a:endParaRPr>
          </a:p>
        </p:txBody>
      </p:sp>
      <p:sp>
        <p:nvSpPr>
          <p:cNvPr id="129027" name="Text Box 4"/>
          <p:cNvSpPr txBox="1">
            <a:spLocks noChangeArrowheads="1"/>
          </p:cNvSpPr>
          <p:nvPr/>
        </p:nvSpPr>
        <p:spPr bwMode="auto">
          <a:xfrm>
            <a:off x="882080" y="3717925"/>
            <a:ext cx="571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cs typeface="Arial" panose="020B0604020202020204" pitchFamily="34" charset="0"/>
              </a:rPr>
              <a:t>دعاها يسوع ملكة الجنوب (متى 12: 42)</a:t>
            </a:r>
            <a:endParaRPr lang="en-US" altLang="en-US" sz="3200" b="1" dirty="0">
              <a:cs typeface="Arial" panose="020B0604020202020204" pitchFamily="34" charset="0"/>
            </a:endParaRPr>
          </a:p>
        </p:txBody>
      </p:sp>
      <p:sp>
        <p:nvSpPr>
          <p:cNvPr id="129028" name="Text Box 5"/>
          <p:cNvSpPr txBox="1">
            <a:spLocks noChangeArrowheads="1"/>
          </p:cNvSpPr>
          <p:nvPr/>
        </p:nvSpPr>
        <p:spPr bwMode="auto">
          <a:xfrm>
            <a:off x="-108520" y="4632325"/>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cs typeface="Arial" panose="020B0604020202020204" pitchFamily="34" charset="0"/>
              </a:rPr>
              <a:t>في دانيال 11: 8-9 ملك الجنوب هو ملك مصر.</a:t>
            </a:r>
            <a:endParaRPr lang="en-US" altLang="en-US" sz="3200" b="1" dirty="0">
              <a:cs typeface="Arial" panose="020B0604020202020204" pitchFamily="34" charset="0"/>
            </a:endParaRPr>
          </a:p>
        </p:txBody>
      </p:sp>
      <p:sp>
        <p:nvSpPr>
          <p:cNvPr id="129029" name="Text Box 6"/>
          <p:cNvSpPr txBox="1">
            <a:spLocks noChangeArrowheads="1"/>
          </p:cNvSpPr>
          <p:nvPr/>
        </p:nvSpPr>
        <p:spPr bwMode="auto">
          <a:xfrm>
            <a:off x="882080" y="5546725"/>
            <a:ext cx="5715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cs typeface="Arial" panose="020B0604020202020204" pitchFamily="34" charset="0"/>
              </a:rPr>
              <a:t>يوسيفوس: كان هناك حينها امرأة هي ملكة مصر وأثيوبيا</a:t>
            </a:r>
            <a:endParaRPr lang="en-US" altLang="en-US" sz="3200" b="1" dirty="0">
              <a:cs typeface="Arial" panose="020B0604020202020204" pitchFamily="34" charset="0"/>
            </a:endParaRPr>
          </a:p>
        </p:txBody>
      </p:sp>
      <p:sp>
        <p:nvSpPr>
          <p:cNvPr id="129030" name="Text Box 7"/>
          <p:cNvSpPr txBox="1">
            <a:spLocks noChangeArrowheads="1"/>
          </p:cNvSpPr>
          <p:nvPr/>
        </p:nvSpPr>
        <p:spPr bwMode="auto">
          <a:xfrm>
            <a:off x="990600" y="1014413"/>
            <a:ext cx="7391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cs typeface="Arial" panose="020B0604020202020204" pitchFamily="34" charset="0"/>
              </a:rPr>
              <a:t>وسمعت ملكة سبأ بخبر سليمان لمجد الرب، فأتت لتمتحنه بمسائل 2 فأتت إلى أورشليم بموكب عظيم جداً، بجمال حاملة أطياباً وذهباً كثيراً جداً وحجارة كريمة، وأتت إلى سليمان وكلمته بكل ما كان بقلبها.               (1 مل 10: 1-2)</a:t>
            </a:r>
            <a:endParaRPr lang="en-US" altLang="en-US" sz="3200" b="1" dirty="0">
              <a:cs typeface="Arial" panose="020B0604020202020204" pitchFamily="34" charset="0"/>
            </a:endParaRPr>
          </a:p>
        </p:txBody>
      </p:sp>
      <p:pic>
        <p:nvPicPr>
          <p:cNvPr id="102408" name="Picture 8" descr="egypt4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114800"/>
            <a:ext cx="21002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2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sp>
        <p:nvSpPr>
          <p:cNvPr id="130050" name="Rectangle 4"/>
          <p:cNvSpPr>
            <a:spLocks noGrp="1" noChangeArrowheads="1"/>
          </p:cNvSpPr>
          <p:nvPr>
            <p:ph type="title"/>
          </p:nvPr>
        </p:nvSpPr>
        <p:spPr>
          <a:xfrm>
            <a:off x="0" y="260648"/>
            <a:ext cx="9144000" cy="792163"/>
          </a:xfrm>
        </p:spPr>
        <p:txBody>
          <a:bodyPr/>
          <a:lstStyle/>
          <a:p>
            <a:pPr eaLnBrk="1" hangingPunct="1"/>
            <a:r>
              <a:rPr lang="ar-JO" altLang="en-US" sz="3600" dirty="0">
                <a:ea typeface="ＭＳ Ｐゴシック" pitchFamily="34" charset="-128"/>
                <a:cs typeface="Arial" panose="020B0604020202020204" pitchFamily="34" charset="0"/>
              </a:rPr>
              <a:t>هيكل الملكة حتشبسوت في الأقصر</a:t>
            </a:r>
            <a:endParaRPr lang="en-US" altLang="en-US" sz="3600" dirty="0">
              <a:ea typeface="ＭＳ Ｐゴシック" pitchFamily="34" charset="-128"/>
              <a:cs typeface="Arial" panose="020B0604020202020204" pitchFamily="34" charset="0"/>
            </a:endParaRPr>
          </a:p>
        </p:txBody>
      </p:sp>
      <p:pic>
        <p:nvPicPr>
          <p:cNvPr id="130051" name="Picture 3" descr="Queen Hatshepsut's temple at Luxo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0528" y="1847850"/>
            <a:ext cx="9483912" cy="3105150"/>
          </a:xfrm>
          <a:noFill/>
        </p:spPr>
      </p:pic>
      <p:sp>
        <p:nvSpPr>
          <p:cNvPr id="130052" name="Text Box 6"/>
          <p:cNvSpPr txBox="1">
            <a:spLocks noChangeArrowheads="1"/>
          </p:cNvSpPr>
          <p:nvPr/>
        </p:nvSpPr>
        <p:spPr bwMode="auto">
          <a:xfrm>
            <a:off x="0" y="109884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3200" b="1" dirty="0">
                <a:solidFill>
                  <a:schemeClr val="tx2"/>
                </a:solidFill>
                <a:cs typeface="Arial" panose="020B0604020202020204" pitchFamily="34" charset="0"/>
              </a:rPr>
              <a:t>هل كانت هي ملكة سبأ؟</a:t>
            </a:r>
            <a:endParaRPr lang="en-US" altLang="en-US" sz="3200" b="1" dirty="0">
              <a:solidFill>
                <a:schemeClr val="tx2"/>
              </a:solidFill>
              <a:cs typeface="Arial" panose="020B0604020202020204" pitchFamily="34" charset="0"/>
            </a:endParaRPr>
          </a:p>
        </p:txBody>
      </p:sp>
      <p:sp>
        <p:nvSpPr>
          <p:cNvPr id="130053" name="Text Box 7"/>
          <p:cNvSpPr txBox="1">
            <a:spLocks noChangeArrowheads="1"/>
          </p:cNvSpPr>
          <p:nvPr/>
        </p:nvSpPr>
        <p:spPr bwMode="auto">
          <a:xfrm>
            <a:off x="838200" y="4953000"/>
            <a:ext cx="7315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3600" b="1" dirty="0">
                <a:cs typeface="Arial" panose="020B0604020202020204" pitchFamily="34" charset="0"/>
              </a:rPr>
              <a:t>على جدار هيكل حتشبسوت الجنائزي في الدير البحري، تركت الملكة سجلاً مفصلاً عن زيارتها إلى أرض البنط.</a:t>
            </a:r>
            <a:endParaRPr lang="en-US" altLang="en-US" sz="3600" b="1" dirty="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2763"/>
          </a:xfrm>
          <a:noFill/>
        </p:spPr>
      </p:pic>
      <p:sp>
        <p:nvSpPr>
          <p:cNvPr id="131074" name="Text Box 3"/>
          <p:cNvSpPr txBox="1">
            <a:spLocks noChangeArrowheads="1"/>
          </p:cNvSpPr>
          <p:nvPr/>
        </p:nvSpPr>
        <p:spPr bwMode="auto">
          <a:xfrm>
            <a:off x="152400" y="76200"/>
            <a:ext cx="5362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3600" b="1" dirty="0">
                <a:cs typeface="Arial" panose="020B0604020202020204" pitchFamily="34" charset="0"/>
              </a:rPr>
              <a:t>الفرعون شيشق</a:t>
            </a:r>
            <a:endParaRPr lang="en-US" altLang="en-US" sz="3600" b="1" dirty="0">
              <a:cs typeface="Arial" panose="020B0604020202020204" pitchFamily="34" charset="0"/>
            </a:endParaRPr>
          </a:p>
        </p:txBody>
      </p:sp>
      <p:sp>
        <p:nvSpPr>
          <p:cNvPr id="131075" name="Text Box 4"/>
          <p:cNvSpPr txBox="1">
            <a:spLocks noChangeArrowheads="1"/>
          </p:cNvSpPr>
          <p:nvPr/>
        </p:nvSpPr>
        <p:spPr bwMode="auto">
          <a:xfrm>
            <a:off x="35497" y="862841"/>
            <a:ext cx="525658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zh-CN" sz="3200" b="1" dirty="0">
                <a:cs typeface="Arial" panose="020B0604020202020204" pitchFamily="34" charset="0"/>
              </a:rPr>
              <a:t>وفي السنة الخامسة للملك رحبعام، صعد شيشق ملك مصر إلى أورشليم، وأخذ خزائن بيت الرب وخزائن بيت الملك (1 ملوك 14: 25-26)</a:t>
            </a:r>
            <a:endParaRPr lang="en-US" altLang="en-US" sz="3200" b="1" dirty="0">
              <a:cs typeface="Arial" panose="020B0604020202020204" pitchFamily="34" charset="0"/>
            </a:endParaRPr>
          </a:p>
        </p:txBody>
      </p:sp>
      <p:sp>
        <p:nvSpPr>
          <p:cNvPr id="131076" name="Text Box 5"/>
          <p:cNvSpPr txBox="1">
            <a:spLocks noChangeArrowheads="1"/>
          </p:cNvSpPr>
          <p:nvPr/>
        </p:nvSpPr>
        <p:spPr bwMode="auto">
          <a:xfrm>
            <a:off x="152400" y="3468484"/>
            <a:ext cx="874008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ar-JO" altLang="en-US" sz="3200" b="1" dirty="0">
                <a:cs typeface="Arial" panose="020B0604020202020204" pitchFamily="34" charset="0"/>
              </a:rPr>
              <a:t>يؤكد يوسيفوس تسلسل الأحداث المقترح هنا: عندما سقط (شيشق) على بلاد العبرانيين، استولى على أقوى مدن مملكة رحبعام دون قتال؛ ووضع فيها حاميات وجاء أخيراً إلى أورشليم. ولما استولى شيشق على المدينة دون قتال لأن رحبعام كان خائفاً... نهب الهيكل وأفرغ خزائن الله وخزائن الملك.</a:t>
            </a:r>
          </a:p>
          <a:p>
            <a:pPr eaLnBrk="1" hangingPunct="1">
              <a:spcBef>
                <a:spcPct val="50000"/>
              </a:spcBef>
            </a:pPr>
            <a:r>
              <a:rPr lang="ar-JO" altLang="en-US" sz="2800" b="1" dirty="0">
                <a:cs typeface="Arial" panose="020B0604020202020204" pitchFamily="34" charset="0"/>
              </a:rPr>
              <a:t>يوسيفوس، آثار اليهود، 8، 10، 2-3</a:t>
            </a:r>
            <a:endParaRPr lang="en-US" altLang="en-US" sz="2800" b="1" dirty="0">
              <a:cs typeface="Arial" panose="020B0604020202020204" pitchFamily="34" charset="0"/>
            </a:endParaRPr>
          </a:p>
        </p:txBody>
      </p:sp>
      <p:pic>
        <p:nvPicPr>
          <p:cNvPr id="104454" name="Picture 6" descr="Pharao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0"/>
            <a:ext cx="3657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4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ar-JO" altLang="en-US" sz="4000" dirty="0">
                <a:solidFill>
                  <a:srgbClr val="FF0000"/>
                </a:solidFill>
                <a:ea typeface="ＭＳ Ｐゴシック" pitchFamily="34" charset="-128"/>
              </a:rPr>
              <a:t>أسس الخروج التقويم اليهودي أيضاً</a:t>
            </a:r>
            <a:endParaRPr lang="en-US" altLang="en-US" sz="4000" dirty="0">
              <a:solidFill>
                <a:srgbClr val="FF0000"/>
              </a:solidFill>
              <a:ea typeface="ＭＳ Ｐゴシック" pitchFamily="34" charset="-128"/>
            </a:endParaRPr>
          </a:p>
        </p:txBody>
      </p:sp>
      <p:pic>
        <p:nvPicPr>
          <p:cNvPr id="132099" name="Picture 6"/>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28600" y="1876425"/>
            <a:ext cx="4572000" cy="3790950"/>
          </a:xfrm>
          <a:noFill/>
        </p:spPr>
      </p:pic>
      <p:sp>
        <p:nvSpPr>
          <p:cNvPr id="132100" name="Rectangle 8"/>
          <p:cNvSpPr>
            <a:spLocks noChangeArrowheads="1"/>
          </p:cNvSpPr>
          <p:nvPr/>
        </p:nvSpPr>
        <p:spPr bwMode="auto">
          <a:xfrm>
            <a:off x="4800600" y="1524000"/>
            <a:ext cx="426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spcBef>
                <a:spcPct val="20000"/>
              </a:spcBef>
              <a:buFontTx/>
              <a:buChar char="•"/>
            </a:pPr>
            <a:r>
              <a:rPr lang="ar-JO" altLang="en-US" sz="3200" b="1" dirty="0">
                <a:ea typeface="SimSun" pitchFamily="2" charset="-122"/>
              </a:rPr>
              <a:t>تأسس النقويم الديني اليهودي في خر 12: 2، تابعاً قصة التكوين وكان مساء وكان صباح يوماً واحداً، يوماً ثانياً ... الخ. ولذلك فإن يومهم المكون من 24 ساعة يبدأ عند الغسق (حوالي الساعة 6:00 مساءً)، السنة العبرية طولها 360 يوماً.</a:t>
            </a:r>
            <a:endParaRPr lang="en-US" altLang="en-US" sz="3200" b="1" dirty="0">
              <a:ea typeface="SimSun" pitchFamily="2"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026"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57150"/>
            <a:ext cx="9144000" cy="6915150"/>
          </a:xfrm>
          <a:noFill/>
        </p:spPr>
      </p:pic>
      <p:sp>
        <p:nvSpPr>
          <p:cNvPr id="133122" name="Rectangle 1027"/>
          <p:cNvSpPr>
            <a:spLocks noChangeArrowheads="1"/>
          </p:cNvSpPr>
          <p:nvPr/>
        </p:nvSpPr>
        <p:spPr bwMode="auto">
          <a:xfrm>
            <a:off x="0" y="409575"/>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4800" b="1" dirty="0">
                <a:cs typeface="Arial" panose="020B0604020202020204" pitchFamily="34" charset="0"/>
              </a:rPr>
              <a:t>سفر يوسف ومريم إلى مصر</a:t>
            </a:r>
            <a:endParaRPr lang="en-US" altLang="en-US" sz="4800" b="1" dirty="0">
              <a:cs typeface="Arial" panose="020B0604020202020204" pitchFamily="34" charset="0"/>
            </a:endParaRPr>
          </a:p>
        </p:txBody>
      </p:sp>
      <p:pic>
        <p:nvPicPr>
          <p:cNvPr id="133123" name="Picture 1028" descr="background_egyp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286000"/>
            <a:ext cx="8153400" cy="4117975"/>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sp>
        <p:nvSpPr>
          <p:cNvPr id="134146" name="Rectangle 4"/>
          <p:cNvSpPr>
            <a:spLocks noGrp="1" noChangeArrowheads="1"/>
          </p:cNvSpPr>
          <p:nvPr>
            <p:ph type="title"/>
          </p:nvPr>
        </p:nvSpPr>
        <p:spPr>
          <a:xfrm>
            <a:off x="4267200" y="304800"/>
            <a:ext cx="4495800" cy="2971800"/>
          </a:xfrm>
        </p:spPr>
        <p:txBody>
          <a:bodyPr/>
          <a:lstStyle/>
          <a:p>
            <a:pPr eaLnBrk="1" hangingPunct="1"/>
            <a:r>
              <a:rPr lang="ar-JO" altLang="en-US" sz="3600" dirty="0">
                <a:solidFill>
                  <a:schemeClr val="tx1"/>
                </a:solidFill>
                <a:ea typeface="ＭＳ Ｐゴシック" pitchFamily="34" charset="-128"/>
                <a:cs typeface="Arial" panose="020B0604020202020204" pitchFamily="34" charset="0"/>
              </a:rPr>
              <a:t>تم إيجاد رسم كنيسة قبطية عن يوسف، مريم ويسوع  في مصر </a:t>
            </a:r>
            <a:endParaRPr lang="en-US" altLang="en-US" sz="4000" dirty="0">
              <a:solidFill>
                <a:schemeClr val="tx1"/>
              </a:solidFill>
              <a:ea typeface="ＭＳ Ｐゴシック" pitchFamily="34" charset="-128"/>
              <a:cs typeface="Arial" panose="020B0604020202020204" pitchFamily="34" charset="0"/>
            </a:endParaRPr>
          </a:p>
        </p:txBody>
      </p:sp>
      <p:pic>
        <p:nvPicPr>
          <p:cNvPr id="134147" name="Picture 3" descr="An icon showing the flight o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3867150" cy="68580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400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26200" imgH="2843280" progId="">
                  <p:embed/>
                </p:oleObj>
              </mc:Choice>
              <mc:Fallback>
                <p:oleObj name="Document" r:id="rId5" imgW="6226200" imgH="2843280" progId="">
                  <p:embed/>
                  <p:pic>
                    <p:nvPicPr>
                      <p:cNvPr id="38400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69863" marR="0" lvl="0" indent="-169863"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يقول علماء مصريات آخرون إن رعمسيس بدأ حكمه عام 1304 أو 1292-1290. من الصعب التأكد من التواريخ المطلقة.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3174025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02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7" desc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349250"/>
            <a:ext cx="9144000" cy="7534275"/>
          </a:xfrm>
          <a:noFill/>
        </p:spPr>
      </p:pic>
      <p:sp>
        <p:nvSpPr>
          <p:cNvPr id="118795" name="Text Box 11"/>
          <p:cNvSpPr txBox="1">
            <a:spLocks noChangeArrowheads="1"/>
          </p:cNvSpPr>
          <p:nvPr/>
        </p:nvSpPr>
        <p:spPr bwMode="auto">
          <a:xfrm>
            <a:off x="6400800" y="5118100"/>
            <a:ext cx="1483568" cy="1754326"/>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square">
            <a:spAutoFit/>
          </a:bodyPr>
          <a:lstStyle/>
          <a:p>
            <a:pPr algn="ctr">
              <a:spcBef>
                <a:spcPct val="50000"/>
              </a:spcBef>
              <a:defRPr/>
            </a:pPr>
            <a:r>
              <a:rPr lang="ar-JO" sz="3600" b="1" dirty="0">
                <a:solidFill>
                  <a:schemeClr val="bg1"/>
                </a:solidFill>
                <a:ea typeface="+mn-ea"/>
                <a:cs typeface="Arial" panose="020B0604020202020204" pitchFamily="34" charset="0"/>
              </a:rPr>
              <a:t>لوحة الطفل يسوع</a:t>
            </a:r>
            <a:endParaRPr lang="en-US" sz="3600" b="1" dirty="0">
              <a:solidFill>
                <a:schemeClr val="bg1"/>
              </a:solidFill>
              <a:ea typeface="+mn-ea"/>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WordArt 4"/>
          <p:cNvSpPr>
            <a:spLocks noChangeArrowheads="1" noChangeShapeType="1" noTextEdit="1"/>
          </p:cNvSpPr>
          <p:nvPr/>
        </p:nvSpPr>
        <p:spPr bwMode="auto">
          <a:xfrm>
            <a:off x="1600200" y="609600"/>
            <a:ext cx="5676900" cy="6381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0" cap="none" spc="0" normalizeH="0" baseline="0" noProof="0" dirty="0">
                <a:ln w="9525">
                  <a:solidFill>
                    <a:srgbClr val="FFFF00"/>
                  </a:solidFill>
                  <a:round/>
                  <a:headEnd/>
                  <a:tailEnd/>
                </a:ln>
                <a:solidFill>
                  <a:srgbClr val="FFFF00"/>
                </a:solidFill>
                <a:effectLst>
                  <a:outerShdw blurRad="63500" dist="563972" dir="14049741" sx="125000" sy="125000" algn="tl" rotWithShape="0">
                    <a:srgbClr val="C7DFD3">
                      <a:alpha val="74997"/>
                    </a:srgbClr>
                  </a:outerShdw>
                </a:effectLst>
                <a:uLnTx/>
                <a:uFillTx/>
                <a:latin typeface="Times New Roman"/>
                <a:ea typeface="Times New Roman"/>
                <a:cs typeface="Times New Roman"/>
              </a:rPr>
              <a:t>إله المصريين الأعلى</a:t>
            </a:r>
            <a:endParaRPr kumimoji="0" lang="en-US" sz="4400" b="1" i="0" u="none" strike="noStrike" kern="10" cap="none" spc="0" normalizeH="0" baseline="0" noProof="0" dirty="0">
              <a:ln w="9525">
                <a:solidFill>
                  <a:srgbClr val="FFFF00"/>
                </a:solidFill>
                <a:round/>
                <a:headEnd/>
                <a:tailEnd/>
              </a:ln>
              <a:solidFill>
                <a:srgbClr val="FFFF00"/>
              </a:solidFill>
              <a:effectLst>
                <a:outerShdw blurRad="63500" dist="563972" dir="14049741" sx="125000" sy="125000" algn="tl" rotWithShape="0">
                  <a:srgbClr val="C7DFD3">
                    <a:alpha val="74997"/>
                  </a:srgbClr>
                </a:outerShdw>
              </a:effectLst>
              <a:uLnTx/>
              <a:uFillTx/>
              <a:latin typeface="Times New Roman"/>
              <a:ea typeface="Times New Roman"/>
              <a:cs typeface="Times New Roman"/>
            </a:endParaRPr>
          </a:p>
        </p:txBody>
      </p:sp>
      <p:sp>
        <p:nvSpPr>
          <p:cNvPr id="45061" name="Text Box 5"/>
          <p:cNvSpPr txBox="1">
            <a:spLocks noChangeArrowheads="1"/>
          </p:cNvSpPr>
          <p:nvPr/>
        </p:nvSpPr>
        <p:spPr bwMode="auto">
          <a:xfrm>
            <a:off x="4565650" y="1752600"/>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ملك الآلهة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062" name="Text Box 6"/>
          <p:cNvSpPr txBox="1">
            <a:spLocks noChangeArrowheads="1"/>
          </p:cNvSpPr>
          <p:nvPr/>
        </p:nvSpPr>
        <p:spPr bwMode="auto">
          <a:xfrm>
            <a:off x="4572000" y="23463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رجل برأس كبش</a:t>
            </a:r>
            <a:endParaRPr kumimoji="0" lang="en-US" sz="11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5063" name="Text Box 7"/>
          <p:cNvSpPr txBox="1">
            <a:spLocks noChangeArrowheads="1"/>
          </p:cNvSpPr>
          <p:nvPr/>
        </p:nvSpPr>
        <p:spPr bwMode="auto">
          <a:xfrm>
            <a:off x="4572000" y="2955925"/>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ارتدى قبعة برقوق النعامة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064" name="Text Box 8"/>
          <p:cNvSpPr txBox="1">
            <a:spLocks noChangeArrowheads="1"/>
          </p:cNvSpPr>
          <p:nvPr/>
        </p:nvSpPr>
        <p:spPr bwMode="auto">
          <a:xfrm>
            <a:off x="4572000" y="3565525"/>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دعي لاحقاً آمون رع</a:t>
            </a:r>
            <a:endParaRPr kumimoji="0" lang="en-US" sz="11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5065" name="Text Box 9"/>
          <p:cNvSpPr txBox="1">
            <a:spLocks noChangeArrowheads="1"/>
          </p:cNvSpPr>
          <p:nvPr/>
        </p:nvSpPr>
        <p:spPr bwMode="auto">
          <a:xfrm>
            <a:off x="8205788" y="76200"/>
            <a:ext cx="881973"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pitchFamily="-112" charset="-128"/>
                <a:cs typeface="Arial" panose="020B0604020202020204" pitchFamily="34" charset="0"/>
              </a:rPr>
              <a:t>160ج</a:t>
            </a:r>
            <a:endParaRPr kumimoji="0" lang="en-US" sz="2400" b="1" u="none" strike="noStrike" kern="1200" cap="none" spc="0" normalizeH="0" baseline="0" noProof="0" dirty="0">
              <a:ln>
                <a:noFill/>
              </a:ln>
              <a:solidFill>
                <a:srgbClr val="FFFFFF"/>
              </a:solidFill>
              <a:effectLst/>
              <a:uLnTx/>
              <a:uFillTx/>
              <a:ea typeface="ＭＳ Ｐゴシック" pitchFamily="-112" charset="-128"/>
              <a:cs typeface="Arial" panose="020B0604020202020204" pitchFamily="34" charset="0"/>
            </a:endParaRPr>
          </a:p>
        </p:txBody>
      </p:sp>
      <p:sp>
        <p:nvSpPr>
          <p:cNvPr id="10" name="Title 9"/>
          <p:cNvSpPr>
            <a:spLocks noGrp="1"/>
          </p:cNvSpPr>
          <p:nvPr>
            <p:ph type="title"/>
          </p:nvPr>
        </p:nvSpPr>
        <p:spPr>
          <a:xfrm>
            <a:off x="228600" y="5029200"/>
            <a:ext cx="8915400" cy="1143000"/>
          </a:xfrm>
        </p:spPr>
        <p:txBody>
          <a:bodyPr/>
          <a:lstStyle/>
          <a:p>
            <a:r>
              <a:rPr lang="ar-JO" sz="20000" dirty="0">
                <a:solidFill>
                  <a:schemeClr val="tx1"/>
                </a:solidFill>
                <a:effectLst>
                  <a:outerShdw blurRad="38100" dist="38100" dir="2700000" algn="tl">
                    <a:srgbClr val="000000"/>
                  </a:outerShdw>
                </a:effectLst>
                <a:ea typeface="ＭＳ Ｐゴシック" charset="0"/>
              </a:rPr>
              <a:t>آمون</a:t>
            </a:r>
            <a:endParaRPr lang="en-US" dirty="0">
              <a:effectLst>
                <a:outerShdw blurRad="38100" dist="38100" dir="2700000" algn="tl">
                  <a:srgbClr val="FFFFFF"/>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1000" fill="hold"/>
                                        <p:tgtEl>
                                          <p:spTgt spid="45060"/>
                                        </p:tgtEl>
                                        <p:attrNameLst>
                                          <p:attrName>ppt_w</p:attrName>
                                        </p:attrNameLst>
                                      </p:cBhvr>
                                      <p:tavLst>
                                        <p:tav tm="0">
                                          <p:val>
                                            <p:fltVal val="0"/>
                                          </p:val>
                                        </p:tav>
                                        <p:tav tm="100000">
                                          <p:val>
                                            <p:strVal val="#ppt_w"/>
                                          </p:val>
                                        </p:tav>
                                      </p:tavLst>
                                    </p:anim>
                                    <p:anim calcmode="lin" valueType="num">
                                      <p:cBhvr>
                                        <p:cTn id="8" dur="1000" fill="hold"/>
                                        <p:tgtEl>
                                          <p:spTgt spid="45060"/>
                                        </p:tgtEl>
                                        <p:attrNameLst>
                                          <p:attrName>ppt_h</p:attrName>
                                        </p:attrNameLst>
                                      </p:cBhvr>
                                      <p:tavLst>
                                        <p:tav tm="0">
                                          <p:val>
                                            <p:fltVal val="0"/>
                                          </p:val>
                                        </p:tav>
                                        <p:tav tm="100000">
                                          <p:val>
                                            <p:strVal val="#ppt_h"/>
                                          </p:val>
                                        </p:tav>
                                      </p:tavLst>
                                    </p:anim>
                                    <p:anim calcmode="lin" valueType="num">
                                      <p:cBhvr>
                                        <p:cTn id="9" dur="1000" fill="hold"/>
                                        <p:tgtEl>
                                          <p:spTgt spid="450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0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iterate type="wd">
                                    <p:tmAbs val="300"/>
                                  </p:iterate>
                                  <p:childTnLst>
                                    <p:set>
                                      <p:cBhvr>
                                        <p:cTn id="14" dur="1" fill="hold">
                                          <p:stCondLst>
                                            <p:cond delay="299"/>
                                          </p:stCondLst>
                                        </p:cTn>
                                        <p:tgtEl>
                                          <p:spTgt spid="45061"/>
                                        </p:tgtEl>
                                        <p:attrNameLst>
                                          <p:attrName>style.visibility</p:attrName>
                                        </p:attrNameLst>
                                      </p:cBhvr>
                                      <p:to>
                                        <p:strVal val="visible"/>
                                      </p:to>
                                    </p:set>
                                    <p:anim to="" calcmode="lin" valueType="num">
                                      <p:cBhvr>
                                        <p:cTn id="15" dur="1" fill="hold"/>
                                        <p:tgtEl>
                                          <p:spTgt spid="4506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45062"/>
                                        </p:tgtEl>
                                        <p:attrNameLst>
                                          <p:attrName>style.visibility</p:attrName>
                                        </p:attrNameLst>
                                      </p:cBhvr>
                                      <p:to>
                                        <p:strVal val="visible"/>
                                      </p:to>
                                    </p:set>
                                    <p:anim to="" calcmode="lin" valueType="num">
                                      <p:cBhvr>
                                        <p:cTn id="20" dur="1" fill="hold"/>
                                        <p:tgtEl>
                                          <p:spTgt spid="45062"/>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iterate type="wd">
                                    <p:tmAbs val="300"/>
                                  </p:iterate>
                                  <p:childTnLst>
                                    <p:set>
                                      <p:cBhvr>
                                        <p:cTn id="24" dur="1" fill="hold">
                                          <p:stCondLst>
                                            <p:cond delay="299"/>
                                          </p:stCondLst>
                                        </p:cTn>
                                        <p:tgtEl>
                                          <p:spTgt spid="45063"/>
                                        </p:tgtEl>
                                        <p:attrNameLst>
                                          <p:attrName>style.visibility</p:attrName>
                                        </p:attrNameLst>
                                      </p:cBhvr>
                                      <p:to>
                                        <p:strVal val="visible"/>
                                      </p:to>
                                    </p:set>
                                    <p:anim to="" calcmode="lin" valueType="num">
                                      <p:cBhvr>
                                        <p:cTn id="25" dur="1" fill="hold"/>
                                        <p:tgtEl>
                                          <p:spTgt spid="45063"/>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iterate type="wd">
                                    <p:tmAbs val="300"/>
                                  </p:iterate>
                                  <p:childTnLst>
                                    <p:set>
                                      <p:cBhvr>
                                        <p:cTn id="29" dur="1" fill="hold">
                                          <p:stCondLst>
                                            <p:cond delay="299"/>
                                          </p:stCondLst>
                                        </p:cTn>
                                        <p:tgtEl>
                                          <p:spTgt spid="45064"/>
                                        </p:tgtEl>
                                        <p:attrNameLst>
                                          <p:attrName>style.visibility</p:attrName>
                                        </p:attrNameLst>
                                      </p:cBhvr>
                                      <p:to>
                                        <p:strVal val="visible"/>
                                      </p:to>
                                    </p:set>
                                    <p:anim to="" calcmode="lin" valueType="num">
                                      <p:cBhvr>
                                        <p:cTn id="30" dur="1" fill="hold"/>
                                        <p:tgtEl>
                                          <p:spTgt spid="4506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1" grpId="0" autoUpdateAnimBg="0"/>
      <p:bldP spid="45062" grpId="0" autoUpdateAnimBg="0"/>
      <p:bldP spid="45063" grpId="0" autoUpdateAnimBg="0"/>
      <p:bldP spid="45064"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xfrm>
            <a:off x="-1" y="609600"/>
            <a:ext cx="9076539" cy="685800"/>
          </a:xfrm>
          <a:effectLst/>
        </p:spPr>
        <p:txBody>
          <a:bodyPr/>
          <a:lstStyle/>
          <a:p>
            <a:r>
              <a:rPr lang="ar-JO" dirty="0">
                <a:effectLst>
                  <a:glow rad="101600">
                    <a:schemeClr val="accent2">
                      <a:satMod val="175000"/>
                      <a:alpha val="40000"/>
                    </a:schemeClr>
                  </a:glow>
                </a:effectLst>
                <a:ea typeface="ＭＳ Ｐゴシック" charset="0"/>
              </a:rPr>
              <a:t>الآلهة البشرية مثل البشر</a:t>
            </a:r>
            <a:endParaRPr lang="en-US" dirty="0">
              <a:effectLst>
                <a:glow rad="101600">
                  <a:schemeClr val="accent2">
                    <a:satMod val="175000"/>
                    <a:alpha val="40000"/>
                  </a:schemeClr>
                </a:glow>
              </a:effectLst>
              <a:ea typeface="ＭＳ Ｐゴシック" charset="0"/>
            </a:endParaRPr>
          </a:p>
        </p:txBody>
      </p:sp>
      <p:sp>
        <p:nvSpPr>
          <p:cNvPr id="49157" name="Rectangle 5"/>
          <p:cNvSpPr>
            <a:spLocks noChangeArrowheads="1"/>
          </p:cNvSpPr>
          <p:nvPr/>
        </p:nvSpPr>
        <p:spPr bwMode="auto">
          <a:xfrm>
            <a:off x="0" y="3048000"/>
            <a:ext cx="8915400" cy="1066800"/>
          </a:xfrm>
          <a:prstGeom prst="rect">
            <a:avLst/>
          </a:prstGeom>
          <a:noFill/>
          <a:ln w="9525">
            <a:noFill/>
            <a:miter lim="800000"/>
            <a:headEnd/>
            <a:tailEnd/>
          </a:ln>
          <a:effectLst/>
        </p:spPr>
        <p:txBody>
          <a:bodyPr/>
          <a:lstStyle/>
          <a:p>
            <a:pPr marL="346075" marR="0" lvl="0" indent="-346075" algn="r" defTabSz="914400" rtl="1" eaLnBrk="0" fontAlgn="base" latinLnBrk="0" hangingPunct="0">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rPr>
              <a:t>اختبرت المشاعر الإنسانية مثل الغيرة والغضب والشهوة .....  الخ</a:t>
            </a:r>
            <a:endParaRPr kumimoji="0" lang="en-US"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endParaRPr>
          </a:p>
        </p:txBody>
      </p:sp>
      <p:sp>
        <p:nvSpPr>
          <p:cNvPr id="49158" name="Rectangle 6"/>
          <p:cNvSpPr>
            <a:spLocks noChangeArrowheads="1"/>
          </p:cNvSpPr>
          <p:nvPr/>
        </p:nvSpPr>
        <p:spPr bwMode="auto">
          <a:xfrm>
            <a:off x="0" y="2209800"/>
            <a:ext cx="8915400" cy="609600"/>
          </a:xfrm>
          <a:prstGeom prst="rect">
            <a:avLst/>
          </a:prstGeom>
          <a:noFill/>
          <a:ln w="9525">
            <a:noFill/>
            <a:miter lim="800000"/>
            <a:headEnd/>
            <a:tailEnd/>
          </a:ln>
          <a:effectLst/>
        </p:spPr>
        <p:txBody>
          <a:bodyPr/>
          <a:lstStyle/>
          <a:p>
            <a:pPr marL="346075" marR="0" lvl="0" indent="-346075" algn="r" defTabSz="914400" rtl="1" eaLnBrk="0" fontAlgn="base" latinLnBrk="0" hangingPunct="0">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rPr>
              <a:t>أكلت واحتفلت حتى أنها سكرت</a:t>
            </a:r>
            <a:endParaRPr kumimoji="0" lang="en-US"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endParaRPr>
          </a:p>
        </p:txBody>
      </p:sp>
      <p:sp>
        <p:nvSpPr>
          <p:cNvPr id="49159" name="Rectangle 7"/>
          <p:cNvSpPr>
            <a:spLocks noChangeArrowheads="1"/>
          </p:cNvSpPr>
          <p:nvPr/>
        </p:nvSpPr>
        <p:spPr bwMode="auto">
          <a:xfrm>
            <a:off x="228600" y="4267200"/>
            <a:ext cx="8686800" cy="609600"/>
          </a:xfrm>
          <a:prstGeom prst="rect">
            <a:avLst/>
          </a:prstGeom>
          <a:noFill/>
          <a:ln w="9525">
            <a:noFill/>
            <a:miter lim="800000"/>
            <a:headEnd/>
            <a:tailEnd/>
          </a:ln>
          <a:effectLst/>
        </p:spPr>
        <p:txBody>
          <a:bodyPr/>
          <a:lstStyle/>
          <a:p>
            <a:pPr marL="346075" marR="0" lvl="0" indent="-346075" algn="r" defTabSz="914400" rtl="1" eaLnBrk="0" fontAlgn="base" latinLnBrk="0" hangingPunct="0">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rPr>
              <a:t>تقاتلوا فيما بينهم</a:t>
            </a:r>
            <a:endParaRPr kumimoji="0" lang="en-US"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endParaRPr>
          </a:p>
        </p:txBody>
      </p:sp>
      <p:sp>
        <p:nvSpPr>
          <p:cNvPr id="49160" name="Rectangle 8"/>
          <p:cNvSpPr>
            <a:spLocks noChangeArrowheads="1"/>
          </p:cNvSpPr>
          <p:nvPr/>
        </p:nvSpPr>
        <p:spPr bwMode="auto">
          <a:xfrm>
            <a:off x="228600" y="5029200"/>
            <a:ext cx="8686800" cy="609600"/>
          </a:xfrm>
          <a:prstGeom prst="rect">
            <a:avLst/>
          </a:prstGeom>
          <a:noFill/>
          <a:ln w="9525">
            <a:noFill/>
            <a:miter lim="800000"/>
            <a:headEnd/>
            <a:tailEnd/>
          </a:ln>
          <a:effectLst/>
        </p:spPr>
        <p:txBody>
          <a:bodyPr/>
          <a:lstStyle/>
          <a:p>
            <a:pPr marL="346075" marR="0" lvl="0" indent="-346075" algn="r" defTabSz="914400" rtl="1" eaLnBrk="0" fontAlgn="base" latinLnBrk="0" hangingPunct="0">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rPr>
              <a:t>كان لديهم قوى متفاوتة ولكن لا أحد منهم كلي القدرة</a:t>
            </a:r>
            <a:endParaRPr kumimoji="0" lang="en-US"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endParaRPr>
          </a:p>
        </p:txBody>
      </p:sp>
      <p:sp>
        <p:nvSpPr>
          <p:cNvPr id="49161" name="Rectangle 9"/>
          <p:cNvSpPr>
            <a:spLocks noChangeArrowheads="1"/>
          </p:cNvSpPr>
          <p:nvPr/>
        </p:nvSpPr>
        <p:spPr bwMode="auto">
          <a:xfrm>
            <a:off x="228600" y="5791200"/>
            <a:ext cx="8686800" cy="685800"/>
          </a:xfrm>
          <a:prstGeom prst="rect">
            <a:avLst/>
          </a:prstGeom>
          <a:noFill/>
          <a:ln w="9525">
            <a:noFill/>
            <a:miter lim="800000"/>
            <a:headEnd/>
            <a:tailEnd/>
          </a:ln>
          <a:effectLst/>
        </p:spPr>
        <p:txBody>
          <a:bodyPr/>
          <a:lstStyle/>
          <a:p>
            <a:pPr marL="346075" marR="0" lvl="0" indent="-346075" algn="r" defTabSz="914400" rtl="1" eaLnBrk="0" fontAlgn="base" latinLnBrk="0" hangingPunct="0">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rPr>
              <a:t>يمكنهم الموت والحياة ثانية</a:t>
            </a:r>
            <a:endParaRPr kumimoji="0" lang="en-US" sz="32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endParaRPr>
          </a:p>
        </p:txBody>
      </p:sp>
      <p:sp>
        <p:nvSpPr>
          <p:cNvPr id="49162" name="Text Box 10"/>
          <p:cNvSpPr txBox="1">
            <a:spLocks noChangeArrowheads="1"/>
          </p:cNvSpPr>
          <p:nvPr/>
        </p:nvSpPr>
        <p:spPr bwMode="auto">
          <a:xfrm>
            <a:off x="8205788" y="76200"/>
            <a:ext cx="881973" cy="46166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rPr>
              <a:t>160ج</a:t>
            </a:r>
            <a:endParaRPr kumimoji="0" lang="en-US" sz="2400" b="1" u="none" strike="noStrike" kern="1200" cap="none" spc="0" normalizeH="0" baseline="0" noProof="0" dirty="0">
              <a:ln>
                <a:noFill/>
              </a:ln>
              <a:solidFill>
                <a:srgbClr val="FFFFFF"/>
              </a:solidFill>
              <a:effectLst>
                <a:glow rad="101600">
                  <a:srgbClr val="000044">
                    <a:satMod val="175000"/>
                    <a:alpha val="40000"/>
                  </a:srgbClr>
                </a:glow>
              </a:effectLst>
              <a:uLnTx/>
              <a:uFillTx/>
              <a:ea typeface="ＭＳ Ｐゴシック" pitchFamily="-112" charset="-128"/>
              <a:cs typeface="Arial" panose="020B0604020202020204" pitchFamily="34" charset="0"/>
            </a:endParaRPr>
          </a:p>
        </p:txBody>
      </p:sp>
      <p:sp>
        <p:nvSpPr>
          <p:cNvPr id="11" name="Rectangle 4"/>
          <p:cNvSpPr txBox="1">
            <a:spLocks noChangeArrowheads="1"/>
          </p:cNvSpPr>
          <p:nvPr/>
        </p:nvSpPr>
        <p:spPr bwMode="auto">
          <a:xfrm>
            <a:off x="0" y="1447800"/>
            <a:ext cx="8915400" cy="6858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101600">
                    <a:srgbClr val="000044">
                      <a:satMod val="175000"/>
                      <a:alpha val="40000"/>
                    </a:srgbClr>
                  </a:glow>
                </a:effectLst>
                <a:uLnTx/>
                <a:uFillTx/>
                <a:latin typeface="Arial" panose="020B0604020202020204" pitchFamily="34" charset="0"/>
                <a:ea typeface="ＭＳ Ｐゴシック" charset="0"/>
                <a:cs typeface="Arial" panose="020B0604020202020204" pitchFamily="34" charset="0"/>
              </a:rPr>
              <a:t>كان لديهم عائلات ويمكنهم الإنجاب</a:t>
            </a:r>
            <a:endParaRPr kumimoji="0" lang="en-US" sz="3200" b="1" u="none" strike="noStrike" kern="1200" cap="none" spc="0" normalizeH="0" baseline="0" noProof="0" dirty="0">
              <a:ln>
                <a:noFill/>
              </a:ln>
              <a:solidFill>
                <a:srgbClr val="FFFFFF"/>
              </a:solidFill>
              <a:effectLst>
                <a:glow rad="101600">
                  <a:srgbClr val="000044">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49155"/>
                                        </p:tgtEl>
                                        <p:attrNameLst>
                                          <p:attrName>style.visibility</p:attrName>
                                        </p:attrNameLst>
                                      </p:cBhvr>
                                      <p:to>
                                        <p:strVal val="visible"/>
                                      </p:to>
                                    </p:set>
                                    <p:anim calcmode="lin" valueType="num">
                                      <p:cBhvr>
                                        <p:cTn id="7" dur="300" fill="hold"/>
                                        <p:tgtEl>
                                          <p:spTgt spid="49155"/>
                                        </p:tgtEl>
                                        <p:attrNameLst>
                                          <p:attrName>ppt_w</p:attrName>
                                        </p:attrNameLst>
                                      </p:cBhvr>
                                      <p:tavLst>
                                        <p:tav tm="0">
                                          <p:val>
                                            <p:fltVal val="0"/>
                                          </p:val>
                                        </p:tav>
                                        <p:tav tm="100000">
                                          <p:val>
                                            <p:strVal val="#ppt_w"/>
                                          </p:val>
                                        </p:tav>
                                      </p:tavLst>
                                    </p:anim>
                                    <p:anim calcmode="lin" valueType="num">
                                      <p:cBhvr>
                                        <p:cTn id="8" dur="300" fill="hold"/>
                                        <p:tgtEl>
                                          <p:spTgt spid="49155"/>
                                        </p:tgtEl>
                                        <p:attrNameLst>
                                          <p:attrName>ppt_h</p:attrName>
                                        </p:attrNameLst>
                                      </p:cBhvr>
                                      <p:tavLst>
                                        <p:tav tm="0">
                                          <p:val>
                                            <p:fltVal val="0"/>
                                          </p:val>
                                        </p:tav>
                                        <p:tav tm="100000">
                                          <p:val>
                                            <p:strVal val="#ppt_h"/>
                                          </p:val>
                                        </p:tav>
                                      </p:tavLst>
                                    </p:anim>
                                    <p:anim calcmode="lin" valueType="num">
                                      <p:cBhvr>
                                        <p:cTn id="9" dur="300" fill="hold"/>
                                        <p:tgtEl>
                                          <p:spTgt spid="49155"/>
                                        </p:tgtEl>
                                        <p:attrNameLst>
                                          <p:attrName>ppt_x</p:attrName>
                                        </p:attrNameLst>
                                      </p:cBhvr>
                                      <p:tavLst>
                                        <p:tav tm="0">
                                          <p:val>
                                            <p:fltVal val="0.5"/>
                                          </p:val>
                                        </p:tav>
                                        <p:tav tm="100000">
                                          <p:val>
                                            <p:strVal val="#ppt_x"/>
                                          </p:val>
                                        </p:tav>
                                      </p:tavLst>
                                    </p:anim>
                                    <p:anim calcmode="lin" valueType="num">
                                      <p:cBhvr>
                                        <p:cTn id="10" dur="300" fill="hold"/>
                                        <p:tgtEl>
                                          <p:spTgt spid="4915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iterate type="wd">
                                    <p:tmAbs val="300"/>
                                  </p:iterate>
                                  <p:childTnLst>
                                    <p:set>
                                      <p:cBhvr>
                                        <p:cTn id="14" dur="1" fill="hold">
                                          <p:stCondLst>
                                            <p:cond delay="299"/>
                                          </p:stCondLst>
                                        </p:cTn>
                                        <p:tgtEl>
                                          <p:spTgt spid="11">
                                            <p:txEl>
                                              <p:pRg st="0" end="0"/>
                                            </p:txEl>
                                          </p:spTgt>
                                        </p:tgtEl>
                                        <p:attrNameLst>
                                          <p:attrName>style.visibility</p:attrName>
                                        </p:attrNameLst>
                                      </p:cBhvr>
                                      <p:to>
                                        <p:strVal val="visible"/>
                                      </p:to>
                                    </p:set>
                                    <p:anim to="" calcmode="lin" valueType="num">
                                      <p:cBhvr>
                                        <p:cTn id="15" dur="1" fill="hold"/>
                                        <p:tgtEl>
                                          <p:spTgt spid="11">
                                            <p:txEl>
                                              <p:pRg st="0" end="0"/>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49158"/>
                                        </p:tgtEl>
                                        <p:attrNameLst>
                                          <p:attrName>style.visibility</p:attrName>
                                        </p:attrNameLst>
                                      </p:cBhvr>
                                      <p:to>
                                        <p:strVal val="visible"/>
                                      </p:to>
                                    </p:set>
                                    <p:anim to="" calcmode="lin" valueType="num">
                                      <p:cBhvr>
                                        <p:cTn id="20" dur="1" fill="hold"/>
                                        <p:tgtEl>
                                          <p:spTgt spid="49158"/>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iterate type="wd">
                                    <p:tmAbs val="300"/>
                                  </p:iterate>
                                  <p:childTnLst>
                                    <p:set>
                                      <p:cBhvr>
                                        <p:cTn id="24" dur="1" fill="hold">
                                          <p:stCondLst>
                                            <p:cond delay="299"/>
                                          </p:stCondLst>
                                        </p:cTn>
                                        <p:tgtEl>
                                          <p:spTgt spid="49157"/>
                                        </p:tgtEl>
                                        <p:attrNameLst>
                                          <p:attrName>style.visibility</p:attrName>
                                        </p:attrNameLst>
                                      </p:cBhvr>
                                      <p:to>
                                        <p:strVal val="visible"/>
                                      </p:to>
                                    </p:set>
                                    <p:anim to="" calcmode="lin" valueType="num">
                                      <p:cBhvr>
                                        <p:cTn id="25" dur="1" fill="hold"/>
                                        <p:tgtEl>
                                          <p:spTgt spid="49157"/>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49159"/>
                                        </p:tgtEl>
                                        <p:attrNameLst>
                                          <p:attrName>style.visibility</p:attrName>
                                        </p:attrNameLst>
                                      </p:cBhvr>
                                      <p:to>
                                        <p:strVal val="visible"/>
                                      </p:to>
                                    </p:set>
                                    <p:anim to="" calcmode="lin" valueType="num">
                                      <p:cBhvr>
                                        <p:cTn id="30" dur="1" fill="hold"/>
                                        <p:tgtEl>
                                          <p:spTgt spid="49159"/>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iterate type="wd">
                                    <p:tmAbs val="300"/>
                                  </p:iterate>
                                  <p:childTnLst>
                                    <p:set>
                                      <p:cBhvr>
                                        <p:cTn id="34" dur="1" fill="hold">
                                          <p:stCondLst>
                                            <p:cond delay="299"/>
                                          </p:stCondLst>
                                        </p:cTn>
                                        <p:tgtEl>
                                          <p:spTgt spid="49160"/>
                                        </p:tgtEl>
                                        <p:attrNameLst>
                                          <p:attrName>style.visibility</p:attrName>
                                        </p:attrNameLst>
                                      </p:cBhvr>
                                      <p:to>
                                        <p:strVal val="visible"/>
                                      </p:to>
                                    </p:set>
                                    <p:anim to="" calcmode="lin" valueType="num">
                                      <p:cBhvr>
                                        <p:cTn id="35" dur="1" fill="hold"/>
                                        <p:tgtEl>
                                          <p:spTgt spid="49160"/>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49161"/>
                                        </p:tgtEl>
                                        <p:attrNameLst>
                                          <p:attrName>style.visibility</p:attrName>
                                        </p:attrNameLst>
                                      </p:cBhvr>
                                      <p:to>
                                        <p:strVal val="visible"/>
                                      </p:to>
                                    </p:set>
                                    <p:anim to="" calcmode="lin" valueType="num">
                                      <p:cBhvr>
                                        <p:cTn id="40" dur="1" fill="hold"/>
                                        <p:tgtEl>
                                          <p:spTgt spid="4916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7" grpId="0" autoUpdateAnimBg="0"/>
      <p:bldP spid="49158" grpId="0" autoUpdateAnimBg="0"/>
      <p:bldP spid="49159" grpId="0" autoUpdateAnimBg="0"/>
      <p:bldP spid="49160" grpId="0" autoUpdateAnimBg="0"/>
      <p:bldP spid="49161" grpId="0" autoUpdateAnimBg="0"/>
      <p:bldP spid="11"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 y="381000"/>
            <a:ext cx="9067800" cy="762000"/>
          </a:xfrm>
        </p:spPr>
        <p:txBody>
          <a:bodyPr/>
          <a:lstStyle/>
          <a:p>
            <a:r>
              <a:rPr lang="ar-JO" dirty="0">
                <a:effectLst>
                  <a:outerShdw blurRad="38100" dist="38100" dir="2700000" algn="tl">
                    <a:schemeClr val="bg2"/>
                  </a:outerShdw>
                </a:effectLst>
                <a:ea typeface="ＭＳ Ｐゴシック" charset="0"/>
              </a:rPr>
              <a:t>تم تصويره كحيوان - إنسان</a:t>
            </a:r>
            <a:endParaRPr lang="en-US" dirty="0">
              <a:effectLst>
                <a:outerShdw blurRad="38100" dist="38100" dir="2700000" algn="tl">
                  <a:schemeClr val="bg2"/>
                </a:outerShdw>
              </a:effectLst>
              <a:ea typeface="ＭＳ Ｐゴシック" charset="0"/>
            </a:endParaRPr>
          </a:p>
        </p:txBody>
      </p:sp>
      <p:graphicFrame>
        <p:nvGraphicFramePr>
          <p:cNvPr id="51205" name="Object 2"/>
          <p:cNvGraphicFramePr>
            <a:graphicFrameLocks noChangeAspect="1"/>
          </p:cNvGraphicFramePr>
          <p:nvPr>
            <p:extLst>
              <p:ext uri="{D42A27DB-BD31-4B8C-83A1-F6EECF244321}">
                <p14:modId xmlns:p14="http://schemas.microsoft.com/office/powerpoint/2010/main" val="3175967338"/>
              </p:ext>
            </p:extLst>
          </p:nvPr>
        </p:nvGraphicFramePr>
        <p:xfrm>
          <a:off x="7162800" y="4114800"/>
          <a:ext cx="1216025" cy="2209800"/>
        </p:xfrm>
        <a:graphic>
          <a:graphicData uri="http://schemas.openxmlformats.org/presentationml/2006/ole">
            <mc:AlternateContent xmlns:mc="http://schemas.openxmlformats.org/markup-compatibility/2006">
              <mc:Choice xmlns:v="urn:schemas-microsoft-com:vml" Requires="v">
                <p:oleObj name="Document" r:id="rId3" imgW="1498413" imgH="2730159" progId="">
                  <p:embed/>
                </p:oleObj>
              </mc:Choice>
              <mc:Fallback>
                <p:oleObj name="Document" r:id="rId3" imgW="1498413" imgH="2730159" progId="">
                  <p:embed/>
                  <p:pic>
                    <p:nvPicPr>
                      <p:cNvPr id="5120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14800"/>
                        <a:ext cx="12160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5120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1295400"/>
            <a:ext cx="1239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7"/>
          <p:cNvSpPr txBox="1">
            <a:spLocks noChangeArrowheads="1"/>
          </p:cNvSpPr>
          <p:nvPr/>
        </p:nvSpPr>
        <p:spPr bwMode="auto">
          <a:xfrm>
            <a:off x="533400" y="4267200"/>
            <a:ext cx="4326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4963" indent="-334963">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34963" marR="0" lvl="0" indent="-334963" algn="r" defTabSz="914400" rtl="1" eaLnBrk="0" fontAlgn="base" latinLnBrk="0" hangingPunct="0">
              <a:lnSpc>
                <a:spcPct val="100000"/>
              </a:lnSpc>
              <a:spcBef>
                <a:spcPct val="5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رع (رأس النسر)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208" name="Text Box 8"/>
          <p:cNvSpPr txBox="1">
            <a:spLocks noChangeArrowheads="1"/>
          </p:cNvSpPr>
          <p:nvPr/>
        </p:nvSpPr>
        <p:spPr bwMode="auto">
          <a:xfrm>
            <a:off x="3657600" y="6257925"/>
            <a:ext cx="518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4963" indent="-334963">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34963" marR="0" lvl="0" indent="-334963" algn="r" defTabSz="914400" rtl="1" eaLnBrk="0" fontAlgn="base" latinLnBrk="0" hangingPunct="0">
              <a:lnSpc>
                <a:spcPct val="100000"/>
              </a:lnSpc>
              <a:spcBef>
                <a:spcPct val="5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أنوبيس (رأس ابن آوى)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1209" name="Picture 9" descr="DagonPriest"/>
          <p:cNvPicPr>
            <a:picLocks noChangeAspect="1" noChangeArrowheads="1"/>
          </p:cNvPicPr>
          <p:nvPr/>
        </p:nvPicPr>
        <p:blipFill>
          <a:blip r:embed="rId6" cstate="screen">
            <a:lum bright="40000" contrast="20000"/>
            <a:extLst>
              <a:ext uri="{28A0092B-C50C-407E-A947-70E740481C1C}">
                <a14:useLocalDpi xmlns:a14="http://schemas.microsoft.com/office/drawing/2010/main" val="0"/>
              </a:ext>
            </a:extLst>
          </a:blip>
          <a:srcRect/>
          <a:stretch>
            <a:fillRect/>
          </a:stretch>
        </p:blipFill>
        <p:spPr bwMode="auto">
          <a:xfrm>
            <a:off x="533400" y="1772816"/>
            <a:ext cx="106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4800600"/>
            <a:ext cx="11477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11" name="Object 3"/>
          <p:cNvGraphicFramePr>
            <a:graphicFrameLocks noChangeAspect="1"/>
          </p:cNvGraphicFramePr>
          <p:nvPr>
            <p:extLst>
              <p:ext uri="{D42A27DB-BD31-4B8C-83A1-F6EECF244321}">
                <p14:modId xmlns:p14="http://schemas.microsoft.com/office/powerpoint/2010/main" val="3782455759"/>
              </p:ext>
            </p:extLst>
          </p:nvPr>
        </p:nvGraphicFramePr>
        <p:xfrm>
          <a:off x="5565775" y="2971800"/>
          <a:ext cx="1139825" cy="2124075"/>
        </p:xfrm>
        <a:graphic>
          <a:graphicData uri="http://schemas.openxmlformats.org/presentationml/2006/ole">
            <mc:AlternateContent xmlns:mc="http://schemas.openxmlformats.org/markup-compatibility/2006">
              <mc:Choice xmlns:v="urn:schemas-microsoft-com:vml" Requires="v">
                <p:oleObj name="Document" r:id="rId8" imgW="2387302" imgH="4444444" progId="">
                  <p:embed/>
                </p:oleObj>
              </mc:Choice>
              <mc:Fallback>
                <p:oleObj name="Document" r:id="rId8" imgW="2387302" imgH="4444444" progId="">
                  <p:embed/>
                  <p:pic>
                    <p:nvPicPr>
                      <p:cNvPr id="51211" name="Object 3"/>
                      <p:cNvPicPr>
                        <a:picLocks noChangeAspect="1" noChangeArrowheads="1"/>
                      </p:cNvPicPr>
                      <p:nvPr/>
                    </p:nvPicPr>
                    <p:blipFill>
                      <a:blip r:embed="rId9">
                        <a:lum bright="20000" contrast="20000"/>
                        <a:extLst>
                          <a:ext uri="{28A0092B-C50C-407E-A947-70E740481C1C}">
                            <a14:useLocalDpi xmlns:a14="http://schemas.microsoft.com/office/drawing/2010/main" val="0"/>
                          </a:ext>
                        </a:extLst>
                      </a:blip>
                      <a:srcRect/>
                      <a:stretch>
                        <a:fillRect/>
                      </a:stretch>
                    </p:blipFill>
                    <p:spPr bwMode="auto">
                      <a:xfrm>
                        <a:off x="5565775" y="2971800"/>
                        <a:ext cx="11398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51212" name="Rectangle 12"/>
          <p:cNvSpPr>
            <a:spLocks noChangeArrowheads="1"/>
          </p:cNvSpPr>
          <p:nvPr/>
        </p:nvSpPr>
        <p:spPr bwMode="auto">
          <a:xfrm>
            <a:off x="1793875" y="3304054"/>
            <a:ext cx="381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 إنليل (أرجل الحصان)</a:t>
            </a:r>
            <a:r>
              <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 </a:t>
            </a:r>
          </a:p>
        </p:txBody>
      </p:sp>
      <p:sp>
        <p:nvSpPr>
          <p:cNvPr id="51213" name="Text Box 13"/>
          <p:cNvSpPr txBox="1">
            <a:spLocks noChangeArrowheads="1"/>
          </p:cNvSpPr>
          <p:nvPr/>
        </p:nvSpPr>
        <p:spPr bwMode="auto">
          <a:xfrm>
            <a:off x="8205788" y="76200"/>
            <a:ext cx="881973"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pitchFamily="-112" charset="-128"/>
                <a:cs typeface="Arial" panose="020B0604020202020204" pitchFamily="34" charset="0"/>
              </a:rPr>
              <a:t>160ح</a:t>
            </a:r>
            <a:endParaRPr kumimoji="0" lang="en-US" sz="2400" b="1" u="none" strike="noStrike" kern="1200" cap="none" spc="0" normalizeH="0" baseline="0" noProof="0" dirty="0">
              <a:ln>
                <a:noFill/>
              </a:ln>
              <a:solidFill>
                <a:srgbClr val="FFFFFF"/>
              </a:solidFill>
              <a:effectLst/>
              <a:uLnTx/>
              <a:uFillTx/>
              <a:ea typeface="ＭＳ Ｐゴシック" pitchFamily="-112" charset="-128"/>
              <a:cs typeface="Arial" panose="020B0604020202020204" pitchFamily="34" charset="0"/>
            </a:endParaRPr>
          </a:p>
        </p:txBody>
      </p:sp>
      <p:sp>
        <p:nvSpPr>
          <p:cNvPr id="14" name="Rectangle 3"/>
          <p:cNvSpPr txBox="1">
            <a:spLocks noChangeArrowheads="1"/>
          </p:cNvSpPr>
          <p:nvPr/>
        </p:nvSpPr>
        <p:spPr bwMode="auto">
          <a:xfrm>
            <a:off x="381000" y="1219200"/>
            <a:ext cx="3810000" cy="7620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داجون (ذيل السمكة)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Rectangle 4"/>
          <p:cNvSpPr txBox="1">
            <a:spLocks noChangeArrowheads="1"/>
          </p:cNvSpPr>
          <p:nvPr/>
        </p:nvSpPr>
        <p:spPr bwMode="auto">
          <a:xfrm>
            <a:off x="3352800" y="1828800"/>
            <a:ext cx="3810000" cy="6096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حورس (رأس صقر)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300" fill="hold"/>
                                        <p:tgtEl>
                                          <p:spTgt spid="51202"/>
                                        </p:tgtEl>
                                        <p:attrNameLst>
                                          <p:attrName>ppt_w</p:attrName>
                                        </p:attrNameLst>
                                      </p:cBhvr>
                                      <p:tavLst>
                                        <p:tav tm="0">
                                          <p:val>
                                            <p:fltVal val="0"/>
                                          </p:val>
                                        </p:tav>
                                        <p:tav tm="100000">
                                          <p:val>
                                            <p:strVal val="#ppt_w"/>
                                          </p:val>
                                        </p:tav>
                                      </p:tavLst>
                                    </p:anim>
                                    <p:anim calcmode="lin" valueType="num">
                                      <p:cBhvr>
                                        <p:cTn id="8" dur="300" fill="hold"/>
                                        <p:tgtEl>
                                          <p:spTgt spid="51202"/>
                                        </p:tgtEl>
                                        <p:attrNameLst>
                                          <p:attrName>ppt_h</p:attrName>
                                        </p:attrNameLst>
                                      </p:cBhvr>
                                      <p:tavLst>
                                        <p:tav tm="0">
                                          <p:val>
                                            <p:fltVal val="0"/>
                                          </p:val>
                                        </p:tav>
                                        <p:tav tm="100000">
                                          <p:val>
                                            <p:strVal val="#ppt_h"/>
                                          </p:val>
                                        </p:tav>
                                      </p:tavLst>
                                    </p:anim>
                                    <p:anim calcmode="lin" valueType="num">
                                      <p:cBhvr>
                                        <p:cTn id="9" dur="300" fill="hold"/>
                                        <p:tgtEl>
                                          <p:spTgt spid="51202"/>
                                        </p:tgtEl>
                                        <p:attrNameLst>
                                          <p:attrName>ppt_x</p:attrName>
                                        </p:attrNameLst>
                                      </p:cBhvr>
                                      <p:tavLst>
                                        <p:tav tm="0">
                                          <p:val>
                                            <p:fltVal val="0.5"/>
                                          </p:val>
                                        </p:tav>
                                        <p:tav tm="100000">
                                          <p:val>
                                            <p:strVal val="#ppt_x"/>
                                          </p:val>
                                        </p:tav>
                                      </p:tavLst>
                                    </p:anim>
                                    <p:anim calcmode="lin" valueType="num">
                                      <p:cBhvr>
                                        <p:cTn id="10" dur="300" fill="hold"/>
                                        <p:tgtEl>
                                          <p:spTgt spid="5120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additive="base">
                                        <p:cTn id="15"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18" presetClass="entr" presetSubtype="9" fill="hold" nodeType="afterEffect">
                                  <p:stCondLst>
                                    <p:cond delay="1000"/>
                                  </p:stCondLst>
                                  <p:childTnLst>
                                    <p:set>
                                      <p:cBhvr>
                                        <p:cTn id="19" dur="1" fill="hold">
                                          <p:stCondLst>
                                            <p:cond delay="0"/>
                                          </p:stCondLst>
                                        </p:cTn>
                                        <p:tgtEl>
                                          <p:spTgt spid="51209"/>
                                        </p:tgtEl>
                                        <p:attrNameLst>
                                          <p:attrName>style.visibility</p:attrName>
                                        </p:attrNameLst>
                                      </p:cBhvr>
                                      <p:to>
                                        <p:strVal val="visible"/>
                                      </p:to>
                                    </p:set>
                                    <p:animEffect transition="in" filter="strips(upLeft)">
                                      <p:cBhvr>
                                        <p:cTn id="20" dur="500"/>
                                        <p:tgtEl>
                                          <p:spTgt spid="512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1207"/>
                                        </p:tgtEl>
                                        <p:attrNameLst>
                                          <p:attrName>style.visibility</p:attrName>
                                        </p:attrNameLst>
                                      </p:cBhvr>
                                      <p:to>
                                        <p:strVal val="visible"/>
                                      </p:to>
                                    </p:set>
                                    <p:anim calcmode="lin" valueType="num">
                                      <p:cBhvr additive="base">
                                        <p:cTn id="25" dur="500" fill="hold"/>
                                        <p:tgtEl>
                                          <p:spTgt spid="51207"/>
                                        </p:tgtEl>
                                        <p:attrNameLst>
                                          <p:attrName>ppt_x</p:attrName>
                                        </p:attrNameLst>
                                      </p:cBhvr>
                                      <p:tavLst>
                                        <p:tav tm="0">
                                          <p:val>
                                            <p:strVal val="1+#ppt_w/2"/>
                                          </p:val>
                                        </p:tav>
                                        <p:tav tm="100000">
                                          <p:val>
                                            <p:strVal val="#ppt_x"/>
                                          </p:val>
                                        </p:tav>
                                      </p:tavLst>
                                    </p:anim>
                                    <p:anim calcmode="lin" valueType="num">
                                      <p:cBhvr additive="base">
                                        <p:cTn id="26" dur="500" fill="hold"/>
                                        <p:tgtEl>
                                          <p:spTgt spid="51207"/>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500"/>
                            </p:stCondLst>
                            <p:childTnLst>
                              <p:par>
                                <p:cTn id="28" presetID="18" presetClass="entr" presetSubtype="6" fill="hold" nodeType="afterEffect">
                                  <p:stCondLst>
                                    <p:cond delay="1000"/>
                                  </p:stCondLst>
                                  <p:childTnLst>
                                    <p:set>
                                      <p:cBhvr>
                                        <p:cTn id="29" dur="1" fill="hold">
                                          <p:stCondLst>
                                            <p:cond delay="0"/>
                                          </p:stCondLst>
                                        </p:cTn>
                                        <p:tgtEl>
                                          <p:spTgt spid="51210"/>
                                        </p:tgtEl>
                                        <p:attrNameLst>
                                          <p:attrName>style.visibility</p:attrName>
                                        </p:attrNameLst>
                                      </p:cBhvr>
                                      <p:to>
                                        <p:strVal val="visible"/>
                                      </p:to>
                                    </p:set>
                                    <p:animEffect transition="in" filter="strips(downRight)">
                                      <p:cBhvr>
                                        <p:cTn id="30" dur="500"/>
                                        <p:tgtEl>
                                          <p:spTgt spid="512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iterate type="wd">
                                    <p:tmPct val="100000"/>
                                  </p:iterate>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3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6" dur="3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1500"/>
                            </p:stCondLst>
                            <p:childTnLst>
                              <p:par>
                                <p:cTn id="38" presetID="17" presetClass="entr" presetSubtype="4" fill="hold" nodeType="afterEffect">
                                  <p:stCondLst>
                                    <p:cond delay="1000"/>
                                  </p:stCondLst>
                                  <p:childTnLst>
                                    <p:set>
                                      <p:cBhvr>
                                        <p:cTn id="39" dur="1" fill="hold">
                                          <p:stCondLst>
                                            <p:cond delay="0"/>
                                          </p:stCondLst>
                                        </p:cTn>
                                        <p:tgtEl>
                                          <p:spTgt spid="51206"/>
                                        </p:tgtEl>
                                        <p:attrNameLst>
                                          <p:attrName>style.visibility</p:attrName>
                                        </p:attrNameLst>
                                      </p:cBhvr>
                                      <p:to>
                                        <p:strVal val="visible"/>
                                      </p:to>
                                    </p:set>
                                    <p:anim calcmode="lin" valueType="num">
                                      <p:cBhvr>
                                        <p:cTn id="40" dur="500" fill="hold"/>
                                        <p:tgtEl>
                                          <p:spTgt spid="51206"/>
                                        </p:tgtEl>
                                        <p:attrNameLst>
                                          <p:attrName>ppt_x</p:attrName>
                                        </p:attrNameLst>
                                      </p:cBhvr>
                                      <p:tavLst>
                                        <p:tav tm="0">
                                          <p:val>
                                            <p:strVal val="#ppt_x"/>
                                          </p:val>
                                        </p:tav>
                                        <p:tav tm="100000">
                                          <p:val>
                                            <p:strVal val="#ppt_x"/>
                                          </p:val>
                                        </p:tav>
                                      </p:tavLst>
                                    </p:anim>
                                    <p:anim calcmode="lin" valueType="num">
                                      <p:cBhvr>
                                        <p:cTn id="41" dur="500" fill="hold"/>
                                        <p:tgtEl>
                                          <p:spTgt spid="51206"/>
                                        </p:tgtEl>
                                        <p:attrNameLst>
                                          <p:attrName>ppt_y</p:attrName>
                                        </p:attrNameLst>
                                      </p:cBhvr>
                                      <p:tavLst>
                                        <p:tav tm="0">
                                          <p:val>
                                            <p:strVal val="#ppt_y+#ppt_h/2"/>
                                          </p:val>
                                        </p:tav>
                                        <p:tav tm="100000">
                                          <p:val>
                                            <p:strVal val="#ppt_y"/>
                                          </p:val>
                                        </p:tav>
                                      </p:tavLst>
                                    </p:anim>
                                    <p:anim calcmode="lin" valueType="num">
                                      <p:cBhvr>
                                        <p:cTn id="42" dur="500" fill="hold"/>
                                        <p:tgtEl>
                                          <p:spTgt spid="51206"/>
                                        </p:tgtEl>
                                        <p:attrNameLst>
                                          <p:attrName>ppt_w</p:attrName>
                                        </p:attrNameLst>
                                      </p:cBhvr>
                                      <p:tavLst>
                                        <p:tav tm="0">
                                          <p:val>
                                            <p:strVal val="#ppt_w"/>
                                          </p:val>
                                        </p:tav>
                                        <p:tav tm="100000">
                                          <p:val>
                                            <p:strVal val="#ppt_w"/>
                                          </p:val>
                                        </p:tav>
                                      </p:tavLst>
                                    </p:anim>
                                    <p:anim calcmode="lin" valueType="num">
                                      <p:cBhvr>
                                        <p:cTn id="43" dur="500" fill="hold"/>
                                        <p:tgtEl>
                                          <p:spTgt spid="51206"/>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grpId="0" nodeType="clickEffect">
                                  <p:stCondLst>
                                    <p:cond delay="0"/>
                                  </p:stCondLst>
                                  <p:iterate type="wd">
                                    <p:tmPct val="100000"/>
                                  </p:iterate>
                                  <p:childTnLst>
                                    <p:set>
                                      <p:cBhvr>
                                        <p:cTn id="47" dur="1" fill="hold">
                                          <p:stCondLst>
                                            <p:cond delay="0"/>
                                          </p:stCondLst>
                                        </p:cTn>
                                        <p:tgtEl>
                                          <p:spTgt spid="51208"/>
                                        </p:tgtEl>
                                        <p:attrNameLst>
                                          <p:attrName>style.visibility</p:attrName>
                                        </p:attrNameLst>
                                      </p:cBhvr>
                                      <p:to>
                                        <p:strVal val="visible"/>
                                      </p:to>
                                    </p:set>
                                    <p:anim calcmode="lin" valueType="num">
                                      <p:cBhvr additive="base">
                                        <p:cTn id="48" dur="300" fill="hold"/>
                                        <p:tgtEl>
                                          <p:spTgt spid="51208"/>
                                        </p:tgtEl>
                                        <p:attrNameLst>
                                          <p:attrName>ppt_x</p:attrName>
                                        </p:attrNameLst>
                                      </p:cBhvr>
                                      <p:tavLst>
                                        <p:tav tm="0">
                                          <p:val>
                                            <p:strVal val="#ppt_x"/>
                                          </p:val>
                                        </p:tav>
                                        <p:tav tm="100000">
                                          <p:val>
                                            <p:strVal val="#ppt_x"/>
                                          </p:val>
                                        </p:tav>
                                      </p:tavLst>
                                    </p:anim>
                                    <p:anim calcmode="lin" valueType="num">
                                      <p:cBhvr additive="base">
                                        <p:cTn id="49" dur="300" fill="hold"/>
                                        <p:tgtEl>
                                          <p:spTgt spid="51208"/>
                                        </p:tgtEl>
                                        <p:attrNameLst>
                                          <p:attrName>ppt_y</p:attrName>
                                        </p:attrNameLst>
                                      </p:cBhvr>
                                      <p:tavLst>
                                        <p:tav tm="0">
                                          <p:val>
                                            <p:strVal val="0-#ppt_h/2"/>
                                          </p:val>
                                        </p:tav>
                                        <p:tav tm="100000">
                                          <p:val>
                                            <p:strVal val="#ppt_y"/>
                                          </p:val>
                                        </p:tav>
                                      </p:tavLst>
                                    </p:anim>
                                  </p:childTnLst>
                                </p:cTn>
                              </p:par>
                            </p:childTnLst>
                          </p:cTn>
                        </p:par>
                        <p:par>
                          <p:cTn id="50" fill="hold" nodeType="afterGroup">
                            <p:stCondLst>
                              <p:cond delay="1800"/>
                            </p:stCondLst>
                            <p:childTnLst>
                              <p:par>
                                <p:cTn id="51" presetID="18" presetClass="entr" presetSubtype="6" fill="hold" nodeType="afterEffect">
                                  <p:stCondLst>
                                    <p:cond delay="1000"/>
                                  </p:stCondLst>
                                  <p:childTnLst>
                                    <p:set>
                                      <p:cBhvr>
                                        <p:cTn id="52" dur="1" fill="hold">
                                          <p:stCondLst>
                                            <p:cond delay="0"/>
                                          </p:stCondLst>
                                        </p:cTn>
                                        <p:tgtEl>
                                          <p:spTgt spid="51205"/>
                                        </p:tgtEl>
                                        <p:attrNameLst>
                                          <p:attrName>style.visibility</p:attrName>
                                        </p:attrNameLst>
                                      </p:cBhvr>
                                      <p:to>
                                        <p:strVal val="visible"/>
                                      </p:to>
                                    </p:set>
                                    <p:animEffect transition="in" filter="strips(downRight)">
                                      <p:cBhvr>
                                        <p:cTn id="53" dur="500"/>
                                        <p:tgtEl>
                                          <p:spTgt spid="5120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3" fill="hold" grpId="0" nodeType="clickEffect">
                                  <p:stCondLst>
                                    <p:cond delay="0"/>
                                  </p:stCondLst>
                                  <p:childTnLst>
                                    <p:set>
                                      <p:cBhvr>
                                        <p:cTn id="57" dur="1" fill="hold">
                                          <p:stCondLst>
                                            <p:cond delay="0"/>
                                          </p:stCondLst>
                                        </p:cTn>
                                        <p:tgtEl>
                                          <p:spTgt spid="51212"/>
                                        </p:tgtEl>
                                        <p:attrNameLst>
                                          <p:attrName>style.visibility</p:attrName>
                                        </p:attrNameLst>
                                      </p:cBhvr>
                                      <p:to>
                                        <p:strVal val="visible"/>
                                      </p:to>
                                    </p:set>
                                    <p:anim calcmode="lin" valueType="num">
                                      <p:cBhvr additive="base">
                                        <p:cTn id="58" dur="500" fill="hold"/>
                                        <p:tgtEl>
                                          <p:spTgt spid="51212"/>
                                        </p:tgtEl>
                                        <p:attrNameLst>
                                          <p:attrName>ppt_x</p:attrName>
                                        </p:attrNameLst>
                                      </p:cBhvr>
                                      <p:tavLst>
                                        <p:tav tm="0">
                                          <p:val>
                                            <p:strVal val="1+#ppt_w/2"/>
                                          </p:val>
                                        </p:tav>
                                        <p:tav tm="100000">
                                          <p:val>
                                            <p:strVal val="#ppt_x"/>
                                          </p:val>
                                        </p:tav>
                                      </p:tavLst>
                                    </p:anim>
                                    <p:anim calcmode="lin" valueType="num">
                                      <p:cBhvr additive="base">
                                        <p:cTn id="59" dur="500" fill="hold"/>
                                        <p:tgtEl>
                                          <p:spTgt spid="51212"/>
                                        </p:tgtEl>
                                        <p:attrNameLst>
                                          <p:attrName>ppt_y</p:attrName>
                                        </p:attrNameLst>
                                      </p:cBhvr>
                                      <p:tavLst>
                                        <p:tav tm="0">
                                          <p:val>
                                            <p:strVal val="0-#ppt_h/2"/>
                                          </p:val>
                                        </p:tav>
                                        <p:tav tm="100000">
                                          <p:val>
                                            <p:strVal val="#ppt_y"/>
                                          </p:val>
                                        </p:tav>
                                      </p:tavLst>
                                    </p:anim>
                                  </p:childTnLst>
                                </p:cTn>
                              </p:par>
                            </p:childTnLst>
                          </p:cTn>
                        </p:par>
                        <p:par>
                          <p:cTn id="60" fill="hold" nodeType="afterGroup">
                            <p:stCondLst>
                              <p:cond delay="500"/>
                            </p:stCondLst>
                            <p:childTnLst>
                              <p:par>
                                <p:cTn id="61" presetID="18" presetClass="entr" presetSubtype="6" fill="hold" nodeType="afterEffect">
                                  <p:stCondLst>
                                    <p:cond delay="1000"/>
                                  </p:stCondLst>
                                  <p:childTnLst>
                                    <p:set>
                                      <p:cBhvr>
                                        <p:cTn id="62" dur="1" fill="hold">
                                          <p:stCondLst>
                                            <p:cond delay="0"/>
                                          </p:stCondLst>
                                        </p:cTn>
                                        <p:tgtEl>
                                          <p:spTgt spid="51211"/>
                                        </p:tgtEl>
                                        <p:attrNameLst>
                                          <p:attrName>style.visibility</p:attrName>
                                        </p:attrNameLst>
                                      </p:cBhvr>
                                      <p:to>
                                        <p:strVal val="visible"/>
                                      </p:to>
                                    </p:set>
                                    <p:animEffect transition="in" filter="strips(downRight)">
                                      <p:cBhvr>
                                        <p:cTn id="63" dur="500"/>
                                        <p:tgtEl>
                                          <p:spTgt spid="51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P spid="51207" grpId="0" autoUpdateAnimBg="0"/>
      <p:bldP spid="51208" grpId="0" autoUpdateAnimBg="0"/>
      <p:bldP spid="51212" grpId="0" autoUpdateAnimBg="0"/>
      <p:bldP spid="14" grpId="0" build="p" autoUpdateAnimBg="0"/>
      <p:bldP spid="1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cs typeface="Arial" panose="020B0604020202020204" pitchFamily="34" charset="0"/>
              </a:rPr>
              <a:t>كان حجر رشيد فريداً من نوعه حيث نقشت عليه ثلاث لغات تروي نفس القصة. كانت اللغات الديموطيقية واليونانية والهيروغليفية</a:t>
            </a:r>
            <a:endParaRPr kumimoji="0" lang="en-US" altLang="en-US" sz="28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ar-JO" altLang="en-US" dirty="0">
                <a:ea typeface="ＭＳ Ｐゴシック" pitchFamily="34" charset="-128"/>
                <a:cs typeface="Arial" panose="020B0604020202020204" pitchFamily="34" charset="0"/>
              </a:rPr>
              <a:t>حجر رشيد</a:t>
            </a:r>
            <a:endParaRPr lang="en-US" altLang="en-US" dirty="0">
              <a:ea typeface="ＭＳ Ｐゴシック" pitchFamily="34" charset="-128"/>
              <a:cs typeface="Arial" panose="020B0604020202020204" pitchFamily="34" charset="0"/>
            </a:endParaRPr>
          </a:p>
        </p:txBody>
      </p:sp>
      <p:sp>
        <p:nvSpPr>
          <p:cNvPr id="143364" name="TextBox 6"/>
          <p:cNvSpPr txBox="1">
            <a:spLocks noChangeArrowheads="1"/>
          </p:cNvSpPr>
          <p:nvPr/>
        </p:nvSpPr>
        <p:spPr bwMode="auto">
          <a:xfrm>
            <a:off x="8286776" y="0"/>
            <a:ext cx="94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87س</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3081335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648200" y="609600"/>
            <a:ext cx="3962400" cy="1295400"/>
          </a:xfrm>
          <a:effectLst>
            <a:outerShdw blurRad="63500" dist="107763" dir="18900000" algn="ctr" rotWithShape="0">
              <a:schemeClr val="bg2">
                <a:alpha val="50000"/>
              </a:schemeClr>
            </a:outerShdw>
          </a:effectLst>
        </p:spPr>
        <p:txBody>
          <a:bodyPr/>
          <a:lstStyle/>
          <a:p>
            <a:pPr algn="ctr" eaLnBrk="1" hangingPunct="1">
              <a:defRPr/>
            </a:pPr>
            <a:r>
              <a:rPr kumimoji="1" lang="ar-JO" b="1" dirty="0">
                <a:latin typeface="Arial" panose="020B0604020202020204" pitchFamily="34" charset="0"/>
                <a:cs typeface="Arial" panose="020B0604020202020204" pitchFamily="34" charset="0"/>
              </a:rPr>
              <a:t>حجر الرشيد</a:t>
            </a:r>
            <a:endParaRPr kumimoji="1" lang="en-US" sz="4000" b="1" dirty="0">
              <a:latin typeface="Arial" panose="020B0604020202020204" pitchFamily="34" charset="0"/>
              <a:cs typeface="Arial" panose="020B0604020202020204" pitchFamily="34" charset="0"/>
            </a:endParaRPr>
          </a:p>
        </p:txBody>
      </p:sp>
      <p:sp>
        <p:nvSpPr>
          <p:cNvPr id="356356" name="Rectangle 4"/>
          <p:cNvSpPr>
            <a:spLocks noGrp="1" noChangeArrowheads="1"/>
          </p:cNvSpPr>
          <p:nvPr>
            <p:ph type="body" sz="half" idx="1"/>
          </p:nvPr>
        </p:nvSpPr>
        <p:spPr>
          <a:xfrm>
            <a:off x="4343400" y="1981200"/>
            <a:ext cx="4800600" cy="1981200"/>
          </a:xfrm>
        </p:spPr>
        <p:txBody>
          <a:bodyPr/>
          <a:lstStyle/>
          <a:p>
            <a:pPr algn="r" rtl="1" eaLnBrk="1" hangingPunct="1">
              <a:defRPr/>
            </a:pPr>
            <a:r>
              <a:rPr kumimoji="1"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مفتاح فهم الهيروغليفية المصرية</a:t>
            </a:r>
            <a:endParaRPr kumimoji="1"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356357" name="Picture 5" descr="o17mid">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Rectangle 9"/>
          <p:cNvSpPr>
            <a:spLocks noChangeArrowheads="1"/>
          </p:cNvSpPr>
          <p:nvPr/>
        </p:nvSpPr>
        <p:spPr bwMode="auto">
          <a:xfrm>
            <a:off x="-76200" y="3429000"/>
            <a:ext cx="4038600"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rPr>
              <a:t>الأوسط</a:t>
            </a:r>
            <a:br>
              <a:rPr kumimoji="0" lang="en-US"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rPr>
              <a:t>الديموطيقية المصرية</a:t>
            </a:r>
            <a:endParaRPr kumimoji="0" lang="en-US"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endParaRP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rPr>
              <a:t>الأسفل : اليونانية</a:t>
            </a:r>
            <a:endParaRPr kumimoji="0" lang="en-US"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endParaRP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AEA"/>
              </a:solidFill>
              <a:effectLst/>
              <a:uLnTx/>
              <a:uFillTx/>
              <a:ea typeface="ＭＳ Ｐゴシック" charset="0"/>
              <a:cs typeface="Arial" panose="020B0604020202020204" pitchFamily="34" charset="0"/>
            </a:endParaRPr>
          </a:p>
        </p:txBody>
      </p:sp>
      <p:sp>
        <p:nvSpPr>
          <p:cNvPr id="310281" name="Text Box 15"/>
          <p:cNvSpPr txBox="1">
            <a:spLocks noChangeArrowheads="1"/>
          </p:cNvSpPr>
          <p:nvPr/>
        </p:nvSpPr>
        <p:spPr bwMode="auto">
          <a:xfrm>
            <a:off x="8382000" y="41275"/>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105ب</a:t>
            </a:r>
            <a:endParaRPr kumimoji="0" lang="en-US" altLang="zh-CN"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pic>
        <p:nvPicPr>
          <p:cNvPr id="356368"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rPr>
              <a:t>الأعلى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rPr>
              <a:t>الهيروغليفية</a:t>
            </a:r>
            <a:endParaRPr kumimoji="0" lang="en-US" sz="4400" b="1" u="none" strike="noStrike" kern="1200" cap="none" spc="0" normalizeH="0" baseline="0" noProof="0" dirty="0">
              <a:ln>
                <a:noFill/>
              </a:ln>
              <a:solidFill>
                <a:srgbClr val="FFFF00"/>
              </a:solidFill>
              <a:effectLst/>
              <a:uLnTx/>
              <a:uFillTx/>
              <a:ea typeface="ＭＳ Ｐゴシック" charset="0"/>
              <a:cs typeface="Arial" panose="020B0604020202020204" pitchFamily="34" charset="0"/>
            </a:endParaRP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AEA"/>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3894809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4" grpId="0" animBg="1"/>
      <p:bldP spid="356360" grpId="0"/>
      <p:bldP spid="35636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ar-JO" altLang="en-US" sz="11000" dirty="0">
                <a:solidFill>
                  <a:schemeClr val="bg1"/>
                </a:solidFill>
                <a:ea typeface="ＭＳ Ｐゴシック" pitchFamily="34" charset="-128"/>
                <a:cs typeface="Arial" panose="020B0604020202020204" pitchFamily="34" charset="0"/>
              </a:rPr>
              <a:t>الهيروغليفية</a:t>
            </a:r>
            <a:endParaRPr lang="en-US" altLang="en-US" sz="14600" dirty="0">
              <a:solidFill>
                <a:schemeClr val="bg1"/>
              </a:solidFill>
              <a:ea typeface="ＭＳ Ｐゴシック" pitchFamily="34" charset="-128"/>
              <a:cs typeface="Arial" panose="020B0604020202020204" pitchFamily="34" charset="0"/>
            </a:endParaRPr>
          </a:p>
        </p:txBody>
      </p:sp>
      <p:sp>
        <p:nvSpPr>
          <p:cNvPr id="146435" name="Rectangle 5"/>
          <p:cNvSpPr>
            <a:spLocks noChangeArrowheads="1"/>
          </p:cNvSpPr>
          <p:nvPr/>
        </p:nvSpPr>
        <p:spPr bwMode="auto">
          <a:xfrm>
            <a:off x="0" y="23320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cs typeface="Arial" panose="020B0604020202020204" pitchFamily="34" charset="0"/>
              </a:rPr>
              <a:t>الكلمة الهيروغليفية تعني حرفياً (نحت مقدس)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cs typeface="Arial" panose="020B0604020202020204" pitchFamily="34" charset="0"/>
              </a:rPr>
              <a:t>استخدم المصريون لأول مرة الحروف الهيروغليفية حصرياً للنقوش المنحوتة أو المرسومة على جدران المعبد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cs typeface="Arial" panose="020B0604020202020204" pitchFamily="34" charset="0"/>
              </a:rPr>
              <a:t>كما تم استخدام هذا الشكل من الكتابة التصويرية على المقابر وأوراق البردي، والألواح الخشبية المغطاة بالجبس، وشظايا الفخار، وأجزاء من الحجر الجيري</a:t>
            </a: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46436" name="TextBox 6"/>
          <p:cNvSpPr txBox="1">
            <a:spLocks noChangeArrowheads="1"/>
          </p:cNvSpPr>
          <p:nvPr/>
        </p:nvSpPr>
        <p:spPr bwMode="auto">
          <a:xfrm>
            <a:off x="8143900" y="0"/>
            <a:ext cx="8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87س</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3647654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2260"/>
                                        </p:tgtEl>
                                        <p:attrNameLst>
                                          <p:attrName>style.visibility</p:attrName>
                                        </p:attrNameLst>
                                      </p:cBhvr>
                                      <p:to>
                                        <p:strVal val="visible"/>
                                      </p:to>
                                    </p:set>
                                    <p:animEffect transition="in" filter="dissolve">
                                      <p:cBhvr>
                                        <p:cTn id="7" dur="500"/>
                                        <p:tgtEl>
                                          <p:spTgt spid="35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ar-JO" altLang="en-US" sz="3600" dirty="0">
                <a:solidFill>
                  <a:schemeClr val="bg1"/>
                </a:solidFill>
                <a:ea typeface="ＭＳ Ｐゴシック" pitchFamily="34" charset="-128"/>
                <a:cs typeface="Arial" panose="020B0604020202020204" pitchFamily="34" charset="0"/>
              </a:rPr>
              <a:t>أنواع الهيروغليفية</a:t>
            </a:r>
            <a:endParaRPr lang="en-US" altLang="en-US" sz="3600" dirty="0">
              <a:solidFill>
                <a:schemeClr val="bg1"/>
              </a:solidFill>
              <a:ea typeface="ＭＳ Ｐゴシック" pitchFamily="34" charset="-128"/>
              <a:cs typeface="Arial" panose="020B0604020202020204" pitchFamily="34" charset="0"/>
            </a:endParaRPr>
          </a:p>
        </p:txBody>
      </p:sp>
      <p:sp>
        <p:nvSpPr>
          <p:cNvPr id="354309" name="Rectangle 5"/>
          <p:cNvSpPr>
            <a:spLocks noChangeArrowheads="1"/>
          </p:cNvSpPr>
          <p:nvPr/>
        </p:nvSpPr>
        <p:spPr bwMode="auto">
          <a:xfrm>
            <a:off x="609600" y="171450"/>
            <a:ext cx="7562850" cy="83099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الهيروغليفية هي شكل أصلي للكتابة تطورت منها جميع الأشكال الأخرى . تم استدعاء اثنين من الأشكال الأحدث الهيراطيقية والديموطيقية:</a:t>
            </a:r>
            <a:endParaRPr kumimoji="0" 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354310" name="Rectangle 6"/>
          <p:cNvSpPr>
            <a:spLocks noChangeArrowheads="1"/>
          </p:cNvSpPr>
          <p:nvPr/>
        </p:nvSpPr>
        <p:spPr bwMode="auto">
          <a:xfrm>
            <a:off x="609600" y="4464050"/>
            <a:ext cx="85344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في القرن الثالث بعد الميلاد بدأ استبدال الهيروغليفية بالقبطية وهي شكل من أشكال الكتابة اليونانية. تمت كتابة آخر نص هيروغليفي في معبد فيلة عام 450 م. وحلت اللغة المصرية المنطوقة محل اللغة العربية في العصور الوسطى.</a:t>
            </a:r>
            <a:endParaRPr kumimoji="0" 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354311" name="Rectangle 7"/>
          <p:cNvSpPr>
            <a:spLocks noChangeArrowheads="1"/>
          </p:cNvSpPr>
          <p:nvPr/>
        </p:nvSpPr>
        <p:spPr bwMode="auto">
          <a:xfrm>
            <a:off x="609600" y="1947863"/>
            <a:ext cx="8534400"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457200" marR="0" lvl="0" indent="-45720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1. كانت </a:t>
            </a:r>
            <a:r>
              <a:rPr kumimoji="0" lang="ar-JO" sz="2400" b="1" u="sng"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الهيراطيقية</a:t>
            </a: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 شكلًا مبسطاً</a:t>
            </a:r>
            <a:r>
              <a:rPr kumimoji="0" lang="ar-JO" sz="2400" b="1" u="none" strike="noStrike" kern="1200" cap="none" spc="0" normalizeH="0" noProof="0" dirty="0">
                <a:ln>
                  <a:noFill/>
                </a:ln>
                <a:solidFill>
                  <a:srgbClr val="FFFFFF"/>
                </a:solidFill>
                <a:effectLst/>
                <a:uLnTx/>
                <a:uFillTx/>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من الكتابة الهيروغليفية للأغراض الإدارية والتجارية وكذلك للنصوص الأدبية والعلمية والدينية. </a:t>
            </a:r>
          </a:p>
          <a:p>
            <a:pPr marL="457200" marR="0" lvl="0" indent="-45720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 </a:t>
            </a:r>
            <a:r>
              <a:rPr kumimoji="0" lang="ar-JO" sz="2400" b="1" u="sng"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الديموطيقية</a:t>
            </a: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 ، وهي كلمة يونانية تعني الكتابة الشعبية ، كانت تستخدم بشكل عام للمتطلبات اليومية للمجتمع.</a:t>
            </a:r>
            <a:r>
              <a:rPr kumimoji="0" lang="en-US" sz="2400" b="1" u="none" strike="noStrike" kern="1200" cap="none" spc="0" normalizeH="0" baseline="0" noProof="0" dirty="0">
                <a:ln>
                  <a:noFill/>
                </a:ln>
                <a:solidFill>
                  <a:srgbClr val="FFFFFF"/>
                </a:solidFill>
                <a:effectLst/>
                <a:uLnTx/>
                <a:uFillTx/>
                <a:cs typeface="Arial" panose="020B0604020202020204" pitchFamily="34" charset="0"/>
              </a:rPr>
              <a:t> </a:t>
            </a:r>
          </a:p>
        </p:txBody>
      </p:sp>
      <p:sp>
        <p:nvSpPr>
          <p:cNvPr id="147462"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87د</a:t>
            </a:r>
            <a:endParaRPr kumimoji="0" lang="en-US" altLang="en-US" sz="18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543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4309"/>
                                        </p:tgtEl>
                                        <p:attrNameLst>
                                          <p:attrName>style.visibility</p:attrName>
                                        </p:attrNameLst>
                                      </p:cBhvr>
                                      <p:to>
                                        <p:strVal val="visible"/>
                                      </p:to>
                                    </p:set>
                                    <p:animEffect transition="in" filter="fade">
                                      <p:cBhvr>
                                        <p:cTn id="11" dur="500"/>
                                        <p:tgtEl>
                                          <p:spTgt spid="3543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4311"/>
                                        </p:tgtEl>
                                        <p:attrNameLst>
                                          <p:attrName>style.visibility</p:attrName>
                                        </p:attrNameLst>
                                      </p:cBhvr>
                                      <p:to>
                                        <p:strVal val="visible"/>
                                      </p:to>
                                    </p:set>
                                    <p:animEffect transition="in" filter="fade">
                                      <p:cBhvr>
                                        <p:cTn id="16" dur="500"/>
                                        <p:tgtEl>
                                          <p:spTgt spid="3543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4310"/>
                                        </p:tgtEl>
                                        <p:attrNameLst>
                                          <p:attrName>style.visibility</p:attrName>
                                        </p:attrNameLst>
                                      </p:cBhvr>
                                      <p:to>
                                        <p:strVal val="visible"/>
                                      </p:to>
                                    </p:set>
                                    <p:animEffect transition="in" filter="fade">
                                      <p:cBhvr>
                                        <p:cTn id="21"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0" y="6858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cs typeface="Arial" panose="020B0604020202020204" pitchFamily="34" charset="0"/>
              </a:rPr>
              <a:t>لم يتم </a:t>
            </a:r>
            <a:r>
              <a:rPr kumimoji="0" lang="ar-JO" sz="2400" b="1" u="sng" strike="noStrike" kern="1200" cap="none" spc="0" normalizeH="0" baseline="0" noProof="0" dirty="0">
                <a:ln>
                  <a:noFill/>
                </a:ln>
                <a:solidFill>
                  <a:srgbClr val="00B0F0"/>
                </a:solidFill>
                <a:effectLst/>
                <a:uLnTx/>
                <a:uFillTx/>
                <a:cs typeface="Arial" panose="020B0604020202020204" pitchFamily="34" charset="0"/>
              </a:rPr>
              <a:t>فك رموز الهيروغليفية </a:t>
            </a:r>
            <a:r>
              <a:rPr kumimoji="0" lang="ar-JO" sz="2400" b="1" u="none" strike="noStrike" kern="1200" cap="none" spc="0" normalizeH="0" baseline="0" noProof="0" dirty="0">
                <a:ln>
                  <a:noFill/>
                </a:ln>
                <a:solidFill>
                  <a:srgbClr val="000000"/>
                </a:solidFill>
                <a:effectLst/>
                <a:uLnTx/>
                <a:uFillTx/>
                <a:cs typeface="Arial" panose="020B0604020202020204" pitchFamily="34" charset="0"/>
              </a:rPr>
              <a:t>المصرية حتى القرن التاسع عشر، كان العديد من الأشخاص يحاولون فك الشفرة عندما اكتشف الشاب الفرنسي اللامع </a:t>
            </a:r>
            <a:r>
              <a:rPr kumimoji="0" lang="ar-JO" sz="2400" b="1" u="sng" strike="noStrike" kern="1200" cap="none" spc="0" normalizeH="0" baseline="0" noProof="0" dirty="0">
                <a:ln>
                  <a:noFill/>
                </a:ln>
                <a:solidFill>
                  <a:srgbClr val="00B0F0"/>
                </a:solidFill>
                <a:effectLst/>
                <a:uLnTx/>
                <a:uFillTx/>
                <a:cs typeface="Arial" panose="020B0604020202020204" pitchFamily="34" charset="0"/>
              </a:rPr>
              <a:t>جان فرانسوا شامبليون سر </a:t>
            </a:r>
            <a:r>
              <a:rPr kumimoji="0" lang="ar-JO" sz="2400" b="1" u="none" strike="noStrike" kern="1200" cap="none" spc="0" normalizeH="0" baseline="0" noProof="0" dirty="0">
                <a:ln>
                  <a:noFill/>
                </a:ln>
                <a:solidFill>
                  <a:srgbClr val="000000"/>
                </a:solidFill>
                <a:effectLst/>
                <a:uLnTx/>
                <a:uFillTx/>
                <a:cs typeface="Arial" panose="020B0604020202020204" pitchFamily="34" charset="0"/>
              </a:rPr>
              <a:t>هذه الكتابة القديمة</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كيف فعل ذلك ؟</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cs typeface="Arial" panose="020B0604020202020204" pitchFamily="34" charset="0"/>
              </a:rPr>
              <a:t>صدر مرسوم في ممفيس، مصر في 27 مارس 196 قبل الميلاد، نقشت على </a:t>
            </a:r>
            <a:r>
              <a:rPr kumimoji="0" lang="ar-JO" sz="2400" b="1" u="none" strike="noStrike" kern="1200" cap="none" spc="0" normalizeH="0" baseline="0" noProof="0" dirty="0">
                <a:ln>
                  <a:noFill/>
                </a:ln>
                <a:solidFill>
                  <a:srgbClr val="00B0F0"/>
                </a:solidFill>
                <a:effectLst/>
                <a:uLnTx/>
                <a:uFillTx/>
                <a:cs typeface="Arial" panose="020B0604020202020204" pitchFamily="34" charset="0"/>
              </a:rPr>
              <a:t>حجر رشيد </a:t>
            </a:r>
            <a:r>
              <a:rPr kumimoji="0" lang="ar-JO" sz="2400" b="1" u="none" strike="noStrike" kern="1200" cap="none" spc="0" normalizeH="0" baseline="0" noProof="0" dirty="0">
                <a:ln>
                  <a:noFill/>
                </a:ln>
                <a:solidFill>
                  <a:srgbClr val="000000"/>
                </a:solidFill>
                <a:effectLst/>
                <a:uLnTx/>
                <a:uFillTx/>
                <a:cs typeface="Arial" panose="020B0604020202020204" pitchFamily="34" charset="0"/>
              </a:rPr>
              <a:t>بثلاثة نصوص : الهيروغليفية والديموطيقية واليونانية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cs typeface="Arial" panose="020B0604020202020204" pitchFamily="34" charset="0"/>
              </a:rPr>
              <a:t>بعد أن فك توماس يونغ شفرة النص الديموطيقي، استخدم شامبليون المعلومات لكسر شفرة النص الهيروغليفي في عام 1822، وفي عام 1828 نشر الملخص الشهير الذي يمثل أول اختراق حقيقي في قراءة الهيروغليفية.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ar-JO" altLang="en-US" sz="3200" dirty="0">
                <a:solidFill>
                  <a:schemeClr val="bg1"/>
                </a:solidFill>
                <a:ea typeface="ＭＳ Ｐゴシック" pitchFamily="34" charset="-128"/>
                <a:cs typeface="Arial" panose="020B0604020202020204" pitchFamily="34" charset="0"/>
              </a:rPr>
              <a:t>كيف تم فك رموز الهيروغليفية</a:t>
            </a:r>
            <a:endParaRPr lang="en-US" altLang="en-US" dirty="0">
              <a:solidFill>
                <a:schemeClr val="bg1"/>
              </a:solidFill>
              <a:ea typeface="ＭＳ Ｐゴシック" pitchFamily="34" charset="-128"/>
              <a:cs typeface="Arial" panose="020B0604020202020204" pitchFamily="34" charset="0"/>
            </a:endParaRPr>
          </a:p>
        </p:txBody>
      </p:sp>
      <p:sp>
        <p:nvSpPr>
          <p:cNvPr id="148483"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87د</a:t>
            </a:r>
            <a:endParaRPr kumimoji="0" lang="en-US" altLang="en-US" sz="18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Arial" panose="020B0604020202020204" pitchFamily="34" charset="0"/>
              </a:rPr>
              <a:t>تناقض بين تاريخَي مصر</a:t>
            </a:r>
            <a:endParaRPr kumimoji="0" lang="en-US" dirty="0">
              <a:solidFill>
                <a:schemeClr val="bg1"/>
              </a:solidFill>
              <a:effectLst/>
              <a:ea typeface="+mj-ea"/>
              <a:cs typeface="Arial" panose="020B0604020202020204" pitchFamily="34" charset="0"/>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خ ع ق 73</a:t>
            </a:r>
            <a:endParaRPr kumimoji="0" lang="en-US"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TextBox 2"/>
          <p:cNvSpPr txBox="1"/>
          <p:nvPr/>
        </p:nvSpPr>
        <p:spPr>
          <a:xfrm>
            <a:off x="179512" y="6002704"/>
            <a:ext cx="8892480" cy="738664"/>
          </a:xfrm>
          <a:prstGeom prst="rect">
            <a:avLst/>
          </a:prstGeom>
          <a:solidFill>
            <a:schemeClr val="tx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كتاب الإحابات الجديد 2، الفصل 24، ألا يثبت التسلسل الزمني المصري أن الكتاب المقدس يخلو من المصداقية؟ د. اليزابيث ميتشل في تموز 22، 2010</a:t>
            </a:r>
            <a:endParaRPr kumimoji="0" lang="en-US" sz="14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https://answersingenesis.org/archaeology/ancient-egypt/doesnt-egyptian-chronology-prove-bible-unreliable</a:t>
            </a:r>
            <a:endParaRPr kumimoji="0" lang="en-US" altLang="zh-CN" sz="14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422058757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ar-JO" altLang="en-US" sz="4000" dirty="0">
                <a:solidFill>
                  <a:srgbClr val="000000"/>
                </a:solidFill>
                <a:ea typeface="ＭＳ Ｐゴシック" pitchFamily="34" charset="-128"/>
                <a:cs typeface="Arial" panose="020B0604020202020204" pitchFamily="34" charset="0"/>
              </a:rPr>
              <a:t>الهيروغليفية و ما يشابهها من مخطوطات</a:t>
            </a:r>
            <a:endParaRPr lang="en-US" altLang="en-US" sz="7200" dirty="0">
              <a:solidFill>
                <a:srgbClr val="000000"/>
              </a:solidFill>
              <a:ea typeface="ＭＳ Ｐゴシック" pitchFamily="34" charset="-128"/>
              <a:cs typeface="Arial" panose="020B0604020202020204" pitchFamily="34" charset="0"/>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مأخوذة من : ج. ستيندورف و ك. سيلي، عندما حكمت مصر الشرق، شيكاغو : 1942، ص122</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7000052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4" descr="barge_of_sun"/>
          <p:cNvPicPr>
            <a:picLocks noGrp="1" noChangeAspect="1" noChangeArrowheads="1"/>
          </p:cNvPicPr>
          <p:nvPr>
            <p:ph idx="4294967295"/>
          </p:nvPr>
        </p:nvPicPr>
        <p:blipFill>
          <a:blip r:embed="rId2" cstate="screen">
            <a:lum bright="-30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61798" name="Rectangle 6"/>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defRPr/>
            </a:pPr>
            <a:r>
              <a:rPr lang="ar-JO" dirty="0">
                <a:solidFill>
                  <a:srgbClr val="F4F4F4"/>
                </a:solidFill>
                <a:ea typeface="+mj-ea"/>
                <a:cs typeface="Arial" panose="020B0604020202020204" pitchFamily="34" charset="0"/>
              </a:rPr>
              <a:t>حكمة للشباب</a:t>
            </a:r>
            <a:endParaRPr lang="en-US" dirty="0">
              <a:solidFill>
                <a:srgbClr val="F4F4F4"/>
              </a:solidFill>
              <a:ea typeface="+mj-ea"/>
              <a:cs typeface="Arial" panose="020B0604020202020204" pitchFamily="34" charset="0"/>
            </a:endParaRPr>
          </a:p>
        </p:txBody>
      </p:sp>
      <p:sp>
        <p:nvSpPr>
          <p:cNvPr id="161801" name="Text Box 9"/>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ar-JO" sz="2400" b="1" dirty="0">
                <a:solidFill>
                  <a:schemeClr val="bg1"/>
                </a:solidFill>
                <a:ea typeface="+mn-ea"/>
                <a:cs typeface="Arial" panose="020B0604020202020204" pitchFamily="34" charset="0"/>
              </a:rPr>
              <a:t>188ب</a:t>
            </a:r>
            <a:endParaRPr lang="en-US" sz="2400" b="1" dirty="0">
              <a:solidFill>
                <a:schemeClr val="bg1"/>
              </a:solidFill>
              <a:ea typeface="+mn-ea"/>
              <a:cs typeface="Arial" panose="020B0604020202020204" pitchFamily="34" charset="0"/>
            </a:endParaRPr>
          </a:p>
        </p:txBody>
      </p:sp>
      <p:sp>
        <p:nvSpPr>
          <p:cNvPr id="161803" name="Rectangle 11"/>
          <p:cNvSpPr>
            <a:spLocks noChangeArrowheads="1"/>
          </p:cNvSpPr>
          <p:nvPr/>
        </p:nvSpPr>
        <p:spPr bwMode="auto">
          <a:xfrm>
            <a:off x="4800600" y="1447800"/>
            <a:ext cx="4038600" cy="4525963"/>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spcBef>
                <a:spcPct val="20000"/>
              </a:spcBef>
              <a:buFontTx/>
              <a:buChar char="•"/>
            </a:pPr>
            <a:r>
              <a:rPr lang="ar-JO" altLang="ja-JP" sz="3600" b="1" dirty="0">
                <a:solidFill>
                  <a:schemeClr val="bg1"/>
                </a:solidFill>
                <a:cs typeface="Arial" panose="020B0604020202020204" pitchFamily="34" charset="0"/>
              </a:rPr>
              <a:t>با بنيَّ استمعوا إلى حكمتي</a:t>
            </a:r>
            <a:endParaRPr lang="en-US" altLang="en-US" sz="3600" b="1" dirty="0">
              <a:solidFill>
                <a:schemeClr val="bg1"/>
              </a:solidFill>
              <a:cs typeface="Arial" panose="020B0604020202020204" pitchFamily="34" charset="0"/>
            </a:endParaRPr>
          </a:p>
          <a:p>
            <a:pPr algn="r" rtl="1" eaLnBrk="1" hangingPunct="1">
              <a:spcBef>
                <a:spcPct val="20000"/>
              </a:spcBef>
              <a:buFontTx/>
              <a:buChar char="•"/>
            </a:pPr>
            <a:r>
              <a:rPr lang="ar-JO" altLang="en-US" sz="3600" b="1" dirty="0">
                <a:solidFill>
                  <a:schemeClr val="bg1"/>
                </a:solidFill>
                <a:cs typeface="Arial" panose="020B0604020202020204" pitchFamily="34" charset="0"/>
              </a:rPr>
              <a:t>الأمثال</a:t>
            </a:r>
            <a:endParaRPr lang="en-US" altLang="en-US" b="1" dirty="0">
              <a:solidFill>
                <a:schemeClr val="bg1"/>
              </a:solidFill>
              <a:cs typeface="Arial" panose="020B0604020202020204" pitchFamily="34" charset="0"/>
            </a:endParaRPr>
          </a:p>
        </p:txBody>
      </p:sp>
      <p:sp>
        <p:nvSpPr>
          <p:cNvPr id="161804" name="Rectangle 12"/>
          <p:cNvSpPr>
            <a:spLocks noChangeArrowheads="1"/>
          </p:cNvSpPr>
          <p:nvPr/>
        </p:nvSpPr>
        <p:spPr bwMode="auto">
          <a:xfrm>
            <a:off x="533400" y="1447800"/>
            <a:ext cx="4038600" cy="4525963"/>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spcBef>
                <a:spcPct val="20000"/>
              </a:spcBef>
              <a:buFontTx/>
              <a:buChar char="•"/>
            </a:pPr>
            <a:r>
              <a:rPr lang="ar-JO" altLang="en-US" sz="3600" b="1" dirty="0">
                <a:solidFill>
                  <a:schemeClr val="bg1"/>
                </a:solidFill>
                <a:cs typeface="Arial" panose="020B0604020202020204" pitchFamily="34" charset="0"/>
              </a:rPr>
              <a:t>استمع إلى حكمتي</a:t>
            </a:r>
            <a:endParaRPr lang="en-US" altLang="en-US" sz="3600" b="1" dirty="0">
              <a:solidFill>
                <a:schemeClr val="bg1"/>
              </a:solidFill>
              <a:cs typeface="Arial" panose="020B0604020202020204" pitchFamily="34" charset="0"/>
            </a:endParaRPr>
          </a:p>
          <a:p>
            <a:pPr algn="r" rtl="1" eaLnBrk="1" hangingPunct="1">
              <a:spcBef>
                <a:spcPct val="20000"/>
              </a:spcBef>
              <a:buFontTx/>
              <a:buChar char="•"/>
            </a:pPr>
            <a:r>
              <a:rPr lang="ar-JO" altLang="en-US" sz="3600" b="1" dirty="0">
                <a:solidFill>
                  <a:schemeClr val="bg1"/>
                </a:solidFill>
                <a:cs typeface="Arial" panose="020B0604020202020204" pitchFamily="34" charset="0"/>
              </a:rPr>
              <a:t>أمنيموبت </a:t>
            </a:r>
            <a:r>
              <a:rPr lang="ar-JO" altLang="en-US" b="1" dirty="0">
                <a:solidFill>
                  <a:schemeClr val="bg1"/>
                </a:solidFill>
                <a:cs typeface="Arial" panose="020B0604020202020204" pitchFamily="34" charset="0"/>
              </a:rPr>
              <a:t>(آرنولد، 192)</a:t>
            </a:r>
            <a:endParaRPr lang="en-US" altLang="en-US"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7" descr="Flowers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Rectangle 3"/>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defRPr/>
            </a:pPr>
            <a:r>
              <a:rPr lang="ar-JO" dirty="0">
                <a:solidFill>
                  <a:srgbClr val="F4F4F4"/>
                </a:solidFill>
                <a:ea typeface="+mj-ea"/>
                <a:cs typeface="+mj-cs"/>
              </a:rPr>
              <a:t>قصيدة حب</a:t>
            </a:r>
            <a:endParaRPr lang="en-US" dirty="0">
              <a:solidFill>
                <a:srgbClr val="F4F4F4"/>
              </a:solidFill>
              <a:ea typeface="+mj-ea"/>
              <a:cs typeface="+mj-cs"/>
            </a:endParaRPr>
          </a:p>
        </p:txBody>
      </p:sp>
      <p:sp>
        <p:nvSpPr>
          <p:cNvPr id="236550" name="Text Box 6"/>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ar-JO" sz="2400" b="1" dirty="0">
                <a:solidFill>
                  <a:schemeClr val="bg1"/>
                </a:solidFill>
                <a:ea typeface="+mn-ea"/>
              </a:rPr>
              <a:t>188ب</a:t>
            </a:r>
            <a:endParaRPr lang="en-US" sz="2400" b="1" dirty="0">
              <a:solidFill>
                <a:schemeClr val="bg1"/>
              </a:solidFill>
              <a:ea typeface="+mn-ea"/>
            </a:endParaRPr>
          </a:p>
        </p:txBody>
      </p:sp>
      <p:sp>
        <p:nvSpPr>
          <p:cNvPr id="236555" name="Rectangle 11"/>
          <p:cNvSpPr>
            <a:spLocks noChangeArrowheads="1"/>
          </p:cNvSpPr>
          <p:nvPr/>
        </p:nvSpPr>
        <p:spPr bwMode="auto">
          <a:xfrm>
            <a:off x="5029200" y="1524000"/>
            <a:ext cx="4038600" cy="4525963"/>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lnSpc>
                <a:spcPct val="90000"/>
              </a:lnSpc>
              <a:spcBef>
                <a:spcPct val="20000"/>
              </a:spcBef>
            </a:pPr>
            <a:r>
              <a:rPr lang="ar-JO" altLang="en-US" sz="3600" b="1" dirty="0">
                <a:solidFill>
                  <a:schemeClr val="bg1"/>
                </a:solidFill>
              </a:rPr>
              <a:t>المحبوبة:</a:t>
            </a:r>
            <a:endParaRPr lang="en-US" altLang="en-US" sz="3600" b="1" dirty="0">
              <a:solidFill>
                <a:schemeClr val="bg1"/>
              </a:solidFill>
            </a:endParaRPr>
          </a:p>
          <a:p>
            <a:pPr algn="r" rtl="1" eaLnBrk="1" hangingPunct="1">
              <a:lnSpc>
                <a:spcPct val="90000"/>
              </a:lnSpc>
              <a:spcBef>
                <a:spcPct val="20000"/>
              </a:spcBef>
              <a:buFontTx/>
              <a:buChar char="•"/>
            </a:pPr>
            <a:r>
              <a:rPr lang="ar-JO" altLang="en-US" sz="3600" b="1" dirty="0">
                <a:solidFill>
                  <a:schemeClr val="bg1"/>
                </a:solidFill>
              </a:rPr>
              <a:t>أخي يهز قلبي بصوته...</a:t>
            </a:r>
            <a:endParaRPr lang="en-US" altLang="en-US" sz="3600" b="1" dirty="0">
              <a:solidFill>
                <a:schemeClr val="bg1"/>
              </a:solidFill>
            </a:endParaRPr>
          </a:p>
          <a:p>
            <a:pPr algn="r" rtl="1" eaLnBrk="1" hangingPunct="1">
              <a:lnSpc>
                <a:spcPct val="90000"/>
              </a:lnSpc>
              <a:spcBef>
                <a:spcPct val="20000"/>
              </a:spcBef>
              <a:buFontTx/>
              <a:buChar char="•"/>
            </a:pPr>
            <a:r>
              <a:rPr lang="ar-JO" altLang="en-US" sz="3600" b="1" dirty="0">
                <a:solidFill>
                  <a:schemeClr val="bg1"/>
                </a:solidFill>
              </a:rPr>
              <a:t>والدتي محقة في أن تأمرني بالتالي: تجنب رؤيته</a:t>
            </a:r>
            <a:endParaRPr lang="en-US" altLang="en-US" sz="3600" b="1" dirty="0">
              <a:solidFill>
                <a:schemeClr val="bg1"/>
              </a:solidFill>
            </a:endParaRPr>
          </a:p>
        </p:txBody>
      </p:sp>
      <p:sp>
        <p:nvSpPr>
          <p:cNvPr id="236556" name="Rectangle 12"/>
          <p:cNvSpPr>
            <a:spLocks noChangeArrowheads="1"/>
          </p:cNvSpPr>
          <p:nvPr/>
        </p:nvSpPr>
        <p:spPr bwMode="auto">
          <a:xfrm>
            <a:off x="76200" y="1524000"/>
            <a:ext cx="5029200" cy="50292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lnSpc>
                <a:spcPct val="90000"/>
              </a:lnSpc>
              <a:spcBef>
                <a:spcPct val="20000"/>
              </a:spcBef>
            </a:pPr>
            <a:r>
              <a:rPr lang="ar-JO" altLang="en-US" sz="3600" b="1" dirty="0">
                <a:solidFill>
                  <a:schemeClr val="bg1"/>
                </a:solidFill>
              </a:rPr>
              <a:t>المحب:</a:t>
            </a:r>
            <a:endParaRPr lang="en-US" altLang="en-US" sz="3600" b="1" dirty="0">
              <a:solidFill>
                <a:schemeClr val="bg1"/>
              </a:solidFill>
            </a:endParaRPr>
          </a:p>
          <a:p>
            <a:pPr algn="r" rtl="1" eaLnBrk="1" hangingPunct="1">
              <a:lnSpc>
                <a:spcPct val="90000"/>
              </a:lnSpc>
              <a:spcBef>
                <a:spcPct val="20000"/>
              </a:spcBef>
              <a:buFontTx/>
              <a:buChar char="•"/>
            </a:pPr>
            <a:r>
              <a:rPr kumimoji="0" lang="ar-JO" sz="3600" b="1" u="none" strike="noStrike" kern="1200" cap="none" spc="0" normalizeH="0" baseline="0" noProof="0" dirty="0">
                <a:ln>
                  <a:noFill/>
                </a:ln>
                <a:solidFill>
                  <a:srgbClr val="FFFFFF"/>
                </a:solidFill>
                <a:effectLst/>
                <a:uLnTx/>
                <a:uFillTx/>
                <a:ea typeface="ＭＳ Ｐゴシック" charset="0"/>
              </a:rPr>
              <a:t>لو كنت فقط عامل غسيل</a:t>
            </a:r>
            <a:r>
              <a:rPr kumimoji="0" lang="en-US" sz="3600" b="1" u="none" strike="noStrike" kern="1200" cap="none" spc="0" normalizeH="0" baseline="0" noProof="0" dirty="0">
                <a:ln>
                  <a:noFill/>
                </a:ln>
                <a:solidFill>
                  <a:srgbClr val="FFFFFF"/>
                </a:solidFill>
                <a:effectLst/>
                <a:uLnTx/>
                <a:uFillTx/>
                <a:ea typeface="ＭＳ Ｐゴシック" charset="0"/>
              </a:rPr>
              <a:t> </a:t>
            </a:r>
            <a:r>
              <a:rPr kumimoji="0" lang="ar-JO" sz="3600" b="1" u="none" strike="noStrike" kern="1200" cap="none" spc="0" normalizeH="0" baseline="0" noProof="0" dirty="0">
                <a:ln>
                  <a:noFill/>
                </a:ln>
                <a:solidFill>
                  <a:srgbClr val="FFFFFF"/>
                </a:solidFill>
                <a:effectLst/>
                <a:uLnTx/>
                <a:uFillTx/>
                <a:ea typeface="ＭＳ Ｐゴシック" charset="0"/>
              </a:rPr>
              <a:t>لثياب أختي ولو لشهر واحد، سوف أقوى بإمساك [الملابس] التي تلمس جسدها.</a:t>
            </a:r>
            <a:endParaRPr lang="en-US" altLang="en-US" sz="3600" b="1" dirty="0">
              <a:solidFill>
                <a:schemeClr val="bg1"/>
              </a:solidFill>
            </a:endParaRPr>
          </a:p>
          <a:p>
            <a:pPr algn="r" rtl="1" eaLnBrk="1" hangingPunct="1">
              <a:lnSpc>
                <a:spcPct val="90000"/>
              </a:lnSpc>
              <a:spcBef>
                <a:spcPct val="20000"/>
              </a:spcBef>
              <a:buFontTx/>
              <a:buChar char="•"/>
            </a:pPr>
            <a:r>
              <a:rPr lang="ar-JO" altLang="en-US" sz="3600" b="1" dirty="0">
                <a:solidFill>
                  <a:schemeClr val="bg1"/>
                </a:solidFill>
              </a:rPr>
              <a:t>واحدة هي أختي، ليس لها نظير..</a:t>
            </a:r>
            <a:endParaRPr lang="en-US" altLang="en-US" b="1" dirty="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descr="Flowers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1027"/>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defRPr/>
            </a:pPr>
            <a:r>
              <a:rPr lang="ar-JO" dirty="0">
                <a:solidFill>
                  <a:srgbClr val="F4F4F4"/>
                </a:solidFill>
                <a:ea typeface="+mj-ea"/>
                <a:cs typeface="+mj-cs"/>
              </a:rPr>
              <a:t>اختبار قصيدة الحب</a:t>
            </a:r>
            <a:endParaRPr lang="en-US" dirty="0">
              <a:solidFill>
                <a:srgbClr val="F4F4F4"/>
              </a:solidFill>
              <a:ea typeface="+mj-ea"/>
              <a:cs typeface="+mj-cs"/>
            </a:endParaRPr>
          </a:p>
        </p:txBody>
      </p:sp>
      <p:sp>
        <p:nvSpPr>
          <p:cNvPr id="237573" name="Text Box 1029"/>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ar-JO" sz="2400" b="1" dirty="0">
                <a:solidFill>
                  <a:schemeClr val="bg1"/>
                </a:solidFill>
                <a:ea typeface="+mn-ea"/>
              </a:rPr>
              <a:t>188ب</a:t>
            </a:r>
            <a:endParaRPr lang="en-US" sz="2400" b="1" dirty="0">
              <a:solidFill>
                <a:schemeClr val="bg1"/>
              </a:solidFill>
              <a:ea typeface="+mn-ea"/>
            </a:endParaRPr>
          </a:p>
        </p:txBody>
      </p:sp>
      <p:sp>
        <p:nvSpPr>
          <p:cNvPr id="237574" name="Rectangle 1030"/>
          <p:cNvSpPr>
            <a:spLocks noChangeArrowheads="1"/>
          </p:cNvSpPr>
          <p:nvPr/>
        </p:nvSpPr>
        <p:spPr bwMode="auto">
          <a:xfrm>
            <a:off x="228600" y="1524000"/>
            <a:ext cx="80010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ar-JO" altLang="en-US" sz="3600" b="1" u="sng" dirty="0">
                <a:solidFill>
                  <a:schemeClr val="bg1"/>
                </a:solidFill>
              </a:rPr>
              <a:t>أين وجدت هذه القصيدة؟</a:t>
            </a:r>
            <a:endParaRPr lang="en-US" altLang="en-US" b="1" u="sng" dirty="0">
              <a:solidFill>
                <a:schemeClr val="bg1"/>
              </a:solidFill>
            </a:endParaRPr>
          </a:p>
        </p:txBody>
      </p:sp>
      <p:sp>
        <p:nvSpPr>
          <p:cNvPr id="237575" name="Rectangle 1031"/>
          <p:cNvSpPr>
            <a:spLocks noChangeArrowheads="1"/>
          </p:cNvSpPr>
          <p:nvPr/>
        </p:nvSpPr>
        <p:spPr bwMode="auto">
          <a:xfrm>
            <a:off x="5257800" y="4953000"/>
            <a:ext cx="3886200" cy="1828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algn="r">
              <a:spcBef>
                <a:spcPct val="20000"/>
              </a:spcBef>
              <a:defRPr/>
            </a:pPr>
            <a:r>
              <a:rPr lang="ar-JO" sz="3600" b="1" dirty="0">
                <a:solidFill>
                  <a:schemeClr val="bg1"/>
                </a:solidFill>
                <a:ea typeface="+mn-ea"/>
              </a:rPr>
              <a:t>الإجابة:</a:t>
            </a:r>
          </a:p>
          <a:p>
            <a:pPr algn="r">
              <a:spcBef>
                <a:spcPct val="20000"/>
              </a:spcBef>
              <a:defRPr/>
            </a:pPr>
            <a:r>
              <a:rPr lang="ar-JO" sz="3600" b="1" dirty="0">
                <a:solidFill>
                  <a:schemeClr val="bg1"/>
                </a:solidFill>
                <a:ea typeface="+mn-ea"/>
              </a:rPr>
              <a:t>قصائد محبة مصرية </a:t>
            </a:r>
            <a:r>
              <a:rPr lang="ar-JO" sz="2400" b="1" dirty="0">
                <a:solidFill>
                  <a:schemeClr val="bg1"/>
                </a:solidFill>
                <a:ea typeface="+mn-ea"/>
              </a:rPr>
              <a:t>(آرنولد، 192)</a:t>
            </a:r>
            <a:endParaRPr lang="en-US" sz="2400" b="1" dirty="0">
              <a:solidFill>
                <a:schemeClr val="bg1"/>
              </a:solidFill>
              <a:ea typeface="+mn-ea"/>
            </a:endParaRPr>
          </a:p>
        </p:txBody>
      </p:sp>
      <p:sp>
        <p:nvSpPr>
          <p:cNvPr id="237577" name="Rectangle 1033"/>
          <p:cNvSpPr>
            <a:spLocks noChangeArrowheads="1"/>
          </p:cNvSpPr>
          <p:nvPr/>
        </p:nvSpPr>
        <p:spPr bwMode="auto">
          <a:xfrm>
            <a:off x="685800" y="2209800"/>
            <a:ext cx="7543800" cy="2895600"/>
          </a:xfrm>
          <a:prstGeom prst="rect">
            <a:avLst/>
          </a:prstGeom>
          <a:noFill/>
          <a:ln w="9525">
            <a:noFill/>
            <a:miter lim="800000"/>
            <a:headEnd/>
            <a:tailEnd/>
          </a:ln>
          <a:effectLst/>
        </p:spPr>
        <p:txBody>
          <a:bodyPr/>
          <a:lstStyle>
            <a:lvl1pPr marL="533400" indent="-5334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spcBef>
                <a:spcPct val="20000"/>
              </a:spcBef>
            </a:pPr>
            <a:r>
              <a:rPr lang="ar-JO" altLang="en-US" sz="3600" b="1" dirty="0">
                <a:solidFill>
                  <a:schemeClr val="bg1"/>
                </a:solidFill>
                <a:cs typeface="Arial" panose="020B0604020202020204" pitchFamily="34" charset="0"/>
              </a:rPr>
              <a:t>1. نجم أمريكا</a:t>
            </a:r>
          </a:p>
          <a:p>
            <a:pPr marL="0" indent="0" algn="r" eaLnBrk="1" hangingPunct="1">
              <a:spcBef>
                <a:spcPct val="20000"/>
              </a:spcBef>
            </a:pPr>
            <a:r>
              <a:rPr lang="ar-JO" altLang="en-US" sz="3600" b="1" dirty="0">
                <a:solidFill>
                  <a:schemeClr val="bg1"/>
                </a:solidFill>
                <a:cs typeface="Arial" panose="020B0604020202020204" pitchFamily="34" charset="0"/>
              </a:rPr>
              <a:t>2. مذكرات د. ريك</a:t>
            </a:r>
          </a:p>
          <a:p>
            <a:pPr marL="0" indent="0" algn="r" eaLnBrk="1" hangingPunct="1">
              <a:spcBef>
                <a:spcPct val="20000"/>
              </a:spcBef>
            </a:pPr>
            <a:r>
              <a:rPr lang="ar-JO" altLang="en-US" sz="3600" b="1" dirty="0">
                <a:solidFill>
                  <a:schemeClr val="bg1"/>
                </a:solidFill>
                <a:cs typeface="Arial" panose="020B0604020202020204" pitchFamily="34" charset="0"/>
              </a:rPr>
              <a:t>3. نشيد الأنشاد</a:t>
            </a:r>
          </a:p>
          <a:p>
            <a:pPr marL="0" indent="0" algn="r" eaLnBrk="1" hangingPunct="1">
              <a:spcBef>
                <a:spcPct val="20000"/>
              </a:spcBef>
            </a:pPr>
            <a:r>
              <a:rPr lang="ar-JO" altLang="en-US" sz="3600" b="1" dirty="0">
                <a:solidFill>
                  <a:schemeClr val="bg1"/>
                </a:solidFill>
                <a:cs typeface="Arial" panose="020B0604020202020204" pitchFamily="34" charset="0"/>
              </a:rPr>
              <a:t>4. لا شيء مما ذكر</a:t>
            </a:r>
            <a:endParaRPr lang="en-US" altLang="en-US" sz="36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577">
                                            <p:txEl>
                                              <p:pRg st="0" end="0"/>
                                            </p:txEl>
                                          </p:spTgt>
                                        </p:tgtEl>
                                        <p:attrNameLst>
                                          <p:attrName>style.visibility</p:attrName>
                                        </p:attrNameLst>
                                      </p:cBhvr>
                                      <p:to>
                                        <p:strVal val="visible"/>
                                      </p:to>
                                    </p:set>
                                    <p:animEffect transition="in" filter="fade">
                                      <p:cBhvr>
                                        <p:cTn id="7" dur="500"/>
                                        <p:tgtEl>
                                          <p:spTgt spid="237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7577">
                                            <p:txEl>
                                              <p:pRg st="1" end="1"/>
                                            </p:txEl>
                                          </p:spTgt>
                                        </p:tgtEl>
                                        <p:attrNameLst>
                                          <p:attrName>style.visibility</p:attrName>
                                        </p:attrNameLst>
                                      </p:cBhvr>
                                      <p:to>
                                        <p:strVal val="visible"/>
                                      </p:to>
                                    </p:set>
                                    <p:animEffect transition="in" filter="fade">
                                      <p:cBhvr>
                                        <p:cTn id="12" dur="500"/>
                                        <p:tgtEl>
                                          <p:spTgt spid="2375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7577">
                                            <p:txEl>
                                              <p:pRg st="2" end="2"/>
                                            </p:txEl>
                                          </p:spTgt>
                                        </p:tgtEl>
                                        <p:attrNameLst>
                                          <p:attrName>style.visibility</p:attrName>
                                        </p:attrNameLst>
                                      </p:cBhvr>
                                      <p:to>
                                        <p:strVal val="visible"/>
                                      </p:to>
                                    </p:set>
                                    <p:animEffect transition="in" filter="fade">
                                      <p:cBhvr>
                                        <p:cTn id="17" dur="500"/>
                                        <p:tgtEl>
                                          <p:spTgt spid="2375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577">
                                            <p:txEl>
                                              <p:pRg st="3" end="3"/>
                                            </p:txEl>
                                          </p:spTgt>
                                        </p:tgtEl>
                                        <p:attrNameLst>
                                          <p:attrName>style.visibility</p:attrName>
                                        </p:attrNameLst>
                                      </p:cBhvr>
                                      <p:to>
                                        <p:strVal val="visible"/>
                                      </p:to>
                                    </p:set>
                                    <p:animEffect transition="in" filter="fade">
                                      <p:cBhvr>
                                        <p:cTn id="22" dur="500"/>
                                        <p:tgtEl>
                                          <p:spTgt spid="23757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7575"/>
                                        </p:tgtEl>
                                        <p:attrNameLst>
                                          <p:attrName>style.visibility</p:attrName>
                                        </p:attrNameLst>
                                      </p:cBhvr>
                                      <p:to>
                                        <p:strVal val="visible"/>
                                      </p:to>
                                    </p:set>
                                    <p:animEffect transition="in" filter="fade">
                                      <p:cBhvr>
                                        <p:cTn id="27" dur="500"/>
                                        <p:tgtEl>
                                          <p:spTgt spid="23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5" grpId="0" autoUpdateAnimBg="0"/>
      <p:bldP spid="237577"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026"/>
          <p:cNvSpPr>
            <a:spLocks noGrp="1" noChangeArrowheads="1"/>
          </p:cNvSpPr>
          <p:nvPr>
            <p:ph type="ctrTitle"/>
          </p:nvPr>
        </p:nvSpPr>
        <p:spPr>
          <a:xfrm>
            <a:off x="3581400" y="-76200"/>
            <a:ext cx="5562600" cy="2116138"/>
          </a:xfrm>
        </p:spPr>
        <p:txBody>
          <a:bodyPr/>
          <a:lstStyle/>
          <a:p>
            <a:pPr algn="ctr" eaLnBrk="1" hangingPunct="1"/>
            <a:r>
              <a:rPr lang="ar-JO" altLang="en-US" b="1" dirty="0">
                <a:latin typeface="Arial" panose="020B0604020202020204" pitchFamily="34" charset="0"/>
                <a:ea typeface="ＭＳ Ｐゴシック" pitchFamily="34" charset="-128"/>
                <a:cs typeface="Arial" panose="020B0604020202020204" pitchFamily="34" charset="0"/>
              </a:rPr>
              <a:t>لوحة مرنبتاح</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154626" name="Rectangle 1027"/>
          <p:cNvSpPr>
            <a:spLocks noGrp="1" noChangeArrowheads="1"/>
          </p:cNvSpPr>
          <p:nvPr>
            <p:ph type="subTitle" idx="1"/>
          </p:nvPr>
        </p:nvSpPr>
        <p:spPr>
          <a:xfrm>
            <a:off x="3581400" y="1828800"/>
            <a:ext cx="5562600" cy="1752600"/>
          </a:xfrm>
        </p:spPr>
        <p:txBody>
          <a:bodyPr/>
          <a:lstStyle/>
          <a:p>
            <a:pPr marL="457200" indent="-457200" algn="r" rtl="1" eaLnBrk="1" hangingPunct="1">
              <a:buFont typeface="Arial" pitchFamily="34" charset="0"/>
              <a:buChar char="•"/>
            </a:pPr>
            <a:r>
              <a:rPr lang="ar-JO" altLang="en-US" b="1" dirty="0">
                <a:latin typeface="Arial" panose="020B0604020202020204" pitchFamily="34" charset="0"/>
                <a:ea typeface="ＭＳ Ｐゴシック" pitchFamily="34" charset="-128"/>
                <a:cs typeface="Arial" panose="020B0604020202020204" pitchFamily="34" charset="0"/>
              </a:rPr>
              <a:t>تذكر إسرائيل في كنعان كمجموعة من الناس في القرن الثالث عشر.</a:t>
            </a:r>
            <a:endParaRPr lang="en-US" altLang="en-US" b="1" dirty="0">
              <a:latin typeface="Arial" panose="020B0604020202020204" pitchFamily="34" charset="0"/>
              <a:ea typeface="ＭＳ Ｐゴシック" pitchFamily="34" charset="-128"/>
              <a:cs typeface="Arial" panose="020B0604020202020204" pitchFamily="34" charset="0"/>
            </a:endParaRPr>
          </a:p>
        </p:txBody>
      </p:sp>
      <p:pic>
        <p:nvPicPr>
          <p:cNvPr id="154627"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1029"/>
          <p:cNvSpPr>
            <a:spLocks noChangeArrowheads="1"/>
          </p:cNvSpPr>
          <p:nvPr/>
        </p:nvSpPr>
        <p:spPr bwMode="auto">
          <a:xfrm>
            <a:off x="4427538" y="5373688"/>
            <a:ext cx="4716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tx2"/>
              </a:buClr>
              <a:buSzPct val="90000"/>
              <a:buFont typeface="Symbol" pitchFamily="18" charset="2"/>
              <a:buNone/>
            </a:pPr>
            <a:r>
              <a:rPr lang="ar-JO" altLang="en-US" sz="2800" b="1" dirty="0">
                <a:cs typeface="Arial" panose="020B0604020202020204" pitchFamily="34" charset="0"/>
              </a:rPr>
              <a:t>مصر القديمة، 1208 ق.م</a:t>
            </a:r>
            <a:endParaRPr lang="en-US" altLang="en-US" sz="2800" b="1" dirty="0">
              <a:cs typeface="Arial" panose="020B0604020202020204" pitchFamily="34" charset="0"/>
            </a:endParaRPr>
          </a:p>
        </p:txBody>
      </p:sp>
      <p:sp>
        <p:nvSpPr>
          <p:cNvPr id="154629" name="Rectangle 1030"/>
          <p:cNvSpPr>
            <a:spLocks noChangeArrowheads="1"/>
          </p:cNvSpPr>
          <p:nvPr/>
        </p:nvSpPr>
        <p:spPr bwMode="auto">
          <a:xfrm>
            <a:off x="3581401" y="3644900"/>
            <a:ext cx="556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eaLnBrk="1" hangingPunct="1">
              <a:spcBef>
                <a:spcPct val="20000"/>
              </a:spcBef>
              <a:buClr>
                <a:schemeClr val="tx2"/>
              </a:buClr>
              <a:buSzPct val="90000"/>
              <a:buFont typeface="Arial" pitchFamily="34" charset="0"/>
              <a:buChar char="•"/>
            </a:pPr>
            <a:r>
              <a:rPr lang="ar-JO" altLang="en-US" sz="3200" b="1" dirty="0">
                <a:cs typeface="Arial" panose="020B0604020202020204" pitchFamily="34" charset="0"/>
              </a:rPr>
              <a:t>هذا هو أول ذكر لإسم إسرائيل خارج الكتاب المقدس.</a:t>
            </a:r>
            <a:endParaRPr lang="en-US" altLang="en-US" sz="3200" b="1" dirty="0">
              <a:cs typeface="Arial" panose="020B0604020202020204" pitchFamily="34" charset="0"/>
            </a:endParaRPr>
          </a:p>
        </p:txBody>
      </p:sp>
      <p:sp>
        <p:nvSpPr>
          <p:cNvPr id="154630" name="Text Box 1031"/>
          <p:cNvSpPr txBox="1">
            <a:spLocks noChangeArrowheads="1"/>
          </p:cNvSpPr>
          <p:nvPr/>
        </p:nvSpPr>
        <p:spPr bwMode="auto">
          <a:xfrm>
            <a:off x="3641725" y="6437313"/>
            <a:ext cx="15087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sz="1800" b="1" dirty="0">
                <a:cs typeface="Arial" panose="020B0604020202020204" pitchFamily="34" charset="0"/>
              </a:rPr>
              <a:t>آرنولد/باير، 160</a:t>
            </a:r>
            <a:endParaRPr lang="en-US" altLang="en-US" sz="1800" b="1" dirty="0">
              <a:cs typeface="Arial" panose="020B0604020202020204" pitchFamily="34" charset="0"/>
            </a:endParaRPr>
          </a:p>
        </p:txBody>
      </p:sp>
      <p:sp>
        <p:nvSpPr>
          <p:cNvPr id="154631" name="Text Box 12"/>
          <p:cNvSpPr txBox="1">
            <a:spLocks noChangeArrowheads="1"/>
          </p:cNvSpPr>
          <p:nvPr/>
        </p:nvSpPr>
        <p:spPr bwMode="auto">
          <a:xfrm>
            <a:off x="8375650" y="396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cs typeface="Arial" panose="020B0604020202020204" pitchFamily="34" charset="0"/>
              </a:rPr>
              <a:t>201</a:t>
            </a:r>
            <a:endParaRPr lang="en-US" altLang="en-US" sz="1800" b="1" dirty="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cstate="print"/>
          <a:srcRect/>
          <a:stretch>
            <a:fillRect/>
          </a:stretch>
        </p:blipFill>
        <p:spPr bwMode="auto">
          <a:xfrm>
            <a:off x="0" y="979488"/>
            <a:ext cx="9144000" cy="2906712"/>
          </a:xfrm>
          <a:prstGeom prst="rect">
            <a:avLst/>
          </a:prstGeom>
          <a:noFill/>
          <a:ln w="9525">
            <a:miter lim="800000"/>
            <a:headEnd/>
            <a:tailEnd/>
          </a:ln>
          <a:effectLst>
            <a:outerShdw blurRad="63500" dist="38099" dir="2700000" algn="ctr" rotWithShape="0">
              <a:schemeClr val="bg2">
                <a:alpha val="74998"/>
              </a:schemeClr>
            </a:outerShdw>
          </a:effectLst>
        </p:spPr>
      </p:pic>
      <p:pic>
        <p:nvPicPr>
          <p:cNvPr id="216070" name="Picture 6"/>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title"/>
          </p:nvPr>
        </p:nvSpPr>
        <p:spPr>
          <a:xfrm>
            <a:off x="395288" y="-304800"/>
            <a:ext cx="4824412" cy="1143000"/>
          </a:xfrm>
          <a:effectLst>
            <a:outerShdw blurRad="63500" dist="38099" dir="2700000" algn="ctr" rotWithShape="0">
              <a:schemeClr val="bg2">
                <a:alpha val="74998"/>
              </a:schemeClr>
            </a:outerShdw>
          </a:effectLst>
        </p:spPr>
        <p:txBody>
          <a:bodyPr/>
          <a:lstStyle/>
          <a:p>
            <a:pPr eaLnBrk="1" hangingPunct="1">
              <a:defRPr/>
            </a:pPr>
            <a:r>
              <a:rPr lang="ar-JO" b="1" dirty="0">
                <a:latin typeface="Arial" panose="020B0604020202020204" pitchFamily="34" charset="0"/>
                <a:ea typeface="+mj-ea"/>
                <a:cs typeface="Arial" panose="020B0604020202020204" pitchFamily="34" charset="0"/>
              </a:rPr>
              <a:t>جدارية بني حسن</a:t>
            </a:r>
            <a:endParaRPr lang="en-US" b="1" dirty="0">
              <a:latin typeface="Arial" panose="020B0604020202020204" pitchFamily="34" charset="0"/>
              <a:ea typeface="+mj-ea"/>
              <a:cs typeface="Arial" panose="020B0604020202020204" pitchFamily="34" charset="0"/>
            </a:endParaRPr>
          </a:p>
        </p:txBody>
      </p:sp>
      <p:sp>
        <p:nvSpPr>
          <p:cNvPr id="216068" name="Text Box 4"/>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ea typeface="ＭＳ Ｐゴシック" charset="0"/>
                <a:cs typeface="Arial" panose="020B0604020202020204" pitchFamily="34" charset="0"/>
              </a:rPr>
              <a:t>219</a:t>
            </a:r>
            <a:endParaRPr kumimoji="0" lang="en-US" sz="2400" b="1" u="none" strike="noStrike" kern="1200" cap="none" spc="0" normalizeH="0" baseline="0" noProof="0" dirty="0">
              <a:ln>
                <a:noFill/>
              </a:ln>
              <a:solidFill>
                <a:srgbClr val="EAEAEA"/>
              </a:solidFill>
              <a:effectLst/>
              <a:uLnTx/>
              <a:uFillTx/>
              <a:ea typeface="ＭＳ Ｐゴシック" charset="0"/>
              <a:cs typeface="Arial" panose="020B0604020202020204" pitchFamily="34" charset="0"/>
            </a:endParaRPr>
          </a:p>
        </p:txBody>
      </p:sp>
      <p:sp>
        <p:nvSpPr>
          <p:cNvPr id="216067" name="Rectangle 3"/>
          <p:cNvSpPr>
            <a:spLocks noGrp="1" noChangeArrowheads="1"/>
          </p:cNvSpPr>
          <p:nvPr>
            <p:ph type="body" idx="1"/>
          </p:nvPr>
        </p:nvSpPr>
        <p:spPr>
          <a:xfrm>
            <a:off x="304800" y="990600"/>
            <a:ext cx="6844145" cy="2971800"/>
          </a:xfrm>
        </p:spPr>
        <p:txBody>
          <a:bodyPr/>
          <a:lstStyle/>
          <a:p>
            <a:pPr algn="r" rtl="1" eaLnBrk="1" hangingPunct="1">
              <a:buFont typeface="Wingdings" pitchFamily="-111" charset="2"/>
              <a:buBlip>
                <a:blip r:embed="rId5"/>
              </a:buBlip>
              <a:defRPr/>
            </a:pPr>
            <a:r>
              <a:rPr lang="ar-JO" sz="3600" b="1" dirty="0">
                <a:effectLst>
                  <a:glow rad="241300">
                    <a:schemeClr val="bg2">
                      <a:alpha val="75000"/>
                    </a:schemeClr>
                  </a:glow>
                </a:effectLst>
                <a:latin typeface="Arial" panose="020B0604020202020204" pitchFamily="34" charset="0"/>
                <a:ea typeface="+mn-ea"/>
                <a:cs typeface="Arial" panose="020B0604020202020204" pitchFamily="34" charset="0"/>
              </a:rPr>
              <a:t>مصر</a:t>
            </a:r>
            <a:endParaRPr lang="en-US" sz="3600" b="1" dirty="0">
              <a:effectLst>
                <a:glow rad="241300">
                  <a:schemeClr val="bg2">
                    <a:alpha val="75000"/>
                  </a:schemeClr>
                </a:glow>
              </a:effectLst>
              <a:latin typeface="Arial" panose="020B0604020202020204" pitchFamily="34" charset="0"/>
              <a:ea typeface="+mn-ea"/>
              <a:cs typeface="Arial" panose="020B0604020202020204" pitchFamily="34" charset="0"/>
            </a:endParaRPr>
          </a:p>
          <a:p>
            <a:pPr algn="r" rtl="1" eaLnBrk="1" hangingPunct="1">
              <a:buFont typeface="Wingdings" pitchFamily="-111" charset="2"/>
              <a:buBlip>
                <a:blip r:embed="rId5"/>
              </a:buBlip>
              <a:defRPr/>
            </a:pPr>
            <a:r>
              <a:rPr lang="ar-JO" sz="3600" b="1" dirty="0">
                <a:effectLst>
                  <a:glow rad="241300">
                    <a:schemeClr val="bg2">
                      <a:alpha val="75000"/>
                    </a:schemeClr>
                  </a:glow>
                </a:effectLst>
                <a:latin typeface="Arial" panose="020B0604020202020204" pitchFamily="34" charset="0"/>
                <a:ea typeface="+mn-ea"/>
                <a:cs typeface="Arial" panose="020B0604020202020204" pitchFamily="34" charset="0"/>
              </a:rPr>
              <a:t>1850 ق.م</a:t>
            </a:r>
            <a:endParaRPr lang="en-US" sz="3600" b="1" dirty="0">
              <a:effectLst>
                <a:glow rad="241300">
                  <a:schemeClr val="bg2">
                    <a:alpha val="75000"/>
                  </a:schemeClr>
                </a:glow>
              </a:effectLst>
              <a:latin typeface="Arial" panose="020B0604020202020204" pitchFamily="34" charset="0"/>
              <a:ea typeface="+mn-ea"/>
              <a:cs typeface="Arial" panose="020B0604020202020204" pitchFamily="34" charset="0"/>
            </a:endParaRPr>
          </a:p>
          <a:p>
            <a:pPr algn="r" rtl="1" eaLnBrk="1" hangingPunct="1">
              <a:buFont typeface="Wingdings" pitchFamily="-111" charset="2"/>
              <a:buBlip>
                <a:blip r:embed="rId5"/>
              </a:buBlip>
              <a:defRPr/>
            </a:pPr>
            <a:r>
              <a:rPr lang="ar-JO" sz="3600" b="1" dirty="0">
                <a:effectLst>
                  <a:glow rad="241300">
                    <a:schemeClr val="bg2">
                      <a:alpha val="75000"/>
                    </a:schemeClr>
                  </a:glow>
                </a:effectLst>
                <a:latin typeface="Arial" panose="020B0604020202020204" pitchFamily="34" charset="0"/>
                <a:ea typeface="+mn-ea"/>
                <a:cs typeface="Arial" panose="020B0604020202020204" pitchFamily="34" charset="0"/>
              </a:rPr>
              <a:t>شواهد على تجارة الإسرائيليين في مصر</a:t>
            </a:r>
            <a:endParaRPr lang="en-US" sz="3600" b="1" dirty="0">
              <a:effectLst>
                <a:glow rad="241300">
                  <a:schemeClr val="bg2">
                    <a:alpha val="75000"/>
                  </a:schemeClr>
                </a:glow>
              </a:effectLst>
              <a:latin typeface="Arial" panose="020B0604020202020204" pitchFamily="34" charset="0"/>
              <a:ea typeface="+mn-ea"/>
              <a:cs typeface="Arial" panose="020B0604020202020204" pitchFamily="34" charset="0"/>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latin typeface="Arial" panose="020B0604020202020204" pitchFamily="34" charset="0"/>
                <a:cs typeface="Arial" panose="020B0604020202020204" pitchFamily="34" charset="0"/>
              </a:rPr>
              <a:t>قصة يوسف (تك 37-50)</a:t>
            </a:r>
            <a:endParaRPr lang="en-US" sz="3600" b="1" dirty="0">
              <a:effectLst>
                <a:glow rad="241300">
                  <a:schemeClr val="bg2">
                    <a:alpha val="75000"/>
                  </a:schemeClr>
                </a:glow>
              </a:effectLst>
              <a:latin typeface="Arial" panose="020B0604020202020204" pitchFamily="34" charset="0"/>
              <a:cs typeface="Arial" panose="020B0604020202020204" pitchFamily="34" charset="0"/>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latin typeface="Arial" panose="020B0604020202020204" pitchFamily="34" charset="0"/>
                <a:cs typeface="Arial" panose="020B0604020202020204" pitchFamily="34" charset="0"/>
              </a:rPr>
              <a:t>زوجة سليمان (1 مل 9: 16) ... الخ </a:t>
            </a:r>
            <a:endParaRPr lang="en-US" sz="3600" b="1" dirty="0">
              <a:effectLst>
                <a:glow rad="241300">
                  <a:schemeClr val="bg2">
                    <a:alpha val="75000"/>
                  </a:schemeClr>
                </a:glow>
              </a:effectLst>
              <a:latin typeface="Arial" panose="020B0604020202020204" pitchFamily="34" charset="0"/>
              <a:cs typeface="Arial" panose="020B0604020202020204" pitchFamily="34" charset="0"/>
            </a:endParaRPr>
          </a:p>
        </p:txBody>
      </p:sp>
      <p:sp>
        <p:nvSpPr>
          <p:cNvPr id="216073" name="Freeform 9"/>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ea typeface="ＭＳ Ｐゴシック" charset="0"/>
              <a:cs typeface="Arial" panose="020B0604020202020204" pitchFamily="34" charset="0"/>
            </a:endParaRPr>
          </a:p>
        </p:txBody>
      </p:sp>
      <p:sp>
        <p:nvSpPr>
          <p:cNvPr id="216074" name="Text Box 10"/>
          <p:cNvSpPr txBox="1">
            <a:spLocks noChangeArrowheads="1"/>
          </p:cNvSpPr>
          <p:nvPr/>
        </p:nvSpPr>
        <p:spPr bwMode="auto">
          <a:xfrm>
            <a:off x="4283968" y="242645"/>
            <a:ext cx="4536504" cy="52322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AEAEA"/>
                </a:solidFill>
                <a:effectLst/>
                <a:uLnTx/>
                <a:uFillTx/>
                <a:ea typeface="+mn-ea"/>
                <a:cs typeface="Arial" panose="020B0604020202020204" pitchFamily="34" charset="0"/>
              </a:rPr>
              <a:t>مصريان يقودان الموكب (بلا لحى)</a:t>
            </a:r>
            <a:endParaRPr kumimoji="0" lang="en-US" sz="2800" b="1" u="none" strike="noStrike" kern="1200" cap="none" spc="0" normalizeH="0" baseline="0" noProof="0" dirty="0">
              <a:ln>
                <a:noFill/>
              </a:ln>
              <a:solidFill>
                <a:srgbClr val="EAEAEA"/>
              </a:solidFill>
              <a:effectLst>
                <a:glow rad="241300">
                  <a:srgbClr val="000000">
                    <a:alpha val="75000"/>
                  </a:srgbClr>
                </a:glow>
              </a:effectLst>
              <a:uLnTx/>
              <a:uFillTx/>
              <a:ea typeface="ＭＳ Ｐゴシック" charset="0"/>
              <a:cs typeface="Arial" panose="020B0604020202020204" pitchFamily="34" charset="0"/>
            </a:endParaRPr>
          </a:p>
        </p:txBody>
      </p:sp>
      <p:sp>
        <p:nvSpPr>
          <p:cNvPr id="216075" name="Text Box 11"/>
          <p:cNvSpPr txBox="1">
            <a:spLocks noChangeArrowheads="1"/>
          </p:cNvSpPr>
          <p:nvPr/>
        </p:nvSpPr>
        <p:spPr bwMode="auto">
          <a:xfrm>
            <a:off x="1828800" y="4276253"/>
            <a:ext cx="4111352" cy="138499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800" b="1" u="none" strike="noStrike" kern="1200" cap="none" spc="0" normalizeH="0" baseline="0" noProof="0" dirty="0">
              <a:ln>
                <a:noFill/>
              </a:ln>
              <a:solidFill>
                <a:srgbClr val="EAEAEA"/>
              </a:solidFill>
              <a:effectLst/>
              <a:uLnTx/>
              <a:uFillTx/>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AEAEA"/>
                </a:solidFill>
                <a:effectLst>
                  <a:glow rad="241300">
                    <a:srgbClr val="000000">
                      <a:alpha val="75000"/>
                    </a:srgbClr>
                  </a:glow>
                </a:effectLst>
                <a:uLnTx/>
                <a:uFillTx/>
                <a:ea typeface="ＭＳ Ｐゴシック" charset="0"/>
                <a:cs typeface="Arial" panose="020B0604020202020204" pitchFamily="34" charset="0"/>
              </a:rPr>
              <a:t>يتبعه 8 أثرياء آسيويون و4 نساء (لاحظ اللحى)</a:t>
            </a:r>
            <a:endParaRPr kumimoji="0" lang="en-US" sz="2800" b="1" u="none" strike="noStrike" kern="1200" cap="none" spc="0" normalizeH="0" baseline="0" noProof="0" dirty="0">
              <a:ln>
                <a:noFill/>
              </a:ln>
              <a:solidFill>
                <a:srgbClr val="EAEAEA"/>
              </a:solidFill>
              <a:effectLst>
                <a:glow rad="241300">
                  <a:srgbClr val="000000">
                    <a:alpha val="75000"/>
                  </a:srgbClr>
                </a:glo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85553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304800"/>
            <a:ext cx="9144000" cy="838200"/>
          </a:xfrm>
          <a:effectLst>
            <a:outerShdw blurRad="63500" dist="107763" dir="18900000" algn="ctr" rotWithShape="0">
              <a:srgbClr val="000000">
                <a:alpha val="74997"/>
              </a:srgbClr>
            </a:outerShdw>
          </a:effectLst>
        </p:spPr>
        <p:txBody>
          <a:bodyPr/>
          <a:lstStyle/>
          <a:p>
            <a:pPr algn="ctr" eaLnBrk="1" hangingPunct="1">
              <a:defRPr/>
            </a:pPr>
            <a:r>
              <a:rPr lang="ar-JO" sz="5400" b="1" dirty="0">
                <a:latin typeface="Arial" panose="020B0604020202020204" pitchFamily="34" charset="0"/>
                <a:ea typeface="+mj-ea"/>
                <a:cs typeface="Arial" panose="020B0604020202020204" pitchFamily="34" charset="0"/>
              </a:rPr>
              <a:t>رسائل العمارنة</a:t>
            </a:r>
            <a:endParaRPr lang="en-US" sz="5400" b="1" dirty="0">
              <a:latin typeface="Arial" panose="020B0604020202020204" pitchFamily="34" charset="0"/>
              <a:ea typeface="+mj-ea"/>
              <a:cs typeface="Arial" panose="020B0604020202020204" pitchFamily="34" charset="0"/>
            </a:endParaRPr>
          </a:p>
        </p:txBody>
      </p:sp>
      <p:pic>
        <p:nvPicPr>
          <p:cNvPr id="156674" name="Picture 1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86200" y="1371600"/>
            <a:ext cx="5486400" cy="5486400"/>
          </a:xfrm>
          <a:noFill/>
        </p:spPr>
      </p:pic>
      <p:sp>
        <p:nvSpPr>
          <p:cNvPr id="156675" name="Text Box 11"/>
          <p:cNvSpPr txBox="1">
            <a:spLocks noChangeArrowheads="1"/>
          </p:cNvSpPr>
          <p:nvPr/>
        </p:nvSpPr>
        <p:spPr bwMode="auto">
          <a:xfrm>
            <a:off x="6329363" y="6491288"/>
            <a:ext cx="3043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ar-JO" altLang="en-US" sz="1800" b="1" dirty="0">
                <a:cs typeface="Arial" panose="020B0604020202020204" pitchFamily="34" charset="0"/>
              </a:rPr>
              <a:t>أنظر آرنولد / باير، 166-68</a:t>
            </a:r>
            <a:endParaRPr lang="en-US" altLang="en-US" sz="1800" b="1" dirty="0">
              <a:cs typeface="Arial" panose="020B0604020202020204" pitchFamily="34" charset="0"/>
            </a:endParaRPr>
          </a:p>
        </p:txBody>
      </p:sp>
      <p:sp>
        <p:nvSpPr>
          <p:cNvPr id="156676" name="Text Box 12"/>
          <p:cNvSpPr txBox="1">
            <a:spLocks noChangeArrowheads="1"/>
          </p:cNvSpPr>
          <p:nvPr/>
        </p:nvSpPr>
        <p:spPr bwMode="auto">
          <a:xfrm>
            <a:off x="8375650" y="396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cs typeface="Arial" panose="020B0604020202020204" pitchFamily="34" charset="0"/>
              </a:rPr>
              <a:t>202</a:t>
            </a:r>
            <a:endParaRPr lang="en-US" altLang="en-US" sz="1800" b="1" dirty="0">
              <a:cs typeface="Arial" panose="020B0604020202020204" pitchFamily="34" charset="0"/>
            </a:endParaRPr>
          </a:p>
        </p:txBody>
      </p:sp>
      <p:sp>
        <p:nvSpPr>
          <p:cNvPr id="223245" name="Rectangle 13"/>
          <p:cNvSpPr>
            <a:spLocks noChangeArrowheads="1"/>
          </p:cNvSpPr>
          <p:nvPr/>
        </p:nvSpPr>
        <p:spPr bwMode="auto">
          <a:xfrm>
            <a:off x="685800" y="1447800"/>
            <a:ext cx="4462463" cy="4876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287338" indent="-287338" algn="r" rtl="1">
              <a:lnSpc>
                <a:spcPct val="90000"/>
              </a:lnSpc>
              <a:spcBef>
                <a:spcPct val="50000"/>
              </a:spcBef>
              <a:buClr>
                <a:schemeClr val="accent2"/>
              </a:buClr>
              <a:buSzPct val="80000"/>
              <a:buFont typeface="Wingdings" pitchFamily="-128" charset="0"/>
              <a:buBlip>
                <a:blip r:embed="rId4"/>
              </a:buBlip>
              <a:defRPr/>
            </a:pPr>
            <a:r>
              <a:rPr lang="ar-JO" sz="2800" b="1" dirty="0">
                <a:ea typeface="+mn-ea"/>
                <a:cs typeface="Arial" panose="020B0604020202020204" pitchFamily="34" charset="0"/>
              </a:rPr>
              <a:t>اكتشفت في العمارنة، مصر في 1887.</a:t>
            </a:r>
            <a:endParaRPr lang="en-US" sz="2800" b="1" dirty="0">
              <a:ea typeface="+mn-ea"/>
              <a:cs typeface="Arial" panose="020B0604020202020204" pitchFamily="34" charset="0"/>
            </a:endParaRPr>
          </a:p>
          <a:p>
            <a:pPr marL="287338" indent="-287338" algn="r" rtl="1">
              <a:lnSpc>
                <a:spcPct val="90000"/>
              </a:lnSpc>
              <a:spcBef>
                <a:spcPct val="50000"/>
              </a:spcBef>
              <a:buClr>
                <a:schemeClr val="accent2"/>
              </a:buClr>
              <a:buSzPct val="80000"/>
              <a:buFont typeface="Wingdings" pitchFamily="-128" charset="0"/>
              <a:buBlip>
                <a:blip r:embed="rId4"/>
              </a:buBlip>
              <a:defRPr/>
            </a:pPr>
            <a:r>
              <a:rPr lang="ar-JO" sz="2800" b="1" dirty="0">
                <a:ea typeface="+mn-ea"/>
                <a:cs typeface="Arial" panose="020B0604020202020204" pitchFamily="34" charset="0"/>
              </a:rPr>
              <a:t>ألواح من ملوك سوريا وفلسطين التابعين للفراعنة أمنحوتب الثالث وأخناتون (1390-1338 ق.م)</a:t>
            </a:r>
          </a:p>
          <a:p>
            <a:pPr marL="287338" indent="-287338" algn="r" rtl="1">
              <a:lnSpc>
                <a:spcPct val="90000"/>
              </a:lnSpc>
              <a:spcBef>
                <a:spcPct val="50000"/>
              </a:spcBef>
              <a:buClr>
                <a:schemeClr val="accent2"/>
              </a:buClr>
              <a:buSzPct val="80000"/>
              <a:buFont typeface="Wingdings" pitchFamily="-128" charset="0"/>
              <a:buBlip>
                <a:blip r:embed="rId4"/>
              </a:buBlip>
              <a:defRPr/>
            </a:pPr>
            <a:r>
              <a:rPr lang="ar-JO" sz="2800" b="1" dirty="0">
                <a:ea typeface="+mn-ea"/>
                <a:cs typeface="Arial" panose="020B0604020202020204" pitchFamily="34" charset="0"/>
              </a:rPr>
              <a:t>نداء للحصول على مساعدة عسكرية من غزاة هابيرو/أبيرو خلال فترة ولاية القضاة</a:t>
            </a:r>
            <a:endParaRPr lang="en-US" sz="2800" b="1" dirty="0">
              <a:ea typeface="+mn-ea"/>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Grp="1" noChangeArrowheads="1"/>
          </p:cNvSpPr>
          <p:nvPr>
            <p:ph type="title"/>
          </p:nvPr>
        </p:nvSpPr>
        <p:spPr>
          <a:xfrm>
            <a:off x="685800" y="304800"/>
            <a:ext cx="7772400" cy="838200"/>
          </a:xfrm>
          <a:effectLst>
            <a:outerShdw blurRad="63500" dist="107763" dir="18900000" algn="ctr" rotWithShape="0">
              <a:srgbClr val="000000">
                <a:alpha val="74997"/>
              </a:srgbClr>
            </a:outerShdw>
          </a:effectLst>
        </p:spPr>
        <p:txBody>
          <a:bodyPr/>
          <a:lstStyle/>
          <a:p>
            <a:pPr algn="ctr" eaLnBrk="1" hangingPunct="1">
              <a:defRPr/>
            </a:pPr>
            <a:r>
              <a:rPr lang="ar-JO" sz="5400" b="1" dirty="0">
                <a:latin typeface="Arial" panose="020B0604020202020204" pitchFamily="34" charset="0"/>
                <a:ea typeface="+mj-ea"/>
                <a:cs typeface="Arial" panose="020B0604020202020204" pitchFamily="34" charset="0"/>
              </a:rPr>
              <a:t>رسائل العمارنة</a:t>
            </a:r>
            <a:endParaRPr lang="en-US" sz="5400" b="1" dirty="0">
              <a:latin typeface="Arial" panose="020B0604020202020204" pitchFamily="34" charset="0"/>
              <a:ea typeface="+mj-ea"/>
              <a:cs typeface="Arial" panose="020B0604020202020204" pitchFamily="34" charset="0"/>
            </a:endParaRPr>
          </a:p>
        </p:txBody>
      </p:sp>
      <p:pic>
        <p:nvPicPr>
          <p:cNvPr id="158722" name="Picture 102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419600" y="1295400"/>
            <a:ext cx="4730750" cy="5562600"/>
          </a:xfrm>
        </p:spPr>
      </p:pic>
      <p:sp>
        <p:nvSpPr>
          <p:cNvPr id="158723" name="Text Box 1030"/>
          <p:cNvSpPr txBox="1">
            <a:spLocks noChangeArrowheads="1"/>
          </p:cNvSpPr>
          <p:nvPr/>
        </p:nvSpPr>
        <p:spPr bwMode="auto">
          <a:xfrm>
            <a:off x="6329363" y="6488113"/>
            <a:ext cx="2369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sz="1800" b="1" dirty="0">
                <a:cs typeface="Arial" panose="020B0604020202020204" pitchFamily="34" charset="0"/>
              </a:rPr>
              <a:t>أنظر آرنولد / باير، 166-68</a:t>
            </a:r>
          </a:p>
        </p:txBody>
      </p:sp>
      <p:sp>
        <p:nvSpPr>
          <p:cNvPr id="158724" name="Text Box 1031"/>
          <p:cNvSpPr txBox="1">
            <a:spLocks noChangeArrowheads="1"/>
          </p:cNvSpPr>
          <p:nvPr/>
        </p:nvSpPr>
        <p:spPr bwMode="auto">
          <a:xfrm>
            <a:off x="8375650" y="36513"/>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cs typeface="Arial" panose="020B0604020202020204" pitchFamily="34" charset="0"/>
              </a:rPr>
              <a:t>202</a:t>
            </a:r>
            <a:endParaRPr lang="en-US" altLang="en-US" sz="1800" b="1" dirty="0">
              <a:cs typeface="Arial" panose="020B0604020202020204" pitchFamily="34" charset="0"/>
            </a:endParaRPr>
          </a:p>
        </p:txBody>
      </p:sp>
      <p:sp>
        <p:nvSpPr>
          <p:cNvPr id="225288" name="Rectangle 1032"/>
          <p:cNvSpPr>
            <a:spLocks noChangeArrowheads="1"/>
          </p:cNvSpPr>
          <p:nvPr/>
        </p:nvSpPr>
        <p:spPr bwMode="auto">
          <a:xfrm>
            <a:off x="609600" y="1524000"/>
            <a:ext cx="3810000" cy="5334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buClr>
                <a:schemeClr val="accent2"/>
              </a:buClr>
              <a:buSzPct val="80000"/>
              <a:buFont typeface="Wingdings" pitchFamily="2" charset="2"/>
              <a:buNone/>
            </a:pPr>
            <a:r>
              <a:rPr lang="ar-JO" altLang="en-US" sz="2800" b="1" dirty="0">
                <a:cs typeface="Arial" panose="020B0604020202020204" pitchFamily="34" charset="0"/>
              </a:rPr>
              <a:t>رسالة توشراتا إلى أمنحوتب الثالث.</a:t>
            </a:r>
            <a:endParaRPr lang="en-US" altLang="en-US" sz="2800" b="1" dirty="0">
              <a:cs typeface="Arial" pitchFamily="34" charset="0"/>
            </a:endParaRPr>
          </a:p>
          <a:p>
            <a:pPr eaLnBrk="1" hangingPunct="1">
              <a:spcBef>
                <a:spcPct val="20000"/>
              </a:spcBef>
              <a:buClr>
                <a:schemeClr val="accent2"/>
              </a:buClr>
              <a:buSzPct val="80000"/>
              <a:buFont typeface="Wingdings" pitchFamily="2" charset="2"/>
              <a:buNone/>
            </a:pPr>
            <a:endParaRPr lang="en-US" altLang="en-US" sz="2800" b="1" dirty="0">
              <a:cs typeface="Arial" pitchFamily="34" charset="0"/>
            </a:endParaRPr>
          </a:p>
          <a:p>
            <a:pPr algn="r" eaLnBrk="1" hangingPunct="1">
              <a:spcBef>
                <a:spcPct val="20000"/>
              </a:spcBef>
              <a:buClr>
                <a:schemeClr val="accent2"/>
              </a:buClr>
              <a:buSzPct val="80000"/>
              <a:buFont typeface="Wingdings" pitchFamily="2" charset="2"/>
              <a:buNone/>
            </a:pPr>
            <a:r>
              <a:rPr lang="ar-JO" altLang="en-US" sz="2800" b="1" dirty="0">
                <a:cs typeface="Arial" panose="020B0604020202020204" pitchFamily="34" charset="0"/>
              </a:rPr>
              <a:t>يخبر توشراتا فرعون أنه سيرسل له تمثالاً للإلهة عشتار.</a:t>
            </a:r>
            <a:endParaRPr lang="en-US" altLang="en-US" sz="2800" b="1" dirty="0">
              <a:cs typeface="Arial" pitchFamily="34" charset="0"/>
            </a:endParaRPr>
          </a:p>
          <a:p>
            <a:pPr eaLnBrk="1" hangingPunct="1">
              <a:spcBef>
                <a:spcPct val="20000"/>
              </a:spcBef>
              <a:buClr>
                <a:schemeClr val="accent2"/>
              </a:buClr>
              <a:buSzPct val="80000"/>
              <a:buFont typeface="Wingdings" pitchFamily="2" charset="2"/>
              <a:buNone/>
            </a:pPr>
            <a:endParaRPr lang="en-US" altLang="en-US" sz="2800" b="1" dirty="0">
              <a:cs typeface="Arial" pitchFamily="34" charset="0"/>
            </a:endParaRPr>
          </a:p>
          <a:p>
            <a:pPr eaLnBrk="1" hangingPunct="1">
              <a:spcBef>
                <a:spcPct val="20000"/>
              </a:spcBef>
              <a:buClr>
                <a:schemeClr val="accent2"/>
              </a:buClr>
              <a:buSzPct val="80000"/>
              <a:buFont typeface="Wingdings" pitchFamily="2" charset="2"/>
              <a:buNone/>
            </a:pPr>
            <a:r>
              <a:rPr lang="en-US" altLang="en-US" sz="2000" b="1" dirty="0">
                <a:cs typeface="Arial" panose="020B0604020202020204" pitchFamily="34" charset="0"/>
              </a:rPr>
              <a:t>(</a:t>
            </a:r>
            <a:r>
              <a:rPr lang="ar-JO" altLang="en-US" sz="2000" b="1" dirty="0">
                <a:cs typeface="Arial" panose="020B0604020202020204" pitchFamily="34" charset="0"/>
              </a:rPr>
              <a:t>المصدر: المتحف البريطاني</a:t>
            </a:r>
            <a:r>
              <a:rPr lang="en-US" altLang="en-US" sz="2000" b="1" dirty="0">
                <a:cs typeface="Arial" panose="020B0604020202020204" pitchFamily="34" charset="0"/>
              </a:rPr>
              <a:t>)</a:t>
            </a:r>
            <a:endParaRPr lang="en-US" altLang="en-US" sz="2800" b="1" dirty="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descr="barge_sun_night_cours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355600"/>
            <a:ext cx="8610600" cy="5740400"/>
          </a:xfrm>
          <a:noFill/>
        </p:spPr>
      </p:pic>
      <p:sp>
        <p:nvSpPr>
          <p:cNvPr id="160770" name="Rectangle 6"/>
          <p:cNvSpPr>
            <a:spLocks noGrp="1" noChangeArrowheads="1"/>
          </p:cNvSpPr>
          <p:nvPr>
            <p:ph type="title" idx="4294967295"/>
          </p:nvPr>
        </p:nvSpPr>
        <p:spPr>
          <a:xfrm>
            <a:off x="533400" y="6172200"/>
            <a:ext cx="8229600" cy="579438"/>
          </a:xfrm>
        </p:spPr>
        <p:txBody>
          <a:bodyPr/>
          <a:lstStyle/>
          <a:p>
            <a:pPr eaLnBrk="1" hangingPunct="1"/>
            <a:r>
              <a:rPr lang="ar-JO" altLang="en-US" sz="3600" dirty="0">
                <a:ea typeface="ＭＳ Ｐゴシック" pitchFamily="34" charset="-128"/>
                <a:cs typeface="Arial" panose="020B0604020202020204" pitchFamily="34" charset="0"/>
              </a:rPr>
              <a:t>الآلهة المصرية في قارب</a:t>
            </a:r>
            <a:endParaRPr lang="en-US" altLang="en-US" dirty="0">
              <a:ea typeface="ＭＳ Ｐゴシック"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62820"/>
                                        </p:tgtEl>
                                        <p:attrNameLst>
                                          <p:attrName>style.visibility</p:attrName>
                                        </p:attrNameLst>
                                      </p:cBhvr>
                                      <p:to>
                                        <p:strVal val="visible"/>
                                      </p:to>
                                    </p:set>
                                    <p:anim calcmode="lin" valueType="num">
                                      <p:cBhvr>
                                        <p:cTn id="7" dur="1000" fill="hold"/>
                                        <p:tgtEl>
                                          <p:spTgt spid="162820"/>
                                        </p:tgtEl>
                                        <p:attrNameLst>
                                          <p:attrName>ppt_w</p:attrName>
                                        </p:attrNameLst>
                                      </p:cBhvr>
                                      <p:tavLst>
                                        <p:tav tm="0">
                                          <p:val>
                                            <p:fltVal val="0"/>
                                          </p:val>
                                        </p:tav>
                                        <p:tav tm="100000">
                                          <p:val>
                                            <p:strVal val="#ppt_w"/>
                                          </p:val>
                                        </p:tav>
                                      </p:tavLst>
                                    </p:anim>
                                    <p:anim calcmode="lin" valueType="num">
                                      <p:cBhvr>
                                        <p:cTn id="8" dur="1000" fill="hold"/>
                                        <p:tgtEl>
                                          <p:spTgt spid="162820"/>
                                        </p:tgtEl>
                                        <p:attrNameLst>
                                          <p:attrName>ppt_h</p:attrName>
                                        </p:attrNameLst>
                                      </p:cBhvr>
                                      <p:tavLst>
                                        <p:tav tm="0">
                                          <p:val>
                                            <p:fltVal val="0"/>
                                          </p:val>
                                        </p:tav>
                                        <p:tav tm="100000">
                                          <p:val>
                                            <p:strVal val="#ppt_h"/>
                                          </p:val>
                                        </p:tav>
                                      </p:tavLst>
                                    </p:anim>
                                    <p:anim calcmode="lin" valueType="num">
                                      <p:cBhvr>
                                        <p:cTn id="9" dur="1000" fill="hold"/>
                                        <p:tgtEl>
                                          <p:spTgt spid="162820"/>
                                        </p:tgtEl>
                                        <p:attrNameLst>
                                          <p:attrName>style.rotation</p:attrName>
                                        </p:attrNameLst>
                                      </p:cBhvr>
                                      <p:tavLst>
                                        <p:tav tm="0">
                                          <p:val>
                                            <p:fltVal val="90"/>
                                          </p:val>
                                        </p:tav>
                                        <p:tav tm="100000">
                                          <p:val>
                                            <p:fltVal val="0"/>
                                          </p:val>
                                        </p:tav>
                                      </p:tavLst>
                                    </p:anim>
                                    <p:animEffect transition="in" filter="fade">
                                      <p:cBhvr>
                                        <p:cTn id="10"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خ ع ق 73</a:t>
            </a:r>
            <a:endParaRPr kumimoji="0" lang="en-US" altLang="zh-CN"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stretch>
            <a:fillRect/>
          </a:stretch>
        </p:blipFill>
        <p:spPr>
          <a:xfrm>
            <a:off x="5031101" y="1340768"/>
            <a:ext cx="4103712" cy="4868129"/>
          </a:xfrm>
          <a:prstGeom prst="rect">
            <a:avLst/>
          </a:prstGeom>
        </p:spPr>
      </p:pic>
      <p:pic>
        <p:nvPicPr>
          <p:cNvPr id="6" name="Picture 5"/>
          <p:cNvPicPr>
            <a:picLocks noChangeAspect="1"/>
          </p:cNvPicPr>
          <p:nvPr/>
        </p:nvPicPr>
        <p:blipFill>
          <a:blip r:embed="rId9"/>
          <a:stretch>
            <a:fillRect/>
          </a:stretch>
        </p:blipFill>
        <p:spPr>
          <a:xfrm>
            <a:off x="-36512" y="0"/>
            <a:ext cx="4876800" cy="6096000"/>
          </a:xfrm>
          <a:prstGeom prst="rect">
            <a:avLst/>
          </a:prstGeom>
        </p:spPr>
      </p:pic>
      <p:sp>
        <p:nvSpPr>
          <p:cNvPr id="202765" name="Rectangle 13"/>
          <p:cNvSpPr>
            <a:spLocks noGrp="1" noChangeArrowheads="1"/>
          </p:cNvSpPr>
          <p:nvPr>
            <p:ph type="title" idx="4294967295"/>
          </p:nvPr>
        </p:nvSpPr>
        <p:spPr>
          <a:xfrm>
            <a:off x="3400023" y="584408"/>
            <a:ext cx="5743977" cy="1323439"/>
          </a:xfrm>
          <a:solidFill>
            <a:srgbClr val="00009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sz="4000" dirty="0">
                <a:solidFill>
                  <a:schemeClr val="bg1"/>
                </a:solidFill>
                <a:effectLst/>
                <a:ea typeface="+mj-ea"/>
                <a:cs typeface="Arial" panose="020B0604020202020204" pitchFamily="34" charset="0"/>
              </a:rPr>
              <a:t>التسلسل الزمني الجديد</a:t>
            </a:r>
            <a:br>
              <a:rPr kumimoji="0" lang="ar-JO" sz="4000" dirty="0">
                <a:solidFill>
                  <a:schemeClr val="bg1"/>
                </a:solidFill>
                <a:effectLst/>
                <a:ea typeface="+mj-ea"/>
                <a:cs typeface="Arial" panose="020B0604020202020204" pitchFamily="34" charset="0"/>
              </a:rPr>
            </a:br>
            <a:r>
              <a:rPr lang="ar-JO" sz="4000" dirty="0">
                <a:solidFill>
                  <a:schemeClr val="bg1"/>
                </a:solidFill>
                <a:ea typeface="+mj-ea"/>
                <a:cs typeface="Arial" panose="020B0604020202020204" pitchFamily="34" charset="0"/>
              </a:rPr>
              <a:t>ديفيد روهل</a:t>
            </a:r>
            <a:endParaRPr kumimoji="0" lang="en-US" sz="4000" dirty="0">
              <a:solidFill>
                <a:schemeClr val="bg1"/>
              </a:solidFill>
              <a:effectLst/>
              <a:ea typeface="+mj-ea"/>
              <a:cs typeface="Arial" panose="020B0604020202020204" pitchFamily="34" charset="0"/>
            </a:endParaRPr>
          </a:p>
        </p:txBody>
      </p:sp>
      <p:sp>
        <p:nvSpPr>
          <p:cNvPr id="3" name="TextBox 2"/>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mn-ea"/>
                <a:cs typeface="Arial" panose="020B0604020202020204" pitchFamily="34" charset="0"/>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365099874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1" descr="Cheops' and Chefren's pyramids, tb n11040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12"/>
          <p:cNvSpPr>
            <a:spLocks noGrp="1" noChangeArrowheads="1"/>
          </p:cNvSpPr>
          <p:nvPr>
            <p:ph type="title"/>
          </p:nvPr>
        </p:nvSpPr>
        <p:spPr/>
        <p:txBody>
          <a:bodyPr/>
          <a:lstStyle/>
          <a:p>
            <a:pPr eaLnBrk="1" hangingPunct="1"/>
            <a:r>
              <a:rPr lang="ar-JO" altLang="en-US" dirty="0">
                <a:ea typeface="ＭＳ Ｐゴシック" pitchFamily="34" charset="-128"/>
                <a:cs typeface="Arial" panose="020B0604020202020204" pitchFamily="34" charset="0"/>
              </a:rPr>
              <a:t>أهرامات خوفو وخفرن</a:t>
            </a:r>
            <a:endParaRPr lang="en-US" altLang="en-US" dirty="0">
              <a:ea typeface="ＭＳ Ｐゴシック" pitchFamily="34" charset="-128"/>
              <a:cs typeface="Arial" panose="020B0604020202020204" pitchFamily="34" charset="0"/>
            </a:endParaRPr>
          </a:p>
        </p:txBody>
      </p:sp>
      <p:sp>
        <p:nvSpPr>
          <p:cNvPr id="4" name="Text Box 5"/>
          <p:cNvSpPr txBox="1">
            <a:spLocks noChangeArrowheads="1"/>
          </p:cNvSpPr>
          <p:nvPr/>
        </p:nvSpPr>
        <p:spPr bwMode="auto">
          <a:xfrm>
            <a:off x="8585200" y="39688"/>
            <a:ext cx="530915" cy="46166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solidFill>
                  <a:schemeClr val="bg1"/>
                </a:solidFill>
                <a:cs typeface="Arial" panose="020B0604020202020204" pitchFamily="34" charset="0"/>
              </a:rPr>
              <a:t>83</a:t>
            </a:r>
            <a:endParaRPr lang="en-US" altLang="en-US" sz="1800" b="1" dirty="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p:txBody>
          <a:bodyPr/>
          <a:lstStyle/>
          <a:p>
            <a:pPr eaLnBrk="1" hangingPunct="1"/>
            <a:r>
              <a:rPr lang="ar-JO" altLang="en-US" sz="4000" dirty="0">
                <a:ea typeface="ＭＳ Ｐゴシック" pitchFamily="34" charset="-128"/>
                <a:cs typeface="Arial" panose="020B0604020202020204" pitchFamily="34" charset="0"/>
              </a:rPr>
              <a:t>لعبة الطاولة المصرية القديمة</a:t>
            </a:r>
            <a:br>
              <a:rPr lang="en-US" altLang="en-US" sz="4000" dirty="0">
                <a:ea typeface="ＭＳ Ｐゴシック" pitchFamily="34" charset="-128"/>
                <a:cs typeface="Arial" panose="020B0604020202020204" pitchFamily="34" charset="0"/>
              </a:rPr>
            </a:br>
            <a:r>
              <a:rPr lang="ar-JO" altLang="en-US" sz="4000" dirty="0">
                <a:ea typeface="ＭＳ Ｐゴシック" pitchFamily="34" charset="-128"/>
                <a:cs typeface="Arial" panose="020B0604020202020204" pitchFamily="34" charset="0"/>
              </a:rPr>
              <a:t>سينيت</a:t>
            </a:r>
            <a:r>
              <a:rPr lang="en-US" altLang="en-US" sz="4000" dirty="0">
                <a:ea typeface="ＭＳ Ｐゴシック" pitchFamily="34" charset="-128"/>
                <a:cs typeface="Arial" panose="020B0604020202020204" pitchFamily="34" charset="0"/>
              </a:rPr>
              <a:t> </a:t>
            </a:r>
            <a:r>
              <a:rPr lang="en-US" altLang="zh-CN" sz="1400" dirty="0">
                <a:ea typeface="ＭＳ Ｐゴシック" pitchFamily="34" charset="-128"/>
                <a:cs typeface="Arial" panose="020B0604020202020204" pitchFamily="34" charset="0"/>
              </a:rPr>
              <a:t> </a:t>
            </a:r>
            <a:r>
              <a:rPr lang="ar-JO" altLang="zh-CN" sz="1400" dirty="0">
                <a:ea typeface="ＭＳ Ｐゴシック" pitchFamily="34" charset="-128"/>
                <a:cs typeface="Arial" panose="020B0604020202020204" pitchFamily="34" charset="0"/>
              </a:rPr>
              <a:t>حقوق الطبع 1998، جيم لوي</a:t>
            </a:r>
            <a:endParaRPr lang="en-US" altLang="en-US" sz="1400" dirty="0">
              <a:ea typeface="ＭＳ Ｐゴシック" pitchFamily="34" charset="-128"/>
              <a:cs typeface="Arial" panose="020B0604020202020204" pitchFamily="34" charset="0"/>
            </a:endParaRPr>
          </a:p>
        </p:txBody>
      </p:sp>
      <p:pic>
        <p:nvPicPr>
          <p:cNvPr id="163842" name="Picture 4" descr="sen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17638"/>
            <a:ext cx="7010400" cy="5205412"/>
          </a:xfrm>
          <a:noFill/>
        </p:spPr>
      </p:pic>
      <p:sp>
        <p:nvSpPr>
          <p:cNvPr id="2" name="Rectangle 2">
            <a:extLst>
              <a:ext uri="{FF2B5EF4-FFF2-40B4-BE49-F238E27FC236}">
                <a16:creationId xmlns:a16="http://schemas.microsoft.com/office/drawing/2014/main" id="{072F80A9-50A2-5992-FB93-BD156FE913BA}"/>
              </a:ext>
            </a:extLst>
          </p:cNvPr>
          <p:cNvSpPr txBox="1">
            <a:spLocks noChangeArrowheads="1"/>
          </p:cNvSpPr>
          <p:nvPr/>
        </p:nvSpPr>
        <p:spPr bwMode="auto">
          <a:xfrm>
            <a:off x="3275856" y="3496285"/>
            <a:ext cx="2215254" cy="475088"/>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a:lstStyle>
          <a:p>
            <a:pPr eaLnBrk="1" hangingPunct="1"/>
            <a:r>
              <a:rPr lang="ar-JO" altLang="en-US" sz="2800" b="1" kern="0" dirty="0">
                <a:latin typeface="Arial" panose="020B0604020202020204" pitchFamily="34" charset="0"/>
                <a:ea typeface="ＭＳ Ｐゴシック" pitchFamily="34" charset="-128"/>
                <a:cs typeface="Arial" panose="020B0604020202020204" pitchFamily="34" charset="0"/>
              </a:rPr>
              <a:t>اللوح</a:t>
            </a:r>
            <a:endParaRPr lang="en-US" altLang="en-US" sz="2800" b="1" kern="0" dirty="0">
              <a:latin typeface="Arial" panose="020B0604020202020204" pitchFamily="34" charset="0"/>
              <a:ea typeface="ＭＳ Ｐゴシック" pitchFamily="34" charset="-128"/>
              <a:cs typeface="Arial" panose="020B0604020202020204" pitchFamily="34" charset="0"/>
            </a:endParaRPr>
          </a:p>
        </p:txBody>
      </p:sp>
      <p:sp>
        <p:nvSpPr>
          <p:cNvPr id="3" name="Rectangle 2">
            <a:extLst>
              <a:ext uri="{FF2B5EF4-FFF2-40B4-BE49-F238E27FC236}">
                <a16:creationId xmlns:a16="http://schemas.microsoft.com/office/drawing/2014/main" id="{420D8B55-97FB-E45B-D93F-B0BF05E2E080}"/>
              </a:ext>
            </a:extLst>
          </p:cNvPr>
          <p:cNvSpPr txBox="1">
            <a:spLocks noChangeArrowheads="1"/>
          </p:cNvSpPr>
          <p:nvPr/>
        </p:nvSpPr>
        <p:spPr bwMode="auto">
          <a:xfrm>
            <a:off x="750370" y="4236513"/>
            <a:ext cx="2215254" cy="475088"/>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a:lstStyle>
          <a:p>
            <a:pPr eaLnBrk="1" hangingPunct="1"/>
            <a:r>
              <a:rPr lang="ar-JO" altLang="en-US" sz="2800" b="1" kern="0" dirty="0">
                <a:latin typeface="Arial" panose="020B0604020202020204" pitchFamily="34" charset="0"/>
                <a:ea typeface="ＭＳ Ｐゴシック" pitchFamily="34" charset="-128"/>
                <a:cs typeface="Arial" panose="020B0604020202020204" pitchFamily="34" charset="0"/>
              </a:rPr>
              <a:t>القطع</a:t>
            </a:r>
            <a:endParaRPr lang="en-US" altLang="en-US" sz="2800" b="1" kern="0" dirty="0">
              <a:latin typeface="Arial" panose="020B0604020202020204" pitchFamily="34" charset="0"/>
              <a:ea typeface="ＭＳ Ｐゴシック" pitchFamily="34" charset="-128"/>
              <a:cs typeface="Arial" panose="020B0604020202020204" pitchFamily="34" charset="0"/>
            </a:endParaRPr>
          </a:p>
        </p:txBody>
      </p:sp>
      <p:sp>
        <p:nvSpPr>
          <p:cNvPr id="4" name="Rectangle 2">
            <a:extLst>
              <a:ext uri="{FF2B5EF4-FFF2-40B4-BE49-F238E27FC236}">
                <a16:creationId xmlns:a16="http://schemas.microsoft.com/office/drawing/2014/main" id="{E931BC0A-C6F2-C655-5452-4AC71276B3F0}"/>
              </a:ext>
            </a:extLst>
          </p:cNvPr>
          <p:cNvSpPr txBox="1">
            <a:spLocks noChangeArrowheads="1"/>
          </p:cNvSpPr>
          <p:nvPr/>
        </p:nvSpPr>
        <p:spPr bwMode="auto">
          <a:xfrm>
            <a:off x="1987848" y="4999952"/>
            <a:ext cx="1955552" cy="475088"/>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a:lstStyle>
          <a:p>
            <a:pPr eaLnBrk="1" hangingPunct="1"/>
            <a:r>
              <a:rPr lang="ar-JO" altLang="en-US" sz="2800" b="1" kern="0" dirty="0">
                <a:latin typeface="Arial" panose="020B0604020202020204" pitchFamily="34" charset="0"/>
                <a:ea typeface="ＭＳ Ｐゴシック" pitchFamily="34" charset="-128"/>
                <a:cs typeface="Arial" panose="020B0604020202020204" pitchFamily="34" charset="0"/>
              </a:rPr>
              <a:t>االمخروط</a:t>
            </a:r>
            <a:endParaRPr lang="en-US" altLang="en-US" sz="2800" b="1" kern="0" dirty="0">
              <a:latin typeface="Arial" panose="020B0604020202020204" pitchFamily="34" charset="0"/>
              <a:ea typeface="ＭＳ Ｐゴシック" pitchFamily="34" charset="-128"/>
              <a:cs typeface="Arial" panose="020B0604020202020204" pitchFamily="34" charset="0"/>
            </a:endParaRPr>
          </a:p>
        </p:txBody>
      </p:sp>
      <p:sp>
        <p:nvSpPr>
          <p:cNvPr id="5" name="Rectangle 2">
            <a:extLst>
              <a:ext uri="{FF2B5EF4-FFF2-40B4-BE49-F238E27FC236}">
                <a16:creationId xmlns:a16="http://schemas.microsoft.com/office/drawing/2014/main" id="{39DC2641-05D1-8D16-9613-6B66FE7E9AC1}"/>
              </a:ext>
            </a:extLst>
          </p:cNvPr>
          <p:cNvSpPr txBox="1">
            <a:spLocks noChangeArrowheads="1"/>
          </p:cNvSpPr>
          <p:nvPr/>
        </p:nvSpPr>
        <p:spPr bwMode="auto">
          <a:xfrm>
            <a:off x="3395733" y="4999952"/>
            <a:ext cx="1955552" cy="475088"/>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a:lstStyle>
          <a:p>
            <a:pPr eaLnBrk="1" hangingPunct="1"/>
            <a:r>
              <a:rPr lang="ar-JO" altLang="en-US" sz="2800" b="1" kern="0" dirty="0">
                <a:latin typeface="Arial" panose="020B0604020202020204" pitchFamily="34" charset="0"/>
                <a:ea typeface="ＭＳ Ｐゴシック" pitchFamily="34" charset="-128"/>
                <a:cs typeface="Arial" panose="020B0604020202020204" pitchFamily="34" charset="0"/>
              </a:rPr>
              <a:t>الملف</a:t>
            </a:r>
            <a:endParaRPr lang="en-US" altLang="en-US" sz="2800" b="1" kern="0" dirty="0">
              <a:latin typeface="Arial" panose="020B0604020202020204" pitchFamily="34" charset="0"/>
              <a:ea typeface="ＭＳ Ｐゴシック" pitchFamily="34" charset="-128"/>
              <a:cs typeface="Arial" panose="020B0604020202020204" pitchFamily="34" charset="0"/>
            </a:endParaRPr>
          </a:p>
        </p:txBody>
      </p:sp>
      <p:sp>
        <p:nvSpPr>
          <p:cNvPr id="6" name="Rectangle 2">
            <a:extLst>
              <a:ext uri="{FF2B5EF4-FFF2-40B4-BE49-F238E27FC236}">
                <a16:creationId xmlns:a16="http://schemas.microsoft.com/office/drawing/2014/main" id="{7C926448-741F-F151-7F46-6D3D6C481B0C}"/>
              </a:ext>
            </a:extLst>
          </p:cNvPr>
          <p:cNvSpPr txBox="1">
            <a:spLocks noChangeArrowheads="1"/>
          </p:cNvSpPr>
          <p:nvPr/>
        </p:nvSpPr>
        <p:spPr bwMode="auto">
          <a:xfrm>
            <a:off x="1055170" y="5818570"/>
            <a:ext cx="2652734" cy="475088"/>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a:lstStyle>
          <a:p>
            <a:pPr eaLnBrk="1" hangingPunct="1"/>
            <a:r>
              <a:rPr lang="ar-JO" altLang="en-US" sz="2800" b="1" kern="0" dirty="0">
                <a:latin typeface="Arial" panose="020B0604020202020204" pitchFamily="34" charset="0"/>
                <a:ea typeface="ＭＳ Ｐゴシック" pitchFamily="34" charset="-128"/>
                <a:cs typeface="Arial" panose="020B0604020202020204" pitchFamily="34" charset="0"/>
              </a:rPr>
              <a:t>رمي العصا</a:t>
            </a:r>
            <a:endParaRPr lang="en-US" altLang="en-US" sz="2800" b="1" kern="0"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028"/>
          <p:cNvPicPr>
            <a:picLocks noChangeAspect="1" noChangeArrowheads="1"/>
          </p:cNvPicPr>
          <p:nvPr/>
        </p:nvPicPr>
        <p:blipFill>
          <a:blip r:embed="rId3" cstate="screen">
            <a:extLst>
              <a:ext uri="{28A0092B-C50C-407E-A947-70E740481C1C}">
                <a14:useLocalDpi xmlns:a14="http://schemas.microsoft.com/office/drawing/2010/main" val="0"/>
              </a:ext>
            </a:extLst>
          </a:blip>
          <a:srcRect r="6250"/>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0" name="Rectangle 1026"/>
          <p:cNvSpPr>
            <a:spLocks noGrp="1" noChangeArrowheads="1"/>
          </p:cNvSpPr>
          <p:nvPr>
            <p:ph type="ctrTitle"/>
          </p:nvPr>
        </p:nvSpPr>
        <p:spPr>
          <a:xfrm>
            <a:off x="152400" y="0"/>
            <a:ext cx="6003925" cy="2349500"/>
          </a:xfrm>
          <a:effectLst>
            <a:outerShdw blurRad="63500" dist="35921" dir="2700000" algn="ctr" rotWithShape="0">
              <a:srgbClr val="000000">
                <a:alpha val="74997"/>
              </a:srgbClr>
            </a:outerShdw>
          </a:effectLst>
        </p:spPr>
        <p:txBody>
          <a:bodyPr/>
          <a:lstStyle/>
          <a:p>
            <a:pPr eaLnBrk="1" hangingPunct="1"/>
            <a:r>
              <a:rPr lang="ar-JO" altLang="en-US" sz="4000" dirty="0">
                <a:solidFill>
                  <a:schemeClr val="bg1"/>
                </a:solidFill>
                <a:ea typeface="ＭＳ Ｐゴシック" pitchFamily="34" charset="-128"/>
              </a:rPr>
              <a:t>كان ورق البردي واحداً من اختراعات مصر الرئيسية</a:t>
            </a:r>
            <a:endParaRPr lang="en-US" altLang="en-US" sz="6000" dirty="0">
              <a:ea typeface="ＭＳ Ｐゴシック" pitchFamily="34" charset="-128"/>
            </a:endParaRPr>
          </a:p>
        </p:txBody>
      </p:sp>
      <p:sp>
        <p:nvSpPr>
          <p:cNvPr id="4" name="Text Box 5"/>
          <p:cNvSpPr txBox="1">
            <a:spLocks noChangeArrowheads="1"/>
          </p:cNvSpPr>
          <p:nvPr/>
        </p:nvSpPr>
        <p:spPr bwMode="auto">
          <a:xfrm>
            <a:off x="8585200" y="39688"/>
            <a:ext cx="53091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solidFill>
                  <a:schemeClr val="bg1"/>
                </a:solidFill>
              </a:rPr>
              <a:t>83</a:t>
            </a:r>
            <a:endParaRPr lang="en-US" altLang="en-US" sz="1800"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3" descr="World Travel 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8585200" y="39688"/>
            <a:ext cx="53091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ar-JO" altLang="en-US" b="1" dirty="0">
                <a:solidFill>
                  <a:schemeClr val="bg1"/>
                </a:solidFill>
                <a:cs typeface="Arial" panose="020B0604020202020204" pitchFamily="34" charset="0"/>
              </a:rPr>
              <a:t>88</a:t>
            </a:r>
            <a:endParaRPr lang="en-US" altLang="en-US" sz="1800" b="1" dirty="0">
              <a:cs typeface="Arial" panose="020B0604020202020204" pitchFamily="34" charset="0"/>
            </a:endParaRPr>
          </a:p>
        </p:txBody>
      </p:sp>
      <p:sp>
        <p:nvSpPr>
          <p:cNvPr id="199686" name="Rectangle 6"/>
          <p:cNvSpPr>
            <a:spLocks noGrp="1" noChangeArrowheads="1"/>
          </p:cNvSpPr>
          <p:nvPr>
            <p:ph type="title" idx="4294967295"/>
          </p:nvPr>
        </p:nvSpPr>
        <p:spPr>
          <a:xfrm>
            <a:off x="533400" y="4419600"/>
            <a:ext cx="3505200" cy="2062103"/>
          </a:xfrm>
          <a:noFill/>
          <a:effectLst>
            <a:outerShdw blurRad="63500" dist="38099" dir="2700000" algn="ctr" rotWithShape="0">
              <a:srgbClr val="FF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algn="ctr" eaLnBrk="1" hangingPunct="1">
              <a:defRPr/>
            </a:pPr>
            <a:br>
              <a:rPr kumimoji="0" lang="en-US" sz="3200" b="1" i="0" dirty="0">
                <a:solidFill>
                  <a:schemeClr val="bg1"/>
                </a:solidFill>
                <a:effectLst/>
                <a:latin typeface="Arial" panose="020B0604020202020204" pitchFamily="34" charset="0"/>
                <a:ea typeface="+mj-ea"/>
                <a:cs typeface="Arial" panose="020B0604020202020204" pitchFamily="34" charset="0"/>
              </a:rPr>
            </a:br>
            <a:r>
              <a:rPr kumimoji="0" lang="ar-JO" sz="3200" b="1" i="0" dirty="0">
                <a:solidFill>
                  <a:schemeClr val="bg1"/>
                </a:solidFill>
                <a:effectLst/>
                <a:latin typeface="Arial" panose="020B0604020202020204" pitchFamily="34" charset="0"/>
                <a:ea typeface="+mj-ea"/>
                <a:cs typeface="Arial" panose="020B0604020202020204" pitchFamily="34" charset="0"/>
              </a:rPr>
              <a:t>ما هي الدروس </a:t>
            </a:r>
            <a:br>
              <a:rPr kumimoji="0" lang="ar-JO" sz="3200" b="1" i="0" dirty="0">
                <a:solidFill>
                  <a:schemeClr val="bg1"/>
                </a:solidFill>
                <a:effectLst/>
                <a:latin typeface="Arial" panose="020B0604020202020204" pitchFamily="34" charset="0"/>
                <a:ea typeface="+mj-ea"/>
                <a:cs typeface="Arial" panose="020B0604020202020204" pitchFamily="34" charset="0"/>
              </a:rPr>
            </a:br>
            <a:r>
              <a:rPr kumimoji="0" lang="ar-JO" sz="3200" b="1" i="0" dirty="0">
                <a:solidFill>
                  <a:schemeClr val="bg1"/>
                </a:solidFill>
                <a:effectLst/>
                <a:latin typeface="Arial" panose="020B0604020202020204" pitchFamily="34" charset="0"/>
                <a:ea typeface="+mj-ea"/>
                <a:cs typeface="Arial" panose="020B0604020202020204" pitchFamily="34" charset="0"/>
              </a:rPr>
              <a:t>التي تعلمتها </a:t>
            </a:r>
            <a:br>
              <a:rPr kumimoji="0" lang="ar-JO" sz="3200" b="1" i="0" dirty="0">
                <a:solidFill>
                  <a:schemeClr val="bg1"/>
                </a:solidFill>
                <a:effectLst/>
                <a:latin typeface="Arial" panose="020B0604020202020204" pitchFamily="34" charset="0"/>
                <a:ea typeface="+mj-ea"/>
                <a:cs typeface="Arial" panose="020B0604020202020204" pitchFamily="34" charset="0"/>
              </a:rPr>
            </a:br>
            <a:r>
              <a:rPr kumimoji="0" lang="ar-JO" sz="3200" b="1" i="0" dirty="0">
                <a:solidFill>
                  <a:schemeClr val="bg1"/>
                </a:solidFill>
                <a:effectLst/>
                <a:latin typeface="Arial" panose="020B0604020202020204" pitchFamily="34" charset="0"/>
                <a:ea typeface="+mj-ea"/>
                <a:cs typeface="Arial" panose="020B0604020202020204" pitchFamily="34" charset="0"/>
              </a:rPr>
              <a:t>من دراسة المصريين؟</a:t>
            </a:r>
            <a:endParaRPr kumimoji="0" lang="en-US" sz="3200" b="1" i="0" dirty="0">
              <a:solidFill>
                <a:schemeClr val="bg1"/>
              </a:solidFill>
              <a:effectLst/>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ChangeArrowheads="1"/>
          </p:cNvSpPr>
          <p:nvPr>
            <p:ph type="ctrTitle"/>
          </p:nvPr>
        </p:nvSpPr>
        <p:spPr/>
        <p:txBody>
          <a:bodyPr/>
          <a:lstStyle/>
          <a:p>
            <a:r>
              <a:rPr kumimoji="0" lang="en-US" altLang="en-US">
                <a:ea typeface="ＭＳ Ｐゴシック" pitchFamily="34" charset="-128"/>
              </a:rPr>
              <a:t>Black</a:t>
            </a:r>
          </a:p>
        </p:txBody>
      </p:sp>
      <p:sp>
        <p:nvSpPr>
          <p:cNvPr id="168962" name="Rectangle 1027"/>
          <p:cNvSpPr>
            <a:spLocks noGrp="1" noChangeArrowheads="1"/>
          </p:cNvSpPr>
          <p:nvPr>
            <p:ph type="subTitle" idx="1"/>
          </p:nvPr>
        </p:nvSpPr>
        <p:spPr/>
        <p:txBody>
          <a:bodyPr/>
          <a:lstStyle/>
          <a:p>
            <a:endParaRPr kumimoji="0" lang="en-US" altLang="en-US">
              <a:ea typeface="ＭＳ Ｐゴシック" pitchFamily="34" charset="-128"/>
            </a:endParaRPr>
          </a:p>
        </p:txBody>
      </p:sp>
      <p:sp>
        <p:nvSpPr>
          <p:cNvPr id="168963" name="Rectangle 1028"/>
          <p:cNvSpPr>
            <a:spLocks noChangeArrowheads="1"/>
          </p:cNvSpPr>
          <p:nvPr/>
        </p:nvSpPr>
        <p:spPr bwMode="auto">
          <a:xfrm>
            <a:off x="-228600" y="0"/>
            <a:ext cx="9601200" cy="7086600"/>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خلفيات العهد القديم</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05684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9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6363</TotalTime>
  <Words>5092</Words>
  <Application>Microsoft Macintosh PowerPoint</Application>
  <PresentationFormat>On-screen Show (4:3)</PresentationFormat>
  <Paragraphs>583</Paragraphs>
  <Slides>95</Slides>
  <Notes>45</Notes>
  <HiddenSlides>0</HiddenSlides>
  <MMClips>0</MMClips>
  <ScaleCrop>false</ScaleCrop>
  <HeadingPairs>
    <vt:vector size="8" baseType="variant">
      <vt:variant>
        <vt:lpstr>Fonts Used</vt:lpstr>
      </vt:variant>
      <vt:variant>
        <vt:i4>13</vt:i4>
      </vt:variant>
      <vt:variant>
        <vt:lpstr>Theme</vt:lpstr>
      </vt:variant>
      <vt:variant>
        <vt:i4>14</vt:i4>
      </vt:variant>
      <vt:variant>
        <vt:lpstr>Embedded OLE Servers</vt:lpstr>
      </vt:variant>
      <vt:variant>
        <vt:i4>1</vt:i4>
      </vt:variant>
      <vt:variant>
        <vt:lpstr>Slide Titles</vt:lpstr>
      </vt:variant>
      <vt:variant>
        <vt:i4>95</vt:i4>
      </vt:variant>
    </vt:vector>
  </HeadingPairs>
  <TitlesOfParts>
    <vt:vector size="123" baseType="lpstr">
      <vt:lpstr>ＭＳ Ｐゴシック</vt:lpstr>
      <vt:lpstr>ＭＳ Ｐゴシック</vt:lpstr>
      <vt:lpstr>宋体</vt:lpstr>
      <vt:lpstr>宋体</vt:lpstr>
      <vt:lpstr>Arial</vt:lpstr>
      <vt:lpstr>Arial Black</vt:lpstr>
      <vt:lpstr>Arial Narrow</vt:lpstr>
      <vt:lpstr>Calibri</vt:lpstr>
      <vt:lpstr>Helvetica</vt:lpstr>
      <vt:lpstr>Impact</vt:lpstr>
      <vt:lpstr>Symbol</vt:lpstr>
      <vt:lpstr>Times New Roman</vt:lpstr>
      <vt:lpstr>Wingdings</vt:lpstr>
      <vt:lpstr>Default Design</vt:lpstr>
      <vt:lpstr>Lock And Key</vt:lpstr>
      <vt:lpstr>Topo</vt:lpstr>
      <vt:lpstr>MEADOW</vt:lpstr>
      <vt:lpstr>2_Orbit</vt:lpstr>
      <vt:lpstr>19_MEADOW</vt:lpstr>
      <vt:lpstr>15_Default Design</vt:lpstr>
      <vt:lpstr>1_Pulse</vt:lpstr>
      <vt:lpstr>37_MEADOW</vt:lpstr>
      <vt:lpstr>1_MEADOW</vt:lpstr>
      <vt:lpstr>17_Default Design</vt:lpstr>
      <vt:lpstr>2_Pulse</vt:lpstr>
      <vt:lpstr>2_Topo</vt:lpstr>
      <vt:lpstr>1_Topo</vt:lpstr>
      <vt:lpstr>Document</vt:lpstr>
      <vt:lpstr>مصر</vt:lpstr>
      <vt:lpstr>إلى اين نحن ذاهبون؟</vt:lpstr>
      <vt:lpstr>خارطة مصر: العليا والسفلى</vt:lpstr>
      <vt:lpstr>تاريخ مصر التقليدي</vt:lpstr>
      <vt:lpstr>التاريخ التقليدي لفراعنة المملكة الحديثة</vt:lpstr>
      <vt:lpstr> أمينوفيس الثاني = أمينحوتب الثاني</vt:lpstr>
      <vt:lpstr>التاريخ التقليدي لفراعنة المملكة الحديثة</vt:lpstr>
      <vt:lpstr>تناقض بين تاريخَي مصر</vt:lpstr>
      <vt:lpstr>التسلسل الزمني الجديد ديفيد روهل</vt:lpstr>
      <vt:lpstr>حائط الخط الزمني</vt:lpstr>
      <vt:lpstr>الخروج المتأخر (حوالي 1250 ق.م)</vt:lpstr>
      <vt:lpstr>الخروج المبكر (حوالي 1450 ق.م)</vt:lpstr>
      <vt:lpstr>مدينة أفاريس</vt:lpstr>
      <vt:lpstr>مدينة أفاريس</vt:lpstr>
      <vt:lpstr>مدينة أفاريس</vt:lpstr>
      <vt:lpstr>يقع هذا القصر المكون من 12 عموداً  أمام 12 قبراً خلفه مباشرةً</vt:lpstr>
      <vt:lpstr>12 سبط من إسرائيل على ختم من أفاريس مصر؟</vt:lpstr>
      <vt:lpstr>هل كان هذا قصر يوسف؟</vt:lpstr>
      <vt:lpstr>تم اكتشاف 12 قبر معاً</vt:lpstr>
      <vt:lpstr>هل كان هرم قبر يوسف؟</vt:lpstr>
      <vt:lpstr>هل كان هرم قبر يوسف؟</vt:lpstr>
      <vt:lpstr>تمثال يوسف؟</vt:lpstr>
      <vt:lpstr>هل هذا تمثال يوسف؟</vt:lpstr>
      <vt:lpstr>لماذا تم التخلي عن أفاريس بين عشية وضحاها؟ كيف نما عدد سكانها في وقت سابق من 30000 إلى واحدة من أكبر المدن في العالم القديم في جيلين؟</vt:lpstr>
      <vt:lpstr>تاريخَي مصر</vt:lpstr>
      <vt:lpstr>PowerPoint Presentation</vt:lpstr>
      <vt:lpstr>المملكة الوسطى</vt:lpstr>
      <vt:lpstr>تشكيل إسرائيل</vt:lpstr>
      <vt:lpstr>سخر المصريون من الخراف والرعاة</vt:lpstr>
      <vt:lpstr>البقرات السمينة والهزيلة</vt:lpstr>
      <vt:lpstr>تم ذكر المجاعة</vt:lpstr>
      <vt:lpstr>الآسيويين في مصر</vt:lpstr>
      <vt:lpstr>الكنعانيون في مصر</vt:lpstr>
      <vt:lpstr>التاريخ التقليدي لفراعنة المملكة الحديثة</vt:lpstr>
      <vt:lpstr> أمينوفيس الثاني = أمينحوتب الثاني</vt:lpstr>
      <vt:lpstr>التاريخ التقليدي لفراعنة المملكة الحديثة</vt:lpstr>
      <vt:lpstr>أمنحوتب الأول</vt:lpstr>
      <vt:lpstr>يوسيفوس عن تحتمس الأول (؟) </vt:lpstr>
      <vt:lpstr>بني إسرائيل تحت التسخير الإجباري</vt:lpstr>
      <vt:lpstr>أهرامات الطول الطيني</vt:lpstr>
      <vt:lpstr>نظرة أقرب</vt:lpstr>
      <vt:lpstr>موسى يعود من السبي</vt:lpstr>
      <vt:lpstr>أمنحوتب الثاني</vt:lpstr>
      <vt:lpstr>دور مصر في تشكيل موسى وقوانين إسرائيل</vt:lpstr>
      <vt:lpstr>خلفية مختصرة عن موسى</vt:lpstr>
      <vt:lpstr>هرب موسى من مصر لأربعين سنة بعد ولادته في 1525 ق.م </vt:lpstr>
      <vt:lpstr>10 ضربات</vt:lpstr>
      <vt:lpstr>معنى الضربات</vt:lpstr>
      <vt:lpstr>تذكر أهميّة الخروج</vt:lpstr>
      <vt:lpstr>تذكر أهميّة الخروج</vt:lpstr>
      <vt:lpstr>لأن نير ثقله وعصا كتفه وقضيب مسخره كسرتهن (أش 9: 4أ)</vt:lpstr>
      <vt:lpstr>من لديه قوة أكبر  فرعون أم يهوه؟</vt:lpstr>
      <vt:lpstr>الضربات وآلهة مصر  مقتبس من جون والتون، مخططات التسلسل الزمني والخلفية لـلعهد القديم  ، الطبعة الثانية ، 85</vt:lpstr>
      <vt:lpstr>الضربات وآلهة مصر  مقتبس من جون والتون، مخططات التسلسل الزمني والخلفية لـلعهد القديم  ، الطبعة الثانية ، 85</vt:lpstr>
      <vt:lpstr>حياة موسى</vt:lpstr>
      <vt:lpstr>طرق بديلة للخروج</vt:lpstr>
      <vt:lpstr>نظريات طريق الخروج</vt:lpstr>
      <vt:lpstr>PowerPoint Presentation</vt:lpstr>
      <vt:lpstr>جبل سيناء</vt:lpstr>
      <vt:lpstr>PowerPoint Presentation</vt:lpstr>
      <vt:lpstr>PowerPoint Presentation</vt:lpstr>
      <vt:lpstr>PowerPoint Presentation</vt:lpstr>
      <vt:lpstr>PowerPoint Presentation</vt:lpstr>
      <vt:lpstr>PowerPoint Presentation</vt:lpstr>
      <vt:lpstr>هيكل الملكة حتشبسوت في الأقصر</vt:lpstr>
      <vt:lpstr>PowerPoint Presentation</vt:lpstr>
      <vt:lpstr>أسس الخروج التقويم اليهودي أيضاً</vt:lpstr>
      <vt:lpstr>PowerPoint Presentation</vt:lpstr>
      <vt:lpstr>تم إيجاد رسم كنيسة قبطية عن يوسف، مريم ويسوع  في مصر </vt:lpstr>
      <vt:lpstr>PowerPoint Presentation</vt:lpstr>
      <vt:lpstr>PowerPoint Presentation</vt:lpstr>
      <vt:lpstr>آمون</vt:lpstr>
      <vt:lpstr>الآلهة البشرية مثل البشر</vt:lpstr>
      <vt:lpstr>تم تصويره كحيوان - إنسان</vt:lpstr>
      <vt:lpstr>حجر رشيد</vt:lpstr>
      <vt:lpstr>حجر الرشيد</vt:lpstr>
      <vt:lpstr>الهيروغليفية</vt:lpstr>
      <vt:lpstr>أنواع الهيروغليفية</vt:lpstr>
      <vt:lpstr>كيف تم فك رموز الهيروغليفية</vt:lpstr>
      <vt:lpstr>الهيروغليفية و ما يشابهها من مخطوطات</vt:lpstr>
      <vt:lpstr>PowerPoint Presentation</vt:lpstr>
      <vt:lpstr>حكمة للشباب</vt:lpstr>
      <vt:lpstr>قصيدة حب</vt:lpstr>
      <vt:lpstr>اختبار قصيدة الحب</vt:lpstr>
      <vt:lpstr>لوحة مرنبتاح</vt:lpstr>
      <vt:lpstr>جدارية بني حسن</vt:lpstr>
      <vt:lpstr>رسائل العمارنة</vt:lpstr>
      <vt:lpstr>رسائل العمارنة</vt:lpstr>
      <vt:lpstr>الآلهة المصرية في قارب</vt:lpstr>
      <vt:lpstr>أهرامات خوفو وخفرن</vt:lpstr>
      <vt:lpstr>لعبة الطاولة المصرية القديمة سينيت  حقوق الطبع 1998، جيم لوي</vt:lpstr>
      <vt:lpstr>كان ورق البردي واحداً من اختراعات مصر الرئيسية</vt:lpstr>
      <vt:lpstr> ما هي الدروس  التي تعلمتها  من دراسة المصريين؟</vt:lpstr>
      <vt:lpstr>Black</vt:lpstr>
      <vt:lpstr>خلفيات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JWLim</dc:creator>
  <cp:lastModifiedBy>Rick Griffith</cp:lastModifiedBy>
  <cp:revision>234</cp:revision>
  <dcterms:created xsi:type="dcterms:W3CDTF">2009-09-23T03:12:40Z</dcterms:created>
  <dcterms:modified xsi:type="dcterms:W3CDTF">2024-03-27T18:20:29Z</dcterms:modified>
</cp:coreProperties>
</file>